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335" r:id="rId3"/>
    <p:sldId id="353" r:id="rId4"/>
    <p:sldId id="298" r:id="rId5"/>
    <p:sldId id="405" r:id="rId6"/>
    <p:sldId id="404" r:id="rId7"/>
    <p:sldId id="406" r:id="rId8"/>
    <p:sldId id="407" r:id="rId9"/>
    <p:sldId id="345" r:id="rId10"/>
    <p:sldId id="358" r:id="rId11"/>
    <p:sldId id="361" r:id="rId12"/>
    <p:sldId id="415" r:id="rId13"/>
    <p:sldId id="408" r:id="rId14"/>
    <p:sldId id="411" r:id="rId15"/>
    <p:sldId id="414" r:id="rId16"/>
    <p:sldId id="375" r:id="rId17"/>
    <p:sldId id="409" r:id="rId18"/>
    <p:sldId id="393" r:id="rId19"/>
    <p:sldId id="359" r:id="rId20"/>
    <p:sldId id="350" r:id="rId21"/>
    <p:sldId id="360" r:id="rId22"/>
    <p:sldId id="278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miro Francisco Mena Andrade" initials="RFMA" lastIdx="1" clrIdx="0">
    <p:extLst>
      <p:ext uri="{19B8F6BF-5375-455C-9EA6-DF929625EA0E}">
        <p15:presenceInfo xmlns:p15="http://schemas.microsoft.com/office/powerpoint/2012/main" userId="S-1-5-21-1526224874-1540688658-1361462980-74647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3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5" autoAdjust="0"/>
    <p:restoredTop sz="79273" autoAdjust="0"/>
  </p:normalViewPr>
  <p:slideViewPr>
    <p:cSldViewPr>
      <p:cViewPr varScale="1">
        <p:scale>
          <a:sx n="88" d="100"/>
          <a:sy n="88" d="100"/>
        </p:scale>
        <p:origin x="141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24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56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41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92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3A3DD-4955-0BE0-FC47-51BAF3088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DC02D1-4809-FF81-685A-59C330FA07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3F47F1-E735-6723-248A-BF7E302C9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0B75A-5C59-C8C4-5B06-617DD34CCA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8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C4697-9C4E-CFC7-55EA-4647423BF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1CBCB5-5765-0309-7C96-0373B4E0B0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374ACC-ED2B-769B-1395-AE7A826CCE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9B801-9605-921F-3B14-6BD304A758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40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BD0AB-93BE-F579-13D1-E9F6C79F2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7A5E01-0506-F7E1-4ADF-8F96C510CC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781903-6CB3-D44D-14CA-46BB788B04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EE247-26AD-7E87-8976-C4F4E873B1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59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sz="1400" dirty="0"/>
              <a:t>Context: </a:t>
            </a:r>
            <a:r>
              <a:rPr lang="en-GB" sz="1200" b="0" dirty="0">
                <a:solidFill>
                  <a:schemeClr val="tx1"/>
                </a:solidFill>
              </a:rPr>
              <a:t>The </a:t>
            </a:r>
            <a:r>
              <a:rPr lang="en-GB" sz="1200" dirty="0">
                <a:solidFill>
                  <a:schemeClr val="tx1"/>
                </a:solidFill>
              </a:rPr>
              <a:t>PSI Positron Production (P3 or P-cubed) experiment </a:t>
            </a:r>
            <a:r>
              <a:rPr lang="en-GB" sz="1200" b="0" dirty="0">
                <a:solidFill>
                  <a:schemeClr val="tx1"/>
                </a:solidFill>
              </a:rPr>
              <a:t>is developed inside the CHART Collaboration </a:t>
            </a:r>
            <a:r>
              <a:rPr lang="en-GB" sz="1000" b="0" dirty="0">
                <a:solidFill>
                  <a:schemeClr val="tx1"/>
                </a:solidFill>
              </a:rPr>
              <a:t>(PSI-CERN-</a:t>
            </a:r>
            <a:r>
              <a:rPr lang="en-GB" sz="1000" b="0" dirty="0" err="1">
                <a:solidFill>
                  <a:schemeClr val="tx1"/>
                </a:solidFill>
              </a:rPr>
              <a:t>IJCLab</a:t>
            </a:r>
            <a:r>
              <a:rPr lang="en-GB" sz="1000" b="0" dirty="0">
                <a:solidFill>
                  <a:schemeClr val="tx1"/>
                </a:solidFill>
              </a:rPr>
              <a:t>-INFN/LNF) 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Goal: </a:t>
            </a:r>
            <a:r>
              <a:rPr lang="en-GB" sz="1200" b="0" dirty="0">
                <a:solidFill>
                  <a:schemeClr val="tx1"/>
                </a:solidFill>
              </a:rPr>
              <a:t>to design, build and test different configurations of the </a:t>
            </a:r>
            <a:r>
              <a:rPr lang="en-GB" sz="1200" dirty="0">
                <a:solidFill>
                  <a:schemeClr val="tx1"/>
                </a:solidFill>
              </a:rPr>
              <a:t>positron source</a:t>
            </a:r>
            <a:r>
              <a:rPr lang="en-GB" sz="1400" b="0" dirty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185D7-1C2B-CBD1-8E63-4A17468EC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D68C67-22B6-6E37-ED6F-238A510E47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93976F-528F-3BA1-09E9-5C5FFCADC8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B6E32-9613-655A-CD27-23281E2204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58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82228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27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56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9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774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7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0" i="0" dirty="0">
                <a:solidFill>
                  <a:srgbClr val="000000"/>
                </a:solidFill>
                <a:effectLst/>
                <a:latin typeface="NimbusRomNo9L-Regu"/>
              </a:rPr>
              <a:t>The FCC-ee injector complex must provide the e- and e+ bunch trains</a:t>
            </a:r>
            <a:r>
              <a:rPr lang="en-GB" sz="2800" dirty="0"/>
              <a:t> </a:t>
            </a:r>
            <a:br>
              <a:rPr lang="en-GB" sz="2800" dirty="0"/>
            </a:br>
            <a:endParaRPr lang="en-GB" sz="1800" b="0" i="0" dirty="0">
              <a:solidFill>
                <a:srgbClr val="000000"/>
              </a:solidFill>
              <a:effectLst/>
              <a:latin typeface="NimbusRomNo9L-Regu"/>
            </a:endParaRPr>
          </a:p>
          <a:p>
            <a:r>
              <a:rPr lang="en-GB" sz="1800" b="0" i="0" dirty="0">
                <a:solidFill>
                  <a:srgbClr val="000000"/>
                </a:solidFill>
                <a:effectLst/>
                <a:latin typeface="NimbusRomNo9L-Regu"/>
              </a:rPr>
              <a:t>This approach allows all linacs</a:t>
            </a:r>
            <a:r>
              <a:rPr lang="en-GB" sz="2800" dirty="0"/>
              <a:t> 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NimbusRomNo9L-Regu"/>
              </a:rPr>
              <a:t>to operate at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NimbusRomNo9L-Regu"/>
              </a:rPr>
              <a:t>100 Hz with 4 bunches per pulse </a:t>
            </a:r>
          </a:p>
          <a:p>
            <a:pPr marL="285750" indent="-285750">
              <a:buFontTx/>
              <a:buChar char="-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NimbusRomNo9L-Regu"/>
              </a:rPr>
              <a:t>to meet the collider ring filling specification for the most demanding Z running mode.</a:t>
            </a:r>
            <a:r>
              <a:rPr lang="en-GB" dirty="0"/>
              <a:t> </a:t>
            </a:r>
          </a:p>
          <a:p>
            <a:pPr marL="0" indent="0">
              <a:buFontTx/>
              <a:buNone/>
            </a:pP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(-)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NimbusRomNo9L-Regu"/>
              </a:rPr>
              <a:t>injector complex is now longer</a:t>
            </a:r>
            <a:r>
              <a:rPr lang="en-GB" dirty="0"/>
              <a:t> </a:t>
            </a:r>
          </a:p>
          <a:p>
            <a:pPr marL="0" indent="0">
              <a:buFontTx/>
              <a:buNone/>
            </a:pPr>
            <a:r>
              <a:rPr lang="en-GB" dirty="0"/>
              <a:t>(+) allows working at 100 Hz</a:t>
            </a:r>
          </a:p>
          <a:p>
            <a:pPr marL="0" indent="0">
              <a:buFontTx/>
              <a:buNone/>
            </a:pPr>
            <a:r>
              <a:rPr lang="en-GB" dirty="0"/>
              <a:t>(+) DR operates at higher energy (2.86 GeV)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6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11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28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b="0" dirty="0"/>
          </a:p>
          <a:p>
            <a:r>
              <a:rPr lang="en-US" sz="2000" b="1" dirty="0"/>
              <a:t>Comments:</a:t>
            </a:r>
          </a:p>
          <a:p>
            <a:r>
              <a:rPr lang="en-US" sz="2000" b="1" dirty="0">
                <a:latin typeface="+mj-lt"/>
              </a:rPr>
              <a:t>P1: </a:t>
            </a:r>
            <a:r>
              <a:rPr lang="en-US" sz="2000" b="0" dirty="0">
                <a:latin typeface="+mj-lt"/>
              </a:rPr>
              <a:t>location of maximum temperature</a:t>
            </a:r>
          </a:p>
          <a:p>
            <a:r>
              <a:rPr lang="en-US" sz="2000" b="1" dirty="0">
                <a:latin typeface="+mj-lt"/>
              </a:rPr>
              <a:t>P2: </a:t>
            </a:r>
            <a:r>
              <a:rPr lang="en-US" sz="2000" b="0" dirty="0">
                <a:latin typeface="+mj-lt"/>
              </a:rPr>
              <a:t>location of maximum thermal stresses</a:t>
            </a:r>
          </a:p>
          <a:p>
            <a:r>
              <a:rPr lang="en-US" sz="1400" dirty="0">
                <a:latin typeface="+mj-lt"/>
              </a:rPr>
              <a:t>the </a:t>
            </a:r>
            <a:r>
              <a:rPr lang="en-US" sz="1400" b="1" dirty="0">
                <a:latin typeface="+mj-lt"/>
              </a:rPr>
              <a:t>strong thermal gradient</a:t>
            </a:r>
            <a:r>
              <a:rPr lang="en-US" sz="1400" dirty="0">
                <a:latin typeface="+mj-lt"/>
              </a:rPr>
              <a:t> at the external surface causes the maximum stresses at P2 and not at P1. </a:t>
            </a:r>
          </a:p>
          <a:p>
            <a:r>
              <a:rPr lang="en-US" sz="1200" dirty="0">
                <a:latin typeface="+mj-lt"/>
              </a:rPr>
              <a:t>convection is included in the internal faces of the cooling pipes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33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chemeClr val="tx1"/>
                </a:solidFill>
              </a:rPr>
              <a:t>Tool to evaluate the thermo-mechanical performance between configurations</a:t>
            </a:r>
          </a:p>
          <a:p>
            <a:endParaRPr lang="en-GB" dirty="0"/>
          </a:p>
          <a:p>
            <a:r>
              <a:rPr lang="en-GB" dirty="0"/>
              <a:t>The target lifetime is estimated assuming an operation cycle of 185 days per year [5] with a duty factor of 0.84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6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16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16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21.05.2025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4096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5/21/2025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g"/><Relationship Id="rId7" Type="http://schemas.openxmlformats.org/officeDocument/2006/relationships/image" Target="../media/image28.png"/><Relationship Id="rId12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g"/><Relationship Id="rId11" Type="http://schemas.openxmlformats.org/officeDocument/2006/relationships/image" Target="../media/image32.jpg"/><Relationship Id="rId5" Type="http://schemas.openxmlformats.org/officeDocument/2006/relationships/image" Target="../media/image26.png"/><Relationship Id="rId10" Type="http://schemas.openxmlformats.org/officeDocument/2006/relationships/image" Target="../media/image31.jpg"/><Relationship Id="rId4" Type="http://schemas.openxmlformats.org/officeDocument/2006/relationships/image" Target="../media/image25.jp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emf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8.emf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448653" cy="2153265"/>
          </a:xfrm>
        </p:spPr>
        <p:txBody>
          <a:bodyPr/>
          <a:lstStyle/>
          <a:p>
            <a:pPr>
              <a:defRPr/>
            </a:pPr>
            <a:r>
              <a:rPr lang="en-GB" sz="4200" dirty="0"/>
              <a:t>FCC-ee positron source target design, fabrication &amp; updates on P3 integration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229201"/>
            <a:ext cx="11376026" cy="1274838"/>
          </a:xfrm>
        </p:spPr>
        <p:txBody>
          <a:bodyPr/>
          <a:lstStyle/>
          <a:p>
            <a:pPr>
              <a:defRPr/>
            </a:pPr>
            <a:r>
              <a:rPr lang="en-US" sz="1200" b="1" dirty="0"/>
              <a:t>Ramiro Mena Andrade</a:t>
            </a:r>
            <a:r>
              <a:rPr lang="en-US" sz="1200" dirty="0"/>
              <a:t>, Barbara </a:t>
            </a:r>
            <a:r>
              <a:rPr lang="en-US" sz="1200" dirty="0" err="1"/>
              <a:t>Humann</a:t>
            </a:r>
            <a:r>
              <a:rPr lang="en-US" sz="1200" dirty="0"/>
              <a:t>, Mikkel Daugaard, </a:t>
            </a:r>
            <a:r>
              <a:rPr lang="en-GB" sz="1200" dirty="0"/>
              <a:t>Jean Louis Grenard, </a:t>
            </a:r>
            <a:r>
              <a:rPr lang="en-US" sz="1200" dirty="0"/>
              <a:t>Anton Lechner, Antonio Perillo Marcone and Marco Calviani (SY-STI)</a:t>
            </a:r>
          </a:p>
          <a:p>
            <a:pPr>
              <a:defRPr/>
            </a:pPr>
            <a:r>
              <a:rPr lang="en-US" sz="1200" b="1" dirty="0"/>
              <a:t>Riccardo </a:t>
            </a:r>
            <a:r>
              <a:rPr lang="en-US" sz="1200" b="1" dirty="0" err="1"/>
              <a:t>Zennaro</a:t>
            </a:r>
            <a:r>
              <a:rPr lang="en-US" sz="1200" dirty="0"/>
              <a:t> and Paolo Craievich (PSI), </a:t>
            </a:r>
            <a:r>
              <a:rPr lang="en-GB" sz="1200" dirty="0">
                <a:latin typeface="+mj-lt"/>
                <a:ea typeface="Verdana" panose="020B0604030504040204" pitchFamily="34" charset="0"/>
                <a:cs typeface="Calibri Light" panose="020F0302020204030204" pitchFamily="34" charset="0"/>
              </a:rPr>
              <a:t>on behalf of the WP3 team (</a:t>
            </a:r>
            <a:r>
              <a:rPr lang="en-US" sz="1200" dirty="0">
                <a:latin typeface="+mj-lt"/>
                <a:ea typeface="Verdana" panose="020B0604030504040204" pitchFamily="34" charset="0"/>
                <a:cs typeface="Calibri Light" panose="020F0302020204030204" pitchFamily="34" charset="0"/>
              </a:rPr>
              <a:t>FCC-</a:t>
            </a:r>
            <a:r>
              <a:rPr lang="en-US" sz="1200" dirty="0" err="1">
                <a:latin typeface="+mj-lt"/>
                <a:ea typeface="Verdana" panose="020B0604030504040204" pitchFamily="34" charset="0"/>
                <a:cs typeface="Calibri Light" panose="020F0302020204030204" pitchFamily="34" charset="0"/>
              </a:rPr>
              <a:t>ee</a:t>
            </a:r>
            <a:r>
              <a:rPr lang="en-US" sz="1200" dirty="0">
                <a:latin typeface="+mj-lt"/>
                <a:ea typeface="Verdana" panose="020B0604030504040204" pitchFamily="34" charset="0"/>
                <a:cs typeface="Calibri Light" panose="020F0302020204030204" pitchFamily="34" charset="0"/>
              </a:rPr>
              <a:t> injector update studies)</a:t>
            </a:r>
            <a:endParaRPr lang="en-GB" sz="1200" dirty="0">
              <a:latin typeface="+mj-lt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algn="l">
              <a:defRPr/>
            </a:pPr>
            <a:r>
              <a:rPr lang="en-US" sz="1200" dirty="0"/>
              <a:t>Date: 21</a:t>
            </a:r>
            <a:r>
              <a:rPr lang="en-US" sz="1200" baseline="30000" dirty="0"/>
              <a:t>th</a:t>
            </a:r>
            <a:r>
              <a:rPr lang="en-US" sz="1200" dirty="0"/>
              <a:t> May 2025</a:t>
            </a:r>
            <a:endParaRPr sz="1200" dirty="0"/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8AB497D5-7A2D-BE82-A7CE-B81C33B5C5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132A57-E70C-BCDE-DE87-F12DEA067A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04" r="7271" b="38188"/>
          <a:stretch/>
        </p:blipFill>
        <p:spPr bwMode="auto">
          <a:xfrm>
            <a:off x="9993262" y="157866"/>
            <a:ext cx="2088232" cy="78053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996952"/>
            <a:ext cx="10081120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3. Target p</a:t>
            </a:r>
            <a:r>
              <a:rPr lang="en-US" dirty="0">
                <a:solidFill>
                  <a:schemeClr val="tx1"/>
                </a:solidFill>
              </a:rPr>
              <a:t>rototyping</a:t>
            </a:r>
            <a:br>
              <a:rPr lang="en-US" dirty="0"/>
            </a:b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35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340768"/>
            <a:ext cx="3663022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Motivation: </a:t>
            </a:r>
          </a:p>
          <a:p>
            <a:pPr>
              <a:spcBef>
                <a:spcPts val="600"/>
              </a:spcBef>
            </a:pPr>
            <a:r>
              <a:rPr lang="en-US" sz="1800" b="0" dirty="0">
                <a:solidFill>
                  <a:schemeClr val="tx1"/>
                </a:solidFill>
              </a:rPr>
              <a:t>To manufacture a prototype of the </a:t>
            </a:r>
            <a:r>
              <a:rPr lang="en-US" sz="1800" dirty="0">
                <a:solidFill>
                  <a:schemeClr val="tx1"/>
                </a:solidFill>
              </a:rPr>
              <a:t>positron source target</a:t>
            </a:r>
            <a:r>
              <a:rPr lang="en-US" sz="1800" b="0" dirty="0">
                <a:solidFill>
                  <a:schemeClr val="tx1"/>
                </a:solidFill>
              </a:rPr>
              <a:t> with an embedded </a:t>
            </a:r>
            <a:r>
              <a:rPr lang="en-US" sz="1800" dirty="0">
                <a:solidFill>
                  <a:schemeClr val="tx1"/>
                </a:solidFill>
              </a:rPr>
              <a:t>cooling system </a:t>
            </a:r>
            <a:r>
              <a:rPr lang="en-US" sz="1800" b="0" dirty="0">
                <a:solidFill>
                  <a:schemeClr val="tx1"/>
                </a:solidFill>
              </a:rPr>
              <a:t>using Hot Isostatic Pressing (HIP) to join both parts by diffusion bonding.</a:t>
            </a:r>
            <a:endParaRPr lang="en-US" sz="1800" b="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Constraints: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schemeClr val="tx1"/>
                </a:solidFill>
              </a:rPr>
              <a:t>Target thickness: available space to place the cooling pipes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W: 15 mm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Ta: 18 mm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Diameter: 37 mm (for P3)</a:t>
            </a:r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2. Target prototyping: HIP capsule (1/3)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 descr="A diagram of a cylinder&#10;&#10;AI-generated content may be incorrect.">
            <a:extLst>
              <a:ext uri="{FF2B5EF4-FFF2-40B4-BE49-F238E27FC236}">
                <a16:creationId xmlns:a16="http://schemas.microsoft.com/office/drawing/2014/main" id="{83B4D1BC-49B0-944F-B008-C0E1B7413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936" y="1404745"/>
            <a:ext cx="2286005" cy="4572009"/>
          </a:xfrm>
          <a:prstGeom prst="rect">
            <a:avLst/>
          </a:prstGeom>
        </p:spPr>
      </p:pic>
      <p:pic>
        <p:nvPicPr>
          <p:cNvPr id="11" name="Picture 10" descr="A diagram of a pipe&#10;&#10;AI-generated content may be incorrect.">
            <a:extLst>
              <a:ext uri="{FF2B5EF4-FFF2-40B4-BE49-F238E27FC236}">
                <a16:creationId xmlns:a16="http://schemas.microsoft.com/office/drawing/2014/main" id="{4EA5E7FF-39D5-2D63-B637-92B22F8D4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856" y="1196752"/>
            <a:ext cx="4114808" cy="25717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1D80B2-D7E9-1810-ECEA-0C9904EEC3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7328" t="25152" b="23171"/>
          <a:stretch/>
        </p:blipFill>
        <p:spPr>
          <a:xfrm>
            <a:off x="9403192" y="3933056"/>
            <a:ext cx="1224136" cy="21602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6713B83-DBCE-AACB-F3EB-9D7EF946C008}"/>
              </a:ext>
            </a:extLst>
          </p:cNvPr>
          <p:cNvSpPr txBox="1"/>
          <p:nvPr/>
        </p:nvSpPr>
        <p:spPr bwMode="auto">
          <a:xfrm>
            <a:off x="4862738" y="5976754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P3-target prototypes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A501EF-3A04-B511-871F-1D087504E82C}"/>
              </a:ext>
            </a:extLst>
          </p:cNvPr>
          <p:cNvSpPr txBox="1"/>
          <p:nvPr/>
        </p:nvSpPr>
        <p:spPr bwMode="auto">
          <a:xfrm>
            <a:off x="8116434" y="3795981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P3-target with cooling components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1D0769-6499-7CBB-4B92-C8C846430DB6}"/>
              </a:ext>
            </a:extLst>
          </p:cNvPr>
          <p:cNvSpPr txBox="1"/>
          <p:nvPr/>
        </p:nvSpPr>
        <p:spPr bwMode="auto">
          <a:xfrm>
            <a:off x="8247327" y="5949280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P3-target with cooling HIP capsule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392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A3836-673A-1B4A-6308-7CDBF0A76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31A1F8-2617-F3EF-618A-6D3EC645A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340768"/>
            <a:ext cx="5040560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Option 3: W-Ta with inserts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schemeClr val="tx1"/>
                </a:solidFill>
              </a:rPr>
              <a:t>To extend 3mm </a:t>
            </a:r>
            <a:r>
              <a:rPr lang="en-US" sz="1800" b="0" dirty="0">
                <a:solidFill>
                  <a:schemeClr val="tx1"/>
                </a:solidFill>
              </a:rPr>
              <a:t>the target only in a region around the cooling pipes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i="1" dirty="0">
                <a:solidFill>
                  <a:schemeClr val="tx1"/>
                </a:solidFill>
              </a:rPr>
              <a:t>Target diameter (for the capsule) </a:t>
            </a:r>
            <a:r>
              <a:rPr lang="en-US" sz="1800" b="0" i="1" dirty="0">
                <a:solidFill>
                  <a:schemeClr val="tx1"/>
                </a:solidFill>
                <a:sym typeface="Symbol" panose="05050102010706020507" pitchFamily="18" charset="2"/>
              </a:rPr>
              <a:t></a:t>
            </a:r>
            <a:r>
              <a:rPr lang="en-US" sz="1800" b="0" i="1" dirty="0">
                <a:solidFill>
                  <a:schemeClr val="tx1"/>
                </a:solidFill>
              </a:rPr>
              <a:t>44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i="1" dirty="0">
                <a:solidFill>
                  <a:schemeClr val="tx1"/>
                </a:solidFill>
              </a:rPr>
              <a:t>To separate the pipes supports to the capsule</a:t>
            </a:r>
          </a:p>
          <a:p>
            <a:pPr lvl="1" indent="0">
              <a:spcBef>
                <a:spcPts val="600"/>
              </a:spcBef>
              <a:buNone/>
            </a:pPr>
            <a:endParaRPr lang="en-US" sz="800" b="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D8F2A8-9E26-1C6F-F41D-C151441F1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2. Target prototyping: HIP capsule (2/3)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7B5A1-78C4-DA68-7F00-B5E7BED55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6B8816-A839-C4B5-367A-0557595BAF71}"/>
              </a:ext>
            </a:extLst>
          </p:cNvPr>
          <p:cNvSpPr txBox="1"/>
          <p:nvPr/>
        </p:nvSpPr>
        <p:spPr bwMode="auto">
          <a:xfrm>
            <a:off x="263352" y="5504544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P3-target with embedded cooling pipes prototype: a) exploded view of the target components only, b) exploded view of the HIP capsule components only and c) HIP capsule final assembly.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973104-B0DE-5C44-5AA4-6559913E8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63" y="1225494"/>
            <a:ext cx="5399405" cy="4180205"/>
          </a:xfrm>
          <a:prstGeom prst="rect">
            <a:avLst/>
          </a:prstGeom>
        </p:spPr>
      </p:pic>
      <p:pic>
        <p:nvPicPr>
          <p:cNvPr id="8" name="Picture 7" descr="A diagram of a machine&#10;&#10;AI-generated content may be incorrect.">
            <a:extLst>
              <a:ext uri="{FF2B5EF4-FFF2-40B4-BE49-F238E27FC236}">
                <a16:creationId xmlns:a16="http://schemas.microsoft.com/office/drawing/2014/main" id="{B0D62BAA-78E7-5A9F-68F4-65CAEE057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7093" y="1554043"/>
            <a:ext cx="5916450" cy="3657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66FF25-62E1-9BD9-8BCA-456A66A766E9}"/>
              </a:ext>
            </a:extLst>
          </p:cNvPr>
          <p:cNvSpPr txBox="1"/>
          <p:nvPr/>
        </p:nvSpPr>
        <p:spPr bwMode="auto">
          <a:xfrm>
            <a:off x="6179407" y="5504544"/>
            <a:ext cx="5904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P3-target with embedded cooling pipes prototype: process diagram</a:t>
            </a:r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B0B9B58-A517-5855-6608-9C6D978B7D51}"/>
              </a:ext>
            </a:extLst>
          </p:cNvPr>
          <p:cNvSpPr/>
          <p:nvPr/>
        </p:nvSpPr>
        <p:spPr>
          <a:xfrm>
            <a:off x="8755780" y="1607584"/>
            <a:ext cx="91440" cy="914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FA10A61-9330-D88B-F33B-B956A83F9387}"/>
              </a:ext>
            </a:extLst>
          </p:cNvPr>
          <p:cNvSpPr/>
          <p:nvPr/>
        </p:nvSpPr>
        <p:spPr>
          <a:xfrm>
            <a:off x="8749027" y="4725144"/>
            <a:ext cx="91440" cy="914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9CFDDDD-70B6-31CB-CC8E-DB1992B379A6}"/>
              </a:ext>
            </a:extLst>
          </p:cNvPr>
          <p:cNvSpPr/>
          <p:nvPr/>
        </p:nvSpPr>
        <p:spPr>
          <a:xfrm>
            <a:off x="8749027" y="3689543"/>
            <a:ext cx="91440" cy="9144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72CD652-97B8-A72C-B93D-578C2F294D33}"/>
              </a:ext>
            </a:extLst>
          </p:cNvPr>
          <p:cNvSpPr/>
          <p:nvPr/>
        </p:nvSpPr>
        <p:spPr>
          <a:xfrm>
            <a:off x="8755780" y="3089252"/>
            <a:ext cx="91440" cy="914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BC8B83-A19C-A5EB-E1AA-0907F01C19BD}"/>
              </a:ext>
            </a:extLst>
          </p:cNvPr>
          <p:cNvSpPr/>
          <p:nvPr/>
        </p:nvSpPr>
        <p:spPr>
          <a:xfrm>
            <a:off x="8755780" y="2535836"/>
            <a:ext cx="91440" cy="9144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DE747B6-2DE1-C07F-496C-781340C626DE}"/>
              </a:ext>
            </a:extLst>
          </p:cNvPr>
          <p:cNvSpPr/>
          <p:nvPr/>
        </p:nvSpPr>
        <p:spPr>
          <a:xfrm>
            <a:off x="10128448" y="4725144"/>
            <a:ext cx="91440" cy="914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4407314-3893-0431-E2AE-8DE105D1B2BE}"/>
              </a:ext>
            </a:extLst>
          </p:cNvPr>
          <p:cNvSpPr/>
          <p:nvPr/>
        </p:nvSpPr>
        <p:spPr>
          <a:xfrm>
            <a:off x="8840166" y="2812494"/>
            <a:ext cx="91440" cy="9144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9A99E74-5A00-EB13-6860-DE26BE14E9C9}"/>
              </a:ext>
            </a:extLst>
          </p:cNvPr>
          <p:cNvSpPr/>
          <p:nvPr/>
        </p:nvSpPr>
        <p:spPr>
          <a:xfrm>
            <a:off x="8748726" y="5079771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9A74927-BF4F-C638-ADF3-19EA8F5B0B17}"/>
              </a:ext>
            </a:extLst>
          </p:cNvPr>
          <p:cNvSpPr/>
          <p:nvPr/>
        </p:nvSpPr>
        <p:spPr>
          <a:xfrm>
            <a:off x="10488488" y="326987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F6B7607-D902-06B1-CD0A-46BDAD5C6CD4}"/>
              </a:ext>
            </a:extLst>
          </p:cNvPr>
          <p:cNvSpPr/>
          <p:nvPr/>
        </p:nvSpPr>
        <p:spPr>
          <a:xfrm>
            <a:off x="11856640" y="3599304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171A4C1-40C0-C2BB-267C-0431E31A06CA}"/>
              </a:ext>
            </a:extLst>
          </p:cNvPr>
          <p:cNvSpPr/>
          <p:nvPr/>
        </p:nvSpPr>
        <p:spPr>
          <a:xfrm>
            <a:off x="11856640" y="2940713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502C948-A822-8ADD-44F6-6CBAD6423908}"/>
              </a:ext>
            </a:extLst>
          </p:cNvPr>
          <p:cNvSpPr/>
          <p:nvPr/>
        </p:nvSpPr>
        <p:spPr>
          <a:xfrm>
            <a:off x="10128448" y="4876953"/>
            <a:ext cx="91440" cy="9144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C2113C0-25C0-8539-F4BF-A02363416EC7}"/>
              </a:ext>
            </a:extLst>
          </p:cNvPr>
          <p:cNvSpPr/>
          <p:nvPr/>
        </p:nvSpPr>
        <p:spPr>
          <a:xfrm>
            <a:off x="10128448" y="504429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8F8D36-A0FB-BC06-BAC0-8998D46835A8}"/>
              </a:ext>
            </a:extLst>
          </p:cNvPr>
          <p:cNvSpPr txBox="1"/>
          <p:nvPr/>
        </p:nvSpPr>
        <p:spPr bwMode="auto">
          <a:xfrm>
            <a:off x="10226106" y="4649240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Complete</a:t>
            </a:r>
          </a:p>
          <a:p>
            <a:r>
              <a:rPr lang="fr-FR" sz="1000" dirty="0"/>
              <a:t>Ongoing</a:t>
            </a:r>
          </a:p>
          <a:p>
            <a:r>
              <a:rPr lang="fr-FR" sz="1000" dirty="0"/>
              <a:t>Pending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90704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7DEE8-0305-7EBF-AD48-B762B858F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47316F-DB12-55CA-E233-7E796C871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2. Target prototyping: HIP capsule (3/3)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065D6-2509-58DC-6E41-20B541FC5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4054C1-0E98-71DB-5A5C-D34747E18792}"/>
              </a:ext>
            </a:extLst>
          </p:cNvPr>
          <p:cNvSpPr txBox="1"/>
          <p:nvPr/>
        </p:nvSpPr>
        <p:spPr bwMode="auto">
          <a:xfrm>
            <a:off x="-168696" y="3038763"/>
            <a:ext cx="5904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Ta cooling pipes prototype: (left) 180</a:t>
            </a:r>
            <a:r>
              <a:rPr lang="en-GB" sz="1000" dirty="0">
                <a:sym typeface="Symbol" panose="05050102010706020507" pitchFamily="18" charset="2"/>
              </a:rPr>
              <a:t></a:t>
            </a:r>
            <a:r>
              <a:rPr lang="en-GB" sz="1000" dirty="0"/>
              <a:t> elbow and (right) scanned geometry [A]</a:t>
            </a:r>
            <a:endParaRPr lang="en-GB" dirty="0"/>
          </a:p>
        </p:txBody>
      </p:sp>
      <p:pic>
        <p:nvPicPr>
          <p:cNvPr id="13" name="Picture 12" descr="A close-up of several metal parts&#10;&#10;AI-generated content may be incorrect.">
            <a:extLst>
              <a:ext uri="{FF2B5EF4-FFF2-40B4-BE49-F238E27FC236}">
                <a16:creationId xmlns:a16="http://schemas.microsoft.com/office/drawing/2014/main" id="{A0B4EF88-740A-AB86-8E05-E1C1C2E11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52" y="1114450"/>
            <a:ext cx="2551814" cy="1828800"/>
          </a:xfrm>
          <a:prstGeom prst="rect">
            <a:avLst/>
          </a:prstGeom>
        </p:spPr>
      </p:pic>
      <p:pic>
        <p:nvPicPr>
          <p:cNvPr id="20" name="Picture 19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C472218B-E095-7EB7-88AE-D4001EA72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8735" y="3573016"/>
            <a:ext cx="3911601" cy="1600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A2B788-9FE7-6748-3795-A31A2AFDBC29}"/>
              </a:ext>
            </a:extLst>
          </p:cNvPr>
          <p:cNvSpPr txBox="1"/>
          <p:nvPr/>
        </p:nvSpPr>
        <p:spPr bwMode="auto">
          <a:xfrm>
            <a:off x="5532125" y="3020116"/>
            <a:ext cx="2868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Welding test (left) mock-up of tantalum  and (right) stainless steel used for training [A] </a:t>
            </a:r>
            <a:endParaRPr lang="en-GB" sz="800" dirty="0"/>
          </a:p>
        </p:txBody>
      </p:sp>
      <p:pic>
        <p:nvPicPr>
          <p:cNvPr id="28" name="Picture 27" descr="A metal pipe with several holes&#10;&#10;AI-generated content may be incorrect.">
            <a:extLst>
              <a:ext uri="{FF2B5EF4-FFF2-40B4-BE49-F238E27FC236}">
                <a16:creationId xmlns:a16="http://schemas.microsoft.com/office/drawing/2014/main" id="{9E5796A5-E22F-927B-8244-39CF25692F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384" y="1114450"/>
            <a:ext cx="2456092" cy="1828800"/>
          </a:xfrm>
          <a:prstGeom prst="rect">
            <a:avLst/>
          </a:prstGeom>
        </p:spPr>
      </p:pic>
      <p:pic>
        <p:nvPicPr>
          <p:cNvPr id="30" name="Picture 29" descr="A rainbow colored curved object&#10;&#10;AI-generated content may be incorrect.">
            <a:extLst>
              <a:ext uri="{FF2B5EF4-FFF2-40B4-BE49-F238E27FC236}">
                <a16:creationId xmlns:a16="http://schemas.microsoft.com/office/drawing/2014/main" id="{FEA0CD27-4AF2-FBE8-FC1D-CE2B5FB8D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3143" y="1114450"/>
            <a:ext cx="2235199" cy="18288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B4A1D30-0917-9BB9-E2EA-5CA271E2AC61}"/>
              </a:ext>
            </a:extLst>
          </p:cNvPr>
          <p:cNvSpPr txBox="1"/>
          <p:nvPr/>
        </p:nvSpPr>
        <p:spPr bwMode="auto">
          <a:xfrm>
            <a:off x="9060517" y="3029526"/>
            <a:ext cx="28681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Target prototype (simplified version)</a:t>
            </a:r>
            <a:endParaRPr lang="en-GB" sz="8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E87B86-353A-04A9-AD71-ED9658C44EFC}"/>
              </a:ext>
            </a:extLst>
          </p:cNvPr>
          <p:cNvSpPr txBox="1"/>
          <p:nvPr/>
        </p:nvSpPr>
        <p:spPr bwMode="auto">
          <a:xfrm>
            <a:off x="9131126" y="5420975"/>
            <a:ext cx="31634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Ta CVD coating in W substrates [C]</a:t>
            </a:r>
            <a:endParaRPr lang="en-GB" sz="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5C4A72-01B8-07E6-B78F-DC342B8842F3}"/>
              </a:ext>
            </a:extLst>
          </p:cNvPr>
          <p:cNvSpPr txBox="1"/>
          <p:nvPr/>
        </p:nvSpPr>
        <p:spPr bwMode="auto">
          <a:xfrm>
            <a:off x="9029213" y="118694"/>
            <a:ext cx="46827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Special thanks for all the technical support to:</a:t>
            </a:r>
          </a:p>
          <a:p>
            <a:r>
              <a:rPr lang="en-GB" sz="1000" b="1" dirty="0"/>
              <a:t>[A] T. </a:t>
            </a:r>
            <a:r>
              <a:rPr lang="en-GB" sz="1000" b="1" dirty="0" err="1"/>
              <a:t>Coiffet</a:t>
            </a:r>
            <a:r>
              <a:rPr lang="en-GB" sz="1000" b="1" dirty="0"/>
              <a:t> and MME team</a:t>
            </a:r>
          </a:p>
          <a:p>
            <a:r>
              <a:rPr lang="en-GB" sz="1000" b="1" dirty="0"/>
              <a:t>[B] K. </a:t>
            </a:r>
            <a:r>
              <a:rPr lang="en-GB" sz="1000" b="1" dirty="0" err="1"/>
              <a:t>Guergar</a:t>
            </a:r>
            <a:r>
              <a:rPr lang="en-GB" sz="1000" b="1" dirty="0"/>
              <a:t> and R. </a:t>
            </a:r>
            <a:r>
              <a:rPr lang="en-GB" sz="1000" b="1" dirty="0" err="1"/>
              <a:t>Seindebinden</a:t>
            </a:r>
            <a:r>
              <a:rPr lang="en-GB" sz="1000" b="1" dirty="0"/>
              <a:t> (SY-STI-TCD)</a:t>
            </a:r>
          </a:p>
          <a:p>
            <a:r>
              <a:rPr lang="en-GB" sz="1000" b="1" dirty="0"/>
              <a:t>[C] W. </a:t>
            </a:r>
            <a:r>
              <a:rPr lang="en-US" sz="1000" b="1" dirty="0" err="1"/>
              <a:t>Vollenberg</a:t>
            </a:r>
            <a:r>
              <a:rPr lang="en-US" sz="1000" b="1" dirty="0"/>
              <a:t> (TE-VSC)</a:t>
            </a:r>
          </a:p>
          <a:p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549D60-C6BC-C57C-8D7A-4CB08184CA08}"/>
              </a:ext>
            </a:extLst>
          </p:cNvPr>
          <p:cNvSpPr txBox="1"/>
          <p:nvPr/>
        </p:nvSpPr>
        <p:spPr bwMode="auto">
          <a:xfrm>
            <a:off x="5298662" y="5455144"/>
            <a:ext cx="3714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Welding test for the Ta-Ta joint on the </a:t>
            </a:r>
            <a:r>
              <a:rPr lang="en-GB" sz="1000" dirty="0" err="1"/>
              <a:t>HIPing</a:t>
            </a:r>
            <a:r>
              <a:rPr lang="en-GB" sz="1000" dirty="0"/>
              <a:t> capsule (left) mock-up and (right) zoom of the resulting joint [A] </a:t>
            </a:r>
            <a:endParaRPr lang="en-GB" sz="800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D39F67C-0F77-B945-B9A8-23BEA0BE83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446" y="3429000"/>
            <a:ext cx="2588310" cy="18288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BA60B05-3734-BB0F-1793-0668406CA5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7343" y="3758971"/>
            <a:ext cx="1294155" cy="182880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0EDCD9D4-AB0D-6E8B-D578-ED40DFAF0ECD}"/>
              </a:ext>
            </a:extLst>
          </p:cNvPr>
          <p:cNvSpPr txBox="1"/>
          <p:nvPr/>
        </p:nvSpPr>
        <p:spPr bwMode="auto">
          <a:xfrm>
            <a:off x="827367" y="5630830"/>
            <a:ext cx="37144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W target parts: 2D drawings [B]</a:t>
            </a:r>
            <a:endParaRPr lang="en-GB" sz="800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61853EE-2B17-3D32-8601-A106A6199C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57490" y="3758971"/>
            <a:ext cx="1289901" cy="1828800"/>
          </a:xfrm>
          <a:prstGeom prst="rect">
            <a:avLst/>
          </a:prstGeom>
        </p:spPr>
      </p:pic>
      <p:pic>
        <p:nvPicPr>
          <p:cNvPr id="4" name="Picture 3" descr="A hand holding a round object&#10;&#10;AI-generated content may be incorrect.">
            <a:extLst>
              <a:ext uri="{FF2B5EF4-FFF2-40B4-BE49-F238E27FC236}">
                <a16:creationId xmlns:a16="http://schemas.microsoft.com/office/drawing/2014/main" id="{732E081A-0B15-3BCC-8FE1-903CC6F3F3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98210" y="1053577"/>
            <a:ext cx="2193790" cy="1828800"/>
          </a:xfrm>
          <a:prstGeom prst="rect">
            <a:avLst/>
          </a:prstGeom>
        </p:spPr>
      </p:pic>
      <p:pic>
        <p:nvPicPr>
          <p:cNvPr id="7" name="Picture 6" descr="A hand holding a round metal object&#10;&#10;AI-generated content may be incorrect.">
            <a:extLst>
              <a:ext uri="{FF2B5EF4-FFF2-40B4-BE49-F238E27FC236}">
                <a16:creationId xmlns:a16="http://schemas.microsoft.com/office/drawing/2014/main" id="{04544543-97F5-B470-2129-7E56CF8290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18424" y="1052600"/>
            <a:ext cx="1427602" cy="1828800"/>
          </a:xfrm>
          <a:prstGeom prst="rect">
            <a:avLst/>
          </a:prstGeom>
        </p:spPr>
      </p:pic>
      <p:pic>
        <p:nvPicPr>
          <p:cNvPr id="12" name="Picture 11" descr="Several metal pieces with different sizes&#10;&#10;AI-generated content may be incorrect.">
            <a:extLst>
              <a:ext uri="{FF2B5EF4-FFF2-40B4-BE49-F238E27FC236}">
                <a16:creationId xmlns:a16="http://schemas.microsoft.com/office/drawing/2014/main" id="{58118780-48F7-6EAE-1BEB-F5518B8F65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576" y="3530646"/>
            <a:ext cx="2618509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35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333F9-FC4C-3875-9DC4-0032B72C5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ADC559-4885-17AC-CEF5-D815C6510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996952"/>
            <a:ext cx="10081120" cy="1065742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4. </a:t>
            </a:r>
            <a:r>
              <a:rPr lang="en-US" dirty="0">
                <a:solidFill>
                  <a:schemeClr val="tx1"/>
                </a:solidFill>
              </a:rPr>
              <a:t>PSI Positron Production (P3) Experiment update</a:t>
            </a:r>
            <a:br>
              <a:rPr lang="en-US" dirty="0"/>
            </a:b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0BCE0-F3A3-F64B-423F-43F71456B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86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A2F252-5717-2DA3-215A-4B921F729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21.05.2025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69C12-D576-1EE3-ED01-BD53568BA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0DDB5-36B8-1F55-9E61-84B06F32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342125-5918-EBA6-3A04-AFEA301027BA}"/>
              </a:ext>
            </a:extLst>
          </p:cNvPr>
          <p:cNvSpPr txBox="1"/>
          <p:nvPr/>
        </p:nvSpPr>
        <p:spPr>
          <a:xfrm>
            <a:off x="479376" y="1093038"/>
            <a:ext cx="11377264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400" b="1" dirty="0">
                <a:solidFill>
                  <a:schemeClr val="tx2"/>
                </a:solidFill>
              </a:rPr>
              <a:t>In a nutshell: </a:t>
            </a:r>
            <a:r>
              <a:rPr lang="en-US" sz="1400" b="0" dirty="0"/>
              <a:t>e+ source demonstrator for FCC-ee under installation in </a:t>
            </a:r>
            <a:r>
              <a:rPr lang="en-US" sz="1400" b="0" dirty="0" err="1"/>
              <a:t>SwissFEL</a:t>
            </a:r>
            <a:r>
              <a:rPr lang="en-US" sz="1400" b="0" dirty="0"/>
              <a:t> </a:t>
            </a:r>
            <a:endParaRPr lang="en-US" sz="1400" dirty="0"/>
          </a:p>
          <a:p>
            <a:pPr algn="l">
              <a:spcBef>
                <a:spcPts val="600"/>
              </a:spcBef>
            </a:pPr>
            <a:r>
              <a:rPr lang="en-US" sz="1400" b="1" dirty="0">
                <a:solidFill>
                  <a:schemeClr val="tx2"/>
                </a:solidFill>
              </a:rPr>
              <a:t>Goal: </a:t>
            </a:r>
            <a:r>
              <a:rPr lang="en-US" sz="1400" b="0" dirty="0"/>
              <a:t>to produce positrons in 2026 using the 3-6 GeV </a:t>
            </a:r>
            <a:r>
              <a:rPr lang="en-US" sz="1400" b="0" dirty="0" err="1"/>
              <a:t>SwissFEL</a:t>
            </a:r>
            <a:r>
              <a:rPr lang="en-US" sz="1400" b="0" dirty="0"/>
              <a:t> e- beam as drive beam</a:t>
            </a:r>
          </a:p>
          <a:p>
            <a:pPr algn="l">
              <a:spcBef>
                <a:spcPts val="600"/>
              </a:spcBef>
            </a:pPr>
            <a:r>
              <a:rPr lang="en-US" sz="1400" b="1" dirty="0">
                <a:solidFill>
                  <a:schemeClr val="tx2"/>
                </a:solidFill>
              </a:rPr>
              <a:t>Status: </a:t>
            </a:r>
            <a:r>
              <a:rPr lang="en-US" sz="1400" dirty="0"/>
              <a:t>experiment under assembly, installation in the </a:t>
            </a:r>
            <a:r>
              <a:rPr lang="en-US" sz="1400" dirty="0" err="1"/>
              <a:t>SwissFEL</a:t>
            </a:r>
            <a:r>
              <a:rPr lang="en-US" sz="1400" dirty="0"/>
              <a:t> tunnel in August 2025</a:t>
            </a:r>
          </a:p>
        </p:txBody>
      </p:sp>
      <p:pic>
        <p:nvPicPr>
          <p:cNvPr id="9" name="Picture 8" descr="Several wooden boxes with copper tubes&#10;&#10;Description automatically generated">
            <a:extLst>
              <a:ext uri="{FF2B5EF4-FFF2-40B4-BE49-F238E27FC236}">
                <a16:creationId xmlns:a16="http://schemas.microsoft.com/office/drawing/2014/main" id="{AB34676D-69BE-371D-8EA5-E4425C6D6C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" t="20600" r="15350" b="24801"/>
          <a:stretch/>
        </p:blipFill>
        <p:spPr>
          <a:xfrm rot="5400000">
            <a:off x="8692785" y="2857438"/>
            <a:ext cx="4104460" cy="2223249"/>
          </a:xfrm>
          <a:prstGeom prst="rect">
            <a:avLst/>
          </a:prstGeom>
        </p:spPr>
      </p:pic>
      <p:pic>
        <p:nvPicPr>
          <p:cNvPr id="11" name="Picture 10" descr="A group of metal objects in a room&#10;&#10;AI-generated content may be incorrect.">
            <a:extLst>
              <a:ext uri="{FF2B5EF4-FFF2-40B4-BE49-F238E27FC236}">
                <a16:creationId xmlns:a16="http://schemas.microsoft.com/office/drawing/2014/main" id="{9B9C9687-BC77-22E1-6381-4735E1F564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t="22002" r="2751" b="23399"/>
          <a:stretch/>
        </p:blipFill>
        <p:spPr>
          <a:xfrm rot="5400000">
            <a:off x="6500336" y="2952656"/>
            <a:ext cx="4104459" cy="20328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8FFF77-89CC-6598-B753-6EE2D6BF4172}"/>
              </a:ext>
            </a:extLst>
          </p:cNvPr>
          <p:cNvSpPr txBox="1"/>
          <p:nvPr/>
        </p:nvSpPr>
        <p:spPr>
          <a:xfrm>
            <a:off x="7752184" y="6093296"/>
            <a:ext cx="417646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Fig. </a:t>
            </a:r>
            <a:r>
              <a:rPr lang="en-US" sz="1200" dirty="0"/>
              <a:t>NC solenoids and S-band cavities ready for installation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6D3D34D-537E-FF08-D161-4AFD5D17FBFF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664676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4. P3 Experiment update (1/4)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29D2B8-E806-8A8C-0F0E-DA3F49C460FF}"/>
              </a:ext>
            </a:extLst>
          </p:cNvPr>
          <p:cNvSpPr txBox="1"/>
          <p:nvPr/>
        </p:nvSpPr>
        <p:spPr bwMode="auto">
          <a:xfrm>
            <a:off x="993547" y="4478923"/>
            <a:ext cx="5904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Fig.</a:t>
            </a:r>
            <a:r>
              <a:rPr lang="en-GB" sz="1000" dirty="0"/>
              <a:t> P3 experiment layout [Courtesy: PSI]</a:t>
            </a:r>
            <a:endParaRPr lang="en-GB" dirty="0"/>
          </a:p>
        </p:txBody>
      </p:sp>
      <p:pic>
        <p:nvPicPr>
          <p:cNvPr id="15" name="Picture 14" descr="A machine with a red and blue frame&#10;&#10;AI-generated content may be incorrect.">
            <a:extLst>
              <a:ext uri="{FF2B5EF4-FFF2-40B4-BE49-F238E27FC236}">
                <a16:creationId xmlns:a16="http://schemas.microsoft.com/office/drawing/2014/main" id="{A204ECD1-56AF-A460-BC0F-08FDC1C7A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2451720"/>
            <a:ext cx="6268322" cy="2057400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DF9479DE-2F0F-1607-8D22-46820B73508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62"/>
          <a:stretch/>
        </p:blipFill>
        <p:spPr>
          <a:xfrm>
            <a:off x="119336" y="2348880"/>
            <a:ext cx="7112615" cy="33123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FD2BB2-A070-DF8F-3936-F12143650B32}"/>
              </a:ext>
            </a:extLst>
          </p:cNvPr>
          <p:cNvSpPr txBox="1"/>
          <p:nvPr/>
        </p:nvSpPr>
        <p:spPr>
          <a:xfrm>
            <a:off x="1857643" y="5863294"/>
            <a:ext cx="41764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Fig. </a:t>
            </a:r>
            <a:r>
              <a:rPr lang="en-US" sz="1200" dirty="0"/>
              <a:t>P3-Experiment: (top) cross section with the main components and (bottom) Layout top view </a:t>
            </a:r>
            <a:r>
              <a:rPr lang="en-US" sz="1000" dirty="0"/>
              <a:t>[N. Vallis 2024]</a:t>
            </a:r>
          </a:p>
        </p:txBody>
      </p:sp>
      <p:pic>
        <p:nvPicPr>
          <p:cNvPr id="2" name="Grafik 19">
            <a:extLst>
              <a:ext uri="{FF2B5EF4-FFF2-40B4-BE49-F238E27FC236}">
                <a16:creationId xmlns:a16="http://schemas.microsoft.com/office/drawing/2014/main" id="{9CE19ACD-FC29-F015-9825-6DE8A7D70E5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9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7F97A1-9FC9-A90B-002A-87E0C2239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21.05.2025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86002-D559-5B1F-D4C0-594934D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300C6F-B18F-42C2-799E-AA4A259F8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3E7030-0888-3F57-6ED8-9E0FBD84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4. P3 Experiment update (2/4)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7F44FF-8284-B53B-5EFC-57DC6F41972B}"/>
              </a:ext>
            </a:extLst>
          </p:cNvPr>
          <p:cNvSpPr txBox="1"/>
          <p:nvPr/>
        </p:nvSpPr>
        <p:spPr>
          <a:xfrm>
            <a:off x="407986" y="1188213"/>
            <a:ext cx="8784357" cy="1446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HTS solenoid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All 5 coils ready and successfully tested in liquid nitrogen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Installation of the coil package in the cryostat under way, should be finished by end of May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Cool-down and power test at 15K in June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Installation of the cryostat in the bunker in summer shutdown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0AF0702-4611-4CC4-46BC-6D9693DDD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82" y="2778516"/>
            <a:ext cx="4144694" cy="310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6095882C-75A9-4D67-1D3C-1B0C841C5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679" y="2644264"/>
            <a:ext cx="2814968" cy="337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251058-55CC-0B5C-A15A-8262156E06B6}"/>
              </a:ext>
            </a:extLst>
          </p:cNvPr>
          <p:cNvSpPr txBox="1"/>
          <p:nvPr/>
        </p:nvSpPr>
        <p:spPr>
          <a:xfrm>
            <a:off x="8897111" y="5949280"/>
            <a:ext cx="2902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Fig. </a:t>
            </a:r>
            <a:r>
              <a:rPr lang="en-150" sz="1200" dirty="0"/>
              <a:t>Hall sensors </a:t>
            </a:r>
            <a:r>
              <a:rPr lang="pl-PL" sz="1200" dirty="0" err="1"/>
              <a:t>measured</a:t>
            </a:r>
            <a:r>
              <a:rPr lang="pl-PL" sz="1200" dirty="0"/>
              <a:t> vs </a:t>
            </a:r>
            <a:r>
              <a:rPr lang="en-150" sz="1200" dirty="0"/>
              <a:t>scaled simulated maxima</a:t>
            </a:r>
          </a:p>
        </p:txBody>
      </p:sp>
      <p:pic>
        <p:nvPicPr>
          <p:cNvPr id="14" name="Picture 10">
            <a:extLst>
              <a:ext uri="{FF2B5EF4-FFF2-40B4-BE49-F238E27FC236}">
                <a16:creationId xmlns:a16="http://schemas.microsoft.com/office/drawing/2014/main" id="{78384B83-A0F9-8937-5D38-1DD64BF3F1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28772" r="19676"/>
          <a:stretch/>
        </p:blipFill>
        <p:spPr bwMode="auto">
          <a:xfrm>
            <a:off x="311104" y="2778516"/>
            <a:ext cx="4008475" cy="310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C10B836-ED5A-BBB4-77FC-79E45B035200}"/>
              </a:ext>
            </a:extLst>
          </p:cNvPr>
          <p:cNvSpPr txBox="1"/>
          <p:nvPr/>
        </p:nvSpPr>
        <p:spPr>
          <a:xfrm>
            <a:off x="779768" y="5945199"/>
            <a:ext cx="2902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Fig. </a:t>
            </a:r>
            <a:r>
              <a:rPr lang="en-150" sz="1200" dirty="0"/>
              <a:t>Coil pack installation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DBED1F-D6C8-A42F-B508-E7B7B309A68E}"/>
              </a:ext>
            </a:extLst>
          </p:cNvPr>
          <p:cNvSpPr txBox="1"/>
          <p:nvPr/>
        </p:nvSpPr>
        <p:spPr>
          <a:xfrm>
            <a:off x="4467854" y="5925693"/>
            <a:ext cx="41685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Fig</a:t>
            </a:r>
            <a:r>
              <a:rPr lang="en-US" sz="1200" dirty="0"/>
              <a:t>. </a:t>
            </a:r>
            <a:r>
              <a:rPr lang="en-150" sz="1200" dirty="0"/>
              <a:t>Coil pack and thermal buffers installed inside cryostat</a:t>
            </a:r>
          </a:p>
        </p:txBody>
      </p:sp>
      <p:pic>
        <p:nvPicPr>
          <p:cNvPr id="2" name="Grafik 19">
            <a:extLst>
              <a:ext uri="{FF2B5EF4-FFF2-40B4-BE49-F238E27FC236}">
                <a16:creationId xmlns:a16="http://schemas.microsoft.com/office/drawing/2014/main" id="{BCEB07C4-896A-84AC-511C-F11B54338A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580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E26A4-7D7F-8385-C081-AE46BC74E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chine on a stand&#10;&#10;AI-generated content may be incorrect.">
            <a:extLst>
              <a:ext uri="{FF2B5EF4-FFF2-40B4-BE49-F238E27FC236}">
                <a16:creationId xmlns:a16="http://schemas.microsoft.com/office/drawing/2014/main" id="{D6FB5DF2-EAE3-B795-287C-188DFC3C09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321" t="22669" r="5375" b="2750"/>
          <a:stretch/>
        </p:blipFill>
        <p:spPr>
          <a:xfrm>
            <a:off x="9063770" y="1906488"/>
            <a:ext cx="3128230" cy="4114800"/>
          </a:xfrm>
          <a:prstGeom prst="rect">
            <a:avLst/>
          </a:prstGeom>
        </p:spPr>
      </p:pic>
      <p:pic>
        <p:nvPicPr>
          <p:cNvPr id="8" name="Picture 7" descr="Diagram of a machine with text&#10;&#10;AI-generated content may be incorrect.">
            <a:extLst>
              <a:ext uri="{FF2B5EF4-FFF2-40B4-BE49-F238E27FC236}">
                <a16:creationId xmlns:a16="http://schemas.microsoft.com/office/drawing/2014/main" id="{94D12F0C-5A81-334B-E7F8-102BF7CC1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872" y="1906488"/>
            <a:ext cx="4202350" cy="41148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729C89-658B-6E32-C351-B39BE98E0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340768"/>
            <a:ext cx="4032448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P3-Target Insertion Device (P3-TID) </a:t>
            </a:r>
          </a:p>
          <a:p>
            <a:pPr>
              <a:spcBef>
                <a:spcPts val="600"/>
              </a:spcBef>
            </a:pPr>
            <a:r>
              <a:rPr lang="en-US" sz="1400" b="0" dirty="0">
                <a:solidFill>
                  <a:schemeClr val="tx1"/>
                </a:solidFill>
              </a:rPr>
              <a:t>Mechanical subsystem in charge to host the </a:t>
            </a:r>
            <a:r>
              <a:rPr lang="en-US" sz="1400" dirty="0">
                <a:solidFill>
                  <a:schemeClr val="tx1"/>
                </a:solidFill>
              </a:rPr>
              <a:t>fixed target </a:t>
            </a:r>
            <a:r>
              <a:rPr lang="en-US" sz="1400" b="0" dirty="0">
                <a:solidFill>
                  <a:schemeClr val="tx1"/>
                </a:solidFill>
              </a:rPr>
              <a:t>inside of the HTS solenoid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</a:rPr>
              <a:t>Parameters</a:t>
            </a:r>
            <a:r>
              <a:rPr lang="en-US" sz="1400" b="0" dirty="0">
                <a:solidFill>
                  <a:schemeClr val="tx1"/>
                </a:solidFill>
              </a:rPr>
              <a:t> to explore for e+ yield production: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Geometry (cylindrical vs conical)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Material (Ta and W)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Beam energy (2.86-6 GeV)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Axial position (+/- 50 mm)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</a:rPr>
              <a:t>Current status: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Ready to be tested at CERN before the planned installation at PSI (Summer 2025)</a:t>
            </a:r>
          </a:p>
          <a:p>
            <a:pPr>
              <a:spcBef>
                <a:spcPts val="600"/>
              </a:spcBef>
            </a:pPr>
            <a:endParaRPr lang="en-US" sz="1400" b="0" dirty="0">
              <a:solidFill>
                <a:schemeClr val="tx1"/>
              </a:solidFill>
            </a:endParaRPr>
          </a:p>
          <a:p>
            <a:pPr lvl="1" indent="0">
              <a:spcBef>
                <a:spcPts val="600"/>
              </a:spcBef>
              <a:buNone/>
            </a:pPr>
            <a:endParaRPr lang="en-US" sz="800" b="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7BCF22-E3A2-0360-7541-7C40754D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en-US" dirty="0">
                <a:solidFill>
                  <a:schemeClr val="tx1"/>
                </a:solidFill>
              </a:rPr>
              <a:t>P3 Experiment update (3/4)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B56AD-A234-58AD-215E-C5CB5DDB6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BE521E-DADB-D6E6-09BB-CBEAA6805797}"/>
              </a:ext>
            </a:extLst>
          </p:cNvPr>
          <p:cNvSpPr txBox="1"/>
          <p:nvPr/>
        </p:nvSpPr>
        <p:spPr bwMode="auto">
          <a:xfrm>
            <a:off x="5868655" y="6021288"/>
            <a:ext cx="5904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Fig.</a:t>
            </a:r>
            <a:r>
              <a:rPr lang="en-GB" sz="800" dirty="0"/>
              <a:t> P3-TID subsystem (left) CAD design and (right) mounted assembly.</a:t>
            </a:r>
          </a:p>
        </p:txBody>
      </p:sp>
      <p:pic>
        <p:nvPicPr>
          <p:cNvPr id="12" name="Picture 11" descr="Several round metal objects&#10;&#10;AI-generated content may be incorrect.">
            <a:extLst>
              <a:ext uri="{FF2B5EF4-FFF2-40B4-BE49-F238E27FC236}">
                <a16:creationId xmlns:a16="http://schemas.microsoft.com/office/drawing/2014/main" id="{CB5719AB-79EF-1081-DDA2-A60216EBA9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4272" y="0"/>
            <a:ext cx="3034218" cy="16459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C91CE45-DB96-654B-687B-B994F154A6B5}"/>
              </a:ext>
            </a:extLst>
          </p:cNvPr>
          <p:cNvSpPr txBox="1"/>
          <p:nvPr/>
        </p:nvSpPr>
        <p:spPr bwMode="auto">
          <a:xfrm>
            <a:off x="7045047" y="1623832"/>
            <a:ext cx="5904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Fig.</a:t>
            </a:r>
            <a:r>
              <a:rPr lang="en-GB" sz="800" dirty="0"/>
              <a:t> P3 available fixed targets. Models without cooling.</a:t>
            </a:r>
          </a:p>
        </p:txBody>
      </p:sp>
      <p:pic>
        <p:nvPicPr>
          <p:cNvPr id="16" name="Picture 15" descr="A close-up of a metal cylinder&#10;&#10;AI-generated content may be incorrect.">
            <a:extLst>
              <a:ext uri="{FF2B5EF4-FFF2-40B4-BE49-F238E27FC236}">
                <a16:creationId xmlns:a16="http://schemas.microsoft.com/office/drawing/2014/main" id="{91B6596A-F97A-B26E-071A-3AAAC0085C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2852" y="3501008"/>
            <a:ext cx="1295238" cy="1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62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77980115-4EDD-E095-66CE-7D731D5396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980728"/>
            <a:ext cx="10832891" cy="2136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98FD7A-DDCD-E769-4BF4-90F0FEC6B878}"/>
              </a:ext>
            </a:extLst>
          </p:cNvPr>
          <p:cNvSpPr txBox="1"/>
          <p:nvPr/>
        </p:nvSpPr>
        <p:spPr bwMode="auto">
          <a:xfrm>
            <a:off x="8593581" y="1124744"/>
            <a:ext cx="990224" cy="5096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FDDF0-1DD9-EA26-D609-C86D2CCEB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21.05.2025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C7CA58-D680-9AE6-AEC0-4D13D7664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47434-3364-0D8F-E442-D94B67DAC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9331868-E01F-8840-A43A-7CF9AB4F8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4. P3 Experiment update (4/4)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80C3A74-3BDA-72D1-8A9E-06A9B6711A67}"/>
              </a:ext>
            </a:extLst>
          </p:cNvPr>
          <p:cNvSpPr txBox="1">
            <a:spLocks/>
          </p:cNvSpPr>
          <p:nvPr/>
        </p:nvSpPr>
        <p:spPr>
          <a:xfrm>
            <a:off x="3517350" y="6417599"/>
            <a:ext cx="5076231" cy="17513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i="1" dirty="0"/>
              <a:t>Thanks to M. </a:t>
            </a:r>
            <a:r>
              <a:rPr lang="en-GB" i="1" dirty="0" err="1"/>
              <a:t>Sch</a:t>
            </a:r>
            <a:r>
              <a:rPr lang="es-ES" i="1" dirty="0" err="1"/>
              <a:t>är</a:t>
            </a:r>
            <a:r>
              <a:rPr lang="es-ES" i="1" dirty="0"/>
              <a:t>, D. Hauenstein and M. Zykova</a:t>
            </a:r>
            <a:endParaRPr lang="en-GB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737273-FE07-3FCE-920E-C4041343B360}"/>
              </a:ext>
            </a:extLst>
          </p:cNvPr>
          <p:cNvSpPr/>
          <p:nvPr/>
        </p:nvSpPr>
        <p:spPr>
          <a:xfrm>
            <a:off x="2783632" y="1340768"/>
            <a:ext cx="1980220" cy="216024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E61979-B437-CAEE-BA7F-3D727E8F9FC2}"/>
              </a:ext>
            </a:extLst>
          </p:cNvPr>
          <p:cNvSpPr/>
          <p:nvPr/>
        </p:nvSpPr>
        <p:spPr>
          <a:xfrm>
            <a:off x="6456040" y="1341698"/>
            <a:ext cx="1404156" cy="215094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8115E2-89E1-6BA4-4365-B8EED5044207}"/>
              </a:ext>
            </a:extLst>
          </p:cNvPr>
          <p:cNvSpPr/>
          <p:nvPr/>
        </p:nvSpPr>
        <p:spPr>
          <a:xfrm rot="313903">
            <a:off x="10242610" y="2765657"/>
            <a:ext cx="795362" cy="177598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7339E2-0074-908E-121E-1B98A3A232F5}"/>
              </a:ext>
            </a:extLst>
          </p:cNvPr>
          <p:cNvSpPr/>
          <p:nvPr/>
        </p:nvSpPr>
        <p:spPr>
          <a:xfrm>
            <a:off x="10257059" y="1621243"/>
            <a:ext cx="936395" cy="249384"/>
          </a:xfrm>
          <a:prstGeom prst="rect">
            <a:avLst/>
          </a:prstGeom>
          <a:noFill/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07C55-22A1-7ED9-7085-969553212A70}"/>
              </a:ext>
            </a:extLst>
          </p:cNvPr>
          <p:cNvSpPr txBox="1"/>
          <p:nvPr/>
        </p:nvSpPr>
        <p:spPr>
          <a:xfrm>
            <a:off x="8921732" y="1146399"/>
            <a:ext cx="6120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New</a:t>
            </a:r>
            <a:endParaRPr lang="de-CH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3F5D1E-33ED-44BB-59DA-5CB9D1DE7CF5}"/>
              </a:ext>
            </a:extLst>
          </p:cNvPr>
          <p:cNvSpPr txBox="1"/>
          <p:nvPr/>
        </p:nvSpPr>
        <p:spPr>
          <a:xfrm>
            <a:off x="8597405" y="1350776"/>
            <a:ext cx="9363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Existing</a:t>
            </a:r>
            <a:endParaRPr lang="de-CH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73482C3C-81DE-4647-6731-221333989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938" y="3360664"/>
            <a:ext cx="3691046" cy="275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F36EB1-5CF1-ECFB-40E2-D962FCC6E122}"/>
              </a:ext>
            </a:extLst>
          </p:cNvPr>
          <p:cNvSpPr txBox="1"/>
          <p:nvPr/>
        </p:nvSpPr>
        <p:spPr>
          <a:xfrm>
            <a:off x="4511824" y="2852936"/>
            <a:ext cx="336611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err="1">
                <a:solidFill>
                  <a:srgbClr val="FF0000"/>
                </a:solidFill>
              </a:rPr>
              <a:t>Switchyard</a:t>
            </a:r>
            <a:r>
              <a:rPr lang="de-CH" sz="1200">
                <a:solidFill>
                  <a:srgbClr val="FF0000"/>
                </a:solidFill>
              </a:rPr>
              <a:t> and beam </a:t>
            </a:r>
            <a:r>
              <a:rPr lang="de-CH" sz="1200" err="1">
                <a:solidFill>
                  <a:srgbClr val="FF0000"/>
                </a:solidFill>
              </a:rPr>
              <a:t>line</a:t>
            </a:r>
            <a:r>
              <a:rPr lang="de-CH" sz="1200">
                <a:solidFill>
                  <a:srgbClr val="FF0000"/>
                </a:solidFill>
              </a:rPr>
              <a:t> </a:t>
            </a:r>
            <a:r>
              <a:rPr lang="de-CH" sz="1200" err="1">
                <a:solidFill>
                  <a:srgbClr val="FF0000"/>
                </a:solidFill>
              </a:rPr>
              <a:t>installation</a:t>
            </a:r>
            <a:r>
              <a:rPr lang="de-CH" sz="1200">
                <a:solidFill>
                  <a:srgbClr val="FF0000"/>
                </a:solidFill>
              </a:rPr>
              <a:t> ~</a:t>
            </a:r>
            <a:r>
              <a:rPr lang="de-CH" sz="1200" err="1">
                <a:solidFill>
                  <a:srgbClr val="FF0000"/>
                </a:solidFill>
              </a:rPr>
              <a:t>completed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E073D384-AC55-8A26-86DD-8E8E4558E46A}"/>
              </a:ext>
            </a:extLst>
          </p:cNvPr>
          <p:cNvSpPr/>
          <p:nvPr/>
        </p:nvSpPr>
        <p:spPr>
          <a:xfrm rot="5400000">
            <a:off x="5923045" y="-358484"/>
            <a:ext cx="98339" cy="6089134"/>
          </a:xfrm>
          <a:prstGeom prst="rightBrace">
            <a:avLst>
              <a:gd name="adj1" fmla="val 47098"/>
              <a:gd name="adj2" fmla="val 49554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B12379-5C3E-B55A-6D16-FECFA79B8D68}"/>
              </a:ext>
            </a:extLst>
          </p:cNvPr>
          <p:cNvSpPr txBox="1"/>
          <p:nvPr/>
        </p:nvSpPr>
        <p:spPr>
          <a:xfrm>
            <a:off x="9788287" y="5445224"/>
            <a:ext cx="2396490" cy="36933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de-CH" sz="1200" dirty="0" err="1">
                <a:solidFill>
                  <a:srgbClr val="FF0000"/>
                </a:solidFill>
              </a:rPr>
              <a:t>Girder</a:t>
            </a:r>
            <a:r>
              <a:rPr lang="de-CH" sz="1200" dirty="0">
                <a:solidFill>
                  <a:srgbClr val="FF0000"/>
                </a:solidFill>
              </a:rPr>
              <a:t> </a:t>
            </a:r>
            <a:r>
              <a:rPr lang="de-CH" sz="1200" dirty="0" err="1">
                <a:solidFill>
                  <a:srgbClr val="FF0000"/>
                </a:solidFill>
              </a:rPr>
              <a:t>assembly</a:t>
            </a:r>
            <a:r>
              <a:rPr lang="de-CH" sz="1200" dirty="0">
                <a:solidFill>
                  <a:srgbClr val="FF0000"/>
                </a:solidFill>
              </a:rPr>
              <a:t> </a:t>
            </a:r>
            <a:r>
              <a:rPr lang="de-CH" sz="1200" dirty="0" err="1">
                <a:solidFill>
                  <a:srgbClr val="FF0000"/>
                </a:solidFill>
              </a:rPr>
              <a:t>ongoing</a:t>
            </a:r>
            <a:r>
              <a:rPr lang="de-CH" sz="1200" dirty="0">
                <a:solidFill>
                  <a:srgbClr val="FF0000"/>
                </a:solidFill>
              </a:rPr>
              <a:t> in WMHA</a:t>
            </a:r>
          </a:p>
          <a:p>
            <a:pPr algn="ctr"/>
            <a:r>
              <a:rPr lang="de-CH" sz="1200" dirty="0" err="1">
                <a:solidFill>
                  <a:srgbClr val="FF0000"/>
                </a:solidFill>
              </a:rPr>
              <a:t>To</a:t>
            </a:r>
            <a:r>
              <a:rPr lang="de-CH" sz="1200" dirty="0">
                <a:solidFill>
                  <a:srgbClr val="FF0000"/>
                </a:solidFill>
              </a:rPr>
              <a:t> </a:t>
            </a:r>
            <a:r>
              <a:rPr lang="de-CH" sz="1200" dirty="0" err="1">
                <a:solidFill>
                  <a:srgbClr val="FF0000"/>
                </a:solidFill>
              </a:rPr>
              <a:t>be</a:t>
            </a:r>
            <a:r>
              <a:rPr lang="de-CH" sz="1200" dirty="0">
                <a:solidFill>
                  <a:srgbClr val="FF0000"/>
                </a:solidFill>
              </a:rPr>
              <a:t> </a:t>
            </a:r>
            <a:r>
              <a:rPr lang="de-CH" sz="1200" dirty="0" err="1">
                <a:solidFill>
                  <a:srgbClr val="FF0000"/>
                </a:solidFill>
              </a:rPr>
              <a:t>installed</a:t>
            </a:r>
            <a:r>
              <a:rPr lang="de-CH" sz="1200" dirty="0">
                <a:solidFill>
                  <a:srgbClr val="FF0000"/>
                </a:solidFill>
              </a:rPr>
              <a:t> in August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868F67-CB7C-5F89-A94E-81326F47F98D}"/>
              </a:ext>
            </a:extLst>
          </p:cNvPr>
          <p:cNvSpPr txBox="1"/>
          <p:nvPr/>
        </p:nvSpPr>
        <p:spPr>
          <a:xfrm>
            <a:off x="6672064" y="1628800"/>
            <a:ext cx="12961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 dirty="0">
                <a:solidFill>
                  <a:srgbClr val="FF0000"/>
                </a:solidFill>
              </a:rPr>
              <a:t>50 m </a:t>
            </a:r>
            <a:r>
              <a:rPr lang="de-CH" sz="1200" dirty="0" err="1">
                <a:solidFill>
                  <a:srgbClr val="FF0000"/>
                </a:solidFill>
              </a:rPr>
              <a:t>installed</a:t>
            </a:r>
            <a:endParaRPr lang="de-CH" sz="12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31811F-EA61-F23C-342E-72090B74DE4B}"/>
              </a:ext>
            </a:extLst>
          </p:cNvPr>
          <p:cNvSpPr txBox="1"/>
          <p:nvPr/>
        </p:nvSpPr>
        <p:spPr>
          <a:xfrm>
            <a:off x="9480376" y="2996952"/>
            <a:ext cx="5040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 err="1">
                <a:solidFill>
                  <a:srgbClr val="FF0000"/>
                </a:solidFill>
              </a:rPr>
              <a:t>target</a:t>
            </a:r>
            <a:endParaRPr lang="de-CH" sz="120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10E97C-36B7-ACB9-FE1A-BB40C4B8FB33}"/>
              </a:ext>
            </a:extLst>
          </p:cNvPr>
          <p:cNvSpPr txBox="1"/>
          <p:nvPr/>
        </p:nvSpPr>
        <p:spPr>
          <a:xfrm>
            <a:off x="11568608" y="2636912"/>
            <a:ext cx="5040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>
                <a:solidFill>
                  <a:srgbClr val="FF0000"/>
                </a:solidFill>
              </a:rPr>
              <a:t>Dump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9E9755C-569F-134E-C804-F09D044EA38D}"/>
              </a:ext>
            </a:extLst>
          </p:cNvPr>
          <p:cNvCxnSpPr>
            <a:stCxn id="22" idx="0"/>
          </p:cNvCxnSpPr>
          <p:nvPr/>
        </p:nvCxnSpPr>
        <p:spPr>
          <a:xfrm flipV="1">
            <a:off x="9732404" y="2636912"/>
            <a:ext cx="252028" cy="36004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C567380-F36F-EF5D-FF8E-3E930A740B38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10848528" y="2636912"/>
            <a:ext cx="720080" cy="9233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018EC6E-51D1-1A5B-EF1F-D9EE6995242C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11064552" y="2729245"/>
            <a:ext cx="504056" cy="14198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C46695B-9911-E608-1890-BE2FF122D6B4}"/>
              </a:ext>
            </a:extLst>
          </p:cNvPr>
          <p:cNvSpPr txBox="1"/>
          <p:nvPr/>
        </p:nvSpPr>
        <p:spPr>
          <a:xfrm>
            <a:off x="7751876" y="6150760"/>
            <a:ext cx="1908062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de-CH" sz="1200" dirty="0">
                <a:solidFill>
                  <a:srgbClr val="FF0000"/>
                </a:solidFill>
              </a:rPr>
              <a:t>Front wall </a:t>
            </a:r>
            <a:r>
              <a:rPr lang="de-CH" sz="1200" dirty="0" err="1">
                <a:solidFill>
                  <a:srgbClr val="FF0000"/>
                </a:solidFill>
              </a:rPr>
              <a:t>assembled</a:t>
            </a:r>
            <a:endParaRPr lang="de-CH" sz="1200" dirty="0">
              <a:solidFill>
                <a:srgbClr val="FF0000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80459D8-79D9-D337-2C4F-0D56CF8EB7EB}"/>
              </a:ext>
            </a:extLst>
          </p:cNvPr>
          <p:cNvSpPr/>
          <p:nvPr/>
        </p:nvSpPr>
        <p:spPr>
          <a:xfrm>
            <a:off x="7847937" y="4643562"/>
            <a:ext cx="1073426" cy="1494845"/>
          </a:xfrm>
          <a:custGeom>
            <a:avLst/>
            <a:gdLst>
              <a:gd name="connsiteX0" fmla="*/ 0 w 1073426"/>
              <a:gd name="connsiteY0" fmla="*/ 1089328 h 1494845"/>
              <a:gd name="connsiteX1" fmla="*/ 15903 w 1073426"/>
              <a:gd name="connsiteY1" fmla="*/ 0 h 1494845"/>
              <a:gd name="connsiteX2" fmla="*/ 1065475 w 1073426"/>
              <a:gd name="connsiteY2" fmla="*/ 596348 h 1494845"/>
              <a:gd name="connsiteX3" fmla="*/ 1073426 w 1073426"/>
              <a:gd name="connsiteY3" fmla="*/ 1494845 h 1494845"/>
              <a:gd name="connsiteX4" fmla="*/ 691764 w 1073426"/>
              <a:gd name="connsiteY4" fmla="*/ 1494845 h 1494845"/>
              <a:gd name="connsiteX5" fmla="*/ 0 w 1073426"/>
              <a:gd name="connsiteY5" fmla="*/ 1089328 h 149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3426" h="1494845">
                <a:moveTo>
                  <a:pt x="0" y="1089328"/>
                </a:moveTo>
                <a:lnTo>
                  <a:pt x="15903" y="0"/>
                </a:lnTo>
                <a:lnTo>
                  <a:pt x="1065475" y="596348"/>
                </a:lnTo>
                <a:cubicBezTo>
                  <a:pt x="1068125" y="895847"/>
                  <a:pt x="1070776" y="1195346"/>
                  <a:pt x="1073426" y="1494845"/>
                </a:cubicBezTo>
                <a:lnTo>
                  <a:pt x="691764" y="1494845"/>
                </a:lnTo>
                <a:lnTo>
                  <a:pt x="0" y="108932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47220AF-9B61-098F-DA7A-9E6C2A3750D9}"/>
              </a:ext>
            </a:extLst>
          </p:cNvPr>
          <p:cNvSpPr/>
          <p:nvPr/>
        </p:nvSpPr>
        <p:spPr>
          <a:xfrm>
            <a:off x="7855889" y="4524292"/>
            <a:ext cx="1224501" cy="1598212"/>
          </a:xfrm>
          <a:custGeom>
            <a:avLst/>
            <a:gdLst>
              <a:gd name="connsiteX0" fmla="*/ 0 w 1224501"/>
              <a:gd name="connsiteY0" fmla="*/ 111318 h 1598212"/>
              <a:gd name="connsiteX1" fmla="*/ 174928 w 1224501"/>
              <a:gd name="connsiteY1" fmla="*/ 0 h 1598212"/>
              <a:gd name="connsiteX2" fmla="*/ 1224501 w 1224501"/>
              <a:gd name="connsiteY2" fmla="*/ 644056 h 1598212"/>
              <a:gd name="connsiteX3" fmla="*/ 1184744 w 1224501"/>
              <a:gd name="connsiteY3" fmla="*/ 1598212 h 1598212"/>
              <a:gd name="connsiteX4" fmla="*/ 1049572 w 1224501"/>
              <a:gd name="connsiteY4" fmla="*/ 1598212 h 1598212"/>
              <a:gd name="connsiteX5" fmla="*/ 1041621 w 1224501"/>
              <a:gd name="connsiteY5" fmla="*/ 699715 h 1598212"/>
              <a:gd name="connsiteX6" fmla="*/ 0 w 1224501"/>
              <a:gd name="connsiteY6" fmla="*/ 111318 h 159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501" h="1598212">
                <a:moveTo>
                  <a:pt x="0" y="111318"/>
                </a:moveTo>
                <a:lnTo>
                  <a:pt x="174928" y="0"/>
                </a:lnTo>
                <a:lnTo>
                  <a:pt x="1224501" y="644056"/>
                </a:lnTo>
                <a:lnTo>
                  <a:pt x="1184744" y="1598212"/>
                </a:lnTo>
                <a:lnTo>
                  <a:pt x="1049572" y="1598212"/>
                </a:lnTo>
                <a:cubicBezTo>
                  <a:pt x="1046922" y="1298713"/>
                  <a:pt x="1044271" y="999214"/>
                  <a:pt x="1041621" y="699715"/>
                </a:cubicBezTo>
                <a:lnTo>
                  <a:pt x="0" y="11131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BD980A-C526-C937-1D25-655BEA12FC5F}"/>
              </a:ext>
            </a:extLst>
          </p:cNvPr>
          <p:cNvSpPr/>
          <p:nvPr/>
        </p:nvSpPr>
        <p:spPr>
          <a:xfrm rot="313903">
            <a:off x="6085526" y="2447791"/>
            <a:ext cx="1364037" cy="155997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5FF8FF-0211-AAFA-40C6-D1F74D47F5FC}"/>
              </a:ext>
            </a:extLst>
          </p:cNvPr>
          <p:cNvSpPr txBox="1"/>
          <p:nvPr/>
        </p:nvSpPr>
        <p:spPr>
          <a:xfrm>
            <a:off x="495924" y="3558700"/>
            <a:ext cx="3460427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b="1" dirty="0">
                <a:solidFill>
                  <a:schemeClr val="tx2"/>
                </a:solidFill>
              </a:rPr>
              <a:t>Status installation in </a:t>
            </a:r>
            <a:r>
              <a:rPr lang="en-US" b="1" dirty="0" err="1">
                <a:solidFill>
                  <a:schemeClr val="tx2"/>
                </a:solidFill>
              </a:rPr>
              <a:t>SwissFEL</a:t>
            </a:r>
            <a:endParaRPr lang="en-US" b="1" dirty="0">
              <a:solidFill>
                <a:schemeClr val="tx2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Beam line ready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August shutdown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Installation of the experiment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Bunker assembly completed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Modulator commissioning end of 2025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e+ beam in 2026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8AF7D81-1713-702A-3B99-1E222DF421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378" y="3349961"/>
            <a:ext cx="3799078" cy="27848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39924-20D9-086E-5BBA-37438049BB6C}"/>
              </a:ext>
            </a:extLst>
          </p:cNvPr>
          <p:cNvSpPr txBox="1"/>
          <p:nvPr/>
        </p:nvSpPr>
        <p:spPr bwMode="auto">
          <a:xfrm>
            <a:off x="2048289" y="5805264"/>
            <a:ext cx="1908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i="1" dirty="0"/>
              <a:t>Figures credits: </a:t>
            </a:r>
            <a:r>
              <a:rPr lang="en-GB" sz="1000" i="1" dirty="0"/>
              <a:t>M. Sch</a:t>
            </a:r>
            <a:r>
              <a:rPr lang="es-ES" sz="1000" i="1" dirty="0" err="1"/>
              <a:t>är</a:t>
            </a:r>
            <a:r>
              <a:rPr lang="es-ES" sz="1000" i="1" dirty="0"/>
              <a:t>, </a:t>
            </a:r>
          </a:p>
          <a:p>
            <a:pPr algn="r"/>
            <a:r>
              <a:rPr lang="es-ES" sz="1000" i="1" dirty="0"/>
              <a:t>D. </a:t>
            </a:r>
            <a:r>
              <a:rPr lang="es-ES" sz="1000" i="1" dirty="0" err="1"/>
              <a:t>Hauenstein</a:t>
            </a:r>
            <a:r>
              <a:rPr lang="es-ES" sz="1000" i="1" dirty="0"/>
              <a:t> and M. </a:t>
            </a:r>
            <a:r>
              <a:rPr lang="es-ES" sz="1000" i="1" dirty="0" err="1"/>
              <a:t>Zykova</a:t>
            </a:r>
            <a:endParaRPr lang="en-GB" sz="1000" i="1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87742FA-D7E6-F273-4B9C-B81BBEDB30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58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996952"/>
            <a:ext cx="10081120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5. Conclusions</a:t>
            </a:r>
            <a:br>
              <a:rPr lang="en-US" dirty="0"/>
            </a:b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4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FCC-ee positron source target in the injector complex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Thermo-mechanical studies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Target prototyping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PSI Positron Production (P3) Experiment update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Conclusions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Questions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20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340768"/>
            <a:ext cx="10945216" cy="4608512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/>
                </a:solidFill>
              </a:rPr>
              <a:t>By moving from 6 GeV to </a:t>
            </a:r>
            <a:r>
              <a:rPr lang="en-US" sz="2200" dirty="0">
                <a:solidFill>
                  <a:schemeClr val="tx1"/>
                </a:solidFill>
              </a:rPr>
              <a:t>2.86 GeV</a:t>
            </a:r>
            <a:r>
              <a:rPr lang="en-US" sz="2200" b="0" dirty="0">
                <a:solidFill>
                  <a:schemeClr val="tx1"/>
                </a:solidFill>
              </a:rPr>
              <a:t>, the FCC-ee positron source target (W) </a:t>
            </a:r>
            <a:r>
              <a:rPr lang="en-US" sz="2200" dirty="0">
                <a:solidFill>
                  <a:schemeClr val="tx1"/>
                </a:solidFill>
              </a:rPr>
              <a:t>improved its thermo-mechanical performance</a:t>
            </a:r>
            <a:r>
              <a:rPr lang="en-US" sz="2200" b="0" dirty="0">
                <a:solidFill>
                  <a:schemeClr val="tx1"/>
                </a:solidFill>
              </a:rPr>
              <a:t>. The obtained reduction in terms of temperature and stresses are beneficial from the operational point of view. However, further work is needed to estimate the impact of </a:t>
            </a:r>
            <a:r>
              <a:rPr lang="en-US" sz="2200" dirty="0">
                <a:solidFill>
                  <a:schemeClr val="tx1"/>
                </a:solidFill>
              </a:rPr>
              <a:t>radiation damage </a:t>
            </a:r>
            <a:r>
              <a:rPr lang="en-US" sz="2200" b="0" dirty="0">
                <a:solidFill>
                  <a:schemeClr val="tx1"/>
                </a:solidFill>
              </a:rPr>
              <a:t>on the material properties and this information must be included in the numerical model.</a:t>
            </a: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b="0" dirty="0">
                <a:solidFill>
                  <a:schemeClr val="tx1"/>
                </a:solidFill>
              </a:rPr>
              <a:t>The manufacturing of the </a:t>
            </a:r>
            <a:r>
              <a:rPr lang="en-GB" sz="2200" dirty="0">
                <a:solidFill>
                  <a:schemeClr val="tx1"/>
                </a:solidFill>
              </a:rPr>
              <a:t>target with embedded cooling pipes </a:t>
            </a:r>
            <a:r>
              <a:rPr lang="en-GB" sz="2200" b="0" dirty="0">
                <a:solidFill>
                  <a:schemeClr val="tx1"/>
                </a:solidFill>
              </a:rPr>
              <a:t>prototypes are ongoing. Extensive R&amp;D efforts are made to validate the processing route.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2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/>
                </a:solidFill>
              </a:rPr>
              <a:t>The status of the </a:t>
            </a:r>
            <a:r>
              <a:rPr lang="en-US" sz="2200" dirty="0">
                <a:solidFill>
                  <a:schemeClr val="tx1"/>
                </a:solidFill>
              </a:rPr>
              <a:t>P3 experiment </a:t>
            </a:r>
            <a:r>
              <a:rPr lang="en-US" sz="2200" b="0" dirty="0">
                <a:solidFill>
                  <a:schemeClr val="tx1"/>
                </a:solidFill>
              </a:rPr>
              <a:t>was reviewed. All subsystems are ready, and its installation is foreseen at PSI during the August shutdown. The exploitation in 2026 will play a key role for FCC-ee to validate experimentally new design concepts and technologies.</a:t>
            </a:r>
            <a:endParaRPr lang="en-GB" sz="22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2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 lvl="1" indent="0">
              <a:spcBef>
                <a:spcPts val="600"/>
              </a:spcBef>
              <a:buNone/>
            </a:pPr>
            <a:endParaRPr lang="en-US" sz="1000" b="0" dirty="0"/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b="0" dirty="0"/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5. Conclusions</a:t>
            </a: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16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996952"/>
            <a:ext cx="10081120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6. Questions?</a:t>
            </a:r>
            <a:br>
              <a:rPr lang="en-US" dirty="0"/>
            </a:b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748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330" y="2420888"/>
            <a:ext cx="3608230" cy="12198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7352599-2BE4-65F7-DC49-42EC6072E1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04" r="7271" b="38188"/>
          <a:stretch/>
        </p:blipFill>
        <p:spPr bwMode="auto">
          <a:xfrm>
            <a:off x="2135560" y="2648469"/>
            <a:ext cx="2088232" cy="78053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996952"/>
            <a:ext cx="8712968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1. </a:t>
            </a:r>
            <a:r>
              <a:rPr lang="en-US" sz="3600" dirty="0">
                <a:solidFill>
                  <a:schemeClr val="tx1"/>
                </a:solidFill>
              </a:rPr>
              <a:t>FCC-ee positron source target in the  injector complex</a:t>
            </a: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40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5800" y="1052736"/>
            <a:ext cx="7894377" cy="194025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4169810" cy="4608512"/>
          </a:xfrm>
        </p:spPr>
        <p:txBody>
          <a:bodyPr/>
          <a:lstStyle/>
          <a:p>
            <a:r>
              <a:rPr lang="en-US" sz="2000" dirty="0"/>
              <a:t>FCC-ee Injector complex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Going from 6 GeV to 2.86 GeV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1"/>
                </a:solidFill>
              </a:rPr>
              <a:t>improves reliability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1"/>
                </a:solidFill>
              </a:rPr>
              <a:t>eliminates the need for a common linac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1"/>
                </a:solidFill>
              </a:rPr>
              <a:t>more efficient and sustainable solution aligned with performance and operational goals.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1"/>
                </a:solidFill>
              </a:rPr>
              <a:t>This talk is focused on the positron source target: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1"/>
                </a:solidFill>
              </a:rPr>
              <a:t>Thermo-mechanical studies update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1"/>
                </a:solidFill>
              </a:rPr>
              <a:t>Prototype R&amp;D status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1"/>
                </a:solidFill>
              </a:rPr>
              <a:t>P3 experiment update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2312748" cy="106574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1. </a:t>
            </a:r>
            <a:r>
              <a:rPr lang="en-US" sz="3400" dirty="0">
                <a:solidFill>
                  <a:schemeClr val="tx1"/>
                </a:solidFill>
              </a:rPr>
              <a:t>FCC-ee positron source target in the injector complex</a:t>
            </a:r>
            <a:endParaRPr lang="en-US" sz="3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 bwMode="auto">
          <a:xfrm>
            <a:off x="4655840" y="2898475"/>
            <a:ext cx="7704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Fig</a:t>
            </a:r>
            <a:r>
              <a:rPr lang="en-GB" sz="1000" dirty="0"/>
              <a:t>. 6 GeV previous layout of the FCC-ee injector complex. BC: bunch Compressor. EC: Energy Compressor. [ </a:t>
            </a:r>
            <a:r>
              <a:rPr lang="en-GB" sz="1000" dirty="0" err="1"/>
              <a:t>Craievich</a:t>
            </a:r>
            <a:r>
              <a:rPr lang="en-GB" sz="1000" dirty="0"/>
              <a:t> et al 2022]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B7C7B9-8459-9CB2-4911-6908AB0837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832" y="3154856"/>
            <a:ext cx="7076599" cy="30522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5DAE7B-B1EC-0485-6B61-D0DBF1E0CDB3}"/>
              </a:ext>
            </a:extLst>
          </p:cNvPr>
          <p:cNvSpPr txBox="1"/>
          <p:nvPr/>
        </p:nvSpPr>
        <p:spPr bwMode="auto">
          <a:xfrm>
            <a:off x="5849113" y="6061350"/>
            <a:ext cx="5215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Fig</a:t>
            </a:r>
            <a:r>
              <a:rPr lang="en-GB" sz="1000" dirty="0"/>
              <a:t>. 2.86 GeV layout of the FCC-ee injector complex [ FCC-Feasibility Study vol 2 2025]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090452" y="3273946"/>
            <a:ext cx="2552536" cy="1019150"/>
            <a:chOff x="9150816" y="3305314"/>
            <a:chExt cx="2552536" cy="1019150"/>
          </a:xfrm>
        </p:grpSpPr>
        <p:sp>
          <p:nvSpPr>
            <p:cNvPr id="7" name="Rectangle 6"/>
            <p:cNvSpPr/>
            <p:nvPr/>
          </p:nvSpPr>
          <p:spPr>
            <a:xfrm>
              <a:off x="9150816" y="4036432"/>
              <a:ext cx="189672" cy="2880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10047168" y="3305314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Target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442832" y="3325634"/>
              <a:ext cx="900100" cy="35829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Elbow Connector 12"/>
            <p:cNvCxnSpPr/>
            <p:nvPr/>
          </p:nvCxnSpPr>
          <p:spPr>
            <a:xfrm flipV="1">
              <a:off x="9346520" y="3510300"/>
              <a:ext cx="1069960" cy="526132"/>
            </a:xfrm>
            <a:prstGeom prst="bent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1B39A96-7B59-81E9-B2DA-DEE1A959DF62}"/>
              </a:ext>
            </a:extLst>
          </p:cNvPr>
          <p:cNvSpPr/>
          <p:nvPr/>
        </p:nvSpPr>
        <p:spPr>
          <a:xfrm>
            <a:off x="263352" y="4797152"/>
            <a:ext cx="4169810" cy="1152128"/>
          </a:xfrm>
          <a:prstGeom prst="rect">
            <a:avLst/>
          </a:prstGeom>
          <a:noFill/>
          <a:ln w="476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3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996952"/>
            <a:ext cx="10081120" cy="1065742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2. </a:t>
            </a:r>
            <a:r>
              <a:rPr lang="en-US" dirty="0">
                <a:solidFill>
                  <a:schemeClr val="tx1"/>
                </a:solidFill>
              </a:rPr>
              <a:t>Thermo-mechanical studies update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46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6C6AB7-2B8A-899D-AE52-97D97BAFD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667" y="3971314"/>
            <a:ext cx="3454718" cy="226599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340768"/>
            <a:ext cx="8136904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Positron source design:				     Model setup: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Fixed tungsten (W) target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Integrated shielding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Embedded Tantalum (Ta) cooling pipes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Symmetry around x axis (1/2 model)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General dimensions: D70x128.5mm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b="0" dirty="0">
              <a:solidFill>
                <a:schemeClr val="tx1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0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b="0" dirty="0"/>
          </a:p>
          <a:p>
            <a:pPr>
              <a:spcBef>
                <a:spcPts val="600"/>
              </a:spcBef>
            </a:pPr>
            <a:r>
              <a:rPr lang="en-US" sz="2000" b="0" dirty="0"/>
              <a:t> </a:t>
            </a:r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782EF7-EC07-1856-4277-728BBBD8D1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43472" y="3789040"/>
            <a:ext cx="3072384" cy="219456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>
                <a:solidFill>
                  <a:schemeClr val="tx1"/>
                </a:solidFill>
              </a:rPr>
              <a:t>Thermo-mechanical studies update (1/4)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218137-469D-D3CF-935A-71733A8F6F9C}"/>
              </a:ext>
            </a:extLst>
          </p:cNvPr>
          <p:cNvSpPr txBox="1"/>
          <p:nvPr/>
        </p:nvSpPr>
        <p:spPr bwMode="auto">
          <a:xfrm>
            <a:off x="484584" y="5989930"/>
            <a:ext cx="4752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Fig. </a:t>
            </a:r>
            <a:r>
              <a:rPr lang="en-US" sz="1000" dirty="0"/>
              <a:t>FCC-</a:t>
            </a:r>
            <a:r>
              <a:rPr lang="en-US" sz="1000" dirty="0" err="1"/>
              <a:t>ee</a:t>
            </a:r>
            <a:r>
              <a:rPr lang="en-US" sz="1000" dirty="0"/>
              <a:t> positron source target half section model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AF475C-23BF-58FD-C32E-C54DD653081A}"/>
              </a:ext>
            </a:extLst>
          </p:cNvPr>
          <p:cNvSpPr txBox="1"/>
          <p:nvPr/>
        </p:nvSpPr>
        <p:spPr bwMode="auto">
          <a:xfrm>
            <a:off x="7732908" y="6003562"/>
            <a:ext cx="242467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Fig. </a:t>
            </a:r>
            <a:r>
              <a:rPr lang="en-GB" sz="1000" dirty="0"/>
              <a:t>Thermo-mechanical model setup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451D113-BEA8-5844-800A-D8DAC55C9B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758354"/>
              </p:ext>
            </p:extLst>
          </p:nvPr>
        </p:nvGraphicFramePr>
        <p:xfrm>
          <a:off x="6692250" y="1721957"/>
          <a:ext cx="3674427" cy="1973827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764030">
                  <a:extLst>
                    <a:ext uri="{9D8B030D-6E8A-4147-A177-3AD203B41FA5}">
                      <a16:colId xmlns:a16="http://schemas.microsoft.com/office/drawing/2014/main" val="3948726097"/>
                    </a:ext>
                  </a:extLst>
                </a:gridCol>
                <a:gridCol w="943292">
                  <a:extLst>
                    <a:ext uri="{9D8B030D-6E8A-4147-A177-3AD203B41FA5}">
                      <a16:colId xmlns:a16="http://schemas.microsoft.com/office/drawing/2014/main" val="3401802215"/>
                    </a:ext>
                  </a:extLst>
                </a:gridCol>
                <a:gridCol w="967105">
                  <a:extLst>
                    <a:ext uri="{9D8B030D-6E8A-4147-A177-3AD203B41FA5}">
                      <a16:colId xmlns:a16="http://schemas.microsoft.com/office/drawing/2014/main" val="1621880416"/>
                    </a:ext>
                  </a:extLst>
                </a:gridCol>
              </a:tblGrid>
              <a:tr h="183834">
                <a:tc>
                  <a:txBody>
                    <a:bodyPr/>
                    <a:lstStyle/>
                    <a:p>
                      <a:r>
                        <a:rPr lang="en-US" sz="10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2.86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238983"/>
                  </a:ext>
                </a:extLst>
              </a:tr>
              <a:tr h="156018">
                <a:tc>
                  <a:txBody>
                    <a:bodyPr/>
                    <a:lstStyle/>
                    <a:p>
                      <a:r>
                        <a:rPr lang="en-US" sz="1000" dirty="0"/>
                        <a:t>Beam size RMS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375159"/>
                  </a:ext>
                </a:extLst>
              </a:tr>
              <a:tr h="200210">
                <a:tc>
                  <a:txBody>
                    <a:bodyPr/>
                    <a:lstStyle/>
                    <a:p>
                      <a:r>
                        <a:rPr lang="en-US" sz="1000" dirty="0"/>
                        <a:t>Bunch intensity x e10 (</a:t>
                      </a:r>
                      <a:r>
                        <a:rPr lang="en-US" sz="1000" dirty="0" err="1"/>
                        <a:t>nC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1.3 (2.08)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2.37 (3.8)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805215"/>
                  </a:ext>
                </a:extLst>
              </a:tr>
              <a:tr h="24440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Bunches per pulse (-)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956643"/>
                  </a:ext>
                </a:extLst>
              </a:tr>
              <a:tr h="24440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Frequency (Hz)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966916"/>
                  </a:ext>
                </a:extLst>
              </a:tr>
              <a:tr h="24440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Target </a:t>
                      </a:r>
                      <a:r>
                        <a:rPr lang="fr-FR" sz="1000" dirty="0" err="1"/>
                        <a:t>thickness</a:t>
                      </a:r>
                      <a:r>
                        <a:rPr lang="fr-FR" sz="1000" dirty="0"/>
                        <a:t> </a:t>
                      </a:r>
                      <a:r>
                        <a:rPr lang="fr-FR" sz="1000" b="1" dirty="0" err="1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fr-FR" sz="800" b="1" dirty="0" err="1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fr-FR" sz="1000" dirty="0"/>
                        <a:t> (mm)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17.5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55777"/>
                  </a:ext>
                </a:extLst>
              </a:tr>
              <a:tr h="244402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Beam power 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074790"/>
                  </a:ext>
                </a:extLst>
              </a:tr>
              <a:tr h="264699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Beam power on target 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59519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4B48F0B-EC89-9708-555D-C474CB635A5D}"/>
              </a:ext>
            </a:extLst>
          </p:cNvPr>
          <p:cNvSpPr txBox="1"/>
          <p:nvPr/>
        </p:nvSpPr>
        <p:spPr bwMode="auto">
          <a:xfrm>
            <a:off x="6240326" y="3717032"/>
            <a:ext cx="4929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Table. </a:t>
            </a:r>
            <a:r>
              <a:rPr lang="en-US" sz="1000" dirty="0"/>
              <a:t>Beam and geometry parameters for the simulations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155C52-68EC-C251-3374-95B71255E58E}"/>
              </a:ext>
            </a:extLst>
          </p:cNvPr>
          <p:cNvSpPr txBox="1"/>
          <p:nvPr/>
        </p:nvSpPr>
        <p:spPr bwMode="auto">
          <a:xfrm>
            <a:off x="6688667" y="4627155"/>
            <a:ext cx="127954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60822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10" y="1340768"/>
            <a:ext cx="5153332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Power density deposition: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Main input for the thermomechanical simulations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0" dirty="0">
                <a:solidFill>
                  <a:schemeClr val="tx1"/>
                </a:solidFill>
              </a:rPr>
              <a:t>6 </a:t>
            </a:r>
            <a:r>
              <a:rPr lang="fr-FR" sz="1600" b="0" dirty="0" err="1">
                <a:solidFill>
                  <a:schemeClr val="tx1"/>
                </a:solidFill>
              </a:rPr>
              <a:t>GeV</a:t>
            </a:r>
            <a:r>
              <a:rPr lang="fr-FR" sz="1600" b="0" dirty="0">
                <a:solidFill>
                  <a:schemeClr val="tx1"/>
                </a:solidFill>
              </a:rPr>
              <a:t> </a:t>
            </a:r>
            <a:r>
              <a:rPr lang="fr-FR" sz="1600" b="0" dirty="0">
                <a:solidFill>
                  <a:schemeClr val="tx1"/>
                </a:solidFill>
                <a:sym typeface="Wingdings" panose="05000000000000000000" pitchFamily="2" charset="2"/>
              </a:rPr>
              <a:t> 2.86 </a:t>
            </a:r>
            <a:r>
              <a:rPr lang="fr-FR" sz="1600" b="0" dirty="0" err="1">
                <a:solidFill>
                  <a:schemeClr val="tx1"/>
                </a:solidFill>
                <a:sym typeface="Wingdings" panose="05000000000000000000" pitchFamily="2" charset="2"/>
              </a:rPr>
              <a:t>GeV</a:t>
            </a:r>
            <a:r>
              <a:rPr lang="fr-FR" sz="1600" b="0" dirty="0">
                <a:solidFill>
                  <a:schemeClr val="tx1"/>
                </a:solidFill>
                <a:sym typeface="Wingdings" panose="05000000000000000000" pitchFamily="2" charset="2"/>
              </a:rPr>
              <a:t> = 4.3% </a:t>
            </a:r>
            <a:r>
              <a:rPr lang="en-GB" sz="1600" b="0" dirty="0">
                <a:solidFill>
                  <a:schemeClr val="tx1"/>
                </a:solidFill>
                <a:sym typeface="Wingdings" panose="05000000000000000000" pitchFamily="2" charset="2"/>
              </a:rPr>
              <a:t>reduction in maximum deposited power density (W/m^3)</a:t>
            </a:r>
            <a:endParaRPr lang="en-US" sz="16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200" b="0" dirty="0"/>
          </a:p>
          <a:p>
            <a:pPr>
              <a:spcBef>
                <a:spcPts val="600"/>
              </a:spcBef>
            </a:pPr>
            <a:r>
              <a:rPr lang="en-US" sz="1200" b="0" dirty="0"/>
              <a:t> </a:t>
            </a:r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 </a:t>
            </a:r>
            <a:r>
              <a:rPr lang="en-US" dirty="0">
                <a:solidFill>
                  <a:schemeClr val="tx1"/>
                </a:solidFill>
              </a:rPr>
              <a:t>Thermo-mechanical studies update (2/4)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14B95-02EE-704C-C7F4-E1D58CCF8CCD}"/>
              </a:ext>
            </a:extLst>
          </p:cNvPr>
          <p:cNvSpPr txBox="1"/>
          <p:nvPr/>
        </p:nvSpPr>
        <p:spPr bwMode="auto">
          <a:xfrm>
            <a:off x="253506" y="5791411"/>
            <a:ext cx="5770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Fig. </a:t>
            </a:r>
            <a:r>
              <a:rPr lang="en-GB" sz="900" dirty="0"/>
              <a:t>Power density deposition map obtained from FLUKA used as input for the thermo-mechanical simulations for the (left) 6 GeV vs (right) 2.86 GeV W target.</a:t>
            </a:r>
            <a:r>
              <a:rPr lang="en-US" sz="900" b="0" dirty="0">
                <a:solidFill>
                  <a:schemeClr val="tx1"/>
                </a:solidFill>
              </a:rPr>
              <a:t> </a:t>
            </a:r>
            <a:r>
              <a:rPr lang="en-US" sz="900" b="1" dirty="0">
                <a:solidFill>
                  <a:schemeClr val="tx1"/>
                </a:solidFill>
              </a:rPr>
              <a:t>[B. Humann and M. </a:t>
            </a:r>
            <a:r>
              <a:rPr lang="en-US" sz="900" b="1" dirty="0"/>
              <a:t>Daugaard </a:t>
            </a:r>
            <a:r>
              <a:rPr lang="en-US" sz="900" b="1" dirty="0">
                <a:solidFill>
                  <a:schemeClr val="tx1"/>
                </a:solidFill>
              </a:rPr>
              <a:t>@CERN SY-STI]</a:t>
            </a:r>
          </a:p>
          <a:p>
            <a:pPr algn="ctr"/>
            <a:endParaRPr lang="en-GB" sz="10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55D07ED-9D51-B6E7-79C8-60111B6843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71260" y="2639178"/>
            <a:ext cx="5920739" cy="14378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B28990-F4DC-CF15-32BD-72E2565039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3646"/>
          <a:stretch/>
        </p:blipFill>
        <p:spPr>
          <a:xfrm>
            <a:off x="268116" y="2803819"/>
            <a:ext cx="2664835" cy="2608262"/>
          </a:xfrm>
          <a:prstGeom prst="rect">
            <a:avLst/>
          </a:prstGeom>
        </p:spPr>
      </p:pic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167CC7D9-AE4B-236F-B75E-2FD2005C0385}"/>
              </a:ext>
            </a:extLst>
          </p:cNvPr>
          <p:cNvSpPr txBox="1">
            <a:spLocks/>
          </p:cNvSpPr>
          <p:nvPr/>
        </p:nvSpPr>
        <p:spPr bwMode="auto">
          <a:xfrm>
            <a:off x="6420037" y="1356020"/>
            <a:ext cx="515333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/>
              <a:t>Steady-state results: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By reducing the e- beam energy, a thinner target is used. As a result, it gets less power deposited with 9.2% lower thermo-mechanical stresses.</a:t>
            </a:r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200" b="0" dirty="0"/>
          </a:p>
          <a:p>
            <a:pPr>
              <a:spcBef>
                <a:spcPts val="600"/>
              </a:spcBef>
            </a:pPr>
            <a:r>
              <a:rPr lang="en-US" sz="1200" b="0" dirty="0"/>
              <a:t> </a:t>
            </a:r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6E75FE-AAE7-93C6-B4C4-E34F02724D14}"/>
              </a:ext>
            </a:extLst>
          </p:cNvPr>
          <p:cNvSpPr txBox="1"/>
          <p:nvPr/>
        </p:nvSpPr>
        <p:spPr bwMode="auto">
          <a:xfrm>
            <a:off x="2276231" y="2957602"/>
            <a:ext cx="6840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6 GeV</a:t>
            </a:r>
            <a:endParaRPr lang="en-GB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F17A4F-A80A-07C1-CF8B-6DEDD7A6E0B9}"/>
              </a:ext>
            </a:extLst>
          </p:cNvPr>
          <p:cNvSpPr txBox="1"/>
          <p:nvPr/>
        </p:nvSpPr>
        <p:spPr bwMode="auto">
          <a:xfrm>
            <a:off x="6600056" y="4581318"/>
            <a:ext cx="555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(c)</a:t>
            </a:r>
            <a:endParaRPr lang="en-GB" sz="1000" dirty="0"/>
          </a:p>
        </p:txBody>
      </p:sp>
      <p:pic>
        <p:nvPicPr>
          <p:cNvPr id="5" name="Picture 4" descr="A diagram of a beam direction&#10;&#10;AI-generated content may be incorrect.">
            <a:extLst>
              <a:ext uri="{FF2B5EF4-FFF2-40B4-BE49-F238E27FC236}">
                <a16:creationId xmlns:a16="http://schemas.microsoft.com/office/drawing/2014/main" id="{7FC14E28-69C3-8D5D-1767-4F2099122F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7648" y="2897879"/>
            <a:ext cx="3280867" cy="25255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58EED6-00CD-587B-ACD4-0A4625A2C3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7262" y="4161061"/>
            <a:ext cx="5904738" cy="14281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4E335A-3E6B-8AA3-CA0E-425CAE6D0F15}"/>
              </a:ext>
            </a:extLst>
          </p:cNvPr>
          <p:cNvSpPr txBox="1"/>
          <p:nvPr/>
        </p:nvSpPr>
        <p:spPr bwMode="auto">
          <a:xfrm>
            <a:off x="4745848" y="2988380"/>
            <a:ext cx="6840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2.86 GeV</a:t>
            </a:r>
            <a:endParaRPr lang="en-GB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5F71F9-8DBA-7D65-1F77-47FC4999E714}"/>
              </a:ext>
            </a:extLst>
          </p:cNvPr>
          <p:cNvSpPr txBox="1"/>
          <p:nvPr/>
        </p:nvSpPr>
        <p:spPr bwMode="auto">
          <a:xfrm>
            <a:off x="6298785" y="2550096"/>
            <a:ext cx="6840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6 GeV</a:t>
            </a:r>
            <a:endParaRPr lang="en-GB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B5827C-A6F1-D2FD-A874-898AA6313756}"/>
              </a:ext>
            </a:extLst>
          </p:cNvPr>
          <p:cNvSpPr txBox="1"/>
          <p:nvPr/>
        </p:nvSpPr>
        <p:spPr bwMode="auto">
          <a:xfrm>
            <a:off x="6280164" y="4077072"/>
            <a:ext cx="6840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2.86 GeV</a:t>
            </a:r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E9C335-E470-8462-C512-2FB8678112BC}"/>
              </a:ext>
            </a:extLst>
          </p:cNvPr>
          <p:cNvSpPr txBox="1"/>
          <p:nvPr/>
        </p:nvSpPr>
        <p:spPr bwMode="auto">
          <a:xfrm>
            <a:off x="5920742" y="5805264"/>
            <a:ext cx="6151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Fig. </a:t>
            </a:r>
            <a:r>
              <a:rPr lang="en-US" sz="900" dirty="0"/>
              <a:t>Temperature (left) and equivalent stress (right) distributions </a:t>
            </a:r>
            <a:r>
              <a:rPr lang="en-GB" sz="900" dirty="0"/>
              <a:t>for the (top) 6 GeV vs (bottom) 2.86 GeV W target</a:t>
            </a:r>
          </a:p>
        </p:txBody>
      </p:sp>
    </p:spTree>
    <p:extLst>
      <p:ext uri="{BB962C8B-B14F-4D97-AF65-F5344CB8AC3E}">
        <p14:creationId xmlns:p14="http://schemas.microsoft.com/office/powerpoint/2010/main" val="313288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7" y="1340768"/>
            <a:ext cx="4320481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Steady state results:</a:t>
            </a:r>
          </a:p>
          <a:p>
            <a:pPr>
              <a:spcBef>
                <a:spcPts val="600"/>
              </a:spcBef>
            </a:pPr>
            <a:r>
              <a:rPr lang="en-US" sz="1400" b="0" dirty="0">
                <a:solidFill>
                  <a:schemeClr val="tx1"/>
                </a:solidFill>
              </a:rPr>
              <a:t>Deformation mechanism maps </a:t>
            </a:r>
            <a:r>
              <a:rPr lang="en-US" sz="800" b="0" dirty="0">
                <a:solidFill>
                  <a:schemeClr val="tx1"/>
                </a:solidFill>
              </a:rPr>
              <a:t>[Ashby et al. 1972]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0" dirty="0" err="1">
                <a:solidFill>
                  <a:schemeClr val="tx1"/>
                </a:solidFill>
              </a:rPr>
              <a:t>Tmax</a:t>
            </a:r>
            <a:r>
              <a:rPr lang="en-US" sz="1400" b="0" dirty="0">
                <a:solidFill>
                  <a:schemeClr val="tx1"/>
                </a:solidFill>
              </a:rPr>
              <a:t> &lt; DBTT [350-400] </a:t>
            </a:r>
            <a:r>
              <a:rPr lang="en-US" sz="1400" b="0" dirty="0">
                <a:solidFill>
                  <a:schemeClr val="tx1"/>
                </a:solidFill>
                <a:sym typeface="Symbol" panose="05050102010706020507" pitchFamily="18" charset="2"/>
              </a:rPr>
              <a:t></a:t>
            </a:r>
            <a:r>
              <a:rPr lang="en-US" sz="1400" b="0" dirty="0">
                <a:solidFill>
                  <a:schemeClr val="tx1"/>
                </a:solidFill>
              </a:rPr>
              <a:t>C</a:t>
            </a:r>
          </a:p>
          <a:p>
            <a:pPr>
              <a:spcBef>
                <a:spcPts val="600"/>
              </a:spcBef>
            </a:pPr>
            <a:r>
              <a:rPr lang="en-US" sz="1200" b="0" dirty="0">
                <a:solidFill>
                  <a:schemeClr val="tx1"/>
                </a:solidFill>
              </a:rPr>
              <a:t>		    </a:t>
            </a:r>
            <a:endParaRPr lang="en-US" sz="10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endParaRPr lang="en-US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endParaRPr lang="en-US" sz="1800" b="0" dirty="0">
              <a:solidFill>
                <a:schemeClr val="tx1"/>
              </a:solidFill>
            </a:endParaRPr>
          </a:p>
          <a:p>
            <a:pPr lvl="1" indent="0">
              <a:spcBef>
                <a:spcPts val="600"/>
              </a:spcBef>
              <a:buNone/>
            </a:pPr>
            <a:endParaRPr lang="en-US" sz="1000" b="0" dirty="0"/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b="0" dirty="0"/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 </a:t>
            </a:r>
            <a:r>
              <a:rPr lang="en-US" dirty="0">
                <a:solidFill>
                  <a:schemeClr val="tx1"/>
                </a:solidFill>
              </a:rPr>
              <a:t>Thermo-mechanical studies update (3/4)</a:t>
            </a: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4E8D7F-A50C-AA75-5A06-4B306B5ACB90}"/>
              </a:ext>
            </a:extLst>
          </p:cNvPr>
          <p:cNvSpPr txBox="1"/>
          <p:nvPr/>
        </p:nvSpPr>
        <p:spPr bwMode="auto">
          <a:xfrm>
            <a:off x="4559008" y="5906712"/>
            <a:ext cx="3513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Fig. </a:t>
            </a:r>
            <a:r>
              <a:rPr lang="en-US" sz="800" dirty="0"/>
              <a:t>Transient-state for a single e− beam pulse after reaching steady-state: comparison between the 6 (red) and 2.86GeV (blue) W targets.</a:t>
            </a:r>
            <a:endParaRPr lang="en-GB" sz="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5E2B49-F641-E918-3620-342C98F00A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18114" y="2924944"/>
            <a:ext cx="3265858" cy="311259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7F386A1-492D-B844-6F71-EB736C91543C}"/>
              </a:ext>
            </a:extLst>
          </p:cNvPr>
          <p:cNvSpPr txBox="1"/>
          <p:nvPr/>
        </p:nvSpPr>
        <p:spPr bwMode="auto">
          <a:xfrm>
            <a:off x="7943350" y="6011869"/>
            <a:ext cx="44136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Fig. </a:t>
            </a:r>
            <a:r>
              <a:rPr lang="en-US" sz="800" dirty="0"/>
              <a:t>Universal slope method for tungsten [Schmunk et al., 1981]</a:t>
            </a:r>
            <a:endParaRPr lang="en-GB" sz="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3980F4-DCE8-4F8E-941F-B645536CE4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4878" y="2476512"/>
            <a:ext cx="3308909" cy="34357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B17D11-F07F-6D72-60C5-0F1EC2D83869}"/>
              </a:ext>
            </a:extLst>
          </p:cNvPr>
          <p:cNvSpPr txBox="1"/>
          <p:nvPr/>
        </p:nvSpPr>
        <p:spPr bwMode="auto">
          <a:xfrm>
            <a:off x="191344" y="5847655"/>
            <a:ext cx="4205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Fig. </a:t>
            </a:r>
            <a:r>
              <a:rPr lang="en-US" sz="800" dirty="0"/>
              <a:t>Deformation mechanism maps for polycrystalline tungsten: 6 vs 2.86 GeV. Legend: A: Elastic regime, B: Theoretical shear stress, C: Dislocation glide, D: Dislocation creep, E: Diffusional flow (Nabarro creep) and F: Diffusional flow (Coble creep).</a:t>
            </a:r>
            <a:endParaRPr lang="en-GB" sz="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98F5C1-8DFD-AD45-B58E-ACEE5064FC91}"/>
              </a:ext>
            </a:extLst>
          </p:cNvPr>
          <p:cNvSpPr txBox="1"/>
          <p:nvPr/>
        </p:nvSpPr>
        <p:spPr bwMode="auto">
          <a:xfrm>
            <a:off x="4986030" y="1283068"/>
            <a:ext cx="3512976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chemeClr val="tx2"/>
                </a:solidFill>
              </a:rPr>
              <a:t>Transient results:</a:t>
            </a:r>
          </a:p>
          <a:p>
            <a:pPr>
              <a:spcBef>
                <a:spcPts val="600"/>
              </a:spcBef>
            </a:pPr>
            <a:endParaRPr lang="en-US" sz="105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endParaRPr lang="en-US" sz="1400" b="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endParaRPr lang="en-US" sz="1400" b="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B1D846-7EE4-0C3C-80AF-1B4D0D227D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5408" y="2226006"/>
            <a:ext cx="2743200" cy="4342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612166-B634-9AB7-2D50-78C397ED3DEA}"/>
              </a:ext>
            </a:extLst>
          </p:cNvPr>
          <p:cNvSpPr txBox="1"/>
          <p:nvPr/>
        </p:nvSpPr>
        <p:spPr bwMode="auto">
          <a:xfrm>
            <a:off x="8675896" y="1287719"/>
            <a:ext cx="3512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chemeClr val="tx2"/>
                </a:solidFill>
              </a:rPr>
              <a:t>Thermal fatigue: </a:t>
            </a:r>
          </a:p>
          <a:p>
            <a:pPr>
              <a:spcBef>
                <a:spcPts val="600"/>
              </a:spcBef>
            </a:pPr>
            <a:r>
              <a:rPr lang="en-US" sz="1400" b="0" dirty="0">
                <a:solidFill>
                  <a:schemeClr val="tx1"/>
                </a:solidFill>
              </a:rPr>
              <a:t>Required lifetime = 155.4 </a:t>
            </a:r>
            <a:r>
              <a:rPr lang="en-US" sz="1200" b="0" dirty="0">
                <a:solidFill>
                  <a:schemeClr val="tx1"/>
                </a:solidFill>
              </a:rPr>
              <a:t>[days/year] 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Universal slope method </a:t>
            </a:r>
            <a:r>
              <a:rPr lang="en-US" sz="800" dirty="0"/>
              <a:t>[Manson 1964]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3ED2BE-C26B-2BFB-643B-CF9805EBF2A1}"/>
              </a:ext>
            </a:extLst>
          </p:cNvPr>
          <p:cNvSpPr txBox="1"/>
          <p:nvPr/>
        </p:nvSpPr>
        <p:spPr bwMode="auto">
          <a:xfrm>
            <a:off x="8789168" y="2581486"/>
            <a:ext cx="29566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/>
              <a:t>D: ductility	           </a:t>
            </a:r>
            <a:r>
              <a:rPr lang="en-US" sz="1000" b="1" dirty="0" err="1">
                <a:latin typeface="Symbol" panose="05050102010706020507" pitchFamily="18" charset="2"/>
              </a:rPr>
              <a:t>s</a:t>
            </a:r>
            <a:r>
              <a:rPr lang="en-US" sz="600" b="1" dirty="0" err="1"/>
              <a:t>u</a:t>
            </a:r>
            <a:r>
              <a:rPr lang="en-US" sz="700" b="1" dirty="0"/>
              <a:t>: ultimate tensile strength [MPa]</a:t>
            </a:r>
          </a:p>
          <a:p>
            <a:r>
              <a:rPr lang="en-US" sz="700" b="1" dirty="0"/>
              <a:t>E: Young’s Modulus [MPa]   </a:t>
            </a:r>
            <a:r>
              <a:rPr lang="en-US" sz="700" b="1" dirty="0" err="1"/>
              <a:t>Nf</a:t>
            </a:r>
            <a:r>
              <a:rPr lang="en-US" sz="700" b="1" dirty="0"/>
              <a:t>:  number of cycles to failure</a:t>
            </a:r>
          </a:p>
          <a:p>
            <a:pPr algn="ctr"/>
            <a:endParaRPr lang="en-US" sz="1000" b="1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621A40F-7108-068F-DC81-1E5CB2070A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402904"/>
              </p:ext>
            </p:extLst>
          </p:nvPr>
        </p:nvGraphicFramePr>
        <p:xfrm>
          <a:off x="4799856" y="1684940"/>
          <a:ext cx="3386635" cy="9753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555943">
                  <a:extLst>
                    <a:ext uri="{9D8B030D-6E8A-4147-A177-3AD203B41FA5}">
                      <a16:colId xmlns:a16="http://schemas.microsoft.com/office/drawing/2014/main" val="3948726097"/>
                    </a:ext>
                  </a:extLst>
                </a:gridCol>
                <a:gridCol w="446405">
                  <a:extLst>
                    <a:ext uri="{9D8B030D-6E8A-4147-A177-3AD203B41FA5}">
                      <a16:colId xmlns:a16="http://schemas.microsoft.com/office/drawing/2014/main" val="3401802215"/>
                    </a:ext>
                  </a:extLst>
                </a:gridCol>
                <a:gridCol w="649605">
                  <a:extLst>
                    <a:ext uri="{9D8B030D-6E8A-4147-A177-3AD203B41FA5}">
                      <a16:colId xmlns:a16="http://schemas.microsoft.com/office/drawing/2014/main" val="1621880416"/>
                    </a:ext>
                  </a:extLst>
                </a:gridCol>
                <a:gridCol w="409809">
                  <a:extLst>
                    <a:ext uri="{9D8B030D-6E8A-4147-A177-3AD203B41FA5}">
                      <a16:colId xmlns:a16="http://schemas.microsoft.com/office/drawing/2014/main" val="3000364735"/>
                    </a:ext>
                  </a:extLst>
                </a:gridCol>
                <a:gridCol w="706755">
                  <a:extLst>
                    <a:ext uri="{9D8B030D-6E8A-4147-A177-3AD203B41FA5}">
                      <a16:colId xmlns:a16="http://schemas.microsoft.com/office/drawing/2014/main" val="3693373419"/>
                    </a:ext>
                  </a:extLst>
                </a:gridCol>
                <a:gridCol w="618118">
                  <a:extLst>
                    <a:ext uri="{9D8B030D-6E8A-4147-A177-3AD203B41FA5}">
                      <a16:colId xmlns:a16="http://schemas.microsoft.com/office/drawing/2014/main" val="3052762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E</a:t>
                      </a:r>
                      <a:r>
                        <a:rPr lang="en-US" sz="500" dirty="0" err="1"/>
                        <a:t>beam</a:t>
                      </a:r>
                      <a:r>
                        <a:rPr lang="en-US" sz="1000" dirty="0"/>
                        <a:t> </a:t>
                      </a:r>
                    </a:p>
                    <a:p>
                      <a:pPr algn="ctr"/>
                      <a:r>
                        <a:rPr lang="en-US" sz="1000" dirty="0"/>
                        <a:t>[GeV]</a:t>
                      </a:r>
                    </a:p>
                  </a:txBody>
                  <a:tcPr marT="9144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T </a:t>
                      </a:r>
                    </a:p>
                    <a:p>
                      <a:pPr algn="ctr"/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C]</a:t>
                      </a:r>
                    </a:p>
                  </a:txBody>
                  <a:tcPr marT="9144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</a:t>
                      </a:r>
                      <a:r>
                        <a:rPr lang="en-US" sz="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eq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MPa]</a:t>
                      </a:r>
                    </a:p>
                  </a:txBody>
                  <a:tcPr marT="9144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</a:t>
                      </a:r>
                      <a:r>
                        <a:rPr lang="en-US" sz="4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eq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]</a:t>
                      </a:r>
                    </a:p>
                  </a:txBody>
                  <a:tcPr marT="9144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N</a:t>
                      </a:r>
                      <a:r>
                        <a:rPr lang="en-US" sz="800" dirty="0" err="1"/>
                        <a:t>f</a:t>
                      </a:r>
                      <a:r>
                        <a:rPr lang="en-US" sz="1000" dirty="0"/>
                        <a:t> x1E9 </a:t>
                      </a:r>
                    </a:p>
                    <a:p>
                      <a:pPr algn="ctr"/>
                      <a:r>
                        <a:rPr lang="en-US" sz="1000" dirty="0"/>
                        <a:t>[cycles]</a:t>
                      </a:r>
                    </a:p>
                  </a:txBody>
                  <a:tcPr marT="9144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</a:t>
                      </a:r>
                      <a:r>
                        <a:rPr lang="en-US" sz="400" b="1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lim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]</a:t>
                      </a:r>
                      <a:endParaRPr lang="en-US" sz="1000" dirty="0"/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2805238983"/>
                  </a:ext>
                </a:extLst>
              </a:tr>
              <a:tr h="156018">
                <a:tc>
                  <a:txBody>
                    <a:bodyPr/>
                    <a:lstStyle/>
                    <a:p>
                      <a:r>
                        <a:rPr lang="en-US" sz="1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787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719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375159"/>
                  </a:ext>
                </a:extLst>
              </a:tr>
              <a:tr h="200210">
                <a:tc>
                  <a:txBody>
                    <a:bodyPr/>
                    <a:lstStyle/>
                    <a:p>
                      <a:r>
                        <a:rPr lang="en-US" sz="1000" dirty="0"/>
                        <a:t>2.86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0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741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805215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445544D-E97D-87DE-5DD8-D5B063677FB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669071" y="2924944"/>
            <a:ext cx="3649043" cy="30528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A399DD2-C2A9-8174-6915-E9E80F6F4D2F}"/>
              </a:ext>
            </a:extLst>
          </p:cNvPr>
          <p:cNvSpPr txBox="1"/>
          <p:nvPr/>
        </p:nvSpPr>
        <p:spPr bwMode="auto">
          <a:xfrm>
            <a:off x="4007768" y="2684435"/>
            <a:ext cx="4929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Table. </a:t>
            </a:r>
            <a:r>
              <a:rPr lang="en-US" sz="800" dirty="0"/>
              <a:t>Thermo-mechanical comparison between 6 vs 2.86 GeV e- beam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7ACC7AF-AACB-A8DB-DBF7-44C3CDD9156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2104" y="2478024"/>
            <a:ext cx="3311257" cy="343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6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340768"/>
            <a:ext cx="10978398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Summary:</a:t>
            </a:r>
          </a:p>
          <a:p>
            <a:pPr>
              <a:spcBef>
                <a:spcPts val="600"/>
              </a:spcBef>
            </a:pPr>
            <a:r>
              <a:rPr lang="en-US" sz="1800" b="0" dirty="0">
                <a:solidFill>
                  <a:schemeClr val="tx1"/>
                </a:solidFill>
              </a:rPr>
              <a:t>Going from 6 GeV (200 Hz x 2 bunches) to 2.86 GeV (100 Hz x 4 bunches):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Better </a:t>
            </a:r>
            <a:r>
              <a:rPr lang="en-US" sz="1500" b="1" dirty="0">
                <a:solidFill>
                  <a:schemeClr val="tx1"/>
                </a:solidFill>
              </a:rPr>
              <a:t>thermo-mechanical performance </a:t>
            </a:r>
            <a:r>
              <a:rPr lang="en-US" sz="1500" dirty="0">
                <a:solidFill>
                  <a:schemeClr val="tx1"/>
                </a:solidFill>
              </a:rPr>
              <a:t>for the W target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Steady state </a:t>
            </a:r>
            <a:r>
              <a:rPr lang="en-US" sz="1500" dirty="0">
                <a:solidFill>
                  <a:schemeClr val="tx1"/>
                </a:solidFill>
              </a:rPr>
              <a:t>temperature and thermal stresses are reduced by 6.3 and 9.2 %, respectively.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Dynamic effects </a:t>
            </a:r>
            <a:r>
              <a:rPr lang="en-US" sz="1500" dirty="0">
                <a:solidFill>
                  <a:schemeClr val="tx1"/>
                </a:solidFill>
              </a:rPr>
              <a:t>are reduced by a factor of 2.3 (1.7) in terms of equivalent stress (strains).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The</a:t>
            </a:r>
            <a:r>
              <a:rPr lang="en-US" sz="1500" b="0" dirty="0">
                <a:solidFill>
                  <a:schemeClr val="tx1"/>
                </a:solidFill>
              </a:rPr>
              <a:t> </a:t>
            </a:r>
            <a:r>
              <a:rPr lang="en-US" sz="1500" b="1" dirty="0">
                <a:solidFill>
                  <a:schemeClr val="tx1"/>
                </a:solidFill>
              </a:rPr>
              <a:t>thermal fatigue </a:t>
            </a:r>
            <a:r>
              <a:rPr lang="en-US" sz="1500" b="0" dirty="0">
                <a:solidFill>
                  <a:schemeClr val="tx1"/>
                </a:solidFill>
              </a:rPr>
              <a:t>assessment shows that the required lifetime of 155.4 days/year is feasible</a:t>
            </a:r>
            <a:r>
              <a:rPr lang="en-US" sz="15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endParaRPr lang="en-US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800" b="0" dirty="0">
                <a:solidFill>
                  <a:schemeClr val="tx1"/>
                </a:solidFill>
              </a:rPr>
              <a:t>Next steps: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Validation of the manufacturing route by producing a </a:t>
            </a:r>
            <a:r>
              <a:rPr lang="en-US" sz="1500" b="1" dirty="0">
                <a:solidFill>
                  <a:schemeClr val="tx1"/>
                </a:solidFill>
              </a:rPr>
              <a:t>prototype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Radiation damage </a:t>
            </a:r>
            <a:r>
              <a:rPr lang="en-US" sz="1500" b="0" dirty="0">
                <a:solidFill>
                  <a:schemeClr val="tx1"/>
                </a:solidFill>
              </a:rPr>
              <a:t>needs to be re-evaluated. Previous estimation was O(1 DPA/year)</a:t>
            </a:r>
            <a:endParaRPr lang="en-US" sz="2500" b="0" dirty="0"/>
          </a:p>
          <a:p>
            <a:pPr lvl="1" indent="0">
              <a:spcBef>
                <a:spcPts val="600"/>
              </a:spcBef>
              <a:buNone/>
            </a:pPr>
            <a:endParaRPr lang="en-US" sz="1000" b="0" dirty="0"/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b="0" dirty="0"/>
          </a:p>
          <a:p>
            <a:pPr>
              <a:spcBef>
                <a:spcPts val="600"/>
              </a:spcBef>
            </a:pPr>
            <a:endParaRPr lang="en-US" sz="2000" b="0" dirty="0"/>
          </a:p>
          <a:p>
            <a:endParaRPr lang="en-US" sz="20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1065742"/>
          </a:xfrm>
        </p:spPr>
        <p:txBody>
          <a:bodyPr/>
          <a:lstStyle/>
          <a:p>
            <a:r>
              <a:rPr lang="en-US" dirty="0"/>
              <a:t>2 </a:t>
            </a:r>
            <a:r>
              <a:rPr lang="en-US" dirty="0">
                <a:solidFill>
                  <a:schemeClr val="tx1"/>
                </a:solidFill>
              </a:rPr>
              <a:t>Thermo-mechanical studies update (4/4)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26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106768</TotalTime>
  <Words>1967</Words>
  <Application>Microsoft Office PowerPoint</Application>
  <DocSecurity>0</DocSecurity>
  <PresentationFormat>Widescreen</PresentationFormat>
  <Paragraphs>324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NimbusRomNo9L-Regu</vt:lpstr>
      <vt:lpstr>Symbol</vt:lpstr>
      <vt:lpstr>Wingdings</vt:lpstr>
      <vt:lpstr>Office Theme</vt:lpstr>
      <vt:lpstr>FCC-ee positron source target design, fabrication &amp; updates on P3 integration</vt:lpstr>
      <vt:lpstr>Content</vt:lpstr>
      <vt:lpstr>1. FCC-ee positron source target in the  injector complex</vt:lpstr>
      <vt:lpstr>1. FCC-ee positron source target in the injector complex</vt:lpstr>
      <vt:lpstr>2. Thermo-mechanical studies update  </vt:lpstr>
      <vt:lpstr>2. Thermo-mechanical studies update (1/4) </vt:lpstr>
      <vt:lpstr>2 Thermo-mechanical studies update (2/4)</vt:lpstr>
      <vt:lpstr>2 Thermo-mechanical studies update (3/4)</vt:lpstr>
      <vt:lpstr>2 Thermo-mechanical studies update (4/4)</vt:lpstr>
      <vt:lpstr>3. Target prototyping </vt:lpstr>
      <vt:lpstr>2. Target prototyping: HIP capsule (1/3)</vt:lpstr>
      <vt:lpstr>2. Target prototyping: HIP capsule (2/3)</vt:lpstr>
      <vt:lpstr>2. Target prototyping: HIP capsule (3/3)</vt:lpstr>
      <vt:lpstr>4. PSI Positron Production (P3) Experiment update </vt:lpstr>
      <vt:lpstr>PowerPoint Presentation</vt:lpstr>
      <vt:lpstr>4. P3 Experiment update (2/4)</vt:lpstr>
      <vt:lpstr>4. P3 Experiment update (3/4)</vt:lpstr>
      <vt:lpstr>4. P3 Experiment update (4/4)</vt:lpstr>
      <vt:lpstr>5. Conclusions </vt:lpstr>
      <vt:lpstr>5. Conclusions</vt:lpstr>
      <vt:lpstr>6. Questions?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Ramiro Francisco Mena Andrade</cp:lastModifiedBy>
  <cp:revision>1229</cp:revision>
  <dcterms:created xsi:type="dcterms:W3CDTF">2021-11-08T12:53:02Z</dcterms:created>
  <dcterms:modified xsi:type="dcterms:W3CDTF">2025-05-20T23:43:40Z</dcterms:modified>
  <cp:category/>
  <dc:identifier/>
  <cp:contentStatus/>
  <dc:language/>
  <cp:version/>
</cp:coreProperties>
</file>