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1"/>
  </p:notesMasterIdLst>
  <p:sldIdLst>
    <p:sldId id="288" r:id="rId4"/>
    <p:sldId id="283" r:id="rId5"/>
    <p:sldId id="292" r:id="rId6"/>
    <p:sldId id="291" r:id="rId7"/>
    <p:sldId id="278" r:id="rId8"/>
    <p:sldId id="293" r:id="rId9"/>
    <p:sldId id="275" r:id="rId10"/>
    <p:sldId id="290" r:id="rId11"/>
    <p:sldId id="294" r:id="rId12"/>
    <p:sldId id="279" r:id="rId13"/>
    <p:sldId id="280" r:id="rId14"/>
    <p:sldId id="296" r:id="rId15"/>
    <p:sldId id="297" r:id="rId16"/>
    <p:sldId id="289" r:id="rId17"/>
    <p:sldId id="295" r:id="rId18"/>
    <p:sldId id="284" r:id="rId19"/>
    <p:sldId id="274" r:id="rId20"/>
  </p:sldIdLst>
  <p:sldSz cx="9144000" cy="5143500" type="screen16x9"/>
  <p:notesSz cx="6858000" cy="92964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5406"/>
    <a:srgbClr val="FFE4DF"/>
    <a:srgbClr val="E0F4FF"/>
    <a:srgbClr val="000000"/>
    <a:srgbClr val="F9FDD0"/>
    <a:srgbClr val="0F124A"/>
    <a:srgbClr val="DFDFDF"/>
    <a:srgbClr val="F6FDA3"/>
    <a:srgbClr val="D4BEF7"/>
    <a:srgbClr val="B8B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C7AA09-B8A7-4FF2-8522-2C229AFEE8A4}" v="195" dt="2025-05-21T21:49:47.643"/>
    <p1510:client id="{5EA5BAE0-80E2-4B7C-BCDB-04E6232E6838}" v="93" dt="2025-05-21T11:51:16.5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94688" autoAdjust="0"/>
  </p:normalViewPr>
  <p:slideViewPr>
    <p:cSldViewPr>
      <p:cViewPr varScale="1">
        <p:scale>
          <a:sx n="189" d="100"/>
          <a:sy n="189" d="100"/>
        </p:scale>
        <p:origin x="174" y="31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" name="Rechteck 3">
            <a:extLst>
              <a:ext uri="{FF2B5EF4-FFF2-40B4-BE49-F238E27FC236}">
                <a16:creationId xmlns:a16="http://schemas.microsoft.com/office/drawing/2014/main" id="{CFBBD87B-9F2F-9A59-E27E-C07AAD161E6C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6" name="Grafik 15">
            <a:extLst>
              <a:ext uri="{FF2B5EF4-FFF2-40B4-BE49-F238E27FC236}">
                <a16:creationId xmlns:a16="http://schemas.microsoft.com/office/drawing/2014/main" id="{44AF6ED9-6A24-BA45-9E52-44A4D30F50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5E765B08-919A-7372-3EFA-257D421BEA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3B85938A-3C16-BDD6-E1DE-B770B34D3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2" name="Rechteck 3">
            <a:extLst>
              <a:ext uri="{FF2B5EF4-FFF2-40B4-BE49-F238E27FC236}">
                <a16:creationId xmlns:a16="http://schemas.microsoft.com/office/drawing/2014/main" id="{9691D03C-570F-A135-3FC9-EDEC3E3DF3A6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5" name="Grafik 15">
            <a:extLst>
              <a:ext uri="{FF2B5EF4-FFF2-40B4-BE49-F238E27FC236}">
                <a16:creationId xmlns:a16="http://schemas.microsoft.com/office/drawing/2014/main" id="{CDBA4863-D24D-B6CC-A852-283DEB4CBF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B0F8746-99BD-258F-E18C-4DEA70C1FF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BBD5A3E-548A-C309-6794-E4E193E4AD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7D045CA-667C-D515-8090-C0EA1F374EE5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8" name="Grafik 15">
            <a:extLst>
              <a:ext uri="{FF2B5EF4-FFF2-40B4-BE49-F238E27FC236}">
                <a16:creationId xmlns:a16="http://schemas.microsoft.com/office/drawing/2014/main" id="{D659C63C-CE02-BA1C-0529-24CB8D655B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5691AC8F-1EF1-DBF8-9C51-BDCAD0372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AAF528D2-92C1-AE60-9B3F-5B6B67A80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5D2A929-6380-8348-14E2-D582039C6D9A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8" name="Grafik 15">
            <a:extLst>
              <a:ext uri="{FF2B5EF4-FFF2-40B4-BE49-F238E27FC236}">
                <a16:creationId xmlns:a16="http://schemas.microsoft.com/office/drawing/2014/main" id="{F3D6455C-0749-16F2-DFDA-027E1316B3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B2223D46-E0A8-2F9B-8184-2388B421D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031F8AD3-7C03-8113-4CB0-26776F9ED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C093F063-A18D-F7F0-54B6-20FD96C83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AD364BD3-AE83-D643-6873-1911F34F2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C3FB5BA-B3B4-5A63-7541-82DC902A3A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6E62DAD-82A6-2CE8-A114-9DAA294E4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613C85D2-2B3E-84BD-E1CF-646FA5A1B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D256C11-413C-1C6B-6946-FD23057F0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6607B294-4203-6C44-CDD4-E2A8D74EAF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2B89E326-4318-F54F-3CF4-40E02ACC9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D9D52B2-6053-267F-F0A5-4DA11C038C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18E3A3BB-87B9-8274-7588-EEDD1EABDB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7D4558F-E763-E9BB-32EF-71EC28F2B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2B7E64F3-2CE6-3596-9ED3-02614361B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93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E1428728-D41F-E2F0-5B18-9A86AF6680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8EF3A3AB-9625-6183-A732-FA9F0C697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79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6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2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" name="Rechteck 3">
            <a:extLst>
              <a:ext uri="{FF2B5EF4-FFF2-40B4-BE49-F238E27FC236}">
                <a16:creationId xmlns:a16="http://schemas.microsoft.com/office/drawing/2014/main" id="{CFBBD87B-9F2F-9A59-E27E-C07AAD161E6C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6" name="Grafik 15">
            <a:extLst>
              <a:ext uri="{FF2B5EF4-FFF2-40B4-BE49-F238E27FC236}">
                <a16:creationId xmlns:a16="http://schemas.microsoft.com/office/drawing/2014/main" id="{44AF6ED9-6A24-BA45-9E52-44A4D30F50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5E765B08-919A-7372-3EFA-257D421BEA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3B85938A-3C16-BDD6-E1DE-B770B34D3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9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7D045CA-667C-D515-8090-C0EA1F374EE5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8" name="Grafik 15">
            <a:extLst>
              <a:ext uri="{FF2B5EF4-FFF2-40B4-BE49-F238E27FC236}">
                <a16:creationId xmlns:a16="http://schemas.microsoft.com/office/drawing/2014/main" id="{D659C63C-CE02-BA1C-0529-24CB8D655B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5691AC8F-1EF1-DBF8-9C51-BDCAD0372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AAF528D2-92C1-AE60-9B3F-5B6B67A80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65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0" r:id="rId2"/>
    <p:sldLayoutId id="2147483673" r:id="rId3"/>
  </p:sldLayoutIdLst>
  <p:hf hd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 dirty="0"/>
              <a:t> </a:t>
            </a:r>
            <a:fld id="{88A1DFE4-5FC5-43BD-BB7E-75EAD82B965F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51" r:id="rId3"/>
    <p:sldLayoutId id="2147483663" r:id="rId4"/>
    <p:sldLayoutId id="2147483676" r:id="rId5"/>
    <p:sldLayoutId id="2147483677" r:id="rId6"/>
  </p:sldLayoutIdLst>
  <p:hf hd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10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798BD-E3D3-358D-1DED-C8C57F5CAE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9790" y="3044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A963C1-2531-2C18-E2A0-A979B1FA2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60090" y="30446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4" r:id="rId12"/>
    <p:sldLayoutId id="2147483675" r:id="rId13"/>
  </p:sldLayoutIdLst>
  <p:hf hd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92CE9-A9CA-04A5-F2DE-9F0DA84C66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Radiation environment in the FCC-ee arcs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9B678-1904-1698-67A3-88AF669CE3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B. Humann, A. Lechner</a:t>
            </a:r>
          </a:p>
          <a:p>
            <a:endParaRPr lang="en-US" dirty="0"/>
          </a:p>
          <a:p>
            <a:r>
              <a:rPr lang="en-US" dirty="0"/>
              <a:t>Thanks to F. </a:t>
            </a:r>
            <a:r>
              <a:rPr lang="en-US" dirty="0" err="1"/>
              <a:t>Valchkova</a:t>
            </a:r>
            <a:r>
              <a:rPr lang="en-US" dirty="0"/>
              <a:t> Georgieva, M. Morrone, C. Garion, J. Bauche, L. van Freeden, A. Romero Francia, M. Calviani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ECE651-B383-D472-A810-1F595C2E2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55311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25C548-D871-8FEA-0309-3B7EC9F8B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10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7F8E5B-50F3-FEA2-C184-B082D2E27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dissipation in one FODO cell</a:t>
            </a:r>
            <a:endParaRPr lang="en-GB" i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9AA9710-3DDB-CBDA-CCB8-D5FC2D466F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512050"/>
              </p:ext>
            </p:extLst>
          </p:nvPr>
        </p:nvGraphicFramePr>
        <p:xfrm>
          <a:off x="340360" y="1667614"/>
          <a:ext cx="4231640" cy="2560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51355">
                  <a:extLst>
                    <a:ext uri="{9D8B030D-6E8A-4147-A177-3AD203B41FA5}">
                      <a16:colId xmlns:a16="http://schemas.microsoft.com/office/drawing/2014/main" val="4008025662"/>
                    </a:ext>
                  </a:extLst>
                </a:gridCol>
                <a:gridCol w="935355">
                  <a:extLst>
                    <a:ext uri="{9D8B030D-6E8A-4147-A177-3AD203B41FA5}">
                      <a16:colId xmlns:a16="http://schemas.microsoft.com/office/drawing/2014/main" val="17916809"/>
                    </a:ext>
                  </a:extLst>
                </a:gridCol>
                <a:gridCol w="1344930">
                  <a:extLst>
                    <a:ext uri="{9D8B030D-6E8A-4147-A177-3AD203B41FA5}">
                      <a16:colId xmlns:a16="http://schemas.microsoft.com/office/drawing/2014/main" val="3516425639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pPr algn="l"/>
                      <a:endParaRPr lang="en-GB" sz="1600" b="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FSR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Conceptual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898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Photon stoppers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68.1%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80.7%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379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Radiation shielding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20.4%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3.7%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58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Vacuum chambers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7.9%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5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Dipole yokes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3.4%</a:t>
                      </a:r>
                      <a:endParaRPr lang="en-GB" sz="16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9.6%</a:t>
                      </a:r>
                      <a:endParaRPr lang="en-GB" sz="16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782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Dipoles busbars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0.1%</a:t>
                      </a:r>
                      <a:endParaRPr lang="en-GB" sz="16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0.5%</a:t>
                      </a:r>
                      <a:endParaRPr lang="en-GB" sz="16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499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Environment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&lt;0.03%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&lt;0.05%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98024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D9FBBE8-3E9C-6AEC-16B6-A81EAB05655B}"/>
              </a:ext>
            </a:extLst>
          </p:cNvPr>
          <p:cNvSpPr txBox="1"/>
          <p:nvPr/>
        </p:nvSpPr>
        <p:spPr>
          <a:xfrm>
            <a:off x="4803140" y="1563598"/>
            <a:ext cx="4185083" cy="27930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Photon stoppers: </a:t>
            </a:r>
            <a:r>
              <a:rPr lang="en-US" dirty="0"/>
              <a:t>increase of volume vertically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/>
              <a:t>Maximum total power per photon stopper:</a:t>
            </a:r>
          </a:p>
          <a:p>
            <a:pPr marL="971477" lvl="2" indent="-285750">
              <a:buFont typeface="Arial" panose="020B0604020202020204" pitchFamily="34" charset="0"/>
              <a:buChar char="•"/>
            </a:pPr>
            <a:r>
              <a:rPr lang="en-US" dirty="0"/>
              <a:t>FSR: ~3.4kW</a:t>
            </a:r>
          </a:p>
          <a:p>
            <a:pPr marL="971477" lvl="2" indent="-285750">
              <a:buFont typeface="Arial" panose="020B0604020202020204" pitchFamily="34" charset="0"/>
              <a:buChar char="•"/>
            </a:pPr>
            <a:r>
              <a:rPr lang="en-US" dirty="0"/>
              <a:t>Conceptual: ~4kW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Radiation shielding: </a:t>
            </a:r>
            <a:r>
              <a:rPr lang="en-US" dirty="0"/>
              <a:t>removal of material, particularly close to the vacuum chamber 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Dipoles:</a:t>
            </a:r>
            <a:r>
              <a:rPr lang="en-US" dirty="0"/>
              <a:t> lack of shielding between VC and busbars increases power load</a:t>
            </a:r>
            <a:br>
              <a:rPr lang="en-US" dirty="0"/>
            </a:br>
            <a:endParaRPr lang="en-US" dirty="0"/>
          </a:p>
          <a:p>
            <a:r>
              <a:rPr lang="en-US" dirty="0"/>
              <a:t>Slight increase in power load in the </a:t>
            </a:r>
            <a:r>
              <a:rPr lang="en-US" b="1" dirty="0"/>
              <a:t>tunnel environment</a:t>
            </a:r>
            <a:r>
              <a:rPr lang="en-US" dirty="0"/>
              <a:t> (= everything that is not accelerator)</a:t>
            </a:r>
            <a:endParaRPr lang="en-GB" dirty="0"/>
          </a:p>
        </p:txBody>
      </p:sp>
      <p:pic>
        <p:nvPicPr>
          <p:cNvPr id="4" name="Picture 3" descr="A video game of a machine&#10;&#10;AI-generated content may be incorrect.">
            <a:extLst>
              <a:ext uri="{FF2B5EF4-FFF2-40B4-BE49-F238E27FC236}">
                <a16:creationId xmlns:a16="http://schemas.microsoft.com/office/drawing/2014/main" id="{40529D8E-34AB-593F-D200-E13C1D4C9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6" t="34474" b="31192"/>
          <a:stretch/>
        </p:blipFill>
        <p:spPr>
          <a:xfrm>
            <a:off x="2123728" y="1203638"/>
            <a:ext cx="1174142" cy="360000"/>
          </a:xfrm>
          <a:prstGeom prst="rect">
            <a:avLst/>
          </a:prstGeom>
        </p:spPr>
      </p:pic>
      <p:pic>
        <p:nvPicPr>
          <p:cNvPr id="6" name="Picture 5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BD40071B-5E68-FF3E-6F78-12C112D488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9" t="36400" b="29242"/>
          <a:stretch/>
        </p:blipFill>
        <p:spPr>
          <a:xfrm>
            <a:off x="3369147" y="1203598"/>
            <a:ext cx="1202853" cy="360000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595BF969-5DF2-3F27-61B7-1E7607CBDE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192ADD80-8022-C129-EEEC-51F099BD0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565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A0C0FD-83FE-36BA-EDC4-BCB7E74D0E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11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BFE5A47-9242-E9D7-1E41-6DFDC1081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 levels in the tunnel</a:t>
            </a:r>
            <a:endParaRPr lang="en-GB" dirty="0"/>
          </a:p>
        </p:txBody>
      </p:sp>
      <p:pic>
        <p:nvPicPr>
          <p:cNvPr id="3" name="Picture 2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B70F5F00-9258-2AD4-F3A3-9C2484DC6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547" y="450503"/>
            <a:ext cx="1338232" cy="134312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A8667-EA3F-4B6C-503C-0306357ED9E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590A9A-5DD9-6FB7-6738-2A7D1559E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E770BC-AD34-DD53-E50D-AA0D1FD76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14" y="1471655"/>
            <a:ext cx="3669264" cy="25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2567CC-E2D0-32FF-A366-7156EFA05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1501436"/>
            <a:ext cx="3688094" cy="2520000"/>
          </a:xfrm>
          <a:prstGeom prst="rect">
            <a:avLst/>
          </a:prstGeom>
        </p:spPr>
      </p:pic>
      <p:pic>
        <p:nvPicPr>
          <p:cNvPr id="27" name="Picture 26" descr="A video game of a machine&#10;&#10;AI-generated content may be incorrect.">
            <a:extLst>
              <a:ext uri="{FF2B5EF4-FFF2-40B4-BE49-F238E27FC236}">
                <a16:creationId xmlns:a16="http://schemas.microsoft.com/office/drawing/2014/main" id="{DEFBC564-EEDE-8B41-2C1A-7623C24AAD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6" t="34474" b="31192"/>
          <a:stretch/>
        </p:blipFill>
        <p:spPr>
          <a:xfrm>
            <a:off x="2483768" y="3363838"/>
            <a:ext cx="971270" cy="297798"/>
          </a:xfrm>
          <a:prstGeom prst="rect">
            <a:avLst/>
          </a:prstGeom>
        </p:spPr>
      </p:pic>
      <p:pic>
        <p:nvPicPr>
          <p:cNvPr id="32" name="Picture 3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72F53CBD-0D77-BAFC-E57D-94B762703B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9" t="36400" b="29242"/>
          <a:stretch/>
        </p:blipFill>
        <p:spPr>
          <a:xfrm>
            <a:off x="6313891" y="3373776"/>
            <a:ext cx="962389" cy="288032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EB18A004-CC62-BDB5-5C36-CA15BBB97926}"/>
              </a:ext>
            </a:extLst>
          </p:cNvPr>
          <p:cNvSpPr/>
          <p:nvPr/>
        </p:nvSpPr>
        <p:spPr>
          <a:xfrm>
            <a:off x="7740352" y="1153305"/>
            <a:ext cx="1224136" cy="8153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1634CB0-649E-FFD1-4081-314FBAA75D26}"/>
              </a:ext>
            </a:extLst>
          </p:cNvPr>
          <p:cNvCxnSpPr/>
          <p:nvPr/>
        </p:nvCxnSpPr>
        <p:spPr>
          <a:xfrm>
            <a:off x="8365663" y="627534"/>
            <a:ext cx="0" cy="494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Graphic 45" descr="Eye with solid fill">
            <a:extLst>
              <a:ext uri="{FF2B5EF4-FFF2-40B4-BE49-F238E27FC236}">
                <a16:creationId xmlns:a16="http://schemas.microsoft.com/office/drawing/2014/main" id="{9EEB7B0A-5902-E169-173D-1FC8ABD2F9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82961" y="751600"/>
            <a:ext cx="180000" cy="180000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FE1F1780-A042-C31B-52DE-ACA972E9D057}"/>
              </a:ext>
            </a:extLst>
          </p:cNvPr>
          <p:cNvSpPr/>
          <p:nvPr/>
        </p:nvSpPr>
        <p:spPr>
          <a:xfrm>
            <a:off x="2142502" y="1090987"/>
            <a:ext cx="3688095" cy="335774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Annual ionizing dose levels at the beam level. </a:t>
            </a:r>
            <a:endParaRPr lang="en-GB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FCD1865-079C-6B05-C1BE-DF7A7A1C9051}"/>
              </a:ext>
            </a:extLst>
          </p:cNvPr>
          <p:cNvSpPr/>
          <p:nvPr/>
        </p:nvSpPr>
        <p:spPr>
          <a:xfrm>
            <a:off x="604505" y="4196558"/>
            <a:ext cx="7391116" cy="6074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Externally the dose levels increase from &lt;10kGy to ~20kGy at the tunnel walls.</a:t>
            </a:r>
          </a:p>
          <a:p>
            <a:pPr algn="ctr"/>
            <a:r>
              <a:rPr lang="en-US" sz="1600" dirty="0"/>
              <a:t>Further optimization of the shielding design possible.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18140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2CC7E-5AEA-B7EF-824A-E92AC970D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262ACF0-4B23-2A4C-76A0-087C579ED7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069"/>
          <a:stretch/>
        </p:blipFill>
        <p:spPr>
          <a:xfrm>
            <a:off x="323528" y="1635926"/>
            <a:ext cx="3847245" cy="25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7E34F9E-6DA3-4952-11C6-CB12175E55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14"/>
          <a:stretch/>
        </p:blipFill>
        <p:spPr>
          <a:xfrm>
            <a:off x="4290045" y="1635926"/>
            <a:ext cx="3804149" cy="2520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459CEC-4EF6-87E6-3484-A3856D08BF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12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D35D58-55A6-F058-578B-EA1CC9F58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flux in the tunnel</a:t>
            </a:r>
            <a:endParaRPr lang="en-GB" dirty="0"/>
          </a:p>
        </p:txBody>
      </p:sp>
      <p:pic>
        <p:nvPicPr>
          <p:cNvPr id="3" name="Picture 2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BEA7E542-4DE8-C7AD-5E56-7B10357212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547" y="450503"/>
            <a:ext cx="1338232" cy="134312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41073-601F-EB9C-3752-C13A069387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7D93B3-B62A-C70A-012F-D03B9A1BE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pic>
        <p:nvPicPr>
          <p:cNvPr id="27" name="Picture 26" descr="A video game of a machine&#10;&#10;AI-generated content may be incorrect.">
            <a:extLst>
              <a:ext uri="{FF2B5EF4-FFF2-40B4-BE49-F238E27FC236}">
                <a16:creationId xmlns:a16="http://schemas.microsoft.com/office/drawing/2014/main" id="{EEBE4F48-E0F0-809E-9505-5ACB336094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6" t="34474" b="31192"/>
          <a:stretch/>
        </p:blipFill>
        <p:spPr>
          <a:xfrm>
            <a:off x="2431555" y="3480634"/>
            <a:ext cx="971270" cy="297798"/>
          </a:xfrm>
          <a:prstGeom prst="rect">
            <a:avLst/>
          </a:prstGeom>
        </p:spPr>
      </p:pic>
      <p:pic>
        <p:nvPicPr>
          <p:cNvPr id="32" name="Picture 3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09F91339-D103-F6C7-76CD-AEEA71C5CC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9" t="36400" b="29242"/>
          <a:stretch/>
        </p:blipFill>
        <p:spPr>
          <a:xfrm>
            <a:off x="6516216" y="3480634"/>
            <a:ext cx="962389" cy="288032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278DA4F0-A3DC-3A0D-7A34-AF1301A3424F}"/>
              </a:ext>
            </a:extLst>
          </p:cNvPr>
          <p:cNvSpPr/>
          <p:nvPr/>
        </p:nvSpPr>
        <p:spPr>
          <a:xfrm>
            <a:off x="7740352" y="1153305"/>
            <a:ext cx="1224136" cy="8153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426860B-2DA1-01A7-9119-712DB0F8E286}"/>
              </a:ext>
            </a:extLst>
          </p:cNvPr>
          <p:cNvCxnSpPr/>
          <p:nvPr/>
        </p:nvCxnSpPr>
        <p:spPr>
          <a:xfrm>
            <a:off x="8365663" y="627534"/>
            <a:ext cx="0" cy="494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Graphic 45" descr="Eye with solid fill">
            <a:extLst>
              <a:ext uri="{FF2B5EF4-FFF2-40B4-BE49-F238E27FC236}">
                <a16:creationId xmlns:a16="http://schemas.microsoft.com/office/drawing/2014/main" id="{D7008797-561E-7264-FE4B-92A2035D49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82961" y="751600"/>
            <a:ext cx="180000" cy="180000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D5BF26E-573C-E605-26AE-3FFBF9733337}"/>
              </a:ext>
            </a:extLst>
          </p:cNvPr>
          <p:cNvSpPr/>
          <p:nvPr/>
        </p:nvSpPr>
        <p:spPr>
          <a:xfrm>
            <a:off x="1403648" y="1179451"/>
            <a:ext cx="5810519" cy="335774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Good indicator helping to understand where the radiation is coming from. </a:t>
            </a:r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3693F54-4D21-D551-588E-459DA7E63761}"/>
              </a:ext>
            </a:extLst>
          </p:cNvPr>
          <p:cNvSpPr/>
          <p:nvPr/>
        </p:nvSpPr>
        <p:spPr>
          <a:xfrm>
            <a:off x="580946" y="4276626"/>
            <a:ext cx="8311533" cy="608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External shielding significantly more effective for the FSR version.</a:t>
            </a:r>
          </a:p>
          <a:p>
            <a:pPr algn="ctr"/>
            <a:r>
              <a:rPr lang="en-US" sz="1600" dirty="0"/>
              <a:t>Internally, the C shaped shielding provides good protection with a relatively simple shape.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64090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6C983-64D6-BB52-0AF5-149AEDC9B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5017AA-AEDB-1FD8-87C7-EDDD5FC2EE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13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BEEA0E-8434-C1C9-B696-10AAB9A32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 levels in the tunnel – cross section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CF18C-359D-C829-F489-D28AD6FAD8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EE833F-8C85-BC09-DB10-030609995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FDD58E-826D-BBA2-E78F-9E08926483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90" t="3897"/>
          <a:stretch/>
        </p:blipFill>
        <p:spPr>
          <a:xfrm>
            <a:off x="596121" y="1307047"/>
            <a:ext cx="2277528" cy="18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574474-AC32-4773-61CD-DAF9E8E51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41" y="3219822"/>
            <a:ext cx="2258108" cy="18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395998-C96B-E2D5-87F4-ECEE3003E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3219822"/>
            <a:ext cx="2374208" cy="18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0B9E71-94C4-11E3-D919-5937A84A2D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6641" y="1300750"/>
            <a:ext cx="2305122" cy="18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A0D6CD-3A7F-6AF7-0A6A-FE8150647FA2}"/>
              </a:ext>
            </a:extLst>
          </p:cNvPr>
          <p:cNvSpPr txBox="1"/>
          <p:nvPr/>
        </p:nvSpPr>
        <p:spPr bwMode="auto">
          <a:xfrm rot="16200000">
            <a:off x="-386716" y="1860706"/>
            <a:ext cx="16016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Photon stopper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E7BC68-A2DD-F76C-1C3E-4C44ED7B379A}"/>
              </a:ext>
            </a:extLst>
          </p:cNvPr>
          <p:cNvSpPr txBox="1"/>
          <p:nvPr/>
        </p:nvSpPr>
        <p:spPr bwMode="auto">
          <a:xfrm rot="16200000">
            <a:off x="-386716" y="3726581"/>
            <a:ext cx="16016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Quadrupole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57E55D-6253-3AB6-A4F4-88491F41FA72}"/>
              </a:ext>
            </a:extLst>
          </p:cNvPr>
          <p:cNvSpPr txBox="1"/>
          <p:nvPr/>
        </p:nvSpPr>
        <p:spPr bwMode="auto">
          <a:xfrm>
            <a:off x="3545721" y="1000668"/>
            <a:ext cx="11434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Conceptual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3CCC4F-34EA-278C-F0FA-3899BD85C150}"/>
              </a:ext>
            </a:extLst>
          </p:cNvPr>
          <p:cNvSpPr txBox="1"/>
          <p:nvPr/>
        </p:nvSpPr>
        <p:spPr bwMode="auto">
          <a:xfrm>
            <a:off x="711568" y="1019426"/>
            <a:ext cx="6898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FSR</a:t>
            </a:r>
            <a:endParaRPr lang="en-US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EF71D64-2BF1-5865-8F07-7DC0AD45068E}"/>
              </a:ext>
            </a:extLst>
          </p:cNvPr>
          <p:cNvSpPr/>
          <p:nvPr/>
        </p:nvSpPr>
        <p:spPr>
          <a:xfrm rot="19269904">
            <a:off x="3898063" y="1637059"/>
            <a:ext cx="569459" cy="183478"/>
          </a:xfrm>
          <a:prstGeom prst="round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616554D-C039-D5E5-6E84-A4B7A62F9420}"/>
              </a:ext>
            </a:extLst>
          </p:cNvPr>
          <p:cNvSpPr/>
          <p:nvPr/>
        </p:nvSpPr>
        <p:spPr>
          <a:xfrm rot="19269904">
            <a:off x="3898064" y="3523557"/>
            <a:ext cx="569459" cy="183478"/>
          </a:xfrm>
          <a:prstGeom prst="round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41AC579-BC94-D1A1-EAD9-6BE2CD13C7E5}"/>
              </a:ext>
            </a:extLst>
          </p:cNvPr>
          <p:cNvSpPr/>
          <p:nvPr/>
        </p:nvSpPr>
        <p:spPr>
          <a:xfrm rot="19269904">
            <a:off x="925493" y="1577748"/>
            <a:ext cx="569459" cy="183478"/>
          </a:xfrm>
          <a:prstGeom prst="round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894AE97-6FF0-06A0-39FA-A71B2C72B24D}"/>
              </a:ext>
            </a:extLst>
          </p:cNvPr>
          <p:cNvSpPr/>
          <p:nvPr/>
        </p:nvSpPr>
        <p:spPr>
          <a:xfrm rot="19269904">
            <a:off x="925492" y="3536876"/>
            <a:ext cx="569459" cy="183478"/>
          </a:xfrm>
          <a:prstGeom prst="round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 descr="A video game of a machine&#10;&#10;AI-generated content may be incorrect.">
            <a:extLst>
              <a:ext uri="{FF2B5EF4-FFF2-40B4-BE49-F238E27FC236}">
                <a16:creationId xmlns:a16="http://schemas.microsoft.com/office/drawing/2014/main" id="{00BEBB8B-2761-7C95-8970-C2A9EFDCBB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6" t="34474" b="31192"/>
          <a:stretch/>
        </p:blipFill>
        <p:spPr>
          <a:xfrm>
            <a:off x="1376725" y="1002952"/>
            <a:ext cx="971270" cy="297798"/>
          </a:xfrm>
          <a:prstGeom prst="rect">
            <a:avLst/>
          </a:prstGeom>
        </p:spPr>
      </p:pic>
      <p:pic>
        <p:nvPicPr>
          <p:cNvPr id="26" name="Picture 25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C68072FE-E736-767B-DDB8-3F6795F489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9" t="36400" b="29242"/>
          <a:stretch/>
        </p:blipFill>
        <p:spPr>
          <a:xfrm>
            <a:off x="4718920" y="1012718"/>
            <a:ext cx="962389" cy="28803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01EAEB4-AF62-7C43-1B9D-012A43854831}"/>
              </a:ext>
            </a:extLst>
          </p:cNvPr>
          <p:cNvSpPr txBox="1"/>
          <p:nvPr/>
        </p:nvSpPr>
        <p:spPr>
          <a:xfrm>
            <a:off x="4333237" y="1588782"/>
            <a:ext cx="6527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</a:rPr>
              <a:t>~12kGy</a:t>
            </a:r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CB6DBD-1170-B524-7D48-0DA776DBCD08}"/>
              </a:ext>
            </a:extLst>
          </p:cNvPr>
          <p:cNvSpPr txBox="1"/>
          <p:nvPr/>
        </p:nvSpPr>
        <p:spPr>
          <a:xfrm>
            <a:off x="4245628" y="3562924"/>
            <a:ext cx="6527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</a:rPr>
              <a:t>&lt;10kGy</a:t>
            </a:r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3680C61-3264-077E-682B-5AF48F7A2B3F}"/>
              </a:ext>
            </a:extLst>
          </p:cNvPr>
          <p:cNvSpPr txBox="1"/>
          <p:nvPr/>
        </p:nvSpPr>
        <p:spPr>
          <a:xfrm>
            <a:off x="1254380" y="3595763"/>
            <a:ext cx="6527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</a:rPr>
              <a:t>&lt;10kGy</a:t>
            </a:r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CAEF0F-1C74-0A37-0E07-F0005EDB8BBA}"/>
              </a:ext>
            </a:extLst>
          </p:cNvPr>
          <p:cNvSpPr txBox="1"/>
          <p:nvPr/>
        </p:nvSpPr>
        <p:spPr>
          <a:xfrm>
            <a:off x="1266563" y="1632752"/>
            <a:ext cx="6527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</a:rPr>
              <a:t>&lt;10kGy</a:t>
            </a:r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1A43AD6-E996-C0A7-13E6-D2D73C0A59D6}"/>
              </a:ext>
            </a:extLst>
          </p:cNvPr>
          <p:cNvSpPr/>
          <p:nvPr/>
        </p:nvSpPr>
        <p:spPr>
          <a:xfrm>
            <a:off x="6135369" y="1571684"/>
            <a:ext cx="2768054" cy="695623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Annual ionizing dose levels at the location of the cable trays. </a:t>
            </a:r>
            <a:endParaRPr lang="en-GB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7559B98-A288-FB54-F072-CDBE64BF6D4E}"/>
              </a:ext>
            </a:extLst>
          </p:cNvPr>
          <p:cNvSpPr/>
          <p:nvPr/>
        </p:nvSpPr>
        <p:spPr>
          <a:xfrm>
            <a:off x="6137859" y="2731061"/>
            <a:ext cx="2768054" cy="149134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Slight increase of the dose levels at the cable trays using the conceptual shielding. </a:t>
            </a:r>
            <a:br>
              <a:rPr lang="en-US" sz="1400" dirty="0"/>
            </a:br>
            <a:endParaRPr lang="en-US" sz="1400" dirty="0"/>
          </a:p>
          <a:p>
            <a:pPr algn="ctr"/>
            <a:r>
              <a:rPr lang="en-US" sz="1400" dirty="0"/>
              <a:t>Further optimization possible.</a:t>
            </a:r>
            <a:endParaRPr lang="en-GB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6511202-3D35-C137-04AA-BB5A48D14994}"/>
              </a:ext>
            </a:extLst>
          </p:cNvPr>
          <p:cNvCxnSpPr>
            <a:cxnSpLocks/>
          </p:cNvCxnSpPr>
          <p:nvPr/>
        </p:nvCxnSpPr>
        <p:spPr>
          <a:xfrm flipH="1">
            <a:off x="2875064" y="5044639"/>
            <a:ext cx="71752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B57EE14-46FD-EFDD-0631-2C61C160310B}"/>
              </a:ext>
            </a:extLst>
          </p:cNvPr>
          <p:cNvSpPr txBox="1"/>
          <p:nvPr/>
        </p:nvSpPr>
        <p:spPr>
          <a:xfrm>
            <a:off x="2808301" y="4782523"/>
            <a:ext cx="1095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Collider center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795584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3686FC-360A-7A87-A6EE-E0A94938F2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14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D8CBDEC-6D89-8135-17BB-556EEB2A7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R2E related properties in the electronics bunker</a:t>
            </a:r>
            <a:endParaRPr lang="en-GB" dirty="0"/>
          </a:p>
        </p:txBody>
      </p:sp>
      <p:pic>
        <p:nvPicPr>
          <p:cNvPr id="15" name="Picture 14" descr="A graph of a graph showing a number of energy&#10;&#10;AI-generated content may be incorrect.">
            <a:extLst>
              <a:ext uri="{FF2B5EF4-FFF2-40B4-BE49-F238E27FC236}">
                <a16:creationId xmlns:a16="http://schemas.microsoft.com/office/drawing/2014/main" id="{DEE89C75-686D-234D-5131-C98C3B621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202" y="1539508"/>
            <a:ext cx="2618098" cy="2356288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5AA6E57-EDA0-2CA6-18FA-42D20416A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65244"/>
              </p:ext>
            </p:extLst>
          </p:nvPr>
        </p:nvGraphicFramePr>
        <p:xfrm>
          <a:off x="448979" y="2212896"/>
          <a:ext cx="5347157" cy="17805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75280">
                  <a:extLst>
                    <a:ext uri="{9D8B030D-6E8A-4147-A177-3AD203B41FA5}">
                      <a16:colId xmlns:a16="http://schemas.microsoft.com/office/drawing/2014/main" val="4008025662"/>
                    </a:ext>
                  </a:extLst>
                </a:gridCol>
                <a:gridCol w="1307922">
                  <a:extLst>
                    <a:ext uri="{9D8B030D-6E8A-4147-A177-3AD203B41FA5}">
                      <a16:colId xmlns:a16="http://schemas.microsoft.com/office/drawing/2014/main" val="882133803"/>
                    </a:ext>
                  </a:extLst>
                </a:gridCol>
                <a:gridCol w="1163955">
                  <a:extLst>
                    <a:ext uri="{9D8B030D-6E8A-4147-A177-3AD203B41FA5}">
                      <a16:colId xmlns:a16="http://schemas.microsoft.com/office/drawing/2014/main" val="28083120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endParaRPr lang="en-GB" b="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FSR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Conceptual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898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ionizing dose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&lt;10Gy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~3Gy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379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 1 MeV neutron equiv. fluence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 x 10</a:t>
                      </a:r>
                      <a:r>
                        <a:rPr lang="en-US" b="0" baseline="30000" dirty="0"/>
                        <a:t>10</a:t>
                      </a:r>
                      <a:r>
                        <a:rPr lang="en-US" b="0" dirty="0"/>
                        <a:t> cm</a:t>
                      </a:r>
                      <a:r>
                        <a:rPr lang="en-US" b="0" baseline="30000" dirty="0"/>
                        <a:t>-2</a:t>
                      </a:r>
                      <a:endParaRPr lang="en-GB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7 x 10</a:t>
                      </a:r>
                      <a:r>
                        <a:rPr lang="en-US" b="0" baseline="30000" dirty="0"/>
                        <a:t>9</a:t>
                      </a:r>
                      <a:r>
                        <a:rPr lang="en-US" b="0" dirty="0"/>
                        <a:t> cm</a:t>
                      </a:r>
                      <a:r>
                        <a:rPr lang="en-US" b="0" baseline="30000" dirty="0"/>
                        <a:t>-2</a:t>
                      </a:r>
                      <a:endParaRPr lang="en-GB" b="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58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High Energy Hadron equiv. fluence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 x 10</a:t>
                      </a:r>
                      <a:r>
                        <a:rPr lang="en-US" b="0" baseline="30000" dirty="0"/>
                        <a:t>7</a:t>
                      </a:r>
                      <a:r>
                        <a:rPr lang="en-US" b="0" dirty="0"/>
                        <a:t> cm</a:t>
                      </a:r>
                      <a:r>
                        <a:rPr lang="en-US" b="0" baseline="30000" dirty="0"/>
                        <a:t>-2</a:t>
                      </a:r>
                      <a:endParaRPr lang="en-GB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1 x 10</a:t>
                      </a:r>
                      <a:r>
                        <a:rPr lang="en-US" b="0" baseline="30000" dirty="0"/>
                        <a:t>7</a:t>
                      </a:r>
                      <a:r>
                        <a:rPr lang="en-US" b="0" dirty="0"/>
                        <a:t> cm</a:t>
                      </a:r>
                      <a:r>
                        <a:rPr lang="en-US" b="0" baseline="30000" dirty="0"/>
                        <a:t>-2</a:t>
                      </a:r>
                      <a:endParaRPr lang="en-GB" b="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653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Thermal Neutron equiv. fluence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4 x 10</a:t>
                      </a:r>
                      <a:r>
                        <a:rPr lang="en-US" b="0" baseline="30000" dirty="0"/>
                        <a:t>9</a:t>
                      </a:r>
                      <a:r>
                        <a:rPr lang="en-US" b="0" dirty="0"/>
                        <a:t> cm</a:t>
                      </a:r>
                      <a:r>
                        <a:rPr lang="en-US" b="0" baseline="30000" dirty="0"/>
                        <a:t>-2</a:t>
                      </a:r>
                      <a:endParaRPr lang="en-GB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4 x 10</a:t>
                      </a:r>
                      <a:r>
                        <a:rPr lang="en-US" b="0" baseline="30000" dirty="0"/>
                        <a:t>9</a:t>
                      </a:r>
                      <a:r>
                        <a:rPr lang="en-US" b="0" dirty="0"/>
                        <a:t> cm</a:t>
                      </a:r>
                      <a:r>
                        <a:rPr lang="en-US" b="0" baseline="30000" dirty="0"/>
                        <a:t>-2</a:t>
                      </a:r>
                      <a:endParaRPr lang="en-GB" b="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59015"/>
                  </a:ext>
                </a:extLst>
              </a:tr>
            </a:tbl>
          </a:graphicData>
        </a:graphic>
      </p:graphicFrame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32595778-6703-6C34-2DC8-2C71AAC650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69568FA8-7EBA-9963-F399-51DAB18D67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D2B5A0-9DF3-CCC3-B122-24661EFE70AB}"/>
              </a:ext>
            </a:extLst>
          </p:cNvPr>
          <p:cNvSpPr/>
          <p:nvPr/>
        </p:nvSpPr>
        <p:spPr>
          <a:xfrm>
            <a:off x="6948264" y="2188864"/>
            <a:ext cx="1584176" cy="528788"/>
          </a:xfrm>
          <a:prstGeom prst="ellipse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F701300-037D-B36F-3A0A-E918DAA1AB95}"/>
              </a:ext>
            </a:extLst>
          </p:cNvPr>
          <p:cNvSpPr/>
          <p:nvPr/>
        </p:nvSpPr>
        <p:spPr>
          <a:xfrm>
            <a:off x="6359994" y="4005721"/>
            <a:ext cx="2397480" cy="958294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More efficient shielding results in smaller neutron contribution in the shielded area over all energy ranges</a:t>
            </a:r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37DE79E-2ED0-BD4F-5002-03D61FF1AE20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6372200" y="2453258"/>
            <a:ext cx="576064" cy="16306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0D72463-0BE7-57F6-60F9-BA354D4F3BB3}"/>
              </a:ext>
            </a:extLst>
          </p:cNvPr>
          <p:cNvCxnSpPr>
            <a:cxnSpLocks/>
          </p:cNvCxnSpPr>
          <p:nvPr/>
        </p:nvCxnSpPr>
        <p:spPr>
          <a:xfrm>
            <a:off x="8533530" y="2453257"/>
            <a:ext cx="223399" cy="170266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3A62444-E471-2F75-E076-ECF4084BD409}"/>
              </a:ext>
            </a:extLst>
          </p:cNvPr>
          <p:cNvSpPr/>
          <p:nvPr/>
        </p:nvSpPr>
        <p:spPr>
          <a:xfrm>
            <a:off x="437850" y="4235550"/>
            <a:ext cx="5358286" cy="608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Current conceptual bunker design is more efficient due to increase of concrete volume</a:t>
            </a:r>
            <a:endParaRPr lang="en-GB" sz="1600" dirty="0"/>
          </a:p>
        </p:txBody>
      </p:sp>
      <p:pic>
        <p:nvPicPr>
          <p:cNvPr id="37" name="Picture 36" descr="A computer generated image of a green and grey rectangular object&#10;&#10;AI-generated content may be incorrect.">
            <a:extLst>
              <a:ext uri="{FF2B5EF4-FFF2-40B4-BE49-F238E27FC236}">
                <a16:creationId xmlns:a16="http://schemas.microsoft.com/office/drawing/2014/main" id="{C7D7AD3D-F2CA-B5E6-6AD8-2CC589CB9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1" b="26200"/>
          <a:stretch/>
        </p:blipFill>
        <p:spPr>
          <a:xfrm>
            <a:off x="3829820" y="1184897"/>
            <a:ext cx="1946640" cy="629672"/>
          </a:xfrm>
          <a:prstGeom prst="rect">
            <a:avLst/>
          </a:prstGeom>
        </p:spPr>
      </p:pic>
      <p:pic>
        <p:nvPicPr>
          <p:cNvPr id="39" name="Picture 38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27457AA8-7A4B-7F29-E30B-CDABD98C4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 b="19200"/>
          <a:stretch/>
        </p:blipFill>
        <p:spPr>
          <a:xfrm>
            <a:off x="1009776" y="1070613"/>
            <a:ext cx="1656184" cy="74775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12635EC-5BDE-69DD-A157-8B8D1C0A37C3}"/>
              </a:ext>
            </a:extLst>
          </p:cNvPr>
          <p:cNvSpPr txBox="1"/>
          <p:nvPr/>
        </p:nvSpPr>
        <p:spPr>
          <a:xfrm>
            <a:off x="398700" y="1318020"/>
            <a:ext cx="19410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FSR: </a:t>
            </a:r>
          </a:p>
          <a:p>
            <a:r>
              <a:rPr lang="en-US" sz="1400" dirty="0"/>
              <a:t>below MQ</a:t>
            </a:r>
          </a:p>
          <a:p>
            <a:r>
              <a:rPr lang="en-US" sz="1400" dirty="0"/>
              <a:t>(10cm wall thickness)</a:t>
            </a:r>
            <a:endParaRPr lang="en-GB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F2D8B2-095D-F253-27DB-B338CE333B33}"/>
              </a:ext>
            </a:extLst>
          </p:cNvPr>
          <p:cNvSpPr txBox="1"/>
          <p:nvPr/>
        </p:nvSpPr>
        <p:spPr>
          <a:xfrm>
            <a:off x="2843808" y="1292096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Conceptual: </a:t>
            </a:r>
          </a:p>
          <a:p>
            <a:r>
              <a:rPr lang="en-US" sz="1400" dirty="0"/>
              <a:t>below MB</a:t>
            </a:r>
          </a:p>
          <a:p>
            <a:r>
              <a:rPr lang="en-US" sz="1400" dirty="0"/>
              <a:t>(15cm/25cm wall thickness)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68916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3FC8E-3D83-F95E-EFC8-921BF0219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B15CDC-55CE-1DF8-462B-58E8AF374E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15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467C0-7E0E-0017-AFE9-1ECF9FCA9D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088800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Synchrotron radiation in FCC-ee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Relevant physical properties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Geometry layout and simulation setup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Design 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Radiation load in the FCC-ee arcs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Power dissipation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Annual ionizing dose levels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Radiation levels in the electronics bunker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Summary and outlook </a:t>
            </a:r>
          </a:p>
          <a:p>
            <a:pPr>
              <a:spcAft>
                <a:spcPts val="600"/>
              </a:spcAft>
            </a:pPr>
            <a:endParaRPr lang="en-GB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E43B36B-E7E2-2313-7908-C65E57B0F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7CEFE-3C59-EFF5-D76A-5A759A2EB34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10AB1A-A3D5-7CBE-34F1-8CC9EC4E0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9436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85428D-DC39-FFDC-6FCE-9F8AC86623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16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3FAE1B-588B-6A7E-03F6-7020CA212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B5AB72-2058-3690-5326-CDB071A02E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53A61-9BD8-0E69-55E6-B55F80539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2EBD0DE-6F64-B4F6-0FD0-4029015D12C8}"/>
              </a:ext>
            </a:extLst>
          </p:cNvPr>
          <p:cNvSpPr/>
          <p:nvPr/>
        </p:nvSpPr>
        <p:spPr>
          <a:xfrm>
            <a:off x="1043608" y="1599738"/>
            <a:ext cx="6120680" cy="612036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Simplification of shielding design increases the radiation levels slightly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Further optimization of shielding design possible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4052A21-A53B-6415-ECB1-7338DF906578}"/>
              </a:ext>
            </a:extLst>
          </p:cNvPr>
          <p:cNvSpPr/>
          <p:nvPr/>
        </p:nvSpPr>
        <p:spPr>
          <a:xfrm>
            <a:off x="490970" y="1203662"/>
            <a:ext cx="2448272" cy="46805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ym typeface="Wingdings" panose="05000000000000000000" pitchFamily="2" charset="2"/>
              </a:rPr>
              <a:t>FSR vs conceptual design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9EEAEAD-7DBE-1B19-E40E-761AC7770FC5}"/>
              </a:ext>
            </a:extLst>
          </p:cNvPr>
          <p:cNvSpPr/>
          <p:nvPr/>
        </p:nvSpPr>
        <p:spPr>
          <a:xfrm>
            <a:off x="1043608" y="2787838"/>
            <a:ext cx="6120680" cy="612036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Location below the dipoles is promising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Assessment of integration still required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DA42294-542E-3EDE-ABF9-E507AA4EF3FC}"/>
              </a:ext>
            </a:extLst>
          </p:cNvPr>
          <p:cNvSpPr/>
          <p:nvPr/>
        </p:nvSpPr>
        <p:spPr>
          <a:xfrm>
            <a:off x="490970" y="2391762"/>
            <a:ext cx="2448272" cy="46805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ym typeface="Wingdings" panose="05000000000000000000" pitchFamily="2" charset="2"/>
              </a:rPr>
              <a:t>Electronics bunker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2A4A189-D21F-99BC-9378-5F792720D30D}"/>
              </a:ext>
            </a:extLst>
          </p:cNvPr>
          <p:cNvSpPr/>
          <p:nvPr/>
        </p:nvSpPr>
        <p:spPr>
          <a:xfrm>
            <a:off x="1043608" y="3975938"/>
            <a:ext cx="6120680" cy="6120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Implementation of split dipoles and respective photon stopper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Comparison between GHC and LCC lattice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93E8CD7-6E61-7869-0AFC-D1284EC41AB7}"/>
              </a:ext>
            </a:extLst>
          </p:cNvPr>
          <p:cNvSpPr/>
          <p:nvPr/>
        </p:nvSpPr>
        <p:spPr>
          <a:xfrm>
            <a:off x="490970" y="3579862"/>
            <a:ext cx="2448272" cy="46805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ym typeface="Wingdings" panose="05000000000000000000" pitchFamily="2" charset="2"/>
              </a:rPr>
              <a:t>What next?</a:t>
            </a:r>
          </a:p>
        </p:txBody>
      </p:sp>
    </p:spTree>
    <p:extLst>
      <p:ext uri="{BB962C8B-B14F-4D97-AF65-F5344CB8AC3E}">
        <p14:creationId xmlns:p14="http://schemas.microsoft.com/office/powerpoint/2010/main" val="381002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3E40E9-53D7-1DC6-87A1-C364DACE6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additional logos">
            <a:extLst>
              <a:ext uri="{FF2B5EF4-FFF2-40B4-BE49-F238E27FC236}">
                <a16:creationId xmlns:a16="http://schemas.microsoft.com/office/drawing/2014/main" id="{4B57E55D-FFC3-444F-AAF3-698879743019}"/>
              </a:ext>
            </a:extLst>
          </p:cNvPr>
          <p:cNvSpPr/>
          <p:nvPr/>
        </p:nvSpPr>
        <p:spPr>
          <a:xfrm>
            <a:off x="6124950" y="104158"/>
            <a:ext cx="2547450" cy="1566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cap="all" dirty="0">
                <a:solidFill>
                  <a:schemeClr val="bg1"/>
                </a:solidFill>
              </a:rPr>
              <a:t>Space</a:t>
            </a:r>
            <a:r>
              <a:rPr lang="en-US" sz="600" cap="all" dirty="0">
                <a:solidFill>
                  <a:schemeClr val="tx2"/>
                </a:solidFill>
              </a:rPr>
              <a:t> </a:t>
            </a:r>
            <a:r>
              <a:rPr lang="en-US" sz="600" cap="all" dirty="0">
                <a:solidFill>
                  <a:schemeClr val="bg1"/>
                </a:solidFill>
              </a:rPr>
              <a:t>for additional logos</a:t>
            </a:r>
          </a:p>
        </p:txBody>
      </p:sp>
      <p:sp>
        <p:nvSpPr>
          <p:cNvPr id="11" name="Textfeld 3">
            <a:extLst>
              <a:ext uri="{FF2B5EF4-FFF2-40B4-BE49-F238E27FC236}">
                <a16:creationId xmlns:a16="http://schemas.microsoft.com/office/drawing/2014/main" id="{23ECC864-A0D1-154E-857F-80E48E9C6D8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Name of the speaker/author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29CD7A0D-21F6-234B-B1E2-394E44BB10B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Date / Name of the event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12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B0B5BD-6B1E-0EA1-7059-258F29F746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2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CAD1B-CE70-DA7C-506D-6B9F83A14A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088800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Synchrotron radiation in FCC-ee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Relevant physical properties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Geometry layout and simulation setup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Design 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Radiation load in the FCC-ee arcs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Power dissipation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Annual ionizing dose levels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Radiation levels in the electronics bunker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Summary and outlook </a:t>
            </a:r>
          </a:p>
          <a:p>
            <a:pPr>
              <a:spcAft>
                <a:spcPts val="600"/>
              </a:spcAft>
            </a:pPr>
            <a:endParaRPr lang="en-GB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211C35-2D51-98FB-2F15-8AFCB7FC1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93707-1AD0-13E5-5333-7137EC0920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0438A7-D47A-8A14-1717-4EE1FD2BC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12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1E2A2-6E84-1D02-B212-298E3884C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5B5E7C-0CC7-5D96-E370-3ED29AA8DC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3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575D35-3F4B-59F1-623E-0F65055954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088800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Synchrotron radiation in FCC-ee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Relevant physical properties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Geometry layout and simulation setup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Design 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Radiation load in the FCC-ee arcs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Power dissipation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Annual ionizing dose levels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Radiation levels in the electronics bunker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Summary and outlook </a:t>
            </a:r>
          </a:p>
          <a:p>
            <a:pPr>
              <a:spcAft>
                <a:spcPts val="600"/>
              </a:spcAft>
            </a:pPr>
            <a:endParaRPr lang="en-GB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31A878-16B2-B7BC-CF49-24B6E7749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DB428-E6FF-563C-B82B-0998F2A77B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11FF91-A604-F0AE-01FE-61E7E3394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3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30340-32EF-812D-92B4-43BB64927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56154C-2BCC-EA77-7F17-5A4EEE1534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4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F75AB2-B19F-0DBC-4F2C-410EF47C7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(SR) in FCC-ee</a:t>
            </a:r>
            <a:endParaRPr lang="en-GB" dirty="0"/>
          </a:p>
        </p:txBody>
      </p:sp>
      <p:pic>
        <p:nvPicPr>
          <p:cNvPr id="9" name="Picture 8" descr="A computer screen with lines and numbers&#10;&#10;Description automatically generated">
            <a:extLst>
              <a:ext uri="{FF2B5EF4-FFF2-40B4-BE49-F238E27FC236}">
                <a16:creationId xmlns:a16="http://schemas.microsoft.com/office/drawing/2014/main" id="{164346EF-BF8B-66C5-35DC-4963D43663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78" y="1856472"/>
            <a:ext cx="2703804" cy="1396048"/>
          </a:xfrm>
          <a:prstGeom prst="rect">
            <a:avLst/>
          </a:prstGeom>
        </p:spPr>
      </p:pic>
      <p:pic>
        <p:nvPicPr>
          <p:cNvPr id="3" name="Picture 2" descr="A black background with a red arrow&#10;&#10;Description automatically generated">
            <a:extLst>
              <a:ext uri="{FF2B5EF4-FFF2-40B4-BE49-F238E27FC236}">
                <a16:creationId xmlns:a16="http://schemas.microsoft.com/office/drawing/2014/main" id="{A465E429-0E89-0539-971A-BAA42699B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108" y="1821083"/>
            <a:ext cx="1849271" cy="1466826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7071BC2-B21B-15F7-74CA-004A60233D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EA88F4E-20EB-AAA0-3C23-012B7E45B0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9DE7515-C70C-F2BD-8D5B-FA75D1681033}"/>
              </a:ext>
            </a:extLst>
          </p:cNvPr>
          <p:cNvSpPr/>
          <p:nvPr/>
        </p:nvSpPr>
        <p:spPr>
          <a:xfrm>
            <a:off x="2987824" y="1866001"/>
            <a:ext cx="4320480" cy="64807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ym typeface="Wingdings" panose="05000000000000000000" pitchFamily="2" charset="2"/>
              </a:rPr>
              <a:t>Electromagnetic radiation emitted by charged particles following a curved trajectory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24CAA11-922F-3FBA-CF4D-F982367D22B3}"/>
              </a:ext>
            </a:extLst>
          </p:cNvPr>
          <p:cNvSpPr/>
          <p:nvPr/>
        </p:nvSpPr>
        <p:spPr>
          <a:xfrm>
            <a:off x="1901084" y="4616518"/>
            <a:ext cx="5551236" cy="314408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0" dirty="0">
                <a:sym typeface="Wingdings" panose="05000000000000000000" pitchFamily="2" charset="2"/>
              </a:rPr>
              <a:t>This presentation provides the results for the </a:t>
            </a:r>
            <a:r>
              <a:rPr lang="en-US" sz="1400" b="1" i="1" dirty="0">
                <a:sym typeface="Wingdings" panose="05000000000000000000" pitchFamily="2" charset="2"/>
              </a:rPr>
              <a:t>ttbar</a:t>
            </a:r>
            <a:r>
              <a:rPr lang="en-US" sz="1400" b="0" dirty="0">
                <a:sym typeface="Wingdings" panose="05000000000000000000" pitchFamily="2" charset="2"/>
              </a:rPr>
              <a:t> operation mode</a:t>
            </a:r>
            <a:endParaRPr lang="en-GB" sz="1400" dirty="0">
              <a:sym typeface="Wingdings" panose="05000000000000000000" pitchFamily="2" charset="2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11A309D-5130-A1C4-F830-D0EBA2EE4234}"/>
              </a:ext>
            </a:extLst>
          </p:cNvPr>
          <p:cNvSpPr/>
          <p:nvPr/>
        </p:nvSpPr>
        <p:spPr>
          <a:xfrm>
            <a:off x="874443" y="1282817"/>
            <a:ext cx="1728192" cy="351634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/>
              <a:t>of various energy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143E2A6-4A07-6814-5C81-9D3F2530D882}"/>
              </a:ext>
            </a:extLst>
          </p:cNvPr>
          <p:cNvSpPr/>
          <p:nvPr/>
        </p:nvSpPr>
        <p:spPr>
          <a:xfrm>
            <a:off x="4572000" y="1248787"/>
            <a:ext cx="1944216" cy="429257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e-, e+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(45.6 GeV-182.5 GeV)</a:t>
            </a:r>
            <a:endParaRPr lang="en-GB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0301E4C-C8F4-878F-043F-02339EAB2436}"/>
              </a:ext>
            </a:extLst>
          </p:cNvPr>
          <p:cNvSpPr/>
          <p:nvPr/>
        </p:nvSpPr>
        <p:spPr>
          <a:xfrm>
            <a:off x="5069254" y="2672420"/>
            <a:ext cx="1312228" cy="39021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10.021km</a:t>
            </a:r>
            <a:endParaRPr lang="en-GB" dirty="0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9C106427-CFE8-CCF7-8447-90E3C50C0FAD}"/>
              </a:ext>
            </a:extLst>
          </p:cNvPr>
          <p:cNvCxnSpPr>
            <a:cxnSpLocks/>
          </p:cNvCxnSpPr>
          <p:nvPr/>
        </p:nvCxnSpPr>
        <p:spPr>
          <a:xfrm rot="10800000">
            <a:off x="2669294" y="1505254"/>
            <a:ext cx="989754" cy="465805"/>
          </a:xfrm>
          <a:prstGeom prst="bentConnector3">
            <a:avLst>
              <a:gd name="adj1" fmla="val 999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56794C66-2149-EE71-7235-7C894F805112}"/>
              </a:ext>
            </a:extLst>
          </p:cNvPr>
          <p:cNvCxnSpPr>
            <a:cxnSpLocks/>
            <a:endCxn id="15" idx="3"/>
          </p:cNvCxnSpPr>
          <p:nvPr/>
        </p:nvCxnSpPr>
        <p:spPr>
          <a:xfrm rot="16200000" flipV="1">
            <a:off x="6377879" y="1601754"/>
            <a:ext cx="550311" cy="273635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36B495CB-3548-BEE0-ED41-18BEB30319A0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99480" y="2414996"/>
            <a:ext cx="316693" cy="198154"/>
          </a:xfrm>
          <a:prstGeom prst="bentConnector3">
            <a:avLst>
              <a:gd name="adj1" fmla="val 4681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EE60076A-68FE-C0A4-D601-34FFE284D060}"/>
                  </a:ext>
                </a:extLst>
              </p:cNvPr>
              <p:cNvSpPr/>
              <p:nvPr/>
            </p:nvSpPr>
            <p:spPr>
              <a:xfrm>
                <a:off x="259984" y="3344020"/>
                <a:ext cx="5107229" cy="625277"/>
              </a:xfrm>
              <a:prstGeom prst="round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4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E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a measure for how protruding the SR photons are.</a:t>
                </a:r>
                <a:b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It splits the spectrum in two parts of equal power.</a:t>
                </a:r>
                <a:endParaRPr lang="en-GB" sz="1400" dirty="0"/>
              </a:p>
            </p:txBody>
          </p:sp>
        </mc:Choice>
        <mc:Fallback xmlns=""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EE60076A-68FE-C0A4-D601-34FFE284D0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984" y="3344020"/>
                <a:ext cx="5107229" cy="625277"/>
              </a:xfrm>
              <a:prstGeom prst="roundRect">
                <a:avLst/>
              </a:prstGeom>
              <a:blipFill>
                <a:blip r:embed="rId4"/>
                <a:stretch>
                  <a:fillRect b="-196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AB6BD28-4B7E-B0D5-642B-23B4E789AF17}"/>
              </a:ext>
            </a:extLst>
          </p:cNvPr>
          <p:cNvSpPr/>
          <p:nvPr/>
        </p:nvSpPr>
        <p:spPr>
          <a:xfrm>
            <a:off x="5148064" y="4067956"/>
            <a:ext cx="3384376" cy="39021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=50MW/beam for all operation modes</a:t>
            </a:r>
            <a:endParaRPr lang="en-GB" dirty="0"/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97C297B6-619B-E067-F32A-DA2839CD3451}"/>
              </a:ext>
            </a:extLst>
          </p:cNvPr>
          <p:cNvCxnSpPr>
            <a:cxnSpLocks/>
          </p:cNvCxnSpPr>
          <p:nvPr/>
        </p:nvCxnSpPr>
        <p:spPr>
          <a:xfrm>
            <a:off x="4283968" y="3887034"/>
            <a:ext cx="785286" cy="376029"/>
          </a:xfrm>
          <a:prstGeom prst="bentConnector3">
            <a:avLst>
              <a:gd name="adj1" fmla="val -179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50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6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01FD1D-2200-6FF4-108C-B23BABC804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5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0286B3-0C9A-16D1-9948-D9E8C17DC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load challenges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8871FA-7F99-7300-CA00-B74C15511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083" y="1105071"/>
            <a:ext cx="1977735" cy="11618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11143F-58BF-182E-0632-03A7477ED355}"/>
              </a:ext>
            </a:extLst>
          </p:cNvPr>
          <p:cNvSpPr txBox="1"/>
          <p:nvPr/>
        </p:nvSpPr>
        <p:spPr>
          <a:xfrm rot="5400000">
            <a:off x="8152886" y="1581903"/>
            <a:ext cx="1204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dirty="0"/>
              <a:t>https://cds.cern.ch/record/1112575/files/cer-002765351.pdf</a:t>
            </a:r>
          </a:p>
        </p:txBody>
      </p:sp>
      <p:pic>
        <p:nvPicPr>
          <p:cNvPr id="22" name="Picture 21" descr="A clock in a circle&#10;&#10;Description automatically generated">
            <a:extLst>
              <a:ext uri="{FF2B5EF4-FFF2-40B4-BE49-F238E27FC236}">
                <a16:creationId xmlns:a16="http://schemas.microsoft.com/office/drawing/2014/main" id="{1F3EC55E-2856-1E04-07E3-34D350EBF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9" y="2306705"/>
            <a:ext cx="360000" cy="36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4" name="Picture 23" descr="A black and grey logo&#10;&#10;Description automatically generated">
            <a:extLst>
              <a:ext uri="{FF2B5EF4-FFF2-40B4-BE49-F238E27FC236}">
                <a16:creationId xmlns:a16="http://schemas.microsoft.com/office/drawing/2014/main" id="{56CED967-8712-D567-8403-06BCB580D3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33" y="1269546"/>
            <a:ext cx="360000" cy="36000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7FE9EFD-4583-B545-BDDB-4ED4D11C7B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90D7CFB-BFD6-0F92-AC43-892182E65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C064357-C9FD-0A9A-B7EE-F537842F2A3C}"/>
              </a:ext>
            </a:extLst>
          </p:cNvPr>
          <p:cNvSpPr/>
          <p:nvPr/>
        </p:nvSpPr>
        <p:spPr>
          <a:xfrm>
            <a:off x="5364088" y="2611124"/>
            <a:ext cx="3683716" cy="671964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ym typeface="Wingdings" panose="05000000000000000000" pitchFamily="2" charset="2"/>
              </a:rPr>
              <a:t>In t</a:t>
            </a:r>
            <a:r>
              <a:rPr lang="en-US" sz="1400" b="0" dirty="0">
                <a:sym typeface="Wingdings" panose="05000000000000000000" pitchFamily="2" charset="2"/>
              </a:rPr>
              <a:t>his presentation the ionizing dose is normalized to </a:t>
            </a:r>
            <a:r>
              <a:rPr lang="en-US" sz="1400" b="1" dirty="0">
                <a:sym typeface="Wingdings" panose="05000000000000000000" pitchFamily="2" charset="2"/>
              </a:rPr>
              <a:t>1 year of operation (1.2x10</a:t>
            </a:r>
            <a:r>
              <a:rPr lang="en-US" sz="1400" b="1" baseline="30000" dirty="0">
                <a:sym typeface="Wingdings" panose="05000000000000000000" pitchFamily="2" charset="2"/>
              </a:rPr>
              <a:t>7</a:t>
            </a:r>
            <a:r>
              <a:rPr lang="en-US" sz="1400" b="1" dirty="0">
                <a:sym typeface="Wingdings" panose="05000000000000000000" pitchFamily="2" charset="2"/>
              </a:rPr>
              <a:t>s)</a:t>
            </a:r>
            <a:endParaRPr lang="en-GB" sz="1400" b="1" dirty="0">
              <a:sym typeface="Wingdings" panose="05000000000000000000" pitchFamily="2" charset="2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509C468-3F4C-A709-BD92-B44CDDC3BAA3}"/>
              </a:ext>
            </a:extLst>
          </p:cNvPr>
          <p:cNvSpPr/>
          <p:nvPr/>
        </p:nvSpPr>
        <p:spPr>
          <a:xfrm>
            <a:off x="1094821" y="1599674"/>
            <a:ext cx="5251369" cy="468052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Heat deposition in the accelerator components and tunnel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0BBAF19-FC31-D3E4-BF9E-6DD996EBB720}"/>
              </a:ext>
            </a:extLst>
          </p:cNvPr>
          <p:cNvSpPr/>
          <p:nvPr/>
        </p:nvSpPr>
        <p:spPr>
          <a:xfrm>
            <a:off x="542182" y="1203598"/>
            <a:ext cx="3525762" cy="46805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ym typeface="Wingdings" panose="05000000000000000000" pitchFamily="2" charset="2"/>
              </a:rPr>
              <a:t>Instantaneous effect: dissipated power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ECF3E36-550E-B64D-AFCD-0F4FC21A4F53}"/>
              </a:ext>
            </a:extLst>
          </p:cNvPr>
          <p:cNvSpPr/>
          <p:nvPr/>
        </p:nvSpPr>
        <p:spPr>
          <a:xfrm>
            <a:off x="1094820" y="2611125"/>
            <a:ext cx="4197260" cy="671676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Cables, optical fibres (for BI)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Organic insulation material in the magnet coils 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6D4A371-95A2-46B8-4B54-C6907CA02D77}"/>
              </a:ext>
            </a:extLst>
          </p:cNvPr>
          <p:cNvSpPr/>
          <p:nvPr/>
        </p:nvSpPr>
        <p:spPr>
          <a:xfrm>
            <a:off x="542182" y="2211710"/>
            <a:ext cx="3525762" cy="46805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ym typeface="Wingdings" panose="05000000000000000000" pitchFamily="2" charset="2"/>
              </a:rPr>
              <a:t>Cumulative effect: ionizing dose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4342434-FE9D-2E54-F3BE-4DB2149CB8D9}"/>
              </a:ext>
            </a:extLst>
          </p:cNvPr>
          <p:cNvSpPr/>
          <p:nvPr/>
        </p:nvSpPr>
        <p:spPr>
          <a:xfrm>
            <a:off x="6516216" y="771550"/>
            <a:ext cx="2349979" cy="335774"/>
          </a:xfrm>
          <a:prstGeom prst="round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Radiated equipment in LEP </a:t>
            </a:r>
            <a:endParaRPr lang="en-GB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D75EA87-61D1-DE51-E298-55FD27A48367}"/>
              </a:ext>
            </a:extLst>
          </p:cNvPr>
          <p:cNvSpPr/>
          <p:nvPr/>
        </p:nvSpPr>
        <p:spPr>
          <a:xfrm>
            <a:off x="1136180" y="3835260"/>
            <a:ext cx="3435820" cy="968738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1" dirty="0"/>
              <a:t>Cumulative effects: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Total ionizing dose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Si-1MeV neutron equivalent fluence</a:t>
            </a:r>
            <a:endParaRPr lang="en-GB" sz="1400" b="0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3D93E22-4344-1AD8-F472-D22C8F0E365B}"/>
              </a:ext>
            </a:extLst>
          </p:cNvPr>
          <p:cNvSpPr/>
          <p:nvPr/>
        </p:nvSpPr>
        <p:spPr>
          <a:xfrm>
            <a:off x="583543" y="3435846"/>
            <a:ext cx="3484401" cy="46805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ym typeface="Wingdings" panose="05000000000000000000" pitchFamily="2" charset="2"/>
              </a:rPr>
              <a:t>Radiation to electronics (R2E)</a:t>
            </a:r>
          </a:p>
        </p:txBody>
      </p:sp>
      <p:pic>
        <p:nvPicPr>
          <p:cNvPr id="1026" name="Picture 2" descr="Home | r2e.web.cern.ch">
            <a:extLst>
              <a:ext uri="{FF2B5EF4-FFF2-40B4-BE49-F238E27FC236}">
                <a16:creationId xmlns:a16="http://schemas.microsoft.com/office/drawing/2014/main" id="{6BDD2FE3-6FE4-D550-08D8-CFE9F3548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6" y="3435898"/>
            <a:ext cx="374773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935FA84-E9FF-37BD-EE5B-3A8A8A400C90}"/>
              </a:ext>
            </a:extLst>
          </p:cNvPr>
          <p:cNvSpPr/>
          <p:nvPr/>
        </p:nvSpPr>
        <p:spPr>
          <a:xfrm>
            <a:off x="4581745" y="3835260"/>
            <a:ext cx="3434400" cy="968738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1" dirty="0"/>
              <a:t>Single event effects: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High energy hadron equiv. fluence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</a:t>
            </a:r>
            <a:r>
              <a:rPr lang="en-GB" sz="1400" b="0" dirty="0"/>
              <a:t>hermal neutron equiv. fluence</a:t>
            </a:r>
          </a:p>
        </p:txBody>
      </p:sp>
    </p:spTree>
    <p:extLst>
      <p:ext uri="{BB962C8B-B14F-4D97-AF65-F5344CB8AC3E}">
        <p14:creationId xmlns:p14="http://schemas.microsoft.com/office/powerpoint/2010/main" val="43088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4E7D0-F58E-953B-1598-17644CC53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8117A3-9514-F253-1FF6-73D90613E0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6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50076-2FD0-0346-9397-B29D065E54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088800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Synchrotron radiation in FCC-ee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Relevant physical properties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Geometry layout and simulation setup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Design 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Radiation load in the FCC-ee arcs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Power dissipation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Annual ionizing dose levels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Radiation levels in the electronics bunker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Summary and outlook </a:t>
            </a:r>
          </a:p>
          <a:p>
            <a:pPr>
              <a:spcAft>
                <a:spcPts val="600"/>
              </a:spcAft>
            </a:pPr>
            <a:endParaRPr lang="en-GB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3D0DC2-3466-A9BF-6011-56A324A9D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7FA3C-5314-1796-3FC9-35C1EFC4FA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B14D67-34C6-0E1B-EE8C-0CEA5850B7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447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tunnel with a black background&#10;&#10;AI-generated content may be incorrect.">
            <a:extLst>
              <a:ext uri="{FF2B5EF4-FFF2-40B4-BE49-F238E27FC236}">
                <a16:creationId xmlns:a16="http://schemas.microsoft.com/office/drawing/2014/main" id="{1782222E-F9E5-C3AB-B959-E869EAA72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9" t="11200" r="13092" b="11802"/>
          <a:stretch/>
        </p:blipFill>
        <p:spPr>
          <a:xfrm>
            <a:off x="4881070" y="1575520"/>
            <a:ext cx="4273546" cy="356798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2409FD-D016-5498-91C6-D00E3F8205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7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EDDF7-253F-EA0B-B193-39BB1494E8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4830" y="1136606"/>
            <a:ext cx="6619418" cy="30888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FODO cell</a:t>
            </a:r>
          </a:p>
          <a:p>
            <a:pPr marL="7582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2 dipoles (19m, 22m), 2 quadrupoles, 2 </a:t>
            </a:r>
            <a:r>
              <a:rPr lang="en-US" sz="1400" dirty="0" err="1"/>
              <a:t>sextupoles</a:t>
            </a:r>
            <a:endParaRPr lang="en-US" sz="1400" dirty="0"/>
          </a:p>
          <a:p>
            <a:pPr marL="75819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10 photon stoppers (30cm, </a:t>
            </a:r>
            <a:r>
              <a:rPr lang="en-US" sz="1400" b="1" dirty="0" err="1"/>
              <a:t>CuCrZr</a:t>
            </a:r>
            <a:r>
              <a:rPr lang="en-US" sz="1400" dirty="0"/>
              <a:t>) per dipole including surrounding shielding (130cm, </a:t>
            </a:r>
            <a:r>
              <a:rPr lang="en-US" sz="1400" b="1" dirty="0"/>
              <a:t>Pb96Sb4</a:t>
            </a:r>
            <a:r>
              <a:rPr lang="en-US" sz="1400" dirty="0"/>
              <a:t>)</a:t>
            </a:r>
            <a:endParaRPr lang="en-US" sz="1400" dirty="0">
              <a:cs typeface="Arial"/>
            </a:endParaRPr>
          </a:p>
          <a:p>
            <a:pPr marL="7582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Photon stoppers located upstream </a:t>
            </a:r>
            <a:r>
              <a:rPr lang="en-US" sz="1400" dirty="0" err="1"/>
              <a:t>w.r.t.</a:t>
            </a:r>
            <a:r>
              <a:rPr lang="en-US" sz="1400" dirty="0"/>
              <a:t> center of shielding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Conceptual design</a:t>
            </a:r>
          </a:p>
          <a:p>
            <a:pPr marL="75819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Electronics bunker below dipole next to quadrupole</a:t>
            </a:r>
            <a:br>
              <a:rPr lang="en-US" sz="1400" dirty="0"/>
            </a:br>
            <a:r>
              <a:rPr lang="en-US" sz="1400" dirty="0"/>
              <a:t>with space for 3 racks (15cm, 25cm walls)</a:t>
            </a:r>
            <a:endParaRPr lang="en-US" sz="1400" b="0" dirty="0"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b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DCE2A6-2C09-4A61-36F9-DB3C77290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layout and simulation setup</a:t>
            </a:r>
            <a:endParaRPr lang="en-GB" dirty="0"/>
          </a:p>
        </p:txBody>
      </p:sp>
      <p:pic>
        <p:nvPicPr>
          <p:cNvPr id="44" name="Picture 43" descr="A diagram of a machine&#10;&#10;Description automatically generated">
            <a:extLst>
              <a:ext uri="{FF2B5EF4-FFF2-40B4-BE49-F238E27FC236}">
                <a16:creationId xmlns:a16="http://schemas.microsoft.com/office/drawing/2014/main" id="{BA9582CE-BEBE-29C3-249A-3926833734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11510"/>
            <a:ext cx="1378322" cy="1464093"/>
          </a:xfrm>
          <a:prstGeom prst="rect">
            <a:avLst/>
          </a:prstGeom>
        </p:spPr>
      </p:pic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80C65D43-EB30-B942-C99F-61468BD4D55A}"/>
              </a:ext>
            </a:extLst>
          </p:cNvPr>
          <p:cNvSpPr txBox="1">
            <a:spLocks/>
          </p:cNvSpPr>
          <p:nvPr/>
        </p:nvSpPr>
        <p:spPr>
          <a:xfrm>
            <a:off x="-36398" y="4658911"/>
            <a:ext cx="3249379" cy="551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800" b="0" dirty="0"/>
              <a:t>Tunnel layout: F. </a:t>
            </a:r>
            <a:r>
              <a:rPr lang="en-US" sz="800" dirty="0" err="1"/>
              <a:t>Valchkova</a:t>
            </a:r>
            <a:endParaRPr lang="en-US" sz="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800" b="0" dirty="0"/>
              <a:t>Photon stopper design/placement: M. </a:t>
            </a:r>
            <a:r>
              <a:rPr lang="en-US" sz="800" dirty="0"/>
              <a:t>Marrone</a:t>
            </a:r>
            <a:r>
              <a:rPr lang="en-US" sz="800" b="0" dirty="0"/>
              <a:t>, R. </a:t>
            </a:r>
            <a:r>
              <a:rPr lang="en-US" sz="800" dirty="0"/>
              <a:t>Ady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800" b="0" dirty="0"/>
              <a:t>Magnet design: J. </a:t>
            </a:r>
            <a:r>
              <a:rPr lang="en-US" sz="800" dirty="0"/>
              <a:t>Bauche</a:t>
            </a:r>
            <a:r>
              <a:rPr lang="en-US" sz="800" b="0" dirty="0"/>
              <a:t>, C. </a:t>
            </a:r>
            <a:r>
              <a:rPr lang="en-US" sz="800" dirty="0" err="1"/>
              <a:t>Jaemyr</a:t>
            </a:r>
            <a:r>
              <a:rPr lang="en-US" sz="800" b="0" dirty="0"/>
              <a:t> </a:t>
            </a:r>
            <a:r>
              <a:rPr lang="en-US" sz="800" dirty="0"/>
              <a:t>Eriksson</a:t>
            </a:r>
            <a:r>
              <a:rPr lang="en-US" sz="800" b="0" dirty="0"/>
              <a:t>, L. </a:t>
            </a:r>
            <a:r>
              <a:rPr lang="en-US" sz="800" dirty="0"/>
              <a:t>van Freeden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800" b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D1B6353-D3DD-003D-6E14-D59CB8DB71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3C8E68B-B2DA-2953-0887-83DDADC88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pic>
        <p:nvPicPr>
          <p:cNvPr id="16" name="Picture 15" descr="A computer generated image of a green and grey rectangular object&#10;&#10;AI-generated content may be incorrect.">
            <a:extLst>
              <a:ext uri="{FF2B5EF4-FFF2-40B4-BE49-F238E27FC236}">
                <a16:creationId xmlns:a16="http://schemas.microsoft.com/office/drawing/2014/main" id="{CC3A81E4-07BB-4847-611F-0DF1413C5D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1" b="26200"/>
          <a:stretch/>
        </p:blipFill>
        <p:spPr>
          <a:xfrm>
            <a:off x="1143000" y="3456135"/>
            <a:ext cx="3429000" cy="110916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FB17986-F4F7-1698-F776-AE46342070BF}"/>
              </a:ext>
            </a:extLst>
          </p:cNvPr>
          <p:cNvCxnSpPr/>
          <p:nvPr/>
        </p:nvCxnSpPr>
        <p:spPr>
          <a:xfrm flipV="1">
            <a:off x="1187624" y="3291830"/>
            <a:ext cx="4536504" cy="21602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3B27D74-3CBA-0787-1777-12DCCB1F370D}"/>
              </a:ext>
            </a:extLst>
          </p:cNvPr>
          <p:cNvCxnSpPr>
            <a:cxnSpLocks/>
          </p:cNvCxnSpPr>
          <p:nvPr/>
        </p:nvCxnSpPr>
        <p:spPr>
          <a:xfrm flipV="1">
            <a:off x="4572000" y="3389823"/>
            <a:ext cx="1426873" cy="36496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88D6E95-4BF7-47ED-1F88-FE430F8278F6}"/>
              </a:ext>
            </a:extLst>
          </p:cNvPr>
          <p:cNvCxnSpPr>
            <a:cxnSpLocks/>
          </p:cNvCxnSpPr>
          <p:nvPr/>
        </p:nvCxnSpPr>
        <p:spPr>
          <a:xfrm>
            <a:off x="1694109" y="4269661"/>
            <a:ext cx="2080741" cy="3391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A0F1869-D01E-7FCE-E942-1F24487A011B}"/>
              </a:ext>
            </a:extLst>
          </p:cNvPr>
          <p:cNvSpPr txBox="1"/>
          <p:nvPr/>
        </p:nvSpPr>
        <p:spPr>
          <a:xfrm>
            <a:off x="1690576" y="4305717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350cm</a:t>
            </a:r>
            <a:endParaRPr lang="en-GB" sz="105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4C555AA-BF92-3724-336E-671056764352}"/>
              </a:ext>
            </a:extLst>
          </p:cNvPr>
          <p:cNvCxnSpPr>
            <a:cxnSpLocks/>
          </p:cNvCxnSpPr>
          <p:nvPr/>
        </p:nvCxnSpPr>
        <p:spPr>
          <a:xfrm>
            <a:off x="1845853" y="4059806"/>
            <a:ext cx="1714990" cy="2098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4EBCB06-5045-ED49-D3D0-9D066B4B9815}"/>
              </a:ext>
            </a:extLst>
          </p:cNvPr>
          <p:cNvSpPr txBox="1"/>
          <p:nvPr/>
        </p:nvSpPr>
        <p:spPr>
          <a:xfrm>
            <a:off x="2151288" y="3910818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300cm</a:t>
            </a:r>
            <a:endParaRPr lang="en-GB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CF6FC45-4D94-E74D-64D4-E194AD69C46B}"/>
              </a:ext>
            </a:extLst>
          </p:cNvPr>
          <p:cNvSpPr txBox="1"/>
          <p:nvPr/>
        </p:nvSpPr>
        <p:spPr>
          <a:xfrm>
            <a:off x="3708746" y="4092650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80cm</a:t>
            </a:r>
            <a:endParaRPr lang="en-GB" sz="105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A2F0AE1-048D-D35F-67F6-ADC704063FCD}"/>
              </a:ext>
            </a:extLst>
          </p:cNvPr>
          <p:cNvCxnSpPr>
            <a:cxnSpLocks/>
          </p:cNvCxnSpPr>
          <p:nvPr/>
        </p:nvCxnSpPr>
        <p:spPr>
          <a:xfrm flipH="1">
            <a:off x="3672111" y="3911631"/>
            <a:ext cx="19333" cy="6159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676E8CA-A596-4AE7-F83A-C71E5416618C}"/>
              </a:ext>
            </a:extLst>
          </p:cNvPr>
          <p:cNvCxnSpPr>
            <a:cxnSpLocks/>
          </p:cNvCxnSpPr>
          <p:nvPr/>
        </p:nvCxnSpPr>
        <p:spPr>
          <a:xfrm>
            <a:off x="2987824" y="3954403"/>
            <a:ext cx="0" cy="45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27BB1E6-9BA9-EFD3-145B-32A309E14E87}"/>
              </a:ext>
            </a:extLst>
          </p:cNvPr>
          <p:cNvSpPr txBox="1"/>
          <p:nvPr/>
        </p:nvSpPr>
        <p:spPr>
          <a:xfrm>
            <a:off x="2937491" y="3976217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65cm</a:t>
            </a:r>
            <a:endParaRPr lang="en-GB" sz="1050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0A25FD9-ACED-374A-A8FC-C7CF89A60690}"/>
              </a:ext>
            </a:extLst>
          </p:cNvPr>
          <p:cNvCxnSpPr>
            <a:cxnSpLocks/>
          </p:cNvCxnSpPr>
          <p:nvPr/>
        </p:nvCxnSpPr>
        <p:spPr>
          <a:xfrm>
            <a:off x="3437584" y="3653069"/>
            <a:ext cx="0" cy="2034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908E3E8F-0F9F-EB87-1EC2-631C30904ACE}"/>
              </a:ext>
            </a:extLst>
          </p:cNvPr>
          <p:cNvSpPr txBox="1"/>
          <p:nvPr/>
        </p:nvSpPr>
        <p:spPr>
          <a:xfrm>
            <a:off x="2898448" y="3606557"/>
            <a:ext cx="5934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~27cm</a:t>
            </a:r>
            <a:endParaRPr lang="en-GB" sz="10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1FC902-FC47-AB62-DFFA-F1B790443CF8}"/>
              </a:ext>
            </a:extLst>
          </p:cNvPr>
          <p:cNvSpPr txBox="1"/>
          <p:nvPr/>
        </p:nvSpPr>
        <p:spPr>
          <a:xfrm>
            <a:off x="962491" y="3785150"/>
            <a:ext cx="732893" cy="25391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050" dirty="0">
                <a:cs typeface="Arial"/>
              </a:rPr>
              <a:t>Concrete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E85E85-E7B1-F126-8798-A56AC95D1445}"/>
              </a:ext>
            </a:extLst>
          </p:cNvPr>
          <p:cNvSpPr txBox="1"/>
          <p:nvPr/>
        </p:nvSpPr>
        <p:spPr>
          <a:xfrm>
            <a:off x="3962866" y="4406656"/>
            <a:ext cx="944489" cy="41549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050" dirty="0">
                <a:cs typeface="Arial"/>
              </a:rPr>
              <a:t>Borated </a:t>
            </a:r>
            <a:br>
              <a:rPr lang="en-US" sz="1050" dirty="0">
                <a:cs typeface="Arial"/>
              </a:rPr>
            </a:br>
            <a:r>
              <a:rPr lang="en-US" sz="1050" dirty="0">
                <a:cs typeface="Arial"/>
              </a:rPr>
              <a:t>polyethylene</a:t>
            </a:r>
            <a:endParaRPr lang="en-US" dirty="0" err="1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B04714C-8360-5D4A-EE5C-1E64820A5DDC}"/>
              </a:ext>
            </a:extLst>
          </p:cNvPr>
          <p:cNvCxnSpPr/>
          <p:nvPr/>
        </p:nvCxnSpPr>
        <p:spPr>
          <a:xfrm>
            <a:off x="1294096" y="3986161"/>
            <a:ext cx="435769" cy="1428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96F5006-3439-E576-F98B-75518C17AD8D}"/>
              </a:ext>
            </a:extLst>
          </p:cNvPr>
          <p:cNvCxnSpPr>
            <a:cxnSpLocks/>
          </p:cNvCxnSpPr>
          <p:nvPr/>
        </p:nvCxnSpPr>
        <p:spPr>
          <a:xfrm flipH="1" flipV="1">
            <a:off x="3444365" y="4371924"/>
            <a:ext cx="507206" cy="1428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4219154-B88E-9330-2ED9-7ECDB9A3C4E2}"/>
              </a:ext>
            </a:extLst>
          </p:cNvPr>
          <p:cNvCxnSpPr>
            <a:cxnSpLocks/>
          </p:cNvCxnSpPr>
          <p:nvPr/>
        </p:nvCxnSpPr>
        <p:spPr>
          <a:xfrm flipH="1">
            <a:off x="3402162" y="3840103"/>
            <a:ext cx="471488" cy="2356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1B02B44-B1A4-E19C-8718-0C8B63A9BA35}"/>
              </a:ext>
            </a:extLst>
          </p:cNvPr>
          <p:cNvSpPr txBox="1"/>
          <p:nvPr/>
        </p:nvSpPr>
        <p:spPr>
          <a:xfrm>
            <a:off x="3823047" y="3756894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80cm</a:t>
            </a:r>
            <a:endParaRPr lang="en-GB" sz="10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FA484C4-DCE0-170B-7110-53D159383BD3}"/>
              </a:ext>
            </a:extLst>
          </p:cNvPr>
          <p:cNvSpPr/>
          <p:nvPr/>
        </p:nvSpPr>
        <p:spPr>
          <a:xfrm>
            <a:off x="5659146" y="4581022"/>
            <a:ext cx="3374756" cy="48819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cs typeface="Arial"/>
              </a:rPr>
              <a:t>For more information on the shielding strategy, see </a:t>
            </a:r>
            <a:r>
              <a:rPr lang="en-GB" sz="1200" b="1" dirty="0">
                <a:cs typeface="Arial"/>
              </a:rPr>
              <a:t>A. Lechner</a:t>
            </a:r>
            <a:r>
              <a:rPr lang="en-GB" sz="1200" dirty="0">
                <a:cs typeface="Arial"/>
              </a:rPr>
              <a:t>'s talk this afternoon</a:t>
            </a:r>
          </a:p>
        </p:txBody>
      </p:sp>
    </p:spTree>
    <p:extLst>
      <p:ext uri="{BB962C8B-B14F-4D97-AF65-F5344CB8AC3E}">
        <p14:creationId xmlns:p14="http://schemas.microsoft.com/office/powerpoint/2010/main" val="1567925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5536-1EA9-4A03-6D86-97F58F9B68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D8535-84C7-BCA9-C0B5-3001C14B87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9512" y="1164000"/>
            <a:ext cx="4489240" cy="232868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Feasibility Study Report (FSR):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Shielding enclosing the VC with 5mm gap for bakeout</a:t>
            </a:r>
            <a:r>
              <a:rPr lang="en-GB" b="0" dirty="0"/>
              <a:t> </a:t>
            </a:r>
            <a:r>
              <a:rPr lang="en-US" b="0" dirty="0"/>
              <a:t>but in contact with photon stopper</a:t>
            </a:r>
            <a:br>
              <a:rPr lang="en-US" b="0" dirty="0"/>
            </a:br>
            <a:r>
              <a:rPr lang="en-US" b="0" dirty="0"/>
              <a:t> (</a:t>
            </a:r>
            <a:r>
              <a:rPr lang="el-GR" b="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b="0" dirty="0"/>
              <a:t>y = 3cm)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Complex shape around VC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Efficient shielding due to close location of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Weight</a:t>
            </a:r>
            <a:r>
              <a:rPr lang="en-US" b="0" dirty="0"/>
              <a:t>: ~400kg/shielding</a:t>
            </a:r>
            <a:br>
              <a:rPr lang="en-US" b="0" dirty="0">
                <a:cs typeface="Arial"/>
              </a:rPr>
            </a:br>
            <a:r>
              <a:rPr lang="en-US" b="0"/>
              <a:t>(Total weight: ~10kt for the full machine)</a:t>
            </a:r>
            <a:endParaRPr lang="en-US" b="0">
              <a:cs typeface="Arial"/>
            </a:endParaRPr>
          </a:p>
          <a:p>
            <a:endParaRPr lang="en-US" b="0" dirty="0">
              <a:cs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30BA9-CACA-4408-9E69-76BBB66E62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6885" y="1168130"/>
            <a:ext cx="4330308" cy="231779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Current conceptual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Enlargement of photon stoppers (</a:t>
            </a:r>
            <a:r>
              <a:rPr lang="el-GR" b="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b="0" dirty="0"/>
              <a:t>y = 6.3cm)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Removal of shielding next to busbars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Updated busbar 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Volume of plates on top and bottom as well as lateral extension identical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Weight</a:t>
            </a:r>
            <a:r>
              <a:rPr lang="en-US" b="0" dirty="0"/>
              <a:t>: ~340kg/shielding</a:t>
            </a:r>
            <a:endParaRPr lang="en-US" b="0" dirty="0">
              <a:cs typeface="Arial"/>
            </a:endParaRPr>
          </a:p>
          <a:p>
            <a:endParaRPr lang="en-GB" b="0" dirty="0">
              <a:cs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EC8EDAE-2531-8268-4971-BBC9DC344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development</a:t>
            </a:r>
            <a:endParaRPr lang="en-GB" dirty="0"/>
          </a:p>
        </p:txBody>
      </p:sp>
      <p:pic>
        <p:nvPicPr>
          <p:cNvPr id="9" name="Picture 8" descr="A video game of a machine&#10;&#10;AI-generated content may be incorrect.">
            <a:extLst>
              <a:ext uri="{FF2B5EF4-FFF2-40B4-BE49-F238E27FC236}">
                <a16:creationId xmlns:a16="http://schemas.microsoft.com/office/drawing/2014/main" id="{B3A1C184-9E98-652E-4690-57069264D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74" b="31192"/>
          <a:stretch/>
        </p:blipFill>
        <p:spPr>
          <a:xfrm>
            <a:off x="473548" y="3734253"/>
            <a:ext cx="4194137" cy="1080000"/>
          </a:xfrm>
          <a:prstGeom prst="rect">
            <a:avLst/>
          </a:prstGeom>
        </p:spPr>
      </p:pic>
      <p:pic>
        <p:nvPicPr>
          <p:cNvPr id="13" name="Picture 12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5652F259-D586-C63D-7B1D-3EB1E4EA2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0" b="29242"/>
          <a:stretch/>
        </p:blipFill>
        <p:spPr>
          <a:xfrm>
            <a:off x="4701719" y="3773834"/>
            <a:ext cx="4191047" cy="10800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0EFBAF-56E8-1FBB-6184-4173E2781FB0}"/>
              </a:ext>
            </a:extLst>
          </p:cNvPr>
          <p:cNvCxnSpPr>
            <a:cxnSpLocks/>
          </p:cNvCxnSpPr>
          <p:nvPr/>
        </p:nvCxnSpPr>
        <p:spPr>
          <a:xfrm flipH="1">
            <a:off x="378967" y="4876006"/>
            <a:ext cx="71752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3188E58-D467-CD22-91BA-E2A6B9ACE092}"/>
              </a:ext>
            </a:extLst>
          </p:cNvPr>
          <p:cNvSpPr txBox="1"/>
          <p:nvPr/>
        </p:nvSpPr>
        <p:spPr>
          <a:xfrm>
            <a:off x="312204" y="4613890"/>
            <a:ext cx="1095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Collider center</a:t>
            </a:r>
            <a:endParaRPr lang="en-GB" sz="105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AA926E3-CC83-2DD1-4A02-FFC675560494}"/>
              </a:ext>
            </a:extLst>
          </p:cNvPr>
          <p:cNvCxnSpPr>
            <a:cxnSpLocks/>
          </p:cNvCxnSpPr>
          <p:nvPr/>
        </p:nvCxnSpPr>
        <p:spPr>
          <a:xfrm flipH="1" flipV="1">
            <a:off x="1979712" y="4271512"/>
            <a:ext cx="288032" cy="1117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84372DA-ECB9-54E0-6A58-9B59EB4104E2}"/>
              </a:ext>
            </a:extLst>
          </p:cNvPr>
          <p:cNvCxnSpPr>
            <a:cxnSpLocks/>
          </p:cNvCxnSpPr>
          <p:nvPr/>
        </p:nvCxnSpPr>
        <p:spPr>
          <a:xfrm>
            <a:off x="3625500" y="4271512"/>
            <a:ext cx="292424" cy="39717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E2D5F82-3AD5-AE4C-986E-85D96A430CDC}"/>
              </a:ext>
            </a:extLst>
          </p:cNvPr>
          <p:cNvSpPr txBox="1"/>
          <p:nvPr/>
        </p:nvSpPr>
        <p:spPr>
          <a:xfrm>
            <a:off x="3561529" y="4056448"/>
            <a:ext cx="3048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B0F0"/>
                </a:solidFill>
              </a:rPr>
              <a:t>e-</a:t>
            </a:r>
            <a:endParaRPr lang="en-GB" sz="1050" dirty="0">
              <a:solidFill>
                <a:srgbClr val="00B0F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643BB27-6C80-A2DB-A68E-2B44FF9053C6}"/>
              </a:ext>
            </a:extLst>
          </p:cNvPr>
          <p:cNvSpPr txBox="1"/>
          <p:nvPr/>
        </p:nvSpPr>
        <p:spPr>
          <a:xfrm>
            <a:off x="1932966" y="407554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e+</a:t>
            </a:r>
            <a:endParaRPr lang="en-GB" sz="1050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7A2F5CA-3EBD-6B41-E581-8C9344545F1B}"/>
              </a:ext>
            </a:extLst>
          </p:cNvPr>
          <p:cNvCxnSpPr>
            <a:cxnSpLocks/>
          </p:cNvCxnSpPr>
          <p:nvPr/>
        </p:nvCxnSpPr>
        <p:spPr>
          <a:xfrm>
            <a:off x="2917190" y="3731512"/>
            <a:ext cx="14348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52B7653-4DC9-9E14-A67B-78C9ACD7C8DE}"/>
              </a:ext>
            </a:extLst>
          </p:cNvPr>
          <p:cNvCxnSpPr>
            <a:cxnSpLocks/>
          </p:cNvCxnSpPr>
          <p:nvPr/>
        </p:nvCxnSpPr>
        <p:spPr>
          <a:xfrm>
            <a:off x="1549038" y="37360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D97AC2F-1899-5EE1-E629-D3062BD407A6}"/>
              </a:ext>
            </a:extLst>
          </p:cNvPr>
          <p:cNvSpPr txBox="1"/>
          <p:nvPr/>
        </p:nvSpPr>
        <p:spPr>
          <a:xfrm>
            <a:off x="1831743" y="3508014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29cm</a:t>
            </a:r>
            <a:endParaRPr lang="en-GB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FA6B70D-B3BE-364A-A281-892D01A381EC}"/>
              </a:ext>
            </a:extLst>
          </p:cNvPr>
          <p:cNvSpPr txBox="1"/>
          <p:nvPr/>
        </p:nvSpPr>
        <p:spPr>
          <a:xfrm>
            <a:off x="3377164" y="3505100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32cm</a:t>
            </a:r>
            <a:endParaRPr lang="en-GB" sz="105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167A7F5-2CEA-9B55-80B1-4C319DE7F6F9}"/>
              </a:ext>
            </a:extLst>
          </p:cNvPr>
          <p:cNvCxnSpPr>
            <a:cxnSpLocks/>
          </p:cNvCxnSpPr>
          <p:nvPr/>
        </p:nvCxnSpPr>
        <p:spPr>
          <a:xfrm>
            <a:off x="1130062" y="4219302"/>
            <a:ext cx="730743" cy="2718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D7BD233-0B93-1B07-4581-305692B9F609}"/>
              </a:ext>
            </a:extLst>
          </p:cNvPr>
          <p:cNvSpPr txBox="1"/>
          <p:nvPr/>
        </p:nvSpPr>
        <p:spPr>
          <a:xfrm>
            <a:off x="737730" y="4280549"/>
            <a:ext cx="5902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130cm</a:t>
            </a:r>
            <a:endParaRPr lang="en-GB" sz="105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EAC-DFB5-E1DD-0606-A90DB416EDDA}"/>
              </a:ext>
            </a:extLst>
          </p:cNvPr>
          <p:cNvSpPr txBox="1"/>
          <p:nvPr/>
        </p:nvSpPr>
        <p:spPr>
          <a:xfrm>
            <a:off x="7828263" y="3781422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5cm</a:t>
            </a:r>
            <a:endParaRPr lang="en-GB" sz="105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1F465CC-F8D6-8738-16A7-781105F977D5}"/>
              </a:ext>
            </a:extLst>
          </p:cNvPr>
          <p:cNvCxnSpPr>
            <a:cxnSpLocks/>
          </p:cNvCxnSpPr>
          <p:nvPr/>
        </p:nvCxnSpPr>
        <p:spPr>
          <a:xfrm>
            <a:off x="7828263" y="3801338"/>
            <a:ext cx="0" cy="234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9296BE4-2B02-E363-D37F-60342C341D1C}"/>
              </a:ext>
            </a:extLst>
          </p:cNvPr>
          <p:cNvCxnSpPr>
            <a:cxnSpLocks/>
          </p:cNvCxnSpPr>
          <p:nvPr/>
        </p:nvCxnSpPr>
        <p:spPr>
          <a:xfrm>
            <a:off x="8388424" y="4367010"/>
            <a:ext cx="396000" cy="47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D25E691-529F-85A6-77BD-64C8B3BDBBF5}"/>
              </a:ext>
            </a:extLst>
          </p:cNvPr>
          <p:cNvSpPr txBox="1"/>
          <p:nvPr/>
        </p:nvSpPr>
        <p:spPr>
          <a:xfrm>
            <a:off x="8310547" y="4143628"/>
            <a:ext cx="5517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8.1cm</a:t>
            </a:r>
            <a:endParaRPr lang="en-GB" sz="1050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CF11BE6-9204-503B-1EBE-95C1203AB728}"/>
              </a:ext>
            </a:extLst>
          </p:cNvPr>
          <p:cNvCxnSpPr>
            <a:cxnSpLocks/>
          </p:cNvCxnSpPr>
          <p:nvPr/>
        </p:nvCxnSpPr>
        <p:spPr>
          <a:xfrm>
            <a:off x="5627159" y="4214286"/>
            <a:ext cx="58821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42EE579-DE92-3CFD-28FB-5CCF0F204F44}"/>
              </a:ext>
            </a:extLst>
          </p:cNvPr>
          <p:cNvSpPr txBox="1"/>
          <p:nvPr/>
        </p:nvSpPr>
        <p:spPr>
          <a:xfrm>
            <a:off x="5699369" y="3990904"/>
            <a:ext cx="6788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12.5cm</a:t>
            </a:r>
            <a:endParaRPr lang="en-GB" sz="105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8B58047-A52A-185C-3B55-9DD5D81F3317}"/>
              </a:ext>
            </a:extLst>
          </p:cNvPr>
          <p:cNvCxnSpPr>
            <a:cxnSpLocks/>
          </p:cNvCxnSpPr>
          <p:nvPr/>
        </p:nvCxnSpPr>
        <p:spPr>
          <a:xfrm flipV="1">
            <a:off x="5627159" y="4309533"/>
            <a:ext cx="4738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9B27884-0003-086A-D0FF-5185AFD2A4F2}"/>
              </a:ext>
            </a:extLst>
          </p:cNvPr>
          <p:cNvSpPr txBox="1"/>
          <p:nvPr/>
        </p:nvSpPr>
        <p:spPr>
          <a:xfrm>
            <a:off x="5626649" y="4282371"/>
            <a:ext cx="5517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10cm</a:t>
            </a:r>
            <a:endParaRPr lang="en-GB" sz="1050" dirty="0"/>
          </a:p>
        </p:txBody>
      </p:sp>
      <p:sp>
        <p:nvSpPr>
          <p:cNvPr id="76" name="Date Placeholder 75">
            <a:extLst>
              <a:ext uri="{FF2B5EF4-FFF2-40B4-BE49-F238E27FC236}">
                <a16:creationId xmlns:a16="http://schemas.microsoft.com/office/drawing/2014/main" id="{B6D44F88-32DC-0C8B-4606-1E69F124EB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D2D14270-34DB-193F-A603-0C28CEC91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C8AD2DF-6DBE-6614-D5BF-356E4D9BBD98}"/>
              </a:ext>
            </a:extLst>
          </p:cNvPr>
          <p:cNvSpPr txBox="1"/>
          <p:nvPr/>
        </p:nvSpPr>
        <p:spPr>
          <a:xfrm>
            <a:off x="1929419" y="4514668"/>
            <a:ext cx="635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Internal</a:t>
            </a:r>
            <a:endParaRPr lang="en-GB" sz="105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E914485-FB77-34C5-9A98-D5C103FE7952}"/>
              </a:ext>
            </a:extLst>
          </p:cNvPr>
          <p:cNvSpPr txBox="1"/>
          <p:nvPr/>
        </p:nvSpPr>
        <p:spPr>
          <a:xfrm>
            <a:off x="6300192" y="4560337"/>
            <a:ext cx="635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Internal</a:t>
            </a:r>
            <a:endParaRPr lang="en-GB" sz="10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9AC74D3-3D04-4987-9A6D-A4ED16E3BE83}"/>
              </a:ext>
            </a:extLst>
          </p:cNvPr>
          <p:cNvSpPr txBox="1"/>
          <p:nvPr/>
        </p:nvSpPr>
        <p:spPr>
          <a:xfrm>
            <a:off x="3256939" y="4518389"/>
            <a:ext cx="679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External</a:t>
            </a:r>
            <a:endParaRPr lang="en-GB" sz="105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BBBC96D-C76B-6AA8-7CEE-EC6E055BC7A2}"/>
              </a:ext>
            </a:extLst>
          </p:cNvPr>
          <p:cNvSpPr txBox="1"/>
          <p:nvPr/>
        </p:nvSpPr>
        <p:spPr>
          <a:xfrm>
            <a:off x="7574037" y="4540389"/>
            <a:ext cx="679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External</a:t>
            </a:r>
            <a:endParaRPr lang="en-GB" sz="105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71BA85D-A083-DE96-C0B2-85E833AF4FB0}"/>
              </a:ext>
            </a:extLst>
          </p:cNvPr>
          <p:cNvSpPr txBox="1"/>
          <p:nvPr/>
        </p:nvSpPr>
        <p:spPr>
          <a:xfrm>
            <a:off x="1119022" y="3541749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2cm</a:t>
            </a:r>
            <a:endParaRPr lang="en-GB" sz="1050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8F88690-9234-C3FE-F9FA-821F6595F2B3}"/>
              </a:ext>
            </a:extLst>
          </p:cNvPr>
          <p:cNvCxnSpPr>
            <a:cxnSpLocks/>
          </p:cNvCxnSpPr>
          <p:nvPr/>
        </p:nvCxnSpPr>
        <p:spPr>
          <a:xfrm flipH="1">
            <a:off x="1286760" y="3734568"/>
            <a:ext cx="43215" cy="1676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92" name="Graphic 91" descr="Thumbs up sign with solid fill">
            <a:extLst>
              <a:ext uri="{FF2B5EF4-FFF2-40B4-BE49-F238E27FC236}">
                <a16:creationId xmlns:a16="http://schemas.microsoft.com/office/drawing/2014/main" id="{74F587F0-2237-4133-996F-EF2E921BA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9512" y="2537983"/>
            <a:ext cx="270000" cy="270000"/>
          </a:xfrm>
          <a:prstGeom prst="rect">
            <a:avLst/>
          </a:prstGeom>
        </p:spPr>
      </p:pic>
      <p:pic>
        <p:nvPicPr>
          <p:cNvPr id="94" name="Graphic 93" descr="Thumbs Down with solid fill">
            <a:extLst>
              <a:ext uri="{FF2B5EF4-FFF2-40B4-BE49-F238E27FC236}">
                <a16:creationId xmlns:a16="http://schemas.microsoft.com/office/drawing/2014/main" id="{3A596263-DFD4-F426-A675-1D1D7362AB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9512" y="2227245"/>
            <a:ext cx="270000" cy="270000"/>
          </a:xfrm>
          <a:prstGeom prst="rect">
            <a:avLst/>
          </a:prstGeom>
        </p:spPr>
      </p:pic>
      <p:pic>
        <p:nvPicPr>
          <p:cNvPr id="95" name="Graphic 94" descr="Thumbs up sign with solid fill">
            <a:extLst>
              <a:ext uri="{FF2B5EF4-FFF2-40B4-BE49-F238E27FC236}">
                <a16:creationId xmlns:a16="http://schemas.microsoft.com/office/drawing/2014/main" id="{E6196354-6060-56DB-0DBA-F62AB3AC6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87199" y="1837196"/>
            <a:ext cx="270000" cy="270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15271D02-AE0C-39A0-57BB-9E1591DBEFD4}"/>
              </a:ext>
            </a:extLst>
          </p:cNvPr>
          <p:cNvSpPr txBox="1"/>
          <p:nvPr/>
        </p:nvSpPr>
        <p:spPr>
          <a:xfrm>
            <a:off x="1902670" y="3775955"/>
            <a:ext cx="7409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Pb94Sb6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36764F5-E692-DF2D-080B-61A4B8922EF5}"/>
              </a:ext>
            </a:extLst>
          </p:cNvPr>
          <p:cNvSpPr txBox="1"/>
          <p:nvPr/>
        </p:nvSpPr>
        <p:spPr>
          <a:xfrm>
            <a:off x="6064703" y="3778033"/>
            <a:ext cx="6270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chemeClr val="bg1"/>
                </a:solidFill>
              </a:rPr>
              <a:t>CuCrZr</a:t>
            </a:r>
            <a:endParaRPr lang="en-GB" sz="1050" dirty="0">
              <a:solidFill>
                <a:schemeClr val="bg1"/>
              </a:solidFill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EA4CD77-9355-C859-6010-6BE1AED660BC}"/>
              </a:ext>
            </a:extLst>
          </p:cNvPr>
          <p:cNvCxnSpPr>
            <a:cxnSpLocks/>
          </p:cNvCxnSpPr>
          <p:nvPr/>
        </p:nvCxnSpPr>
        <p:spPr>
          <a:xfrm>
            <a:off x="6369352" y="3997728"/>
            <a:ext cx="222772" cy="24709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44CD226B-6C6A-EB8A-1C45-DB1AB3D0C863}"/>
              </a:ext>
            </a:extLst>
          </p:cNvPr>
          <p:cNvSpPr txBox="1"/>
          <p:nvPr/>
        </p:nvSpPr>
        <p:spPr>
          <a:xfrm>
            <a:off x="7169713" y="3798793"/>
            <a:ext cx="3048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Al</a:t>
            </a:r>
            <a:endParaRPr lang="en-GB" sz="1050" dirty="0">
              <a:solidFill>
                <a:schemeClr val="bg1"/>
              </a:solidFill>
            </a:endParaRP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50178774-EBCD-ABAD-A088-5C8322C9A8A0}"/>
              </a:ext>
            </a:extLst>
          </p:cNvPr>
          <p:cNvCxnSpPr>
            <a:cxnSpLocks/>
          </p:cNvCxnSpPr>
          <p:nvPr/>
        </p:nvCxnSpPr>
        <p:spPr>
          <a:xfrm>
            <a:off x="7337772" y="4015063"/>
            <a:ext cx="60253" cy="21287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D1BAD574-654D-87AC-48E5-843DA95125C6}"/>
              </a:ext>
            </a:extLst>
          </p:cNvPr>
          <p:cNvSpPr txBox="1"/>
          <p:nvPr/>
        </p:nvSpPr>
        <p:spPr>
          <a:xfrm>
            <a:off x="3054532" y="3766586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Fe</a:t>
            </a:r>
            <a:endParaRPr lang="en-GB" sz="1050" dirty="0">
              <a:solidFill>
                <a:schemeClr val="bg1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971D9A80-5EF3-D6CF-DD85-2BB10AA589DA}"/>
              </a:ext>
            </a:extLst>
          </p:cNvPr>
          <p:cNvCxnSpPr>
            <a:cxnSpLocks/>
          </p:cNvCxnSpPr>
          <p:nvPr/>
        </p:nvCxnSpPr>
        <p:spPr>
          <a:xfrm>
            <a:off x="3318609" y="3930757"/>
            <a:ext cx="128764" cy="14478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6193024-BFFC-972A-6E4F-8E60063E567E}"/>
              </a:ext>
            </a:extLst>
          </p:cNvPr>
          <p:cNvSpPr/>
          <p:nvPr/>
        </p:nvSpPr>
        <p:spPr>
          <a:xfrm>
            <a:off x="4709721" y="556701"/>
            <a:ext cx="3872759" cy="44050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cs typeface="Arial"/>
              </a:rPr>
              <a:t>For more information on the technical implementation, see A. Romero Francia presentation this afternoon</a:t>
            </a:r>
          </a:p>
        </p:txBody>
      </p:sp>
    </p:spTree>
    <p:extLst>
      <p:ext uri="{BB962C8B-B14F-4D97-AF65-F5344CB8AC3E}">
        <p14:creationId xmlns:p14="http://schemas.microsoft.com/office/powerpoint/2010/main" val="48989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7" grpId="0"/>
      <p:bldP spid="48" grpId="0"/>
      <p:bldP spid="52" grpId="0"/>
      <p:bldP spid="56" grpId="0"/>
      <p:bldP spid="69" grpId="0"/>
      <p:bldP spid="71" grpId="0"/>
      <p:bldP spid="74" grpId="0"/>
      <p:bldP spid="80" grpId="0"/>
      <p:bldP spid="82" grpId="0"/>
      <p:bldP spid="83" grpId="0"/>
      <p:bldP spid="96" grpId="0"/>
      <p:bldP spid="97" grpId="0"/>
      <p:bldP spid="101" grpId="0"/>
      <p:bldP spid="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F5D7DD-A341-E0DF-478D-15D79387B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823B57-0CC9-BEDC-93CA-3767F0C23E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bg1"/>
                </a:solidFill>
              </a:rPr>
              <a:pPr/>
              <a:t>9</a:t>
            </a:fld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90152-BAFC-7E50-A1E4-62E8D4560B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088800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Synchrotron radiation in FCC-ee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Relevant physical properties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Geometry layout and simulation setup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Design 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Radiation load in the FCC-ee arcs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Power dissipation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Annual ionizing dose levels</a:t>
            </a:r>
          </a:p>
          <a:p>
            <a:pPr marL="7582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Radiation levels in the electronics bunker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Summary and outlook </a:t>
            </a:r>
          </a:p>
          <a:p>
            <a:pPr>
              <a:spcAft>
                <a:spcPts val="600"/>
              </a:spcAft>
            </a:pPr>
            <a:endParaRPr lang="en-GB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83D682-CB3D-B11D-021C-0B9510C42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EFC7E-1DD9-5E7E-36D2-A4FD8316DE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FE1AB-20CD-337F-C259-2B663A0DF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Radiation Environment in the FCC-ee Arcs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769822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16266</TotalTime>
  <Words>1182</Words>
  <Application>Microsoft Office PowerPoint</Application>
  <PresentationFormat>On-screen Show (16:9)</PresentationFormat>
  <Paragraphs>262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Introslides</vt:lpstr>
      <vt:lpstr>Titleslides, Conclusion</vt:lpstr>
      <vt:lpstr>Content Slides - Deep Blue</vt:lpstr>
      <vt:lpstr>Radiation environment in the FCC-ee arcs </vt:lpstr>
      <vt:lpstr>Outline</vt:lpstr>
      <vt:lpstr>Outline</vt:lpstr>
      <vt:lpstr>Synchrotron radiation (SR) in FCC-ee</vt:lpstr>
      <vt:lpstr>Radiation load challenges</vt:lpstr>
      <vt:lpstr>Outline</vt:lpstr>
      <vt:lpstr>Geometry layout and simulation setup</vt:lpstr>
      <vt:lpstr>Design development</vt:lpstr>
      <vt:lpstr>Outline</vt:lpstr>
      <vt:lpstr>Power dissipation in one FODO cell</vt:lpstr>
      <vt:lpstr>Dose levels in the tunnel</vt:lpstr>
      <vt:lpstr>Photon flux in the tunnel</vt:lpstr>
      <vt:lpstr>Dose levels in the tunnel – cross section</vt:lpstr>
      <vt:lpstr>R2E related properties in the electronics bunker</vt:lpstr>
      <vt:lpstr>Outline</vt:lpstr>
      <vt:lpstr>Summary and Outlook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Barbara Humann</cp:lastModifiedBy>
  <cp:revision>170</cp:revision>
  <dcterms:created xsi:type="dcterms:W3CDTF">2020-10-27T09:23:42Z</dcterms:created>
  <dcterms:modified xsi:type="dcterms:W3CDTF">2025-05-21T21:49:59Z</dcterms:modified>
</cp:coreProperties>
</file>