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7"/>
  </p:notesMasterIdLst>
  <p:sldIdLst>
    <p:sldId id="256" r:id="rId4"/>
    <p:sldId id="3316" r:id="rId5"/>
    <p:sldId id="3360" r:id="rId6"/>
    <p:sldId id="3342" r:id="rId7"/>
    <p:sldId id="3344" r:id="rId8"/>
    <p:sldId id="3346" r:id="rId9"/>
    <p:sldId id="3349" r:id="rId10"/>
    <p:sldId id="3347" r:id="rId11"/>
    <p:sldId id="3334" r:id="rId12"/>
    <p:sldId id="3351" r:id="rId13"/>
    <p:sldId id="257" r:id="rId14"/>
    <p:sldId id="3352" r:id="rId15"/>
    <p:sldId id="612" r:id="rId16"/>
    <p:sldId id="3353" r:id="rId17"/>
    <p:sldId id="3354" r:id="rId18"/>
    <p:sldId id="3355" r:id="rId19"/>
    <p:sldId id="3350" r:id="rId20"/>
    <p:sldId id="3356" r:id="rId21"/>
    <p:sldId id="3361" r:id="rId22"/>
    <p:sldId id="3363" r:id="rId23"/>
    <p:sldId id="3365" r:id="rId24"/>
    <p:sldId id="3364" r:id="rId25"/>
    <p:sldId id="3315" r:id="rId26"/>
  </p:sldIdLst>
  <p:sldSz cx="12192000" cy="6858000"/>
  <p:notesSz cx="6858000" cy="9144000"/>
  <p:defaultTextStyle>
    <a:defPPr>
      <a:defRPr lang="de-DE"/>
    </a:defPPr>
    <a:lvl1pPr marL="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4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43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7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0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3316"/>
            <p14:sldId id="3360"/>
            <p14:sldId id="3342"/>
            <p14:sldId id="3344"/>
            <p14:sldId id="3346"/>
            <p14:sldId id="3349"/>
            <p14:sldId id="3347"/>
            <p14:sldId id="3334"/>
            <p14:sldId id="3351"/>
            <p14:sldId id="257"/>
            <p14:sldId id="3352"/>
            <p14:sldId id="612"/>
            <p14:sldId id="3353"/>
            <p14:sldId id="3354"/>
            <p14:sldId id="3355"/>
            <p14:sldId id="3350"/>
            <p14:sldId id="3356"/>
            <p14:sldId id="3361"/>
            <p14:sldId id="3363"/>
            <p14:sldId id="3365"/>
            <p14:sldId id="3364"/>
            <p14:sldId id="3315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DF"/>
    <a:srgbClr val="EEE2FF"/>
    <a:srgbClr val="DAEEDB"/>
    <a:srgbClr val="F6FDA3"/>
    <a:srgbClr val="DFDFDF"/>
    <a:srgbClr val="B8BAFA"/>
    <a:srgbClr val="F9FDD0"/>
    <a:srgbClr val="0F124A"/>
    <a:srgbClr val="D4BEF7"/>
    <a:srgbClr val="DBD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40" autoAdjust="0"/>
    <p:restoredTop sz="95840" autoAdjust="0"/>
  </p:normalViewPr>
  <p:slideViewPr>
    <p:cSldViewPr>
      <p:cViewPr varScale="1">
        <p:scale>
          <a:sx n="108" d="100"/>
          <a:sy n="108" d="100"/>
        </p:scale>
        <p:origin x="1320" y="1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402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28.05.25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58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178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766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354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294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53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12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70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ti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t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4F89-ECC1-BBA7-9425-0EDEB24B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A42D-5A3F-0E88-E290-70AC52D8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2B68E-9AC9-FF8E-9D0C-C7604C4B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83CA9-B258-CE8F-1471-DC9576DB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5880A-009E-ABAA-68B7-F0E536A6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CAB1B-318F-EE55-AA64-84D6BEDC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503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813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3752614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06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  <a:noFill/>
        </p:spPr>
        <p:txBody>
          <a:bodyPr/>
          <a:lstStyle>
            <a:lvl1pPr marL="342900" indent="-342900">
              <a:lnSpc>
                <a:spcPts val="2600"/>
              </a:lnSpc>
              <a:buFont typeface="Courier New" panose="02070309020205020404" pitchFamily="49" charset="0"/>
              <a:buChar char="o"/>
              <a:defRPr sz="2133" b="1">
                <a:solidFill>
                  <a:srgbClr val="FF0000"/>
                </a:solidFill>
              </a:defRPr>
            </a:lvl1pPr>
            <a:lvl2pPr marL="453578" indent="-453578">
              <a:lnSpc>
                <a:spcPts val="2600"/>
              </a:lnSpc>
              <a:defRPr sz="2133">
                <a:solidFill>
                  <a:schemeClr val="tx2"/>
                </a:solidFill>
              </a:defRPr>
            </a:lvl2pPr>
            <a:lvl3pPr marL="907155" indent="-453578">
              <a:lnSpc>
                <a:spcPts val="2600"/>
              </a:lnSpc>
              <a:defRPr sz="2133">
                <a:solidFill>
                  <a:srgbClr val="00B050"/>
                </a:solidFill>
              </a:defRPr>
            </a:lvl3pPr>
            <a:lvl4pPr marL="1360733" indent="-453578">
              <a:lnSpc>
                <a:spcPts val="2600"/>
              </a:lnSpc>
              <a:defRPr sz="2133"/>
            </a:lvl4pPr>
            <a:lvl5pPr marL="1814309" indent="-453578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3A873841-B7A1-5387-D24B-856864ED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8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5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8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B4FE55C-7281-E2F0-BF3A-B07C43B8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53C06-50C2-FC7A-4D57-EC3EBE356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401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7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A32507-81C6-9352-81DE-A914533BE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2E2519-D774-CC9D-861C-6BC0743CE8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401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3708723-143F-43F0-D846-F5036DF70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C4261-90C1-FF09-B114-592FE7D824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2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2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3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09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69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609" y="339725"/>
            <a:ext cx="86360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879205-027E-DC6D-BEB6-FFF5AE0A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seminar, FNAL,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8665FC-8207-0EDA-E2B9-5173DC5EE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4761F6-09EC-0C55-2D72-76F9CB9BA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019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(Standard)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"/>
          <p:cNvSpPr/>
          <p:nvPr/>
        </p:nvSpPr>
        <p:spPr>
          <a:xfrm>
            <a:off x="131873" y="6323806"/>
            <a:ext cx="11928254" cy="1"/>
          </a:xfrm>
          <a:prstGeom prst="line">
            <a:avLst/>
          </a:prstGeom>
          <a:ln w="12700">
            <a:solidFill>
              <a:srgbClr val="727272"/>
            </a:solidFill>
          </a:ln>
        </p:spPr>
        <p:txBody>
          <a:bodyPr lIns="0" tIns="0" rIns="0" bIns="0"/>
          <a:lstStyle/>
          <a:p>
            <a:pPr marL="0" marR="0" defTabSz="321469"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51" name="Fabrizio Palla - INFN Pisa and CERN"/>
          <p:cNvSpPr txBox="1"/>
          <p:nvPr/>
        </p:nvSpPr>
        <p:spPr>
          <a:xfrm>
            <a:off x="130174" y="6354414"/>
            <a:ext cx="2462214" cy="24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buClr>
                <a:srgbClr val="000000"/>
              </a:buClr>
              <a:buFont typeface="Arial"/>
              <a:defRPr sz="2200">
                <a:solidFill>
                  <a:srgbClr val="004DD6"/>
                </a:solidFill>
              </a:defRPr>
            </a:pPr>
            <a:r>
              <a:rPr sz="1100" b="1"/>
              <a:t>Fabrizio Palla</a:t>
            </a:r>
            <a:r>
              <a:rPr sz="1100"/>
              <a:t> - INFN Pisa and CERN</a:t>
            </a:r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2700338" y="112415"/>
            <a:ext cx="6862763" cy="759024"/>
          </a:xfrm>
          <a:prstGeom prst="rect">
            <a:avLst/>
          </a:prstGeom>
        </p:spPr>
        <p:txBody>
          <a:bodyPr/>
          <a:lstStyle>
            <a:lvl1pPr>
              <a:defRPr>
                <a:latin typeface="Geneva"/>
                <a:ea typeface="Geneva"/>
                <a:cs typeface="Geneva"/>
                <a:sym typeface="Geneva"/>
              </a:defRPr>
            </a:lvl1pPr>
          </a:lstStyle>
          <a:p>
            <a:r>
              <a:t>Title Text</a:t>
            </a:r>
          </a:p>
        </p:txBody>
      </p:sp>
      <p:sp>
        <p:nvSpPr>
          <p:cNvPr id="53" name="Body Level One…"/>
          <p:cNvSpPr txBox="1">
            <a:spLocks noGrp="1"/>
          </p:cNvSpPr>
          <p:nvPr>
            <p:ph type="body" idx="1"/>
          </p:nvPr>
        </p:nvSpPr>
        <p:spPr>
          <a:xfrm>
            <a:off x="202631" y="897582"/>
            <a:ext cx="11689602" cy="5394029"/>
          </a:xfrm>
          <a:prstGeom prst="rect">
            <a:avLst/>
          </a:prstGeom>
        </p:spPr>
        <p:txBody>
          <a:bodyPr/>
          <a:lstStyle>
            <a:lvl1pPr>
              <a:buSzPct val="100000"/>
              <a:buBlip>
                <a:blip r:embed="rId2"/>
              </a:buBlip>
              <a:defRPr>
                <a:latin typeface="Geneva"/>
                <a:ea typeface="Geneva"/>
                <a:cs typeface="Geneva"/>
                <a:sym typeface="Geneva"/>
              </a:defRPr>
            </a:lvl1pPr>
            <a:lvl2pPr>
              <a:buSzPct val="100000"/>
              <a:buBlip>
                <a:blip r:embed="rId3"/>
              </a:buBlip>
              <a:defRPr>
                <a:latin typeface="Geneva"/>
                <a:ea typeface="Geneva"/>
                <a:cs typeface="Geneva"/>
                <a:sym typeface="Geneva"/>
              </a:defRPr>
            </a:lvl2pPr>
            <a:lvl3pPr>
              <a:buSzPct val="60000"/>
              <a:buBlip>
                <a:blip r:embed="rId4"/>
              </a:buBlip>
              <a:defRPr>
                <a:latin typeface="Geneva"/>
                <a:ea typeface="Geneva"/>
                <a:cs typeface="Geneva"/>
                <a:sym typeface="Geneva"/>
              </a:defRPr>
            </a:lvl3pPr>
            <a:lvl4pPr>
              <a:buSzPct val="60000"/>
              <a:buBlip>
                <a:blip r:embed="rId5"/>
              </a:buBlip>
              <a:defRPr>
                <a:latin typeface="Geneva"/>
                <a:ea typeface="Geneva"/>
                <a:cs typeface="Geneva"/>
                <a:sym typeface="Geneva"/>
              </a:defRPr>
            </a:lvl4pPr>
            <a:lvl5pPr>
              <a:defRPr>
                <a:latin typeface="Geneva"/>
                <a:ea typeface="Geneva"/>
                <a:cs typeface="Geneva"/>
                <a:sym typeface="Genev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87281" y="6443070"/>
            <a:ext cx="233177" cy="23196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5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12" y="85924"/>
            <a:ext cx="1258610" cy="812007"/>
          </a:xfrm>
          <a:prstGeom prst="rect">
            <a:avLst/>
          </a:prstGeom>
          <a:ln w="12700"/>
        </p:spPr>
      </p:pic>
      <p:sp>
        <p:nvSpPr>
          <p:cNvPr id="56" name="3rd ECFA workshop on e+e- Higgs, ElectroWeak &amp; Top Factories - 11 Oct 2024"/>
          <p:cNvSpPr txBox="1"/>
          <p:nvPr/>
        </p:nvSpPr>
        <p:spPr>
          <a:xfrm>
            <a:off x="4785213" y="6354414"/>
            <a:ext cx="2720296" cy="24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buClr>
                <a:srgbClr val="000000"/>
              </a:buClr>
              <a:buFont typeface="Arial"/>
              <a:defRPr sz="2200" b="1">
                <a:solidFill>
                  <a:srgbClr val="FF4013"/>
                </a:solidFill>
              </a:defRPr>
            </a:lvl1pPr>
          </a:lstStyle>
          <a:p>
            <a:r>
              <a:rPr lang="en-US" sz="1100" dirty="0"/>
              <a:t>TREDI 2025 – Trento, 4-6 February 2025</a:t>
            </a:r>
            <a:endParaRPr sz="1100" dirty="0"/>
          </a:p>
        </p:txBody>
      </p:sp>
      <p:pic>
        <p:nvPicPr>
          <p:cNvPr id="57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95397" y="112415"/>
            <a:ext cx="759024" cy="759024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48070700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yAIDA-2023-10_Opt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82869" y="325078"/>
            <a:ext cx="11865128" cy="49795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en-GB" sz="3265" b="1" u="none" strike="noStrike">
              <a:solidFill>
                <a:srgbClr val="FFFFFF"/>
              </a:solidFill>
              <a:effectLst/>
              <a:uFillTx/>
              <a:latin typeface="Optim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175467" y="1438952"/>
            <a:ext cx="11840746" cy="494598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Aft>
                <a:spcPts val="1252"/>
              </a:spcAft>
              <a:buNone/>
              <a:defRPr/>
            </a:lvl1pPr>
          </a:lstStyle>
          <a:p>
            <a:pPr indent="0">
              <a:spcAft>
                <a:spcPts val="1035"/>
              </a:spcAft>
              <a:buNone/>
            </a:pPr>
            <a:endParaRPr lang="en-GB" sz="2177" b="1" u="none" strike="noStrike">
              <a:solidFill>
                <a:srgbClr val="234173"/>
              </a:solidFill>
              <a:effectLst/>
              <a:uFillTx/>
              <a:latin typeface="Optim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51AB631-62BD-43F3-9900-11E5FAD2CB6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2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5742" y="1107341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3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9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5637" y="6410251"/>
            <a:ext cx="266059" cy="243841"/>
          </a:xfrm>
          <a:prstGeom prst="rect">
            <a:avLst/>
          </a:prstGeom>
        </p:spPr>
        <p:txBody>
          <a:bodyPr/>
          <a:lstStyle>
            <a:lvl1pPr>
              <a:defRPr sz="800" b="0">
                <a:solidFill>
                  <a:srgbClr val="242852"/>
                </a:solidFill>
                <a:latin typeface="Oswald Regular Bold"/>
                <a:ea typeface="Oswald Regular Bold"/>
                <a:cs typeface="Oswald Regular Bold"/>
                <a:sym typeface="Oswald Regular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1" name="Rectangle"/>
          <p:cNvSpPr/>
          <p:nvPr/>
        </p:nvSpPr>
        <p:spPr>
          <a:xfrm>
            <a:off x="0" y="0"/>
            <a:ext cx="406400" cy="914400"/>
          </a:xfrm>
          <a:prstGeom prst="rect">
            <a:avLst/>
          </a:prstGeom>
          <a:solidFill>
            <a:srgbClr val="4196B4"/>
          </a:solidFill>
          <a:ln w="10000"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</a:defRPr>
            </a:pPr>
            <a:endParaRPr sz="1800"/>
          </a:p>
        </p:txBody>
      </p:sp>
      <p:pic>
        <p:nvPicPr>
          <p:cNvPr id="72" name="infn_logo_esteso.pdf" descr="infn_logo_estes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221" y="131909"/>
            <a:ext cx="1715024" cy="650582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Manuel Rolo [INFN]"/>
          <p:cNvSpPr txBox="1"/>
          <p:nvPr/>
        </p:nvSpPr>
        <p:spPr>
          <a:xfrm>
            <a:off x="798338" y="6424448"/>
            <a:ext cx="309841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Manuel Rolo [INFN]</a:t>
            </a:r>
          </a:p>
        </p:txBody>
      </p:sp>
      <p:sp>
        <p:nvSpPr>
          <p:cNvPr id="74" name="ARCADIA INFN CSN5 Call Project"/>
          <p:cNvSpPr txBox="1"/>
          <p:nvPr/>
        </p:nvSpPr>
        <p:spPr>
          <a:xfrm>
            <a:off x="5151112" y="6424448"/>
            <a:ext cx="1889776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ARCADIA INFN CSN5 Call Project</a:t>
            </a:r>
          </a:p>
        </p:txBody>
      </p:sp>
    </p:spTree>
    <p:extLst>
      <p:ext uri="{BB962C8B-B14F-4D97-AF65-F5344CB8AC3E}">
        <p14:creationId xmlns:p14="http://schemas.microsoft.com/office/powerpoint/2010/main" val="113387975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96B-9FC2-39C7-DA27-2AAA10B1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A58F8-1CC6-F7DF-C24E-B4312CB1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543D-8F18-5AF0-64EF-EBA43D19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F3AC6-56A9-9A96-2AA2-BF7A052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6B17-EA1F-1322-76E4-90AE9227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E9E66-55FB-D14E-1F91-63B1CDDC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841" y="423290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3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1899-91E7-DB00-BF80-13DD47AE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0B6EF-4581-15C9-CC66-D87166D6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ADA76-D65F-1BC1-77D5-30BF7B10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628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90550" y="2360613"/>
            <a:ext cx="11017250" cy="392747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187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9730069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elplatzhalter 1">
            <a:extLst>
              <a:ext uri="{FF2B5EF4-FFF2-40B4-BE49-F238E27FC236}">
                <a16:creationId xmlns:a16="http://schemas.microsoft.com/office/drawing/2014/main" id="{6953EB3B-4EFA-C34B-DF19-EBFE5071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9" r:id="rId11"/>
    <p:sldLayoutId id="2147483680" r:id="rId12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12662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30" y="120000"/>
            <a:ext cx="597087" cy="24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6750F1-C42B-FAA8-EDD5-2785691BBAD8}"/>
              </a:ext>
            </a:extLst>
          </p:cNvPr>
          <p:cNvSpPr txBox="1"/>
          <p:nvPr userDrawn="1"/>
        </p:nvSpPr>
        <p:spPr>
          <a:xfrm>
            <a:off x="2351584" y="-84381"/>
            <a:ext cx="892899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rgbClr val="FFFF00"/>
                </a:solidFill>
              </a:rPr>
              <a:t>Fabrizio Palla – Pisa &amp; CERN – </a:t>
            </a:r>
            <a:r>
              <a:rPr lang="en-IT" sz="1400" dirty="0">
                <a:solidFill>
                  <a:schemeClr val="bg1"/>
                </a:solidFill>
              </a:rPr>
              <a:t>Detectors summary - </a:t>
            </a:r>
            <a:r>
              <a:rPr lang="en-IT" sz="1400" i="1" dirty="0">
                <a:solidFill>
                  <a:schemeClr val="bg1"/>
                </a:solidFill>
              </a:rPr>
              <a:t>FCC Week 2025 – Vienna– 23 May 2025</a:t>
            </a:r>
            <a:endParaRPr lang="en-I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81" r:id="rId12"/>
    <p:sldLayoutId id="2147483682" r:id="rId13"/>
    <p:sldLayoutId id="2147483689" r:id="rId14"/>
    <p:sldLayoutId id="2147483690" r:id="rId15"/>
    <p:sldLayoutId id="2147483691" r:id="rId16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9.jp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indico.cern.ch/event/1516157/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t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cap="small"/>
              <a:t>Detector summary</a:t>
            </a:r>
            <a:endParaRPr lang="en-US" sz="4400" cap="small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174750" y="4275138"/>
            <a:ext cx="11017250" cy="1655762"/>
          </a:xfrm>
        </p:spPr>
        <p:txBody>
          <a:bodyPr/>
          <a:lstStyle/>
          <a:p>
            <a:pPr algn="ctr">
              <a:spcAft>
                <a:spcPts val="800"/>
              </a:spcAft>
            </a:pPr>
            <a:r>
              <a:rPr lang="it-IT" sz="2800" b="1">
                <a:solidFill>
                  <a:srgbClr val="FFE4DF"/>
                </a:solidFill>
                <a:ea typeface="Times New Roman" panose="02020603050405020304" pitchFamily="18" charset="0"/>
                <a:cs typeface="Poppins" pitchFamily="2" charset="77"/>
              </a:rPr>
              <a:t>Fabrizio Palla</a:t>
            </a:r>
            <a:endParaRPr lang="it-IT" sz="280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endParaRPr lang="it-IT" sz="1400" baseline="3000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1400" i="1">
                <a:solidFill>
                  <a:srgbClr val="F6FDA3"/>
                </a:solidFill>
                <a:ea typeface="Times New Roman" panose="02020603050405020304" pitchFamily="18" charset="0"/>
                <a:cs typeface="Poppins" pitchFamily="2" charset="77"/>
              </a:rPr>
              <a:t>INFN Pisa and CERN</a:t>
            </a:r>
          </a:p>
          <a:p>
            <a:pPr algn="ctr">
              <a:lnSpc>
                <a:spcPct val="100000"/>
              </a:lnSpc>
            </a:pPr>
            <a:endParaRPr lang="it-IT" sz="1200" i="1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FCC Week 2025</a:t>
            </a:r>
          </a:p>
          <a:p>
            <a:pPr algn="ctr">
              <a:lnSpc>
                <a:spcPct val="100000"/>
              </a:lnSpc>
            </a:pPr>
            <a:endParaRPr lang="it-IT" sz="1800" b="1" i="1">
              <a:solidFill>
                <a:srgbClr val="92D050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Vienna (Austria) </a:t>
            </a:r>
          </a:p>
          <a:p>
            <a:pPr algn="ctr">
              <a:lnSpc>
                <a:spcPct val="100000"/>
              </a:lnSpc>
            </a:pPr>
            <a:r>
              <a:rPr lang="it-IT" sz="1800" b="1" i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23 May 2025</a:t>
            </a:r>
            <a:endParaRPr lang="it-IT" sz="1800" b="1" i="1" dirty="0">
              <a:solidFill>
                <a:srgbClr val="92D050"/>
              </a:solidFill>
              <a:ea typeface="Times New Roman" panose="02020603050405020304" pitchFamily="18" charset="0"/>
              <a:cs typeface="Poppins" pitchFamily="2" charset="77"/>
            </a:endParaRPr>
          </a:p>
        </p:txBody>
      </p:sp>
      <p:pic>
        <p:nvPicPr>
          <p:cNvPr id="4098" name="Picture 2" descr="FCC Week 2025 Vienna">
            <a:extLst>
              <a:ext uri="{FF2B5EF4-FFF2-40B4-BE49-F238E27FC236}">
                <a16:creationId xmlns:a16="http://schemas.microsoft.com/office/drawing/2014/main" id="{D74FCFBA-890D-03E5-4CE7-1CAA88131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943" y="454360"/>
            <a:ext cx="3392431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200843" y="495977"/>
            <a:ext cx="11864713" cy="497957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 anchorCtr="0">
            <a:spAutoFit/>
          </a:bodyPr>
          <a:lstStyle/>
          <a:p>
            <a:r>
              <a:rPr lang="en-GB" sz="3265" b="1" dirty="0">
                <a:solidFill>
                  <a:schemeClr val="accent1"/>
                </a:solidFill>
                <a:latin typeface="Optima"/>
              </a:rPr>
              <a:t>SiW-ECAL + </a:t>
            </a:r>
            <a:r>
              <a:rPr lang="en-GB" sz="3265" b="1" dirty="0" err="1">
                <a:solidFill>
                  <a:schemeClr val="accent1"/>
                </a:solidFill>
                <a:latin typeface="Optima"/>
              </a:rPr>
              <a:t>Scint</a:t>
            </a:r>
            <a:r>
              <a:rPr lang="en-GB" sz="3265" b="1" dirty="0">
                <a:solidFill>
                  <a:schemeClr val="accent1"/>
                </a:solidFill>
                <a:latin typeface="Optima"/>
              </a:rPr>
              <a:t>-HCAL 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976680" y="421857"/>
            <a:ext cx="1695384" cy="660078"/>
            <a:chOff x="4114800" y="54360"/>
            <a:chExt cx="1857600" cy="840240"/>
          </a:xfrm>
        </p:grpSpPr>
        <p:sp>
          <p:nvSpPr>
            <p:cNvPr id="48" name="Rounded Rectangle 47"/>
            <p:cNvSpPr/>
            <p:nvPr/>
          </p:nvSpPr>
          <p:spPr>
            <a:xfrm>
              <a:off x="4114800" y="54360"/>
              <a:ext cx="1857600" cy="84024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720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52385" tIns="97962" rIns="152385" bIns="97962" anchor="ctr">
              <a:noAutofit/>
            </a:bodyPr>
            <a:lstStyle/>
            <a:p>
              <a:endParaRPr lang="fr-FR" sz="2177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9" name="Picture 48"/>
            <p:cNvPicPr/>
            <p:nvPr/>
          </p:nvPicPr>
          <p:blipFill>
            <a:blip r:embed="rId2"/>
            <a:stretch/>
          </p:blipFill>
          <p:spPr>
            <a:xfrm>
              <a:off x="4163040" y="102600"/>
              <a:ext cx="1761480" cy="743760"/>
            </a:xfrm>
            <a:prstGeom prst="rect">
              <a:avLst/>
            </a:prstGeom>
            <a:solidFill>
              <a:srgbClr val="FAFAFA"/>
            </a:solidFill>
            <a:ln w="0">
              <a:noFill/>
            </a:ln>
          </p:spPr>
        </p:pic>
      </p:grpSp>
      <p:pic>
        <p:nvPicPr>
          <p:cNvPr id="50" name="Picture 49"/>
          <p:cNvPicPr/>
          <p:nvPr/>
        </p:nvPicPr>
        <p:blipFill>
          <a:blip r:embed="rId3"/>
          <a:stretch/>
        </p:blipFill>
        <p:spPr>
          <a:xfrm>
            <a:off x="324577" y="3820080"/>
            <a:ext cx="3675096" cy="260840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51" name="Picture 50"/>
          <p:cNvPicPr/>
          <p:nvPr/>
        </p:nvPicPr>
        <p:blipFill>
          <a:blip r:embed="rId4"/>
          <a:stretch/>
        </p:blipFill>
        <p:spPr>
          <a:xfrm>
            <a:off x="7385237" y="1293533"/>
            <a:ext cx="4471418" cy="2544398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52" name="Picture 51"/>
          <p:cNvPicPr/>
          <p:nvPr/>
        </p:nvPicPr>
        <p:blipFill>
          <a:blip r:embed="rId5"/>
          <a:stretch/>
        </p:blipFill>
        <p:spPr>
          <a:xfrm>
            <a:off x="1023590" y="1086942"/>
            <a:ext cx="2859617" cy="2654986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" name="Picture 53"/>
          <p:cNvPicPr/>
          <p:nvPr/>
        </p:nvPicPr>
        <p:blipFill>
          <a:blip r:embed="rId6"/>
          <a:stretch/>
        </p:blipFill>
        <p:spPr>
          <a:xfrm>
            <a:off x="4369316" y="1164658"/>
            <a:ext cx="2543092" cy="2528724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55" name="Picture 54"/>
          <p:cNvPicPr/>
          <p:nvPr/>
        </p:nvPicPr>
        <p:blipFill>
          <a:blip r:embed="rId7"/>
          <a:stretch/>
        </p:blipFill>
        <p:spPr>
          <a:xfrm>
            <a:off x="8062263" y="4136170"/>
            <a:ext cx="3891918" cy="1789873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56" name="Picture 55"/>
          <p:cNvPicPr/>
          <p:nvPr/>
        </p:nvPicPr>
        <p:blipFill>
          <a:blip r:embed="rId8"/>
          <a:stretch/>
        </p:blipFill>
        <p:spPr>
          <a:xfrm>
            <a:off x="4017524" y="4655586"/>
            <a:ext cx="5394437" cy="1902203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sp>
        <p:nvSpPr>
          <p:cNvPr id="57" name="Freeform 56"/>
          <p:cNvSpPr/>
          <p:nvPr/>
        </p:nvSpPr>
        <p:spPr>
          <a:xfrm>
            <a:off x="667661" y="1353181"/>
            <a:ext cx="10331282" cy="4798828"/>
          </a:xfrm>
          <a:custGeom>
            <a:avLst/>
            <a:gdLst>
              <a:gd name="textAreaLeft" fmla="*/ 0 w 8542440"/>
              <a:gd name="textAreaRight" fmla="*/ 8542800 w 8542440"/>
              <a:gd name="textAreaTop" fmla="*/ 0 h 3967920"/>
              <a:gd name="textAreaBottom" fmla="*/ 3968280 h 396792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18052" y="16411"/>
                </a:moveTo>
                <a:arcTo wR="9169" hR="9169" stAng="2263853" swAng="-13155131"/>
                <a:lnTo>
                  <a:pt x="4" y="11087"/>
                </a:lnTo>
                <a:arcTo wR="10800" hR="10800" stAng="10708723" swAng="13155131"/>
                <a:lnTo>
                  <a:pt x="21477" y="19061"/>
                </a:lnTo>
                <a:lnTo>
                  <a:pt x="16546" y="19690"/>
                </a:lnTo>
                <a:lnTo>
                  <a:pt x="15916" y="14759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ctr">
            <a:noAutofit/>
          </a:bodyPr>
          <a:lstStyle/>
          <a:p>
            <a:endParaRPr lang="en-GB" sz="2177" dirty="0">
              <a:solidFill>
                <a:srgbClr val="000000"/>
              </a:solidFill>
              <a:highlight>
                <a:srgbClr val="FFFF00"/>
              </a:highlight>
              <a:latin typeface="Arial"/>
            </a:endParaRPr>
          </a:p>
        </p:txBody>
      </p:sp>
      <p:sp>
        <p:nvSpPr>
          <p:cNvPr id="58" name="Freeform 57"/>
          <p:cNvSpPr/>
          <p:nvPr/>
        </p:nvSpPr>
        <p:spPr>
          <a:xfrm flipV="1">
            <a:off x="3956134" y="4987350"/>
            <a:ext cx="3579746" cy="1467252"/>
          </a:xfrm>
          <a:custGeom>
            <a:avLst/>
            <a:gdLst/>
            <a:ahLst/>
            <a:cxnLst/>
            <a:rect l="l" t="t" r="r" b="b"/>
            <a:pathLst>
              <a:path w="142" h="147">
                <a:moveTo>
                  <a:pt x="98" y="21"/>
                </a:moveTo>
                <a:cubicBezTo>
                  <a:pt x="64" y="21"/>
                  <a:pt x="36" y="50"/>
                  <a:pt x="36" y="84"/>
                </a:cubicBezTo>
                <a:cubicBezTo>
                  <a:pt x="36" y="102"/>
                  <a:pt x="22" y="116"/>
                  <a:pt x="4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47"/>
                  <a:pt x="0" y="147"/>
                  <a:pt x="0" y="147"/>
                </a:cubicBezTo>
                <a:cubicBezTo>
                  <a:pt x="4" y="147"/>
                  <a:pt x="4" y="147"/>
                  <a:pt x="4" y="147"/>
                </a:cubicBezTo>
                <a:cubicBezTo>
                  <a:pt x="39" y="147"/>
                  <a:pt x="67" y="119"/>
                  <a:pt x="67" y="84"/>
                </a:cubicBezTo>
                <a:cubicBezTo>
                  <a:pt x="67" y="67"/>
                  <a:pt x="81" y="53"/>
                  <a:pt x="98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42" y="37"/>
                  <a:pt x="142" y="37"/>
                  <a:pt x="142" y="37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21"/>
                  <a:pt x="103" y="21"/>
                  <a:pt x="103" y="21"/>
                </a:cubicBezTo>
                <a:lnTo>
                  <a:pt x="98" y="21"/>
                </a:lnTo>
                <a:close/>
              </a:path>
            </a:pathLst>
          </a:custGeom>
          <a:solidFill>
            <a:srgbClr val="00FF00">
              <a:alpha val="35000"/>
            </a:srgb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ctr">
            <a:noAutofit/>
          </a:bodyPr>
          <a:lstStyle/>
          <a:p>
            <a:endParaRPr lang="en-GB" sz="2177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848241" y="4316421"/>
            <a:ext cx="2542700" cy="444937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wrap="none" lIns="108847" tIns="54423" rIns="108847" bIns="54423" anchor="t">
            <a:spAutoFit/>
          </a:bodyPr>
          <a:lstStyle/>
          <a:p>
            <a:r>
              <a:rPr lang="en-GB" sz="2177" b="1" dirty="0">
                <a:solidFill>
                  <a:srgbClr val="E040FB"/>
                </a:solidFill>
                <a:latin typeface="Arial"/>
              </a:rPr>
              <a:t> 2025 Beam Tests</a:t>
            </a:r>
            <a:endParaRPr lang="en-GB" sz="2177" dirty="0">
              <a:solidFill>
                <a:srgbClr val="E040FB"/>
              </a:solidFill>
              <a:latin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21036" y="1747641"/>
            <a:ext cx="1984727" cy="1114992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wrap="none" lIns="108847" tIns="54423" rIns="108847" bIns="54423" anchor="t" anchorCtr="1">
            <a:spAutoFit/>
          </a:bodyPr>
          <a:lstStyle/>
          <a:p>
            <a:pPr algn="ctr"/>
            <a:r>
              <a:rPr lang="en-GB" sz="2177" b="1" dirty="0">
                <a:solidFill>
                  <a:srgbClr val="E040FB"/>
                </a:solidFill>
                <a:latin typeface="Arial"/>
              </a:rPr>
              <a:t>Revised</a:t>
            </a:r>
            <a:br>
              <a:rPr sz="2177" dirty="0"/>
            </a:br>
            <a:r>
              <a:rPr lang="en-GB" sz="2177" b="1" dirty="0">
                <a:solidFill>
                  <a:srgbClr val="E040FB"/>
                </a:solidFill>
                <a:latin typeface="Arial"/>
              </a:rPr>
              <a:t>Hybridization</a:t>
            </a:r>
            <a:br>
              <a:rPr sz="2177" dirty="0"/>
            </a:br>
            <a:r>
              <a:rPr lang="en-GB" sz="2177" b="1" dirty="0">
                <a:solidFill>
                  <a:srgbClr val="E040FB"/>
                </a:solidFill>
                <a:latin typeface="Arial"/>
              </a:rPr>
              <a:t>Procedure</a:t>
            </a:r>
            <a:endParaRPr lang="en-GB" sz="2177" dirty="0">
              <a:solidFill>
                <a:srgbClr val="E040FB"/>
              </a:solidFill>
              <a:latin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96913" y="3793957"/>
            <a:ext cx="5058517" cy="444937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wrap="none" lIns="108847" tIns="54423" rIns="108847" bIns="54423" anchor="t" anchorCtr="1">
            <a:spAutoFit/>
          </a:bodyPr>
          <a:lstStyle/>
          <a:p>
            <a:pPr algn="ctr"/>
            <a:r>
              <a:rPr lang="en-GB" sz="2177" b="1" dirty="0">
                <a:solidFill>
                  <a:srgbClr val="E040FB"/>
                </a:solidFill>
                <a:latin typeface="Arial"/>
              </a:rPr>
              <a:t>Ultimate* FE version (*on ILC ASICs)</a:t>
            </a:r>
            <a:endParaRPr lang="en-GB" sz="2177" dirty="0">
              <a:solidFill>
                <a:srgbClr val="E040FB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7CCC4DB-A38F-436D-A43E-4B20E4791298}" type="slidenum">
              <a:rPr/>
              <a:t>10</a:t>
            </a:fld>
            <a:endParaRPr/>
          </a:p>
        </p:txBody>
      </p:sp>
      <p:sp>
        <p:nvSpPr>
          <p:cNvPr id="53" name="TextBox 52"/>
          <p:cNvSpPr txBox="1"/>
          <p:nvPr/>
        </p:nvSpPr>
        <p:spPr>
          <a:xfrm>
            <a:off x="233146" y="2095950"/>
            <a:ext cx="2387208" cy="444937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txBody>
          <a:bodyPr wrap="none" lIns="108847" tIns="54423" rIns="108847" bIns="54423" anchor="t">
            <a:spAutoFit/>
          </a:bodyPr>
          <a:lstStyle/>
          <a:p>
            <a:r>
              <a:rPr lang="en-GB" sz="2177" b="1" dirty="0">
                <a:solidFill>
                  <a:schemeClr val="accent1"/>
                </a:solidFill>
                <a:latin typeface="Arial"/>
              </a:rPr>
              <a:t> 2022 Beam Test</a:t>
            </a:r>
            <a:endParaRPr lang="en-GB" sz="2177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82C193-C865-0029-BE5A-9DCD3CD73EAB}"/>
              </a:ext>
            </a:extLst>
          </p:cNvPr>
          <p:cNvSpPr txBox="1"/>
          <p:nvPr/>
        </p:nvSpPr>
        <p:spPr>
          <a:xfrm>
            <a:off x="8874322" y="530607"/>
            <a:ext cx="22678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Vincent Boudry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63643" y="528454"/>
            <a:ext cx="11864713" cy="497957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 anchorCtr="0">
            <a:spAutoFit/>
          </a:bodyPr>
          <a:lstStyle/>
          <a:p>
            <a:r>
              <a:rPr lang="en-GB" sz="3265" b="1" dirty="0">
                <a:solidFill>
                  <a:schemeClr val="accent1"/>
                </a:solidFill>
                <a:latin typeface="Optima"/>
              </a:rPr>
              <a:t>Future Plans</a:t>
            </a:r>
          </a:p>
        </p:txBody>
      </p:sp>
      <p:pic>
        <p:nvPicPr>
          <p:cNvPr id="64" name="Picture 63"/>
          <p:cNvPicPr/>
          <p:nvPr/>
        </p:nvPicPr>
        <p:blipFill>
          <a:blip r:embed="rId2"/>
          <a:srcRect r="278" b="13260"/>
          <a:stretch/>
        </p:blipFill>
        <p:spPr>
          <a:xfrm>
            <a:off x="6948544" y="607364"/>
            <a:ext cx="4855864" cy="3215763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65" name="Picture 64"/>
          <p:cNvPicPr/>
          <p:nvPr/>
        </p:nvPicPr>
        <p:blipFill>
          <a:blip r:embed="rId3"/>
          <a:stretch/>
        </p:blipFill>
        <p:spPr>
          <a:xfrm>
            <a:off x="144327" y="1040865"/>
            <a:ext cx="4178403" cy="2180415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66" name="Picture 65"/>
          <p:cNvPicPr/>
          <p:nvPr/>
        </p:nvPicPr>
        <p:blipFill>
          <a:blip r:embed="rId4"/>
          <a:stretch/>
        </p:blipFill>
        <p:spPr>
          <a:xfrm>
            <a:off x="184818" y="4568944"/>
            <a:ext cx="6343230" cy="203369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67" name="Picture 66"/>
          <p:cNvPicPr/>
          <p:nvPr/>
        </p:nvPicPr>
        <p:blipFill>
          <a:blip r:embed="rId5"/>
          <a:stretch/>
        </p:blipFill>
        <p:spPr>
          <a:xfrm>
            <a:off x="173498" y="3261914"/>
            <a:ext cx="4149232" cy="1216034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  <a:effectLst>
            <a:outerShdw blurRad="50760" dist="152735" dir="2700000" rotWithShape="0">
              <a:srgbClr val="808080">
                <a:alpha val="50000"/>
              </a:srgbClr>
            </a:outerShdw>
          </a:effectLst>
        </p:spPr>
      </p:pic>
      <p:pic>
        <p:nvPicPr>
          <p:cNvPr id="68" name="Picture 67"/>
          <p:cNvPicPr/>
          <p:nvPr/>
        </p:nvPicPr>
        <p:blipFill>
          <a:blip r:embed="rId6"/>
          <a:stretch/>
        </p:blipFill>
        <p:spPr>
          <a:xfrm>
            <a:off x="6832732" y="4162729"/>
            <a:ext cx="5012603" cy="24177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" name="TextBox 68"/>
          <p:cNvSpPr txBox="1"/>
          <p:nvPr/>
        </p:nvSpPr>
        <p:spPr>
          <a:xfrm>
            <a:off x="4420383" y="2014967"/>
            <a:ext cx="2372653" cy="1450019"/>
          </a:xfrm>
          <a:prstGeom prst="rect">
            <a:avLst/>
          </a:prstGeom>
          <a:noFill/>
          <a:ln w="0">
            <a:noFill/>
          </a:ln>
        </p:spPr>
        <p:txBody>
          <a:bodyPr wrap="none" lIns="108847" tIns="54423" rIns="108847" bIns="54423" anchor="t">
            <a:spAutoFit/>
          </a:bodyPr>
          <a:lstStyle/>
          <a:p>
            <a:r>
              <a:rPr lang="en-GB" sz="2177" b="1" dirty="0">
                <a:solidFill>
                  <a:srgbClr val="E040FB"/>
                </a:solidFill>
                <a:latin typeface="Arial"/>
              </a:rPr>
              <a:t>Improved S/N &amp; </a:t>
            </a:r>
            <a:br>
              <a:rPr sz="2177" dirty="0"/>
            </a:br>
            <a:r>
              <a:rPr lang="en-GB" sz="2177" b="1" dirty="0">
                <a:solidFill>
                  <a:srgbClr val="E040FB"/>
                </a:solidFill>
                <a:latin typeface="Arial"/>
              </a:rPr>
              <a:t>Uniformity</a:t>
            </a:r>
            <a:endParaRPr lang="en-GB" sz="2177" dirty="0">
              <a:solidFill>
                <a:srgbClr val="E040FB"/>
              </a:solidFill>
              <a:latin typeface="Arial"/>
            </a:endParaRPr>
          </a:p>
          <a:p>
            <a:r>
              <a:rPr lang="en-GB" sz="2177" b="1" dirty="0">
                <a:solidFill>
                  <a:srgbClr val="E040FB"/>
                </a:solidFill>
                <a:latin typeface="Arial"/>
              </a:rPr>
              <a:t>➞ Full Test &amp; </a:t>
            </a:r>
            <a:br>
              <a:rPr sz="2177" dirty="0"/>
            </a:br>
            <a:r>
              <a:rPr lang="en-GB" sz="2177" b="1" dirty="0">
                <a:solidFill>
                  <a:srgbClr val="E040FB"/>
                </a:solidFill>
                <a:latin typeface="Arial"/>
              </a:rPr>
              <a:t>    Applications</a:t>
            </a:r>
            <a:endParaRPr lang="en-GB" sz="2177" dirty="0">
              <a:solidFill>
                <a:srgbClr val="E040FB"/>
              </a:solidFill>
              <a:latin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025608" y="3857959"/>
            <a:ext cx="3241481" cy="444937"/>
          </a:xfrm>
          <a:prstGeom prst="rect">
            <a:avLst/>
          </a:prstGeom>
          <a:noFill/>
          <a:ln w="0">
            <a:noFill/>
          </a:ln>
        </p:spPr>
        <p:txBody>
          <a:bodyPr wrap="none" lIns="108847" tIns="54423" rIns="108847" bIns="54423" anchor="t">
            <a:spAutoFit/>
          </a:bodyPr>
          <a:lstStyle/>
          <a:p>
            <a:r>
              <a:rPr lang="en-GB" sz="2177" b="1">
                <a:solidFill>
                  <a:srgbClr val="E040FB"/>
                </a:solidFill>
                <a:latin typeface="Arial"/>
              </a:rPr>
              <a:t>Re-visiting for FCC-ee:</a:t>
            </a:r>
            <a:endParaRPr lang="en-GB" sz="2177">
              <a:solidFill>
                <a:srgbClr val="E040FB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0C5504C-FCDF-440F-BFC3-CAE99C8309FF}" type="slidenum">
              <a:rPr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9534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3F3A9-BF1D-DBFD-1A1C-460C078D1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46" y="639687"/>
            <a:ext cx="11865128" cy="512961"/>
          </a:xfrm>
        </p:spPr>
        <p:txBody>
          <a:bodyPr/>
          <a:lstStyle/>
          <a:p>
            <a:r>
              <a:rPr lang="en-IT" dirty="0"/>
              <a:t>Noble liquid calorimeter R&amp;D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85339-C9F0-51C5-064E-45019441A91F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51AB631-62BD-43F3-9900-11E5FAD2CB6D}" type="slidenum">
              <a:rPr lang="en-IT" smtClean="0"/>
              <a:t>12</a:t>
            </a:fld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1BFCF-CF25-09F6-D7B9-4FBCB1D1DD9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1F278A-57D3-2BB9-17B3-42D10540B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2214276"/>
            <a:ext cx="2212594" cy="30046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028E23-D1C8-30F1-56D9-E77203A7CF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98" y="2515222"/>
            <a:ext cx="2362422" cy="192188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C23BD4B-49E5-E59B-60BE-40B6A61C208B}"/>
              </a:ext>
            </a:extLst>
          </p:cNvPr>
          <p:cNvSpPr txBox="1"/>
          <p:nvPr/>
        </p:nvSpPr>
        <p:spPr>
          <a:xfrm>
            <a:off x="280126" y="4644843"/>
            <a:ext cx="2212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Cross-talk &lt; 0.1% with 200 ns shaping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(JCLAB and CERN)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A2ABF2-CB26-800B-0B15-D6D4922B2A10}"/>
              </a:ext>
            </a:extLst>
          </p:cNvPr>
          <p:cNvSpPr txBox="1"/>
          <p:nvPr/>
        </p:nvSpPr>
        <p:spPr>
          <a:xfrm>
            <a:off x="280126" y="1262727"/>
            <a:ext cx="437571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F</a:t>
            </a:r>
            <a:r>
              <a:rPr lang="en-IT" dirty="0">
                <a:solidFill>
                  <a:schemeClr val="bg1"/>
                </a:solidFill>
              </a:rPr>
              <a:t>ighting against cross-talk due to smaller signal compared to ATLAS</a:t>
            </a:r>
          </a:p>
          <a:p>
            <a:pPr algn="l"/>
            <a:r>
              <a:rPr lang="en-IT" dirty="0">
                <a:solidFill>
                  <a:schemeClr val="bg1"/>
                </a:solidFill>
              </a:rPr>
              <a:t>(10 times smaller granularity)</a:t>
            </a:r>
          </a:p>
        </p:txBody>
      </p:sp>
      <p:pic>
        <p:nvPicPr>
          <p:cNvPr id="11" name="图片 8">
            <a:extLst>
              <a:ext uri="{FF2B5EF4-FFF2-40B4-BE49-F238E27FC236}">
                <a16:creationId xmlns:a16="http://schemas.microsoft.com/office/drawing/2014/main" id="{299C2817-1C99-00DF-410D-849D93B74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816443" y="1399375"/>
            <a:ext cx="2278630" cy="3240000"/>
          </a:xfrm>
          <a:prstGeom prst="rect">
            <a:avLst/>
          </a:prstGeom>
          <a:ln w="0"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ABE6FA-AF39-9110-3A2D-14023D111C88}"/>
              </a:ext>
            </a:extLst>
          </p:cNvPr>
          <p:cNvSpPr txBox="1"/>
          <p:nvPr/>
        </p:nvSpPr>
        <p:spPr>
          <a:xfrm>
            <a:off x="7284689" y="488196"/>
            <a:ext cx="437571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Electrodes for the endcaps ongoing at Arizona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Flat PCB read out at the high |z| edge</a:t>
            </a:r>
            <a:endParaRPr lang="en-IT" dirty="0">
              <a:solidFill>
                <a:schemeClr val="bg1"/>
              </a:solidFill>
            </a:endParaRPr>
          </a:p>
        </p:txBody>
      </p:sp>
      <p:pic>
        <p:nvPicPr>
          <p:cNvPr id="13" name="图片 1">
            <a:extLst>
              <a:ext uri="{FF2B5EF4-FFF2-40B4-BE49-F238E27FC236}">
                <a16:creationId xmlns:a16="http://schemas.microsoft.com/office/drawing/2014/main" id="{E365A9D4-D245-EB38-A2A4-8EC705130E0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9563"/>
          <a:stretch/>
        </p:blipFill>
        <p:spPr>
          <a:xfrm>
            <a:off x="8128744" y="1438952"/>
            <a:ext cx="3917630" cy="2412168"/>
          </a:xfrm>
          <a:prstGeom prst="rect">
            <a:avLst/>
          </a:prstGeom>
          <a:ln w="0"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8B8476-5689-6F9F-285F-9A4997DD2128}"/>
              </a:ext>
            </a:extLst>
          </p:cNvPr>
          <p:cNvSpPr txBox="1"/>
          <p:nvPr/>
        </p:nvSpPr>
        <p:spPr>
          <a:xfrm>
            <a:off x="3011333" y="5568173"/>
            <a:ext cx="5117411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Several tools available in dd4hep to help design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Digitization on progress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BDT-regression based calibration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67C251-8663-FF1E-0043-84BE063D1084}"/>
              </a:ext>
            </a:extLst>
          </p:cNvPr>
          <p:cNvSpPr txBox="1"/>
          <p:nvPr/>
        </p:nvSpPr>
        <p:spPr>
          <a:xfrm>
            <a:off x="882146" y="6029838"/>
            <a:ext cx="1496756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Zhibo Wu</a:t>
            </a:r>
          </a:p>
        </p:txBody>
      </p:sp>
      <p:pic>
        <p:nvPicPr>
          <p:cNvPr id="17" name="图片 1">
            <a:extLst>
              <a:ext uri="{FF2B5EF4-FFF2-40B4-BE49-F238E27FC236}">
                <a16:creationId xmlns:a16="http://schemas.microsoft.com/office/drawing/2014/main" id="{DF922C16-5283-D4B1-5B43-C40E7E4010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8158202" y="3991751"/>
            <a:ext cx="3754743" cy="2854593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805122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B6C2C-52E9-AAF9-B3DF-E828B591D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42C84EC-2B64-22CE-4654-A64F2BE6E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27842"/>
            <a:ext cx="11208175" cy="766251"/>
          </a:xfrm>
        </p:spPr>
        <p:txBody>
          <a:bodyPr>
            <a:no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Noble liquid calorimeter mechanical structure and cold electronics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EF7E794-7187-0EC1-798D-8E29C95C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399C-E2DD-4BAD-8484-EE75E30C1FE7}" type="slidenum">
              <a:rPr lang="zh-CN" altLang="en-US" b="1" smtClean="0">
                <a:solidFill>
                  <a:schemeClr val="tx1"/>
                </a:solidFill>
              </a:rPr>
              <a:t>13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" name="图片 11">
            <a:extLst>
              <a:ext uri="{FF2B5EF4-FFF2-40B4-BE49-F238E27FC236}">
                <a16:creationId xmlns:a16="http://schemas.microsoft.com/office/drawing/2014/main" id="{0F058865-45BF-2815-ED60-5A5AE8E6C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541404" y="1487067"/>
            <a:ext cx="2160000" cy="1770379"/>
          </a:xfrm>
          <a:prstGeom prst="rect">
            <a:avLst/>
          </a:prstGeom>
          <a:ln w="0">
            <a:noFill/>
          </a:ln>
        </p:spPr>
      </p:pic>
      <p:pic>
        <p:nvPicPr>
          <p:cNvPr id="7" name="图片 17">
            <a:extLst>
              <a:ext uri="{FF2B5EF4-FFF2-40B4-BE49-F238E27FC236}">
                <a16:creationId xmlns:a16="http://schemas.microsoft.com/office/drawing/2014/main" id="{4EC15E3D-644B-2F8C-9BAB-9C64C45261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4"/>
          <a:stretch/>
        </p:blipFill>
        <p:spPr>
          <a:xfrm>
            <a:off x="578547" y="3498794"/>
            <a:ext cx="2160000" cy="16510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0685A9-4386-C342-9C81-D5C89A48AB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408" y="1619416"/>
            <a:ext cx="2061996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5ADE92-77D7-8668-94DC-4A58518300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208" y="4449932"/>
            <a:ext cx="5040000" cy="988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A7E6A2-E00D-00C8-3EF1-86FB55940E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75" b="20124"/>
          <a:stretch/>
        </p:blipFill>
        <p:spPr>
          <a:xfrm>
            <a:off x="3935760" y="1026901"/>
            <a:ext cx="1080000" cy="6253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3F32FA-6653-FDC3-32DD-D048C7B325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487" y="4510292"/>
            <a:ext cx="1434397" cy="360000"/>
          </a:xfrm>
          <a:prstGeom prst="rect">
            <a:avLst/>
          </a:prstGeom>
        </p:spPr>
      </p:pic>
      <p:pic>
        <p:nvPicPr>
          <p:cNvPr id="16" name="图片 10">
            <a:extLst>
              <a:ext uri="{FF2B5EF4-FFF2-40B4-BE49-F238E27FC236}">
                <a16:creationId xmlns:a16="http://schemas.microsoft.com/office/drawing/2014/main" id="{FB0F1721-3A6A-3101-5541-F7832E0281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6437220" y="2457366"/>
            <a:ext cx="3168000" cy="1313569"/>
          </a:xfrm>
          <a:prstGeom prst="rect">
            <a:avLst/>
          </a:prstGeom>
          <a:ln w="0">
            <a:noFill/>
          </a:ln>
        </p:spPr>
      </p:pic>
      <p:pic>
        <p:nvPicPr>
          <p:cNvPr id="17" name="图片 14">
            <a:extLst>
              <a:ext uri="{FF2B5EF4-FFF2-40B4-BE49-F238E27FC236}">
                <a16:creationId xmlns:a16="http://schemas.microsoft.com/office/drawing/2014/main" id="{FAD7117F-1564-FBDF-4A59-3095EB808F9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50789"/>
          <a:stretch/>
        </p:blipFill>
        <p:spPr>
          <a:xfrm>
            <a:off x="10150785" y="3945891"/>
            <a:ext cx="1746749" cy="1440000"/>
          </a:xfrm>
          <a:prstGeom prst="rect">
            <a:avLst/>
          </a:prstGeom>
          <a:ln w="0"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45A6664-678A-5E4E-2E41-5B787A5E563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97147" y="3945891"/>
            <a:ext cx="1876800" cy="1440000"/>
          </a:xfrm>
          <a:prstGeom prst="rect">
            <a:avLst/>
          </a:prstGeom>
        </p:spPr>
      </p:pic>
      <p:pic>
        <p:nvPicPr>
          <p:cNvPr id="19" name="图片 8">
            <a:extLst>
              <a:ext uri="{FF2B5EF4-FFF2-40B4-BE49-F238E27FC236}">
                <a16:creationId xmlns:a16="http://schemas.microsoft.com/office/drawing/2014/main" id="{33561B3D-FDE3-201D-824E-3A384F4E16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/>
        </p:blipFill>
        <p:spPr>
          <a:xfrm>
            <a:off x="6437220" y="1273187"/>
            <a:ext cx="3240000" cy="1134882"/>
          </a:xfrm>
          <a:prstGeom prst="rect">
            <a:avLst/>
          </a:prstGeom>
          <a:ln w="0">
            <a:noFill/>
          </a:ln>
        </p:spPr>
      </p:pic>
      <p:sp>
        <p:nvSpPr>
          <p:cNvPr id="20" name="文本框 8">
            <a:extLst>
              <a:ext uri="{FF2B5EF4-FFF2-40B4-BE49-F238E27FC236}">
                <a16:creationId xmlns:a16="http://schemas.microsoft.com/office/drawing/2014/main" id="{4B70228D-1AA6-240D-F5CB-D728159224C1}"/>
              </a:ext>
            </a:extLst>
          </p:cNvPr>
          <p:cNvSpPr txBox="1"/>
          <p:nvPr/>
        </p:nvSpPr>
        <p:spPr>
          <a:xfrm>
            <a:off x="375182" y="5276170"/>
            <a:ext cx="256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Mechanical structure design guided by FEM analysis</a:t>
            </a:r>
          </a:p>
        </p:txBody>
      </p:sp>
      <p:sp>
        <p:nvSpPr>
          <p:cNvPr id="21" name="文本框 8">
            <a:extLst>
              <a:ext uri="{FF2B5EF4-FFF2-40B4-BE49-F238E27FC236}">
                <a16:creationId xmlns:a16="http://schemas.microsoft.com/office/drawing/2014/main" id="{A505CE4B-71BE-4C00-1665-58EBCA8499A6}"/>
              </a:ext>
            </a:extLst>
          </p:cNvPr>
          <p:cNvSpPr txBox="1"/>
          <p:nvPr/>
        </p:nvSpPr>
        <p:spPr>
          <a:xfrm>
            <a:off x="3760010" y="6061735"/>
            <a:ext cx="3712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electronics candidates from Omega Labs and BNL</a:t>
            </a:r>
          </a:p>
        </p:txBody>
      </p:sp>
      <p:sp>
        <p:nvSpPr>
          <p:cNvPr id="22" name="文本框 8">
            <a:extLst>
              <a:ext uri="{FF2B5EF4-FFF2-40B4-BE49-F238E27FC236}">
                <a16:creationId xmlns:a16="http://schemas.microsoft.com/office/drawing/2014/main" id="{D046FE88-8417-232D-D896-69F06DC74061}"/>
              </a:ext>
            </a:extLst>
          </p:cNvPr>
          <p:cNvSpPr txBox="1"/>
          <p:nvPr/>
        </p:nvSpPr>
        <p:spPr>
          <a:xfrm>
            <a:off x="9677220" y="1895089"/>
            <a:ext cx="23140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Optimization of absorber prototype design with cold tests</a:t>
            </a:r>
          </a:p>
        </p:txBody>
      </p:sp>
      <p:sp>
        <p:nvSpPr>
          <p:cNvPr id="23" name="文本框 8">
            <a:extLst>
              <a:ext uri="{FF2B5EF4-FFF2-40B4-BE49-F238E27FC236}">
                <a16:creationId xmlns:a16="http://schemas.microsoft.com/office/drawing/2014/main" id="{EC41E8E6-2D1C-BFE3-7AFA-C23BCBEEEA67}"/>
              </a:ext>
            </a:extLst>
          </p:cNvPr>
          <p:cNvSpPr txBox="1"/>
          <p:nvPr/>
        </p:nvSpPr>
        <p:spPr>
          <a:xfrm>
            <a:off x="8922510" y="5517177"/>
            <a:ext cx="2566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Design of test-beam prototype in progress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4A836F-9797-7FE7-91A2-5A29B3C5268C}"/>
              </a:ext>
            </a:extLst>
          </p:cNvPr>
          <p:cNvSpPr txBox="1"/>
          <p:nvPr/>
        </p:nvSpPr>
        <p:spPr>
          <a:xfrm>
            <a:off x="3602550" y="3789040"/>
            <a:ext cx="2326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600" dirty="0"/>
              <a:t>CALOROC1C chip for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0B82A-3D2E-9EF3-BD43-240FBBF098F8}"/>
              </a:ext>
            </a:extLst>
          </p:cNvPr>
          <p:cNvSpPr txBox="1"/>
          <p:nvPr/>
        </p:nvSpPr>
        <p:spPr>
          <a:xfrm>
            <a:off x="3131569" y="538516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600" dirty="0"/>
              <a:t>CHARMS250 cryogenic analog front-end ASIC</a:t>
            </a:r>
          </a:p>
        </p:txBody>
      </p:sp>
    </p:spTree>
    <p:extLst>
      <p:ext uri="{BB962C8B-B14F-4D97-AF65-F5344CB8AC3E}">
        <p14:creationId xmlns:p14="http://schemas.microsoft.com/office/powerpoint/2010/main" val="1316930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FC5FAF-B598-BDD4-7173-37D4029D0A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C8416-E6BE-3312-9E50-29FAF29EC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Optical readout calorimetry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27AFE3-2A8B-5EA8-7361-AE61E8242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2059" y="655402"/>
            <a:ext cx="2663598" cy="18266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3F08D0B-A592-FBB0-A52D-238619A76228}"/>
              </a:ext>
            </a:extLst>
          </p:cNvPr>
          <p:cNvSpPr txBox="1"/>
          <p:nvPr/>
        </p:nvSpPr>
        <p:spPr>
          <a:xfrm>
            <a:off x="9589710" y="580572"/>
            <a:ext cx="2283637" cy="92333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b="1" dirty="0">
                <a:effectLst/>
                <a:latin typeface="Helvetica" pitchFamily="2" charset="0"/>
              </a:rPr>
              <a:t>RADICAL</a:t>
            </a:r>
          </a:p>
          <a:p>
            <a:r>
              <a:rPr lang="en-GB" dirty="0">
                <a:effectLst/>
                <a:latin typeface="Helvetica" pitchFamily="2" charset="0"/>
              </a:rPr>
              <a:t>W/</a:t>
            </a:r>
            <a:r>
              <a:rPr lang="en-GB" dirty="0" err="1">
                <a:effectLst/>
                <a:latin typeface="Helvetica" pitchFamily="2" charset="0"/>
              </a:rPr>
              <a:t>LYSO:Ce</a:t>
            </a:r>
            <a:r>
              <a:rPr lang="en-GB" dirty="0">
                <a:effectLst/>
                <a:latin typeface="Helvetica" pitchFamily="2" charset="0"/>
              </a:rPr>
              <a:t>, ~21X</a:t>
            </a:r>
            <a:r>
              <a:rPr lang="en-GB" baseline="-25000" dirty="0">
                <a:effectLst/>
                <a:latin typeface="Helvetica" pitchFamily="2" charset="0"/>
              </a:rPr>
              <a:t>0</a:t>
            </a:r>
          </a:p>
          <a:p>
            <a:r>
              <a:rPr lang="en-GB" dirty="0">
                <a:latin typeface="Helvetica" pitchFamily="2" charset="0"/>
              </a:rPr>
              <a:t>20 </a:t>
            </a:r>
            <a:r>
              <a:rPr lang="en-GB" dirty="0" err="1">
                <a:latin typeface="Helvetica" pitchFamily="2" charset="0"/>
              </a:rPr>
              <a:t>ps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>
                <a:effectLst/>
                <a:latin typeface="Helvetica" pitchFamily="2" charset="0"/>
              </a:rPr>
              <a:t>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A79016-D572-AF7F-C6DD-7C3E4DC68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208" y="2385676"/>
            <a:ext cx="2663598" cy="22564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C1AB92-09DD-81B6-2413-F290820BA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4838" y="2516324"/>
            <a:ext cx="2107456" cy="19344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F9ACE6-0DAA-0933-A336-368BCBC654E9}"/>
              </a:ext>
            </a:extLst>
          </p:cNvPr>
          <p:cNvSpPr txBox="1"/>
          <p:nvPr/>
        </p:nvSpPr>
        <p:spPr>
          <a:xfrm>
            <a:off x="7288208" y="4780640"/>
            <a:ext cx="4903792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b="1" dirty="0" err="1">
                <a:effectLst/>
                <a:latin typeface="Helvetica" pitchFamily="2" charset="0"/>
              </a:rPr>
              <a:t>Grainita</a:t>
            </a:r>
            <a:r>
              <a:rPr lang="en-GB" dirty="0">
                <a:effectLst/>
                <a:latin typeface="Helvetica" pitchFamily="2" charset="0"/>
              </a:rPr>
              <a:t> test beam: % level </a:t>
            </a:r>
            <a:r>
              <a:rPr lang="en-GB" dirty="0" err="1">
                <a:effectLst/>
                <a:latin typeface="Helvetica" pitchFamily="2" charset="0"/>
              </a:rPr>
              <a:t>stocasti</a:t>
            </a:r>
            <a:r>
              <a:rPr lang="en-GB" dirty="0" err="1">
                <a:latin typeface="Helvetica" pitchFamily="2" charset="0"/>
              </a:rPr>
              <a:t>c</a:t>
            </a:r>
            <a:r>
              <a:rPr lang="en-GB" dirty="0">
                <a:latin typeface="Helvetica" pitchFamily="2" charset="0"/>
              </a:rPr>
              <a:t> term. 260 µm tracks resolution</a:t>
            </a:r>
            <a:endParaRPr lang="en-GB" dirty="0">
              <a:effectLst/>
              <a:latin typeface="Helvetica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3BC1C18-73ED-B063-342D-C8C0C47F0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372" y="1758741"/>
            <a:ext cx="7279623" cy="328436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FD4CEFF-275A-DF7F-5A2D-9B98F9F68789}"/>
              </a:ext>
            </a:extLst>
          </p:cNvPr>
          <p:cNvSpPr txBox="1"/>
          <p:nvPr/>
        </p:nvSpPr>
        <p:spPr>
          <a:xfrm>
            <a:off x="289278" y="5302584"/>
            <a:ext cx="4172625" cy="1015663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GB" sz="2000" dirty="0">
                <a:solidFill>
                  <a:srgbClr val="FFFF00"/>
                </a:solidFill>
                <a:effectLst/>
                <a:latin typeface="Helvetica" pitchFamily="2" charset="0"/>
              </a:rPr>
              <a:t>“Industrialization” will be key to realize these and other large-scale FCC-ee detectors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E0FF761-1F8B-29C3-6353-41DD70A1AE6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918" t="869" r="44186" b="48104"/>
          <a:stretch/>
        </p:blipFill>
        <p:spPr>
          <a:xfrm>
            <a:off x="9408367" y="5465616"/>
            <a:ext cx="2494355" cy="145033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CE2CDF9-5DE4-88CB-0C40-93F1B0516287}"/>
              </a:ext>
            </a:extLst>
          </p:cNvPr>
          <p:cNvSpPr txBox="1"/>
          <p:nvPr/>
        </p:nvSpPr>
        <p:spPr>
          <a:xfrm>
            <a:off x="5303913" y="5810416"/>
            <a:ext cx="3949250" cy="92333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b="1" dirty="0">
                <a:effectLst/>
                <a:latin typeface="Helvetica" pitchFamily="2" charset="0"/>
              </a:rPr>
              <a:t>DR crystal calorimeter</a:t>
            </a:r>
            <a:r>
              <a:rPr lang="en-GB" dirty="0">
                <a:effectLst/>
                <a:latin typeface="Helvetica" pitchFamily="2" charset="0"/>
              </a:rPr>
              <a:t> test beams in 2025/26 with EM-scale matrices in </a:t>
            </a:r>
            <a:r>
              <a:rPr lang="en-GB" dirty="0" err="1">
                <a:effectLst/>
                <a:latin typeface="Helvetica" pitchFamily="2" charset="0"/>
              </a:rPr>
              <a:t>PbWO</a:t>
            </a:r>
            <a:r>
              <a:rPr lang="en-GB" dirty="0">
                <a:effectLst/>
                <a:latin typeface="Helvetica" pitchFamily="2" charset="0"/>
              </a:rPr>
              <a:t> and LYSO @ INFN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82DA20-BF44-61CF-7B7C-DAF05D98BD1F}"/>
              </a:ext>
            </a:extLst>
          </p:cNvPr>
          <p:cNvSpPr txBox="1"/>
          <p:nvPr/>
        </p:nvSpPr>
        <p:spPr>
          <a:xfrm>
            <a:off x="1218531" y="1264502"/>
            <a:ext cx="1845377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Bob Hirosky</a:t>
            </a:r>
          </a:p>
        </p:txBody>
      </p:sp>
    </p:spTree>
    <p:extLst>
      <p:ext uri="{BB962C8B-B14F-4D97-AF65-F5344CB8AC3E}">
        <p14:creationId xmlns:p14="http://schemas.microsoft.com/office/powerpoint/2010/main" val="2294369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7F04A-64E3-81BD-D056-8DB7ECA24D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33F111-8F36-0F57-7BB6-DD910181E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764704"/>
            <a:ext cx="10237833" cy="575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615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57D16F-2162-4220-8A32-BA1F3FF88B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F348C9-F6B5-5CCA-85D4-9000922F21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0380" y="1756091"/>
            <a:ext cx="6081664" cy="3663000"/>
          </a:xfrm>
        </p:spPr>
        <p:txBody>
          <a:bodyPr/>
          <a:lstStyle/>
          <a:p>
            <a:r>
              <a:rPr lang="en-IT" dirty="0"/>
              <a:t>ARC (Array of Rich Cells)</a:t>
            </a:r>
          </a:p>
          <a:p>
            <a:pPr lvl="1"/>
            <a:r>
              <a:rPr lang="en-GB" dirty="0"/>
              <a:t>E</a:t>
            </a:r>
            <a:r>
              <a:rPr lang="en-IT" dirty="0"/>
              <a:t>xplored resolutions for C</a:t>
            </a:r>
            <a:r>
              <a:rPr lang="en-IT" baseline="-25000" dirty="0"/>
              <a:t>4</a:t>
            </a:r>
            <a:r>
              <a:rPr lang="en-IT" dirty="0"/>
              <a:t>F</a:t>
            </a:r>
            <a:r>
              <a:rPr lang="en-IT" baseline="-25000" dirty="0"/>
              <a:t>10</a:t>
            </a:r>
            <a:r>
              <a:rPr lang="en-IT" dirty="0"/>
              <a:t> and aerogel</a:t>
            </a:r>
          </a:p>
          <a:p>
            <a:pPr lvl="1"/>
            <a:r>
              <a:rPr lang="en-GB" dirty="0"/>
              <a:t>A</a:t>
            </a:r>
            <a:r>
              <a:rPr lang="en-IT" dirty="0"/>
              <a:t>lgorithms to deal with  multiple tracks in the same cells and magnetic field look OK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overs between 2 and 40 GeV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17AFD28-6D71-8C2B-095A-24F27F39C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Particle ID with RICH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04962F-0B28-81C9-E1FD-DD7417358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448" y="3489723"/>
            <a:ext cx="5995648" cy="3333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CF687A-1242-E78B-55F3-62D2AC828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214" y="637785"/>
            <a:ext cx="2552222" cy="24140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B8A46F-1504-FAFC-A9EC-F28439638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565" y="3210194"/>
            <a:ext cx="4246913" cy="34633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795CA2-C554-4B26-E069-1FEB5F03A6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024" y="729129"/>
            <a:ext cx="2692312" cy="15987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1BBC0E5-F7AF-61B5-0FF5-9433F5F4F936}"/>
              </a:ext>
            </a:extLst>
          </p:cNvPr>
          <p:cNvSpPr txBox="1"/>
          <p:nvPr/>
        </p:nvSpPr>
        <p:spPr>
          <a:xfrm>
            <a:off x="1415480" y="1294426"/>
            <a:ext cx="235994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Serena Pezzulo</a:t>
            </a:r>
          </a:p>
        </p:txBody>
      </p:sp>
    </p:spTree>
    <p:extLst>
      <p:ext uri="{BB962C8B-B14F-4D97-AF65-F5344CB8AC3E}">
        <p14:creationId xmlns:p14="http://schemas.microsoft.com/office/powerpoint/2010/main" val="1970422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24B7ED-87BC-3B28-3571-5F17BBD789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3D1F09A-88F9-273B-9813-D07B363BD4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452" y="1507008"/>
            <a:ext cx="11568548" cy="225089"/>
          </a:xfrm>
        </p:spPr>
        <p:txBody>
          <a:bodyPr/>
          <a:lstStyle/>
          <a:p>
            <a:pPr>
              <a:buNone/>
            </a:pPr>
            <a:r>
              <a:rPr lang="en-IT" b="0" i="1" dirty="0"/>
              <a:t> </a:t>
            </a:r>
            <a:r>
              <a:rPr lang="en-GB" b="0" i="1" dirty="0">
                <a:effectLst/>
                <a:latin typeface="Helvetica" pitchFamily="2" charset="0"/>
              </a:rPr>
              <a:t>Michigan, MSU, UMass, Harvard, Tufts, UCI, SLAC, INFN Roma 1, Fermilab, BNL, and U. Washington</a:t>
            </a:r>
          </a:p>
          <a:p>
            <a:endParaRPr lang="en-IT" b="0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FBD47C-F5BB-7CE1-5575-77E069F56D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0339" y="1870393"/>
            <a:ext cx="9362045" cy="3663000"/>
          </a:xfrm>
        </p:spPr>
        <p:txBody>
          <a:bodyPr/>
          <a:lstStyle/>
          <a:p>
            <a:r>
              <a:rPr lang="en-IT" sz="2000" dirty="0"/>
              <a:t>Cost effective muon detector</a:t>
            </a:r>
          </a:p>
          <a:p>
            <a:pPr lvl="1"/>
            <a:r>
              <a:rPr lang="en-GB" sz="2000" dirty="0"/>
              <a:t>P</a:t>
            </a:r>
            <a:r>
              <a:rPr lang="en-IT" sz="2000" dirty="0"/>
              <a:t>recision position from drift tubes (100 µm) (track segments and standalone)</a:t>
            </a:r>
          </a:p>
          <a:p>
            <a:pPr lvl="2"/>
            <a:r>
              <a:rPr lang="en-GB" sz="2000" dirty="0"/>
              <a:t>E</a:t>
            </a:r>
            <a:r>
              <a:rPr lang="en-IT" sz="2000" dirty="0"/>
              <a:t>xtruded square tube (x5 cheaper than thin wall tubes from ATLAS)</a:t>
            </a:r>
          </a:p>
          <a:p>
            <a:pPr lvl="1"/>
            <a:r>
              <a:rPr lang="en-GB" sz="2000" dirty="0"/>
              <a:t>P</a:t>
            </a:r>
            <a:r>
              <a:rPr lang="en-IT" sz="2000" dirty="0"/>
              <a:t>recision timing from scintillators (200 ps) (trigger and TOF)</a:t>
            </a:r>
          </a:p>
          <a:p>
            <a:pPr lvl="2"/>
            <a:r>
              <a:rPr lang="en-GB" sz="2000" dirty="0"/>
              <a:t>C</a:t>
            </a:r>
            <a:r>
              <a:rPr lang="en-IT" sz="2000" dirty="0"/>
              <a:t>hain R/O electronics to save x2 costs (SiPM)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3D2611-BF42-013E-E25E-EA271E87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Muon detectors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F5DB28-24DD-A33F-3925-954229CDC9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493" r="3979" b="30316"/>
          <a:stretch/>
        </p:blipFill>
        <p:spPr>
          <a:xfrm>
            <a:off x="545303" y="5135457"/>
            <a:ext cx="3760961" cy="15000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8CE6EA-94DD-7BC0-7A25-042B19A07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100" y="3664835"/>
            <a:ext cx="2448272" cy="14411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A11698F-A09C-9115-2CF4-F8ADE874E1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77" t="755" r="53783" b="29561"/>
          <a:stretch/>
        </p:blipFill>
        <p:spPr>
          <a:xfrm>
            <a:off x="567081" y="3635395"/>
            <a:ext cx="3584703" cy="15000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3FA505-BD0A-4D1C-C9AC-D7ADDF5A5BB3}"/>
              </a:ext>
            </a:extLst>
          </p:cNvPr>
          <p:cNvSpPr txBox="1"/>
          <p:nvPr/>
        </p:nvSpPr>
        <p:spPr>
          <a:xfrm>
            <a:off x="5495744" y="914166"/>
            <a:ext cx="1588897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Bing Zhou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6AA636A-AFAF-097E-5079-E0EC23875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704" y="2885722"/>
            <a:ext cx="2374900" cy="30226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57EF04E-B9FE-B941-8689-0199309EF85A}"/>
              </a:ext>
            </a:extLst>
          </p:cNvPr>
          <p:cNvSpPr txBox="1"/>
          <p:nvPr/>
        </p:nvSpPr>
        <p:spPr>
          <a:xfrm>
            <a:off x="9906020" y="5985042"/>
            <a:ext cx="18888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effectLst/>
                <a:latin typeface="Helvetica" pitchFamily="2" charset="0"/>
              </a:rPr>
              <a:t>Cosmic </a:t>
            </a:r>
            <a:r>
              <a:rPr lang="en-GB" i="1" dirty="0">
                <a:latin typeface="Helvetica" pitchFamily="2" charset="0"/>
              </a:rPr>
              <a:t>rack @ U.</a:t>
            </a:r>
            <a:r>
              <a:rPr lang="en-GB" b="0" i="1" dirty="0">
                <a:effectLst/>
                <a:latin typeface="Helvetica" pitchFamily="2" charset="0"/>
              </a:rPr>
              <a:t> Michigan</a:t>
            </a:r>
            <a:endParaRPr lang="en-IT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7114E93-84A6-F0F5-2E1B-6E1B39ADF4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2688" y="3682757"/>
            <a:ext cx="2425700" cy="13335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2CF7E52-14F4-04C0-364C-82186819620D}"/>
              </a:ext>
            </a:extLst>
          </p:cNvPr>
          <p:cNvSpPr txBox="1"/>
          <p:nvPr/>
        </p:nvSpPr>
        <p:spPr>
          <a:xfrm>
            <a:off x="4787619" y="4049705"/>
            <a:ext cx="1461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Helvetica" pitchFamily="2" charset="0"/>
              </a:rPr>
              <a:t>U.</a:t>
            </a:r>
            <a:r>
              <a:rPr lang="en-GB" b="0" i="1" dirty="0">
                <a:effectLst/>
                <a:latin typeface="Helvetica" pitchFamily="2" charset="0"/>
              </a:rPr>
              <a:t> Michigan</a:t>
            </a:r>
            <a:endParaRPr lang="en-IT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011938-C482-FC66-4573-CA14937B48BE}"/>
              </a:ext>
            </a:extLst>
          </p:cNvPr>
          <p:cNvSpPr txBox="1"/>
          <p:nvPr/>
        </p:nvSpPr>
        <p:spPr>
          <a:xfrm>
            <a:off x="7136432" y="5016257"/>
            <a:ext cx="24482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latin typeface="Helvetica" pitchFamily="2" charset="0"/>
              </a:rPr>
              <a:t>FNAL scintillator extruder</a:t>
            </a:r>
            <a:endParaRPr lang="en-IT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069888A-451B-70E6-6C25-1A9C44AC2E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1679" y="5531167"/>
            <a:ext cx="2400300" cy="11811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1668794-F62C-DA18-B1D8-125609DC53C5}"/>
              </a:ext>
            </a:extLst>
          </p:cNvPr>
          <p:cNvSpPr txBox="1"/>
          <p:nvPr/>
        </p:nvSpPr>
        <p:spPr>
          <a:xfrm>
            <a:off x="7373812" y="5861220"/>
            <a:ext cx="20485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latin typeface="Helvetica" pitchFamily="2" charset="0"/>
              </a:rPr>
              <a:t>Scintillator  strips tests in Rome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4273783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7CCFC-41D5-3A0A-E1BD-A50F7EB195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B4BDFC-5185-4E37-894E-D55B227CF0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453484"/>
            <a:ext cx="9402978" cy="3663000"/>
          </a:xfrm>
        </p:spPr>
        <p:txBody>
          <a:bodyPr/>
          <a:lstStyle/>
          <a:p>
            <a:r>
              <a:rPr lang="nl-NL" sz="2000" dirty="0"/>
              <a:t>REBCO conductors </a:t>
            </a:r>
            <a:r>
              <a:rPr lang="nl-NL" sz="2000" dirty="0" err="1"/>
              <a:t>and</a:t>
            </a:r>
            <a:r>
              <a:rPr lang="nl-NL" sz="2000" dirty="0"/>
              <a:t> 3T @20K</a:t>
            </a:r>
          </a:p>
          <a:p>
            <a:pPr lvl="1">
              <a:lnSpc>
                <a:spcPct val="100000"/>
              </a:lnSpc>
            </a:pPr>
            <a:r>
              <a:rPr lang="nl-NL" sz="1800" dirty="0"/>
              <a:t>Benefits of ECAL </a:t>
            </a:r>
            <a:r>
              <a:rPr lang="nl-NL" sz="1800" dirty="0" err="1"/>
              <a:t>inside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magnet</a:t>
            </a:r>
            <a:endParaRPr lang="nl-NL" sz="1800" dirty="0"/>
          </a:p>
          <a:p>
            <a:pPr lvl="2">
              <a:lnSpc>
                <a:spcPct val="100000"/>
              </a:lnSpc>
            </a:pPr>
            <a:r>
              <a:rPr lang="nl-NL" sz="1800" dirty="0" err="1"/>
              <a:t>Lower</a:t>
            </a:r>
            <a:r>
              <a:rPr lang="nl-NL" sz="1800" dirty="0"/>
              <a:t> X0 </a:t>
            </a:r>
            <a:r>
              <a:rPr lang="nl-NL" sz="1800" dirty="0" err="1"/>
              <a:t>requirements</a:t>
            </a:r>
            <a:endParaRPr lang="nl-NL" sz="1800" dirty="0"/>
          </a:p>
          <a:p>
            <a:pPr lvl="1">
              <a:lnSpc>
                <a:spcPct val="100000"/>
              </a:lnSpc>
            </a:pPr>
            <a:r>
              <a:rPr lang="nl-NL" sz="1800" dirty="0" err="1"/>
              <a:t>Radial</a:t>
            </a:r>
            <a:r>
              <a:rPr lang="nl-NL" sz="1800" dirty="0"/>
              <a:t> </a:t>
            </a:r>
            <a:r>
              <a:rPr lang="nl-NL" sz="1800" dirty="0" err="1"/>
              <a:t>envelope</a:t>
            </a:r>
            <a:r>
              <a:rPr lang="nl-NL" sz="1800" dirty="0"/>
              <a:t> </a:t>
            </a:r>
            <a:r>
              <a:rPr lang="nl-NL" sz="1800" dirty="0" err="1"/>
              <a:t>only</a:t>
            </a:r>
            <a:r>
              <a:rPr lang="nl-NL" sz="1800" dirty="0"/>
              <a:t> 10 cm</a:t>
            </a:r>
          </a:p>
          <a:p>
            <a:pPr lvl="1">
              <a:lnSpc>
                <a:spcPct val="100000"/>
              </a:lnSpc>
            </a:pPr>
            <a:r>
              <a:rPr lang="nl-NL" sz="1800" dirty="0"/>
              <a:t>Common </a:t>
            </a:r>
            <a:r>
              <a:rPr lang="nl-NL" sz="1800" dirty="0" err="1"/>
              <a:t>geometry</a:t>
            </a:r>
            <a:r>
              <a:rPr lang="nl-NL" sz="1800" dirty="0"/>
              <a:t> </a:t>
            </a:r>
            <a:r>
              <a:rPr lang="nl-NL" sz="1800" dirty="0" err="1"/>
              <a:t>implemented</a:t>
            </a:r>
            <a:r>
              <a:rPr lang="nl-NL" sz="1800" dirty="0"/>
              <a:t> in k4geo </a:t>
            </a:r>
            <a:r>
              <a:rPr lang="nl-NL" sz="1800" dirty="0" err="1"/>
              <a:t>integrating</a:t>
            </a:r>
            <a:r>
              <a:rPr lang="nl-NL" sz="1800" dirty="0"/>
              <a:t> </a:t>
            </a:r>
            <a:r>
              <a:rPr lang="nl-NL" sz="1800" dirty="0" err="1"/>
              <a:t>also</a:t>
            </a:r>
            <a:r>
              <a:rPr lang="nl-NL" sz="1800" dirty="0"/>
              <a:t> </a:t>
            </a:r>
            <a:r>
              <a:rPr lang="en-GB" sz="18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antisolenoids</a:t>
            </a:r>
            <a:r>
              <a:rPr lang="en-GB" sz="18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, screening solenoid and FFQ magnets</a:t>
            </a:r>
          </a:p>
          <a:p>
            <a:pPr lvl="1">
              <a:lnSpc>
                <a:spcPct val="100000"/>
              </a:lnSpc>
            </a:pPr>
            <a:endParaRPr lang="nl-NL" sz="1800" dirty="0"/>
          </a:p>
          <a:p>
            <a:endParaRPr lang="en-IT" sz="24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94F008F-4A1C-402A-9CF6-D4D2D9DDC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IDEA HTM coil</a:t>
            </a:r>
          </a:p>
        </p:txBody>
      </p:sp>
      <p:sp>
        <p:nvSpPr>
          <p:cNvPr id="9" name="CasellaDiTesto 18">
            <a:extLst>
              <a:ext uri="{FF2B5EF4-FFF2-40B4-BE49-F238E27FC236}">
                <a16:creationId xmlns:a16="http://schemas.microsoft.com/office/drawing/2014/main" id="{4728FEEA-642A-26B3-6080-2399DAD09747}"/>
              </a:ext>
            </a:extLst>
          </p:cNvPr>
          <p:cNvSpPr txBox="1"/>
          <p:nvPr/>
        </p:nvSpPr>
        <p:spPr>
          <a:xfrm>
            <a:off x="6882492" y="3694612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Coil Total Normalized Radiation Length</a:t>
            </a:r>
            <a:endParaRPr lang="en-US" sz="1600" b="1" i="0" u="none" strike="noStrike" baseline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Tabella 19">
            <a:extLst>
              <a:ext uri="{FF2B5EF4-FFF2-40B4-BE49-F238E27FC236}">
                <a16:creationId xmlns:a16="http://schemas.microsoft.com/office/drawing/2014/main" id="{82A03151-3E6A-AF3B-A5E2-BEF788524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593197"/>
              </p:ext>
            </p:extLst>
          </p:nvPr>
        </p:nvGraphicFramePr>
        <p:xfrm>
          <a:off x="7464152" y="4063944"/>
          <a:ext cx="39903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823">
                  <a:extLst>
                    <a:ext uri="{9D8B030D-6E8A-4147-A177-3AD203B41FA5}">
                      <a16:colId xmlns:a16="http://schemas.microsoft.com/office/drawing/2014/main" val="2601696465"/>
                    </a:ext>
                  </a:extLst>
                </a:gridCol>
                <a:gridCol w="1574505">
                  <a:extLst>
                    <a:ext uri="{9D8B030D-6E8A-4147-A177-3AD203B41FA5}">
                      <a16:colId xmlns:a16="http://schemas.microsoft.com/office/drawing/2014/main" val="3770980794"/>
                    </a:ext>
                  </a:extLst>
                </a:gridCol>
                <a:gridCol w="1038012">
                  <a:extLst>
                    <a:ext uri="{9D8B030D-6E8A-4147-A177-3AD203B41FA5}">
                      <a16:colId xmlns:a16="http://schemas.microsoft.com/office/drawing/2014/main" val="3139453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 err="1"/>
                        <a:t>Material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Total </a:t>
                      </a:r>
                      <a:r>
                        <a:rPr lang="it-IT" sz="1400" dirty="0" err="1"/>
                        <a:t>Thickness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X/X</a:t>
                      </a:r>
                      <a:r>
                        <a:rPr lang="it-IT" sz="1050" dirty="0"/>
                        <a:t>0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819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HTS 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4.0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0.296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48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Al2.0%wtNi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72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0.862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36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/>
                        <a:t>Insulation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16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0.056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95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25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0.278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740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117.3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/>
                        <a:t>1.492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9464"/>
                  </a:ext>
                </a:extLst>
              </a:tr>
            </a:tbl>
          </a:graphicData>
        </a:graphic>
      </p:graphicFrame>
      <p:pic>
        <p:nvPicPr>
          <p:cNvPr id="11" name="Immagine 7" descr="Immagine che contiene schermata, Policromia, luce, linea&#10;&#10;Il contenuto generato dall'IA potrebbe non essere corretto.">
            <a:extLst>
              <a:ext uri="{FF2B5EF4-FFF2-40B4-BE49-F238E27FC236}">
                <a16:creationId xmlns:a16="http://schemas.microsoft.com/office/drawing/2014/main" id="{BA831CF1-3E35-6A3F-1906-D3934ACE3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06" y="3212976"/>
            <a:ext cx="7104941" cy="3391508"/>
          </a:xfrm>
          <a:prstGeom prst="rect">
            <a:avLst/>
          </a:prstGeom>
        </p:spPr>
      </p:pic>
      <p:pic>
        <p:nvPicPr>
          <p:cNvPr id="13" name="Immagine 202" descr="Immagine che contiene fiore, testo, arte&#10;&#10;Descrizione generata automaticamente">
            <a:extLst>
              <a:ext uri="{FF2B5EF4-FFF2-40B4-BE49-F238E27FC236}">
                <a16:creationId xmlns:a16="http://schemas.microsoft.com/office/drawing/2014/main" id="{9B2BF059-917B-973C-F553-CDE19F465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314" y="722945"/>
            <a:ext cx="721710" cy="633516"/>
          </a:xfrm>
          <a:prstGeom prst="rect">
            <a:avLst/>
          </a:prstGeom>
        </p:spPr>
      </p:pic>
      <p:sp>
        <p:nvSpPr>
          <p:cNvPr id="14" name="Figura a mano libera: forma 239">
            <a:extLst>
              <a:ext uri="{FF2B5EF4-FFF2-40B4-BE49-F238E27FC236}">
                <a16:creationId xmlns:a16="http://schemas.microsoft.com/office/drawing/2014/main" id="{6530D439-4BC1-F957-4A17-BF66C57B8119}"/>
              </a:ext>
            </a:extLst>
          </p:cNvPr>
          <p:cNvSpPr/>
          <p:nvPr/>
        </p:nvSpPr>
        <p:spPr>
          <a:xfrm rot="10800000" flipV="1">
            <a:off x="8255714" y="2500700"/>
            <a:ext cx="475462" cy="17435"/>
          </a:xfrm>
          <a:custGeom>
            <a:avLst/>
            <a:gdLst>
              <a:gd name="connsiteX0" fmla="*/ 42 w 800466"/>
              <a:gd name="connsiteY0" fmla="*/ 39727 h 39711"/>
              <a:gd name="connsiteX1" fmla="*/ 800508 w 800466"/>
              <a:gd name="connsiteY1" fmla="*/ 15 h 39711"/>
              <a:gd name="connsiteX0" fmla="*/ 0 w 613617"/>
              <a:gd name="connsiteY0" fmla="*/ 22502 h 22501"/>
              <a:gd name="connsiteX1" fmla="*/ 613617 w 613617"/>
              <a:gd name="connsiteY1" fmla="*/ 0 h 2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3617" h="22501">
                <a:moveTo>
                  <a:pt x="0" y="22502"/>
                </a:moveTo>
                <a:cubicBezTo>
                  <a:pt x="266822" y="9265"/>
                  <a:pt x="346795" y="13237"/>
                  <a:pt x="613617" y="0"/>
                </a:cubicBez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15" name="CasellaDiTesto 240">
            <a:extLst>
              <a:ext uri="{FF2B5EF4-FFF2-40B4-BE49-F238E27FC236}">
                <a16:creationId xmlns:a16="http://schemas.microsoft.com/office/drawing/2014/main" id="{8DA46B91-BFB8-EBF7-36FB-142D5EDD4335}"/>
              </a:ext>
            </a:extLst>
          </p:cNvPr>
          <p:cNvSpPr txBox="1"/>
          <p:nvPr/>
        </p:nvSpPr>
        <p:spPr>
          <a:xfrm>
            <a:off x="7428239" y="2298625"/>
            <a:ext cx="56539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Copper </a:t>
            </a:r>
          </a:p>
        </p:txBody>
      </p:sp>
      <p:sp>
        <p:nvSpPr>
          <p:cNvPr id="16" name="CasellaDiTesto 244">
            <a:extLst>
              <a:ext uri="{FF2B5EF4-FFF2-40B4-BE49-F238E27FC236}">
                <a16:creationId xmlns:a16="http://schemas.microsoft.com/office/drawing/2014/main" id="{C85E1659-6DA9-3B1C-A44D-80444418A335}"/>
              </a:ext>
            </a:extLst>
          </p:cNvPr>
          <p:cNvSpPr txBox="1"/>
          <p:nvPr/>
        </p:nvSpPr>
        <p:spPr>
          <a:xfrm>
            <a:off x="9709037" y="1133399"/>
            <a:ext cx="1349156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Ag Cap Layer (2.5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17" name="CasellaDiTesto 245">
            <a:extLst>
              <a:ext uri="{FF2B5EF4-FFF2-40B4-BE49-F238E27FC236}">
                <a16:creationId xmlns:a16="http://schemas.microsoft.com/office/drawing/2014/main" id="{16FBFBFE-0107-F282-5429-6E506F108893}"/>
              </a:ext>
            </a:extLst>
          </p:cNvPr>
          <p:cNvSpPr txBox="1"/>
          <p:nvPr/>
        </p:nvSpPr>
        <p:spPr>
          <a:xfrm>
            <a:off x="9281687" y="1412897"/>
            <a:ext cx="1205074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HTS ReBCO (2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18" name="CasellaDiTesto 246">
            <a:extLst>
              <a:ext uri="{FF2B5EF4-FFF2-40B4-BE49-F238E27FC236}">
                <a16:creationId xmlns:a16="http://schemas.microsoft.com/office/drawing/2014/main" id="{843191A3-FB70-9555-D265-2383E100B275}"/>
              </a:ext>
            </a:extLst>
          </p:cNvPr>
          <p:cNvSpPr txBox="1"/>
          <p:nvPr/>
        </p:nvSpPr>
        <p:spPr>
          <a:xfrm>
            <a:off x="8677802" y="1654017"/>
            <a:ext cx="1107297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buffer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layers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stack</a:t>
            </a:r>
            <a:endParaRPr lang="it-IT" sz="1200" spc="0" baseline="0" dirty="0">
              <a:ln/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9" name="CasellaDiTesto 247">
            <a:extLst>
              <a:ext uri="{FF2B5EF4-FFF2-40B4-BE49-F238E27FC236}">
                <a16:creationId xmlns:a16="http://schemas.microsoft.com/office/drawing/2014/main" id="{33136A27-C099-FB9C-7B55-4020580AA1B4}"/>
              </a:ext>
            </a:extLst>
          </p:cNvPr>
          <p:cNvSpPr txBox="1"/>
          <p:nvPr/>
        </p:nvSpPr>
        <p:spPr>
          <a:xfrm>
            <a:off x="7701312" y="1853141"/>
            <a:ext cx="107713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Hastelloy (40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20" name="CasellaDiTesto 248">
            <a:extLst>
              <a:ext uri="{FF2B5EF4-FFF2-40B4-BE49-F238E27FC236}">
                <a16:creationId xmlns:a16="http://schemas.microsoft.com/office/drawing/2014/main" id="{87C4FF84-754B-6E03-AE2C-6AECB5121D5B}"/>
              </a:ext>
            </a:extLst>
          </p:cNvPr>
          <p:cNvSpPr txBox="1"/>
          <p:nvPr/>
        </p:nvSpPr>
        <p:spPr>
          <a:xfrm>
            <a:off x="10218039" y="795891"/>
            <a:ext cx="149944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Copper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Stabilizer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(10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21" name="Figura a mano libera: forma 249">
            <a:extLst>
              <a:ext uri="{FF2B5EF4-FFF2-40B4-BE49-F238E27FC236}">
                <a16:creationId xmlns:a16="http://schemas.microsoft.com/office/drawing/2014/main" id="{E489F5AF-A2BD-F1A6-9303-06922A91EE9E}"/>
              </a:ext>
            </a:extLst>
          </p:cNvPr>
          <p:cNvSpPr/>
          <p:nvPr/>
        </p:nvSpPr>
        <p:spPr>
          <a:xfrm rot="10800000" flipV="1">
            <a:off x="11750010" y="1081034"/>
            <a:ext cx="218912" cy="524835"/>
          </a:xfrm>
          <a:custGeom>
            <a:avLst/>
            <a:gdLst>
              <a:gd name="connsiteX0" fmla="*/ 283120 w 282521"/>
              <a:gd name="connsiteY0" fmla="*/ 677237 h 677336"/>
              <a:gd name="connsiteX1" fmla="*/ 598 w 282521"/>
              <a:gd name="connsiteY1" fmla="*/ -100 h 67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2521" h="677336">
                <a:moveTo>
                  <a:pt x="283120" y="677237"/>
                </a:moveTo>
                <a:lnTo>
                  <a:pt x="598" y="-100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2" name="Figura a mano libera: forma 250">
            <a:extLst>
              <a:ext uri="{FF2B5EF4-FFF2-40B4-BE49-F238E27FC236}">
                <a16:creationId xmlns:a16="http://schemas.microsoft.com/office/drawing/2014/main" id="{F1691E84-2544-8A55-D78E-5A8A9D029F6C}"/>
              </a:ext>
            </a:extLst>
          </p:cNvPr>
          <p:cNvSpPr/>
          <p:nvPr/>
        </p:nvSpPr>
        <p:spPr>
          <a:xfrm rot="10800000" flipV="1">
            <a:off x="11119952" y="1402008"/>
            <a:ext cx="7354" cy="379386"/>
          </a:xfrm>
          <a:custGeom>
            <a:avLst/>
            <a:gdLst>
              <a:gd name="connsiteX0" fmla="*/ 475 w 9491"/>
              <a:gd name="connsiteY0" fmla="*/ 489551 h 489624"/>
              <a:gd name="connsiteX1" fmla="*/ 9967 w 9491"/>
              <a:gd name="connsiteY1" fmla="*/ -74 h 489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1" h="489624">
                <a:moveTo>
                  <a:pt x="475" y="489551"/>
                </a:moveTo>
                <a:lnTo>
                  <a:pt x="9967" y="-74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3" name="Figura a mano libera: forma 251">
            <a:extLst>
              <a:ext uri="{FF2B5EF4-FFF2-40B4-BE49-F238E27FC236}">
                <a16:creationId xmlns:a16="http://schemas.microsoft.com/office/drawing/2014/main" id="{6B84F94A-658F-8A00-6DE4-BF12446809A0}"/>
              </a:ext>
            </a:extLst>
          </p:cNvPr>
          <p:cNvSpPr/>
          <p:nvPr/>
        </p:nvSpPr>
        <p:spPr>
          <a:xfrm rot="10800000" flipV="1">
            <a:off x="10504938" y="1673255"/>
            <a:ext cx="262688" cy="186487"/>
          </a:xfrm>
          <a:custGeom>
            <a:avLst/>
            <a:gdLst>
              <a:gd name="connsiteX0" fmla="*/ 394 w 339018"/>
              <a:gd name="connsiteY0" fmla="*/ 240618 h 240674"/>
              <a:gd name="connsiteX1" fmla="*/ 339413 w 339018"/>
              <a:gd name="connsiteY1" fmla="*/ -56 h 2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9018" h="240674">
                <a:moveTo>
                  <a:pt x="394" y="240618"/>
                </a:moveTo>
                <a:lnTo>
                  <a:pt x="339413" y="-56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4" name="Figura a mano libera: forma 252">
            <a:extLst>
              <a:ext uri="{FF2B5EF4-FFF2-40B4-BE49-F238E27FC236}">
                <a16:creationId xmlns:a16="http://schemas.microsoft.com/office/drawing/2014/main" id="{978354FA-AE4B-A55E-78AF-3D1E9BBB7EC7}"/>
              </a:ext>
            </a:extLst>
          </p:cNvPr>
          <p:cNvSpPr/>
          <p:nvPr/>
        </p:nvSpPr>
        <p:spPr>
          <a:xfrm rot="10800000" flipV="1">
            <a:off x="9629305" y="1894619"/>
            <a:ext cx="297405" cy="166867"/>
          </a:xfrm>
          <a:custGeom>
            <a:avLst/>
            <a:gdLst>
              <a:gd name="connsiteX0" fmla="*/ 251 w 383822"/>
              <a:gd name="connsiteY0" fmla="*/ 215321 h 215354"/>
              <a:gd name="connsiteX1" fmla="*/ 384073 w 383822"/>
              <a:gd name="connsiteY1" fmla="*/ -34 h 2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3822" h="215354">
                <a:moveTo>
                  <a:pt x="251" y="215321"/>
                </a:moveTo>
                <a:lnTo>
                  <a:pt x="384073" y="-34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" name="Figura a mano libera: forma 253">
            <a:extLst>
              <a:ext uri="{FF2B5EF4-FFF2-40B4-BE49-F238E27FC236}">
                <a16:creationId xmlns:a16="http://schemas.microsoft.com/office/drawing/2014/main" id="{97D61C4C-0D14-696C-124A-3ADC4302CA05}"/>
              </a:ext>
            </a:extLst>
          </p:cNvPr>
          <p:cNvSpPr/>
          <p:nvPr/>
        </p:nvSpPr>
        <p:spPr>
          <a:xfrm rot="10800000" flipV="1">
            <a:off x="8518948" y="2151555"/>
            <a:ext cx="478615" cy="99356"/>
          </a:xfrm>
          <a:custGeom>
            <a:avLst/>
            <a:gdLst>
              <a:gd name="connsiteX0" fmla="*/ 80 w 617687"/>
              <a:gd name="connsiteY0" fmla="*/ 128216 h 128226"/>
              <a:gd name="connsiteX1" fmla="*/ 617768 w 617687"/>
              <a:gd name="connsiteY1" fmla="*/ -11 h 12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687" h="128226">
                <a:moveTo>
                  <a:pt x="80" y="128216"/>
                </a:moveTo>
                <a:lnTo>
                  <a:pt x="617768" y="-11"/>
                </a:lnTo>
              </a:path>
            </a:pathLst>
          </a:custGeom>
          <a:noFill/>
          <a:ln w="12242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6" name="CasellaDiTesto 255">
            <a:extLst>
              <a:ext uri="{FF2B5EF4-FFF2-40B4-BE49-F238E27FC236}">
                <a16:creationId xmlns:a16="http://schemas.microsoft.com/office/drawing/2014/main" id="{76AB14B4-46B7-EE96-357F-7F2F4953DD12}"/>
              </a:ext>
            </a:extLst>
          </p:cNvPr>
          <p:cNvSpPr txBox="1"/>
          <p:nvPr/>
        </p:nvSpPr>
        <p:spPr>
          <a:xfrm>
            <a:off x="8745508" y="2396779"/>
            <a:ext cx="20270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i="1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c</a:t>
            </a:r>
          </a:p>
        </p:txBody>
      </p:sp>
      <p:pic>
        <p:nvPicPr>
          <p:cNvPr id="27" name="Immagine 254">
            <a:extLst>
              <a:ext uri="{FF2B5EF4-FFF2-40B4-BE49-F238E27FC236}">
                <a16:creationId xmlns:a16="http://schemas.microsoft.com/office/drawing/2014/main" id="{88DF4A8C-8200-6CFE-D9A5-BE9760D852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8285" r="12787" b="29854"/>
          <a:stretch/>
        </p:blipFill>
        <p:spPr>
          <a:xfrm rot="10800000" flipV="1">
            <a:off x="8342540" y="1161513"/>
            <a:ext cx="4578554" cy="1698140"/>
          </a:xfrm>
          <a:custGeom>
            <a:avLst/>
            <a:gdLst>
              <a:gd name="connsiteX0" fmla="*/ 342 w 6775240"/>
              <a:gd name="connsiteY0" fmla="*/ -27 h 5235383"/>
              <a:gd name="connsiteX1" fmla="*/ 6775583 w 6775240"/>
              <a:gd name="connsiteY1" fmla="*/ -27 h 5235383"/>
              <a:gd name="connsiteX2" fmla="*/ 6775583 w 6775240"/>
              <a:gd name="connsiteY2" fmla="*/ 5235357 h 5235383"/>
              <a:gd name="connsiteX3" fmla="*/ 342 w 6775240"/>
              <a:gd name="connsiteY3" fmla="*/ 5235357 h 5235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40" h="5235383">
                <a:moveTo>
                  <a:pt x="342" y="-27"/>
                </a:moveTo>
                <a:lnTo>
                  <a:pt x="6775583" y="-27"/>
                </a:lnTo>
                <a:lnTo>
                  <a:pt x="6775583" y="5235357"/>
                </a:lnTo>
                <a:lnTo>
                  <a:pt x="342" y="5235357"/>
                </a:ln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21E60F3-06CD-533D-9038-24032281D7A0}"/>
              </a:ext>
            </a:extLst>
          </p:cNvPr>
          <p:cNvSpPr txBox="1"/>
          <p:nvPr/>
        </p:nvSpPr>
        <p:spPr>
          <a:xfrm>
            <a:off x="4470430" y="872793"/>
            <a:ext cx="2598788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Samuele Mariotto</a:t>
            </a:r>
          </a:p>
        </p:txBody>
      </p:sp>
    </p:spTree>
    <p:extLst>
      <p:ext uri="{BB962C8B-B14F-4D97-AF65-F5344CB8AC3E}">
        <p14:creationId xmlns:p14="http://schemas.microsoft.com/office/powerpoint/2010/main" val="2774587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789242-1B53-9785-2579-A2E8C16D2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EE8086A-6BAB-89F7-2905-BF8DD201BE22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50402" y="1730379"/>
                <a:ext cx="11017800" cy="3663000"/>
              </a:xfrm>
            </p:spPr>
            <p:txBody>
              <a:bodyPr/>
              <a:lstStyle/>
              <a:p>
                <a:r>
                  <a:rPr lang="en-IT" dirty="0"/>
                  <a:t>Basic trigger strategies influences physics and electronics</a:t>
                </a:r>
              </a:p>
              <a:p>
                <a:pPr lvl="1"/>
                <a:r>
                  <a:rPr lang="en-IT" dirty="0"/>
                  <a:t>Triggerless</a:t>
                </a:r>
              </a:p>
              <a:p>
                <a:pPr lvl="2"/>
                <a:r>
                  <a:rPr lang="en-GB" sz="2000" dirty="0"/>
                  <a:t>R</a:t>
                </a:r>
                <a:r>
                  <a:rPr lang="en-IT" sz="2000" dirty="0"/>
                  <a:t>ead at 40 MHz (FE data suppression needed); challenge for offline storage and computing</a:t>
                </a:r>
              </a:p>
              <a:p>
                <a:pPr lvl="1"/>
                <a:r>
                  <a:rPr lang="en-GB" dirty="0"/>
                  <a:t>M</a:t>
                </a:r>
                <a:r>
                  <a:rPr lang="en-IT" dirty="0"/>
                  <a:t>inimally triggered and </a:t>
                </a:r>
                <a:r>
                  <a:rPr lang="en-GB" dirty="0"/>
                  <a:t>M</a:t>
                </a:r>
                <a:r>
                  <a:rPr lang="en-IT" dirty="0"/>
                  <a:t>aximally triggered</a:t>
                </a:r>
              </a:p>
              <a:p>
                <a:pPr lvl="2"/>
                <a:r>
                  <a:rPr lang="en-GB" sz="2000" dirty="0"/>
                  <a:t>D</a:t>
                </a:r>
                <a:r>
                  <a:rPr lang="en-IT" sz="2000" dirty="0"/>
                  <a:t>efine triggers; may stream from FE and then decide? Trigger efficiency</a:t>
                </a:r>
                <a:endParaRPr lang="en-IT" dirty="0"/>
              </a:p>
              <a:p>
                <a:r>
                  <a:rPr lang="en-IT" dirty="0"/>
                  <a:t>Data to be stored </a:t>
                </a:r>
              </a:p>
              <a:p>
                <a:pPr lvl="1"/>
                <a:r>
                  <a:rPr lang="en-IT" sz="2000" dirty="0"/>
                  <a:t>only signal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IT" sz="2000" dirty="0"/>
                  <a:t> ~19,000 PB/y (90% is MC): x20 HL-LHC</a:t>
                </a:r>
              </a:p>
              <a:p>
                <a:pPr lvl="1"/>
                <a:r>
                  <a:rPr lang="en-IT" sz="2000" dirty="0"/>
                  <a:t>Detector data rates from machine induced backgrounds and detector noise will be similar (1-15 TB/s)</a:t>
                </a:r>
              </a:p>
              <a:p>
                <a:r>
                  <a:rPr lang="en-IT" dirty="0"/>
                  <a:t>Define data acquisition architectures </a:t>
                </a:r>
              </a:p>
              <a:p>
                <a:pPr lvl="1"/>
                <a:r>
                  <a:rPr lang="en-GB" dirty="0"/>
                  <a:t>S</a:t>
                </a:r>
                <a:r>
                  <a:rPr lang="en-IT" dirty="0"/>
                  <a:t>ub-detector capabilities to readout at 40 MHz</a:t>
                </a:r>
              </a:p>
              <a:p>
                <a:pPr lvl="2"/>
                <a:r>
                  <a:rPr lang="en-IT" sz="2000" dirty="0"/>
                  <a:t>Y: can give trigger? N: can buffer data for which latency?</a:t>
                </a:r>
              </a:p>
              <a:p>
                <a:r>
                  <a:rPr lang="en-IT" sz="2400" dirty="0">
                    <a:solidFill>
                      <a:srgbClr val="C00000"/>
                    </a:solidFill>
                  </a:rPr>
                  <a:t>Requires work together with detectors and MDI</a:t>
                </a:r>
              </a:p>
              <a:p>
                <a:pPr lvl="1"/>
                <a:endParaRPr lang="en-IT" dirty="0"/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EE8086A-6BAB-89F7-2905-BF8DD201BE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50402" y="1730379"/>
                <a:ext cx="11017800" cy="3663000"/>
              </a:xfrm>
              <a:blipFill>
                <a:blip r:embed="rId2"/>
                <a:stretch>
                  <a:fillRect l="-690" t="-1384" r="-460" b="-3287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B0BB0BBF-85EC-3D70-3737-D50DFDA25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TDAQ challenges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7FF823-6379-D68C-E573-8E902F856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311" y="476672"/>
            <a:ext cx="2937287" cy="20505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2E6DD4-4F1C-19E1-1721-E0628D3E278D}"/>
              </a:ext>
            </a:extLst>
          </p:cNvPr>
          <p:cNvSpPr txBox="1"/>
          <p:nvPr/>
        </p:nvSpPr>
        <p:spPr>
          <a:xfrm>
            <a:off x="5495744" y="1120682"/>
            <a:ext cx="203453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Juraj Bracinik</a:t>
            </a:r>
          </a:p>
        </p:txBody>
      </p:sp>
    </p:spTree>
    <p:extLst>
      <p:ext uri="{BB962C8B-B14F-4D97-AF65-F5344CB8AC3E}">
        <p14:creationId xmlns:p14="http://schemas.microsoft.com/office/powerpoint/2010/main" val="1450806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222D92D-0AD7-FAE0-08DE-606C2CFCEF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950"/>
          <a:stretch>
            <a:fillRect/>
          </a:stretch>
        </p:blipFill>
        <p:spPr>
          <a:xfrm>
            <a:off x="5573" y="452669"/>
            <a:ext cx="12192000" cy="6405331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BD7F6F-3386-B370-EC29-5F184C837F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126622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300" noProof="0" smtClean="0"/>
              <a:pPr>
                <a:spcAft>
                  <a:spcPts val="600"/>
                </a:spcAft>
              </a:pPr>
              <a:t>2</a:t>
            </a:fld>
            <a:endParaRPr lang="en-US" sz="300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A8D9C3-3E6D-576D-E2A9-0D14671C1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400" y="1394775"/>
            <a:ext cx="11017800" cy="1655763"/>
          </a:xfrm>
        </p:spPr>
        <p:txBody>
          <a:bodyPr anchor="b">
            <a:normAutofit/>
          </a:bodyPr>
          <a:lstStyle/>
          <a:p>
            <a:r>
              <a:rPr lang="en-IT" dirty="0"/>
              <a:t>Detector sessions </a:t>
            </a:r>
            <a:br>
              <a:rPr lang="en-IT" dirty="0"/>
            </a:br>
            <a:r>
              <a:rPr lang="en-IT" dirty="0">
                <a:solidFill>
                  <a:srgbClr val="FFC000"/>
                </a:solidFill>
              </a:rPr>
              <a:t>a personally biased selection</a:t>
            </a:r>
          </a:p>
        </p:txBody>
      </p:sp>
    </p:spTree>
    <p:extLst>
      <p:ext uri="{BB962C8B-B14F-4D97-AF65-F5344CB8AC3E}">
        <p14:creationId xmlns:p14="http://schemas.microsoft.com/office/powerpoint/2010/main" val="3014990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D307D2-D1DF-00F2-2316-CCBE469F8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25" y="1124744"/>
            <a:ext cx="11207750" cy="5603872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19732F8A-8D43-35A8-2341-03D1AC422F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noProof="0" smtClean="0"/>
              <a:pPr>
                <a:spcAft>
                  <a:spcPts val="600"/>
                </a:spcAft>
              </a:pPr>
              <a:t>20</a:t>
            </a:fld>
            <a:endParaRPr lang="en-US" noProof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17002AD9-F665-D9FE-A4A1-8F8F67172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578" y="527598"/>
            <a:ext cx="9810688" cy="1072088"/>
          </a:xfrm>
        </p:spPr>
        <p:txBody>
          <a:bodyPr/>
          <a:lstStyle/>
          <a:p>
            <a:r>
              <a:rPr lang="en-IT" dirty="0"/>
              <a:t>Plans for the Detector Concepts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E3622-4AFD-943C-96ED-6568A0BD41EB}"/>
              </a:ext>
            </a:extLst>
          </p:cNvPr>
          <p:cNvSpPr txBox="1"/>
          <p:nvPr/>
        </p:nvSpPr>
        <p:spPr>
          <a:xfrm>
            <a:off x="2783632" y="1196752"/>
            <a:ext cx="3168352" cy="2308324"/>
          </a:xfrm>
          <a:prstGeom prst="rect">
            <a:avLst/>
          </a:prstGeom>
          <a:solidFill>
            <a:srgbClr val="DAEEDB"/>
          </a:solidFill>
        </p:spPr>
        <p:txBody>
          <a:bodyPr wrap="square" rtlCol="0">
            <a:spAutoFit/>
          </a:bodyPr>
          <a:lstStyle/>
          <a:p>
            <a:pPr algn="l"/>
            <a:r>
              <a:rPr lang="en-IT" dirty="0">
                <a:solidFill>
                  <a:srgbClr val="C00000"/>
                </a:solidFill>
              </a:rPr>
              <a:t>Vertex: SEED MAPS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Tracker: MAPS with smaller material budget 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CALICE Calorimeters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PID: ARC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Lots of efforts to redesign the detector using latest developments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72E65C-74CF-2C60-BAA4-AC3CB43431FA}"/>
              </a:ext>
            </a:extLst>
          </p:cNvPr>
          <p:cNvSpPr txBox="1"/>
          <p:nvPr/>
        </p:nvSpPr>
        <p:spPr>
          <a:xfrm>
            <a:off x="8832304" y="1171858"/>
            <a:ext cx="3168352" cy="2031325"/>
          </a:xfrm>
          <a:prstGeom prst="rect">
            <a:avLst/>
          </a:prstGeom>
          <a:solidFill>
            <a:srgbClr val="F6FDA3"/>
          </a:solidFill>
        </p:spPr>
        <p:txBody>
          <a:bodyPr wrap="square" rtlCol="0">
            <a:spAutoFit/>
          </a:bodyPr>
          <a:lstStyle/>
          <a:p>
            <a:pPr algn="l"/>
            <a:r>
              <a:rPr lang="en-IT" dirty="0">
                <a:solidFill>
                  <a:srgbClr val="C00000"/>
                </a:solidFill>
              </a:rPr>
              <a:t>MDI and Vertex: MAPS planar or curved – L1 cooled with paraffin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Drift chamber prototype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DR Calo with test beams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3T HTS Solenoid</a:t>
            </a:r>
          </a:p>
          <a:p>
            <a:pPr algn="l"/>
            <a:r>
              <a:rPr lang="en-GB" dirty="0">
                <a:solidFill>
                  <a:srgbClr val="C00000"/>
                </a:solidFill>
              </a:rPr>
              <a:t>N</a:t>
            </a:r>
            <a:r>
              <a:rPr lang="en-IT" dirty="0">
                <a:solidFill>
                  <a:srgbClr val="C00000"/>
                </a:solidFill>
              </a:rPr>
              <a:t>ew ASIC for µRWELL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C12F-D4AB-146F-5254-024559E2C461}"/>
              </a:ext>
            </a:extLst>
          </p:cNvPr>
          <p:cNvSpPr txBox="1"/>
          <p:nvPr/>
        </p:nvSpPr>
        <p:spPr>
          <a:xfrm>
            <a:off x="2639616" y="4149080"/>
            <a:ext cx="3168352" cy="2308324"/>
          </a:xfrm>
          <a:prstGeom prst="rect">
            <a:avLst/>
          </a:prstGeom>
          <a:solidFill>
            <a:srgbClr val="FFE4DF"/>
          </a:solidFill>
        </p:spPr>
        <p:txBody>
          <a:bodyPr wrap="square" rtlCol="0">
            <a:spAutoFit/>
          </a:bodyPr>
          <a:lstStyle/>
          <a:p>
            <a:pPr algn="l"/>
            <a:r>
              <a:rPr lang="en-IT" dirty="0">
                <a:solidFill>
                  <a:srgbClr val="C00000"/>
                </a:solidFill>
              </a:rPr>
              <a:t>MDI and Vertex: MAPS planar or curved  </a:t>
            </a:r>
          </a:p>
          <a:p>
            <a:pPr algn="l"/>
            <a:r>
              <a:rPr lang="en-IT" dirty="0">
                <a:solidFill>
                  <a:srgbClr val="C00000"/>
                </a:solidFill>
              </a:rPr>
              <a:t>Central Tracker: Gaseous/Silicon</a:t>
            </a:r>
          </a:p>
          <a:p>
            <a:pPr algn="l"/>
            <a:r>
              <a:rPr lang="en-US" dirty="0">
                <a:solidFill>
                  <a:srgbClr val="C00000"/>
                </a:solidFill>
              </a:rPr>
              <a:t>PID: ARC/TOF</a:t>
            </a:r>
          </a:p>
          <a:p>
            <a:pPr algn="l"/>
            <a:r>
              <a:rPr lang="en-US" dirty="0">
                <a:solidFill>
                  <a:srgbClr val="C00000"/>
                </a:solidFill>
              </a:rPr>
              <a:t>Calorimeters: Lar/Sci-Iron </a:t>
            </a:r>
          </a:p>
          <a:p>
            <a:pPr algn="l"/>
            <a:r>
              <a:rPr lang="en-US" dirty="0">
                <a:solidFill>
                  <a:srgbClr val="C00000"/>
                </a:solidFill>
              </a:rPr>
              <a:t>Cryostat</a:t>
            </a:r>
          </a:p>
          <a:p>
            <a:pPr algn="l"/>
            <a:r>
              <a:rPr lang="en-US" dirty="0">
                <a:solidFill>
                  <a:srgbClr val="C00000"/>
                </a:solidFill>
              </a:rPr>
              <a:t>Investigate HTS for Solenoid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E2A448-D84E-E4DA-2316-56467A251D89}"/>
              </a:ext>
            </a:extLst>
          </p:cNvPr>
          <p:cNvSpPr txBox="1"/>
          <p:nvPr/>
        </p:nvSpPr>
        <p:spPr>
          <a:xfrm>
            <a:off x="8853965" y="4119558"/>
            <a:ext cx="3168352" cy="2031325"/>
          </a:xfrm>
          <a:prstGeom prst="rect">
            <a:avLst/>
          </a:prstGeom>
          <a:solidFill>
            <a:srgbClr val="EEE2FF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Studies to integrate TPC with MDI and Z pole operations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  <a:p>
            <a:pPr algn="l"/>
            <a:r>
              <a:rPr lang="en-US" dirty="0">
                <a:solidFill>
                  <a:srgbClr val="C00000"/>
                </a:solidFill>
              </a:rPr>
              <a:t>Thermal load management in ECAL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  <a:p>
            <a:pPr algn="l"/>
            <a:r>
              <a:rPr lang="en-US" dirty="0">
                <a:solidFill>
                  <a:srgbClr val="C00000"/>
                </a:solidFill>
              </a:rPr>
              <a:t>Understand DAQ</a:t>
            </a:r>
          </a:p>
        </p:txBody>
      </p:sp>
    </p:spTree>
    <p:extLst>
      <p:ext uri="{BB962C8B-B14F-4D97-AF65-F5344CB8AC3E}">
        <p14:creationId xmlns:p14="http://schemas.microsoft.com/office/powerpoint/2010/main" val="626152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7DA585-78B4-93EB-4A56-9948E4FDB6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A5553-A86B-32F3-82D7-CF654EA5A8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CC5B-7EE3-2D2B-F781-CE4266829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327400"/>
            <a:ext cx="8385920" cy="3663000"/>
          </a:xfrm>
        </p:spPr>
        <p:txBody>
          <a:bodyPr/>
          <a:lstStyle/>
          <a:p>
            <a:r>
              <a:rPr lang="en-IT" dirty="0"/>
              <a:t>Impressive work done since last FCC Week in S. Francisco</a:t>
            </a:r>
          </a:p>
          <a:p>
            <a:pPr lvl="1"/>
            <a:r>
              <a:rPr lang="en-GB" dirty="0"/>
              <a:t>G</a:t>
            </a:r>
            <a:r>
              <a:rPr lang="en-IT" dirty="0"/>
              <a:t>rowing number of teams working on detector developments</a:t>
            </a:r>
          </a:p>
          <a:p>
            <a:pPr lvl="2"/>
            <a:r>
              <a:rPr lang="en-IT" dirty="0"/>
              <a:t>Aggregation of teams to work coherently testified by the large number of EoI, both on detector developments as well as Detector Concepts</a:t>
            </a:r>
          </a:p>
          <a:p>
            <a:pPr lvl="1"/>
            <a:r>
              <a:rPr lang="en-IT" dirty="0"/>
              <a:t>Prototypes, test beams and new designs across all detector areas</a:t>
            </a:r>
          </a:p>
          <a:p>
            <a:endParaRPr lang="en-IT" dirty="0"/>
          </a:p>
          <a:p>
            <a:r>
              <a:rPr lang="en-IT" dirty="0"/>
              <a:t>Next phase study will address system aspects developments</a:t>
            </a:r>
          </a:p>
          <a:p>
            <a:pPr lvl="1"/>
            <a:r>
              <a:rPr lang="en-GB" dirty="0"/>
              <a:t>Expect m</a:t>
            </a:r>
            <a:r>
              <a:rPr lang="en-IT" dirty="0"/>
              <a:t>ore designs and detector concepts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0F7D78-6260-A987-E726-47325DF022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681768A-C79F-89FF-70C0-6DAE14C8D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Conclusions and prospects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DAD63E-B95B-CFC0-20D0-1ACC8BB81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7639" y="2580886"/>
            <a:ext cx="3178023" cy="230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68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96F701-9B7B-AA39-40F5-2BB25DDE21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601"/>
          <a:stretch>
            <a:fillRect/>
          </a:stretch>
        </p:blipFill>
        <p:spPr>
          <a:xfrm>
            <a:off x="5573" y="452669"/>
            <a:ext cx="12192000" cy="6405331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57A3A8-618A-F238-0029-3A0FB1E311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126622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300" noProof="0" smtClean="0"/>
              <a:pPr>
                <a:spcAft>
                  <a:spcPts val="600"/>
                </a:spcAft>
              </a:pPr>
              <a:t>22</a:t>
            </a:fld>
            <a:endParaRPr lang="en-US" sz="300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C62A0C-E604-B142-1B7B-250B697EED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602" y="1124744"/>
            <a:ext cx="11017800" cy="2387600"/>
          </a:xfrm>
        </p:spPr>
        <p:txBody>
          <a:bodyPr anchor="b">
            <a:normAutofit fontScale="90000"/>
          </a:bodyPr>
          <a:lstStyle/>
          <a:p>
            <a:r>
              <a:rPr lang="en-IT" dirty="0">
                <a:solidFill>
                  <a:schemeClr val="accent2"/>
                </a:solidFill>
              </a:rPr>
              <a:t>It’s time to start playing together as Johann Strauss orchestra!</a:t>
            </a:r>
            <a:br>
              <a:rPr lang="en-IT" dirty="0">
                <a:solidFill>
                  <a:schemeClr val="accent2"/>
                </a:solidFill>
              </a:rPr>
            </a:br>
            <a:r>
              <a:rPr lang="en-IT" dirty="0">
                <a:solidFill>
                  <a:schemeClr val="accent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4875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022B38-4401-35F4-A7AA-7DF1A527A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100" y="2641767"/>
            <a:ext cx="11017800" cy="2387600"/>
          </a:xfrm>
        </p:spPr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800" dirty="0"/>
              <a:t>”With united forces” (Franz Joseph I)</a:t>
            </a:r>
            <a:endParaRPr lang="en-IT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C8B8EF-6B7E-EEDB-9665-8ECDEDC12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FD35971-25BA-9FD1-2206-058EFDE8A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2276872"/>
            <a:ext cx="5034731" cy="311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13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C8842B-914F-E4F5-3CF2-D37F3399BC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1B75730A-5E29-3B81-EA3A-F3D3E391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Detector Sessions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443EC9A-EEA5-F57C-BD0D-15D0F23F96E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26850349"/>
              </p:ext>
            </p:extLst>
          </p:nvPr>
        </p:nvGraphicFramePr>
        <p:xfrm>
          <a:off x="335360" y="1591793"/>
          <a:ext cx="5285674" cy="3832860"/>
        </p:xfrm>
        <a:graphic>
          <a:graphicData uri="http://schemas.openxmlformats.org/drawingml/2006/table">
            <a:tbl>
              <a:tblPr firstRow="1" firstCol="1">
                <a:tableStyleId>{912C8C85-51F0-491E-9774-3900AFEF0FD7}</a:tableStyleId>
              </a:tblPr>
              <a:tblGrid>
                <a:gridCol w="2695575">
                  <a:extLst>
                    <a:ext uri="{9D8B030D-6E8A-4147-A177-3AD203B41FA5}">
                      <a16:colId xmlns:a16="http://schemas.microsoft.com/office/drawing/2014/main" val="867872120"/>
                    </a:ext>
                  </a:extLst>
                </a:gridCol>
                <a:gridCol w="1509979">
                  <a:extLst>
                    <a:ext uri="{9D8B030D-6E8A-4147-A177-3AD203B41FA5}">
                      <a16:colId xmlns:a16="http://schemas.microsoft.com/office/drawing/2014/main" val="4198207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749890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</a:rPr>
                        <a:t>Tuesday, May 20, 13:30-15:00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IT" sz="2400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IT" sz="240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14432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chair person: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Mogens Dam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NBI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82471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Overall summary of recent workshop on Tracking Detectors at BNL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Christoph Paus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MIT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20879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Summary of Silicon detectors from recent BNL workshop on Tracking Detectors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Apresyan, Artur 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FNAL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70933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Summary of Gaseous and </a:t>
                      </a:r>
                      <a:r>
                        <a:rPr lang="en-GB" sz="1400" b="0" dirty="0" err="1">
                          <a:effectLst/>
                        </a:rPr>
                        <a:t>SciFi</a:t>
                      </a:r>
                      <a:r>
                        <a:rPr lang="en-GB" sz="1400" b="0" dirty="0">
                          <a:effectLst/>
                        </a:rPr>
                        <a:t> trackers from recent BNL workshop on Tracking Detectors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Palla, Fabrizio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INFN, Pisa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4816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Muons Systems (technologies and performance studies)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Zhou, Bing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U. Michigan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439454"/>
                  </a:ext>
                </a:extLst>
              </a:tr>
              <a:tr h="402118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A 3 T High Temperature Solenoid Design for the IDEA detector project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Mariotto, Samuele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INFN-LASA-Milano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94730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D5412BD-A917-4083-45B0-C5A03B1840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730935"/>
              </p:ext>
            </p:extLst>
          </p:nvPr>
        </p:nvGraphicFramePr>
        <p:xfrm>
          <a:off x="5908485" y="1587564"/>
          <a:ext cx="6192688" cy="1722120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2514985">
                  <a:extLst>
                    <a:ext uri="{9D8B030D-6E8A-4147-A177-3AD203B41FA5}">
                      <a16:colId xmlns:a16="http://schemas.microsoft.com/office/drawing/2014/main" val="3193367653"/>
                    </a:ext>
                  </a:extLst>
                </a:gridCol>
                <a:gridCol w="1778612">
                  <a:extLst>
                    <a:ext uri="{9D8B030D-6E8A-4147-A177-3AD203B41FA5}">
                      <a16:colId xmlns:a16="http://schemas.microsoft.com/office/drawing/2014/main" val="190839913"/>
                    </a:ext>
                  </a:extLst>
                </a:gridCol>
                <a:gridCol w="1899091">
                  <a:extLst>
                    <a:ext uri="{9D8B030D-6E8A-4147-A177-3AD203B41FA5}">
                      <a16:colId xmlns:a16="http://schemas.microsoft.com/office/drawing/2014/main" val="186767965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</a:rPr>
                        <a:t>Tuesday, May 20, 15:30-17:00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IT" sz="2400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IT" sz="2400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7824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chair person: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Pleier, Marc-André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BNL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1755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Silicon and SiPM-Scintillator Calorimeters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Boudry, Vincent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LLR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4054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Noble-Liquid Calorimetry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Wu, Zhibo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LAPP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566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Optical Readout Calorimetry 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Hirosky, Bob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U. of Virginia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74329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Status of the ARC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Pezzulo, Serena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U. and INFN Genova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1783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6EE0058-4004-23C7-2653-47B3161D3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821575"/>
              </p:ext>
            </p:extLst>
          </p:nvPr>
        </p:nvGraphicFramePr>
        <p:xfrm>
          <a:off x="5908485" y="3861048"/>
          <a:ext cx="6069342" cy="1780793"/>
        </p:xfrm>
        <a:graphic>
          <a:graphicData uri="http://schemas.openxmlformats.org/drawingml/2006/table">
            <a:tbl>
              <a:tblPr firstRow="1">
                <a:tableStyleId>{17292A2E-F333-43FB-9621-5CBBE7FDCDCB}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43778563"/>
                    </a:ext>
                  </a:extLst>
                </a:gridCol>
                <a:gridCol w="1820870">
                  <a:extLst>
                    <a:ext uri="{9D8B030D-6E8A-4147-A177-3AD203B41FA5}">
                      <a16:colId xmlns:a16="http://schemas.microsoft.com/office/drawing/2014/main" val="134096638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706623642"/>
                    </a:ext>
                  </a:extLst>
                </a:gridCol>
              </a:tblGrid>
              <a:tr h="272033">
                <a:tc gridSpan="3">
                  <a:txBody>
                    <a:bodyPr/>
                    <a:lstStyle/>
                    <a:p>
                      <a:pPr rtl="0" fontAlgn="b"/>
                      <a:r>
                        <a:rPr lang="en-GB" sz="1400" b="0" dirty="0">
                          <a:effectLst/>
                        </a:rPr>
                        <a:t>Thursday, May 22, 17:00-18:30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IT" sz="2400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IT" sz="2400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3263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chair person: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0" dirty="0" err="1">
                          <a:effectLst/>
                        </a:rPr>
                        <a:t>Sefkow</a:t>
                      </a:r>
                      <a:r>
                        <a:rPr lang="en-GB" sz="1400" b="0" dirty="0">
                          <a:effectLst/>
                        </a:rPr>
                        <a:t>, Felix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DESY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41248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CLD plans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Sailer, André 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CERN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998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IDEA plans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Giacomelli, Paolo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INFN-BO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2316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ALLEGRO plans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Aleksa, Martin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CERN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8288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ILD plans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Schwan, Victor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>
                          <a:effectLst/>
                        </a:rPr>
                        <a:t>DESY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0801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TDAQ plans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 err="1">
                          <a:effectLst/>
                        </a:rPr>
                        <a:t>Bracinik</a:t>
                      </a:r>
                      <a:r>
                        <a:rPr lang="en-GB" sz="1400" dirty="0">
                          <a:effectLst/>
                        </a:rPr>
                        <a:t>, Juraj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dirty="0">
                          <a:effectLst/>
                        </a:rPr>
                        <a:t>U. </a:t>
                      </a:r>
                      <a:r>
                        <a:rPr lang="en-GB" sz="1400" dirty="0" err="1">
                          <a:effectLst/>
                        </a:rPr>
                        <a:t>Birmningham</a:t>
                      </a:r>
                      <a:endParaRPr lang="en-GB" sz="1400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859116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E0C3B06-E0DE-86F5-1503-98AB0A430E0B}"/>
              </a:ext>
            </a:extLst>
          </p:cNvPr>
          <p:cNvSpPr txBox="1"/>
          <p:nvPr/>
        </p:nvSpPr>
        <p:spPr>
          <a:xfrm>
            <a:off x="911424" y="5735878"/>
            <a:ext cx="6506909" cy="92333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b="1" dirty="0">
                <a:solidFill>
                  <a:schemeClr val="accent2"/>
                </a:solidFill>
              </a:rPr>
              <a:t>Disclaimer</a:t>
            </a:r>
            <a:r>
              <a:rPr lang="en-IT" dirty="0"/>
              <a:t>: Not covered here</a:t>
            </a:r>
          </a:p>
          <a:p>
            <a:pPr algn="l"/>
            <a:r>
              <a:rPr lang="en-IT" dirty="0"/>
              <a:t>Detector Requirements (Jan Eysermans)</a:t>
            </a:r>
          </a:p>
          <a:p>
            <a:pPr algn="l"/>
            <a:r>
              <a:rPr lang="en-IT" dirty="0"/>
              <a:t>Detector backgrounds and MDI integration (Manuela Boscolo)</a:t>
            </a:r>
          </a:p>
        </p:txBody>
      </p:sp>
    </p:spTree>
    <p:extLst>
      <p:ext uri="{BB962C8B-B14F-4D97-AF65-F5344CB8AC3E}">
        <p14:creationId xmlns:p14="http://schemas.microsoft.com/office/powerpoint/2010/main" val="48527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7F1A1-9502-1F77-6FEF-5E939725A6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78FCAC-5F87-0075-E84E-EFDA726B16F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3800" y="1432970"/>
            <a:ext cx="11017800" cy="3663000"/>
          </a:xfrm>
        </p:spPr>
        <p:txBody>
          <a:bodyPr/>
          <a:lstStyle/>
          <a:p>
            <a:r>
              <a:rPr lang="en-IT" dirty="0"/>
              <a:t>BNL workshop @beginnig of May </a:t>
            </a:r>
          </a:p>
          <a:p>
            <a:pPr lvl="1"/>
            <a:r>
              <a:rPr lang="en-GB" dirty="0">
                <a:hlinkClick r:id="rId2"/>
              </a:rPr>
              <a:t>https://indico.cern.ch/event/1516157/</a:t>
            </a:r>
            <a:r>
              <a:rPr lang="en-GB" dirty="0"/>
              <a:t> </a:t>
            </a:r>
            <a:endParaRPr lang="en-IT" dirty="0"/>
          </a:p>
          <a:p>
            <a:pPr lvl="1"/>
            <a:endParaRPr lang="en-IT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FBFEA6A-91F2-E830-221D-3AB91697C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3200" dirty="0"/>
              <a:t>Tracking starts thinking at a system level integration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773509-A08A-6C20-D79C-5B5FB1213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2348411"/>
            <a:ext cx="6086229" cy="16693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22693A-2AD0-4504-6484-2EFE14119DCA}"/>
              </a:ext>
            </a:extLst>
          </p:cNvPr>
          <p:cNvSpPr txBox="1">
            <a:spLocks noChangeAspect="1"/>
          </p:cNvSpPr>
          <p:nvPr/>
        </p:nvSpPr>
        <p:spPr>
          <a:xfrm>
            <a:off x="767408" y="4129494"/>
            <a:ext cx="4307589" cy="535724"/>
          </a:xfrm>
          <a:prstGeom prst="rect">
            <a:avLst/>
          </a:prstGeom>
          <a:solidFill>
            <a:schemeClr val="bg1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3000" dirty="0"/>
              <a:t>Inspiration from the past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D60EC55-5D54-FA74-AC9B-6CC7F917CF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2315" b="45203"/>
          <a:stretch/>
        </p:blipFill>
        <p:spPr>
          <a:xfrm>
            <a:off x="479376" y="4933218"/>
            <a:ext cx="5462375" cy="13070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E889051-FED1-2079-C4EE-7054C8A1E9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7817" y="2742793"/>
            <a:ext cx="5151208" cy="38448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74A975-023E-355E-9168-D846F448CC30}"/>
              </a:ext>
            </a:extLst>
          </p:cNvPr>
          <p:cNvSpPr txBox="1"/>
          <p:nvPr/>
        </p:nvSpPr>
        <p:spPr>
          <a:xfrm>
            <a:off x="8832304" y="1598453"/>
            <a:ext cx="229101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Christoph Paus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72F9DFCE-97FC-A100-0CE0-552C7866F646}"/>
              </a:ext>
            </a:extLst>
          </p:cNvPr>
          <p:cNvSpPr/>
          <p:nvPr/>
        </p:nvSpPr>
        <p:spPr>
          <a:xfrm>
            <a:off x="5731260" y="50861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5889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F80526-9B6F-2100-DF44-89E4E75356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CD400-E95D-F731-31DB-BD25613895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4942" y="1350593"/>
            <a:ext cx="11441431" cy="4886720"/>
          </a:xfrm>
        </p:spPr>
        <p:txBody>
          <a:bodyPr numCol="2"/>
          <a:lstStyle/>
          <a:p>
            <a:r>
              <a:rPr lang="en-IT" sz="2000" dirty="0">
                <a:solidFill>
                  <a:srgbClr val="C00000"/>
                </a:solidFill>
                <a:highlight>
                  <a:srgbClr val="FFFF00"/>
                </a:highlight>
              </a:rPr>
              <a:t>Vertex detector, Main Tracker and Silicon Wrapper</a:t>
            </a:r>
          </a:p>
          <a:p>
            <a:pPr lvl="1"/>
            <a:r>
              <a:rPr lang="en-IT" sz="2000" dirty="0"/>
              <a:t>Technology based on MAPS and LGAD </a:t>
            </a:r>
          </a:p>
          <a:p>
            <a:pPr lvl="2"/>
            <a:r>
              <a:rPr lang="en-GB" sz="2000" dirty="0"/>
              <a:t>P</a:t>
            </a:r>
            <a:r>
              <a:rPr lang="en-IT" sz="2000" dirty="0"/>
              <a:t>rofit of DRD3, DRD7 and DRD8</a:t>
            </a:r>
          </a:p>
          <a:p>
            <a:r>
              <a:rPr lang="en-IT" sz="2000" dirty="0"/>
              <a:t>Many synergies with ePIC and ALICE, as well as Calorimetry with MAPS</a:t>
            </a:r>
          </a:p>
          <a:p>
            <a:pPr lvl="1"/>
            <a:r>
              <a:rPr lang="en-IT" sz="2000" dirty="0"/>
              <a:t>S</a:t>
            </a:r>
            <a:r>
              <a:rPr lang="en-GB" sz="2000" dirty="0"/>
              <a:t>t</a:t>
            </a:r>
            <a:r>
              <a:rPr lang="en-IT" sz="2000" dirty="0"/>
              <a:t>andard and modified process</a:t>
            </a:r>
          </a:p>
          <a:p>
            <a:pPr lvl="2"/>
            <a:r>
              <a:rPr lang="en-GB" sz="2000" dirty="0"/>
              <a:t>Trade off between </a:t>
            </a:r>
            <a:r>
              <a:rPr lang="en-IT" sz="2000" dirty="0"/>
              <a:t>position resolution, cluster width, timing peformance</a:t>
            </a:r>
          </a:p>
          <a:p>
            <a:pPr lvl="1"/>
            <a:r>
              <a:rPr lang="en-GB" sz="2000" dirty="0"/>
              <a:t>A</a:t>
            </a:r>
            <a:r>
              <a:rPr lang="en-IT" sz="2000" dirty="0"/>
              <a:t>buttable or stitching</a:t>
            </a:r>
          </a:p>
          <a:p>
            <a:pPr lvl="2"/>
            <a:r>
              <a:rPr lang="en-US" sz="2000" dirty="0"/>
              <a:t>To </a:t>
            </a:r>
            <a:r>
              <a:rPr lang="en-IT" sz="2000" dirty="0"/>
              <a:t>reduced material budget</a:t>
            </a:r>
          </a:p>
          <a:p>
            <a:pPr lvl="1"/>
            <a:r>
              <a:rPr lang="en-GB" sz="2000" dirty="0"/>
              <a:t>Optimisation of </a:t>
            </a:r>
          </a:p>
          <a:p>
            <a:pPr lvl="2"/>
            <a:r>
              <a:rPr lang="en-GB" sz="2000" dirty="0"/>
              <a:t>Position resolution</a:t>
            </a:r>
          </a:p>
          <a:p>
            <a:pPr lvl="2"/>
            <a:r>
              <a:rPr lang="en-GB" sz="2000" dirty="0"/>
              <a:t>T</a:t>
            </a:r>
            <a:r>
              <a:rPr lang="en-IT" sz="2000" dirty="0"/>
              <a:t>iming resolution </a:t>
            </a:r>
          </a:p>
          <a:p>
            <a:pPr lvl="2"/>
            <a:r>
              <a:rPr lang="en-GB" sz="2000" dirty="0"/>
              <a:t>Power consumption</a:t>
            </a:r>
            <a:r>
              <a:rPr lang="en-IT" sz="2000" dirty="0"/>
              <a:t> </a:t>
            </a:r>
          </a:p>
          <a:p>
            <a:endParaRPr lang="en-GB" sz="2000" dirty="0"/>
          </a:p>
          <a:p>
            <a:r>
              <a:rPr lang="en-GB" sz="2000" dirty="0"/>
              <a:t>B</a:t>
            </a:r>
            <a:r>
              <a:rPr lang="en-IT" sz="2000" dirty="0"/>
              <a:t>eneficial to have multi-processes available and keep a community able to work on several solutions and ‘re-locate’ in case of one will disappear (as happened with TSI-180nm)</a:t>
            </a:r>
          </a:p>
          <a:p>
            <a:pPr lvl="2"/>
            <a:r>
              <a:rPr lang="en-IT" sz="1800" dirty="0"/>
              <a:t>Foundries:</a:t>
            </a:r>
          </a:p>
          <a:p>
            <a:pPr lvl="3"/>
            <a:r>
              <a:rPr lang="en-IT" sz="1800" dirty="0"/>
              <a:t>TPSCo 65nm, LF150, LF110, SkyWater, TSMC65, TSMC28, FBK</a:t>
            </a:r>
          </a:p>
          <a:p>
            <a:pPr lvl="2"/>
            <a:r>
              <a:rPr lang="en-IT" sz="1800" dirty="0"/>
              <a:t>Institutes:</a:t>
            </a:r>
          </a:p>
          <a:p>
            <a:pPr lvl="3"/>
            <a:r>
              <a:rPr lang="en-IT" sz="1800" dirty="0"/>
              <a:t>Berkeley, BNL, Brown, CEA-IRFU, CNRS, CERN, FNAL, IFAE, IN2P3, INFN, KEK, LBNL, Liverpool, Oak Ridge, PSI, Paris-Citè, SLAC, Stony U., UCSC, U. of Tsukuba, U. of Zurich </a:t>
            </a:r>
          </a:p>
          <a:p>
            <a:pPr lvl="2"/>
            <a:endParaRPr lang="en-IT" sz="2000" dirty="0"/>
          </a:p>
          <a:p>
            <a:pPr lvl="1"/>
            <a:endParaRPr lang="en-IT" sz="2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BE2320-DC49-CA9C-D9E5-B9CA2AE0C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Silicon technologies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DF3650-0E80-4886-3540-CE5A6DD2634E}"/>
              </a:ext>
            </a:extLst>
          </p:cNvPr>
          <p:cNvSpPr txBox="1"/>
          <p:nvPr/>
        </p:nvSpPr>
        <p:spPr>
          <a:xfrm>
            <a:off x="5807968" y="723453"/>
            <a:ext cx="230608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Artur  Apresyan</a:t>
            </a:r>
          </a:p>
        </p:txBody>
      </p:sp>
    </p:spTree>
    <p:extLst>
      <p:ext uri="{BB962C8B-B14F-4D97-AF65-F5344CB8AC3E}">
        <p14:creationId xmlns:p14="http://schemas.microsoft.com/office/powerpoint/2010/main" val="2884550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47DB835-CDD8-860F-91AD-0C88BEA175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64"/>
          <a:stretch/>
        </p:blipFill>
        <p:spPr>
          <a:xfrm>
            <a:off x="2967147" y="545272"/>
            <a:ext cx="4733405" cy="284260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598BB1-735F-C990-8F55-80695FE891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51B07-7300-7430-5EBB-76714B3FAC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360" y="3271542"/>
            <a:ext cx="2664296" cy="391093"/>
          </a:xfrm>
        </p:spPr>
        <p:txBody>
          <a:bodyPr/>
          <a:lstStyle/>
          <a:p>
            <a:r>
              <a:rPr lang="en-IT" sz="1800" b="0" dirty="0"/>
              <a:t>Napa-P2 (TPSCo65) –</a:t>
            </a:r>
          </a:p>
          <a:p>
            <a:r>
              <a:rPr lang="en-GB" sz="1800" b="0" dirty="0"/>
              <a:t>Low power TDC for </a:t>
            </a:r>
            <a:r>
              <a:rPr lang="en-IT" sz="1800" b="0" dirty="0"/>
              <a:t>20 ps time resolution</a:t>
            </a:r>
          </a:p>
          <a:p>
            <a:endParaRPr lang="en-IT" sz="18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CBA882-3585-6B8C-3FC5-2D44E5D2D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08" y="1198665"/>
            <a:ext cx="2156636" cy="20822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FC5AA1-7A77-BFCB-17EA-8FACBDBE9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91" y="545272"/>
            <a:ext cx="2879756" cy="653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6A7064-F6C0-D4F6-8DFB-96E476575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7129" y="2502881"/>
            <a:ext cx="1549899" cy="790448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2452CE8-34C0-3012-E156-7B50F4DED5E8}"/>
              </a:ext>
            </a:extLst>
          </p:cNvPr>
          <p:cNvSpPr txBox="1">
            <a:spLocks/>
          </p:cNvSpPr>
          <p:nvPr/>
        </p:nvSpPr>
        <p:spPr>
          <a:xfrm>
            <a:off x="2999656" y="3470120"/>
            <a:ext cx="4720558" cy="637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800" b="0" dirty="0"/>
              <a:t>MiniCactusV2 (LF150nm) 65 ps w/o gain – next chip </a:t>
            </a:r>
            <a:r>
              <a:rPr lang="en-IT" sz="1800" b="0" u="sng" dirty="0"/>
              <a:t>with gain:</a:t>
            </a:r>
            <a:r>
              <a:rPr lang="en-IT" sz="1800" b="0" dirty="0"/>
              <a:t> 20 ps time resolution</a:t>
            </a:r>
          </a:p>
          <a:p>
            <a:endParaRPr lang="en-IT" sz="1800" b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9F43C3-BED4-2379-82AA-CF26AC1B7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7801" y="655456"/>
            <a:ext cx="1542013" cy="543209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EB0F659-0154-3595-EBCF-AAAA6CC29300}"/>
              </a:ext>
            </a:extLst>
          </p:cNvPr>
          <p:cNvSpPr txBox="1">
            <a:spLocks/>
          </p:cNvSpPr>
          <p:nvPr/>
        </p:nvSpPr>
        <p:spPr>
          <a:xfrm>
            <a:off x="7839178" y="3293329"/>
            <a:ext cx="4367808" cy="391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800" b="0" dirty="0"/>
              <a:t>MD3 (LF110nm) 5 µm &amp; 65 ps resolution</a:t>
            </a:r>
          </a:p>
          <a:p>
            <a:r>
              <a:rPr lang="en-IT" sz="1800" b="0" dirty="0"/>
              <a:t>30 mW at 100 kHz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8BC2F1-ADA6-131E-314B-0832EBBF2E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2959" y="4202248"/>
            <a:ext cx="1719064" cy="17190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0DDF53-9B1B-75C2-E1BF-C2A33926FD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622" y="4365124"/>
            <a:ext cx="7493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C16287-6D52-AEFA-3437-45FE5A8EC8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661" y="4653335"/>
            <a:ext cx="571500" cy="304800"/>
          </a:xfrm>
          <a:prstGeom prst="rect">
            <a:avLst/>
          </a:prstGeom>
        </p:spPr>
      </p:pic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D3BE7A55-EA6A-C98F-C2B5-18E3391F087D}"/>
              </a:ext>
            </a:extLst>
          </p:cNvPr>
          <p:cNvSpPr txBox="1">
            <a:spLocks/>
          </p:cNvSpPr>
          <p:nvPr/>
        </p:nvSpPr>
        <p:spPr>
          <a:xfrm>
            <a:off x="557895" y="6132682"/>
            <a:ext cx="3104208" cy="391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800" b="0" dirty="0"/>
              <a:t>MOTIC A (LF110nm) &lt;5 µm &amp; &lt;1.2 ns resolution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171D80A-3E87-AF54-FB00-B0CA38440A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51827" y="4202249"/>
            <a:ext cx="2558726" cy="2058352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8072EDD-C9CA-54DF-D534-F51BEF54CDB0}"/>
              </a:ext>
            </a:extLst>
          </p:cNvPr>
          <p:cNvSpPr txBox="1">
            <a:spLocks/>
          </p:cNvSpPr>
          <p:nvPr/>
        </p:nvSpPr>
        <p:spPr>
          <a:xfrm>
            <a:off x="4370397" y="6258926"/>
            <a:ext cx="2005375" cy="489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800" b="0" dirty="0"/>
              <a:t>APIC (TJ180 nm)</a:t>
            </a:r>
          </a:p>
          <a:p>
            <a:endParaRPr lang="en-IT" sz="1800" b="0" dirty="0"/>
          </a:p>
        </p:txBody>
      </p:sp>
      <p:pic>
        <p:nvPicPr>
          <p:cNvPr id="1026" name="Picture 2" descr="logo in2p3 cnrs">
            <a:extLst>
              <a:ext uri="{FF2B5EF4-FFF2-40B4-BE49-F238E27FC236}">
                <a16:creationId xmlns:a16="http://schemas.microsoft.com/office/drawing/2014/main" id="{0C956188-7E8C-BAC1-9FC1-1D333B80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363" y="5364301"/>
            <a:ext cx="1016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A2684F6-6D39-AFE6-036F-0748CFFCC0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71623" y="1593531"/>
            <a:ext cx="1448713" cy="173845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0B75A3-B6C3-61C5-FBD1-B9D6D23A39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04112" y="4189938"/>
            <a:ext cx="2605391" cy="205835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5499D71-C8AF-2510-DBFC-A1AE12219E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92312" y="3788909"/>
            <a:ext cx="1754062" cy="282175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E6E6C76-1DF1-BBE4-0CC1-375C63484B1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33434" y="5660716"/>
            <a:ext cx="1244600" cy="317500"/>
          </a:xfrm>
          <a:prstGeom prst="rect">
            <a:avLst/>
          </a:prstGeom>
        </p:spPr>
      </p:pic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9BF78F56-E9E2-3F55-0E79-308BA0F5D4B6}"/>
              </a:ext>
            </a:extLst>
          </p:cNvPr>
          <p:cNvSpPr txBox="1">
            <a:spLocks/>
          </p:cNvSpPr>
          <p:nvPr/>
        </p:nvSpPr>
        <p:spPr>
          <a:xfrm>
            <a:off x="7700552" y="6328228"/>
            <a:ext cx="2005375" cy="489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800" b="0" dirty="0"/>
              <a:t>3D sensors and </a:t>
            </a:r>
          </a:p>
          <a:p>
            <a:r>
              <a:rPr lang="en-IT" sz="1800" b="0" dirty="0"/>
              <a:t>3D integration</a:t>
            </a:r>
          </a:p>
          <a:p>
            <a:endParaRPr lang="en-IT" sz="1800" b="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E04005B-F084-6859-68E9-1C2C3D14F838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31989" t="61674" r="35121" b="13697"/>
          <a:stretch/>
        </p:blipFill>
        <p:spPr>
          <a:xfrm>
            <a:off x="9151493" y="1257266"/>
            <a:ext cx="3024336" cy="1245615"/>
          </a:xfrm>
          <a:prstGeom prst="rect">
            <a:avLst/>
          </a:prstGeom>
          <a:noFill/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5A120F2-73BE-263E-EBC3-6338FD023609}"/>
              </a:ext>
            </a:extLst>
          </p:cNvPr>
          <p:cNvSpPr txBox="1"/>
          <p:nvPr/>
        </p:nvSpPr>
        <p:spPr>
          <a:xfrm>
            <a:off x="9217601" y="2432474"/>
            <a:ext cx="28904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b="0" dirty="0"/>
              <a:t>Aim at 10-20 ps &amp; </a:t>
            </a:r>
            <a:r>
              <a:rPr lang="en-IT" dirty="0"/>
              <a:t>&lt;3 µm </a:t>
            </a:r>
            <a:r>
              <a:rPr lang="en-IT" sz="1800" b="0" dirty="0"/>
              <a:t>resolution @</a:t>
            </a:r>
            <a:r>
              <a:rPr lang="en-IT" dirty="0"/>
              <a:t>10 mW/cm</a:t>
            </a:r>
            <a:r>
              <a:rPr lang="en-IT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117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8AE65-9BA3-15A8-A85E-D8E7866F36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B7EC3B-A358-262D-C80D-1DBCAB99B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266240" cy="1072088"/>
          </a:xfrm>
        </p:spPr>
        <p:txBody>
          <a:bodyPr/>
          <a:lstStyle/>
          <a:p>
            <a:r>
              <a:rPr lang="en-IT" dirty="0"/>
              <a:t>Drift chambers R&amp;D and improved designs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1FD5D-4A70-4D5D-5CBB-C08B8CFFF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91" y="1524000"/>
            <a:ext cx="3771900" cy="190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66DE05-6552-CB50-8326-CFDC6C3A275E}"/>
              </a:ext>
            </a:extLst>
          </p:cNvPr>
          <p:cNvSpPr txBox="1"/>
          <p:nvPr/>
        </p:nvSpPr>
        <p:spPr>
          <a:xfrm>
            <a:off x="119336" y="3565162"/>
            <a:ext cx="4464497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Full length prototype (8 layers) IDEA drift chamber in fabrication INFN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Expect prototype built by </a:t>
            </a:r>
            <a:r>
              <a:rPr lang="en-GB"/>
              <a:t>early 2028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8C7CBE-E14D-35E9-2D0F-37A935F01BA2}"/>
              </a:ext>
            </a:extLst>
          </p:cNvPr>
          <p:cNvGrpSpPr/>
          <p:nvPr/>
        </p:nvGrpSpPr>
        <p:grpSpPr>
          <a:xfrm>
            <a:off x="145626" y="4561154"/>
            <a:ext cx="5648160" cy="2135493"/>
            <a:chOff x="4286638" y="3899410"/>
            <a:chExt cx="7889570" cy="296122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9D79633-D51D-A46E-32EB-FD59AA706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6638" y="3902048"/>
              <a:ext cx="3944785" cy="295858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94BBDBD-99DC-8350-412F-5097CDB7C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28247" y="3899410"/>
              <a:ext cx="3847961" cy="2958590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A0CF3E6-683D-B8C3-60A9-305D83191183}"/>
                </a:ext>
              </a:extLst>
            </p:cNvPr>
            <p:cNvCxnSpPr/>
            <p:nvPr/>
          </p:nvCxnSpPr>
          <p:spPr>
            <a:xfrm flipV="1">
              <a:off x="4871864" y="4005064"/>
              <a:ext cx="3960440" cy="1985336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A0369C8-776E-C335-EAE6-EAF14B35B29A}"/>
                </a:ext>
              </a:extLst>
            </p:cNvPr>
            <p:cNvCxnSpPr>
              <a:cxnSpLocks/>
            </p:cNvCxnSpPr>
            <p:nvPr/>
          </p:nvCxnSpPr>
          <p:spPr>
            <a:xfrm>
              <a:off x="4799856" y="6597352"/>
              <a:ext cx="3960440" cy="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330FCFF-87C6-4CDD-584E-E069E5E22D3E}"/>
              </a:ext>
            </a:extLst>
          </p:cNvPr>
          <p:cNvSpPr txBox="1"/>
          <p:nvPr/>
        </p:nvSpPr>
        <p:spPr>
          <a:xfrm>
            <a:off x="5863103" y="5583449"/>
            <a:ext cx="5831165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Carbon fibre wires (Purdue, Stony Brook &amp; INFN)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  <a:sym typeface="Wingdings" pitchFamily="2" charset="2"/>
              </a:rPr>
              <a:t>~4 less material budget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  <a:sym typeface="Wingdings" pitchFamily="2" charset="2"/>
              </a:rPr>
              <a:t>Build 30 cm prototype in Purdue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58D7AD-C5A7-4AF7-746A-BC9F086CA9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5963" y="1726509"/>
            <a:ext cx="2507425" cy="32866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E4C1999-F8D8-8294-1532-6EF23EBBFE94}"/>
              </a:ext>
            </a:extLst>
          </p:cNvPr>
          <p:cNvSpPr txBox="1"/>
          <p:nvPr/>
        </p:nvSpPr>
        <p:spPr>
          <a:xfrm>
            <a:off x="4888083" y="1491512"/>
            <a:ext cx="524036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Revisit CDF COT chamber (Jet chamber)?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Lightening material of the wires and gas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Easier to replace broken wires in situ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Homogeneous E field allows 2 track separation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028D34-4A89-9471-2200-E724E371708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6936" t="28856" r="624" b="48072"/>
          <a:stretch/>
        </p:blipFill>
        <p:spPr>
          <a:xfrm>
            <a:off x="5914647" y="4016352"/>
            <a:ext cx="2736304" cy="1440160"/>
          </a:xfrm>
          <a:prstGeom prst="rect">
            <a:avLst/>
          </a:prstGeom>
          <a:noFill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4762F0A-690E-412E-5F58-7192A8C8444D}"/>
              </a:ext>
            </a:extLst>
          </p:cNvPr>
          <p:cNvSpPr txBox="1"/>
          <p:nvPr/>
        </p:nvSpPr>
        <p:spPr>
          <a:xfrm>
            <a:off x="10588551" y="521054"/>
            <a:ext cx="1194109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IT" sz="2400" dirty="0"/>
              <a:t>F. Palla</a:t>
            </a:r>
          </a:p>
        </p:txBody>
      </p:sp>
    </p:spTree>
    <p:extLst>
      <p:ext uri="{BB962C8B-B14F-4D97-AF65-F5344CB8AC3E}">
        <p14:creationId xmlns:p14="http://schemas.microsoft.com/office/powerpoint/2010/main" val="1383011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8B71E3-7179-C503-2818-203E2C5C7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861" y="2769582"/>
            <a:ext cx="5575513" cy="409040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D34EB5-F7FB-830F-C490-166BD6A395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8C74B9-BC4C-FB29-BB55-38C48CFE3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Drift tubes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duced drift time, good   resolution but difficult to achieve good z-resolutions…">
                <a:extLst>
                  <a:ext uri="{FF2B5EF4-FFF2-40B4-BE49-F238E27FC236}">
                    <a16:creationId xmlns:a16="http://schemas.microsoft.com/office/drawing/2014/main" id="{0F4E71E4-8808-ADEF-6B8F-7B1EDC25D54D}"/>
                  </a:ext>
                </a:extLst>
              </p:cNvPr>
              <p:cNvSpPr txBox="1">
                <a:spLocks noGrp="1"/>
              </p:cNvSpPr>
              <p:nvPr>
                <p:ph type="body" sz="quarter" idx="12"/>
              </p:nvPr>
            </p:nvSpPr>
            <p:spPr>
              <a:xfrm>
                <a:off x="519832" y="1597500"/>
                <a:ext cx="5951029" cy="3663000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buFont typeface="Wingdings" pitchFamily="2" charset="2"/>
                  <a:buChar char="Ø"/>
                  <a:defRPr sz="3800"/>
                </a:pPr>
                <a:r>
                  <a:rPr lang="en-GB" sz="1800" dirty="0"/>
                  <a:t>Simpler (but still complex) mechanics than DC</a:t>
                </a:r>
              </a:p>
              <a:p>
                <a:pPr lvl="1">
                  <a:buFont typeface="Wingdings" pitchFamily="2" charset="2"/>
                  <a:buChar char="Ø"/>
                  <a:defRPr sz="3800"/>
                </a:pPr>
                <a:r>
                  <a:rPr lang="en-GB" sz="1800" dirty="0"/>
                  <a:t>4 meters long straws difficult to manufacture </a:t>
                </a:r>
                <a:endParaRPr lang="en-US" sz="1800" b="1" dirty="0">
                  <a:solidFill>
                    <a:srgbClr val="FF2600"/>
                  </a:solidFill>
                </a:endParaRPr>
              </a:p>
              <a:p>
                <a:pPr>
                  <a:buBlip>
                    <a:blip r:embed="rId3"/>
                  </a:buBlip>
                  <a:defRPr sz="3800"/>
                </a:pPr>
                <a:r>
                  <a:rPr lang="en-US" sz="1800" b="1" dirty="0">
                    <a:solidFill>
                      <a:srgbClr val="FF2600"/>
                    </a:solidFill>
                  </a:rPr>
                  <a:t>Hit resolution: </a:t>
                </a:r>
              </a:p>
              <a:p>
                <a:pPr lvl="2">
                  <a:buFont typeface="Wingdings" pitchFamily="2" charset="2"/>
                  <a:buChar char="q"/>
                  <a:defRPr sz="38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µ</m:t>
                    </m:r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GB" sz="1800" dirty="0">
                    <a:solidFill>
                      <a:srgbClr val="00B050"/>
                    </a:solidFill>
                  </a:rPr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8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𝐟𝐞𝐰</m:t>
                    </m:r>
                    <m:r>
                      <a:rPr lang="en-US" sz="18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𝐦𝐦</m:t>
                    </m:r>
                    <m:r>
                      <a:rPr lang="en-US" sz="18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400" dirty="0">
                  <a:solidFill>
                    <a:srgbClr val="00B050"/>
                  </a:solidFill>
                </a:endParaRPr>
              </a:p>
              <a:p>
                <a:pPr>
                  <a:buBlip>
                    <a:blip r:embed="rId3"/>
                  </a:buBlip>
                  <a:defRPr sz="3800"/>
                </a:pPr>
                <a:r>
                  <a:rPr lang="en-GB" sz="1800" dirty="0"/>
                  <a:t>Can use different diameter (inner to outer) to optimise occupancy and material</a:t>
                </a:r>
              </a:p>
              <a:p>
                <a:pPr lvl="1">
                  <a:buBlip>
                    <a:blip r:embed="rId3"/>
                  </a:buBlip>
                  <a:defRPr sz="3800"/>
                </a:pPr>
                <a:r>
                  <a:rPr lang="en-GB" sz="1800" dirty="0"/>
                  <a:t>Slightly larger material than IDEA, but slope in </a:t>
                </a:r>
                <a:r>
                  <a:rPr lang="en-GB" sz="1800" dirty="0" err="1"/>
                  <a:t>p</a:t>
                </a:r>
                <a:r>
                  <a:rPr lang="en-GB" sz="1800" baseline="-25000" dirty="0" err="1"/>
                  <a:t>T</a:t>
                </a:r>
                <a:r>
                  <a:rPr lang="en-GB" sz="1800" dirty="0"/>
                  <a:t> resolution is the same</a:t>
                </a:r>
              </a:p>
              <a:p>
                <a:pPr>
                  <a:buBlip>
                    <a:blip r:embed="rId3"/>
                  </a:buBlip>
                  <a:defRPr sz="3800"/>
                </a:pPr>
                <a:r>
                  <a:rPr lang="en-GB" sz="1800" dirty="0"/>
                  <a:t>Prototype at U. Michigan to be put in test beam Fall 2025</a:t>
                </a:r>
              </a:p>
            </p:txBody>
          </p:sp>
        </mc:Choice>
        <mc:Fallback xmlns="">
          <p:sp>
            <p:nvSpPr>
              <p:cNvPr id="7" name="Reduced drift time, good   resolution but difficult to achieve good z-resolutions…">
                <a:extLst>
                  <a:ext uri="{FF2B5EF4-FFF2-40B4-BE49-F238E27FC236}">
                    <a16:creationId xmlns:a16="http://schemas.microsoft.com/office/drawing/2014/main" id="{0F4E71E4-8808-ADEF-6B8F-7B1EDC25D54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19832" y="1597500"/>
                <a:ext cx="5951029" cy="3663000"/>
              </a:xfrm>
              <a:prstGeom prst="rect">
                <a:avLst/>
              </a:prstGeom>
              <a:blipFill>
                <a:blip r:embed="rId4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F6E37DB-9BE0-07C3-29DC-6B30A38A793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002" b="3"/>
          <a:stretch>
            <a:fillRect/>
          </a:stretch>
        </p:blipFill>
        <p:spPr>
          <a:xfrm>
            <a:off x="8616280" y="562205"/>
            <a:ext cx="3025750" cy="2187074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3800F4-E37F-DB45-826E-FC2C7D50555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4300"/>
          <a:stretch/>
        </p:blipFill>
        <p:spPr>
          <a:xfrm rot="5400000">
            <a:off x="3068692" y="4470043"/>
            <a:ext cx="2051809" cy="262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22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6E82E7-7962-6D09-2434-B5E4426DF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75C5C67-3A2E-D6F7-9312-978760ED0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effectLst/>
                <a:latin typeface="Verdana" panose="020B0604030504040204" pitchFamily="34" charset="0"/>
              </a:rPr>
              <a:t>Other options for Trackers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4F8A798-7304-B845-A3D0-FC095590B6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314" y="1500455"/>
            <a:ext cx="11475059" cy="3663000"/>
          </a:xfrm>
        </p:spPr>
        <p:txBody>
          <a:bodyPr/>
          <a:lstStyle/>
          <a:p>
            <a:r>
              <a:rPr lang="en-IT" dirty="0"/>
              <a:t>A TPC can be used at WW, ZH and t-tbar energies with GridPix technology</a:t>
            </a:r>
          </a:p>
          <a:p>
            <a:pPr lvl="1"/>
            <a:r>
              <a:rPr lang="en-GB" sz="2000" dirty="0"/>
              <a:t>M</a:t>
            </a:r>
            <a:r>
              <a:rPr lang="en-IT" sz="2000" dirty="0"/>
              <a:t>ore challenging to be used at the Z due to large corrections of ion back flow</a:t>
            </a:r>
          </a:p>
          <a:p>
            <a:pPr lvl="1"/>
            <a:r>
              <a:rPr lang="en-IT" sz="2000" dirty="0"/>
              <a:t>Needs adding a dipole field (anti-DID) to suppress backgrounds</a:t>
            </a:r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pPr algn="r"/>
            <a:r>
              <a:rPr lang="en-IT" sz="2000" dirty="0"/>
              <a:t>Scintillating fibres tracker</a:t>
            </a:r>
          </a:p>
          <a:p>
            <a:pPr lvl="1" algn="r"/>
            <a:r>
              <a:rPr lang="en-GB" sz="2000" dirty="0"/>
              <a:t>D</a:t>
            </a:r>
            <a:r>
              <a:rPr lang="en-IT" sz="2000" dirty="0"/>
              <a:t>ifficult to have 4 m fibers long  with high efficiency</a:t>
            </a:r>
          </a:p>
          <a:p>
            <a:pPr lvl="1" algn="r"/>
            <a:r>
              <a:rPr lang="en-GB" sz="2000" dirty="0"/>
              <a:t>N</a:t>
            </a:r>
            <a:r>
              <a:rPr lang="en-IT" sz="2000" dirty="0"/>
              <a:t>eed to optimise number of layers and material</a:t>
            </a:r>
          </a:p>
          <a:p>
            <a:pPr lvl="1" algn="r"/>
            <a:r>
              <a:rPr lang="en-IT" sz="2000" dirty="0"/>
              <a:t>R&amp;D on suppressing electronic noise on SiPM</a:t>
            </a:r>
          </a:p>
          <a:p>
            <a:pPr lvl="2" algn="r"/>
            <a:r>
              <a:rPr lang="en-GB" sz="2000" dirty="0"/>
              <a:t>C</a:t>
            </a:r>
            <a:r>
              <a:rPr lang="en-IT" sz="2000" dirty="0"/>
              <a:t>urrently Liquid Nitrogen at LHCb</a:t>
            </a:r>
          </a:p>
          <a:p>
            <a:pPr lvl="1" algn="r"/>
            <a:endParaRPr lang="en-IT" sz="2000" dirty="0"/>
          </a:p>
          <a:p>
            <a:pPr lvl="1"/>
            <a:endParaRPr lang="en-IT" dirty="0"/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D5E234E3-431D-4900-EC05-BCBCA451C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280" y="2348880"/>
            <a:ext cx="1939172" cy="1453833"/>
          </a:xfrm>
          <a:prstGeom prst="rect">
            <a:avLst/>
          </a:prstGeom>
          <a:ln w="12700"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113BF6-0904-7179-67F8-5EE3592F7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2633759"/>
            <a:ext cx="3765227" cy="3045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69A889-32AD-ECCC-AB42-5D6F82FBF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458" y="4632132"/>
            <a:ext cx="1994609" cy="208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86886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17F81E97-29C5-DA4D-A508-6744B279FF50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C7752DC7-FE86-6F4D-B3B2-CBB3AABD3D6E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B748BFE-33DE-2742-A9B8-8ABFD8E90EB0}" vid="{99BF0966-DA0A-2F48-9030-FF78FD73CAD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99083</TotalTime>
  <Words>1592</Words>
  <Application>Microsoft Macintosh PowerPoint</Application>
  <PresentationFormat>Widescreen</PresentationFormat>
  <Paragraphs>294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Arial</vt:lpstr>
      <vt:lpstr>Calibri</vt:lpstr>
      <vt:lpstr>Cambria Math</vt:lpstr>
      <vt:lpstr>Courier New</vt:lpstr>
      <vt:lpstr>Geneva</vt:lpstr>
      <vt:lpstr>Helvetica</vt:lpstr>
      <vt:lpstr>Optima</vt:lpstr>
      <vt:lpstr>Oswald Regular Bold</vt:lpstr>
      <vt:lpstr>Segoe UI</vt:lpstr>
      <vt:lpstr>Times New Roman</vt:lpstr>
      <vt:lpstr>Verdana</vt:lpstr>
      <vt:lpstr>Wingdings</vt:lpstr>
      <vt:lpstr>Introslides</vt:lpstr>
      <vt:lpstr>Titleslides, Conclusion</vt:lpstr>
      <vt:lpstr>Content Slides - Deep Blue</vt:lpstr>
      <vt:lpstr>Detector summary</vt:lpstr>
      <vt:lpstr>Detector sessions  a personally biased selection</vt:lpstr>
      <vt:lpstr>Detector Sessions</vt:lpstr>
      <vt:lpstr>Tracking starts thinking at a system level integration </vt:lpstr>
      <vt:lpstr>Silicon technologies</vt:lpstr>
      <vt:lpstr>PowerPoint Presentation</vt:lpstr>
      <vt:lpstr>Drift chambers R&amp;D and improved designs</vt:lpstr>
      <vt:lpstr>Drift tubes</vt:lpstr>
      <vt:lpstr>Other options for Trackers</vt:lpstr>
      <vt:lpstr>SiW-ECAL + Scint-HCAL </vt:lpstr>
      <vt:lpstr>Future Plans</vt:lpstr>
      <vt:lpstr>Noble liquid calorimeter R&amp;D</vt:lpstr>
      <vt:lpstr>Noble liquid calorimeter mechanical structure and cold electronics</vt:lpstr>
      <vt:lpstr>Optical readout calorimetry</vt:lpstr>
      <vt:lpstr>PowerPoint Presentation</vt:lpstr>
      <vt:lpstr>Particle ID with RICH</vt:lpstr>
      <vt:lpstr>Muon detectors </vt:lpstr>
      <vt:lpstr>IDEA HTM coil</vt:lpstr>
      <vt:lpstr>TDAQ challenges</vt:lpstr>
      <vt:lpstr>Plans for the Detector Concepts</vt:lpstr>
      <vt:lpstr>Conclusions and prospects</vt:lpstr>
      <vt:lpstr>It’s time to start playing together as Johann Strauss orchestra!  </vt:lpstr>
      <vt:lpstr>Thank you        ”With united forces” (Franz Joseph 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integration of the idea vertex detectors in the fcc-ee interaction region</dc:title>
  <dc:creator>Fabrizio Palla</dc:creator>
  <cp:lastModifiedBy>Fabrizio Palla</cp:lastModifiedBy>
  <cp:revision>628</cp:revision>
  <dcterms:created xsi:type="dcterms:W3CDTF">2023-05-31T07:38:09Z</dcterms:created>
  <dcterms:modified xsi:type="dcterms:W3CDTF">2025-05-28T16:39:37Z</dcterms:modified>
</cp:coreProperties>
</file>