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2" r:id="rId3"/>
    <p:sldId id="263" r:id="rId4"/>
    <p:sldId id="261" r:id="rId5"/>
    <p:sldId id="256" r:id="rId6"/>
    <p:sldId id="258" r:id="rId7"/>
    <p:sldId id="257" r:id="rId8"/>
    <p:sldId id="259" r:id="rId9"/>
    <p:sldId id="264" r:id="rId10"/>
    <p:sldId id="26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7" autoAdjust="0"/>
    <p:restoredTop sz="94660"/>
  </p:normalViewPr>
  <p:slideViewPr>
    <p:cSldViewPr snapToGrid="0" showGuides="1">
      <p:cViewPr varScale="1">
        <p:scale>
          <a:sx n="96" d="100"/>
          <a:sy n="96" d="100"/>
        </p:scale>
        <p:origin x="45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05355-9D5A-8522-DA58-CF7736E628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8445CC-4545-C52A-4026-C865A2D6F5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20108-5781-7FD7-56EB-6CBB65C2F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E57-9F5D-430C-B764-EF565937B9B5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DC26A-2ED6-C87C-4DB1-FDD5B7677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20BE4-6689-0F3F-320F-780E32B01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C375-2E5A-406E-9E07-117F587E13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277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1FAC5-F36E-267B-FF9A-5EFF8AD0C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EE4ED-E25F-69F0-58F9-B3514D6D76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447EC-1D50-5918-37D1-99F517B7D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E57-9F5D-430C-B764-EF565937B9B5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7D09D-7F05-AD8D-81BF-556A6C496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D549B-6CF9-20F8-55BE-5ECC0364E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C375-2E5A-406E-9E07-117F587E13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439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B2CCFE-827C-9DE8-9785-3103D2E245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134CC0-B9F7-8292-1096-C2DFF35F1B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B65014-7A86-052F-CC7A-87FD7CC48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E57-9F5D-430C-B764-EF565937B9B5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09012-B499-8E47-524B-E76371FC5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94153-5026-C5A8-DA43-FE1775E1D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C375-2E5A-406E-9E07-117F587E13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006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3301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3913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6826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5418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7529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90400" y="7622822"/>
            <a:ext cx="1101744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0005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00226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6551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7CAFF-D1BC-C6FD-5C9B-9CEF0F58A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580083-DD79-4890-D7DD-D31006BEF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3473F-5ACB-F06D-FBF4-C10927479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E57-9F5D-430C-B764-EF565937B9B5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B2082-AE46-ED01-00D5-D2E968ABA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74EB70-2376-9799-DF03-26B23A7BC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C375-2E5A-406E-9E07-117F587E13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0246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9464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96632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08081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52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44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60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52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44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9691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644DF-38C5-7A4A-F20A-A5349C971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D6A218-ADF4-AC14-165A-B536057C9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852B4-78FA-5CF8-D6B6-604EB623C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E57-9F5D-430C-B764-EF565937B9B5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203B54-7169-A56B-8F9E-7CB6C9766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686AA7-1EF7-1E3E-133B-D813D3E66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C375-2E5A-406E-9E07-117F587E13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208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22898-06D0-C5BC-0D4A-6116F57BB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C04973-7595-2FE8-6B7C-FCF274924D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716484-C7E7-DCFE-A0CF-401BCD90A2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C8E1EF-153B-197D-C397-431CABD91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E57-9F5D-430C-B764-EF565937B9B5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834AF7-DEB4-E75C-5CEA-36BBE44C7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C26A85-7ACA-3AC7-B0AA-8BF44DFE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C375-2E5A-406E-9E07-117F587E13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493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630E3-4859-F174-944A-F07D9006F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0236D-F003-469E-82CD-F0A7EA67F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BA02E2-BFEA-A182-F3F7-19D28CE06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FC4A94-F2CE-6260-AA47-3D7C5ABA1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2CA6B3-5F77-36CD-909D-710F8F89CC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644F17-6F52-8B24-46C1-73A9A7775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E57-9F5D-430C-B764-EF565937B9B5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2FF98E-8936-11A9-58AA-DDEC1E0EE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BBC629-A4E4-2C98-9BB2-EA98E6B62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C375-2E5A-406E-9E07-117F587E13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37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29785-5983-9FF1-B068-B8623D1EC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EE124F-3775-4BA1-B504-4A8999E60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E57-9F5D-430C-B764-EF565937B9B5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09C218-A2FB-0B15-640E-A9F402E5C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2EEB51-0B70-82D7-545A-57F74EB2D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C375-2E5A-406E-9E07-117F587E13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554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305490-C2EF-4D3B-3271-40D8369A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E57-9F5D-430C-B764-EF565937B9B5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DAC7CC-8E72-4788-3C80-7FBB1DD55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BB5FBD-01FE-97AE-1435-E0D7AE0ED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C375-2E5A-406E-9E07-117F587E13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76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9B5E0-4222-DFDA-CFB9-F1495DBC0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CB87D-C1F9-1256-7391-872FF141C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3912EF-319C-05B3-638C-EB47536F5F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7241A2-1B04-1D1F-72E1-204BA3DD1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E57-9F5D-430C-B764-EF565937B9B5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51237F-6608-56B9-CEF3-BDB1000EC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23A19D-0740-3612-1F2C-FDD119754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C375-2E5A-406E-9E07-117F587E13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523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D12B1-6A92-2D9D-6606-4A5E759FC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DBA4DC-FFC7-4842-1850-471D96F790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CE156-BB08-6B0B-565F-75F6C307C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3932A7-B14F-BD88-089D-75AF827D7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E57-9F5D-430C-B764-EF565937B9B5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05F16-CAF6-762D-341B-11E9BB6A5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7F3A87-B7C7-FF8D-4391-B6B0F199D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C375-2E5A-406E-9E07-117F587E13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975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0F509D-9181-2906-B8D9-4FC1AA954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39185E-3AB8-E55B-AFD1-362453F016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56A86-87F7-2816-E346-98D25C55C6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F0D0E57-9F5D-430C-B764-EF565937B9B5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ACDDB-36C2-467B-E898-472C3FA92B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901678-573A-4EAA-CA2E-C2CFCEEE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17C375-2E5A-406E-9E07-117F587E13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529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9"/>
          <p:cNvPicPr/>
          <p:nvPr/>
        </p:nvPicPr>
        <p:blipFill>
          <a:blip r:embed="rId14"/>
          <a:stretch/>
        </p:blipFill>
        <p:spPr>
          <a:xfrm>
            <a:off x="0" y="0"/>
            <a:ext cx="12191520" cy="6857760"/>
          </a:xfrm>
          <a:prstGeom prst="rect">
            <a:avLst/>
          </a:prstGeom>
          <a:ln>
            <a:noFill/>
          </a:ln>
        </p:spPr>
      </p:pic>
      <p:pic>
        <p:nvPicPr>
          <p:cNvPr id="7" name="Grafik 11"/>
          <p:cNvPicPr/>
          <p:nvPr/>
        </p:nvPicPr>
        <p:blipFill>
          <a:blip r:embed="rId15">
            <a:alphaModFix amt="40000"/>
          </a:blip>
          <a:stretch/>
        </p:blipFill>
        <p:spPr>
          <a:xfrm>
            <a:off x="3506400" y="1132320"/>
            <a:ext cx="5465280" cy="479856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90400" y="1394880"/>
            <a:ext cx="11017440" cy="23870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ts val="3563"/>
              </a:lnSpc>
            </a:pPr>
            <a:r>
              <a:rPr lang="de-DE" sz="4800" b="0" strike="noStrike" cap="all" spc="-1">
                <a:solidFill>
                  <a:srgbClr val="FFFFFF"/>
                </a:solidFill>
                <a:latin typeface="Arial"/>
              </a:rPr>
              <a:t>Add Title</a:t>
            </a:r>
            <a:endParaRPr lang="de-DE" sz="4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/>
          </p:nvPr>
        </p:nvSpPr>
        <p:spPr>
          <a:xfrm>
            <a:off x="11660640" y="70080"/>
            <a:ext cx="385440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ts val="1652"/>
              </a:lnSpc>
            </a:pPr>
            <a:fld id="{5418D9B7-41AC-4D4F-BA1A-FF1ECBDC2359}" type="slidenum">
              <a:rPr lang="en-GB" sz="1067" spc="-1" smtClean="0">
                <a:solidFill>
                  <a:srgbClr val="FFFFFF"/>
                </a:solidFill>
              </a:rPr>
              <a:pPr algn="r">
                <a:lnSpc>
                  <a:spcPts val="1652"/>
                </a:lnSpc>
              </a:pPr>
              <a:t>‹#›</a:t>
            </a:fld>
            <a:endParaRPr lang="en-GB" sz="1067" spc="-1">
              <a:latin typeface="Times New Roman"/>
            </a:endParaRPr>
          </a:p>
        </p:txBody>
      </p:sp>
      <p:pic>
        <p:nvPicPr>
          <p:cNvPr id="4" name="Grafik 15"/>
          <p:cNvPicPr/>
          <p:nvPr/>
        </p:nvPicPr>
        <p:blipFill>
          <a:blip r:embed="rId16"/>
          <a:stretch/>
        </p:blipFill>
        <p:spPr>
          <a:xfrm>
            <a:off x="173760" y="127680"/>
            <a:ext cx="596640" cy="239520"/>
          </a:xfrm>
          <a:prstGeom prst="rect">
            <a:avLst/>
          </a:prstGeom>
          <a:ln>
            <a:noFill/>
          </a:ln>
        </p:spPr>
      </p:pic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Click to edit the outline text format</a:t>
            </a:r>
          </a:p>
          <a:p>
            <a:pPr marL="1151971" lvl="1" indent="-431989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Second Outline Level</a:t>
            </a:r>
          </a:p>
          <a:p>
            <a:pPr marL="1727957" lvl="2" indent="-383990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Third Outline Level</a:t>
            </a:r>
          </a:p>
          <a:p>
            <a:pPr marL="2303942" lvl="3" indent="-287993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Fourth Outline Level</a:t>
            </a:r>
          </a:p>
          <a:p>
            <a:pPr marL="2879928" lvl="4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Fifth Outline Level</a:t>
            </a:r>
          </a:p>
          <a:p>
            <a:pPr marL="3455914" lvl="5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Sixth Outline Level</a:t>
            </a:r>
          </a:p>
          <a:p>
            <a:pPr marL="4031899" lvl="6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489853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1219170" rtl="0" eaLnBrk="1" latinLnBrk="0" hangingPunct="1">
        <a:lnSpc>
          <a:spcPts val="4751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86" indent="-431989" algn="l" defTabSz="1219170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hyperlink" Target="https://journals.aps.org/prab/abstract/10.1103/PhysRevAccelBeams.27.013401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ournals.aps.org/prab/abstract/10.1103/PhysRevAccelBeams.27.074401" TargetMode="External"/><Relationship Id="rId5" Type="http://schemas.openxmlformats.org/officeDocument/2006/relationships/hyperlink" Target="https://journals.aps.org/prab/abstract/10.1103/PhysRevAccelBeams.21.071001" TargetMode="External"/><Relationship Id="rId4" Type="http://schemas.openxmlformats.org/officeDocument/2006/relationships/hyperlink" Target="https://journals.aps.org/prab/abstract/10.1103/PhysRevAccelBeams.22.08100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450153" y="602195"/>
            <a:ext cx="11017440" cy="23870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ts val="47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143250" algn="l"/>
              </a:tabLst>
              <a:defRPr/>
            </a:pPr>
            <a:r>
              <a:rPr lang="en-US" sz="3733" spc="-1" dirty="0">
                <a:solidFill>
                  <a:srgbClr val="FFFFFF"/>
                </a:solidFill>
                <a:latin typeface="Arial"/>
              </a:rPr>
              <a:t>2025 F</a:t>
            </a:r>
            <a:r>
              <a:rPr lang="en-GB" sz="3733" spc="-1" dirty="0">
                <a:solidFill>
                  <a:srgbClr val="FFFFFF"/>
                </a:solidFill>
                <a:latin typeface="Arial"/>
              </a:rPr>
              <a:t>CC Awards</a:t>
            </a:r>
            <a:endParaRPr kumimoji="0" lang="de-DE" sz="3733" b="0" i="0" u="none" strike="noStrike" kern="1200" cap="none" spc="-1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587280" y="4014394"/>
            <a:ext cx="11017440" cy="1655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ts val="185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Frank Zimmermann</a:t>
            </a:r>
          </a:p>
          <a:p>
            <a:pPr marL="0" marR="0" lvl="0" indent="0" algn="ctr" defTabSz="1219170" rtl="0" eaLnBrk="1" fontAlgn="auto" latinLnBrk="0" hangingPunct="1">
              <a:lnSpc>
                <a:spcPts val="185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-1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1219170" rtl="0" eaLnBrk="1" fontAlgn="auto" latinLnBrk="0" hangingPunct="1">
              <a:lnSpc>
                <a:spcPts val="185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spc="-1" dirty="0">
                <a:solidFill>
                  <a:srgbClr val="FFFFFF"/>
                </a:solidFill>
                <a:latin typeface="Arial"/>
              </a:rPr>
              <a:t>FCC Week 2025</a:t>
            </a:r>
            <a:endParaRPr kumimoji="0" lang="en-US" sz="1600" b="0" i="0" u="none" strike="noStrike" kern="1200" cap="none" spc="-1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55" name="TextShape 3"/>
          <p:cNvSpPr txBox="1"/>
          <p:nvPr/>
        </p:nvSpPr>
        <p:spPr>
          <a:xfrm>
            <a:off x="11660640" y="130080"/>
            <a:ext cx="385440" cy="226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marL="0" marR="0" lvl="0" indent="0" algn="r" defTabSz="1219170" rtl="0" eaLnBrk="1" fontAlgn="auto" latinLnBrk="0" hangingPunct="1">
              <a:lnSpc>
                <a:spcPts val="165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F8C41B-6C38-4A78-9906-C2FF7FEA7BAE}" type="slidenum">
              <a:rPr kumimoji="0" lang="en-GB" sz="1067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pPr marL="0" marR="0" lvl="0" indent="0" algn="r" defTabSz="1219170" rtl="0" eaLnBrk="1" fontAlgn="auto" latinLnBrk="0" hangingPunct="1">
                <a:lnSpc>
                  <a:spcPts val="165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067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1344000" y="130080"/>
            <a:ext cx="2717760" cy="2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ts val="165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F1FEAC1-E994-E060-8F0A-7AD70C5F3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03759-4549-4619-6555-5D91C74DE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2025 FCC Awards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E6F8E-63DF-E78F-689B-59F66F5A2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44894"/>
            <a:ext cx="10734368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Best Poster awards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FCC Innovation awards – </a:t>
            </a:r>
            <a:r>
              <a:rPr lang="en-US" i="1" dirty="0">
                <a:solidFill>
                  <a:schemeClr val="bg1"/>
                </a:solidFill>
              </a:rPr>
              <a:t>Innovation, Impact, Relevance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Physical Review Accelerators &amp; Beams 2025 FCC Paper Awards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561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66F8E-822F-4309-9304-BE521A140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Poster prize committee FCC Week 2025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A8361-9A92-AE8F-437F-15F9F5BDF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910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PED etc.</a:t>
            </a:r>
          </a:p>
          <a:p>
            <a:r>
              <a:rPr lang="en-US" dirty="0">
                <a:solidFill>
                  <a:schemeClr val="bg1"/>
                </a:solidFill>
              </a:rPr>
              <a:t>Freya Blekman</a:t>
            </a:r>
          </a:p>
          <a:p>
            <a:r>
              <a:rPr lang="en-US" dirty="0">
                <a:solidFill>
                  <a:schemeClr val="bg1"/>
                </a:solidFill>
              </a:rPr>
              <a:t>Alain Blondel</a:t>
            </a:r>
          </a:p>
          <a:p>
            <a:r>
              <a:rPr lang="en-US" dirty="0">
                <a:solidFill>
                  <a:schemeClr val="bg1"/>
                </a:solidFill>
              </a:rPr>
              <a:t>Michele Selvaggi</a:t>
            </a:r>
          </a:p>
          <a:p>
            <a:r>
              <a:rPr lang="en-US" dirty="0">
                <a:solidFill>
                  <a:schemeClr val="bg1"/>
                </a:solidFill>
              </a:rPr>
              <a:t>Guy Wilkinson (chair)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31E35E6-47C6-BCDD-B1D2-DF67D49EEA1F}"/>
              </a:ext>
            </a:extLst>
          </p:cNvPr>
          <p:cNvSpPr txBox="1">
            <a:spLocks/>
          </p:cNvSpPr>
          <p:nvPr/>
        </p:nvSpPr>
        <p:spPr>
          <a:xfrm>
            <a:off x="6397487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Accelerators and others</a:t>
            </a:r>
          </a:p>
          <a:p>
            <a:r>
              <a:rPr lang="en-US" dirty="0">
                <a:solidFill>
                  <a:schemeClr val="bg1"/>
                </a:solidFill>
              </a:rPr>
              <a:t>Paolo Craievich</a:t>
            </a:r>
          </a:p>
          <a:p>
            <a:r>
              <a:rPr lang="en-US" dirty="0">
                <a:solidFill>
                  <a:schemeClr val="bg1"/>
                </a:solidFill>
              </a:rPr>
              <a:t>Mauro Migliorati</a:t>
            </a:r>
          </a:p>
          <a:p>
            <a:r>
              <a:rPr lang="en-US" dirty="0">
                <a:solidFill>
                  <a:schemeClr val="bg1"/>
                </a:solidFill>
              </a:rPr>
              <a:t>Tatiana Pieloni (chair) 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438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oster with a dome and text&#10;&#10;AI-generated content may be incorrect.">
            <a:extLst>
              <a:ext uri="{FF2B5EF4-FFF2-40B4-BE49-F238E27FC236}">
                <a16:creationId xmlns:a16="http://schemas.microsoft.com/office/drawing/2014/main" id="{B92C2683-EA1C-CD4E-16C3-6130201B40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t="4633" r="3492" b="4633"/>
          <a:stretch/>
        </p:blipFill>
        <p:spPr>
          <a:xfrm>
            <a:off x="1" y="0"/>
            <a:ext cx="967281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234ED6-C126-720B-F031-D01A5F061E3D}"/>
              </a:ext>
            </a:extLst>
          </p:cNvPr>
          <p:cNvSpPr txBox="1"/>
          <p:nvPr/>
        </p:nvSpPr>
        <p:spPr>
          <a:xfrm>
            <a:off x="1423717" y="3244334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Tsz Hong Kwok, U Zürich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0BB6563-8243-E75E-D078-FFFDCE9EDD24}"/>
                  </a:ext>
                </a:extLst>
              </p:cNvPr>
              <p:cNvSpPr txBox="1"/>
              <p:nvPr/>
            </p:nvSpPr>
            <p:spPr>
              <a:xfrm>
                <a:off x="9869557" y="2363281"/>
                <a:ext cx="211703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chemeClr val="bg1"/>
                    </a:solidFill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Aptos" panose="020B0004020202020204" pitchFamily="34" charset="0"/>
                  </a:rPr>
                  <a:t>Time-Dependent Precision Measurement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200" i="1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GB" sz="1200" i="1" smtClea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sz="1200" i="1" smtClea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sSup>
                      <m:sSupPr>
                        <m:ctrlPr>
                          <a:rPr lang="en-GB" sz="1200" i="1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i="1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200" i="1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i="1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200" dirty="0">
                    <a:solidFill>
                      <a:schemeClr val="bg1"/>
                    </a:solidFill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Aptos" panose="020B0004020202020204" pitchFamily="34" charset="0"/>
                  </a:rPr>
                  <a:t> Decay at FCC-ee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0BB6563-8243-E75E-D078-FFFDCE9EDD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9557" y="2363281"/>
                <a:ext cx="2117034" cy="646331"/>
              </a:xfrm>
              <a:prstGeom prst="rect">
                <a:avLst/>
              </a:prstGeom>
              <a:blipFill>
                <a:blip r:embed="rId3"/>
                <a:stretch>
                  <a:fillRect t="-943" b="-66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243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ertificate with text and images&#10;&#10;AI-generated content may be incorrect.">
            <a:extLst>
              <a:ext uri="{FF2B5EF4-FFF2-40B4-BE49-F238E27FC236}">
                <a16:creationId xmlns:a16="http://schemas.microsoft.com/office/drawing/2014/main" id="{1F22903D-BB2F-AC5F-4F02-6F8A059107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5" t="4840" r="2917" b="4829"/>
          <a:stretch/>
        </p:blipFill>
        <p:spPr>
          <a:xfrm>
            <a:off x="205409" y="0"/>
            <a:ext cx="9375493" cy="66161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0DE3FC-1B1E-0B3E-DDA7-27DC40255732}"/>
              </a:ext>
            </a:extLst>
          </p:cNvPr>
          <p:cNvSpPr txBox="1"/>
          <p:nvPr/>
        </p:nvSpPr>
        <p:spPr>
          <a:xfrm>
            <a:off x="9869557" y="2363281"/>
            <a:ext cx="21170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Vibrational study of the booster and collider supporting system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4FF303-CFCF-809F-4CD7-943BA68DBFEB}"/>
              </a:ext>
            </a:extLst>
          </p:cNvPr>
          <p:cNvSpPr txBox="1"/>
          <p:nvPr/>
        </p:nvSpPr>
        <p:spPr>
          <a:xfrm>
            <a:off x="1357616" y="3123409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Audrey Piccini, CERN</a:t>
            </a:r>
          </a:p>
        </p:txBody>
      </p:sp>
    </p:spTree>
    <p:extLst>
      <p:ext uri="{BB962C8B-B14F-4D97-AF65-F5344CB8AC3E}">
        <p14:creationId xmlns:p14="http://schemas.microsoft.com/office/powerpoint/2010/main" val="2560177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white certificate&#10;&#10;AI-generated content may be incorrect.">
            <a:extLst>
              <a:ext uri="{FF2B5EF4-FFF2-40B4-BE49-F238E27FC236}">
                <a16:creationId xmlns:a16="http://schemas.microsoft.com/office/drawing/2014/main" id="{AEBC3D73-C1F9-5342-AD30-EA3369CF3F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" t="4834" r="3286" b="4486"/>
          <a:stretch/>
        </p:blipFill>
        <p:spPr>
          <a:xfrm>
            <a:off x="895780" y="57873"/>
            <a:ext cx="9549114" cy="67422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63F1FA-34FE-3C46-876C-50D7B922B4F0}"/>
              </a:ext>
            </a:extLst>
          </p:cNvPr>
          <p:cNvSpPr txBox="1"/>
          <p:nvPr/>
        </p:nvSpPr>
        <p:spPr>
          <a:xfrm>
            <a:off x="1740061" y="2568473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Sara Aumiller, TU München</a:t>
            </a:r>
          </a:p>
        </p:txBody>
      </p:sp>
    </p:spTree>
    <p:extLst>
      <p:ext uri="{BB962C8B-B14F-4D97-AF65-F5344CB8AC3E}">
        <p14:creationId xmlns:p14="http://schemas.microsoft.com/office/powerpoint/2010/main" val="711510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ertificate with a cityscape and text&#10;&#10;AI-generated content may be incorrect.">
            <a:extLst>
              <a:ext uri="{FF2B5EF4-FFF2-40B4-BE49-F238E27FC236}">
                <a16:creationId xmlns:a16="http://schemas.microsoft.com/office/drawing/2014/main" id="{8FBEB95F-0EF1-201A-1CC2-D7D419D41C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" t="4633" r="4226" b="4623"/>
          <a:stretch/>
        </p:blipFill>
        <p:spPr>
          <a:xfrm>
            <a:off x="810227" y="0"/>
            <a:ext cx="9641712" cy="69148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8A8FF7-F889-7F72-346F-6BB35A52D59D}"/>
              </a:ext>
            </a:extLst>
          </p:cNvPr>
          <p:cNvSpPr txBox="1"/>
          <p:nvPr/>
        </p:nvSpPr>
        <p:spPr>
          <a:xfrm>
            <a:off x="1740061" y="2568473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Elaf Musa, DESY</a:t>
            </a:r>
          </a:p>
        </p:txBody>
      </p:sp>
    </p:spTree>
    <p:extLst>
      <p:ext uri="{BB962C8B-B14F-4D97-AF65-F5344CB8AC3E}">
        <p14:creationId xmlns:p14="http://schemas.microsoft.com/office/powerpoint/2010/main" val="1450950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E798ED3-E2E3-E7DA-E2ED-C8F9CCB6D1CA}"/>
              </a:ext>
            </a:extLst>
          </p:cNvPr>
          <p:cNvSpPr txBox="1"/>
          <p:nvPr/>
        </p:nvSpPr>
        <p:spPr>
          <a:xfrm>
            <a:off x="868085" y="1747694"/>
            <a:ext cx="1064833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sz="2800" b="1" i="0" dirty="0">
                <a:effectLst/>
                <a:latin typeface="Roboto" panose="02000000000000000000" pitchFamily="2" charset="0"/>
              </a:rPr>
              <a:t>Physical Review Accelerators &amp; Beams 2025 FCC Paper Awards</a:t>
            </a:r>
          </a:p>
          <a:p>
            <a:pPr algn="l">
              <a:buNone/>
            </a:pPr>
            <a:endParaRPr lang="en-GB" sz="2800" b="0" i="0" dirty="0">
              <a:effectLst/>
              <a:latin typeface="Roboto" panose="02000000000000000000" pitchFamily="2" charset="0"/>
            </a:endParaRPr>
          </a:p>
          <a:p>
            <a:pPr algn="l">
              <a:buNone/>
            </a:pPr>
            <a:r>
              <a:rPr lang="en-GB" sz="2800" b="0" i="0" dirty="0">
                <a:effectLst/>
                <a:latin typeface="Roboto" panose="02000000000000000000" pitchFamily="2" charset="0"/>
              </a:rPr>
              <a:t>Two 2025 PRAB FCC Paper Awards for early career researchers, sponsored by PRAB and APS.</a:t>
            </a:r>
          </a:p>
          <a:p>
            <a:pPr algn="l">
              <a:buNone/>
            </a:pPr>
            <a:endParaRPr lang="en-GB" sz="2800" b="0" i="0" dirty="0">
              <a:effectLst/>
              <a:latin typeface="Roboto" panose="02000000000000000000" pitchFamily="2" charset="0"/>
            </a:endParaRPr>
          </a:p>
          <a:p>
            <a:pPr algn="l"/>
            <a:r>
              <a:rPr lang="en-GB" sz="2800" b="0" i="0" dirty="0">
                <a:effectLst/>
                <a:latin typeface="Roboto" panose="02000000000000000000" pitchFamily="2" charset="0"/>
              </a:rPr>
              <a:t>The PRAB FCC Paper Awards are meant to recognize the scientific quality of publications related to the Future Circular Collider (FCC) in the journal Physical Review Accel. Beams (PRAB).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A47E5A-5CFD-BA05-A697-5E7DCC858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48601" cy="11535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16ADD7-B18A-9AC8-7138-3F3DEC972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8630" y="208299"/>
            <a:ext cx="2444866" cy="54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779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heck for a career award&#10;&#10;AI-generated content may be incorrect.">
            <a:extLst>
              <a:ext uri="{FF2B5EF4-FFF2-40B4-BE49-F238E27FC236}">
                <a16:creationId xmlns:a16="http://schemas.microsoft.com/office/drawing/2014/main" id="{FDDFC4FB-3783-377A-21E2-6398B056CB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409" y="4648863"/>
            <a:ext cx="4478630" cy="197059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C8B759C-7B3B-A856-6EEC-1B11759D3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747" y="238540"/>
            <a:ext cx="10515600" cy="1325563"/>
          </a:xfrm>
        </p:spPr>
        <p:txBody>
          <a:bodyPr/>
          <a:lstStyle/>
          <a:p>
            <a:r>
              <a:rPr lang="en-US" dirty="0"/>
              <a:t>PRAB Early Career Awards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95EE02-E421-E60D-889A-7C369E704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6283" y="570462"/>
            <a:ext cx="1286970" cy="6617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72E94F9-0A0D-00F2-4007-D11A3CFBCAF4}"/>
              </a:ext>
            </a:extLst>
          </p:cNvPr>
          <p:cNvSpPr txBox="1"/>
          <p:nvPr/>
        </p:nvSpPr>
        <p:spPr>
          <a:xfrm>
            <a:off x="838200" y="1724803"/>
            <a:ext cx="10515599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i="0" dirty="0">
                <a:solidFill>
                  <a:srgbClr val="00538B"/>
                </a:solidFill>
                <a:effectLst/>
                <a:latin typeface="Noto Sans" panose="020B0502040504020204" pitchFamily="34" charset="0"/>
              </a:rPr>
              <a:t>Ivan Karpov, CERN</a:t>
            </a:r>
          </a:p>
          <a:p>
            <a:pPr marL="357188" algn="l"/>
            <a:endParaRPr lang="en-GB" b="1" i="0" dirty="0">
              <a:solidFill>
                <a:srgbClr val="00538B"/>
              </a:solidFill>
              <a:effectLst/>
              <a:latin typeface="Noto Sans" panose="020B0502040504020204" pitchFamily="34" charset="0"/>
            </a:endParaRPr>
          </a:p>
          <a:p>
            <a:pPr marL="357188" algn="l"/>
            <a:r>
              <a:rPr lang="en-GB" b="1" i="0" dirty="0">
                <a:solidFill>
                  <a:srgbClr val="00538B"/>
                </a:solidFill>
                <a:effectLst/>
                <a:latin typeface="Noto Sans" panose="020B0502040504020204" pitchFamily="34" charset="0"/>
                <a:hlinkClick r:id="rId4"/>
              </a:rPr>
              <a:t>Transient beam loading and rf power evaluation for future circular colliders</a:t>
            </a:r>
            <a:endParaRPr lang="en-GB" b="1" i="0" dirty="0">
              <a:solidFill>
                <a:srgbClr val="00538B"/>
              </a:solidFill>
              <a:effectLst/>
              <a:latin typeface="Noto Sans" panose="020B0502040504020204" pitchFamily="34" charset="0"/>
            </a:endParaRPr>
          </a:p>
          <a:p>
            <a:pPr marL="357188"/>
            <a:r>
              <a:rPr lang="en-GB" b="1" i="0" dirty="0">
                <a:solidFill>
                  <a:srgbClr val="00538B"/>
                </a:solidFill>
                <a:effectLst/>
                <a:latin typeface="Noto Sans" panose="020B0502040504020204" pitchFamily="34" charset="0"/>
                <a:hlinkClick r:id="rId5"/>
              </a:rPr>
              <a:t>High order mode power loss evaluation in future circular electron-positron collider cavities</a:t>
            </a:r>
            <a:endParaRPr lang="en-GB" b="1" i="0" dirty="0">
              <a:solidFill>
                <a:srgbClr val="00538B"/>
              </a:solidFill>
              <a:effectLst/>
              <a:latin typeface="Noto Sans" panose="020B0502040504020204" pitchFamily="34" charset="0"/>
            </a:endParaRPr>
          </a:p>
          <a:p>
            <a:pPr marL="357188"/>
            <a:r>
              <a:rPr lang="en-GB" b="1" i="0" dirty="0">
                <a:solidFill>
                  <a:srgbClr val="3073A2"/>
                </a:solidFill>
                <a:effectLst/>
                <a:latin typeface="Noto Sans" panose="020B0502040504020204" pitchFamily="34" charset="0"/>
                <a:hlinkClick r:id="rId6"/>
              </a:rPr>
              <a:t>Generalized threshold of longitudinal </a:t>
            </a:r>
            <a:r>
              <a:rPr lang="en-GB" b="1" i="0" dirty="0" err="1">
                <a:solidFill>
                  <a:srgbClr val="3073A2"/>
                </a:solidFill>
                <a:effectLst/>
                <a:latin typeface="Noto Sans" panose="020B0502040504020204" pitchFamily="34" charset="0"/>
                <a:hlinkClick r:id="rId6"/>
              </a:rPr>
              <a:t>multibunch</a:t>
            </a:r>
            <a:r>
              <a:rPr lang="en-GB" b="1" i="0" dirty="0">
                <a:solidFill>
                  <a:srgbClr val="3073A2"/>
                </a:solidFill>
                <a:effectLst/>
                <a:latin typeface="Noto Sans" panose="020B0502040504020204" pitchFamily="34" charset="0"/>
                <a:hlinkClick r:id="rId6"/>
              </a:rPr>
              <a:t> instability in synchrotrons</a:t>
            </a:r>
            <a:endParaRPr lang="en-GB" b="1" i="0" dirty="0">
              <a:solidFill>
                <a:srgbClr val="00538B"/>
              </a:solidFill>
              <a:effectLst/>
              <a:latin typeface="Noto Sans" panose="020B0502040504020204" pitchFamily="34" charset="0"/>
            </a:endParaRPr>
          </a:p>
          <a:p>
            <a:pPr marL="357188" algn="l">
              <a:lnSpc>
                <a:spcPts val="2400"/>
              </a:lnSpc>
            </a:pPr>
            <a:r>
              <a:rPr lang="en-GB" b="1" i="0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…</a:t>
            </a:r>
          </a:p>
          <a:p>
            <a:endParaRPr lang="en-GB" b="1" i="0" dirty="0">
              <a:solidFill>
                <a:srgbClr val="000000"/>
              </a:solidFill>
              <a:effectLst/>
              <a:latin typeface="Noto Sans" panose="020B0502040504020204" pitchFamily="34" charset="0"/>
            </a:endParaRPr>
          </a:p>
          <a:p>
            <a:r>
              <a:rPr lang="en-GB" b="1" i="0" dirty="0">
                <a:solidFill>
                  <a:srgbClr val="00538B"/>
                </a:solidFill>
                <a:effectLst/>
                <a:latin typeface="Noto Sans" panose="020B0502040504020204" pitchFamily="34" charset="0"/>
              </a:rPr>
              <a:t>Nicolas Vallis, PSI</a:t>
            </a:r>
          </a:p>
          <a:p>
            <a:pPr algn="l"/>
            <a:endParaRPr lang="en-GB" b="1" i="0" dirty="0">
              <a:solidFill>
                <a:srgbClr val="000000"/>
              </a:solidFill>
              <a:effectLst/>
              <a:latin typeface="Noto Sans" panose="020B0502040504020204" pitchFamily="34" charset="0"/>
            </a:endParaRPr>
          </a:p>
          <a:p>
            <a:pPr marL="357188"/>
            <a:r>
              <a:rPr lang="en-GB" b="1" i="0" dirty="0">
                <a:solidFill>
                  <a:srgbClr val="00538B"/>
                </a:solidFill>
                <a:effectLst/>
                <a:latin typeface="Noto Sans" panose="020B0502040504020204" pitchFamily="34" charset="0"/>
                <a:hlinkClick r:id="rId7"/>
              </a:rPr>
              <a:t>Proof-of-principle 𝑒+ source for future colliders</a:t>
            </a:r>
            <a:endParaRPr lang="en-GB" b="1" i="0" dirty="0">
              <a:solidFill>
                <a:srgbClr val="000000"/>
              </a:solidFill>
              <a:effectLst/>
              <a:latin typeface="Noto Sans" panose="020B0502040504020204" pitchFamily="34" charset="0"/>
            </a:endParaRPr>
          </a:p>
          <a:p>
            <a:pPr algn="l"/>
            <a:r>
              <a:rPr lang="en-GB" b="1" i="0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	Editor’s Suggestion</a:t>
            </a:r>
          </a:p>
        </p:txBody>
      </p:sp>
    </p:spTree>
    <p:extLst>
      <p:ext uri="{BB962C8B-B14F-4D97-AF65-F5344CB8AC3E}">
        <p14:creationId xmlns:p14="http://schemas.microsoft.com/office/powerpoint/2010/main" val="3959269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1424</TotalTime>
  <Words>220</Words>
  <Application>Microsoft Office PowerPoint</Application>
  <PresentationFormat>Widescreen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Aptos</vt:lpstr>
      <vt:lpstr>Aptos Display</vt:lpstr>
      <vt:lpstr>Arial</vt:lpstr>
      <vt:lpstr>Cambria Math</vt:lpstr>
      <vt:lpstr>Noto Sans</vt:lpstr>
      <vt:lpstr>Roboto</vt:lpstr>
      <vt:lpstr>Symbol</vt:lpstr>
      <vt:lpstr>Times New Roman</vt:lpstr>
      <vt:lpstr>Wingdings</vt:lpstr>
      <vt:lpstr>Office Theme</vt:lpstr>
      <vt:lpstr>1_Office Theme</vt:lpstr>
      <vt:lpstr>PowerPoint Presentation</vt:lpstr>
      <vt:lpstr>2025 FCC Awards</vt:lpstr>
      <vt:lpstr>Poster prize committee FCC Week 2025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PRAB Early Career Awards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Frank Zimmermann</dc:creator>
  <cp:lastModifiedBy>Frank Zimmermann</cp:lastModifiedBy>
  <cp:revision>13</cp:revision>
  <dcterms:created xsi:type="dcterms:W3CDTF">2025-05-22T09:44:08Z</dcterms:created>
  <dcterms:modified xsi:type="dcterms:W3CDTF">2025-05-23T09:28:24Z</dcterms:modified>
</cp:coreProperties>
</file>