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slideMasters/slideMaster12.xml" ContentType="application/vnd.openxmlformats-officedocument.presentationml.slideMaster+xml"/>
  <Override PartName="/ppt/slideMasters/slideMaster11.xml" ContentType="application/vnd.openxmlformats-officedocument.presentationml.slideMaster+xml"/>
  <Override PartName="/ppt/slideMasters/slideMaster10.xml" ContentType="application/vnd.openxmlformats-officedocument.presentationml.slideMaster+xml"/>
  <Override PartName="/ppt/slideMasters/slideMaster16.xml" ContentType="application/vnd.openxmlformats-officedocument.presentationml.slideMaster+xml"/>
  <Override PartName="/ppt/slideMasters/slideMaster4.xml" ContentType="application/vnd.openxmlformats-officedocument.presentationml.slideMaster+xml"/>
  <Override PartName="/ppt/slideMasters/slideMaster15.xml" ContentType="application/vnd.openxmlformats-officedocument.presentationml.slideMaster+xml"/>
  <Override PartName="/ppt/slideMasters/slideMaster3.xml" ContentType="application/vnd.openxmlformats-officedocument.presentationml.slideMaster+xml"/>
  <Override PartName="/ppt/slideMasters/_rels/slideMaster6.xml.rels" ContentType="application/vnd.openxmlformats-package.relationships+xml"/>
  <Override PartName="/ppt/slideMasters/_rels/slideMaster5.xml.rels" ContentType="application/vnd.openxmlformats-package.relationships+xml"/>
  <Override PartName="/ppt/slideMasters/_rels/slideMaster16.xml.rels" ContentType="application/vnd.openxmlformats-package.relationships+xml"/>
  <Override PartName="/ppt/slideMasters/_rels/slideMaster11.xml.rels" ContentType="application/vnd.openxmlformats-package.relationships+xml"/>
  <Override PartName="/ppt/slideMasters/_rels/slideMaster10.xml.rels" ContentType="application/vnd.openxmlformats-package.relationships+xml"/>
  <Override PartName="/ppt/slideMasters/_rels/slideMaster9.xml.rels" ContentType="application/vnd.openxmlformats-package.relationships+xml"/>
  <Override PartName="/ppt/slideMasters/_rels/slideMaster4.xml.rels" ContentType="application/vnd.openxmlformats-package.relationships+xml"/>
  <Override PartName="/ppt/slideMasters/_rels/slideMaster15.xml.rels" ContentType="application/vnd.openxmlformats-package.relationships+xml"/>
  <Override PartName="/ppt/slideMasters/_rels/slideMaster8.xml.rels" ContentType="application/vnd.openxmlformats-package.relationships+xml"/>
  <Override PartName="/ppt/slideMasters/_rels/slideMaster12.xml.rels" ContentType="application/vnd.openxmlformats-package.relationships+xml"/>
  <Override PartName="/ppt/slideMasters/_rels/slideMaster1.xml.rels" ContentType="application/vnd.openxmlformats-package.relationships+xml"/>
  <Override PartName="/ppt/slideMasters/_rels/slideMaster7.xml.rels" ContentType="application/vnd.openxmlformats-package.relationships+xml"/>
  <Override PartName="/ppt/slideMasters/_rels/slideMaster13.xml.rels" ContentType="application/vnd.openxmlformats-package.relationships+xml"/>
  <Override PartName="/ppt/slideMasters/_rels/slideMaster2.xml.rels" ContentType="application/vnd.openxmlformats-package.relationships+xml"/>
  <Override PartName="/ppt/slideMasters/_rels/slideMaster14.xml.rels" ContentType="application/vnd.openxmlformats-package.relationships+xml"/>
  <Override PartName="/ppt/slideMasters/_rels/slideMaster3.xml.rels" ContentType="application/vnd.openxmlformats-package.relationships+xml"/>
  <Override PartName="/ppt/slideMasters/slideMaster14.xml" ContentType="application/vnd.openxmlformats-officedocument.presentationml.slideMaster+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slideMasters/slideMaster13.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presProps.xml" ContentType="application/vnd.openxmlformats-officedocument.presentationml.presProps+xml"/>
  <Override PartName="/ppt/theme/theme10.xml" ContentType="application/vnd.openxmlformats-officedocument.theme+xml"/>
  <Override PartName="/ppt/theme/theme9.xml" ContentType="application/vnd.openxmlformats-officedocument.theme+xml"/>
  <Override PartName="/ppt/theme/theme8.xml" ContentType="application/vnd.openxmlformats-officedocument.theme+xml"/>
  <Override PartName="/ppt/theme/theme7.xml" ContentType="application/vnd.openxmlformats-officedocument.theme+xml"/>
  <Override PartName="/ppt/theme/theme17.xml" ContentType="application/vnd.openxmlformats-officedocument.theme+xml"/>
  <Override PartName="/ppt/theme/theme16.xml" ContentType="application/vnd.openxmlformats-officedocument.theme+xml"/>
  <Override PartName="/ppt/theme/theme6.xml" ContentType="application/vnd.openxmlformats-officedocument.theme+xml"/>
  <Override PartName="/ppt/theme/theme15.xml" ContentType="application/vnd.openxmlformats-officedocument.theme+xml"/>
  <Override PartName="/ppt/theme/theme5.xml" ContentType="application/vnd.openxmlformats-officedocument.theme+xml"/>
  <Override PartName="/ppt/theme/theme14.xml" ContentType="application/vnd.openxmlformats-officedocument.theme+xml"/>
  <Override PartName="/ppt/theme/theme4.xml" ContentType="application/vnd.openxmlformats-officedocument.theme+xml"/>
  <Override PartName="/ppt/theme/theme1.xml" ContentType="application/vnd.openxmlformats-officedocument.theme+xml"/>
  <Override PartName="/ppt/theme/theme11.xml" ContentType="application/vnd.openxmlformats-officedocument.theme+xml"/>
  <Override PartName="/ppt/theme/theme2.xml" ContentType="application/vnd.openxmlformats-officedocument.theme+xml"/>
  <Override PartName="/ppt/theme/theme12.xml" ContentType="application/vnd.openxmlformats-officedocument.theme+xml"/>
  <Override PartName="/ppt/theme/theme3.xml" ContentType="application/vnd.openxmlformats-officedocument.theme+xml"/>
  <Override PartName="/ppt/theme/theme13.xml" ContentType="application/vnd.openxmlformats-officedocument.theme+xml"/>
  <Override PartName="/ppt/_rels/presentation.xml.rels" ContentType="application/vnd.openxmlformats-package.relationships+xml"/>
  <Override PartName="/ppt/media/image127.png" ContentType="image/png"/>
  <Override PartName="/ppt/media/image124.jpeg" ContentType="image/jpeg"/>
  <Override PartName="/ppt/media/image88.png" ContentType="image/png"/>
  <Override PartName="/ppt/media/image120.png" ContentType="image/png"/>
  <Override PartName="/ppt/media/image119.png" ContentType="image/png"/>
  <Override PartName="/ppt/media/image87.png" ContentType="image/png"/>
  <Override PartName="/ppt/media/image19.png" ContentType="image/png"/>
  <Override PartName="/ppt/media/image110.png" ContentType="image/png"/>
  <Override PartName="/ppt/media/image116.jpeg" ContentType="image/jpeg"/>
  <Override PartName="/ppt/media/image10.png" ContentType="image/png"/>
  <Override PartName="/ppt/media/image108.png" ContentType="image/png"/>
  <Override PartName="/ppt/media/image106.png" ContentType="image/png"/>
  <Override PartName="/ppt/media/image74.png" ContentType="image/png"/>
  <Override PartName="/ppt/media/image51.png" ContentType="image/png"/>
  <Override PartName="/ppt/media/image5.png" ContentType="image/png"/>
  <Override PartName="/ppt/media/image22.jpeg" ContentType="image/jpeg"/>
  <Override PartName="/ppt/media/image92.png" ContentType="image/png"/>
  <Override PartName="/ppt/media/image56.jpeg" ContentType="image/jpeg"/>
  <Override PartName="/ppt/media/image14.jpeg" ContentType="image/jpeg"/>
  <Override PartName="/ppt/media/image38.png" ContentType="image/png"/>
  <Override PartName="/ppt/media/image138.png" ContentType="image/png"/>
  <Override PartName="/ppt/media/image13.jpeg" ContentType="image/jpeg"/>
  <Override PartName="/ppt/media/image36.jpeg" ContentType="image/jpeg"/>
  <Override PartName="/ppt/media/image30.jpeg" ContentType="image/jpeg"/>
  <Override PartName="/ppt/media/image15.png" ContentType="image/png"/>
  <Override PartName="/ppt/media/image83.png" ContentType="image/png"/>
  <Override PartName="/ppt/media/image16.png" ContentType="image/png"/>
  <Override PartName="/ppt/media/image7.png" ContentType="image/png"/>
  <Override PartName="/ppt/media/image53.png" ContentType="image/png"/>
  <Override PartName="/ppt/media/image39.png" ContentType="image/png"/>
  <Override PartName="/ppt/media/image43.jpeg" ContentType="image/jpeg"/>
  <Override PartName="/ppt/media/image8.jpeg" ContentType="image/jpeg"/>
  <Override PartName="/ppt/media/image123.png" ContentType="image/png"/>
  <Override PartName="/ppt/media/image91.png" ContentType="image/png"/>
  <Override PartName="/ppt/media/image140.png" ContentType="image/png"/>
  <Override PartName="/ppt/media/image40.png" ContentType="image/png"/>
  <Override PartName="/ppt/media/image26.jpeg" ContentType="image/jpeg"/>
  <Override PartName="/ppt/media/image2.png" ContentType="image/png"/>
  <Override PartName="/ppt/media/image11.png" ContentType="image/png"/>
  <Override PartName="/ppt/media/image46.png" ContentType="image/png"/>
  <Override PartName="/ppt/media/image52.png" ContentType="image/png"/>
  <Override PartName="/ppt/media/image9.png" ContentType="image/png"/>
  <Override PartName="/ppt/media/image55.png" ContentType="image/png"/>
  <Override PartName="/ppt/media/image44.jpeg" ContentType="image/jpeg"/>
  <Override PartName="/ppt/media/image80.png" ContentType="image/png"/>
  <Override PartName="/ppt/media/image12.png" ContentType="image/png"/>
  <Override PartName="/ppt/media/image3.png" ContentType="image/png"/>
  <Override PartName="/ppt/media/image49.png" ContentType="image/png"/>
  <Override PartName="/ppt/media/image114.jpeg" ContentType="image/jpeg"/>
  <Override PartName="/ppt/media/image107.png" ContentType="image/png"/>
  <Override PartName="/ppt/media/image59.png" ContentType="image/png"/>
  <Override PartName="/ppt/media/image100.png" ContentType="image/png"/>
  <Override PartName="/ppt/media/image115.jpeg" ContentType="image/jpeg"/>
  <Override PartName="/ppt/media/image133.png" ContentType="image/png"/>
  <Override PartName="/ppt/media/image37.jpeg" ContentType="image/jpeg"/>
  <Override PartName="/ppt/media/image131.png" ContentType="image/png"/>
  <Override PartName="/ppt/media/image31.png" ContentType="image/png"/>
  <Override PartName="/ppt/media/image28.jpeg" ContentType="image/jpeg"/>
  <Override PartName="/ppt/media/image134.png" ContentType="image/png"/>
  <Override PartName="/ppt/media/image18.png" ContentType="image/png"/>
  <Override PartName="/ppt/media/image86.png" ContentType="image/png"/>
  <Override PartName="/ppt/media/image137.png" ContentType="image/png"/>
  <Override PartName="/ppt/media/image89.png" ContentType="image/png"/>
  <Override PartName="/ppt/media/image41.png" ContentType="image/png"/>
  <Override PartName="/ppt/media/image81.png" ContentType="image/png"/>
  <Override PartName="/ppt/media/image113.png" ContentType="image/png"/>
  <Override PartName="/ppt/media/image35.jpeg" ContentType="image/jpeg"/>
  <Override PartName="/ppt/media/image45.jpeg" ContentType="image/jpeg"/>
  <Override PartName="/ppt/media/image65.png" ContentType="image/png"/>
  <Override PartName="/ppt/media/image34.jpeg" ContentType="image/jpeg"/>
  <Override PartName="/ppt/media/media136.wmv" ContentType="video/x-ms-wmv"/>
  <Override PartName="/ppt/media/image33.jpeg" ContentType="image/jpeg"/>
  <Override PartName="/ppt/media/image54.png" ContentType="image/png"/>
  <Override PartName="/ppt/media/image32.jpeg" ContentType="image/jpeg"/>
  <Override PartName="/ppt/media/image1.png" ContentType="image/png"/>
  <Override PartName="/ppt/media/image48.png" ContentType="image/png"/>
  <Override PartName="/ppt/media/image111.jpeg" ContentType="image/jpeg"/>
  <Override PartName="/ppt/media/image47.png" ContentType="image/png"/>
  <Override PartName="/ppt/media/image58.jpeg" ContentType="image/jpeg"/>
  <Override PartName="/ppt/media/image23.jpeg" ContentType="image/jpeg"/>
  <Override PartName="/ppt/media/image57.jpeg" ContentType="image/jpeg"/>
  <Override PartName="/ppt/media/image82.png" ContentType="image/png"/>
  <Override PartName="/ppt/media/image20.jpeg" ContentType="image/jpeg"/>
  <Override PartName="/ppt/media/image21.jpeg" ContentType="image/jpeg"/>
  <Override PartName="/ppt/media/image24.jpeg" ContentType="image/jpeg"/>
  <Override PartName="/ppt/media/image135.png" ContentType="image/png"/>
  <Override PartName="/ppt/media/image42.jpeg" ContentType="image/jpeg"/>
  <Override PartName="/ppt/media/image99.png" ContentType="image/png"/>
  <Override PartName="/ppt/media/image112.jpeg" ContentType="image/jpeg"/>
  <Override PartName="/ppt/media/image62.jpeg" ContentType="image/jpeg"/>
  <Override PartName="/ppt/media/image139.jpeg" ContentType="image/jpeg"/>
  <Override PartName="/ppt/media/image25.jpeg" ContentType="image/jpeg"/>
  <Override PartName="/ppt/media/image4.png" ContentType="image/png"/>
  <Override PartName="/ppt/media/image50.png" ContentType="image/png"/>
  <Override PartName="/ppt/media/image95.jpeg" ContentType="image/jpeg"/>
  <Override PartName="/ppt/media/image27.jpeg" ContentType="image/jpeg"/>
  <Override PartName="/ppt/media/image71.png" ContentType="image/png"/>
  <Override PartName="/ppt/media/image60.jpeg" ContentType="image/jpeg"/>
  <Override PartName="/ppt/media/image101.wmf" ContentType="image/x-wmf"/>
  <Override PartName="/ppt/media/image96.png" ContentType="image/png"/>
  <Override PartName="/ppt/media/image128.png" ContentType="image/png"/>
  <Override PartName="/ppt/media/image61.jpeg" ContentType="image/jpeg"/>
  <Override PartName="/ppt/media/image63.jpeg" ContentType="image/jpeg"/>
  <Override PartName="/ppt/media/image64.png" ContentType="image/png"/>
  <Override PartName="/ppt/media/image66.png" ContentType="image/png"/>
  <Override PartName="/ppt/media/image67.png" ContentType="image/png"/>
  <Override PartName="/ppt/media/image68.png" ContentType="image/png"/>
  <Override PartName="/ppt/media/image69.png" ContentType="image/png"/>
  <Override PartName="/ppt/media/image17.png" ContentType="image/png"/>
  <Override PartName="/ppt/media/image117.png" ContentType="image/png"/>
  <Override PartName="/ppt/media/image121.png" ContentType="image/png"/>
  <Override PartName="/ppt/media/image132.png" ContentType="image/png"/>
  <Override PartName="/ppt/media/image79.jpeg" ContentType="image/jpeg"/>
  <Override PartName="/ppt/media/image75.jpeg" ContentType="image/jpeg"/>
  <Override PartName="/ppt/media/image102.png" ContentType="image/png"/>
  <Override PartName="/ppt/media/image70.png" ContentType="image/png"/>
  <Override PartName="/ppt/media/image76.jpeg" ContentType="image/jpeg"/>
  <Override PartName="/ppt/media/image109.png" ContentType="image/png"/>
  <Override PartName="/ppt/media/image77.png" ContentType="image/png"/>
  <Override PartName="/ppt/media/image93.png" ContentType="image/png"/>
  <Override PartName="/ppt/media/image125.png" ContentType="image/png"/>
  <Override PartName="/ppt/media/image78.png" ContentType="image/png"/>
  <Override PartName="/ppt/media/image94.png" ContentType="image/png"/>
  <Override PartName="/ppt/media/image126.png" ContentType="image/png"/>
  <Override PartName="/ppt/media/image6.jpeg" ContentType="image/jpeg"/>
  <Override PartName="/ppt/media/image84.jpeg" ContentType="image/jpeg"/>
  <Override PartName="/ppt/media/image85.jpeg" ContentType="image/jpeg"/>
  <Override PartName="/ppt/media/image98.png" ContentType="image/png"/>
  <Override PartName="/ppt/media/image103.wmf" ContentType="image/x-wmf"/>
  <Override PartName="/ppt/media/image118.jpeg" ContentType="image/jpeg"/>
  <Override PartName="/ppt/media/image130.png" ContentType="image/png"/>
  <Override PartName="/ppt/media/image72.jpeg" ContentType="image/jpeg"/>
  <Override PartName="/ppt/media/image122.png" ContentType="image/png"/>
  <Override PartName="/ppt/media/image90.png" ContentType="image/png"/>
  <Override PartName="/ppt/media/image29.png" ContentType="image/png"/>
  <Override PartName="/ppt/media/image129.png" ContentType="image/png"/>
  <Override PartName="/ppt/media/image97.png" ContentType="image/png"/>
  <Override PartName="/ppt/media/image104.png" ContentType="image/png"/>
  <Override PartName="/ppt/media/image73.png" ContentType="image/png"/>
  <Override PartName="/ppt/media/image105.png" ContentType="image/png"/>
  <Override PartName="/ppt/notesMasters/_rels/notesMaster1.xml.rels" ContentType="application/vnd.openxmlformats-package.relationships+xml"/>
  <Override PartName="/ppt/notesMasters/notesMaster1.xml" ContentType="application/vnd.openxmlformats-officedocument.presentationml.notesMaster+xml"/>
  <Override PartName="/ppt/slideLayouts/slideLayout9.xml" ContentType="application/vnd.openxmlformats-officedocument.presentationml.slideLayout+xml"/>
  <Override PartName="/ppt/slideLayouts/slideLayout13.xml" ContentType="application/vnd.openxmlformats-officedocument.presentationml.slideLayout+xml"/>
  <Override PartName="/ppt/slideLayouts/slideLayout8.xml" ContentType="application/vnd.openxmlformats-officedocument.presentationml.slideLayout+xml"/>
  <Override PartName="/ppt/slideLayouts/slideLayout12.xml" ContentType="application/vnd.openxmlformats-officedocument.presentationml.slideLayout+xml"/>
  <Override PartName="/ppt/slideLayouts/slideLayout7.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22.xml" ContentType="application/vnd.openxmlformats-officedocument.presentationml.slideLayout+xml"/>
  <Override PartName="/ppt/slideLayouts/slideLayout4.xml" ContentType="application/vnd.openxmlformats-officedocument.presentationml.slideLayout+xml"/>
  <Override PartName="/ppt/slideLayouts/slideLayout21.xml" ContentType="application/vnd.openxmlformats-officedocument.presentationml.slideLayout+xml"/>
  <Override PartName="/ppt/slideLayouts/slideLayout19.xml" ContentType="application/vnd.openxmlformats-officedocument.presentationml.slideLayout+xml"/>
  <Override PartName="/ppt/slideLayouts/slideLayout1.xml" ContentType="application/vnd.openxmlformats-officedocument.presentationml.slideLayout+xml"/>
  <Override PartName="/ppt/slideLayouts/_rels/slideLayout4.xml.rels" ContentType="application/vnd.openxmlformats-package.relationships+xml"/>
  <Override PartName="/ppt/slideLayouts/_rels/slideLayout3.xml.rels" ContentType="application/vnd.openxmlformats-package.relationships+xml"/>
  <Override PartName="/ppt/slideLayouts/_rels/slideLayout14.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20.xml.rels" ContentType="application/vnd.openxmlformats-package.relationships+xml"/>
  <Override PartName="/ppt/slideLayouts/_rels/slideLayout9.xml.rels" ContentType="application/vnd.openxmlformats-package.relationships+xml"/>
  <Override PartName="/ppt/slideLayouts/_rels/slideLayout13.xml.rels" ContentType="application/vnd.openxmlformats-package.relationships+xml"/>
  <Override PartName="/ppt/slideLayouts/_rels/slideLayout5.xml.rels" ContentType="application/vnd.openxmlformats-package.relationships+xml"/>
  <Override PartName="/ppt/slideLayouts/_rels/slideLayout8.xml.rels" ContentType="application/vnd.openxmlformats-package.relationships+xml"/>
  <Override PartName="/ppt/slideLayouts/_rels/slideLayout12.xml.rels" ContentType="application/vnd.openxmlformats-package.relationships+xml"/>
  <Override PartName="/ppt/slideLayouts/_rels/slideLayout7.xml.rels" ContentType="application/vnd.openxmlformats-package.relationships+xml"/>
  <Override PartName="/ppt/slideLayouts/_rels/slideLayout11.xml.rels" ContentType="application/vnd.openxmlformats-package.relationships+xml"/>
  <Override PartName="/ppt/slideLayouts/_rels/slideLayout6.xml.rels" ContentType="application/vnd.openxmlformats-package.relationships+xml"/>
  <Override PartName="/ppt/slideLayouts/_rels/slideLayout10.xml.rels" ContentType="application/vnd.openxmlformats-package.relationships+xml"/>
  <Override PartName="/ppt/slideLayouts/_rels/slideLayout22.xml.rels" ContentType="application/vnd.openxmlformats-package.relationships+xml"/>
  <Override PartName="/ppt/slideLayouts/_rels/slideLayout2.xml.rels" ContentType="application/vnd.openxmlformats-package.relationships+xml"/>
  <Override PartName="/ppt/slideLayouts/_rels/slideLayout19.xml.rels" ContentType="application/vnd.openxmlformats-package.relationships+xml"/>
  <Override PartName="/ppt/slideLayouts/_rels/slideLayout21.xml.rels" ContentType="application/vnd.openxmlformats-package.relationships+xml"/>
  <Override PartName="/ppt/slideLayouts/_rels/slideLayout1.xml.rels" ContentType="application/vnd.openxmlformats-package.relationships+xml"/>
  <Override PartName="/ppt/slideLayouts/slideLayout3.xml" ContentType="application/vnd.openxmlformats-officedocument.presentationml.slideLayout+xml"/>
  <Override PartName="/ppt/slideLayouts/slideLayout20.xml" ContentType="application/vnd.openxmlformats-officedocument.presentationml.slideLayout+xml"/>
  <Override PartName="/ppt/slideLayouts/slideLayout18.xml" ContentType="application/vnd.openxmlformats-officedocument.presentationml.slideLayout+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s/slide56.xml" ContentType="application/vnd.openxmlformats-officedocument.presentationml.slide+xml"/>
  <Override PartName="/ppt/slides/slide102.xml" ContentType="application/vnd.openxmlformats-officedocument.presentationml.slide+xml"/>
  <Override PartName="/ppt/slides/slide55.xml" ContentType="application/vnd.openxmlformats-officedocument.presentationml.slide+xml"/>
  <Override PartName="/ppt/slides/slide101.xml" ContentType="application/vnd.openxmlformats-officedocument.presentationml.slide+xml"/>
  <Override PartName="/ppt/slides/slide54.xml" ContentType="application/vnd.openxmlformats-officedocument.presentationml.slide+xml"/>
  <Override PartName="/ppt/slides/slide100.xml" ContentType="application/vnd.openxmlformats-officedocument.presentationml.slide+xml"/>
  <Override PartName="/ppt/slides/slide53.xml" ContentType="application/vnd.openxmlformats-officedocument.presentationml.slide+xml"/>
  <Override PartName="/ppt/slides/slide52.xml" ContentType="application/vnd.openxmlformats-officedocument.presentationml.slide+xml"/>
  <Override PartName="/ppt/slides/slide51.xml" ContentType="application/vnd.openxmlformats-officedocument.presentationml.slide+xml"/>
  <Override PartName="/ppt/slides/slide50.xml" ContentType="application/vnd.openxmlformats-officedocument.presentationml.slide+xml"/>
  <Override PartName="/ppt/slides/slide45.xml" ContentType="application/vnd.openxmlformats-officedocument.presentationml.slide+xml"/>
  <Override PartName="/ppt/slides/slide44.xml" ContentType="application/vnd.openxmlformats-officedocument.presentationml.slide+xml"/>
  <Override PartName="/ppt/slides/slide43.xml" ContentType="application/vnd.openxmlformats-officedocument.presentationml.slide+xml"/>
  <Override PartName="/ppt/slides/slide42.xml" ContentType="application/vnd.openxmlformats-officedocument.presentationml.slide+xml"/>
  <Override PartName="/ppt/slides/slide41.xml" ContentType="application/vnd.openxmlformats-officedocument.presentationml.slide+xml"/>
  <Override PartName="/ppt/slides/slide40.xml" ContentType="application/vnd.openxmlformats-officedocument.presentationml.slide+xml"/>
  <Override PartName="/ppt/slides/slide39.xml" ContentType="application/vnd.openxmlformats-officedocument.presentationml.slide+xml"/>
  <Override PartName="/ppt/slides/slide38.xml" ContentType="application/vnd.openxmlformats-officedocument.presentationml.slide+xml"/>
  <Override PartName="/ppt/slides/slide37.xml" ContentType="application/vnd.openxmlformats-officedocument.presentationml.slide+xml"/>
  <Override PartName="/ppt/slides/slide36.xml" ContentType="application/vnd.openxmlformats-officedocument.presentationml.slide+xml"/>
  <Override PartName="/ppt/slides/slide35.xml" ContentType="application/vnd.openxmlformats-officedocument.presentationml.slide+xml"/>
  <Override PartName="/ppt/slides/slide34.xml" ContentType="application/vnd.openxmlformats-officedocument.presentationml.slide+xml"/>
  <Override PartName="/ppt/slides/slide33.xml" ContentType="application/vnd.openxmlformats-officedocument.presentationml.slide+xml"/>
  <Override PartName="/ppt/slides/slide32.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slides/slide25.xml" ContentType="application/vnd.openxmlformats-officedocument.presentationml.slide+xml"/>
  <Override PartName="/ppt/slides/slide90.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59.xml" ContentType="application/vnd.openxmlformats-officedocument.presentationml.slide+xml"/>
  <Override PartName="/ppt/slides/slide105.xml" ContentType="application/vnd.openxmlformats-officedocument.presentationml.slide+xml"/>
  <Override PartName="/ppt/slides/slide22.xml" ContentType="application/vnd.openxmlformats-officedocument.presentationml.slide+xml"/>
  <Override PartName="/ppt/slides/slide13.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84.xml" ContentType="application/vnd.openxmlformats-officedocument.presentationml.slide+xml"/>
  <Override PartName="/ppt/slides/slide58.xml" ContentType="application/vnd.openxmlformats-officedocument.presentationml.slide+xml"/>
  <Override PartName="/ppt/slides/slide104.xml" ContentType="application/vnd.openxmlformats-officedocument.presentationml.slide+xml"/>
  <Override PartName="/ppt/slides/slide21.xml" ContentType="application/vnd.openxmlformats-officedocument.presentationml.slide+xml"/>
  <Override PartName="/ppt/slides/slide49.xml" ContentType="application/vnd.openxmlformats-officedocument.presentationml.slide+xml"/>
  <Override PartName="/ppt/slides/slide12.xml" ContentType="application/vnd.openxmlformats-officedocument.presentationml.slide+xml"/>
  <Override PartName="/ppt/slides/slide4.xml" ContentType="application/vnd.openxmlformats-officedocument.presentationml.slide+xml"/>
  <Override PartName="/ppt/slides/slide99.xml" ContentType="application/vnd.openxmlformats-officedocument.presentationml.slide+xml"/>
  <Override PartName="/ppt/slides/slide18.xml" ContentType="application/vnd.openxmlformats-officedocument.presentationml.slide+xml"/>
  <Override PartName="/ppt/slides/slide83.xml" ContentType="application/vnd.openxmlformats-officedocument.presentationml.slide+xml"/>
  <Override PartName="/ppt/slides/slide57.xml" ContentType="application/vnd.openxmlformats-officedocument.presentationml.slide+xml"/>
  <Override PartName="/ppt/slides/slide103.xml" ContentType="application/vnd.openxmlformats-officedocument.presentationml.slide+xml"/>
  <Override PartName="/ppt/slides/slide20.xml" ContentType="application/vnd.openxmlformats-officedocument.presentationml.slide+xml"/>
  <Override PartName="/ppt/slides/slide48.xml" ContentType="application/vnd.openxmlformats-officedocument.presentationml.slide+xml"/>
  <Override PartName="/ppt/slides/slide11.xml" ContentType="application/vnd.openxmlformats-officedocument.presentationml.slide+xml"/>
  <Override PartName="/ppt/slides/slide3.xml" ContentType="application/vnd.openxmlformats-officedocument.presentationml.slide+xml"/>
  <Override PartName="/ppt/slides/slide98.xml" ContentType="application/vnd.openxmlformats-officedocument.presentationml.slide+xml"/>
  <Override PartName="/ppt/slides/slide9.xml" ContentType="application/vnd.openxmlformats-officedocument.presentationml.slide+xml"/>
  <Override PartName="/ppt/slides/slide86.xml" ContentType="application/vnd.openxmlformats-officedocument.presentationml.slide+xml"/>
  <Override PartName="/ppt/slides/slide67.xml" ContentType="application/vnd.openxmlformats-officedocument.presentationml.slide+xml"/>
  <Override PartName="/ppt/slides/slide113.xml" ContentType="application/vnd.openxmlformats-officedocument.presentationml.slide+xml"/>
  <Override PartName="/ppt/slides/slide87.xml" ContentType="application/vnd.openxmlformats-officedocument.presentationml.slide+xml"/>
  <Override PartName="/ppt/slides/slide68.xml" ContentType="application/vnd.openxmlformats-officedocument.presentationml.slide+xml"/>
  <Override PartName="/ppt/slides/slide70.xml" ContentType="application/vnd.openxmlformats-officedocument.presentationml.slide+xml"/>
  <Override PartName="/ppt/slides/slide69.xml" ContentType="application/vnd.openxmlformats-officedocument.presentationml.slide+xml"/>
  <Override PartName="/ppt/slides/_rels/slide82.xml.rels" ContentType="application/vnd.openxmlformats-package.relationships+xml"/>
  <Override PartName="/ppt/slides/_rels/slide17.xml.rels" ContentType="application/vnd.openxmlformats-package.relationships+xml"/>
  <Override PartName="/ppt/slides/_rels/slide47.xml.rels" ContentType="application/vnd.openxmlformats-package.relationships+xml"/>
  <Override PartName="/ppt/slides/_rels/slide10.xml.rels" ContentType="application/vnd.openxmlformats-package.relationships+xml"/>
  <Override PartName="/ppt/slides/_rels/slide8.xml.rels" ContentType="application/vnd.openxmlformats-package.relationships+xml"/>
  <Override PartName="/ppt/slides/_rels/slide81.xml.rels" ContentType="application/vnd.openxmlformats-package.relationships+xml"/>
  <Override PartName="/ppt/slides/_rels/slide16.xml.rels" ContentType="application/vnd.openxmlformats-package.relationships+xml"/>
  <Override PartName="/ppt/slides/_rels/slide46.xml.rels" ContentType="application/vnd.openxmlformats-package.relationships+xml"/>
  <Override PartName="/ppt/slides/_rels/slide1.xml.rels" ContentType="application/vnd.openxmlformats-package.relationships+xml"/>
  <Override PartName="/ppt/slides/_rels/slide94.xml.rels" ContentType="application/vnd.openxmlformats-package.relationships+xml"/>
  <Override PartName="/ppt/slides/_rels/slide107.xml.rels" ContentType="application/vnd.openxmlformats-package.relationships+xml"/>
  <Override PartName="/ppt/slides/_rels/slide29.xml.rels" ContentType="application/vnd.openxmlformats-package.relationships+xml"/>
  <Override PartName="/ppt/slides/_rels/slide7.xml.rels" ContentType="application/vnd.openxmlformats-package.relationships+xml"/>
  <Override PartName="/ppt/slides/_rels/slide80.xml.rels" ContentType="application/vnd.openxmlformats-package.relationships+xml"/>
  <Override PartName="/ppt/slides/_rels/slide15.xml.rels" ContentType="application/vnd.openxmlformats-package.relationships+xml"/>
  <Override PartName="/ppt/slides/_rels/slide6.xml.rels" ContentType="application/vnd.openxmlformats-package.relationships+xml"/>
  <Override PartName="/ppt/slides/_rels/slide99.xml.rels" ContentType="application/vnd.openxmlformats-package.relationships+xml"/>
  <Override PartName="/ppt/slides/_rels/slide26.xml.rels" ContentType="application/vnd.openxmlformats-package.relationships+xml"/>
  <Override PartName="/ppt/slides/_rels/slide91.xml.rels" ContentType="application/vnd.openxmlformats-package.relationships+xml"/>
  <Override PartName="/ppt/slides/_rels/slide104.xml.rels" ContentType="application/vnd.openxmlformats-package.relationships+xml"/>
  <Override PartName="/ppt/slides/_rels/slide27.xml.rels" ContentType="application/vnd.openxmlformats-package.relationships+xml"/>
  <Override PartName="/ppt/slides/_rels/slide92.xml.rels" ContentType="application/vnd.openxmlformats-package.relationships+xml"/>
  <Override PartName="/ppt/slides/_rels/slide105.xml.rels" ContentType="application/vnd.openxmlformats-package.relationships+xml"/>
  <Override PartName="/ppt/slides/_rels/slide14.xml.rels" ContentType="application/vnd.openxmlformats-package.relationships+xml"/>
  <Override PartName="/ppt/slides/_rels/slide93.xml.rels" ContentType="application/vnd.openxmlformats-package.relationships+xml"/>
  <Override PartName="/ppt/slides/_rels/slide106.xml.rels" ContentType="application/vnd.openxmlformats-package.relationships+xml"/>
  <Override PartName="/ppt/slides/_rels/slide28.xml.rels" ContentType="application/vnd.openxmlformats-package.relationships+xml"/>
  <Override PartName="/ppt/slides/_rels/slide61.xml.rels" ContentType="application/vnd.openxmlformats-package.relationships+xml"/>
  <Override PartName="/ppt/slides/_rels/slide62.xml.rels" ContentType="application/vnd.openxmlformats-package.relationships+xml"/>
  <Override PartName="/ppt/slides/_rels/slide63.xml.rels" ContentType="application/vnd.openxmlformats-package.relationships+xml"/>
  <Override PartName="/ppt/slides/_rels/slide64.xml.rels" ContentType="application/vnd.openxmlformats-package.relationships+xml"/>
  <Override PartName="/ppt/slides/_rels/slide85.xml.rels" ContentType="application/vnd.openxmlformats-package.relationships+xml"/>
  <Override PartName="/ppt/slides/_rels/slide112.xml.rels" ContentType="application/vnd.openxmlformats-package.relationships+xml"/>
  <Override PartName="/ppt/slides/_rels/slide34.xml.rels" ContentType="application/vnd.openxmlformats-package.relationships+xml"/>
  <Override PartName="/ppt/slides/_rels/slide86.xml.rels" ContentType="application/vnd.openxmlformats-package.relationships+xml"/>
  <Override PartName="/ppt/slides/_rels/slide113.xml.rels" ContentType="application/vnd.openxmlformats-package.relationships+xml"/>
  <Override PartName="/ppt/slides/_rels/slide35.xml.rels" ContentType="application/vnd.openxmlformats-package.relationships+xml"/>
  <Override PartName="/ppt/slides/_rels/slide87.xml.rels" ContentType="application/vnd.openxmlformats-package.relationships+xml"/>
  <Override PartName="/ppt/slides/_rels/slide88.xml.rels" ContentType="application/vnd.openxmlformats-package.relationships+xml"/>
  <Override PartName="/ppt/slides/_rels/slide77.xml.rels" ContentType="application/vnd.openxmlformats-package.relationships+xml"/>
  <Override PartName="/ppt/slides/_rels/slide89.xml.rels" ContentType="application/vnd.openxmlformats-package.relationships+xml"/>
  <Override PartName="/ppt/slides/_rels/slide79.xml.rels" ContentType="application/vnd.openxmlformats-package.relationships+xml"/>
  <Override PartName="/ppt/slides/_rels/slide78.xml.rels" ContentType="application/vnd.openxmlformats-package.relationships+xml"/>
  <Override PartName="/ppt/slides/_rels/slide95.xml.rels" ContentType="application/vnd.openxmlformats-package.relationships+xml"/>
  <Override PartName="/ppt/slides/_rels/slide108.xml.rels" ContentType="application/vnd.openxmlformats-package.relationships+xml"/>
  <Override PartName="/ppt/slides/_rels/slide2.xml.rels" ContentType="application/vnd.openxmlformats-package.relationships+xml"/>
  <Override PartName="/ppt/slides/_rels/slide96.xml.rels" ContentType="application/vnd.openxmlformats-package.relationships+xml"/>
  <Override PartName="/ppt/slides/_rels/slide109.xml.rels" ContentType="application/vnd.openxmlformats-package.relationships+xml"/>
  <Override PartName="/ppt/slides/_rels/slide3.xml.rels" ContentType="application/vnd.openxmlformats-package.relationships+xml"/>
  <Override PartName="/ppt/slides/_rels/slide110.xml.rels" ContentType="application/vnd.openxmlformats-package.relationships+xml"/>
  <Override PartName="/ppt/slides/_rels/slide32.xml.rels" ContentType="application/vnd.openxmlformats-package.relationships+xml"/>
  <Override PartName="/ppt/slides/_rels/slide97.xml.rels" ContentType="application/vnd.openxmlformats-package.relationships+xml"/>
  <Override PartName="/ppt/slides/_rels/slide4.xml.rels" ContentType="application/vnd.openxmlformats-package.relationships+xml"/>
  <Override PartName="/ppt/slides/_rels/slide60.xml.rels" ContentType="application/vnd.openxmlformats-package.relationships+xml"/>
  <Override PartName="/ppt/slides/_rels/slide59.xml.rels" ContentType="application/vnd.openxmlformats-package.relationships+xml"/>
  <Override PartName="/ppt/slides/_rels/slide30.xml.rels" ContentType="application/vnd.openxmlformats-package.relationships+xml"/>
  <Override PartName="/ppt/slides/_rels/slide67.xml.rels" ContentType="application/vnd.openxmlformats-package.relationships+xml"/>
  <Override PartName="/ppt/slides/_rels/slide31.xml.rels" ContentType="application/vnd.openxmlformats-package.relationships+xml"/>
  <Override PartName="/ppt/slides/_rels/slide68.xml.rels" ContentType="application/vnd.openxmlformats-package.relationships+xml"/>
  <Override PartName="/ppt/slides/_rels/slide22.xml.rels" ContentType="application/vnd.openxmlformats-package.relationships+xml"/>
  <Override PartName="/ppt/slides/_rels/slide100.xml.rels" ContentType="application/vnd.openxmlformats-package.relationships+xml"/>
  <Override PartName="/ppt/slides/_rels/slide36.xml.rels" ContentType="application/vnd.openxmlformats-package.relationships+xml"/>
  <Override PartName="/ppt/slides/_rels/slide23.xml.rels" ContentType="application/vnd.openxmlformats-package.relationships+xml"/>
  <Override PartName="/ppt/slides/_rels/slide101.xml.rels" ContentType="application/vnd.openxmlformats-package.relationships+xml"/>
  <Override PartName="/ppt/slides/_rels/slide37.xml.rels" ContentType="application/vnd.openxmlformats-package.relationships+xml"/>
  <Override PartName="/ppt/slides/_rels/slide84.xml.rels" ContentType="application/vnd.openxmlformats-package.relationships+xml"/>
  <Override PartName="/ppt/slides/_rels/slide19.xml.rels" ContentType="application/vnd.openxmlformats-package.relationships+xml"/>
  <Override PartName="/ppt/slides/_rels/slide5.xml.rels" ContentType="application/vnd.openxmlformats-package.relationships+xml"/>
  <Override PartName="/ppt/slides/_rels/slide98.xml.rels" ContentType="application/vnd.openxmlformats-package.relationships+xml"/>
  <Override PartName="/ppt/slides/_rels/slide56.xml.rels" ContentType="application/vnd.openxmlformats-package.relationships+xml"/>
  <Override PartName="/ppt/slides/_rels/slide44.xml.rels" ContentType="application/vnd.openxmlformats-package.relationships+xml"/>
  <Override PartName="/ppt/slides/_rels/slide55.xml.rels" ContentType="application/vnd.openxmlformats-package.relationships+xml"/>
  <Override PartName="/ppt/slides/_rels/slide43.xml.rels" ContentType="application/vnd.openxmlformats-package.relationships+xml"/>
  <Override PartName="/ppt/slides/_rels/slide54.xml.rels" ContentType="application/vnd.openxmlformats-package.relationships+xml"/>
  <Override PartName="/ppt/slides/_rels/slide42.xml.rels" ContentType="application/vnd.openxmlformats-package.relationships+xml"/>
  <Override PartName="/ppt/slides/_rels/slide53.xml.rels" ContentType="application/vnd.openxmlformats-package.relationships+xml"/>
  <Override PartName="/ppt/slides/_rels/slide39.xml.rels" ContentType="application/vnd.openxmlformats-package.relationships+xml"/>
  <Override PartName="/ppt/slides/_rels/slide41.xml.rels" ContentType="application/vnd.openxmlformats-package.relationships+xml"/>
  <Override PartName="/ppt/slides/_rels/slide52.xml.rels" ContentType="application/vnd.openxmlformats-package.relationships+xml"/>
  <Override PartName="/ppt/slides/_rels/slide24.xml.rels" ContentType="application/vnd.openxmlformats-package.relationships+xml"/>
  <Override PartName="/ppt/slides/_rels/slide102.xml.rels" ContentType="application/vnd.openxmlformats-package.relationships+xml"/>
  <Override PartName="/ppt/slides/_rels/slide48.xml.rels" ContentType="application/vnd.openxmlformats-package.relationships+xml"/>
  <Override PartName="/ppt/slides/_rels/slide11.xml.rels" ContentType="application/vnd.openxmlformats-package.relationships+xml"/>
  <Override PartName="/ppt/slides/_rels/slide38.xml.rels" ContentType="application/vnd.openxmlformats-package.relationships+xml"/>
  <Override PartName="/ppt/slides/_rels/slide40.xml.rels" ContentType="application/vnd.openxmlformats-package.relationships+xml"/>
  <Override PartName="/ppt/slides/_rels/slide51.xml.rels" ContentType="application/vnd.openxmlformats-package.relationships+xml"/>
  <Override PartName="/ppt/slides/_rels/slide13.xml.rels" ContentType="application/vnd.openxmlformats-package.relationships+xml"/>
  <Override PartName="/ppt/slides/_rels/slide50.xml.rels" ContentType="application/vnd.openxmlformats-package.relationships+xml"/>
  <Override PartName="/ppt/slides/_rels/slide45.xml.rels" ContentType="application/vnd.openxmlformats-package.relationships+xml"/>
  <Override PartName="/ppt/slides/_rels/slide58.xml.rels" ContentType="application/vnd.openxmlformats-package.relationships+xml"/>
  <Override PartName="/ppt/slides/_rels/slide21.xml.rels" ContentType="application/vnd.openxmlformats-package.relationships+xml"/>
  <Override PartName="/ppt/slides/_rels/slide49.xml.rels" ContentType="application/vnd.openxmlformats-package.relationships+xml"/>
  <Override PartName="/ppt/slides/_rels/slide12.xml.rels" ContentType="application/vnd.openxmlformats-package.relationships+xml"/>
  <Override PartName="/ppt/slides/_rels/slide18.xml.rels" ContentType="application/vnd.openxmlformats-package.relationships+xml"/>
  <Override PartName="/ppt/slides/_rels/slide83.xml.rels" ContentType="application/vnd.openxmlformats-package.relationships+xml"/>
  <Override PartName="/ppt/slides/_rels/slide57.xml.rels" ContentType="application/vnd.openxmlformats-package.relationships+xml"/>
  <Override PartName="/ppt/slides/_rels/slide20.xml.rels" ContentType="application/vnd.openxmlformats-package.relationships+xml"/>
  <Override PartName="/ppt/slides/_rels/slide90.xml.rels" ContentType="application/vnd.openxmlformats-package.relationships+xml"/>
  <Override PartName="/ppt/slides/_rels/slide103.xml.rels" ContentType="application/vnd.openxmlformats-package.relationships+xml"/>
  <Override PartName="/ppt/slides/_rels/slide25.xml.rels" ContentType="application/vnd.openxmlformats-package.relationships+xml"/>
  <Override PartName="/ppt/slides/_rels/slide9.xml.rels" ContentType="application/vnd.openxmlformats-package.relationships+xml"/>
  <Override PartName="/ppt/slides/_rels/slide65.xml.rels" ContentType="application/vnd.openxmlformats-package.relationships+xml"/>
  <Override PartName="/ppt/slides/_rels/slide66.xml.rels" ContentType="application/vnd.openxmlformats-package.relationships+xml"/>
  <Override PartName="/ppt/slides/_rels/slide70.xml.rels" ContentType="application/vnd.openxmlformats-package.relationships+xml"/>
  <Override PartName="/ppt/slides/_rels/slide69.xml.rels" ContentType="application/vnd.openxmlformats-package.relationships+xml"/>
  <Override PartName="/ppt/slides/_rels/slide71.xml.rels" ContentType="application/vnd.openxmlformats-package.relationships+xml"/>
  <Override PartName="/ppt/slides/_rels/slide72.xml.rels" ContentType="application/vnd.openxmlformats-package.relationships+xml"/>
  <Override PartName="/ppt/slides/_rels/slide73.xml.rels" ContentType="application/vnd.openxmlformats-package.relationships+xml"/>
  <Override PartName="/ppt/slides/_rels/slide74.xml.rels" ContentType="application/vnd.openxmlformats-package.relationships+xml"/>
  <Override PartName="/ppt/slides/_rels/slide75.xml.rels" ContentType="application/vnd.openxmlformats-package.relationships+xml"/>
  <Override PartName="/ppt/slides/_rels/slide76.xml.rels" ContentType="application/vnd.openxmlformats-package.relationships+xml"/>
  <Override PartName="/ppt/slides/_rels/slide111.xml.rels" ContentType="application/vnd.openxmlformats-package.relationships+xml"/>
  <Override PartName="/ppt/slides/_rels/slide33.xml.rels" ContentType="application/vnd.openxmlformats-package.relationships+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85.xml" ContentType="application/vnd.openxmlformats-officedocument.presentationml.slide+xml"/>
  <Override PartName="/ppt/slides/slide112.xml" ContentType="application/vnd.openxmlformats-officedocument.presentationml.slide+xml"/>
  <Override PartName="/ppt/slides/slide66.xml" ContentType="application/vnd.openxmlformats-officedocument.presentationml.slide+xml"/>
  <Override PartName="/ppt/slides/slide109.xml" ContentType="application/vnd.openxmlformats-officedocument.presentationml.slide+xml"/>
  <Override PartName="/ppt/slides/slide46.xml" ContentType="application/vnd.openxmlformats-officedocument.presentationml.slide+xml"/>
  <Override PartName="/ppt/slides/slide111.xml" ContentType="application/vnd.openxmlformats-officedocument.presentationml.slide+xml"/>
  <Override PartName="/ppt/slides/slide65.xml" ContentType="application/vnd.openxmlformats-officedocument.presentationml.slide+xml"/>
  <Override PartName="/ppt/slides/slide108.xml" ContentType="application/vnd.openxmlformats-officedocument.presentationml.slide+xml"/>
  <Override PartName="/ppt/slides/slide107.xml" ContentType="application/vnd.openxmlformats-officedocument.presentationml.slide+xml"/>
  <Override PartName="/ppt/slides/slide79.xml" ContentType="application/vnd.openxmlformats-officedocument.presentationml.slide+xml"/>
  <Override PartName="/ppt/slides/slide106.xml" ContentType="application/vnd.openxmlformats-officedocument.presentationml.slide+xml"/>
  <Override PartName="/ppt/slides/slide78.xml" ContentType="application/vnd.openxmlformats-officedocument.presentationml.slide+xml"/>
  <Override PartName="/ppt/slides/slide95.xml" ContentType="application/vnd.openxmlformats-officedocument.presentationml.slide+xml"/>
  <Override PartName="/ppt/slides/slide8.xml" ContentType="application/vnd.openxmlformats-officedocument.presentationml.slide+xml"/>
  <Override PartName="/ppt/slides/slide8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10.xml" ContentType="application/vnd.openxmlformats-officedocument.presentationml.slide+xml"/>
  <Override PartName="/ppt/slides/slide64.xml" ContentType="application/vnd.openxmlformats-officedocument.presentationml.slide+xml"/>
  <Override PartName="/ppt/slides/slide63.xml" ContentType="application/vnd.openxmlformats-officedocument.presentationml.slide+xml"/>
  <Override PartName="/ppt/slides/slide62.xml" ContentType="application/vnd.openxmlformats-officedocument.presentationml.slide+xml"/>
  <Override PartName="/ppt/slides/slide61.xml" ContentType="application/vnd.openxmlformats-officedocument.presentationml.slide+xml"/>
  <Override PartName="/ppt/slides/slide60.xml" ContentType="application/vnd.openxmlformats-officedocument.presentationml.slide+xml"/>
  <Override PartName="/ppt/slides/slide29.xml" ContentType="application/vnd.openxmlformats-officedocument.presentationml.slide+xml"/>
  <Override PartName="/ppt/slides/slide94.xml" ContentType="application/vnd.openxmlformats-officedocument.presentationml.slide+xml"/>
  <Override PartName="/ppt/slides/slide7.xml" ContentType="application/vnd.openxmlformats-officedocument.presentationml.slide+xml"/>
  <Override PartName="/ppt/slides/slide28.xml" ContentType="application/vnd.openxmlformats-officedocument.presentationml.slide+xml"/>
  <Override PartName="/ppt/slides/slide93.xml" ContentType="application/vnd.openxmlformats-officedocument.presentationml.slide+xml"/>
  <Override PartName="/ppt/slides/slide14.xml" ContentType="application/vnd.openxmlformats-officedocument.presentationml.slide+xml"/>
  <Override PartName="/ppt/slides/slide6.xml" ContentType="application/vnd.openxmlformats-officedocument.presentationml.slide+xml"/>
  <Override PartName="/ppt/slides/slide92.xml" ContentType="application/vnd.openxmlformats-officedocument.presentationml.slide+xml"/>
  <Override PartName="/ppt/slides/slide27.xml" ContentType="application/vnd.openxmlformats-officedocument.presentationml.slide+xml"/>
  <Override PartName="/ppt/slides/slide91.xml" ContentType="application/vnd.openxmlformats-officedocument.presentationml.slide+xml"/>
  <Override PartName="/ppt/slides/slide26.xml" ContentType="application/vnd.openxmlformats-officedocument.presentationml.slide+xml"/>
  <Override PartName="/ppt/slides/slide15.xml" ContentType="application/vnd.openxmlformats-officedocument.presentationml.slide+xml"/>
  <Override PartName="/ppt/slides/slide80.xml" ContentType="application/vnd.openxmlformats-officedocument.presentationml.slide+xml"/>
  <Override PartName="/ppt/slides/slide1.xml" ContentType="application/vnd.openxmlformats-officedocument.presentationml.slide+xml"/>
  <Override PartName="/ppt/slides/slide96.xml" ContentType="application/vnd.openxmlformats-officedocument.presentationml.slide+xml"/>
  <Override PartName="/ppt/slides/slide16.xml" ContentType="application/vnd.openxmlformats-officedocument.presentationml.slide+xml"/>
  <Override PartName="/ppt/slides/slide81.xml" ContentType="application/vnd.openxmlformats-officedocument.presentationml.slide+xml"/>
  <Override PartName="/ppt/slides/slide97.xml" ContentType="application/vnd.openxmlformats-officedocument.presentationml.slide+xml"/>
  <Override PartName="/ppt/slides/slide2.xml" ContentType="application/vnd.openxmlformats-officedocument.presentationml.slide+xml"/>
  <Override PartName="/ppt/slides/slide10.xml" ContentType="application/vnd.openxmlformats-officedocument.presentationml.slide+xml"/>
  <Override PartName="/ppt/slides/slide47.xml" ContentType="application/vnd.openxmlformats-officedocument.presentationml.slide+xml"/>
  <Override PartName="/ppt/slides/slide17.xml" ContentType="application/vnd.openxmlformats-officedocument.presentationml.slide+xml"/>
  <Override PartName="/ppt/slides/slide82.xml" ContentType="application/vnd.openxmlformats-officedocument.presentationml.slide+xml"/>
  <Override PartName="/ppt/notesSlides/_rels/notesSlide113.xml.rels" ContentType="application/vnd.openxmlformats-package.relationships+xml"/>
  <Override PartName="/ppt/notesSlides/notesSlide113.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51" r:id="rId3"/>
    <p:sldMasterId id="2147483654" r:id="rId4"/>
    <p:sldMasterId id="2147483656" r:id="rId5"/>
    <p:sldMasterId id="2147483658" r:id="rId6"/>
    <p:sldMasterId id="2147483660" r:id="rId7"/>
    <p:sldMasterId id="2147483663" r:id="rId8"/>
    <p:sldMasterId id="2147483665" r:id="rId9"/>
    <p:sldMasterId id="2147483668" r:id="rId10"/>
    <p:sldMasterId id="2147483671" r:id="rId11"/>
    <p:sldMasterId id="2147483673" r:id="rId12"/>
    <p:sldMasterId id="2147483675" r:id="rId13"/>
    <p:sldMasterId id="2147483677" r:id="rId14"/>
    <p:sldMasterId id="2147483679" r:id="rId15"/>
    <p:sldMasterId id="2147483682" r:id="rId16"/>
    <p:sldMasterId id="2147483684" r:id="rId17"/>
  </p:sldMasterIdLst>
  <p:notesMasterIdLst>
    <p:notesMasterId r:id="rId18"/>
  </p:notesMasterIdLst>
  <p:sldIdLst>
    <p:sldId id="256" r:id="rId19"/>
    <p:sldId id="257" r:id="rId20"/>
    <p:sldId id="258" r:id="rId21"/>
    <p:sldId id="259" r:id="rId22"/>
    <p:sldId id="260" r:id="rId23"/>
    <p:sldId id="261" r:id="rId24"/>
    <p:sldId id="262" r:id="rId25"/>
    <p:sldId id="263" r:id="rId26"/>
    <p:sldId id="264" r:id="rId27"/>
    <p:sldId id="265" r:id="rId28"/>
    <p:sldId id="266" r:id="rId29"/>
    <p:sldId id="267" r:id="rId30"/>
    <p:sldId id="268" r:id="rId31"/>
    <p:sldId id="269" r:id="rId32"/>
    <p:sldId id="270" r:id="rId33"/>
    <p:sldId id="271" r:id="rId34"/>
    <p:sldId id="272" r:id="rId35"/>
    <p:sldId id="273" r:id="rId36"/>
    <p:sldId id="274" r:id="rId37"/>
    <p:sldId id="275" r:id="rId38"/>
    <p:sldId id="276" r:id="rId39"/>
    <p:sldId id="277" r:id="rId40"/>
    <p:sldId id="278" r:id="rId41"/>
    <p:sldId id="279" r:id="rId42"/>
    <p:sldId id="280" r:id="rId43"/>
    <p:sldId id="281" r:id="rId44"/>
    <p:sldId id="282" r:id="rId45"/>
    <p:sldId id="283" r:id="rId46"/>
    <p:sldId id="284" r:id="rId47"/>
    <p:sldId id="285" r:id="rId48"/>
    <p:sldId id="286" r:id="rId49"/>
    <p:sldId id="287" r:id="rId50"/>
    <p:sldId id="288" r:id="rId51"/>
    <p:sldId id="289" r:id="rId52"/>
    <p:sldId id="290" r:id="rId53"/>
    <p:sldId id="291" r:id="rId54"/>
    <p:sldId id="292" r:id="rId55"/>
    <p:sldId id="293" r:id="rId56"/>
    <p:sldId id="294" r:id="rId57"/>
    <p:sldId id="295" r:id="rId58"/>
    <p:sldId id="296" r:id="rId59"/>
    <p:sldId id="297" r:id="rId60"/>
    <p:sldId id="298" r:id="rId61"/>
    <p:sldId id="299" r:id="rId62"/>
    <p:sldId id="300" r:id="rId63"/>
    <p:sldId id="301" r:id="rId64"/>
    <p:sldId id="302" r:id="rId65"/>
    <p:sldId id="303" r:id="rId66"/>
    <p:sldId id="304" r:id="rId67"/>
    <p:sldId id="305" r:id="rId68"/>
    <p:sldId id="306" r:id="rId69"/>
    <p:sldId id="307" r:id="rId70"/>
    <p:sldId id="308" r:id="rId71"/>
    <p:sldId id="309" r:id="rId72"/>
    <p:sldId id="310" r:id="rId73"/>
    <p:sldId id="311" r:id="rId74"/>
    <p:sldId id="312" r:id="rId75"/>
    <p:sldId id="313" r:id="rId76"/>
    <p:sldId id="314" r:id="rId77"/>
    <p:sldId id="315" r:id="rId78"/>
    <p:sldId id="316" r:id="rId79"/>
    <p:sldId id="317" r:id="rId80"/>
    <p:sldId id="318" r:id="rId81"/>
    <p:sldId id="319" r:id="rId82"/>
    <p:sldId id="320" r:id="rId83"/>
    <p:sldId id="321" r:id="rId84"/>
    <p:sldId id="322" r:id="rId85"/>
    <p:sldId id="323" r:id="rId86"/>
    <p:sldId id="324" r:id="rId87"/>
    <p:sldId id="325" r:id="rId88"/>
    <p:sldId id="326" r:id="rId89"/>
    <p:sldId id="327" r:id="rId90"/>
    <p:sldId id="328" r:id="rId91"/>
    <p:sldId id="329" r:id="rId92"/>
    <p:sldId id="330" r:id="rId93"/>
    <p:sldId id="331" r:id="rId94"/>
    <p:sldId id="332" r:id="rId95"/>
    <p:sldId id="333" r:id="rId96"/>
    <p:sldId id="334" r:id="rId97"/>
    <p:sldId id="335" r:id="rId98"/>
    <p:sldId id="336" r:id="rId99"/>
    <p:sldId id="337" r:id="rId100"/>
    <p:sldId id="338" r:id="rId101"/>
    <p:sldId id="339" r:id="rId102"/>
    <p:sldId id="340" r:id="rId103"/>
    <p:sldId id="341" r:id="rId104"/>
    <p:sldId id="342" r:id="rId105"/>
    <p:sldId id="343" r:id="rId106"/>
    <p:sldId id="344" r:id="rId107"/>
    <p:sldId id="345" r:id="rId108"/>
    <p:sldId id="346" r:id="rId109"/>
    <p:sldId id="347" r:id="rId110"/>
    <p:sldId id="348" r:id="rId111"/>
    <p:sldId id="349" r:id="rId112"/>
    <p:sldId id="350" r:id="rId113"/>
    <p:sldId id="351" r:id="rId114"/>
    <p:sldId id="352" r:id="rId115"/>
    <p:sldId id="353" r:id="rId116"/>
    <p:sldId id="354" r:id="rId117"/>
    <p:sldId id="355" r:id="rId118"/>
    <p:sldId id="356" r:id="rId119"/>
    <p:sldId id="357" r:id="rId120"/>
    <p:sldId id="358" r:id="rId121"/>
    <p:sldId id="359" r:id="rId122"/>
    <p:sldId id="360" r:id="rId123"/>
    <p:sldId id="361" r:id="rId124"/>
    <p:sldId id="362" r:id="rId125"/>
    <p:sldId id="363" r:id="rId126"/>
    <p:sldId id="364" r:id="rId127"/>
    <p:sldId id="365" r:id="rId128"/>
    <p:sldId id="366" r:id="rId129"/>
    <p:sldId id="367" r:id="rId130"/>
    <p:sldId id="368" r:id="rId131"/>
  </p:sldIdLst>
  <p:sldSz cx="12192000" cy="6858000"/>
  <p:notesSz cx="7559675" cy="10691813"/>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slideMaster" Target="slideMasters/slideMaster6.xml"/><Relationship Id="rId8" Type="http://schemas.openxmlformats.org/officeDocument/2006/relationships/slideMaster" Target="slideMasters/slideMaster7.xml"/><Relationship Id="rId9" Type="http://schemas.openxmlformats.org/officeDocument/2006/relationships/slideMaster" Target="slideMasters/slideMaster8.xml"/><Relationship Id="rId10" Type="http://schemas.openxmlformats.org/officeDocument/2006/relationships/slideMaster" Target="slideMasters/slideMaster9.xml"/><Relationship Id="rId11" Type="http://schemas.openxmlformats.org/officeDocument/2006/relationships/slideMaster" Target="slideMasters/slideMaster10.xml"/><Relationship Id="rId12" Type="http://schemas.openxmlformats.org/officeDocument/2006/relationships/slideMaster" Target="slideMasters/slideMaster11.xml"/><Relationship Id="rId13" Type="http://schemas.openxmlformats.org/officeDocument/2006/relationships/slideMaster" Target="slideMasters/slideMaster12.xml"/><Relationship Id="rId14" Type="http://schemas.openxmlformats.org/officeDocument/2006/relationships/slideMaster" Target="slideMasters/slideMaster13.xml"/><Relationship Id="rId15" Type="http://schemas.openxmlformats.org/officeDocument/2006/relationships/slideMaster" Target="slideMasters/slideMaster14.xml"/><Relationship Id="rId16" Type="http://schemas.openxmlformats.org/officeDocument/2006/relationships/slideMaster" Target="slideMasters/slideMaster15.xml"/><Relationship Id="rId17" Type="http://schemas.openxmlformats.org/officeDocument/2006/relationships/slideMaster" Target="slideMasters/slideMaster16.xml"/><Relationship Id="rId18" Type="http://schemas.openxmlformats.org/officeDocument/2006/relationships/notesMaster" Target="notesMasters/notesMaster1.xml"/><Relationship Id="rId19" Type="http://schemas.openxmlformats.org/officeDocument/2006/relationships/slide" Target="slides/slide1.xml"/><Relationship Id="rId20" Type="http://schemas.openxmlformats.org/officeDocument/2006/relationships/slide" Target="slides/slide2.xml"/><Relationship Id="rId21" Type="http://schemas.openxmlformats.org/officeDocument/2006/relationships/slide" Target="slides/slide3.xml"/><Relationship Id="rId22" Type="http://schemas.openxmlformats.org/officeDocument/2006/relationships/slide" Target="slides/slide4.xml"/><Relationship Id="rId23" Type="http://schemas.openxmlformats.org/officeDocument/2006/relationships/slide" Target="slides/slide5.xml"/><Relationship Id="rId24" Type="http://schemas.openxmlformats.org/officeDocument/2006/relationships/slide" Target="slides/slide6.xml"/><Relationship Id="rId25" Type="http://schemas.openxmlformats.org/officeDocument/2006/relationships/slide" Target="slides/slide7.xml"/><Relationship Id="rId26" Type="http://schemas.openxmlformats.org/officeDocument/2006/relationships/slide" Target="slides/slide8.xml"/><Relationship Id="rId27" Type="http://schemas.openxmlformats.org/officeDocument/2006/relationships/slide" Target="slides/slide9.xml"/><Relationship Id="rId28" Type="http://schemas.openxmlformats.org/officeDocument/2006/relationships/slide" Target="slides/slide10.xml"/><Relationship Id="rId29" Type="http://schemas.openxmlformats.org/officeDocument/2006/relationships/slide" Target="slides/slide11.xml"/><Relationship Id="rId30" Type="http://schemas.openxmlformats.org/officeDocument/2006/relationships/slide" Target="slides/slide12.xml"/><Relationship Id="rId31" Type="http://schemas.openxmlformats.org/officeDocument/2006/relationships/slide" Target="slides/slide13.xml"/><Relationship Id="rId32" Type="http://schemas.openxmlformats.org/officeDocument/2006/relationships/slide" Target="slides/slide14.xml"/><Relationship Id="rId33" Type="http://schemas.openxmlformats.org/officeDocument/2006/relationships/slide" Target="slides/slide15.xml"/><Relationship Id="rId34" Type="http://schemas.openxmlformats.org/officeDocument/2006/relationships/slide" Target="slides/slide16.xml"/><Relationship Id="rId35" Type="http://schemas.openxmlformats.org/officeDocument/2006/relationships/slide" Target="slides/slide17.xml"/><Relationship Id="rId36" Type="http://schemas.openxmlformats.org/officeDocument/2006/relationships/slide" Target="slides/slide18.xml"/><Relationship Id="rId37" Type="http://schemas.openxmlformats.org/officeDocument/2006/relationships/slide" Target="slides/slide19.xml"/><Relationship Id="rId38" Type="http://schemas.openxmlformats.org/officeDocument/2006/relationships/slide" Target="slides/slide20.xml"/><Relationship Id="rId39" Type="http://schemas.openxmlformats.org/officeDocument/2006/relationships/slide" Target="slides/slide21.xml"/><Relationship Id="rId40" Type="http://schemas.openxmlformats.org/officeDocument/2006/relationships/slide" Target="slides/slide22.xml"/><Relationship Id="rId41" Type="http://schemas.openxmlformats.org/officeDocument/2006/relationships/slide" Target="slides/slide23.xml"/><Relationship Id="rId42" Type="http://schemas.openxmlformats.org/officeDocument/2006/relationships/slide" Target="slides/slide24.xml"/><Relationship Id="rId43" Type="http://schemas.openxmlformats.org/officeDocument/2006/relationships/slide" Target="slides/slide25.xml"/><Relationship Id="rId44" Type="http://schemas.openxmlformats.org/officeDocument/2006/relationships/slide" Target="slides/slide26.xml"/><Relationship Id="rId45" Type="http://schemas.openxmlformats.org/officeDocument/2006/relationships/slide" Target="slides/slide27.xml"/><Relationship Id="rId46" Type="http://schemas.openxmlformats.org/officeDocument/2006/relationships/slide" Target="slides/slide28.xml"/><Relationship Id="rId47" Type="http://schemas.openxmlformats.org/officeDocument/2006/relationships/slide" Target="slides/slide29.xml"/><Relationship Id="rId48" Type="http://schemas.openxmlformats.org/officeDocument/2006/relationships/slide" Target="slides/slide30.xml"/><Relationship Id="rId49" Type="http://schemas.openxmlformats.org/officeDocument/2006/relationships/slide" Target="slides/slide31.xml"/><Relationship Id="rId50" Type="http://schemas.openxmlformats.org/officeDocument/2006/relationships/slide" Target="slides/slide32.xml"/><Relationship Id="rId51" Type="http://schemas.openxmlformats.org/officeDocument/2006/relationships/slide" Target="slides/slide33.xml"/><Relationship Id="rId52" Type="http://schemas.openxmlformats.org/officeDocument/2006/relationships/slide" Target="slides/slide34.xml"/><Relationship Id="rId53" Type="http://schemas.openxmlformats.org/officeDocument/2006/relationships/slide" Target="slides/slide35.xml"/><Relationship Id="rId54" Type="http://schemas.openxmlformats.org/officeDocument/2006/relationships/slide" Target="slides/slide36.xml"/><Relationship Id="rId55" Type="http://schemas.openxmlformats.org/officeDocument/2006/relationships/slide" Target="slides/slide37.xml"/><Relationship Id="rId56" Type="http://schemas.openxmlformats.org/officeDocument/2006/relationships/slide" Target="slides/slide38.xml"/><Relationship Id="rId57" Type="http://schemas.openxmlformats.org/officeDocument/2006/relationships/slide" Target="slides/slide39.xml"/><Relationship Id="rId58" Type="http://schemas.openxmlformats.org/officeDocument/2006/relationships/slide" Target="slides/slide40.xml"/><Relationship Id="rId59" Type="http://schemas.openxmlformats.org/officeDocument/2006/relationships/slide" Target="slides/slide41.xml"/><Relationship Id="rId60" Type="http://schemas.openxmlformats.org/officeDocument/2006/relationships/slide" Target="slides/slide42.xml"/><Relationship Id="rId61" Type="http://schemas.openxmlformats.org/officeDocument/2006/relationships/slide" Target="slides/slide43.xml"/><Relationship Id="rId62" Type="http://schemas.openxmlformats.org/officeDocument/2006/relationships/slide" Target="slides/slide44.xml"/><Relationship Id="rId63" Type="http://schemas.openxmlformats.org/officeDocument/2006/relationships/slide" Target="slides/slide45.xml"/><Relationship Id="rId64" Type="http://schemas.openxmlformats.org/officeDocument/2006/relationships/slide" Target="slides/slide46.xml"/><Relationship Id="rId65" Type="http://schemas.openxmlformats.org/officeDocument/2006/relationships/slide" Target="slides/slide47.xml"/><Relationship Id="rId66" Type="http://schemas.openxmlformats.org/officeDocument/2006/relationships/slide" Target="slides/slide48.xml"/><Relationship Id="rId67" Type="http://schemas.openxmlformats.org/officeDocument/2006/relationships/slide" Target="slides/slide49.xml"/><Relationship Id="rId68" Type="http://schemas.openxmlformats.org/officeDocument/2006/relationships/slide" Target="slides/slide50.xml"/><Relationship Id="rId69" Type="http://schemas.openxmlformats.org/officeDocument/2006/relationships/slide" Target="slides/slide51.xml"/><Relationship Id="rId70" Type="http://schemas.openxmlformats.org/officeDocument/2006/relationships/slide" Target="slides/slide52.xml"/><Relationship Id="rId71" Type="http://schemas.openxmlformats.org/officeDocument/2006/relationships/slide" Target="slides/slide53.xml"/><Relationship Id="rId72" Type="http://schemas.openxmlformats.org/officeDocument/2006/relationships/slide" Target="slides/slide54.xml"/><Relationship Id="rId73" Type="http://schemas.openxmlformats.org/officeDocument/2006/relationships/slide" Target="slides/slide55.xml"/><Relationship Id="rId74" Type="http://schemas.openxmlformats.org/officeDocument/2006/relationships/slide" Target="slides/slide56.xml"/><Relationship Id="rId75" Type="http://schemas.openxmlformats.org/officeDocument/2006/relationships/slide" Target="slides/slide57.xml"/><Relationship Id="rId76" Type="http://schemas.openxmlformats.org/officeDocument/2006/relationships/slide" Target="slides/slide58.xml"/><Relationship Id="rId77" Type="http://schemas.openxmlformats.org/officeDocument/2006/relationships/slide" Target="slides/slide59.xml"/><Relationship Id="rId78" Type="http://schemas.openxmlformats.org/officeDocument/2006/relationships/slide" Target="slides/slide60.xml"/><Relationship Id="rId79" Type="http://schemas.openxmlformats.org/officeDocument/2006/relationships/slide" Target="slides/slide61.xml"/><Relationship Id="rId80" Type="http://schemas.openxmlformats.org/officeDocument/2006/relationships/slide" Target="slides/slide62.xml"/><Relationship Id="rId81" Type="http://schemas.openxmlformats.org/officeDocument/2006/relationships/slide" Target="slides/slide63.xml"/><Relationship Id="rId82" Type="http://schemas.openxmlformats.org/officeDocument/2006/relationships/slide" Target="slides/slide64.xml"/><Relationship Id="rId83" Type="http://schemas.openxmlformats.org/officeDocument/2006/relationships/slide" Target="slides/slide65.xml"/><Relationship Id="rId84" Type="http://schemas.openxmlformats.org/officeDocument/2006/relationships/slide" Target="slides/slide66.xml"/><Relationship Id="rId85" Type="http://schemas.openxmlformats.org/officeDocument/2006/relationships/slide" Target="slides/slide67.xml"/><Relationship Id="rId86" Type="http://schemas.openxmlformats.org/officeDocument/2006/relationships/slide" Target="slides/slide68.xml"/><Relationship Id="rId87" Type="http://schemas.openxmlformats.org/officeDocument/2006/relationships/slide" Target="slides/slide69.xml"/><Relationship Id="rId88" Type="http://schemas.openxmlformats.org/officeDocument/2006/relationships/slide" Target="slides/slide70.xml"/><Relationship Id="rId89" Type="http://schemas.openxmlformats.org/officeDocument/2006/relationships/slide" Target="slides/slide71.xml"/><Relationship Id="rId90" Type="http://schemas.openxmlformats.org/officeDocument/2006/relationships/slide" Target="slides/slide72.xml"/><Relationship Id="rId91" Type="http://schemas.openxmlformats.org/officeDocument/2006/relationships/slide" Target="slides/slide73.xml"/><Relationship Id="rId92" Type="http://schemas.openxmlformats.org/officeDocument/2006/relationships/slide" Target="slides/slide74.xml"/><Relationship Id="rId93" Type="http://schemas.openxmlformats.org/officeDocument/2006/relationships/slide" Target="slides/slide75.xml"/><Relationship Id="rId94" Type="http://schemas.openxmlformats.org/officeDocument/2006/relationships/slide" Target="slides/slide76.xml"/><Relationship Id="rId95" Type="http://schemas.openxmlformats.org/officeDocument/2006/relationships/slide" Target="slides/slide77.xml"/><Relationship Id="rId96" Type="http://schemas.openxmlformats.org/officeDocument/2006/relationships/slide" Target="slides/slide78.xml"/><Relationship Id="rId97" Type="http://schemas.openxmlformats.org/officeDocument/2006/relationships/slide" Target="slides/slide79.xml"/><Relationship Id="rId98" Type="http://schemas.openxmlformats.org/officeDocument/2006/relationships/slide" Target="slides/slide80.xml"/><Relationship Id="rId99" Type="http://schemas.openxmlformats.org/officeDocument/2006/relationships/slide" Target="slides/slide81.xml"/><Relationship Id="rId100" Type="http://schemas.openxmlformats.org/officeDocument/2006/relationships/slide" Target="slides/slide82.xml"/><Relationship Id="rId101" Type="http://schemas.openxmlformats.org/officeDocument/2006/relationships/slide" Target="slides/slide83.xml"/><Relationship Id="rId102" Type="http://schemas.openxmlformats.org/officeDocument/2006/relationships/slide" Target="slides/slide84.xml"/><Relationship Id="rId103" Type="http://schemas.openxmlformats.org/officeDocument/2006/relationships/slide" Target="slides/slide85.xml"/><Relationship Id="rId104" Type="http://schemas.openxmlformats.org/officeDocument/2006/relationships/slide" Target="slides/slide86.xml"/><Relationship Id="rId105" Type="http://schemas.openxmlformats.org/officeDocument/2006/relationships/slide" Target="slides/slide87.xml"/><Relationship Id="rId106" Type="http://schemas.openxmlformats.org/officeDocument/2006/relationships/slide" Target="slides/slide88.xml"/><Relationship Id="rId107" Type="http://schemas.openxmlformats.org/officeDocument/2006/relationships/slide" Target="slides/slide89.xml"/><Relationship Id="rId108" Type="http://schemas.openxmlformats.org/officeDocument/2006/relationships/slide" Target="slides/slide90.xml"/><Relationship Id="rId109" Type="http://schemas.openxmlformats.org/officeDocument/2006/relationships/slide" Target="slides/slide91.xml"/><Relationship Id="rId110" Type="http://schemas.openxmlformats.org/officeDocument/2006/relationships/slide" Target="slides/slide92.xml"/><Relationship Id="rId111" Type="http://schemas.openxmlformats.org/officeDocument/2006/relationships/slide" Target="slides/slide93.xml"/><Relationship Id="rId112" Type="http://schemas.openxmlformats.org/officeDocument/2006/relationships/slide" Target="slides/slide94.xml"/><Relationship Id="rId113" Type="http://schemas.openxmlformats.org/officeDocument/2006/relationships/slide" Target="slides/slide95.xml"/><Relationship Id="rId114" Type="http://schemas.openxmlformats.org/officeDocument/2006/relationships/slide" Target="slides/slide96.xml"/><Relationship Id="rId115" Type="http://schemas.openxmlformats.org/officeDocument/2006/relationships/slide" Target="slides/slide97.xml"/><Relationship Id="rId116" Type="http://schemas.openxmlformats.org/officeDocument/2006/relationships/slide" Target="slides/slide98.xml"/><Relationship Id="rId117" Type="http://schemas.openxmlformats.org/officeDocument/2006/relationships/slide" Target="slides/slide99.xml"/><Relationship Id="rId118" Type="http://schemas.openxmlformats.org/officeDocument/2006/relationships/slide" Target="slides/slide100.xml"/><Relationship Id="rId119" Type="http://schemas.openxmlformats.org/officeDocument/2006/relationships/slide" Target="slides/slide101.xml"/><Relationship Id="rId120" Type="http://schemas.openxmlformats.org/officeDocument/2006/relationships/slide" Target="slides/slide102.xml"/><Relationship Id="rId121" Type="http://schemas.openxmlformats.org/officeDocument/2006/relationships/slide" Target="slides/slide103.xml"/><Relationship Id="rId122" Type="http://schemas.openxmlformats.org/officeDocument/2006/relationships/slide" Target="slides/slide104.xml"/><Relationship Id="rId123" Type="http://schemas.openxmlformats.org/officeDocument/2006/relationships/slide" Target="slides/slide105.xml"/><Relationship Id="rId124" Type="http://schemas.openxmlformats.org/officeDocument/2006/relationships/slide" Target="slides/slide106.xml"/><Relationship Id="rId125" Type="http://schemas.openxmlformats.org/officeDocument/2006/relationships/slide" Target="slides/slide107.xml"/><Relationship Id="rId126" Type="http://schemas.openxmlformats.org/officeDocument/2006/relationships/slide" Target="slides/slide108.xml"/><Relationship Id="rId127" Type="http://schemas.openxmlformats.org/officeDocument/2006/relationships/slide" Target="slides/slide109.xml"/><Relationship Id="rId128" Type="http://schemas.openxmlformats.org/officeDocument/2006/relationships/slide" Target="slides/slide110.xml"/><Relationship Id="rId129" Type="http://schemas.openxmlformats.org/officeDocument/2006/relationships/slide" Target="slides/slide111.xml"/><Relationship Id="rId130" Type="http://schemas.openxmlformats.org/officeDocument/2006/relationships/slide" Target="slides/slide112.xml"/><Relationship Id="rId131" Type="http://schemas.openxmlformats.org/officeDocument/2006/relationships/slide" Target="slides/slide113.xml"/><Relationship Id="rId132" Type="http://schemas.openxmlformats.org/officeDocument/2006/relationships/presProps" Target="presProps.xml"/>
</Relationships>
</file>

<file path=ppt/notesMasters/_rels/notesMaster1.xml.rels><?xml version="1.0" encoding="UTF-8"?>
<Relationships xmlns="http://schemas.openxmlformats.org/package/2006/relationships"><Relationship Id="rId1" Type="http://schemas.openxmlformats.org/officeDocument/2006/relationships/theme" Target="../theme/theme17.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3" name="PlaceHolder 1"/>
          <p:cNvSpPr>
            <a:spLocks noGrp="1"/>
          </p:cNvSpPr>
          <p:nvPr>
            <p:ph type="sldImg"/>
          </p:nvPr>
        </p:nvSpPr>
        <p:spPr>
          <a:xfrm>
            <a:off x="0" y="812520"/>
            <a:ext cx="360" cy="360"/>
          </a:xfrm>
          <a:prstGeom prst="rect">
            <a:avLst/>
          </a:prstGeom>
          <a:noFill/>
          <a:ln w="0">
            <a:noFill/>
          </a:ln>
        </p:spPr>
        <p:txBody>
          <a:bodyPr lIns="0" rIns="0" tIns="0" bIns="0" anchor="ctr">
            <a:noAutofit/>
          </a:bodyPr>
          <a:p>
            <a:pPr algn="ctr"/>
            <a:r>
              <a:rPr b="0" lang="en-GB" sz="5320" spc="-1" strike="noStrike">
                <a:solidFill>
                  <a:srgbClr val="b2b2b2"/>
                </a:solidFill>
                <a:latin typeface="Arial"/>
              </a:rPr>
              <a:t>Click to move the slide</a:t>
            </a:r>
            <a:endParaRPr b="0" lang="en-GB" sz="5320" spc="-1" strike="noStrike">
              <a:solidFill>
                <a:srgbClr val="b2b2b2"/>
              </a:solidFill>
              <a:latin typeface="Arial"/>
            </a:endParaRPr>
          </a:p>
        </p:txBody>
      </p:sp>
      <p:sp>
        <p:nvSpPr>
          <p:cNvPr id="164" name="PlaceHolder 2"/>
          <p:cNvSpPr>
            <a:spLocks noGrp="1"/>
          </p:cNvSpPr>
          <p:nvPr>
            <p:ph type="body"/>
          </p:nvPr>
        </p:nvSpPr>
        <p:spPr>
          <a:xfrm>
            <a:off x="756000" y="5078520"/>
            <a:ext cx="6047640" cy="4811040"/>
          </a:xfrm>
          <a:prstGeom prst="rect">
            <a:avLst/>
          </a:prstGeom>
          <a:noFill/>
          <a:ln w="0">
            <a:noFill/>
          </a:ln>
        </p:spPr>
        <p:txBody>
          <a:bodyPr lIns="0" rIns="0" tIns="0" bIns="0" anchor="t">
            <a:noAutofit/>
          </a:bodyPr>
          <a:p>
            <a:pPr marL="216000" indent="-216000">
              <a:buNone/>
            </a:pPr>
            <a:r>
              <a:rPr b="0" lang="en-GB" sz="2000" spc="-1" strike="noStrike">
                <a:solidFill>
                  <a:srgbClr val="000000"/>
                </a:solidFill>
                <a:latin typeface="Arial"/>
              </a:rPr>
              <a:t>Click to edit the notes' format</a:t>
            </a:r>
            <a:endParaRPr b="0" lang="en-GB" sz="2000" spc="-1" strike="noStrike">
              <a:solidFill>
                <a:srgbClr val="000000"/>
              </a:solidFill>
              <a:latin typeface="Arial"/>
            </a:endParaRPr>
          </a:p>
        </p:txBody>
      </p:sp>
      <p:sp>
        <p:nvSpPr>
          <p:cNvPr id="165" name="PlaceHolder 3"/>
          <p:cNvSpPr>
            <a:spLocks noGrp="1"/>
          </p:cNvSpPr>
          <p:nvPr>
            <p:ph type="hdr"/>
          </p:nvPr>
        </p:nvSpPr>
        <p:spPr>
          <a:xfrm>
            <a:off x="0" y="0"/>
            <a:ext cx="3280680" cy="534240"/>
          </a:xfrm>
          <a:prstGeom prst="rect">
            <a:avLst/>
          </a:prstGeom>
          <a:noFill/>
          <a:ln w="0">
            <a:noFill/>
          </a:ln>
        </p:spPr>
        <p:txBody>
          <a:bodyPr lIns="0" rIns="0" tIns="0" bIns="0" anchor="t">
            <a:noAutofit/>
          </a:bodyPr>
          <a:p>
            <a:pPr indent="0">
              <a:buNone/>
            </a:pPr>
            <a:r>
              <a:rPr b="0" lang="en-GB" sz="1400" spc="-1" strike="noStrike">
                <a:solidFill>
                  <a:srgbClr val="ffffff"/>
                </a:solidFill>
                <a:latin typeface="Arial"/>
              </a:rPr>
              <a:t>&lt;header&gt;</a:t>
            </a:r>
            <a:endParaRPr b="0" lang="en-GB" sz="1400" spc="-1" strike="noStrike">
              <a:solidFill>
                <a:srgbClr val="ffffff"/>
              </a:solidFill>
              <a:latin typeface="Arial"/>
            </a:endParaRPr>
          </a:p>
        </p:txBody>
      </p:sp>
      <p:sp>
        <p:nvSpPr>
          <p:cNvPr id="166" name="PlaceHolder 4"/>
          <p:cNvSpPr>
            <a:spLocks noGrp="1"/>
          </p:cNvSpPr>
          <p:nvPr>
            <p:ph type="dt" idx="3"/>
          </p:nvPr>
        </p:nvSpPr>
        <p:spPr>
          <a:xfrm>
            <a:off x="4278960" y="0"/>
            <a:ext cx="3280680" cy="534240"/>
          </a:xfrm>
          <a:prstGeom prst="rect">
            <a:avLst/>
          </a:prstGeom>
          <a:noFill/>
          <a:ln w="0">
            <a:noFill/>
          </a:ln>
        </p:spPr>
        <p:txBody>
          <a:bodyPr lIns="0" rIns="0" tIns="0" bIns="0" anchor="t">
            <a:noAutofit/>
          </a:bodyPr>
          <a:lstStyle>
            <a:lvl1pPr indent="0" algn="r">
              <a:buNone/>
              <a:defRPr b="0" lang="en-GB" sz="1400" spc="-1" strike="noStrike">
                <a:solidFill>
                  <a:srgbClr val="ffffff"/>
                </a:solidFill>
                <a:latin typeface="Arial"/>
              </a:defRPr>
            </a:lvl1pPr>
          </a:lstStyle>
          <a:p>
            <a:pPr indent="0" algn="r">
              <a:buNone/>
            </a:pPr>
            <a:r>
              <a:rPr b="0" lang="en-GB" sz="1400" spc="-1" strike="noStrike">
                <a:solidFill>
                  <a:srgbClr val="ffffff"/>
                </a:solidFill>
                <a:latin typeface="Arial"/>
              </a:rPr>
              <a:t>&lt;date/time&gt;</a:t>
            </a:r>
            <a:endParaRPr b="0" lang="en-GB" sz="1400" spc="-1" strike="noStrike">
              <a:solidFill>
                <a:srgbClr val="ffffff"/>
              </a:solidFill>
              <a:latin typeface="Arial"/>
            </a:endParaRPr>
          </a:p>
        </p:txBody>
      </p:sp>
      <p:sp>
        <p:nvSpPr>
          <p:cNvPr id="167" name="PlaceHolder 5"/>
          <p:cNvSpPr>
            <a:spLocks noGrp="1"/>
          </p:cNvSpPr>
          <p:nvPr>
            <p:ph type="ftr" idx="4"/>
          </p:nvPr>
        </p:nvSpPr>
        <p:spPr>
          <a:xfrm>
            <a:off x="0" y="10157400"/>
            <a:ext cx="3280680" cy="534240"/>
          </a:xfrm>
          <a:prstGeom prst="rect">
            <a:avLst/>
          </a:prstGeom>
          <a:noFill/>
          <a:ln w="0">
            <a:noFill/>
          </a:ln>
        </p:spPr>
        <p:txBody>
          <a:bodyPr lIns="0" rIns="0" tIns="0" bIns="0" anchor="b">
            <a:noAutofit/>
          </a:bodyPr>
          <a:lstStyle>
            <a:lvl1pPr indent="0">
              <a:buNone/>
              <a:defRPr b="0" lang="en-GB" sz="1400" spc="-1" strike="noStrike">
                <a:solidFill>
                  <a:srgbClr val="ffffff"/>
                </a:solidFill>
                <a:latin typeface="Arial"/>
              </a:defRPr>
            </a:lvl1pPr>
          </a:lstStyle>
          <a:p>
            <a:pPr indent="0">
              <a:buNone/>
            </a:pPr>
            <a:r>
              <a:rPr b="0" lang="en-GB" sz="1400" spc="-1" strike="noStrike">
                <a:solidFill>
                  <a:srgbClr val="ffffff"/>
                </a:solidFill>
                <a:latin typeface="Arial"/>
              </a:rPr>
              <a:t>&lt;footer&gt;</a:t>
            </a:r>
            <a:endParaRPr b="0" lang="en-GB" sz="1400" spc="-1" strike="noStrike">
              <a:solidFill>
                <a:srgbClr val="ffffff"/>
              </a:solidFill>
              <a:latin typeface="Arial"/>
            </a:endParaRPr>
          </a:p>
        </p:txBody>
      </p:sp>
      <p:sp>
        <p:nvSpPr>
          <p:cNvPr id="168" name="PlaceHolder 6"/>
          <p:cNvSpPr>
            <a:spLocks noGrp="1"/>
          </p:cNvSpPr>
          <p:nvPr>
            <p:ph type="sldNum" idx="5"/>
          </p:nvPr>
        </p:nvSpPr>
        <p:spPr>
          <a:xfrm>
            <a:off x="4278960" y="10157400"/>
            <a:ext cx="3280680" cy="534240"/>
          </a:xfrm>
          <a:prstGeom prst="rect">
            <a:avLst/>
          </a:prstGeom>
          <a:noFill/>
          <a:ln w="0">
            <a:noFill/>
          </a:ln>
        </p:spPr>
        <p:txBody>
          <a:bodyPr lIns="0" rIns="0" tIns="0" bIns="0" anchor="b">
            <a:noAutofit/>
          </a:bodyPr>
          <a:lstStyle>
            <a:lvl1pPr indent="0" algn="r">
              <a:buNone/>
              <a:defRPr b="0" lang="en-GB" sz="1400" spc="-1" strike="noStrike">
                <a:solidFill>
                  <a:srgbClr val="ffffff"/>
                </a:solidFill>
                <a:latin typeface="Arial"/>
              </a:defRPr>
            </a:lvl1pPr>
          </a:lstStyle>
          <a:p>
            <a:pPr indent="0" algn="r">
              <a:buNone/>
            </a:pPr>
            <a:fld id="{59D524B5-D0EB-48B7-BA7B-C4229BD5B641}" type="slidenum">
              <a:rPr b="0" lang="en-GB" sz="1400" spc="-1" strike="noStrike">
                <a:solidFill>
                  <a:srgbClr val="ffffff"/>
                </a:solidFill>
                <a:latin typeface="Arial"/>
              </a:rPr>
              <a:t>&lt;number&gt;</a:t>
            </a:fld>
            <a:endParaRPr b="0" lang="en-GB" sz="1400" spc="-1" strike="noStrike">
              <a:solidFill>
                <a:srgbClr val="ffffff"/>
              </a:solidFill>
              <a:latin typeface="Arial"/>
            </a:endParaRPr>
          </a:p>
        </p:txBody>
      </p:sp>
    </p:spTree>
  </p:cSld>
  <p:clrMap bg1="lt1" bg2="lt2" tx1="dk1" tx2="dk2" accent1="accent1" accent2="accent2" accent3="accent3" accent4="accent4" accent5="accent5" accent6="accent6" hlink="hlink" folHlink="folHlink"/>
</p:notesMaster>
</file>

<file path=ppt/notesSlides/_rels/notesSlide113.xml.rels><?xml version="1.0" encoding="UTF-8"?>
<Relationships xmlns="http://schemas.openxmlformats.org/package/2006/relationships"><Relationship Id="rId1" Type="http://schemas.openxmlformats.org/officeDocument/2006/relationships/slide" Target="../slides/slide113.xml"/><Relationship Id="rId2" Type="http://schemas.openxmlformats.org/officeDocument/2006/relationships/notesMaster" Target="../notesMasters/notesMaster1.xml"/>
</Relationships>
</file>

<file path=ppt/notesSlides/notesSlide11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27" name="PlaceHolder 1"/>
          <p:cNvSpPr>
            <a:spLocks noGrp="1"/>
          </p:cNvSpPr>
          <p:nvPr>
            <p:ph type="sldImg"/>
          </p:nvPr>
        </p:nvSpPr>
        <p:spPr>
          <a:xfrm>
            <a:off x="0" y="812520"/>
            <a:ext cx="360" cy="360"/>
          </a:xfrm>
          <a:prstGeom prst="rect">
            <a:avLst/>
          </a:prstGeom>
          <a:ln w="0">
            <a:noFill/>
          </a:ln>
        </p:spPr>
      </p:sp>
      <p:sp>
        <p:nvSpPr>
          <p:cNvPr id="828" name="PlaceHolder 2"/>
          <p:cNvSpPr>
            <a:spLocks noGrp="1"/>
          </p:cNvSpPr>
          <p:nvPr>
            <p:ph type="body"/>
          </p:nvPr>
        </p:nvSpPr>
        <p:spPr>
          <a:xfrm>
            <a:off x="756000" y="5078520"/>
            <a:ext cx="6047640" cy="4811040"/>
          </a:xfrm>
          <a:prstGeom prst="rect">
            <a:avLst/>
          </a:prstGeom>
          <a:noFill/>
          <a:ln w="0">
            <a:noFill/>
          </a:ln>
        </p:spPr>
        <p:txBody>
          <a:bodyPr lIns="96840" rIns="96840" tIns="48240" bIns="48240" anchor="t">
            <a:noAutofit/>
          </a:bodyPr>
          <a:p>
            <a:pPr marL="216000" indent="-216000">
              <a:buNone/>
            </a:pPr>
            <a:endParaRPr b="0" lang="en-GB" sz="1879" spc="-1" strike="noStrike">
              <a:solidFill>
                <a:srgbClr val="000000"/>
              </a:solidFill>
              <a:latin typeface="Arial"/>
            </a:endParaRPr>
          </a:p>
        </p:txBody>
      </p:sp>
      <p:sp>
        <p:nvSpPr>
          <p:cNvPr id="829" name="PlaceHolder 3"/>
          <p:cNvSpPr>
            <a:spLocks noGrp="1"/>
          </p:cNvSpPr>
          <p:nvPr>
            <p:ph type="sldNum" idx="6"/>
          </p:nvPr>
        </p:nvSpPr>
        <p:spPr>
          <a:xfrm>
            <a:off x="4282200" y="10155600"/>
            <a:ext cx="3275640" cy="533880"/>
          </a:xfrm>
          <a:prstGeom prst="rect">
            <a:avLst/>
          </a:prstGeom>
          <a:noFill/>
          <a:ln w="0">
            <a:noFill/>
          </a:ln>
        </p:spPr>
        <p:txBody>
          <a:bodyPr lIns="96840" rIns="96840" tIns="48240" bIns="48240" anchor="b">
            <a:noAutofit/>
          </a:bodyPr>
          <a:lstStyle>
            <a:lvl1pPr indent="0" algn="r">
              <a:lnSpc>
                <a:spcPct val="100000"/>
              </a:lnSpc>
              <a:buNone/>
              <a:defRPr b="0" lang="en-US" sz="1300" spc="-1" strike="noStrike">
                <a:solidFill>
                  <a:schemeClr val="dk1"/>
                </a:solidFill>
                <a:latin typeface="Arial"/>
                <a:ea typeface="+mn-ea"/>
              </a:defRPr>
            </a:lvl1pPr>
          </a:lstStyle>
          <a:p>
            <a:pPr indent="0" algn="r">
              <a:lnSpc>
                <a:spcPct val="100000"/>
              </a:lnSpc>
              <a:buNone/>
            </a:pPr>
            <a:fld id="{1D4CA30F-7D2D-419A-9433-DE642CAEA414}" type="slidenum">
              <a:rPr b="0" lang="en-US" sz="1300" spc="-1" strike="noStrike">
                <a:solidFill>
                  <a:schemeClr val="dk1"/>
                </a:solidFill>
                <a:latin typeface="Arial"/>
                <a:ea typeface="+mn-ea"/>
              </a:rPr>
              <a:t>&lt;number&gt;</a:t>
            </a:fld>
            <a:endParaRPr b="0" lang="en-GB" sz="1300" spc="-1" strike="noStrike">
              <a:solidFill>
                <a:srgbClr val="ffffff"/>
              </a:solidFill>
              <a:latin typeface="Arial"/>
            </a:endParaRPr>
          </a:p>
        </p:txBody>
      </p:sp>
      <p:sp>
        <p:nvSpPr>
          <p:cNvPr id="830" name="PlaceHolder 4"/>
          <p:cNvSpPr>
            <a:spLocks noGrp="1"/>
          </p:cNvSpPr>
          <p:nvPr>
            <p:ph type="ftr" idx="7"/>
          </p:nvPr>
        </p:nvSpPr>
        <p:spPr>
          <a:xfrm>
            <a:off x="0" y="10155600"/>
            <a:ext cx="3275640" cy="533880"/>
          </a:xfrm>
          <a:prstGeom prst="rect">
            <a:avLst/>
          </a:prstGeom>
          <a:noFill/>
          <a:ln w="0">
            <a:noFill/>
          </a:ln>
        </p:spPr>
        <p:txBody>
          <a:bodyPr lIns="96840" rIns="96840" tIns="48240" bIns="48240" anchor="b">
            <a:noAutofit/>
          </a:bodyPr>
          <a:p>
            <a:pPr indent="0">
              <a:buNone/>
            </a:pPr>
            <a:endParaRPr b="0" lang="fr-CA" sz="1300" spc="-1" strike="noStrike">
              <a:solidFill>
                <a:schemeClr val="dk1"/>
              </a:solidFill>
              <a:latin typeface="Arial"/>
              <a:ea typeface="+mn-ea"/>
            </a:endParaRPr>
          </a:p>
        </p:txBody>
      </p:sp>
      <p:sp>
        <p:nvSpPr>
          <p:cNvPr id="831" name="PlaceHolder 5"/>
          <p:cNvSpPr>
            <a:spLocks noGrp="1"/>
          </p:cNvSpPr>
          <p:nvPr>
            <p:ph type="dt" idx="8"/>
          </p:nvPr>
        </p:nvSpPr>
        <p:spPr>
          <a:xfrm>
            <a:off x="4282200" y="0"/>
            <a:ext cx="3275640" cy="533880"/>
          </a:xfrm>
          <a:prstGeom prst="rect">
            <a:avLst/>
          </a:prstGeom>
          <a:noFill/>
          <a:ln w="0">
            <a:noFill/>
          </a:ln>
        </p:spPr>
        <p:txBody>
          <a:bodyPr lIns="96840" rIns="96840" tIns="48240" bIns="48240" anchor="t">
            <a:noAutofit/>
          </a:bodyPr>
          <a:p>
            <a:pPr indent="0">
              <a:buNone/>
            </a:pPr>
            <a:endParaRPr b="0" lang="fr-CA" sz="1300" spc="-1" strike="noStrike">
              <a:solidFill>
                <a:schemeClr val="dk1"/>
              </a:solidFill>
              <a:latin typeface="Arial"/>
              <a:ea typeface="+mn-ea"/>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16.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6.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Default Slide ">
    <p:spTree>
      <p:nvGrpSpPr>
        <p:cNvPr id="1" name=""/>
        <p:cNvGrpSpPr/>
        <p:nvPr/>
      </p:nvGrpSpPr>
      <p:grpSpPr>
        <a:xfrm>
          <a:off x="0" y="0"/>
          <a:ext cx="0" cy="0"/>
          <a:chOff x="0" y="0"/>
          <a:chExt cx="0" cy="0"/>
        </a:xfrm>
      </p:grpSpPr>
      <p:sp>
        <p:nvSpPr>
          <p:cNvPr id="14" name="PlaceHolder 1"/>
          <p:cNvSpPr>
            <a:spLocks noGrp="1"/>
          </p:cNvSpPr>
          <p:nvPr>
            <p:ph type="title"/>
          </p:nvPr>
        </p:nvSpPr>
        <p:spPr>
          <a:xfrm>
            <a:off x="609480" y="6923160"/>
            <a:ext cx="10972080" cy="348480"/>
          </a:xfrm>
          <a:prstGeom prst="rect">
            <a:avLst/>
          </a:prstGeom>
          <a:noFill/>
          <a:ln w="0">
            <a:noFill/>
          </a:ln>
        </p:spPr>
        <p:txBody>
          <a:bodyPr lIns="0" rIns="0" tIns="0" bIns="0" anchor="ctr">
            <a:noAutofit/>
          </a:bodyPr>
          <a:p>
            <a:pPr indent="0" algn="ctr">
              <a:buNone/>
            </a:pPr>
            <a:endParaRPr b="0" lang="en-GB" sz="1929" spc="-1" strike="noStrike">
              <a:solidFill>
                <a:srgbClr val="b2b2b2"/>
              </a:solidFill>
              <a:latin typeface="Arial"/>
            </a:endParaRPr>
          </a:p>
        </p:txBody>
      </p:sp>
      <p:sp>
        <p:nvSpPr>
          <p:cNvPr id="15" name="PlaceHolder 2"/>
          <p:cNvSpPr>
            <a:spLocks noGrp="1"/>
          </p:cNvSpPr>
          <p:nvPr>
            <p:ph/>
          </p:nvPr>
        </p:nvSpPr>
        <p:spPr>
          <a:xfrm>
            <a:off x="696600" y="7053840"/>
            <a:ext cx="10972080" cy="348480"/>
          </a:xfrm>
          <a:prstGeom prst="rect">
            <a:avLst/>
          </a:prstGeom>
          <a:noFill/>
          <a:ln w="0">
            <a:noFill/>
          </a:ln>
        </p:spPr>
        <p:txBody>
          <a:bodyPr lIns="0" rIns="0" tIns="0" bIns="0" anchor="t">
            <a:normAutofit fontScale="64869"/>
          </a:bodyPr>
          <a:p>
            <a:pPr indent="0">
              <a:spcBef>
                <a:spcPts val="1712"/>
              </a:spcBef>
              <a:buNone/>
            </a:pPr>
            <a:endParaRPr b="0" lang="en-GB" sz="3870" spc="-1" strike="noStrike">
              <a:solidFill>
                <a:srgbClr val="b2b2b2"/>
              </a:solidFill>
              <a:latin typeface="Arial"/>
            </a:endParaRP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Presentation">
    <p:spTree>
      <p:nvGrpSpPr>
        <p:cNvPr id="1" name=""/>
        <p:cNvGrpSpPr/>
        <p:nvPr/>
      </p:nvGrpSpPr>
      <p:grpSpPr>
        <a:xfrm>
          <a:off x="0" y="0"/>
          <a:ext cx="0" cy="0"/>
          <a:chOff x="0" y="0"/>
          <a:chExt cx="0" cy="0"/>
        </a:xfrm>
      </p:grpSpPr>
      <p:sp>
        <p:nvSpPr>
          <p:cNvPr id="86" name="PlaceHolder 1"/>
          <p:cNvSpPr>
            <a:spLocks noGrp="1"/>
          </p:cNvSpPr>
          <p:nvPr>
            <p:ph type="title"/>
          </p:nvPr>
        </p:nvSpPr>
        <p:spPr>
          <a:xfrm>
            <a:off x="609480" y="6923160"/>
            <a:ext cx="10972080" cy="348480"/>
          </a:xfrm>
          <a:prstGeom prst="rect">
            <a:avLst/>
          </a:prstGeom>
          <a:noFill/>
          <a:ln w="0">
            <a:noFill/>
          </a:ln>
        </p:spPr>
        <p:txBody>
          <a:bodyPr lIns="0" rIns="0" tIns="0" bIns="0" anchor="ctr">
            <a:noAutofit/>
          </a:bodyPr>
          <a:p>
            <a:pPr indent="0" algn="ctr">
              <a:buNone/>
            </a:pPr>
            <a:endParaRPr b="0" lang="en-GB" sz="1929" spc="-1" strike="noStrike">
              <a:solidFill>
                <a:srgbClr val="b2b2b2"/>
              </a:solidFill>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CERN Start">
    <p:spTree>
      <p:nvGrpSpPr>
        <p:cNvPr id="1" name=""/>
        <p:cNvGrpSpPr/>
        <p:nvPr/>
      </p:nvGrpSpPr>
      <p:grpSpPr>
        <a:xfrm>
          <a:off x="0" y="0"/>
          <a:ext cx="0" cy="0"/>
          <a:chOff x="0" y="0"/>
          <a:chExt cx="0" cy="0"/>
        </a:xfrm>
      </p:grpSpPr>
      <p:sp>
        <p:nvSpPr>
          <p:cNvPr id="90" name="PlaceHolder 1"/>
          <p:cNvSpPr>
            <a:spLocks noGrp="1"/>
          </p:cNvSpPr>
          <p:nvPr>
            <p:ph type="title"/>
          </p:nvPr>
        </p:nvSpPr>
        <p:spPr>
          <a:xfrm>
            <a:off x="609480" y="6923160"/>
            <a:ext cx="10972080" cy="348480"/>
          </a:xfrm>
          <a:prstGeom prst="rect">
            <a:avLst/>
          </a:prstGeom>
          <a:noFill/>
          <a:ln w="0">
            <a:noFill/>
          </a:ln>
        </p:spPr>
        <p:txBody>
          <a:bodyPr lIns="0" rIns="0" tIns="0" bIns="0" anchor="ctr">
            <a:noAutofit/>
          </a:bodyPr>
          <a:p>
            <a:pPr indent="0" algn="ctr">
              <a:buNone/>
            </a:pPr>
            <a:endParaRPr b="0" lang="en-GB" sz="1929" spc="-1" strike="noStrike">
              <a:solidFill>
                <a:srgbClr val="b2b2b2"/>
              </a:solidFill>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 preserve="1">
  <p:cSld name="CERN Start">
    <p:spTree>
      <p:nvGrpSpPr>
        <p:cNvPr id="1" name=""/>
        <p:cNvGrpSpPr/>
        <p:nvPr/>
      </p:nvGrpSpPr>
      <p:grpSpPr>
        <a:xfrm>
          <a:off x="0" y="0"/>
          <a:ext cx="0" cy="0"/>
          <a:chOff x="0" y="0"/>
          <a:chExt cx="0" cy="0"/>
        </a:xfrm>
      </p:grpSpPr>
      <p:sp>
        <p:nvSpPr>
          <p:cNvPr id="91" name="PlaceHolder 1"/>
          <p:cNvSpPr>
            <a:spLocks noGrp="1"/>
          </p:cNvSpPr>
          <p:nvPr>
            <p:ph type="title"/>
          </p:nvPr>
        </p:nvSpPr>
        <p:spPr>
          <a:xfrm>
            <a:off x="609480" y="6923160"/>
            <a:ext cx="10972080" cy="348480"/>
          </a:xfrm>
          <a:prstGeom prst="rect">
            <a:avLst/>
          </a:prstGeom>
          <a:noFill/>
          <a:ln w="0">
            <a:noFill/>
          </a:ln>
        </p:spPr>
        <p:txBody>
          <a:bodyPr lIns="0" rIns="0" tIns="0" bIns="0" anchor="ctr">
            <a:noAutofit/>
          </a:bodyPr>
          <a:p>
            <a:pPr indent="0" algn="ctr">
              <a:buNone/>
            </a:pPr>
            <a:endParaRPr b="0" lang="en-GB" sz="1929" spc="-1" strike="noStrike">
              <a:solidFill>
                <a:srgbClr val="b2b2b2"/>
              </a:solidFill>
              <a:latin typeface="Arial"/>
            </a:endParaRPr>
          </a:p>
        </p:txBody>
      </p:sp>
      <p:sp>
        <p:nvSpPr>
          <p:cNvPr id="92" name="PlaceHolder 2"/>
          <p:cNvSpPr>
            <a:spLocks noGrp="1"/>
          </p:cNvSpPr>
          <p:nvPr>
            <p:ph type="subTitle"/>
          </p:nvPr>
        </p:nvSpPr>
        <p:spPr>
          <a:xfrm>
            <a:off x="696600" y="7000200"/>
            <a:ext cx="10972080" cy="456120"/>
          </a:xfrm>
          <a:prstGeom prst="rect">
            <a:avLst/>
          </a:prstGeom>
          <a:noFill/>
          <a:ln w="0">
            <a:noFill/>
          </a:ln>
        </p:spPr>
        <p:txBody>
          <a:bodyPr lIns="0" rIns="0" tIns="0" bIns="0" anchor="ctr">
            <a:noAutofit/>
          </a:bodyPr>
          <a:p>
            <a:pPr indent="0" algn="ctr">
              <a:buNone/>
            </a:pPr>
            <a:endParaRPr b="0" lang="en-GB" sz="3200" spc="-1" strike="noStrike">
              <a:solidFill>
                <a:srgbClr val="ffffff"/>
              </a:solidFill>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CERN End">
    <p:spTree>
      <p:nvGrpSpPr>
        <p:cNvPr id="1" name=""/>
        <p:cNvGrpSpPr/>
        <p:nvPr/>
      </p:nvGrpSpPr>
      <p:grpSpPr>
        <a:xfrm>
          <a:off x="0" y="0"/>
          <a:ext cx="0" cy="0"/>
          <a:chOff x="0" y="0"/>
          <a:chExt cx="0" cy="0"/>
        </a:xfrm>
      </p:grpSpPr>
      <p:sp>
        <p:nvSpPr>
          <p:cNvPr id="96" name="PlaceHolder 1"/>
          <p:cNvSpPr>
            <a:spLocks noGrp="1"/>
          </p:cNvSpPr>
          <p:nvPr>
            <p:ph type="title"/>
          </p:nvPr>
        </p:nvSpPr>
        <p:spPr>
          <a:xfrm>
            <a:off x="609480" y="6923160"/>
            <a:ext cx="10972080" cy="348480"/>
          </a:xfrm>
          <a:prstGeom prst="rect">
            <a:avLst/>
          </a:prstGeom>
          <a:noFill/>
          <a:ln w="0">
            <a:noFill/>
          </a:ln>
        </p:spPr>
        <p:txBody>
          <a:bodyPr lIns="0" rIns="0" tIns="0" bIns="0" anchor="ctr">
            <a:noAutofit/>
          </a:bodyPr>
          <a:p>
            <a:pPr indent="0" algn="ctr">
              <a:buNone/>
            </a:pPr>
            <a:endParaRPr b="0" lang="en-GB" sz="1929" spc="-1" strike="noStrike">
              <a:solidFill>
                <a:srgbClr val="b2b2b2"/>
              </a:solidFill>
              <a:latin typeface="Arial"/>
            </a:endParaRPr>
          </a:p>
        </p:txBody>
      </p:sp>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CERN End">
    <p:spTree>
      <p:nvGrpSpPr>
        <p:cNvPr id="1" name=""/>
        <p:cNvGrpSpPr/>
        <p:nvPr/>
      </p:nvGrpSpPr>
      <p:grpSpPr>
        <a:xfrm>
          <a:off x="0" y="0"/>
          <a:ext cx="0" cy="0"/>
          <a:chOff x="0" y="0"/>
          <a:chExt cx="0" cy="0"/>
        </a:xfrm>
      </p:grpSpPr>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HL-LHC Start">
    <p:spTree>
      <p:nvGrpSpPr>
        <p:cNvPr id="1" name=""/>
        <p:cNvGrpSpPr/>
        <p:nvPr/>
      </p:nvGrpSpPr>
      <p:grpSpPr>
        <a:xfrm>
          <a:off x="0" y="0"/>
          <a:ext cx="0" cy="0"/>
          <a:chOff x="0" y="0"/>
          <a:chExt cx="0" cy="0"/>
        </a:xfrm>
      </p:grpSpPr>
      <p:sp>
        <p:nvSpPr>
          <p:cNvPr id="102" name="PlaceHolder 1"/>
          <p:cNvSpPr>
            <a:spLocks noGrp="1"/>
          </p:cNvSpPr>
          <p:nvPr>
            <p:ph type="title"/>
          </p:nvPr>
        </p:nvSpPr>
        <p:spPr>
          <a:xfrm>
            <a:off x="609480" y="6923160"/>
            <a:ext cx="10972080" cy="348480"/>
          </a:xfrm>
          <a:prstGeom prst="rect">
            <a:avLst/>
          </a:prstGeom>
          <a:noFill/>
          <a:ln w="0">
            <a:noFill/>
          </a:ln>
        </p:spPr>
        <p:txBody>
          <a:bodyPr lIns="0" rIns="0" tIns="0" bIns="0" anchor="ctr">
            <a:noAutofit/>
          </a:bodyPr>
          <a:p>
            <a:pPr indent="0" algn="ctr">
              <a:buNone/>
            </a:pPr>
            <a:endParaRPr b="0" lang="en-GB" sz="1929" spc="-1" strike="noStrike">
              <a:solidFill>
                <a:srgbClr val="b2b2b2"/>
              </a:solidFill>
              <a:latin typeface="Arial"/>
            </a:endParaRPr>
          </a:p>
        </p:txBody>
      </p:sp>
      <p:sp>
        <p:nvSpPr>
          <p:cNvPr id="3" name="PlaceHolder 2"/>
          <p:cNvSpPr>
            <a:spLocks noGrp="1"/>
          </p:cNvSpPr>
          <p:nvPr>
            <p:ph type="ftr" idx="2"/>
          </p:nvPr>
        </p:nvSpPr>
        <p:spPr/>
        <p:txBody>
          <a:bodyPr/>
          <a:p>
            <a:r>
              <a:t>Footer</a:t>
            </a:r>
          </a:p>
        </p:txBody>
      </p:sp>
      <p:sp>
        <p:nvSpPr>
          <p:cNvPr id="4" name="PlaceHolder 3"/>
          <p:cNvSpPr>
            <a:spLocks noGrp="1"/>
          </p:cNvSpPr>
          <p:nvPr>
            <p:ph type="dt" idx="1"/>
          </p:nvPr>
        </p:nvSpPr>
        <p:spPr/>
        <p:txBody>
          <a:bodyPr/>
          <a:p>
            <a:r>
              <a:rPr lang="en-GB"/>
              <a:t/>
            </a: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HL-LHC Slide">
    <p:spTree>
      <p:nvGrpSpPr>
        <p:cNvPr id="1" name=""/>
        <p:cNvGrpSpPr/>
        <p:nvPr/>
      </p:nvGrpSpPr>
      <p:grpSpPr>
        <a:xfrm>
          <a:off x="0" y="0"/>
          <a:ext cx="0" cy="0"/>
          <a:chOff x="0" y="0"/>
          <a:chExt cx="0" cy="0"/>
        </a:xfrm>
      </p:grpSpPr>
      <p:sp>
        <p:nvSpPr>
          <p:cNvPr id="107" name="PlaceHolder 1"/>
          <p:cNvSpPr>
            <a:spLocks noGrp="1"/>
          </p:cNvSpPr>
          <p:nvPr>
            <p:ph type="title"/>
          </p:nvPr>
        </p:nvSpPr>
        <p:spPr>
          <a:xfrm>
            <a:off x="609480" y="6923160"/>
            <a:ext cx="10972080" cy="348480"/>
          </a:xfrm>
          <a:prstGeom prst="rect">
            <a:avLst/>
          </a:prstGeom>
          <a:noFill/>
          <a:ln w="0">
            <a:noFill/>
          </a:ln>
        </p:spPr>
        <p:txBody>
          <a:bodyPr lIns="0" rIns="0" tIns="0" bIns="0" anchor="ctr">
            <a:noAutofit/>
          </a:bodyPr>
          <a:p>
            <a:pPr indent="0" algn="ctr">
              <a:buNone/>
            </a:pPr>
            <a:endParaRPr b="0" lang="en-GB" sz="1929" spc="-1" strike="noStrike">
              <a:solidFill>
                <a:srgbClr val="b2b2b2"/>
              </a:solidFill>
              <a:latin typeface="Arial"/>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HL-LHC Transition">
    <p:spTree>
      <p:nvGrpSpPr>
        <p:cNvPr id="1" name=""/>
        <p:cNvGrpSpPr/>
        <p:nvPr/>
      </p:nvGrpSpPr>
      <p:grpSpPr>
        <a:xfrm>
          <a:off x="0" y="0"/>
          <a:ext cx="0" cy="0"/>
          <a:chOff x="0" y="0"/>
          <a:chExt cx="0" cy="0"/>
        </a:xfrm>
      </p:grpSpPr>
      <p:sp>
        <p:nvSpPr>
          <p:cNvPr id="114" name="PlaceHolder 1"/>
          <p:cNvSpPr>
            <a:spLocks noGrp="1"/>
          </p:cNvSpPr>
          <p:nvPr>
            <p:ph type="title"/>
          </p:nvPr>
        </p:nvSpPr>
        <p:spPr>
          <a:xfrm>
            <a:off x="609480" y="6923160"/>
            <a:ext cx="10972080" cy="348480"/>
          </a:xfrm>
          <a:prstGeom prst="rect">
            <a:avLst/>
          </a:prstGeom>
          <a:noFill/>
          <a:ln w="0">
            <a:noFill/>
          </a:ln>
        </p:spPr>
        <p:txBody>
          <a:bodyPr lIns="0" rIns="0" tIns="0" bIns="0" anchor="ctr">
            <a:noAutofit/>
          </a:bodyPr>
          <a:p>
            <a:pPr indent="0" algn="ctr">
              <a:buNone/>
            </a:pPr>
            <a:endParaRPr b="0" lang="en-GB" sz="1929" spc="-1" strike="noStrike">
              <a:solidFill>
                <a:srgbClr val="b2b2b2"/>
              </a:solidFill>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HL-LHC End">
    <p:spTree>
      <p:nvGrpSpPr>
        <p:cNvPr id="1" name=""/>
        <p:cNvGrpSpPr/>
        <p:nvPr/>
      </p:nvGrpSpPr>
      <p:grpSpPr>
        <a:xfrm>
          <a:off x="0" y="0"/>
          <a:ext cx="0" cy="0"/>
          <a:chOff x="0" y="0"/>
          <a:chExt cx="0" cy="0"/>
        </a:xfrm>
      </p:grpSpPr>
      <p:sp>
        <p:nvSpPr>
          <p:cNvPr id="120" name="PlaceHolder 1"/>
          <p:cNvSpPr>
            <a:spLocks noGrp="1"/>
          </p:cNvSpPr>
          <p:nvPr>
            <p:ph type="title"/>
          </p:nvPr>
        </p:nvSpPr>
        <p:spPr>
          <a:xfrm>
            <a:off x="609480" y="6923160"/>
            <a:ext cx="10972080" cy="348480"/>
          </a:xfrm>
          <a:prstGeom prst="rect">
            <a:avLst/>
          </a:prstGeom>
          <a:noFill/>
          <a:ln w="0">
            <a:noFill/>
          </a:ln>
        </p:spPr>
        <p:txBody>
          <a:bodyPr lIns="0" rIns="0" tIns="0" bIns="0" anchor="ctr">
            <a:noAutofit/>
          </a:bodyPr>
          <a:p>
            <a:pPr indent="0" algn="ctr">
              <a:buNone/>
            </a:pPr>
            <a:endParaRPr b="0" lang="en-GB" sz="1929" spc="-1" strike="noStrike">
              <a:solidFill>
                <a:srgbClr val="b2b2b2"/>
              </a:solidFill>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Default Slide _">
    <p:spTree>
      <p:nvGrpSpPr>
        <p:cNvPr id="1" name=""/>
        <p:cNvGrpSpPr/>
        <p:nvPr/>
      </p:nvGrpSpPr>
      <p:grpSpPr>
        <a:xfrm>
          <a:off x="0" y="0"/>
          <a:ext cx="0" cy="0"/>
          <a:chOff x="0" y="0"/>
          <a:chExt cx="0" cy="0"/>
        </a:xfrm>
      </p:grpSpPr>
      <p:sp>
        <p:nvSpPr>
          <p:cNvPr id="133" name="PlaceHolder 1"/>
          <p:cNvSpPr>
            <a:spLocks noGrp="1"/>
          </p:cNvSpPr>
          <p:nvPr>
            <p:ph type="title"/>
          </p:nvPr>
        </p:nvSpPr>
        <p:spPr>
          <a:xfrm>
            <a:off x="609480" y="6923160"/>
            <a:ext cx="10972080" cy="348480"/>
          </a:xfrm>
          <a:prstGeom prst="rect">
            <a:avLst/>
          </a:prstGeom>
          <a:noFill/>
          <a:ln w="0">
            <a:noFill/>
          </a:ln>
        </p:spPr>
        <p:txBody>
          <a:bodyPr lIns="0" rIns="0" tIns="0" bIns="0" anchor="ctr">
            <a:noAutofit/>
          </a:bodyPr>
          <a:p>
            <a:pPr indent="0" algn="ctr">
              <a:buNone/>
            </a:pPr>
            <a:endParaRPr b="0" lang="en-GB" sz="1929" spc="-1" strike="noStrike">
              <a:solidFill>
                <a:srgbClr val="b2b2b2"/>
              </a:solidFill>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Default Slide ">
    <p:spTree>
      <p:nvGrpSpPr>
        <p:cNvPr id="1" name=""/>
        <p:cNvGrpSpPr/>
        <p:nvPr/>
      </p:nvGrpSpPr>
      <p:grpSpPr>
        <a:xfrm>
          <a:off x="0" y="0"/>
          <a:ext cx="0" cy="0"/>
          <a:chOff x="0" y="0"/>
          <a:chExt cx="0" cy="0"/>
        </a:xfrm>
      </p:grpSpPr>
      <p:sp>
        <p:nvSpPr>
          <p:cNvPr id="16" name="PlaceHolder 1"/>
          <p:cNvSpPr>
            <a:spLocks noGrp="1"/>
          </p:cNvSpPr>
          <p:nvPr>
            <p:ph type="title"/>
          </p:nvPr>
        </p:nvSpPr>
        <p:spPr>
          <a:xfrm>
            <a:off x="609480" y="6923160"/>
            <a:ext cx="10972080" cy="348480"/>
          </a:xfrm>
          <a:prstGeom prst="rect">
            <a:avLst/>
          </a:prstGeom>
          <a:noFill/>
          <a:ln w="0">
            <a:noFill/>
          </a:ln>
        </p:spPr>
        <p:txBody>
          <a:bodyPr lIns="0" rIns="0" tIns="0" bIns="0" anchor="ctr">
            <a:noAutofit/>
          </a:bodyPr>
          <a:p>
            <a:pPr indent="0" algn="ctr">
              <a:buNone/>
            </a:pPr>
            <a:endParaRPr b="0" lang="en-GB" sz="1929" spc="-1" strike="noStrike">
              <a:solidFill>
                <a:srgbClr val="b2b2b2"/>
              </a:solidFill>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Default Slide _">
    <p:spTree>
      <p:nvGrpSpPr>
        <p:cNvPr id="1" name=""/>
        <p:cNvGrpSpPr/>
        <p:nvPr/>
      </p:nvGrpSpPr>
      <p:grpSpPr>
        <a:xfrm>
          <a:off x="0" y="0"/>
          <a:ext cx="0" cy="0"/>
          <a:chOff x="0" y="0"/>
          <a:chExt cx="0" cy="0"/>
        </a:xfrm>
      </p:grpSpPr>
      <p:sp>
        <p:nvSpPr>
          <p:cNvPr id="134" name="PlaceHolder 1"/>
          <p:cNvSpPr>
            <a:spLocks noGrp="1"/>
          </p:cNvSpPr>
          <p:nvPr>
            <p:ph type="title"/>
          </p:nvPr>
        </p:nvSpPr>
        <p:spPr>
          <a:xfrm>
            <a:off x="609480" y="6923160"/>
            <a:ext cx="10972080" cy="348480"/>
          </a:xfrm>
          <a:prstGeom prst="rect">
            <a:avLst/>
          </a:prstGeom>
          <a:noFill/>
          <a:ln w="0">
            <a:noFill/>
          </a:ln>
        </p:spPr>
        <p:txBody>
          <a:bodyPr lIns="0" rIns="0" tIns="0" bIns="0" anchor="ctr">
            <a:noAutofit/>
          </a:bodyPr>
          <a:p>
            <a:pPr indent="0" algn="ctr">
              <a:buNone/>
            </a:pPr>
            <a:endParaRPr b="0" lang="en-GB" sz="1929" spc="-1" strike="noStrike">
              <a:solidFill>
                <a:srgbClr val="b2b2b2"/>
              </a:solidFill>
              <a:latin typeface="Arial"/>
            </a:endParaRPr>
          </a:p>
        </p:txBody>
      </p:sp>
      <p:sp>
        <p:nvSpPr>
          <p:cNvPr id="135" name="PlaceHolder 2"/>
          <p:cNvSpPr>
            <a:spLocks noGrp="1"/>
          </p:cNvSpPr>
          <p:nvPr>
            <p:ph/>
          </p:nvPr>
        </p:nvSpPr>
        <p:spPr>
          <a:xfrm>
            <a:off x="696600" y="7053840"/>
            <a:ext cx="10972080" cy="348480"/>
          </a:xfrm>
          <a:prstGeom prst="rect">
            <a:avLst/>
          </a:prstGeom>
          <a:noFill/>
          <a:ln w="0">
            <a:noFill/>
          </a:ln>
        </p:spPr>
        <p:txBody>
          <a:bodyPr lIns="0" rIns="0" tIns="0" bIns="0" anchor="t">
            <a:normAutofit fontScale="64869"/>
          </a:bodyPr>
          <a:p>
            <a:pPr indent="0">
              <a:spcBef>
                <a:spcPts val="1712"/>
              </a:spcBef>
              <a:buNone/>
            </a:pPr>
            <a:endParaRPr b="0" lang="en-GB" sz="3870" spc="-1" strike="noStrike">
              <a:solidFill>
                <a:srgbClr val="b2b2b2"/>
              </a:solidFill>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Default Slide __">
    <p:spTree>
      <p:nvGrpSpPr>
        <p:cNvPr id="1" name=""/>
        <p:cNvGrpSpPr/>
        <p:nvPr/>
      </p:nvGrpSpPr>
      <p:grpSpPr>
        <a:xfrm>
          <a:off x="0" y="0"/>
          <a:ext cx="0" cy="0"/>
          <a:chOff x="0" y="0"/>
          <a:chExt cx="0" cy="0"/>
        </a:xfrm>
      </p:grpSpPr>
      <p:sp>
        <p:nvSpPr>
          <p:cNvPr id="148" name="PlaceHolder 1"/>
          <p:cNvSpPr>
            <a:spLocks noGrp="1"/>
          </p:cNvSpPr>
          <p:nvPr>
            <p:ph type="title"/>
          </p:nvPr>
        </p:nvSpPr>
        <p:spPr>
          <a:xfrm>
            <a:off x="609480" y="6923160"/>
            <a:ext cx="10972080" cy="348480"/>
          </a:xfrm>
          <a:prstGeom prst="rect">
            <a:avLst/>
          </a:prstGeom>
          <a:noFill/>
          <a:ln w="0">
            <a:noFill/>
          </a:ln>
        </p:spPr>
        <p:txBody>
          <a:bodyPr lIns="0" rIns="0" tIns="0" bIns="0" anchor="ctr">
            <a:noAutofit/>
          </a:bodyPr>
          <a:p>
            <a:pPr indent="0" algn="ctr">
              <a:buNone/>
            </a:pPr>
            <a:endParaRPr b="0" lang="en-GB" sz="1929" spc="-1" strike="noStrike">
              <a:solidFill>
                <a:srgbClr val="b2b2b2"/>
              </a:solidFill>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Default Transition_">
    <p:spTree>
      <p:nvGrpSpPr>
        <p:cNvPr id="1" name=""/>
        <p:cNvGrpSpPr/>
        <p:nvPr/>
      </p:nvGrpSpPr>
      <p:grpSpPr>
        <a:xfrm>
          <a:off x="0" y="0"/>
          <a:ext cx="0" cy="0"/>
          <a:chOff x="0" y="0"/>
          <a:chExt cx="0" cy="0"/>
        </a:xfrm>
      </p:grpSpPr>
      <p:sp>
        <p:nvSpPr>
          <p:cNvPr id="161" name="PlaceHolder 1"/>
          <p:cNvSpPr>
            <a:spLocks noGrp="1"/>
          </p:cNvSpPr>
          <p:nvPr>
            <p:ph type="title"/>
          </p:nvPr>
        </p:nvSpPr>
        <p:spPr>
          <a:xfrm>
            <a:off x="609480" y="6923160"/>
            <a:ext cx="10972080" cy="348480"/>
          </a:xfrm>
          <a:prstGeom prst="rect">
            <a:avLst/>
          </a:prstGeom>
          <a:noFill/>
          <a:ln w="0">
            <a:noFill/>
          </a:ln>
        </p:spPr>
        <p:txBody>
          <a:bodyPr lIns="0" rIns="0" tIns="0" bIns="0" anchor="ctr">
            <a:noAutofit/>
          </a:bodyPr>
          <a:p>
            <a:pPr indent="0" algn="ctr">
              <a:buNone/>
            </a:pPr>
            <a:endParaRPr b="0" lang="en-GB" sz="1929" spc="-1" strike="noStrike">
              <a:solidFill>
                <a:srgbClr val="b2b2b2"/>
              </a:solidFill>
              <a:latin typeface="Arial"/>
            </a:endParaRPr>
          </a:p>
        </p:txBody>
      </p:sp>
      <p:sp>
        <p:nvSpPr>
          <p:cNvPr id="162" name="PlaceHolder 2"/>
          <p:cNvSpPr>
            <a:spLocks noGrp="1"/>
          </p:cNvSpPr>
          <p:nvPr>
            <p:ph/>
          </p:nvPr>
        </p:nvSpPr>
        <p:spPr>
          <a:xfrm>
            <a:off x="696600" y="7053840"/>
            <a:ext cx="10972080" cy="348480"/>
          </a:xfrm>
          <a:prstGeom prst="rect">
            <a:avLst/>
          </a:prstGeom>
          <a:noFill/>
          <a:ln w="0">
            <a:noFill/>
          </a:ln>
        </p:spPr>
        <p:txBody>
          <a:bodyPr lIns="0" rIns="0" tIns="0" bIns="0" anchor="t">
            <a:normAutofit fontScale="64869"/>
          </a:bodyPr>
          <a:p>
            <a:pPr indent="0">
              <a:spcBef>
                <a:spcPts val="1712"/>
              </a:spcBef>
              <a:buNone/>
            </a:pPr>
            <a:endParaRPr b="0" lang="en-GB" sz="3870" spc="-1" strike="noStrike">
              <a:solidFill>
                <a:srgbClr val="b2b2b2"/>
              </a:solidFill>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Default Transition">
    <p:spTree>
      <p:nvGrpSpPr>
        <p:cNvPr id="1" name=""/>
        <p:cNvGrpSpPr/>
        <p:nvPr/>
      </p:nvGrpSpPr>
      <p:grpSpPr>
        <a:xfrm>
          <a:off x="0" y="0"/>
          <a:ext cx="0" cy="0"/>
          <a:chOff x="0" y="0"/>
          <a:chExt cx="0" cy="0"/>
        </a:xfrm>
      </p:grpSpPr>
      <p:sp>
        <p:nvSpPr>
          <p:cNvPr id="29" name="PlaceHolder 1"/>
          <p:cNvSpPr>
            <a:spLocks noGrp="1"/>
          </p:cNvSpPr>
          <p:nvPr>
            <p:ph type="title"/>
          </p:nvPr>
        </p:nvSpPr>
        <p:spPr>
          <a:xfrm>
            <a:off x="609480" y="6923160"/>
            <a:ext cx="10972080" cy="348480"/>
          </a:xfrm>
          <a:prstGeom prst="rect">
            <a:avLst/>
          </a:prstGeom>
          <a:noFill/>
          <a:ln w="0">
            <a:noFill/>
          </a:ln>
        </p:spPr>
        <p:txBody>
          <a:bodyPr lIns="0" rIns="0" tIns="0" bIns="0" anchor="ctr">
            <a:noAutofit/>
          </a:bodyPr>
          <a:p>
            <a:pPr indent="0" algn="ctr">
              <a:buNone/>
            </a:pPr>
            <a:endParaRPr b="0" lang="en-GB" sz="1929" spc="-1" strike="noStrike">
              <a:solidFill>
                <a:srgbClr val="b2b2b2"/>
              </a:solidFill>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Default Transition">
    <p:spTree>
      <p:nvGrpSpPr>
        <p:cNvPr id="1" name=""/>
        <p:cNvGrpSpPr/>
        <p:nvPr/>
      </p:nvGrpSpPr>
      <p:grpSpPr>
        <a:xfrm>
          <a:off x="0" y="0"/>
          <a:ext cx="0" cy="0"/>
          <a:chOff x="0" y="0"/>
          <a:chExt cx="0" cy="0"/>
        </a:xfrm>
      </p:grpSpPr>
      <p:sp>
        <p:nvSpPr>
          <p:cNvPr id="30" name="PlaceHolder 1"/>
          <p:cNvSpPr>
            <a:spLocks noGrp="1"/>
          </p:cNvSpPr>
          <p:nvPr>
            <p:ph type="title"/>
          </p:nvPr>
        </p:nvSpPr>
        <p:spPr>
          <a:xfrm>
            <a:off x="609480" y="6923160"/>
            <a:ext cx="10972080" cy="348480"/>
          </a:xfrm>
          <a:prstGeom prst="rect">
            <a:avLst/>
          </a:prstGeom>
          <a:noFill/>
          <a:ln w="0">
            <a:noFill/>
          </a:ln>
        </p:spPr>
        <p:txBody>
          <a:bodyPr lIns="0" rIns="0" tIns="0" bIns="0" anchor="ctr">
            <a:noAutofit/>
          </a:bodyPr>
          <a:p>
            <a:pPr indent="0" algn="ctr">
              <a:buNone/>
            </a:pPr>
            <a:endParaRPr b="0" lang="en-GB" sz="1929" spc="-1" strike="noStrike">
              <a:solidFill>
                <a:srgbClr val="b2b2b2"/>
              </a:solidFill>
              <a:latin typeface="Arial"/>
            </a:endParaRPr>
          </a:p>
        </p:txBody>
      </p:sp>
      <p:sp>
        <p:nvSpPr>
          <p:cNvPr id="31" name="PlaceHolder 2"/>
          <p:cNvSpPr>
            <a:spLocks noGrp="1"/>
          </p:cNvSpPr>
          <p:nvPr>
            <p:ph/>
          </p:nvPr>
        </p:nvSpPr>
        <p:spPr>
          <a:xfrm>
            <a:off x="696600" y="7053840"/>
            <a:ext cx="10972080" cy="348480"/>
          </a:xfrm>
          <a:prstGeom prst="rect">
            <a:avLst/>
          </a:prstGeom>
          <a:noFill/>
          <a:ln w="0">
            <a:noFill/>
          </a:ln>
        </p:spPr>
        <p:txBody>
          <a:bodyPr lIns="0" rIns="0" tIns="0" bIns="0" anchor="t">
            <a:normAutofit fontScale="64869"/>
          </a:bodyPr>
          <a:p>
            <a:pPr indent="0">
              <a:spcBef>
                <a:spcPts val="1712"/>
              </a:spcBef>
              <a:buNone/>
            </a:pPr>
            <a:endParaRPr b="0" lang="en-GB" sz="3870" spc="-1" strike="noStrike">
              <a:solidFill>
                <a:srgbClr val="b2b2b2"/>
              </a:solidFill>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Corporate Slide">
    <p:spTree>
      <p:nvGrpSpPr>
        <p:cNvPr id="1" name=""/>
        <p:cNvGrpSpPr/>
        <p:nvPr/>
      </p:nvGrpSpPr>
      <p:grpSpPr>
        <a:xfrm>
          <a:off x="0" y="0"/>
          <a:ext cx="0" cy="0"/>
          <a:chOff x="0" y="0"/>
          <a:chExt cx="0" cy="0"/>
        </a:xfrm>
      </p:grpSpPr>
      <p:sp>
        <p:nvSpPr>
          <p:cNvPr id="41" name="PlaceHolder 1"/>
          <p:cNvSpPr>
            <a:spLocks noGrp="1"/>
          </p:cNvSpPr>
          <p:nvPr>
            <p:ph type="title"/>
          </p:nvPr>
        </p:nvSpPr>
        <p:spPr>
          <a:xfrm>
            <a:off x="609480" y="6923160"/>
            <a:ext cx="10972080" cy="348480"/>
          </a:xfrm>
          <a:prstGeom prst="rect">
            <a:avLst/>
          </a:prstGeom>
          <a:noFill/>
          <a:ln w="0">
            <a:noFill/>
          </a:ln>
        </p:spPr>
        <p:txBody>
          <a:bodyPr lIns="0" rIns="0" tIns="0" bIns="0" anchor="ctr">
            <a:noAutofit/>
          </a:bodyPr>
          <a:p>
            <a:pPr indent="0" algn="ctr">
              <a:buNone/>
            </a:pPr>
            <a:endParaRPr b="0" lang="en-GB" sz="1929" spc="-1" strike="noStrike">
              <a:solidFill>
                <a:srgbClr val="b2b2b2"/>
              </a:solid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Corporate Transition">
    <p:spTree>
      <p:nvGrpSpPr>
        <p:cNvPr id="1" name=""/>
        <p:cNvGrpSpPr/>
        <p:nvPr/>
      </p:nvGrpSpPr>
      <p:grpSpPr>
        <a:xfrm>
          <a:off x="0" y="0"/>
          <a:ext cx="0" cy="0"/>
          <a:chOff x="0" y="0"/>
          <a:chExt cx="0" cy="0"/>
        </a:xfrm>
      </p:grpSpPr>
      <p:sp>
        <p:nvSpPr>
          <p:cNvPr id="51" name="PlaceHolder 1"/>
          <p:cNvSpPr>
            <a:spLocks noGrp="1"/>
          </p:cNvSpPr>
          <p:nvPr>
            <p:ph type="title"/>
          </p:nvPr>
        </p:nvSpPr>
        <p:spPr>
          <a:xfrm>
            <a:off x="609480" y="6923160"/>
            <a:ext cx="10972080" cy="348480"/>
          </a:xfrm>
          <a:prstGeom prst="rect">
            <a:avLst/>
          </a:prstGeom>
          <a:noFill/>
          <a:ln w="0">
            <a:noFill/>
          </a:ln>
        </p:spPr>
        <p:txBody>
          <a:bodyPr lIns="0" rIns="0" tIns="0" bIns="0" anchor="ctr">
            <a:noAutofit/>
          </a:bodyPr>
          <a:p>
            <a:pPr indent="0" algn="ctr">
              <a:buNone/>
            </a:pPr>
            <a:endParaRPr b="0" lang="en-GB" sz="1929" spc="-1" strike="noStrike">
              <a:solidFill>
                <a:srgbClr val="b2b2b2"/>
              </a:solidFill>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Blank Slide">
    <p:spTree>
      <p:nvGrpSpPr>
        <p:cNvPr id="1" name=""/>
        <p:cNvGrpSpPr/>
        <p:nvPr/>
      </p:nvGrpSpPr>
      <p:grpSpPr>
        <a:xfrm>
          <a:off x="0" y="0"/>
          <a:ext cx="0" cy="0"/>
          <a:chOff x="0" y="0"/>
          <a:chExt cx="0" cy="0"/>
        </a:xfrm>
      </p:grpSpPr>
      <p:sp>
        <p:nvSpPr>
          <p:cNvPr id="62" name="PlaceHolder 1"/>
          <p:cNvSpPr>
            <a:spLocks noGrp="1"/>
          </p:cNvSpPr>
          <p:nvPr>
            <p:ph type="title"/>
          </p:nvPr>
        </p:nvSpPr>
        <p:spPr>
          <a:xfrm>
            <a:off x="609480" y="6923160"/>
            <a:ext cx="10972080" cy="348480"/>
          </a:xfrm>
          <a:prstGeom prst="rect">
            <a:avLst/>
          </a:prstGeom>
          <a:noFill/>
          <a:ln w="0">
            <a:noFill/>
          </a:ln>
        </p:spPr>
        <p:txBody>
          <a:bodyPr lIns="0" rIns="0" tIns="0" bIns="0" anchor="ctr">
            <a:noAutofit/>
          </a:bodyPr>
          <a:p>
            <a:pPr indent="0" algn="ctr">
              <a:buNone/>
            </a:pPr>
            <a:endParaRPr b="0" lang="en-GB" sz="1929" spc="-1" strike="noStrike">
              <a:solidFill>
                <a:srgbClr val="b2b2b2"/>
              </a:solidFill>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Conference">
    <p:spTree>
      <p:nvGrpSpPr>
        <p:cNvPr id="1" name=""/>
        <p:cNvGrpSpPr/>
        <p:nvPr/>
      </p:nvGrpSpPr>
      <p:grpSpPr>
        <a:xfrm>
          <a:off x="0" y="0"/>
          <a:ext cx="0" cy="0"/>
          <a:chOff x="0" y="0"/>
          <a:chExt cx="0" cy="0"/>
        </a:xfrm>
      </p:grpSpPr>
      <p:sp>
        <p:nvSpPr>
          <p:cNvPr id="72" name="PlaceHolder 1"/>
          <p:cNvSpPr>
            <a:spLocks noGrp="1"/>
          </p:cNvSpPr>
          <p:nvPr>
            <p:ph type="title"/>
          </p:nvPr>
        </p:nvSpPr>
        <p:spPr>
          <a:xfrm>
            <a:off x="609480" y="6923160"/>
            <a:ext cx="10972080" cy="348480"/>
          </a:xfrm>
          <a:prstGeom prst="rect">
            <a:avLst/>
          </a:prstGeom>
          <a:noFill/>
          <a:ln w="0">
            <a:noFill/>
          </a:ln>
        </p:spPr>
        <p:txBody>
          <a:bodyPr lIns="0" rIns="0" tIns="0" bIns="0" anchor="ctr">
            <a:noAutofit/>
          </a:bodyPr>
          <a:p>
            <a:pPr indent="0" algn="ctr">
              <a:buNone/>
            </a:pPr>
            <a:endParaRPr b="0" lang="en-GB" sz="1929" spc="-1" strike="noStrike">
              <a:solidFill>
                <a:srgbClr val="b2b2b2"/>
              </a:solidFill>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Conference">
    <p:spTree>
      <p:nvGrpSpPr>
        <p:cNvPr id="1" name=""/>
        <p:cNvGrpSpPr/>
        <p:nvPr/>
      </p:nvGrpSpPr>
      <p:grpSpPr>
        <a:xfrm>
          <a:off x="0" y="0"/>
          <a:ext cx="0" cy="0"/>
          <a:chOff x="0" y="0"/>
          <a:chExt cx="0" cy="0"/>
        </a:xfrm>
      </p:grpSpPr>
      <p:sp>
        <p:nvSpPr>
          <p:cNvPr id="73" name="PlaceHolder 1"/>
          <p:cNvSpPr>
            <a:spLocks noGrp="1"/>
          </p:cNvSpPr>
          <p:nvPr>
            <p:ph type="title"/>
          </p:nvPr>
        </p:nvSpPr>
        <p:spPr>
          <a:xfrm>
            <a:off x="609480" y="6923160"/>
            <a:ext cx="10972080" cy="348480"/>
          </a:xfrm>
          <a:prstGeom prst="rect">
            <a:avLst/>
          </a:prstGeom>
          <a:noFill/>
          <a:ln w="0">
            <a:noFill/>
          </a:ln>
        </p:spPr>
        <p:txBody>
          <a:bodyPr lIns="0" rIns="0" tIns="0" bIns="0" anchor="ctr">
            <a:noAutofit/>
          </a:bodyPr>
          <a:p>
            <a:pPr indent="0" algn="ctr">
              <a:buNone/>
            </a:pPr>
            <a:endParaRPr b="0" lang="en-GB" sz="1929" spc="-1" strike="noStrike">
              <a:solidFill>
                <a:srgbClr val="b2b2b2"/>
              </a:solidFill>
              <a:latin typeface="Arial"/>
            </a:endParaRPr>
          </a:p>
        </p:txBody>
      </p:sp>
      <p:sp>
        <p:nvSpPr>
          <p:cNvPr id="74" name="PlaceHolder 2"/>
          <p:cNvSpPr>
            <a:spLocks noGrp="1"/>
          </p:cNvSpPr>
          <p:nvPr>
            <p:ph/>
          </p:nvPr>
        </p:nvSpPr>
        <p:spPr>
          <a:xfrm>
            <a:off x="696600" y="7053840"/>
            <a:ext cx="10972080" cy="348480"/>
          </a:xfrm>
          <a:prstGeom prst="rect">
            <a:avLst/>
          </a:prstGeom>
          <a:noFill/>
          <a:ln w="0">
            <a:noFill/>
          </a:ln>
        </p:spPr>
        <p:txBody>
          <a:bodyPr lIns="0" rIns="0" tIns="0" bIns="0" anchor="t">
            <a:normAutofit fontScale="64869"/>
          </a:bodyPr>
          <a:p>
            <a:pPr indent="0">
              <a:spcBef>
                <a:spcPts val="1712"/>
              </a:spcBef>
              <a:buNone/>
            </a:pPr>
            <a:endParaRPr b="0" lang="en-GB" sz="3870" spc="-1" strike="noStrike">
              <a:solidFill>
                <a:srgbClr val="b2b2b2"/>
              </a:solidFill>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hyperlink" Target="http://sy-dep-epc-lpc.web.cern.ch/general.stm" TargetMode="External"/><Relationship Id="rId4" Type="http://schemas.openxmlformats.org/officeDocument/2006/relationships/image" Target="../media/image1.png"/><Relationship Id="rId5" Type="http://schemas.openxmlformats.org/officeDocument/2006/relationships/slideLayout" Target="../slideLayouts/slideLayout1.xml"/><Relationship Id="rId6" Type="http://schemas.openxmlformats.org/officeDocument/2006/relationships/slideLayout" Target="../slideLayouts/slideLayout2.xml"/>
</Relationships>
</file>

<file path=ppt/slideMasters/_rels/slideMaster10.xml.rels><?xml version="1.0" encoding="UTF-8"?>
<Relationships xmlns="http://schemas.openxmlformats.org/package/2006/relationships"><Relationship Id="rId1" Type="http://schemas.openxmlformats.org/officeDocument/2006/relationships/theme" Target="../theme/theme10.xml"/><Relationship Id="rId2" Type="http://schemas.openxmlformats.org/officeDocument/2006/relationships/image" Target="../media/image6.jpeg"/><Relationship Id="rId3" Type="http://schemas.openxmlformats.org/officeDocument/2006/relationships/image" Target="../media/image7.png"/><Relationship Id="rId4" Type="http://schemas.openxmlformats.org/officeDocument/2006/relationships/slideLayout" Target="../slideLayouts/slideLayout15.xml"/>
</Relationships>
</file>

<file path=ppt/slideMasters/_rels/slideMaster11.xml.rels><?xml version="1.0" encoding="UTF-8"?>
<Relationships xmlns="http://schemas.openxmlformats.org/package/2006/relationships"><Relationship Id="rId1" Type="http://schemas.openxmlformats.org/officeDocument/2006/relationships/theme" Target="../theme/theme11.xml"/><Relationship Id="rId2" Type="http://schemas.openxmlformats.org/officeDocument/2006/relationships/image" Target="../media/image8.jpeg"/><Relationship Id="rId3" Type="http://schemas.openxmlformats.org/officeDocument/2006/relationships/slideLayout" Target="../slideLayouts/slideLayout16.xml"/>
</Relationships>
</file>

<file path=ppt/slideMasters/_rels/slideMaster12.xml.rels><?xml version="1.0" encoding="UTF-8"?>
<Relationships xmlns="http://schemas.openxmlformats.org/package/2006/relationships"><Relationship Id="rId1" Type="http://schemas.openxmlformats.org/officeDocument/2006/relationships/theme" Target="../theme/theme12.xml"/><Relationship Id="rId2" Type="http://schemas.openxmlformats.org/officeDocument/2006/relationships/image" Target="../media/image6.jpeg"/><Relationship Id="rId3" Type="http://schemas.openxmlformats.org/officeDocument/2006/relationships/image" Target="../media/image7.png"/><Relationship Id="rId4" Type="http://schemas.openxmlformats.org/officeDocument/2006/relationships/slideLayout" Target="../slideLayouts/slideLayout17.xml"/>
</Relationships>
</file>

<file path=ppt/slideMasters/_rels/slideMaster13.xml.rels><?xml version="1.0" encoding="UTF-8"?>
<Relationships xmlns="http://schemas.openxmlformats.org/package/2006/relationships"><Relationship Id="rId1" Type="http://schemas.openxmlformats.org/officeDocument/2006/relationships/theme" Target="../theme/theme13.xml"/><Relationship Id="rId2" Type="http://schemas.openxmlformats.org/officeDocument/2006/relationships/image" Target="../media/image6.jpeg"/><Relationship Id="rId3" Type="http://schemas.openxmlformats.org/officeDocument/2006/relationships/image" Target="../media/image7.png"/><Relationship Id="rId4" Type="http://schemas.openxmlformats.org/officeDocument/2006/relationships/slideLayout" Target="../slideLayouts/slideLayout18.xml"/>
</Relationships>
</file>

<file path=ppt/slideMasters/_rels/slideMaster14.xml.rels><?xml version="1.0" encoding="UTF-8"?>
<Relationships xmlns="http://schemas.openxmlformats.org/package/2006/relationships"><Relationship Id="rId1" Type="http://schemas.openxmlformats.org/officeDocument/2006/relationships/theme" Target="../theme/theme14.xml"/><Relationship Id="rId2" Type="http://schemas.openxmlformats.org/officeDocument/2006/relationships/image" Target="../media/image1.png"/><Relationship Id="rId3" Type="http://schemas.openxmlformats.org/officeDocument/2006/relationships/hyperlink" Target="http://sy-dep-epc-lpc.web.cern.ch/general.stm" TargetMode="External"/><Relationship Id="rId4" Type="http://schemas.openxmlformats.org/officeDocument/2006/relationships/image" Target="../media/image1.png"/><Relationship Id="rId5" Type="http://schemas.openxmlformats.org/officeDocument/2006/relationships/slideLayout" Target="../slideLayouts/slideLayout19.xml"/><Relationship Id="rId6" Type="http://schemas.openxmlformats.org/officeDocument/2006/relationships/slideLayout" Target="../slideLayouts/slideLayout20.xml"/>
</Relationships>
</file>

<file path=ppt/slideMasters/_rels/slideMaster15.xml.rels><?xml version="1.0" encoding="UTF-8"?>
<Relationships xmlns="http://schemas.openxmlformats.org/package/2006/relationships"><Relationship Id="rId1" Type="http://schemas.openxmlformats.org/officeDocument/2006/relationships/theme" Target="../theme/theme15.xml"/><Relationship Id="rId2" Type="http://schemas.openxmlformats.org/officeDocument/2006/relationships/image" Target="../media/image1.png"/><Relationship Id="rId3" Type="http://schemas.openxmlformats.org/officeDocument/2006/relationships/hyperlink" Target="http://sy-dep-epc-lpc.web.cern.ch/general.stm" TargetMode="External"/><Relationship Id="rId4" Type="http://schemas.openxmlformats.org/officeDocument/2006/relationships/image" Target="../media/image1.png"/><Relationship Id="rId5" Type="http://schemas.openxmlformats.org/officeDocument/2006/relationships/slideLayout" Target="../slideLayouts/slideLayout21.xml"/>
</Relationships>
</file>

<file path=ppt/slideMasters/_rels/slideMaster16.xml.rels><?xml version="1.0" encoding="UTF-8"?>
<Relationships xmlns="http://schemas.openxmlformats.org/package/2006/relationships"><Relationship Id="rId1" Type="http://schemas.openxmlformats.org/officeDocument/2006/relationships/theme" Target="../theme/theme16.xml"/><Relationship Id="rId2" Type="http://schemas.openxmlformats.org/officeDocument/2006/relationships/image" Target="../media/image1.png"/><Relationship Id="rId3" Type="http://schemas.openxmlformats.org/officeDocument/2006/relationships/image" Target="../media/image1.png"/><Relationship Id="rId4" Type="http://schemas.openxmlformats.org/officeDocument/2006/relationships/hyperlink" Target="http://sy-dep-epc-lpc.web.cern.ch/general.stm" TargetMode="External"/><Relationship Id="rId5" Type="http://schemas.openxmlformats.org/officeDocument/2006/relationships/slideLayout" Target="../slideLayouts/slideLayout2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1.png"/><Relationship Id="rId3" Type="http://schemas.openxmlformats.org/officeDocument/2006/relationships/image" Target="../media/image1.png"/><Relationship Id="rId4" Type="http://schemas.openxmlformats.org/officeDocument/2006/relationships/hyperlink" Target="http://sy-dep-epc-lpc.web.cern.ch/general.stm" TargetMode="External"/><Relationship Id="rId5" Type="http://schemas.openxmlformats.org/officeDocument/2006/relationships/slideLayout" Target="../slideLayouts/slideLayout3.xml"/><Relationship Id="rId6" Type="http://schemas.openxmlformats.org/officeDocument/2006/relationships/slideLayout" Target="../slideLayouts/slideLayout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1.png"/><Relationship Id="rId3" Type="http://schemas.openxmlformats.org/officeDocument/2006/relationships/slideLayout" Target="../slideLayouts/slideLayout5.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image" Target="../media/image1.png"/><Relationship Id="rId3" Type="http://schemas.openxmlformats.org/officeDocument/2006/relationships/slideLayout" Target="../slideLayouts/slideLayout6.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hyperlink" Target="http://sy-dep-epc-lpc.web.cern.ch/general.stm" TargetMode="External"/><Relationship Id="rId3" Type="http://schemas.openxmlformats.org/officeDocument/2006/relationships/hyperlink" Target="http://sy-dep-epc-lpc.web.cern.ch/general.stm" TargetMode="External"/><Relationship Id="rId4" Type="http://schemas.openxmlformats.org/officeDocument/2006/relationships/slideLayout" Target="../slideLayouts/slideLayout7.xml"/>
</Relationships>
</file>

<file path=ppt/slideMasters/_rels/slideMaster6.xml.rels><?xml version="1.0" encoding="UTF-8"?>
<Relationships xmlns="http://schemas.openxmlformats.org/package/2006/relationships"><Relationship Id="rId1" Type="http://schemas.openxmlformats.org/officeDocument/2006/relationships/theme" Target="../theme/theme6.xml"/><Relationship Id="rId2" Type="http://schemas.openxmlformats.org/officeDocument/2006/relationships/hyperlink" Target="http://sy-dep-epc-lpc.web.cern.ch/general.stm" TargetMode="Externa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slideLayout" Target="../slideLayouts/slideLayout8.xml"/><Relationship Id="rId6" Type="http://schemas.openxmlformats.org/officeDocument/2006/relationships/slideLayout" Target="../slideLayouts/slideLayout9.xml"/>
</Relationships>
</file>

<file path=ppt/slideMasters/_rels/slideMaster7.xml.rels><?xml version="1.0" encoding="UTF-8"?>
<Relationships xmlns="http://schemas.openxmlformats.org/package/2006/relationships"><Relationship Id="rId1" Type="http://schemas.openxmlformats.org/officeDocument/2006/relationships/theme" Target="../theme/theme7.xml"/><Relationship Id="rId2" Type="http://schemas.openxmlformats.org/officeDocument/2006/relationships/image" Target="../media/image1.png"/><Relationship Id="rId3" Type="http://schemas.openxmlformats.org/officeDocument/2006/relationships/image" Target="../media/image1.png"/><Relationship Id="rId4" Type="http://schemas.openxmlformats.org/officeDocument/2006/relationships/hyperlink" Target="http://sy-dep-epc-lpc.web.cern.ch/general.stm" TargetMode="External"/><Relationship Id="rId5" Type="http://schemas.openxmlformats.org/officeDocument/2006/relationships/image" Target="../media/image2.png"/><Relationship Id="rId6" Type="http://schemas.openxmlformats.org/officeDocument/2006/relationships/slideLayout" Target="../slideLayouts/slideLayout10.xml"/>
</Relationships>
</file>

<file path=ppt/slideMasters/_rels/slideMaster8.xml.rels><?xml version="1.0" encoding="UTF-8"?>
<Relationships xmlns="http://schemas.openxmlformats.org/package/2006/relationships"><Relationship Id="rId1" Type="http://schemas.openxmlformats.org/officeDocument/2006/relationships/theme" Target="../theme/theme8.xml"/><Relationship Id="rId2" Type="http://schemas.openxmlformats.org/officeDocument/2006/relationships/image" Target="../media/image4.png"/><Relationship Id="rId3" Type="http://schemas.openxmlformats.org/officeDocument/2006/relationships/slideLayout" Target="../slideLayouts/slideLayout11.xml"/><Relationship Id="rId4" Type="http://schemas.openxmlformats.org/officeDocument/2006/relationships/slideLayout" Target="../slideLayouts/slideLayout12.xml"/>
</Relationships>
</file>

<file path=ppt/slideMasters/_rels/slideMaster9.xml.rels><?xml version="1.0" encoding="UTF-8"?>
<Relationships xmlns="http://schemas.openxmlformats.org/package/2006/relationships"><Relationship Id="rId1" Type="http://schemas.openxmlformats.org/officeDocument/2006/relationships/theme" Target="../theme/theme9.xml"/><Relationship Id="rId2" Type="http://schemas.openxmlformats.org/officeDocument/2006/relationships/image" Target="../media/image5.png"/><Relationship Id="rId3" Type="http://schemas.openxmlformats.org/officeDocument/2006/relationships/slideLayout" Target="../slideLayouts/slideLayout13.xml"/><Relationship Id="rId4" Type="http://schemas.openxmlformats.org/officeDocument/2006/relationships/slideLayout" Target="../slideLayouts/slideLayout1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0" name="PlaceHolder 1"/>
          <p:cNvSpPr>
            <a:spLocks noGrp="1"/>
          </p:cNvSpPr>
          <p:nvPr>
            <p:ph type="body"/>
          </p:nvPr>
        </p:nvSpPr>
        <p:spPr>
          <a:xfrm>
            <a:off x="696600" y="870840"/>
            <a:ext cx="10885680" cy="5987160"/>
          </a:xfrm>
          <a:prstGeom prst="rect">
            <a:avLst/>
          </a:prstGeom>
          <a:noFill/>
          <a:ln w="0">
            <a:noFill/>
          </a:ln>
        </p:spPr>
        <p:txBody>
          <a:bodyPr lIns="0" rIns="0" tIns="0" bIns="0" anchor="t">
            <a:noAutofit/>
          </a:bodyPr>
          <a:p>
            <a:pPr indent="0">
              <a:spcBef>
                <a:spcPts val="2880"/>
              </a:spcBef>
            </a:pPr>
            <a:r>
              <a:rPr b="1" lang="en-GB" sz="2200" spc="-1" strike="noStrike">
                <a:solidFill>
                  <a:srgbClr val="333333"/>
                </a:solidFill>
                <a:latin typeface="Arial"/>
              </a:rPr>
              <a:t>Click to edit the outline text format</a:t>
            </a:r>
            <a:endParaRPr b="1" lang="en-GB" sz="2200" spc="-1" strike="noStrike">
              <a:solidFill>
                <a:srgbClr val="333333"/>
              </a:solidFill>
              <a:latin typeface="Arial"/>
            </a:endParaRPr>
          </a:p>
          <a:p>
            <a:pPr lvl="1" marL="216000" indent="-216000">
              <a:lnSpc>
                <a:spcPct val="115000"/>
              </a:lnSpc>
              <a:spcBef>
                <a:spcPts val="754"/>
              </a:spcBef>
              <a:buClr>
                <a:srgbClr val="666666"/>
              </a:buClr>
              <a:buSzPct val="45000"/>
              <a:buFont typeface="Wingdings" charset="2"/>
              <a:buChar char=""/>
            </a:pPr>
            <a:r>
              <a:rPr b="1" lang="en-GB" sz="2000" spc="-1" strike="noStrike">
                <a:solidFill>
                  <a:srgbClr val="666666"/>
                </a:solidFill>
                <a:latin typeface="Arial"/>
              </a:rPr>
              <a:t>Second Outline Level</a:t>
            </a:r>
            <a:endParaRPr b="1" lang="en-GB" sz="2000" spc="-1" strike="noStrike">
              <a:solidFill>
                <a:srgbClr val="666666"/>
              </a:solidFill>
              <a:latin typeface="Arial"/>
            </a:endParaRPr>
          </a:p>
          <a:p>
            <a:pPr lvl="2" marL="414000" indent="-198000">
              <a:lnSpc>
                <a:spcPct val="115000"/>
              </a:lnSpc>
              <a:spcBef>
                <a:spcPts val="615"/>
              </a:spcBef>
              <a:buClr>
                <a:srgbClr val="706e0c"/>
              </a:buClr>
              <a:buSzPct val="45000"/>
              <a:buFont typeface="Wingdings" charset="2"/>
              <a:buChar char=""/>
            </a:pPr>
            <a:r>
              <a:rPr b="0" lang="en-GB" sz="1900" spc="-1" strike="noStrike">
                <a:solidFill>
                  <a:srgbClr val="706e0c"/>
                </a:solidFill>
                <a:latin typeface="Arial"/>
              </a:rPr>
              <a:t>Third Outline Level</a:t>
            </a:r>
            <a:endParaRPr b="0" lang="en-GB" sz="1900" spc="-1" strike="noStrike">
              <a:solidFill>
                <a:srgbClr val="706e0c"/>
              </a:solidFill>
              <a:latin typeface="Arial"/>
            </a:endParaRPr>
          </a:p>
          <a:p>
            <a:pPr lvl="3" marL="594000" indent="-180000">
              <a:lnSpc>
                <a:spcPct val="115000"/>
              </a:lnSpc>
              <a:spcBef>
                <a:spcPts val="513"/>
              </a:spcBef>
              <a:buClr>
                <a:srgbClr val="666666"/>
              </a:buClr>
              <a:buSzPct val="45000"/>
              <a:buFont typeface="Wingdings" charset="2"/>
              <a:buChar char=""/>
            </a:pPr>
            <a:r>
              <a:rPr b="0" lang="en-GB" sz="1800" spc="-1" strike="noStrike">
                <a:solidFill>
                  <a:srgbClr val="666666"/>
                </a:solidFill>
                <a:latin typeface="Arial"/>
              </a:rPr>
              <a:t>Fourth Outline Level</a:t>
            </a:r>
            <a:endParaRPr b="0" lang="en-GB" sz="1800" spc="-1" strike="noStrike">
              <a:solidFill>
                <a:srgbClr val="666666"/>
              </a:solidFill>
              <a:latin typeface="Arial"/>
            </a:endParaRPr>
          </a:p>
          <a:p>
            <a:pPr lvl="4" marL="756000" indent="-162000">
              <a:lnSpc>
                <a:spcPct val="115000"/>
              </a:lnSpc>
              <a:spcBef>
                <a:spcPts val="340"/>
              </a:spcBef>
              <a:buClr>
                <a:srgbClr val="706e0c"/>
              </a:buClr>
              <a:buSzPct val="45000"/>
              <a:buFont typeface="Wingdings" charset="2"/>
              <a:buChar char=""/>
            </a:pPr>
            <a:r>
              <a:rPr b="0" lang="en-GB" sz="1800" spc="-1" strike="noStrike">
                <a:solidFill>
                  <a:srgbClr val="706e0c"/>
                </a:solidFill>
                <a:latin typeface="Arial"/>
              </a:rPr>
              <a:t>Fifth Outline Level</a:t>
            </a:r>
            <a:endParaRPr b="0" lang="en-GB" sz="1800" spc="-1" strike="noStrike">
              <a:solidFill>
                <a:srgbClr val="706e0c"/>
              </a:solidFill>
              <a:latin typeface="Arial"/>
            </a:endParaRPr>
          </a:p>
          <a:p>
            <a:pPr lvl="5" marL="900000" indent="-144000">
              <a:lnSpc>
                <a:spcPct val="115000"/>
              </a:lnSpc>
              <a:spcBef>
                <a:spcPts val="340"/>
              </a:spcBef>
              <a:buClr>
                <a:srgbClr val="808080"/>
              </a:buClr>
              <a:buSzPct val="45000"/>
              <a:buFont typeface="Wingdings" charset="2"/>
              <a:buChar char=""/>
            </a:pPr>
            <a:r>
              <a:rPr b="0" lang="en-GB" sz="1700" spc="-1" strike="noStrike">
                <a:solidFill>
                  <a:srgbClr val="808080"/>
                </a:solidFill>
                <a:latin typeface="Arial"/>
              </a:rPr>
              <a:t>Sixth Outline Level</a:t>
            </a:r>
            <a:endParaRPr b="0" lang="en-GB" sz="1700" spc="-1" strike="noStrike">
              <a:solidFill>
                <a:srgbClr val="808080"/>
              </a:solidFill>
              <a:latin typeface="Arial"/>
            </a:endParaRPr>
          </a:p>
          <a:p>
            <a:pPr lvl="6" marL="1026000" indent="-126000">
              <a:lnSpc>
                <a:spcPct val="115000"/>
              </a:lnSpc>
              <a:spcBef>
                <a:spcPts val="340"/>
              </a:spcBef>
              <a:buClr>
                <a:srgbClr val="999999"/>
              </a:buClr>
              <a:buSzPct val="45000"/>
              <a:buFont typeface="Wingdings" charset="2"/>
              <a:buChar char=""/>
            </a:pPr>
            <a:r>
              <a:rPr b="0" lang="en-GB" sz="1700" spc="-1" strike="noStrike">
                <a:solidFill>
                  <a:srgbClr val="999999"/>
                </a:solidFill>
                <a:latin typeface="Arial"/>
              </a:rPr>
              <a:t>Seventh Outline Level</a:t>
            </a:r>
            <a:endParaRPr b="0" lang="en-GB" sz="1700" spc="-1" strike="noStrike">
              <a:solidFill>
                <a:srgbClr val="999999"/>
              </a:solidFill>
              <a:latin typeface="Arial"/>
            </a:endParaRPr>
          </a:p>
        </p:txBody>
      </p:sp>
      <p:sp>
        <p:nvSpPr>
          <p:cNvPr id="1" name="Rectangle 28"/>
          <p:cNvSpPr/>
          <p:nvPr/>
        </p:nvSpPr>
        <p:spPr>
          <a:xfrm flipH="1">
            <a:off x="0" y="0"/>
            <a:ext cx="12191760" cy="570240"/>
          </a:xfrm>
          <a:prstGeom prst="rect">
            <a:avLst/>
          </a:prstGeom>
          <a:gradFill rotWithShape="0">
            <a:gsLst>
              <a:gs pos="0">
                <a:srgbClr val="0033a0"/>
              </a:gs>
              <a:gs pos="100000">
                <a:srgbClr val="0033a0"/>
              </a:gs>
            </a:gsLst>
            <a:lin ang="0"/>
          </a:gradFill>
          <a:ln w="25560">
            <a:noFill/>
          </a:ln>
        </p:spPr>
        <p:style>
          <a:lnRef idx="0"/>
          <a:fillRef idx="0"/>
          <a:effectRef idx="0"/>
          <a:fontRef idx="minor"/>
        </p:style>
        <p:txBody>
          <a:bodyPr lIns="90000" rIns="90000" tIns="45000" bIns="45000" anchor="ctr">
            <a:noAutofit/>
          </a:bodyPr>
          <a:p>
            <a:pPr algn="ctr"/>
            <a:endParaRPr b="0" lang="en-GB" sz="1800" spc="-1" strike="noStrike">
              <a:solidFill>
                <a:srgbClr val="333333"/>
              </a:solidFill>
              <a:latin typeface="Arial"/>
            </a:endParaRPr>
          </a:p>
        </p:txBody>
      </p:sp>
      <p:pic>
        <p:nvPicPr>
          <p:cNvPr id="2" name="" descr=""/>
          <p:cNvPicPr/>
          <p:nvPr/>
        </p:nvPicPr>
        <p:blipFill>
          <a:blip r:embed="rId2"/>
          <a:stretch/>
        </p:blipFill>
        <p:spPr>
          <a:xfrm>
            <a:off x="87480" y="108000"/>
            <a:ext cx="360360" cy="348480"/>
          </a:xfrm>
          <a:prstGeom prst="rect">
            <a:avLst/>
          </a:prstGeom>
          <a:ln w="3600">
            <a:noFill/>
          </a:ln>
        </p:spPr>
      </p:pic>
      <p:sp>
        <p:nvSpPr>
          <p:cNvPr id="3" name="Date Placeholder 1"/>
          <p:cNvSpPr/>
          <p:nvPr/>
        </p:nvSpPr>
        <p:spPr>
          <a:xfrm>
            <a:off x="10744200" y="249120"/>
            <a:ext cx="1277280" cy="441000"/>
          </a:xfrm>
          <a:prstGeom prst="rect">
            <a:avLst/>
          </a:prstGeom>
          <a:noFill/>
          <a:ln w="0">
            <a:noFill/>
          </a:ln>
        </p:spPr>
        <p:style>
          <a:lnRef idx="0"/>
          <a:fillRef idx="0"/>
          <a:effectRef idx="0"/>
          <a:fontRef idx="minor"/>
        </p:style>
        <p:txBody>
          <a:bodyPr anchor="ctr">
            <a:noAutofit/>
          </a:bodyPr>
          <a:p>
            <a:pPr algn="ctr"/>
            <a:endParaRPr b="0" lang="en-GB" sz="900" spc="-1" strike="noStrike">
              <a:solidFill>
                <a:srgbClr val="333333"/>
              </a:solidFill>
              <a:latin typeface="Arial"/>
            </a:endParaRPr>
          </a:p>
        </p:txBody>
      </p:sp>
      <p:sp>
        <p:nvSpPr>
          <p:cNvPr id="4" name="TextBox 24"/>
          <p:cNvSpPr/>
          <p:nvPr/>
        </p:nvSpPr>
        <p:spPr>
          <a:xfrm>
            <a:off x="11341080" y="237600"/>
            <a:ext cx="676440" cy="22896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i="1" lang="en-GB" sz="900" spc="-1" strike="noStrike">
                <a:solidFill>
                  <a:srgbClr val="ffffff"/>
                </a:solidFill>
                <a:latin typeface="Calibri"/>
                <a:hlinkClick r:id="rId3"/>
              </a:rPr>
              <a:t>epc-lpc</a:t>
            </a:r>
            <a:endParaRPr b="0" lang="en-GB" sz="900" spc="-1" strike="noStrike">
              <a:solidFill>
                <a:srgbClr val="333333"/>
              </a:solidFill>
              <a:latin typeface="Arial"/>
            </a:endParaRPr>
          </a:p>
        </p:txBody>
      </p:sp>
      <p:sp>
        <p:nvSpPr>
          <p:cNvPr id="5" name=""/>
          <p:cNvSpPr txBox="1"/>
          <p:nvPr/>
        </p:nvSpPr>
        <p:spPr>
          <a:xfrm>
            <a:off x="6933960" y="50040"/>
            <a:ext cx="3516120" cy="472320"/>
          </a:xfrm>
          <a:prstGeom prst="rect">
            <a:avLst/>
          </a:prstGeom>
          <a:noFill/>
          <a:ln w="0">
            <a:noFill/>
          </a:ln>
        </p:spPr>
        <p:txBody>
          <a:bodyPr lIns="0" rIns="0" tIns="0" bIns="0" anchor="ctr">
            <a:noAutofit/>
          </a:bodyPr>
          <a:p>
            <a:pPr algn="r"/>
            <a:r>
              <a:rPr b="0" lang="en-GB" sz="1000" spc="-1" strike="noStrike">
                <a:solidFill>
                  <a:srgbClr val="ffffff"/>
                </a:solidFill>
                <a:latin typeface="Arial"/>
              </a:rPr>
              <a:t>&lt;footer&gt;</a:t>
            </a:r>
            <a:endParaRPr b="0" lang="en-GB" sz="1000" spc="-1" strike="noStrike">
              <a:solidFill>
                <a:srgbClr val="ffffff"/>
              </a:solidFill>
              <a:latin typeface="Arial"/>
            </a:endParaRPr>
          </a:p>
        </p:txBody>
      </p:sp>
      <p:sp>
        <p:nvSpPr>
          <p:cNvPr id="6" name="Straight Connector 36"/>
          <p:cNvSpPr/>
          <p:nvPr/>
        </p:nvSpPr>
        <p:spPr>
          <a:xfrm>
            <a:off x="11911680" y="282960"/>
            <a:ext cx="0" cy="152280"/>
          </a:xfrm>
          <a:prstGeom prst="line">
            <a:avLst/>
          </a:prstGeom>
          <a:ln w="9360">
            <a:solidFill>
              <a:srgbClr val="ffffff"/>
            </a:solidFill>
            <a:round/>
          </a:ln>
        </p:spPr>
        <p:style>
          <a:lnRef idx="0"/>
          <a:fillRef idx="0"/>
          <a:effectRef idx="0"/>
          <a:fontRef idx="minor"/>
        </p:style>
        <p:txBody>
          <a:bodyPr lIns="90000" rIns="90000" tIns="45000" bIns="45000" anchor="t" anchorCtr="1">
            <a:noAutofit/>
          </a:bodyPr>
          <a:p>
            <a:pPr algn="ctr"/>
            <a:endParaRPr b="0" lang="en-GB" sz="1800" spc="-1" strike="noStrike">
              <a:solidFill>
                <a:srgbClr val="333333"/>
              </a:solidFill>
              <a:latin typeface="Arial"/>
            </a:endParaRPr>
          </a:p>
        </p:txBody>
      </p:sp>
      <p:pic>
        <p:nvPicPr>
          <p:cNvPr id="7" name="" descr=""/>
          <p:cNvPicPr/>
          <p:nvPr/>
        </p:nvPicPr>
        <p:blipFill>
          <a:blip r:embed="rId4"/>
          <a:stretch/>
        </p:blipFill>
        <p:spPr>
          <a:xfrm>
            <a:off x="87480" y="108000"/>
            <a:ext cx="360360" cy="348480"/>
          </a:xfrm>
          <a:prstGeom prst="rect">
            <a:avLst/>
          </a:prstGeom>
          <a:ln w="3600">
            <a:noFill/>
          </a:ln>
        </p:spPr>
      </p:pic>
      <p:sp>
        <p:nvSpPr>
          <p:cNvPr id="8" name="Date Placeholder 1"/>
          <p:cNvSpPr/>
          <p:nvPr/>
        </p:nvSpPr>
        <p:spPr>
          <a:xfrm>
            <a:off x="10744200" y="249120"/>
            <a:ext cx="1277280" cy="441000"/>
          </a:xfrm>
          <a:prstGeom prst="rect">
            <a:avLst/>
          </a:prstGeom>
          <a:noFill/>
          <a:ln w="0">
            <a:noFill/>
          </a:ln>
        </p:spPr>
        <p:style>
          <a:lnRef idx="0"/>
          <a:fillRef idx="0"/>
          <a:effectRef idx="0"/>
          <a:fontRef idx="minor"/>
        </p:style>
        <p:txBody>
          <a:bodyPr anchor="ctr">
            <a:noAutofit/>
          </a:bodyPr>
          <a:p>
            <a:pPr algn="ctr"/>
            <a:endParaRPr b="0" lang="en-GB" sz="900" spc="-1" strike="noStrike">
              <a:solidFill>
                <a:srgbClr val="333333"/>
              </a:solidFill>
              <a:latin typeface="Arial"/>
            </a:endParaRPr>
          </a:p>
        </p:txBody>
      </p:sp>
      <p:sp>
        <p:nvSpPr>
          <p:cNvPr id="9" name=""/>
          <p:cNvSpPr txBox="1"/>
          <p:nvPr/>
        </p:nvSpPr>
        <p:spPr>
          <a:xfrm>
            <a:off x="11973960" y="217440"/>
            <a:ext cx="609480" cy="306000"/>
          </a:xfrm>
          <a:prstGeom prst="rect">
            <a:avLst/>
          </a:prstGeom>
          <a:noFill/>
          <a:ln w="0">
            <a:noFill/>
          </a:ln>
        </p:spPr>
        <p:txBody>
          <a:bodyPr lIns="0" rIns="0" tIns="0" bIns="0" anchor="ctr">
            <a:noAutofit/>
          </a:bodyPr>
          <a:p>
            <a:fld id="{D9821E93-EC52-4AD0-9D00-2323221ED50F}" type="slidenum">
              <a:rPr b="0" lang="en-GB" sz="900" spc="-1" strike="noStrike">
                <a:solidFill>
                  <a:srgbClr val="ffffff"/>
                </a:solidFill>
                <a:latin typeface="Calibri"/>
              </a:rPr>
              <a:t>&lt;number&gt;</a:t>
            </a:fld>
            <a:endParaRPr b="0" lang="en-GB" sz="900" spc="-1" strike="noStrike">
              <a:solidFill>
                <a:srgbClr val="ffffff"/>
              </a:solidFill>
              <a:latin typeface="Arial"/>
            </a:endParaRPr>
          </a:p>
        </p:txBody>
      </p:sp>
      <p:sp>
        <p:nvSpPr>
          <p:cNvPr id="10" name="PlaceHolder 2"/>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Click to edit the title text format</a:t>
            </a:r>
            <a:endParaRPr b="1" lang="en-GB" sz="2200" spc="-1" strike="noStrike">
              <a:solidFill>
                <a:srgbClr val="ffffff"/>
              </a:solidFill>
              <a:latin typeface="Arial"/>
            </a:endParaRPr>
          </a:p>
        </p:txBody>
      </p:sp>
      <p:sp>
        <p:nvSpPr>
          <p:cNvPr id="11" name=""/>
          <p:cNvSpPr txBox="1"/>
          <p:nvPr/>
        </p:nvSpPr>
        <p:spPr>
          <a:xfrm>
            <a:off x="11451240" y="43200"/>
            <a:ext cx="783720" cy="226080"/>
          </a:xfrm>
          <a:prstGeom prst="rect">
            <a:avLst/>
          </a:prstGeom>
          <a:noFill/>
          <a:ln w="0">
            <a:noFill/>
          </a:ln>
        </p:spPr>
        <p:txBody>
          <a:bodyPr lIns="0" rIns="0" tIns="0" bIns="0" anchor="ctr">
            <a:noAutofit/>
          </a:bodyPr>
          <a:p>
            <a:r>
              <a:rPr b="0" lang="en-GB" sz="900" spc="-1" strike="noStrike">
                <a:solidFill>
                  <a:srgbClr val="ffffff"/>
                </a:solidFill>
                <a:latin typeface="Arial"/>
              </a:rPr>
              <a:t>&lt;date/time&gt;</a:t>
            </a:r>
            <a:endParaRPr b="0" lang="en-GB" sz="900" spc="-1" strike="noStrike">
              <a:solidFill>
                <a:srgbClr val="ffffff"/>
              </a:solidFill>
              <a:latin typeface="Arial"/>
            </a:endParaRPr>
          </a:p>
        </p:txBody>
      </p:sp>
      <p:sp>
        <p:nvSpPr>
          <p:cNvPr id="12" name=""/>
          <p:cNvSpPr txBox="1"/>
          <p:nvPr/>
        </p:nvSpPr>
        <p:spPr>
          <a:xfrm>
            <a:off x="11973960" y="6504120"/>
            <a:ext cx="609480" cy="306000"/>
          </a:xfrm>
          <a:prstGeom prst="rect">
            <a:avLst/>
          </a:prstGeom>
          <a:noFill/>
          <a:ln w="0">
            <a:noFill/>
          </a:ln>
        </p:spPr>
        <p:txBody>
          <a:bodyPr lIns="0" rIns="0" tIns="0" bIns="0" anchor="ctr">
            <a:noAutofit/>
          </a:bodyPr>
          <a:p>
            <a:fld id="{FF097EB1-AA83-4C93-B11C-CF726913F252}" type="slidenum">
              <a:rPr b="0" lang="en-GB" sz="900" spc="-1" strike="noStrike">
                <a:solidFill>
                  <a:srgbClr val="333333"/>
                </a:solidFill>
                <a:latin typeface="Calibri"/>
              </a:rPr>
              <a:t>&lt;number&gt;</a:t>
            </a:fld>
            <a:endParaRPr b="0" lang="en-GB" sz="900" spc="-1" strike="noStrike">
              <a:solidFill>
                <a:srgbClr val="ffffff"/>
              </a:solidFill>
              <a:latin typeface="Arial"/>
            </a:endParaRPr>
          </a:p>
        </p:txBody>
      </p:sp>
      <p:sp>
        <p:nvSpPr>
          <p:cNvPr id="13" name=""/>
          <p:cNvSpPr/>
          <p:nvPr/>
        </p:nvSpPr>
        <p:spPr>
          <a:xfrm>
            <a:off x="5888160" y="6570000"/>
            <a:ext cx="18000" cy="0"/>
          </a:xfrm>
          <a:prstGeom prst="line">
            <a:avLst/>
          </a:prstGeom>
          <a:ln w="6480">
            <a:solidFill>
              <a:srgbClr val="eeeeee"/>
            </a:solidFill>
            <a:round/>
          </a:ln>
        </p:spPr>
        <p:style>
          <a:lnRef idx="0"/>
          <a:fillRef idx="0"/>
          <a:effectRef idx="0"/>
          <a:fontRef idx="minor"/>
        </p:style>
        <p:txBody>
          <a:bodyPr lIns="3240" rIns="3240" tIns="-3240" bIns="-3240" anchor="ctr">
            <a:noAutofit/>
          </a:bodyPr>
          <a:p>
            <a:endParaRPr b="0" lang="en-GB" sz="800" spc="-1" strike="noStrike">
              <a:solidFill>
                <a:srgbClr val="ffffff"/>
              </a:solidFill>
              <a:latin typeface="Arial"/>
            </a:endParaRPr>
          </a:p>
        </p:txBody>
      </p:sp>
    </p:spTree>
  </p:cSld>
  <p:clrMap bg1="lt1" bg2="lt2" tx1="dk1" tx2="dk2" accent1="accent1" accent2="accent2" accent3="accent3" accent4="accent4" accent5="accent5" accent6="accent6" hlink="hlink" folHlink="folHlink"/>
  <p:sldLayoutIdLst>
    <p:sldLayoutId id="2147483649" r:id="rId5"/>
    <p:sldLayoutId id="2147483650" r:id="rId6"/>
  </p:sldLayoutIdLst>
</p:sldMaster>
</file>

<file path=ppt/slideMasters/slideMaster10.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tile tx="0" ty="0" sx="133330" sy="133291" algn="ctr"/>
        </a:blipFill>
      </p:bgPr>
    </p:bg>
    <p:spTree>
      <p:nvGrpSpPr>
        <p:cNvPr id="1" name=""/>
        <p:cNvGrpSpPr/>
        <p:nvPr/>
      </p:nvGrpSpPr>
      <p:grpSpPr>
        <a:xfrm>
          <a:off x="0" y="0"/>
          <a:ext cx="0" cy="0"/>
          <a:chOff x="0" y="0"/>
          <a:chExt cx="0" cy="0"/>
        </a:xfrm>
      </p:grpSpPr>
      <p:sp>
        <p:nvSpPr>
          <p:cNvPr id="97" name="PlaceHolder 1"/>
          <p:cNvSpPr>
            <a:spLocks noGrp="1"/>
          </p:cNvSpPr>
          <p:nvPr>
            <p:ph type="title"/>
          </p:nvPr>
        </p:nvSpPr>
        <p:spPr>
          <a:xfrm>
            <a:off x="1654560" y="2133360"/>
            <a:ext cx="8708400" cy="2046600"/>
          </a:xfrm>
          <a:prstGeom prst="rect">
            <a:avLst/>
          </a:prstGeom>
          <a:noFill/>
          <a:ln w="0">
            <a:noFill/>
          </a:ln>
        </p:spPr>
        <p:txBody>
          <a:bodyPr lIns="0" rIns="0" tIns="0" bIns="0" anchor="ctr">
            <a:noAutofit/>
          </a:bodyPr>
          <a:p>
            <a:pPr indent="0">
              <a:buNone/>
            </a:pPr>
            <a:r>
              <a:rPr b="1" lang="en-GB" sz="3630" spc="-1" strike="noStrike">
                <a:solidFill>
                  <a:srgbClr val="666666"/>
                </a:solidFill>
                <a:latin typeface="Arial"/>
              </a:rPr>
              <a:t>Click to edit the title text format</a:t>
            </a:r>
            <a:endParaRPr b="1" lang="en-GB" sz="3630" spc="-1" strike="noStrike">
              <a:solidFill>
                <a:srgbClr val="666666"/>
              </a:solidFill>
              <a:latin typeface="Arial"/>
            </a:endParaRPr>
          </a:p>
        </p:txBody>
      </p:sp>
      <p:sp>
        <p:nvSpPr>
          <p:cNvPr id="98" name="PlaceHolder 2"/>
          <p:cNvSpPr>
            <a:spLocks noGrp="1"/>
          </p:cNvSpPr>
          <p:nvPr>
            <p:ph type="body"/>
          </p:nvPr>
        </p:nvSpPr>
        <p:spPr>
          <a:xfrm>
            <a:off x="871200" y="7053840"/>
            <a:ext cx="10972080" cy="3232800"/>
          </a:xfrm>
          <a:prstGeom prst="rect">
            <a:avLst/>
          </a:prstGeom>
          <a:noFill/>
          <a:ln w="0">
            <a:noFill/>
          </a:ln>
        </p:spPr>
        <p:txBody>
          <a:bodyPr lIns="0" rIns="0" tIns="0" bIns="0" anchor="t">
            <a:normAutofit fontScale="96400"/>
          </a:bodyPr>
          <a:p>
            <a:pPr marL="432000" indent="-324000">
              <a:spcBef>
                <a:spcPts val="1712"/>
              </a:spcBef>
              <a:buClr>
                <a:srgbClr val="000000"/>
              </a:buClr>
              <a:buSzPct val="45000"/>
              <a:buFont typeface="Wingdings" charset="2"/>
              <a:buChar char=""/>
            </a:pPr>
            <a:r>
              <a:rPr b="0" lang="en-GB" sz="3870" spc="-1" strike="noStrike">
                <a:solidFill>
                  <a:srgbClr val="000000"/>
                </a:solidFill>
                <a:latin typeface="Arial"/>
              </a:rPr>
              <a:t>Click to edit the outline text format</a:t>
            </a:r>
            <a:endParaRPr b="0" lang="en-GB" sz="3870" spc="-1" strike="noStrike">
              <a:solidFill>
                <a:srgbClr val="000000"/>
              </a:solidFill>
              <a:latin typeface="Arial"/>
            </a:endParaRPr>
          </a:p>
          <a:p>
            <a:pPr lvl="1" marL="864000" indent="-324000">
              <a:spcBef>
                <a:spcPts val="1369"/>
              </a:spcBef>
              <a:buClr>
                <a:srgbClr val="000000"/>
              </a:buClr>
              <a:buSzPct val="75000"/>
              <a:buFont typeface="Symbol" charset="2"/>
              <a:buChar char=""/>
            </a:pPr>
            <a:r>
              <a:rPr b="0" lang="en-GB" sz="3390" spc="-1" strike="noStrike">
                <a:solidFill>
                  <a:srgbClr val="000000"/>
                </a:solidFill>
                <a:latin typeface="Arial"/>
              </a:rPr>
              <a:t>Second Outline Level</a:t>
            </a:r>
            <a:endParaRPr b="0" lang="en-GB" sz="3390" spc="-1" strike="noStrike">
              <a:solidFill>
                <a:srgbClr val="000000"/>
              </a:solidFill>
              <a:latin typeface="Arial"/>
            </a:endParaRPr>
          </a:p>
          <a:p>
            <a:pPr lvl="2" marL="1296000" indent="-288000">
              <a:spcBef>
                <a:spcPts val="1026"/>
              </a:spcBef>
              <a:buClr>
                <a:srgbClr val="000000"/>
              </a:buClr>
              <a:buSzPct val="45000"/>
              <a:buFont typeface="Wingdings" charset="2"/>
              <a:buChar char=""/>
            </a:pPr>
            <a:r>
              <a:rPr b="0" lang="en-GB" sz="2900" spc="-1" strike="noStrike">
                <a:solidFill>
                  <a:srgbClr val="000000"/>
                </a:solidFill>
                <a:latin typeface="Arial"/>
              </a:rPr>
              <a:t>Third Outline Level</a:t>
            </a:r>
            <a:endParaRPr b="0" lang="en-GB" sz="2900" spc="-1" strike="noStrike">
              <a:solidFill>
                <a:srgbClr val="000000"/>
              </a:solidFill>
              <a:latin typeface="Arial"/>
            </a:endParaRPr>
          </a:p>
          <a:p>
            <a:pPr lvl="3" marL="1728000" indent="-216000">
              <a:spcBef>
                <a:spcPts val="683"/>
              </a:spcBef>
              <a:buClr>
                <a:srgbClr val="000000"/>
              </a:buClr>
              <a:buSzPct val="75000"/>
              <a:buFont typeface="Symbol" charset="2"/>
              <a:buChar char=""/>
            </a:pPr>
            <a:r>
              <a:rPr b="0" lang="en-GB" sz="2420" spc="-1" strike="noStrike">
                <a:solidFill>
                  <a:srgbClr val="000000"/>
                </a:solidFill>
                <a:latin typeface="Arial"/>
              </a:rPr>
              <a:t>Fourth Outline Level</a:t>
            </a:r>
            <a:endParaRPr b="0" lang="en-GB" sz="2420" spc="-1" strike="noStrike">
              <a:solidFill>
                <a:srgbClr val="000000"/>
              </a:solidFill>
              <a:latin typeface="Arial"/>
            </a:endParaRPr>
          </a:p>
          <a:p>
            <a:pPr lvl="4" marL="2160000" indent="-216000">
              <a:spcBef>
                <a:spcPts val="340"/>
              </a:spcBef>
              <a:buClr>
                <a:srgbClr val="000000"/>
              </a:buClr>
              <a:buSzPct val="45000"/>
              <a:buFont typeface="Wingdings" charset="2"/>
              <a:buChar char=""/>
            </a:pPr>
            <a:r>
              <a:rPr b="0" lang="en-GB" sz="2420" spc="-1" strike="noStrike">
                <a:solidFill>
                  <a:srgbClr val="000000"/>
                </a:solidFill>
                <a:latin typeface="Arial"/>
              </a:rPr>
              <a:t>Fifth Outline Level</a:t>
            </a:r>
            <a:endParaRPr b="0" lang="en-GB" sz="2420" spc="-1" strike="noStrike">
              <a:solidFill>
                <a:srgbClr val="000000"/>
              </a:solidFill>
              <a:latin typeface="Arial"/>
            </a:endParaRPr>
          </a:p>
          <a:p>
            <a:pPr lvl="5" marL="2592000" indent="-216000">
              <a:spcBef>
                <a:spcPts val="340"/>
              </a:spcBef>
              <a:buClr>
                <a:srgbClr val="000000"/>
              </a:buClr>
              <a:buSzPct val="45000"/>
              <a:buFont typeface="Wingdings" charset="2"/>
              <a:buChar char=""/>
            </a:pPr>
            <a:r>
              <a:rPr b="0" lang="en-GB" sz="2420" spc="-1" strike="noStrike">
                <a:solidFill>
                  <a:srgbClr val="000000"/>
                </a:solidFill>
                <a:latin typeface="Arial"/>
              </a:rPr>
              <a:t>Sixth Outline Level</a:t>
            </a:r>
            <a:endParaRPr b="0" lang="en-GB" sz="2420" spc="-1" strike="noStrike">
              <a:solidFill>
                <a:srgbClr val="000000"/>
              </a:solidFill>
              <a:latin typeface="Arial"/>
            </a:endParaRPr>
          </a:p>
          <a:p>
            <a:pPr lvl="6" marL="3024000" indent="-216000">
              <a:spcBef>
                <a:spcPts val="340"/>
              </a:spcBef>
              <a:buClr>
                <a:srgbClr val="000000"/>
              </a:buClr>
              <a:buSzPct val="45000"/>
              <a:buFont typeface="Wingdings" charset="2"/>
              <a:buChar char=""/>
            </a:pPr>
            <a:r>
              <a:rPr b="0" lang="en-GB" sz="2420" spc="-1" strike="noStrike">
                <a:solidFill>
                  <a:srgbClr val="000000"/>
                </a:solidFill>
                <a:latin typeface="Arial"/>
              </a:rPr>
              <a:t>Seventh Outline Level</a:t>
            </a:r>
            <a:endParaRPr b="0" lang="en-GB" sz="2420" spc="-1" strike="noStrike">
              <a:solidFill>
                <a:srgbClr val="000000"/>
              </a:solidFill>
              <a:latin typeface="Arial"/>
            </a:endParaRPr>
          </a:p>
        </p:txBody>
      </p:sp>
      <p:sp>
        <p:nvSpPr>
          <p:cNvPr id="99" name="PlaceHolder 3"/>
          <p:cNvSpPr>
            <a:spLocks noGrp="1"/>
          </p:cNvSpPr>
          <p:nvPr>
            <p:ph type="dt" idx="1"/>
          </p:nvPr>
        </p:nvSpPr>
        <p:spPr>
          <a:xfrm>
            <a:off x="609480" y="6378120"/>
            <a:ext cx="1393200" cy="472320"/>
          </a:xfrm>
          <a:prstGeom prst="rect">
            <a:avLst/>
          </a:prstGeom>
          <a:noFill/>
          <a:ln w="0">
            <a:noFill/>
          </a:ln>
        </p:spPr>
        <p:txBody>
          <a:bodyPr lIns="0" rIns="0" tIns="0" bIns="0" anchor="ctr">
            <a:noAutofit/>
          </a:bodyPr>
          <a:lstStyle>
            <a:lvl1pPr indent="0">
              <a:buNone/>
              <a:defRPr b="0" lang="en-GB" sz="1400" spc="-1" strike="noStrike">
                <a:solidFill>
                  <a:srgbClr val="0093be"/>
                </a:solidFill>
                <a:latin typeface="Arial"/>
              </a:defRPr>
            </a:lvl1pPr>
          </a:lstStyle>
          <a:p>
            <a:pPr indent="0">
              <a:buNone/>
            </a:pPr>
            <a:r>
              <a:rPr b="0" lang="en-GB" sz="1400" spc="-1" strike="noStrike">
                <a:solidFill>
                  <a:srgbClr val="0093be"/>
                </a:solidFill>
                <a:latin typeface="Arial"/>
              </a:rPr>
              <a:t>&lt;date/time&gt;</a:t>
            </a:r>
            <a:endParaRPr b="0" lang="en-GB" sz="1400" spc="-1" strike="noStrike">
              <a:solidFill>
                <a:srgbClr val="0093be"/>
              </a:solidFill>
              <a:latin typeface="Arial"/>
            </a:endParaRPr>
          </a:p>
        </p:txBody>
      </p:sp>
      <p:sp>
        <p:nvSpPr>
          <p:cNvPr id="100" name="PlaceHolder 4"/>
          <p:cNvSpPr>
            <a:spLocks noGrp="1"/>
          </p:cNvSpPr>
          <p:nvPr>
            <p:ph type="ftr" idx="2"/>
          </p:nvPr>
        </p:nvSpPr>
        <p:spPr>
          <a:xfrm>
            <a:off x="2089800" y="6378120"/>
            <a:ext cx="8447040" cy="472320"/>
          </a:xfrm>
          <a:prstGeom prst="rect">
            <a:avLst/>
          </a:prstGeom>
          <a:noFill/>
          <a:ln w="0">
            <a:noFill/>
          </a:ln>
        </p:spPr>
        <p:txBody>
          <a:bodyPr lIns="0" rIns="0" tIns="0" bIns="0" anchor="ctr">
            <a:noAutofit/>
          </a:bodyPr>
          <a:lstStyle>
            <a:lvl1pPr indent="0" algn="ctr">
              <a:buNone/>
              <a:defRPr b="0" lang="en-GB" sz="1400" spc="-1" strike="noStrike">
                <a:solidFill>
                  <a:srgbClr val="0093be"/>
                </a:solidFill>
                <a:latin typeface="Arial"/>
              </a:defRPr>
            </a:lvl1pPr>
          </a:lstStyle>
          <a:p>
            <a:pPr indent="0" algn="ctr">
              <a:buNone/>
            </a:pPr>
            <a:r>
              <a:rPr b="0" lang="en-GB" sz="1400" spc="-1" strike="noStrike">
                <a:solidFill>
                  <a:srgbClr val="0093be"/>
                </a:solidFill>
                <a:latin typeface="Arial"/>
              </a:rPr>
              <a:t>&lt;footer&gt;</a:t>
            </a:r>
            <a:endParaRPr b="0" lang="en-GB" sz="1400" spc="-1" strike="noStrike">
              <a:solidFill>
                <a:srgbClr val="0093be"/>
              </a:solidFill>
              <a:latin typeface="Arial"/>
            </a:endParaRPr>
          </a:p>
        </p:txBody>
      </p:sp>
      <p:pic>
        <p:nvPicPr>
          <p:cNvPr id="101" name="Image 11" descr=""/>
          <p:cNvPicPr/>
          <p:nvPr/>
        </p:nvPicPr>
        <p:blipFill>
          <a:blip r:embed="rId3"/>
          <a:stretch/>
        </p:blipFill>
        <p:spPr>
          <a:xfrm>
            <a:off x="1658880" y="346320"/>
            <a:ext cx="3790800" cy="1536480"/>
          </a:xfrm>
          <a:prstGeom prst="rect">
            <a:avLst/>
          </a:prstGeom>
          <a:ln w="0">
            <a:noFill/>
          </a:ln>
        </p:spPr>
      </p:pic>
    </p:spTree>
  </p:cSld>
  <p:clrMap bg1="lt1" bg2="lt2" tx1="dk1" tx2="dk2" accent1="accent1" accent2="accent2" accent3="accent3" accent4="accent4" accent5="accent5" accent6="accent6" hlink="hlink" folHlink="folHlink"/>
  <p:sldLayoutIdLst>
    <p:sldLayoutId id="2147483672" r:id="rId4"/>
  </p:sldLayoutIdLst>
</p:sldMaster>
</file>

<file path=ppt/slideMasters/slideMaster1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tile tx="0" ty="0" sx="133330" sy="133291" algn="ctr"/>
        </a:blipFill>
      </p:bgPr>
    </p:bg>
    <p:spTree>
      <p:nvGrpSpPr>
        <p:cNvPr id="1" name=""/>
        <p:cNvGrpSpPr/>
        <p:nvPr/>
      </p:nvGrpSpPr>
      <p:grpSpPr>
        <a:xfrm>
          <a:off x="0" y="0"/>
          <a:ext cx="0" cy="0"/>
          <a:chOff x="0" y="0"/>
          <a:chExt cx="0" cy="0"/>
        </a:xfrm>
      </p:grpSpPr>
      <p:sp>
        <p:nvSpPr>
          <p:cNvPr id="103" name="PlaceHolder 1"/>
          <p:cNvSpPr>
            <a:spLocks noGrp="1"/>
          </p:cNvSpPr>
          <p:nvPr>
            <p:ph type="title"/>
          </p:nvPr>
        </p:nvSpPr>
        <p:spPr>
          <a:xfrm>
            <a:off x="609480" y="186120"/>
            <a:ext cx="10972080" cy="684360"/>
          </a:xfrm>
          <a:prstGeom prst="rect">
            <a:avLst/>
          </a:prstGeom>
          <a:noFill/>
          <a:ln w="0">
            <a:noFill/>
          </a:ln>
        </p:spPr>
        <p:txBody>
          <a:bodyPr lIns="0" rIns="0" tIns="0" bIns="0" anchor="ctr">
            <a:noAutofit/>
          </a:bodyPr>
          <a:p>
            <a:pPr indent="0" algn="ctr">
              <a:buNone/>
            </a:pPr>
            <a:r>
              <a:rPr b="1" lang="en-GB" sz="3200" spc="-1" strike="noStrike">
                <a:solidFill>
                  <a:srgbClr val="0093be"/>
                </a:solidFill>
                <a:latin typeface="Arial"/>
              </a:rPr>
              <a:t>Click to edit the title text format</a:t>
            </a:r>
            <a:endParaRPr b="1" lang="en-GB" sz="3200" spc="-1" strike="noStrike">
              <a:solidFill>
                <a:srgbClr val="0093be"/>
              </a:solidFill>
              <a:latin typeface="Arial"/>
            </a:endParaRPr>
          </a:p>
        </p:txBody>
      </p:sp>
      <p:sp>
        <p:nvSpPr>
          <p:cNvPr id="104" name="PlaceHolder 2"/>
          <p:cNvSpPr>
            <a:spLocks noGrp="1"/>
          </p:cNvSpPr>
          <p:nvPr>
            <p:ph type="body"/>
          </p:nvPr>
        </p:nvSpPr>
        <p:spPr>
          <a:xfrm>
            <a:off x="696600" y="957600"/>
            <a:ext cx="11059560" cy="5420520"/>
          </a:xfrm>
          <a:prstGeom prst="rect">
            <a:avLst/>
          </a:prstGeom>
          <a:noFill/>
          <a:ln w="0">
            <a:noFill/>
          </a:ln>
        </p:spPr>
        <p:txBody>
          <a:bodyPr lIns="0" rIns="0" tIns="0" bIns="0" anchor="t">
            <a:noAutofit/>
          </a:bodyPr>
          <a:p>
            <a:pPr indent="0">
              <a:spcBef>
                <a:spcPts val="2081"/>
              </a:spcBef>
            </a:pPr>
            <a:r>
              <a:rPr b="1" lang="en-GB" sz="2400" spc="-1" strike="noStrike">
                <a:solidFill>
                  <a:srgbClr val="666666"/>
                </a:solidFill>
                <a:latin typeface="Arial"/>
              </a:rPr>
              <a:t>Click to edit the outline text format</a:t>
            </a:r>
            <a:endParaRPr b="1" lang="en-GB" sz="2400" spc="-1" strike="noStrike">
              <a:solidFill>
                <a:srgbClr val="666666"/>
              </a:solidFill>
              <a:latin typeface="Arial"/>
            </a:endParaRPr>
          </a:p>
          <a:p>
            <a:pPr lvl="1" marL="216000" indent="-216000">
              <a:spcBef>
                <a:spcPts val="754"/>
              </a:spcBef>
              <a:buClr>
                <a:srgbClr val="b47804"/>
              </a:buClr>
              <a:buSzPct val="45000"/>
              <a:buFont typeface="OpenSymbol"/>
              <a:buChar char="■"/>
            </a:pPr>
            <a:r>
              <a:rPr b="0" lang="en-GB" sz="2200" spc="-1" strike="noStrike">
                <a:solidFill>
                  <a:srgbClr val="666666"/>
                </a:solidFill>
                <a:latin typeface="Arial"/>
              </a:rPr>
              <a:t>Second Outline Level</a:t>
            </a:r>
            <a:endParaRPr b="0" lang="en-GB" sz="2200" spc="-1" strike="noStrike">
              <a:solidFill>
                <a:srgbClr val="666666"/>
              </a:solidFill>
              <a:latin typeface="Arial"/>
            </a:endParaRPr>
          </a:p>
          <a:p>
            <a:pPr lvl="2" marL="414000" indent="-198000">
              <a:spcBef>
                <a:spcPts val="615"/>
              </a:spcBef>
              <a:buClr>
                <a:srgbClr val="b47804"/>
              </a:buClr>
              <a:buSzPct val="45000"/>
              <a:buFont typeface="OpenSymbol"/>
              <a:buChar char="■"/>
            </a:pPr>
            <a:r>
              <a:rPr b="0" lang="en-GB" sz="1900" spc="-1" strike="noStrike">
                <a:solidFill>
                  <a:srgbClr val="808080"/>
                </a:solidFill>
                <a:latin typeface="Arial"/>
              </a:rPr>
              <a:t>Third Outline Level</a:t>
            </a:r>
            <a:endParaRPr b="0" lang="en-GB" sz="1900" spc="-1" strike="noStrike">
              <a:solidFill>
                <a:srgbClr val="808080"/>
              </a:solidFill>
              <a:latin typeface="Arial"/>
            </a:endParaRPr>
          </a:p>
          <a:p>
            <a:pPr lvl="3" marL="594000" indent="-180000">
              <a:spcBef>
                <a:spcPts val="683"/>
              </a:spcBef>
              <a:buClr>
                <a:srgbClr val="b47804"/>
              </a:buClr>
              <a:buSzPct val="45000"/>
              <a:buFont typeface="OpenSymbol"/>
              <a:buChar char="■"/>
            </a:pPr>
            <a:r>
              <a:rPr b="0" lang="en-GB" sz="1800" spc="-1" strike="noStrike">
                <a:solidFill>
                  <a:srgbClr val="808080"/>
                </a:solidFill>
                <a:latin typeface="Arial"/>
              </a:rPr>
              <a:t>Fourth Outline Level</a:t>
            </a:r>
            <a:endParaRPr b="0" lang="en-GB" sz="1800" spc="-1" strike="noStrike">
              <a:solidFill>
                <a:srgbClr val="808080"/>
              </a:solidFill>
              <a:latin typeface="Arial"/>
            </a:endParaRPr>
          </a:p>
          <a:p>
            <a:pPr lvl="4" marL="756000" indent="-162000">
              <a:spcBef>
                <a:spcPts val="513"/>
              </a:spcBef>
              <a:buClr>
                <a:srgbClr val="b47804"/>
              </a:buClr>
              <a:buSzPct val="45000"/>
              <a:buFont typeface="OpenSymbol"/>
              <a:buChar char="■"/>
            </a:pPr>
            <a:r>
              <a:rPr b="0" lang="en-GB" sz="1800" spc="-1" strike="noStrike">
                <a:solidFill>
                  <a:srgbClr val="808080"/>
                </a:solidFill>
                <a:latin typeface="Arial"/>
              </a:rPr>
              <a:t>Fifth Outline Level</a:t>
            </a:r>
            <a:endParaRPr b="0" lang="en-GB" sz="1800" spc="-1" strike="noStrike">
              <a:solidFill>
                <a:srgbClr val="808080"/>
              </a:solidFill>
              <a:latin typeface="Arial"/>
            </a:endParaRPr>
          </a:p>
          <a:p>
            <a:pPr lvl="5" marL="900000" indent="-144000">
              <a:spcBef>
                <a:spcPts val="340"/>
              </a:spcBef>
              <a:buClr>
                <a:srgbClr val="b47804"/>
              </a:buClr>
              <a:buSzPct val="45000"/>
              <a:buFont typeface="OpenSymbol"/>
              <a:buChar char="■"/>
            </a:pPr>
            <a:r>
              <a:rPr b="0" lang="en-GB" sz="1700" spc="-1" strike="noStrike">
                <a:solidFill>
                  <a:srgbClr val="808080"/>
                </a:solidFill>
                <a:latin typeface="Arial"/>
              </a:rPr>
              <a:t>Sixth Outline Level</a:t>
            </a:r>
            <a:endParaRPr b="0" lang="en-GB" sz="1700" spc="-1" strike="noStrike">
              <a:solidFill>
                <a:srgbClr val="808080"/>
              </a:solidFill>
              <a:latin typeface="Arial"/>
            </a:endParaRPr>
          </a:p>
          <a:p>
            <a:pPr lvl="6" marL="1026000" indent="-126000">
              <a:spcBef>
                <a:spcPts val="340"/>
              </a:spcBef>
              <a:buClr>
                <a:srgbClr val="b47804"/>
              </a:buClr>
              <a:buSzPct val="45000"/>
              <a:buFont typeface="OpenSymbol"/>
              <a:buChar char="■"/>
            </a:pPr>
            <a:r>
              <a:rPr b="0" lang="en-GB" sz="1700" spc="-1" strike="noStrike">
                <a:solidFill>
                  <a:srgbClr val="808080"/>
                </a:solidFill>
                <a:latin typeface="Arial"/>
              </a:rPr>
              <a:t>Seventh Outline Level</a:t>
            </a:r>
            <a:endParaRPr b="0" lang="en-GB" sz="1700" spc="-1" strike="noStrike">
              <a:solidFill>
                <a:srgbClr val="808080"/>
              </a:solidFill>
              <a:latin typeface="Arial"/>
            </a:endParaRPr>
          </a:p>
        </p:txBody>
      </p:sp>
      <p:sp>
        <p:nvSpPr>
          <p:cNvPr id="105" name=""/>
          <p:cNvSpPr txBox="1"/>
          <p:nvPr/>
        </p:nvSpPr>
        <p:spPr>
          <a:xfrm>
            <a:off x="2090160" y="6378480"/>
            <a:ext cx="8447040" cy="472320"/>
          </a:xfrm>
          <a:prstGeom prst="rect">
            <a:avLst/>
          </a:prstGeom>
          <a:noFill/>
          <a:ln w="0">
            <a:noFill/>
          </a:ln>
        </p:spPr>
        <p:txBody>
          <a:bodyPr lIns="0" rIns="0" tIns="0" bIns="0" anchor="ctr">
            <a:noAutofit/>
          </a:bodyPr>
          <a:p>
            <a:pPr algn="ctr"/>
            <a:r>
              <a:rPr b="0" lang="en-GB" sz="1400" spc="-1" strike="noStrike">
                <a:solidFill>
                  <a:srgbClr val="0093be"/>
                </a:solidFill>
                <a:latin typeface="Arial"/>
              </a:rPr>
              <a:t>&lt;footer&gt;</a:t>
            </a:r>
            <a:endParaRPr b="0" lang="en-GB" sz="1400" spc="-1" strike="noStrike">
              <a:solidFill>
                <a:srgbClr val="0093be"/>
              </a:solidFill>
              <a:latin typeface="Arial"/>
            </a:endParaRPr>
          </a:p>
        </p:txBody>
      </p:sp>
      <p:sp>
        <p:nvSpPr>
          <p:cNvPr id="106" name=""/>
          <p:cNvSpPr txBox="1"/>
          <p:nvPr/>
        </p:nvSpPr>
        <p:spPr>
          <a:xfrm>
            <a:off x="10711440" y="6378480"/>
            <a:ext cx="1044720" cy="472320"/>
          </a:xfrm>
          <a:prstGeom prst="rect">
            <a:avLst/>
          </a:prstGeom>
          <a:noFill/>
          <a:ln w="0">
            <a:noFill/>
          </a:ln>
        </p:spPr>
        <p:txBody>
          <a:bodyPr lIns="0" rIns="0" tIns="0" bIns="0" anchor="ctr">
            <a:noAutofit/>
          </a:bodyPr>
          <a:p>
            <a:pPr algn="r"/>
            <a:fld id="{47D37F5F-1F5A-4FA8-B4F8-CAF42358068F}" type="slidenum">
              <a:rPr b="0" lang="en-GB" sz="1400" spc="-1" strike="noStrike">
                <a:solidFill>
                  <a:srgbClr val="0093be"/>
                </a:solidFill>
                <a:latin typeface="Arial"/>
              </a:rPr>
              <a:t>&lt;number&gt;</a:t>
            </a:fld>
            <a:endParaRPr b="0" lang="en-GB" sz="1400" spc="-1" strike="noStrike">
              <a:solidFill>
                <a:srgbClr val="0093be"/>
              </a:solidFill>
              <a:latin typeface="Arial"/>
            </a:endParaRPr>
          </a:p>
        </p:txBody>
      </p:sp>
    </p:spTree>
  </p:cSld>
  <p:clrMap bg1="lt1" bg2="lt2" tx1="dk1" tx2="dk2" accent1="accent1" accent2="accent2" accent3="accent3" accent4="accent4" accent5="accent5" accent6="accent6" hlink="hlink" folHlink="folHlink"/>
  <p:sldLayoutIdLst>
    <p:sldLayoutId id="2147483674" r:id="rId3"/>
  </p:sldLayoutIdLst>
</p:sldMaster>
</file>

<file path=ppt/slideMasters/slideMaster1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tile tx="0" ty="0" sx="133330" sy="133291" algn="ctr"/>
        </a:blipFill>
      </p:bgPr>
    </p:bg>
    <p:spTree>
      <p:nvGrpSpPr>
        <p:cNvPr id="1" name=""/>
        <p:cNvGrpSpPr/>
        <p:nvPr/>
      </p:nvGrpSpPr>
      <p:grpSpPr>
        <a:xfrm>
          <a:off x="0" y="0"/>
          <a:ext cx="0" cy="0"/>
          <a:chOff x="0" y="0"/>
          <a:chExt cx="0" cy="0"/>
        </a:xfrm>
      </p:grpSpPr>
      <p:sp>
        <p:nvSpPr>
          <p:cNvPr id="108" name="PlaceHolder 1"/>
          <p:cNvSpPr>
            <a:spLocks noGrp="1"/>
          </p:cNvSpPr>
          <p:nvPr>
            <p:ph type="title"/>
          </p:nvPr>
        </p:nvSpPr>
        <p:spPr>
          <a:xfrm>
            <a:off x="1393200" y="2829960"/>
            <a:ext cx="9753480" cy="909720"/>
          </a:xfrm>
          <a:prstGeom prst="rect">
            <a:avLst/>
          </a:prstGeom>
          <a:noFill/>
          <a:ln w="0">
            <a:noFill/>
          </a:ln>
        </p:spPr>
        <p:txBody>
          <a:bodyPr lIns="0" rIns="0" tIns="0" bIns="0" anchor="t">
            <a:noAutofit/>
          </a:bodyPr>
          <a:p>
            <a:pPr indent="0" algn="ctr">
              <a:buNone/>
            </a:pPr>
            <a:r>
              <a:rPr b="1" lang="en-GB" sz="3200" spc="-1" strike="noStrike">
                <a:solidFill>
                  <a:srgbClr val="0093be"/>
                </a:solidFill>
                <a:latin typeface="Arial"/>
              </a:rPr>
              <a:t>Click to edit the title text format</a:t>
            </a:r>
            <a:endParaRPr b="1" lang="en-GB" sz="3200" spc="-1" strike="noStrike">
              <a:solidFill>
                <a:srgbClr val="0093be"/>
              </a:solidFill>
              <a:latin typeface="Arial"/>
            </a:endParaRPr>
          </a:p>
        </p:txBody>
      </p:sp>
      <p:sp>
        <p:nvSpPr>
          <p:cNvPr id="109" name="PlaceHolder 2"/>
          <p:cNvSpPr>
            <a:spLocks noGrp="1"/>
          </p:cNvSpPr>
          <p:nvPr>
            <p:ph type="body"/>
          </p:nvPr>
        </p:nvSpPr>
        <p:spPr>
          <a:xfrm>
            <a:off x="2413440" y="3835080"/>
            <a:ext cx="8660520" cy="1876680"/>
          </a:xfrm>
          <a:prstGeom prst="rect">
            <a:avLst/>
          </a:prstGeom>
          <a:noFill/>
          <a:ln w="0">
            <a:noFill/>
          </a:ln>
        </p:spPr>
        <p:txBody>
          <a:bodyPr lIns="0" rIns="0" tIns="0" bIns="0" anchor="t">
            <a:noAutofit/>
          </a:bodyPr>
          <a:p>
            <a:pPr marL="432000" indent="0">
              <a:spcBef>
                <a:spcPts val="1740"/>
              </a:spcBef>
            </a:pPr>
            <a:r>
              <a:rPr b="1" lang="en-GB" sz="3200" spc="-1" strike="noStrike">
                <a:solidFill>
                  <a:srgbClr val="666666"/>
                </a:solidFill>
                <a:latin typeface="Arial"/>
              </a:rPr>
              <a:t>Click to edit the outline text format</a:t>
            </a:r>
            <a:endParaRPr b="1" lang="en-GB" sz="3200" spc="-1" strike="noStrike">
              <a:solidFill>
                <a:srgbClr val="666666"/>
              </a:solidFill>
              <a:latin typeface="Arial"/>
            </a:endParaRPr>
          </a:p>
          <a:p>
            <a:pPr lvl="1" marL="864000" indent="-324000">
              <a:spcBef>
                <a:spcPts val="1369"/>
              </a:spcBef>
              <a:buClr>
                <a:srgbClr val="000000"/>
              </a:buClr>
              <a:buSzPct val="75000"/>
              <a:buFont typeface="Symbol" charset="2"/>
              <a:buChar char=""/>
            </a:pPr>
            <a:r>
              <a:rPr b="1" lang="en-GB" sz="3200" spc="-1" strike="noStrike">
                <a:solidFill>
                  <a:srgbClr val="666666"/>
                </a:solidFill>
                <a:latin typeface="Arial"/>
              </a:rPr>
              <a:t>Second Outline Level</a:t>
            </a:r>
            <a:endParaRPr b="1" lang="en-GB" sz="3200" spc="-1" strike="noStrike">
              <a:solidFill>
                <a:srgbClr val="666666"/>
              </a:solidFill>
              <a:latin typeface="Arial"/>
            </a:endParaRPr>
          </a:p>
          <a:p>
            <a:pPr lvl="2" marL="1296000" indent="-288000">
              <a:spcBef>
                <a:spcPts val="1026"/>
              </a:spcBef>
              <a:buClr>
                <a:srgbClr val="000000"/>
              </a:buClr>
              <a:buSzPct val="45000"/>
              <a:buFont typeface="Wingdings" charset="2"/>
              <a:buChar char=""/>
            </a:pPr>
            <a:r>
              <a:rPr b="1" lang="en-GB" sz="2900" spc="-1" strike="noStrike">
                <a:solidFill>
                  <a:srgbClr val="666666"/>
                </a:solidFill>
                <a:latin typeface="Arial"/>
              </a:rPr>
              <a:t>Third Outline Level</a:t>
            </a:r>
            <a:endParaRPr b="1" lang="en-GB" sz="2900" spc="-1" strike="noStrike">
              <a:solidFill>
                <a:srgbClr val="666666"/>
              </a:solidFill>
              <a:latin typeface="Arial"/>
            </a:endParaRPr>
          </a:p>
          <a:p>
            <a:pPr lvl="3" marL="1728000" indent="-216000">
              <a:spcBef>
                <a:spcPts val="683"/>
              </a:spcBef>
              <a:buClr>
                <a:srgbClr val="000000"/>
              </a:buClr>
              <a:buSzPct val="75000"/>
              <a:buFont typeface="Symbol" charset="2"/>
              <a:buChar char=""/>
            </a:pPr>
            <a:r>
              <a:rPr b="1" lang="en-GB" sz="2420" spc="-1" strike="noStrike">
                <a:solidFill>
                  <a:srgbClr val="666666"/>
                </a:solidFill>
                <a:latin typeface="Arial"/>
              </a:rPr>
              <a:t>Fourth Outline Level</a:t>
            </a:r>
            <a:endParaRPr b="1" lang="en-GB" sz="2420" spc="-1" strike="noStrike">
              <a:solidFill>
                <a:srgbClr val="666666"/>
              </a:solidFill>
              <a:latin typeface="Arial"/>
            </a:endParaRPr>
          </a:p>
          <a:p>
            <a:pPr lvl="4" marL="2160000" indent="-216000">
              <a:spcBef>
                <a:spcPts val="340"/>
              </a:spcBef>
              <a:buClr>
                <a:srgbClr val="000000"/>
              </a:buClr>
              <a:buSzPct val="45000"/>
              <a:buFont typeface="Wingdings" charset="2"/>
              <a:buChar char=""/>
            </a:pPr>
            <a:r>
              <a:rPr b="1" lang="en-GB" sz="2420" spc="-1" strike="noStrike">
                <a:solidFill>
                  <a:srgbClr val="666666"/>
                </a:solidFill>
                <a:latin typeface="Arial"/>
              </a:rPr>
              <a:t>Fifth Outline Level</a:t>
            </a:r>
            <a:endParaRPr b="1" lang="en-GB" sz="2420" spc="-1" strike="noStrike">
              <a:solidFill>
                <a:srgbClr val="666666"/>
              </a:solidFill>
              <a:latin typeface="Arial"/>
            </a:endParaRPr>
          </a:p>
          <a:p>
            <a:pPr lvl="5" marL="2592000" indent="-216000">
              <a:spcBef>
                <a:spcPts val="340"/>
              </a:spcBef>
              <a:buClr>
                <a:srgbClr val="000000"/>
              </a:buClr>
              <a:buSzPct val="45000"/>
              <a:buFont typeface="Wingdings" charset="2"/>
              <a:buChar char=""/>
            </a:pPr>
            <a:r>
              <a:rPr b="1" lang="en-GB" sz="2420" spc="-1" strike="noStrike">
                <a:solidFill>
                  <a:srgbClr val="666666"/>
                </a:solidFill>
                <a:latin typeface="Arial"/>
              </a:rPr>
              <a:t>Sixth Outline Level</a:t>
            </a:r>
            <a:endParaRPr b="1" lang="en-GB" sz="2420" spc="-1" strike="noStrike">
              <a:solidFill>
                <a:srgbClr val="666666"/>
              </a:solidFill>
              <a:latin typeface="Arial"/>
            </a:endParaRPr>
          </a:p>
          <a:p>
            <a:pPr lvl="6" marL="3024000" indent="-216000">
              <a:spcBef>
                <a:spcPts val="340"/>
              </a:spcBef>
              <a:buClr>
                <a:srgbClr val="000000"/>
              </a:buClr>
              <a:buSzPct val="45000"/>
              <a:buFont typeface="Wingdings" charset="2"/>
              <a:buChar char=""/>
            </a:pPr>
            <a:r>
              <a:rPr b="1" lang="en-GB" sz="2420" spc="-1" strike="noStrike">
                <a:solidFill>
                  <a:srgbClr val="666666"/>
                </a:solidFill>
                <a:latin typeface="Arial"/>
              </a:rPr>
              <a:t>Seventh Outline Level</a:t>
            </a:r>
            <a:endParaRPr b="1" lang="en-GB" sz="2420" spc="-1" strike="noStrike">
              <a:solidFill>
                <a:srgbClr val="666666"/>
              </a:solidFill>
              <a:latin typeface="Arial"/>
            </a:endParaRPr>
          </a:p>
        </p:txBody>
      </p:sp>
      <p:sp>
        <p:nvSpPr>
          <p:cNvPr id="110" name=""/>
          <p:cNvSpPr txBox="1"/>
          <p:nvPr/>
        </p:nvSpPr>
        <p:spPr>
          <a:xfrm>
            <a:off x="2090880" y="6378840"/>
            <a:ext cx="8447040" cy="472320"/>
          </a:xfrm>
          <a:prstGeom prst="rect">
            <a:avLst/>
          </a:prstGeom>
          <a:noFill/>
          <a:ln w="0">
            <a:noFill/>
          </a:ln>
        </p:spPr>
        <p:txBody>
          <a:bodyPr lIns="0" rIns="0" tIns="0" bIns="0" anchor="ctr">
            <a:noAutofit/>
          </a:bodyPr>
          <a:p>
            <a:pPr algn="ctr"/>
            <a:r>
              <a:rPr b="0" lang="en-GB" sz="1400" spc="-1" strike="noStrike">
                <a:solidFill>
                  <a:srgbClr val="0093be"/>
                </a:solidFill>
                <a:latin typeface="Arial"/>
              </a:rPr>
              <a:t>&lt;footer&gt;</a:t>
            </a:r>
            <a:endParaRPr b="0" lang="en-GB" sz="1400" spc="-1" strike="noStrike">
              <a:solidFill>
                <a:srgbClr val="0093be"/>
              </a:solidFill>
              <a:latin typeface="Arial"/>
            </a:endParaRPr>
          </a:p>
        </p:txBody>
      </p:sp>
      <p:sp>
        <p:nvSpPr>
          <p:cNvPr id="111" name=""/>
          <p:cNvSpPr txBox="1"/>
          <p:nvPr/>
        </p:nvSpPr>
        <p:spPr>
          <a:xfrm>
            <a:off x="10712160" y="6378840"/>
            <a:ext cx="1044720" cy="472320"/>
          </a:xfrm>
          <a:prstGeom prst="rect">
            <a:avLst/>
          </a:prstGeom>
          <a:noFill/>
          <a:ln w="0">
            <a:noFill/>
          </a:ln>
        </p:spPr>
        <p:txBody>
          <a:bodyPr lIns="0" rIns="0" tIns="0" bIns="0" anchor="ctr">
            <a:noAutofit/>
          </a:bodyPr>
          <a:p>
            <a:pPr algn="r"/>
            <a:fld id="{90901F98-869E-4534-8F92-794EFAF98B4C}" type="slidenum">
              <a:rPr b="0" lang="en-GB" sz="1400" spc="-1" strike="noStrike">
                <a:solidFill>
                  <a:srgbClr val="0093be"/>
                </a:solidFill>
                <a:latin typeface="Arial"/>
              </a:rPr>
              <a:t>&lt;number&gt;</a:t>
            </a:fld>
            <a:endParaRPr b="0" lang="en-GB" sz="1400" spc="-1" strike="noStrike">
              <a:solidFill>
                <a:srgbClr val="0093be"/>
              </a:solidFill>
              <a:latin typeface="Arial"/>
            </a:endParaRPr>
          </a:p>
        </p:txBody>
      </p:sp>
      <p:pic>
        <p:nvPicPr>
          <p:cNvPr id="112" name="Image 11" descr=""/>
          <p:cNvPicPr/>
          <p:nvPr/>
        </p:nvPicPr>
        <p:blipFill>
          <a:blip r:embed="rId3"/>
          <a:stretch/>
        </p:blipFill>
        <p:spPr>
          <a:xfrm>
            <a:off x="10615680" y="144360"/>
            <a:ext cx="1423440" cy="577080"/>
          </a:xfrm>
          <a:prstGeom prst="rect">
            <a:avLst/>
          </a:prstGeom>
          <a:ln w="0">
            <a:noFill/>
          </a:ln>
        </p:spPr>
      </p:pic>
      <p:sp>
        <p:nvSpPr>
          <p:cNvPr id="113" name=""/>
          <p:cNvSpPr txBox="1"/>
          <p:nvPr/>
        </p:nvSpPr>
        <p:spPr>
          <a:xfrm>
            <a:off x="609480" y="6378480"/>
            <a:ext cx="1393200" cy="472320"/>
          </a:xfrm>
          <a:prstGeom prst="rect">
            <a:avLst/>
          </a:prstGeom>
          <a:noFill/>
          <a:ln w="0">
            <a:noFill/>
          </a:ln>
        </p:spPr>
        <p:txBody>
          <a:bodyPr lIns="0" rIns="0" tIns="0" bIns="0" anchor="ctr">
            <a:noAutofit/>
          </a:bodyPr>
          <a:p>
            <a:r>
              <a:rPr b="0" lang="en-GB" sz="1400" spc="-1" strike="noStrike">
                <a:solidFill>
                  <a:srgbClr val="0093be"/>
                </a:solidFill>
                <a:latin typeface="Arial"/>
              </a:rPr>
              <a:t>&lt;date/time&gt;</a:t>
            </a:r>
            <a:endParaRPr b="0" lang="en-GB" sz="1400" spc="-1" strike="noStrike">
              <a:solidFill>
                <a:srgbClr val="0093be"/>
              </a:solidFill>
              <a:latin typeface="Arial"/>
            </a:endParaRPr>
          </a:p>
        </p:txBody>
      </p:sp>
    </p:spTree>
  </p:cSld>
  <p:clrMap bg1="lt1" bg2="lt2" tx1="dk1" tx2="dk2" accent1="accent1" accent2="accent2" accent3="accent3" accent4="accent4" accent5="accent5" accent6="accent6" hlink="hlink" folHlink="folHlink"/>
  <p:sldLayoutIdLst>
    <p:sldLayoutId id="2147483676" r:id="rId4"/>
  </p:sldLayoutIdLst>
</p:sldMaster>
</file>

<file path=ppt/slideMasters/slideMaster1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tile tx="0" ty="0" sx="133330" sy="133291" algn="ctr"/>
        </a:blipFill>
      </p:bgPr>
    </p:bg>
    <p:spTree>
      <p:nvGrpSpPr>
        <p:cNvPr id="1" name=""/>
        <p:cNvGrpSpPr/>
        <p:nvPr/>
      </p:nvGrpSpPr>
      <p:grpSpPr>
        <a:xfrm>
          <a:off x="0" y="0"/>
          <a:ext cx="0" cy="0"/>
          <a:chOff x="0" y="0"/>
          <a:chExt cx="0" cy="0"/>
        </a:xfrm>
      </p:grpSpPr>
      <p:sp>
        <p:nvSpPr>
          <p:cNvPr id="115" name="PlaceHolder 1"/>
          <p:cNvSpPr>
            <a:spLocks noGrp="1"/>
          </p:cNvSpPr>
          <p:nvPr>
            <p:ph type="title"/>
          </p:nvPr>
        </p:nvSpPr>
        <p:spPr>
          <a:xfrm>
            <a:off x="1393200" y="2612520"/>
            <a:ext cx="9753480" cy="3570480"/>
          </a:xfrm>
          <a:prstGeom prst="rect">
            <a:avLst/>
          </a:prstGeom>
          <a:noFill/>
          <a:ln w="0">
            <a:noFill/>
          </a:ln>
        </p:spPr>
        <p:txBody>
          <a:bodyPr lIns="0" rIns="0" tIns="0" bIns="0" anchor="t">
            <a:noAutofit/>
          </a:bodyPr>
          <a:p>
            <a:pPr indent="0" algn="ctr">
              <a:buNone/>
            </a:pPr>
            <a:r>
              <a:rPr b="1" i="1" lang="en-GB" sz="3140" spc="-1" strike="noStrike">
                <a:solidFill>
                  <a:srgbClr val="005f8c"/>
                </a:solidFill>
                <a:latin typeface="Arial"/>
              </a:rPr>
              <a:t>Click to edit the title text format</a:t>
            </a:r>
            <a:endParaRPr b="1" i="1" lang="en-GB" sz="3140" spc="-1" strike="noStrike">
              <a:solidFill>
                <a:srgbClr val="005f8c"/>
              </a:solidFill>
              <a:latin typeface="Arial"/>
            </a:endParaRPr>
          </a:p>
        </p:txBody>
      </p:sp>
      <p:sp>
        <p:nvSpPr>
          <p:cNvPr id="116" name="PlaceHolder 2"/>
          <p:cNvSpPr>
            <a:spLocks noGrp="1"/>
          </p:cNvSpPr>
          <p:nvPr>
            <p:ph type="body"/>
          </p:nvPr>
        </p:nvSpPr>
        <p:spPr>
          <a:xfrm>
            <a:off x="609480" y="6966720"/>
            <a:ext cx="10972080" cy="261360"/>
          </a:xfrm>
          <a:prstGeom prst="rect">
            <a:avLst/>
          </a:prstGeom>
          <a:noFill/>
          <a:ln w="0">
            <a:noFill/>
          </a:ln>
        </p:spPr>
        <p:txBody>
          <a:bodyPr lIns="0" rIns="0" tIns="0" bIns="0" anchor="t">
            <a:normAutofit fontScale="3101" lnSpcReduction="20000"/>
          </a:bodyPr>
          <a:p>
            <a:pPr marL="432000" indent="-324000">
              <a:spcBef>
                <a:spcPts val="1712"/>
              </a:spcBef>
              <a:buClr>
                <a:srgbClr val="000000"/>
              </a:buClr>
              <a:buSzPct val="45000"/>
              <a:buFont typeface="Wingdings" charset="2"/>
              <a:buChar char=""/>
            </a:pPr>
            <a:r>
              <a:rPr b="0" lang="en-GB" sz="3870" spc="-1" strike="noStrike">
                <a:solidFill>
                  <a:srgbClr val="000000"/>
                </a:solidFill>
                <a:latin typeface="Arial"/>
              </a:rPr>
              <a:t>Click to edit the outline text format</a:t>
            </a:r>
            <a:endParaRPr b="0" lang="en-GB" sz="3870" spc="-1" strike="noStrike">
              <a:solidFill>
                <a:srgbClr val="000000"/>
              </a:solidFill>
              <a:latin typeface="Arial"/>
            </a:endParaRPr>
          </a:p>
          <a:p>
            <a:pPr lvl="1" marL="864000" indent="-324000">
              <a:spcBef>
                <a:spcPts val="1369"/>
              </a:spcBef>
              <a:buClr>
                <a:srgbClr val="000000"/>
              </a:buClr>
              <a:buSzPct val="75000"/>
              <a:buFont typeface="Symbol" charset="2"/>
              <a:buChar char=""/>
            </a:pPr>
            <a:r>
              <a:rPr b="0" lang="en-GB" sz="3390" spc="-1" strike="noStrike">
                <a:solidFill>
                  <a:srgbClr val="000000"/>
                </a:solidFill>
                <a:latin typeface="Arial"/>
              </a:rPr>
              <a:t>Second Outline Level</a:t>
            </a:r>
            <a:endParaRPr b="0" lang="en-GB" sz="3390" spc="-1" strike="noStrike">
              <a:solidFill>
                <a:srgbClr val="000000"/>
              </a:solidFill>
              <a:latin typeface="Arial"/>
            </a:endParaRPr>
          </a:p>
          <a:p>
            <a:pPr lvl="2" marL="1296000" indent="-288000">
              <a:spcBef>
                <a:spcPts val="1026"/>
              </a:spcBef>
              <a:buClr>
                <a:srgbClr val="000000"/>
              </a:buClr>
              <a:buSzPct val="45000"/>
              <a:buFont typeface="Wingdings" charset="2"/>
              <a:buChar char=""/>
            </a:pPr>
            <a:r>
              <a:rPr b="0" lang="en-GB" sz="2900" spc="-1" strike="noStrike">
                <a:solidFill>
                  <a:srgbClr val="000000"/>
                </a:solidFill>
                <a:latin typeface="Arial"/>
              </a:rPr>
              <a:t>Third Outline Level</a:t>
            </a:r>
            <a:endParaRPr b="0" lang="en-GB" sz="2900" spc="-1" strike="noStrike">
              <a:solidFill>
                <a:srgbClr val="000000"/>
              </a:solidFill>
              <a:latin typeface="Arial"/>
            </a:endParaRPr>
          </a:p>
          <a:p>
            <a:pPr lvl="3" marL="1728000" indent="-216000">
              <a:spcBef>
                <a:spcPts val="683"/>
              </a:spcBef>
              <a:buClr>
                <a:srgbClr val="000000"/>
              </a:buClr>
              <a:buSzPct val="75000"/>
              <a:buFont typeface="Symbol" charset="2"/>
              <a:buChar char=""/>
            </a:pPr>
            <a:r>
              <a:rPr b="0" lang="en-GB" sz="2420" spc="-1" strike="noStrike">
                <a:solidFill>
                  <a:srgbClr val="000000"/>
                </a:solidFill>
                <a:latin typeface="Arial"/>
              </a:rPr>
              <a:t>Fourth Outline Level</a:t>
            </a:r>
            <a:endParaRPr b="0" lang="en-GB" sz="2420" spc="-1" strike="noStrike">
              <a:solidFill>
                <a:srgbClr val="000000"/>
              </a:solidFill>
              <a:latin typeface="Arial"/>
            </a:endParaRPr>
          </a:p>
          <a:p>
            <a:pPr lvl="4" marL="2160000" indent="-216000">
              <a:spcBef>
                <a:spcPts val="340"/>
              </a:spcBef>
              <a:buClr>
                <a:srgbClr val="000000"/>
              </a:buClr>
              <a:buSzPct val="45000"/>
              <a:buFont typeface="Wingdings" charset="2"/>
              <a:buChar char=""/>
            </a:pPr>
            <a:r>
              <a:rPr b="0" lang="en-GB" sz="2420" spc="-1" strike="noStrike">
                <a:solidFill>
                  <a:srgbClr val="000000"/>
                </a:solidFill>
                <a:latin typeface="Arial"/>
              </a:rPr>
              <a:t>Fifth Outline Level</a:t>
            </a:r>
            <a:endParaRPr b="0" lang="en-GB" sz="2420" spc="-1" strike="noStrike">
              <a:solidFill>
                <a:srgbClr val="000000"/>
              </a:solidFill>
              <a:latin typeface="Arial"/>
            </a:endParaRPr>
          </a:p>
          <a:p>
            <a:pPr lvl="5" marL="2592000" indent="-216000">
              <a:spcBef>
                <a:spcPts val="340"/>
              </a:spcBef>
              <a:buClr>
                <a:srgbClr val="000000"/>
              </a:buClr>
              <a:buSzPct val="45000"/>
              <a:buFont typeface="Wingdings" charset="2"/>
              <a:buChar char=""/>
            </a:pPr>
            <a:r>
              <a:rPr b="0" lang="en-GB" sz="2420" spc="-1" strike="noStrike">
                <a:solidFill>
                  <a:srgbClr val="000000"/>
                </a:solidFill>
                <a:latin typeface="Arial"/>
              </a:rPr>
              <a:t>Sixth Outline Level</a:t>
            </a:r>
            <a:endParaRPr b="0" lang="en-GB" sz="2420" spc="-1" strike="noStrike">
              <a:solidFill>
                <a:srgbClr val="000000"/>
              </a:solidFill>
              <a:latin typeface="Arial"/>
            </a:endParaRPr>
          </a:p>
          <a:p>
            <a:pPr lvl="6" marL="3024000" indent="-216000">
              <a:spcBef>
                <a:spcPts val="340"/>
              </a:spcBef>
              <a:buClr>
                <a:srgbClr val="000000"/>
              </a:buClr>
              <a:buSzPct val="45000"/>
              <a:buFont typeface="Wingdings" charset="2"/>
              <a:buChar char=""/>
            </a:pPr>
            <a:r>
              <a:rPr b="0" lang="en-GB" sz="2420" spc="-1" strike="noStrike">
                <a:solidFill>
                  <a:srgbClr val="000000"/>
                </a:solidFill>
                <a:latin typeface="Arial"/>
              </a:rPr>
              <a:t>Seventh Outline Level</a:t>
            </a:r>
            <a:endParaRPr b="0" lang="en-GB" sz="2420" spc="-1" strike="noStrike">
              <a:solidFill>
                <a:srgbClr val="000000"/>
              </a:solidFill>
              <a:latin typeface="Arial"/>
            </a:endParaRPr>
          </a:p>
        </p:txBody>
      </p:sp>
      <p:pic>
        <p:nvPicPr>
          <p:cNvPr id="117" name="Image 6" descr=""/>
          <p:cNvPicPr/>
          <p:nvPr/>
        </p:nvPicPr>
        <p:blipFill>
          <a:blip r:embed="rId3"/>
          <a:stretch/>
        </p:blipFill>
        <p:spPr>
          <a:xfrm>
            <a:off x="1658880" y="345960"/>
            <a:ext cx="3790800" cy="1536480"/>
          </a:xfrm>
          <a:prstGeom prst="rect">
            <a:avLst/>
          </a:prstGeom>
          <a:ln w="0">
            <a:noFill/>
          </a:ln>
        </p:spPr>
      </p:pic>
      <p:sp>
        <p:nvSpPr>
          <p:cNvPr id="118" name=""/>
          <p:cNvSpPr txBox="1"/>
          <p:nvPr/>
        </p:nvSpPr>
        <p:spPr>
          <a:xfrm>
            <a:off x="2090880" y="6378840"/>
            <a:ext cx="8447040" cy="472320"/>
          </a:xfrm>
          <a:prstGeom prst="rect">
            <a:avLst/>
          </a:prstGeom>
          <a:noFill/>
          <a:ln w="0">
            <a:noFill/>
          </a:ln>
        </p:spPr>
        <p:txBody>
          <a:bodyPr lIns="0" rIns="0" tIns="0" bIns="0" anchor="ctr">
            <a:noAutofit/>
          </a:bodyPr>
          <a:p>
            <a:pPr algn="ctr"/>
            <a:r>
              <a:rPr b="0" lang="en-GB" sz="1400" spc="-1" strike="noStrike">
                <a:solidFill>
                  <a:srgbClr val="0093be"/>
                </a:solidFill>
                <a:latin typeface="Arial"/>
              </a:rPr>
              <a:t>&lt;footer&gt;</a:t>
            </a:r>
            <a:endParaRPr b="0" lang="en-GB" sz="1400" spc="-1" strike="noStrike">
              <a:solidFill>
                <a:srgbClr val="0093be"/>
              </a:solidFill>
              <a:latin typeface="Arial"/>
            </a:endParaRPr>
          </a:p>
        </p:txBody>
      </p:sp>
      <p:sp>
        <p:nvSpPr>
          <p:cNvPr id="119" name=""/>
          <p:cNvSpPr txBox="1"/>
          <p:nvPr/>
        </p:nvSpPr>
        <p:spPr>
          <a:xfrm>
            <a:off x="10712160" y="6378840"/>
            <a:ext cx="1044720" cy="472320"/>
          </a:xfrm>
          <a:prstGeom prst="rect">
            <a:avLst/>
          </a:prstGeom>
          <a:noFill/>
          <a:ln w="0">
            <a:noFill/>
          </a:ln>
        </p:spPr>
        <p:txBody>
          <a:bodyPr lIns="0" rIns="0" tIns="0" bIns="0" anchor="ctr">
            <a:noAutofit/>
          </a:bodyPr>
          <a:p>
            <a:pPr algn="r"/>
            <a:fld id="{78357059-F4E6-42B9-A50D-D49119835E7F}" type="slidenum">
              <a:rPr b="0" lang="en-GB" sz="1400" spc="-1" strike="noStrike">
                <a:solidFill>
                  <a:srgbClr val="0093be"/>
                </a:solidFill>
                <a:latin typeface="Arial"/>
              </a:rPr>
              <a:t>&lt;number&gt;</a:t>
            </a:fld>
            <a:endParaRPr b="0" lang="en-GB" sz="1400" spc="-1" strike="noStrike">
              <a:solidFill>
                <a:srgbClr val="0093be"/>
              </a:solidFill>
              <a:latin typeface="Arial"/>
            </a:endParaRPr>
          </a:p>
        </p:txBody>
      </p:sp>
    </p:spTree>
  </p:cSld>
  <p:clrMap bg1="lt1" bg2="lt2" tx1="dk1" tx2="dk2" accent1="accent1" accent2="accent2" accent3="accent3" accent4="accent4" accent5="accent5" accent6="accent6" hlink="hlink" folHlink="folHlink"/>
  <p:sldLayoutIdLst>
    <p:sldLayoutId id="2147483678" r:id="rId4"/>
  </p:sldLayoutIdLst>
</p:sldMaster>
</file>

<file path=ppt/slideMasters/slideMaster1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1" name="PlaceHolder 1"/>
          <p:cNvSpPr>
            <a:spLocks noGrp="1"/>
          </p:cNvSpPr>
          <p:nvPr>
            <p:ph type="body"/>
          </p:nvPr>
        </p:nvSpPr>
        <p:spPr>
          <a:xfrm>
            <a:off x="696600" y="870840"/>
            <a:ext cx="10885680" cy="5987160"/>
          </a:xfrm>
          <a:prstGeom prst="rect">
            <a:avLst/>
          </a:prstGeom>
          <a:noFill/>
          <a:ln w="0">
            <a:noFill/>
          </a:ln>
        </p:spPr>
        <p:txBody>
          <a:bodyPr lIns="0" rIns="0" tIns="0" bIns="0" anchor="t">
            <a:noAutofit/>
          </a:bodyPr>
          <a:p>
            <a:pPr indent="0">
              <a:spcBef>
                <a:spcPts val="2880"/>
              </a:spcBef>
            </a:pPr>
            <a:r>
              <a:rPr b="1" lang="en-GB" sz="2200" spc="-1" strike="noStrike">
                <a:solidFill>
                  <a:srgbClr val="333333"/>
                </a:solidFill>
                <a:latin typeface="Arial"/>
              </a:rPr>
              <a:t>Click to edit the outline text format</a:t>
            </a:r>
            <a:endParaRPr b="1" lang="en-GB" sz="2200" spc="-1" strike="noStrike">
              <a:solidFill>
                <a:srgbClr val="333333"/>
              </a:solidFill>
              <a:latin typeface="Arial"/>
            </a:endParaRPr>
          </a:p>
          <a:p>
            <a:pPr lvl="1" marL="216000" indent="-216000">
              <a:lnSpc>
                <a:spcPct val="115000"/>
              </a:lnSpc>
              <a:spcBef>
                <a:spcPts val="754"/>
              </a:spcBef>
              <a:buClr>
                <a:srgbClr val="666666"/>
              </a:buClr>
              <a:buSzPct val="45000"/>
              <a:buFont typeface="Wingdings" charset="2"/>
              <a:buChar char=""/>
            </a:pPr>
            <a:r>
              <a:rPr b="1" lang="en-GB" sz="2000" spc="-1" strike="noStrike">
                <a:solidFill>
                  <a:srgbClr val="666666"/>
                </a:solidFill>
                <a:latin typeface="Arial"/>
              </a:rPr>
              <a:t>Second Outline Level</a:t>
            </a:r>
            <a:endParaRPr b="1" lang="en-GB" sz="2000" spc="-1" strike="noStrike">
              <a:solidFill>
                <a:srgbClr val="666666"/>
              </a:solidFill>
              <a:latin typeface="Arial"/>
            </a:endParaRPr>
          </a:p>
          <a:p>
            <a:pPr lvl="2" marL="414000" indent="-198000">
              <a:lnSpc>
                <a:spcPct val="115000"/>
              </a:lnSpc>
              <a:spcBef>
                <a:spcPts val="615"/>
              </a:spcBef>
              <a:buClr>
                <a:srgbClr val="706e0c"/>
              </a:buClr>
              <a:buSzPct val="45000"/>
              <a:buFont typeface="Wingdings" charset="2"/>
              <a:buChar char=""/>
            </a:pPr>
            <a:r>
              <a:rPr b="0" lang="en-GB" sz="1900" spc="-1" strike="noStrike">
                <a:solidFill>
                  <a:srgbClr val="706e0c"/>
                </a:solidFill>
                <a:latin typeface="Arial"/>
              </a:rPr>
              <a:t>Third Outline Level</a:t>
            </a:r>
            <a:endParaRPr b="0" lang="en-GB" sz="1900" spc="-1" strike="noStrike">
              <a:solidFill>
                <a:srgbClr val="706e0c"/>
              </a:solidFill>
              <a:latin typeface="Arial"/>
            </a:endParaRPr>
          </a:p>
          <a:p>
            <a:pPr lvl="3" marL="594000" indent="-180000">
              <a:lnSpc>
                <a:spcPct val="115000"/>
              </a:lnSpc>
              <a:spcBef>
                <a:spcPts val="513"/>
              </a:spcBef>
              <a:buClr>
                <a:srgbClr val="666666"/>
              </a:buClr>
              <a:buSzPct val="45000"/>
              <a:buFont typeface="Wingdings" charset="2"/>
              <a:buChar char=""/>
            </a:pPr>
            <a:r>
              <a:rPr b="0" lang="en-GB" sz="1800" spc="-1" strike="noStrike">
                <a:solidFill>
                  <a:srgbClr val="666666"/>
                </a:solidFill>
                <a:latin typeface="Arial"/>
              </a:rPr>
              <a:t>Fourth Outline Level</a:t>
            </a:r>
            <a:endParaRPr b="0" lang="en-GB" sz="1800" spc="-1" strike="noStrike">
              <a:solidFill>
                <a:srgbClr val="666666"/>
              </a:solidFill>
              <a:latin typeface="Arial"/>
            </a:endParaRPr>
          </a:p>
          <a:p>
            <a:pPr lvl="4" marL="756000" indent="-162000">
              <a:lnSpc>
                <a:spcPct val="115000"/>
              </a:lnSpc>
              <a:spcBef>
                <a:spcPts val="340"/>
              </a:spcBef>
              <a:buClr>
                <a:srgbClr val="706e0c"/>
              </a:buClr>
              <a:buSzPct val="45000"/>
              <a:buFont typeface="Wingdings" charset="2"/>
              <a:buChar char=""/>
            </a:pPr>
            <a:r>
              <a:rPr b="0" lang="en-GB" sz="1800" spc="-1" strike="noStrike">
                <a:solidFill>
                  <a:srgbClr val="706e0c"/>
                </a:solidFill>
                <a:latin typeface="Arial"/>
              </a:rPr>
              <a:t>Fifth Outline Level</a:t>
            </a:r>
            <a:endParaRPr b="0" lang="en-GB" sz="1800" spc="-1" strike="noStrike">
              <a:solidFill>
                <a:srgbClr val="706e0c"/>
              </a:solidFill>
              <a:latin typeface="Arial"/>
            </a:endParaRPr>
          </a:p>
          <a:p>
            <a:pPr lvl="5" marL="900000" indent="-144000">
              <a:lnSpc>
                <a:spcPct val="115000"/>
              </a:lnSpc>
              <a:spcBef>
                <a:spcPts val="340"/>
              </a:spcBef>
              <a:buClr>
                <a:srgbClr val="808080"/>
              </a:buClr>
              <a:buSzPct val="45000"/>
              <a:buFont typeface="Wingdings" charset="2"/>
              <a:buChar char=""/>
            </a:pPr>
            <a:r>
              <a:rPr b="0" lang="en-GB" sz="1700" spc="-1" strike="noStrike">
                <a:solidFill>
                  <a:srgbClr val="808080"/>
                </a:solidFill>
                <a:latin typeface="Arial"/>
              </a:rPr>
              <a:t>Sixth Outline Level</a:t>
            </a:r>
            <a:endParaRPr b="0" lang="en-GB" sz="1700" spc="-1" strike="noStrike">
              <a:solidFill>
                <a:srgbClr val="808080"/>
              </a:solidFill>
              <a:latin typeface="Arial"/>
            </a:endParaRPr>
          </a:p>
          <a:p>
            <a:pPr lvl="6" marL="1026000" indent="-126000">
              <a:lnSpc>
                <a:spcPct val="115000"/>
              </a:lnSpc>
              <a:spcBef>
                <a:spcPts val="340"/>
              </a:spcBef>
              <a:buClr>
                <a:srgbClr val="999999"/>
              </a:buClr>
              <a:buSzPct val="45000"/>
              <a:buFont typeface="Wingdings" charset="2"/>
              <a:buChar char=""/>
            </a:pPr>
            <a:r>
              <a:rPr b="0" lang="en-GB" sz="1700" spc="-1" strike="noStrike">
                <a:solidFill>
                  <a:srgbClr val="999999"/>
                </a:solidFill>
                <a:latin typeface="Arial"/>
              </a:rPr>
              <a:t>Seventh Outline Level</a:t>
            </a:r>
            <a:endParaRPr b="0" lang="en-GB" sz="1700" spc="-1" strike="noStrike">
              <a:solidFill>
                <a:srgbClr val="999999"/>
              </a:solidFill>
              <a:latin typeface="Arial"/>
            </a:endParaRPr>
          </a:p>
        </p:txBody>
      </p:sp>
      <p:sp>
        <p:nvSpPr>
          <p:cNvPr id="122" name="Rectangle 28"/>
          <p:cNvSpPr/>
          <p:nvPr/>
        </p:nvSpPr>
        <p:spPr>
          <a:xfrm flipH="1">
            <a:off x="0" y="0"/>
            <a:ext cx="12191760" cy="570240"/>
          </a:xfrm>
          <a:prstGeom prst="rect">
            <a:avLst/>
          </a:prstGeom>
          <a:gradFill rotWithShape="0">
            <a:gsLst>
              <a:gs pos="0">
                <a:srgbClr val="0033a0"/>
              </a:gs>
              <a:gs pos="100000">
                <a:srgbClr val="0033a0"/>
              </a:gs>
            </a:gsLst>
            <a:lin ang="0"/>
          </a:gradFill>
          <a:ln w="25560">
            <a:noFill/>
          </a:ln>
        </p:spPr>
        <p:style>
          <a:lnRef idx="0"/>
          <a:fillRef idx="0"/>
          <a:effectRef idx="0"/>
          <a:fontRef idx="minor"/>
        </p:style>
        <p:txBody>
          <a:bodyPr lIns="90000" rIns="90000" tIns="45000" bIns="45000" anchor="ctr">
            <a:noAutofit/>
          </a:bodyPr>
          <a:p>
            <a:pPr algn="ctr"/>
            <a:endParaRPr b="0" lang="en-GB" sz="1800" spc="-1" strike="noStrike">
              <a:solidFill>
                <a:srgbClr val="333333"/>
              </a:solidFill>
              <a:latin typeface="Arial"/>
            </a:endParaRPr>
          </a:p>
        </p:txBody>
      </p:sp>
      <p:pic>
        <p:nvPicPr>
          <p:cNvPr id="123" name="" descr=""/>
          <p:cNvPicPr/>
          <p:nvPr/>
        </p:nvPicPr>
        <p:blipFill>
          <a:blip r:embed="rId2"/>
          <a:stretch/>
        </p:blipFill>
        <p:spPr>
          <a:xfrm>
            <a:off x="87480" y="108000"/>
            <a:ext cx="360360" cy="348480"/>
          </a:xfrm>
          <a:prstGeom prst="rect">
            <a:avLst/>
          </a:prstGeom>
          <a:ln w="3600">
            <a:noFill/>
          </a:ln>
        </p:spPr>
      </p:pic>
      <p:sp>
        <p:nvSpPr>
          <p:cNvPr id="124" name="Date Placeholder 1"/>
          <p:cNvSpPr/>
          <p:nvPr/>
        </p:nvSpPr>
        <p:spPr>
          <a:xfrm>
            <a:off x="10744200" y="249120"/>
            <a:ext cx="1277280" cy="441000"/>
          </a:xfrm>
          <a:prstGeom prst="rect">
            <a:avLst/>
          </a:prstGeom>
          <a:noFill/>
          <a:ln w="0">
            <a:noFill/>
          </a:ln>
        </p:spPr>
        <p:style>
          <a:lnRef idx="0"/>
          <a:fillRef idx="0"/>
          <a:effectRef idx="0"/>
          <a:fontRef idx="minor"/>
        </p:style>
        <p:txBody>
          <a:bodyPr anchor="ctr">
            <a:noAutofit/>
          </a:bodyPr>
          <a:p>
            <a:pPr algn="ctr"/>
            <a:endParaRPr b="0" lang="en-GB" sz="900" spc="-1" strike="noStrike">
              <a:solidFill>
                <a:srgbClr val="333333"/>
              </a:solidFill>
              <a:latin typeface="Arial"/>
            </a:endParaRPr>
          </a:p>
        </p:txBody>
      </p:sp>
      <p:sp>
        <p:nvSpPr>
          <p:cNvPr id="125" name="TextBox 24"/>
          <p:cNvSpPr/>
          <p:nvPr/>
        </p:nvSpPr>
        <p:spPr>
          <a:xfrm>
            <a:off x="11341080" y="237600"/>
            <a:ext cx="676440" cy="22896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i="1" lang="en-GB" sz="900" spc="-1" strike="noStrike">
                <a:solidFill>
                  <a:srgbClr val="ffffff"/>
                </a:solidFill>
                <a:latin typeface="Calibri"/>
                <a:hlinkClick r:id="rId3"/>
              </a:rPr>
              <a:t>epc-lpc</a:t>
            </a:r>
            <a:endParaRPr b="0" lang="en-GB" sz="900" spc="-1" strike="noStrike">
              <a:solidFill>
                <a:srgbClr val="333333"/>
              </a:solidFill>
              <a:latin typeface="Arial"/>
            </a:endParaRPr>
          </a:p>
        </p:txBody>
      </p:sp>
      <p:sp>
        <p:nvSpPr>
          <p:cNvPr id="126" name=""/>
          <p:cNvSpPr txBox="1"/>
          <p:nvPr/>
        </p:nvSpPr>
        <p:spPr>
          <a:xfrm>
            <a:off x="6933960" y="50040"/>
            <a:ext cx="3516120" cy="472320"/>
          </a:xfrm>
          <a:prstGeom prst="rect">
            <a:avLst/>
          </a:prstGeom>
          <a:noFill/>
          <a:ln w="0">
            <a:noFill/>
          </a:ln>
        </p:spPr>
        <p:txBody>
          <a:bodyPr lIns="0" rIns="0" tIns="0" bIns="0" anchor="ctr">
            <a:noAutofit/>
          </a:bodyPr>
          <a:p>
            <a:pPr algn="r"/>
            <a:r>
              <a:rPr b="0" lang="en-GB" sz="1000" spc="-1" strike="noStrike">
                <a:solidFill>
                  <a:srgbClr val="ffffff"/>
                </a:solidFill>
                <a:latin typeface="Arial"/>
              </a:rPr>
              <a:t>&lt;footer&gt;</a:t>
            </a:r>
            <a:endParaRPr b="0" lang="en-GB" sz="1000" spc="-1" strike="noStrike">
              <a:solidFill>
                <a:srgbClr val="ffffff"/>
              </a:solidFill>
              <a:latin typeface="Arial"/>
            </a:endParaRPr>
          </a:p>
        </p:txBody>
      </p:sp>
      <p:sp>
        <p:nvSpPr>
          <p:cNvPr id="127" name="Straight Connector 36"/>
          <p:cNvSpPr/>
          <p:nvPr/>
        </p:nvSpPr>
        <p:spPr>
          <a:xfrm>
            <a:off x="11911680" y="282960"/>
            <a:ext cx="0" cy="152280"/>
          </a:xfrm>
          <a:prstGeom prst="line">
            <a:avLst/>
          </a:prstGeom>
          <a:ln w="9360">
            <a:solidFill>
              <a:srgbClr val="ffffff"/>
            </a:solidFill>
            <a:round/>
          </a:ln>
        </p:spPr>
        <p:style>
          <a:lnRef idx="0"/>
          <a:fillRef idx="0"/>
          <a:effectRef idx="0"/>
          <a:fontRef idx="minor"/>
        </p:style>
        <p:txBody>
          <a:bodyPr lIns="90000" rIns="90000" tIns="45000" bIns="45000" anchor="t" anchorCtr="1">
            <a:noAutofit/>
          </a:bodyPr>
          <a:p>
            <a:pPr algn="ctr"/>
            <a:endParaRPr b="0" lang="en-GB" sz="1800" spc="-1" strike="noStrike">
              <a:solidFill>
                <a:srgbClr val="333333"/>
              </a:solidFill>
              <a:latin typeface="Arial"/>
            </a:endParaRPr>
          </a:p>
        </p:txBody>
      </p:sp>
      <p:pic>
        <p:nvPicPr>
          <p:cNvPr id="128" name="" descr=""/>
          <p:cNvPicPr/>
          <p:nvPr/>
        </p:nvPicPr>
        <p:blipFill>
          <a:blip r:embed="rId4"/>
          <a:stretch/>
        </p:blipFill>
        <p:spPr>
          <a:xfrm>
            <a:off x="87480" y="108000"/>
            <a:ext cx="360360" cy="348480"/>
          </a:xfrm>
          <a:prstGeom prst="rect">
            <a:avLst/>
          </a:prstGeom>
          <a:ln w="3600">
            <a:noFill/>
          </a:ln>
        </p:spPr>
      </p:pic>
      <p:sp>
        <p:nvSpPr>
          <p:cNvPr id="129" name="Date Placeholder 1"/>
          <p:cNvSpPr/>
          <p:nvPr/>
        </p:nvSpPr>
        <p:spPr>
          <a:xfrm>
            <a:off x="10744200" y="249120"/>
            <a:ext cx="1277280" cy="441000"/>
          </a:xfrm>
          <a:prstGeom prst="rect">
            <a:avLst/>
          </a:prstGeom>
          <a:noFill/>
          <a:ln w="0">
            <a:noFill/>
          </a:ln>
        </p:spPr>
        <p:style>
          <a:lnRef idx="0"/>
          <a:fillRef idx="0"/>
          <a:effectRef idx="0"/>
          <a:fontRef idx="minor"/>
        </p:style>
        <p:txBody>
          <a:bodyPr anchor="ctr">
            <a:noAutofit/>
          </a:bodyPr>
          <a:p>
            <a:pPr algn="ctr"/>
            <a:endParaRPr b="0" lang="en-GB" sz="900" spc="-1" strike="noStrike">
              <a:solidFill>
                <a:srgbClr val="333333"/>
              </a:solidFill>
              <a:latin typeface="Arial"/>
            </a:endParaRPr>
          </a:p>
        </p:txBody>
      </p:sp>
      <p:sp>
        <p:nvSpPr>
          <p:cNvPr id="130" name=""/>
          <p:cNvSpPr txBox="1"/>
          <p:nvPr/>
        </p:nvSpPr>
        <p:spPr>
          <a:xfrm>
            <a:off x="11973960" y="217440"/>
            <a:ext cx="609480" cy="306000"/>
          </a:xfrm>
          <a:prstGeom prst="rect">
            <a:avLst/>
          </a:prstGeom>
          <a:noFill/>
          <a:ln w="0">
            <a:noFill/>
          </a:ln>
        </p:spPr>
        <p:txBody>
          <a:bodyPr lIns="0" rIns="0" tIns="0" bIns="0" anchor="ctr">
            <a:noAutofit/>
          </a:bodyPr>
          <a:p>
            <a:fld id="{63A2AAF3-17CA-4768-B278-681341A8B7FA}" type="slidenum">
              <a:rPr b="0" lang="en-GB" sz="900" spc="-1" strike="noStrike">
                <a:solidFill>
                  <a:srgbClr val="ffffff"/>
                </a:solidFill>
                <a:latin typeface="Calibri"/>
              </a:rPr>
              <a:t>&lt;number&gt;</a:t>
            </a:fld>
            <a:endParaRPr b="0" lang="en-GB" sz="900" spc="-1" strike="noStrike">
              <a:solidFill>
                <a:srgbClr val="ffffff"/>
              </a:solidFill>
              <a:latin typeface="Arial"/>
            </a:endParaRPr>
          </a:p>
        </p:txBody>
      </p:sp>
      <p:sp>
        <p:nvSpPr>
          <p:cNvPr id="131" name="PlaceHolder 2"/>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Click to edit the title text format</a:t>
            </a:r>
            <a:endParaRPr b="1" lang="en-GB" sz="2200" spc="-1" strike="noStrike">
              <a:solidFill>
                <a:srgbClr val="ffffff"/>
              </a:solidFill>
              <a:latin typeface="Arial"/>
            </a:endParaRPr>
          </a:p>
        </p:txBody>
      </p:sp>
      <p:sp>
        <p:nvSpPr>
          <p:cNvPr id="132" name=""/>
          <p:cNvSpPr txBox="1"/>
          <p:nvPr/>
        </p:nvSpPr>
        <p:spPr>
          <a:xfrm>
            <a:off x="11451240" y="43200"/>
            <a:ext cx="783720" cy="226080"/>
          </a:xfrm>
          <a:prstGeom prst="rect">
            <a:avLst/>
          </a:prstGeom>
          <a:noFill/>
          <a:ln w="0">
            <a:noFill/>
          </a:ln>
        </p:spPr>
        <p:txBody>
          <a:bodyPr lIns="0" rIns="0" tIns="0" bIns="0" anchor="ctr">
            <a:noAutofit/>
          </a:bodyPr>
          <a:p>
            <a:r>
              <a:rPr b="0" lang="en-GB" sz="900" spc="-1" strike="noStrike">
                <a:solidFill>
                  <a:srgbClr val="ffffff"/>
                </a:solidFill>
                <a:latin typeface="Arial"/>
              </a:rPr>
              <a:t>&lt;date/time&gt;</a:t>
            </a:r>
            <a:endParaRPr b="0" lang="en-GB" sz="900" spc="-1" strike="noStrike">
              <a:solidFill>
                <a:srgbClr val="ffffff"/>
              </a:solidFill>
              <a:latin typeface="Arial"/>
            </a:endParaRPr>
          </a:p>
        </p:txBody>
      </p:sp>
    </p:spTree>
  </p:cSld>
  <p:clrMap bg1="lt1" bg2="lt2" tx1="dk1" tx2="dk2" accent1="accent1" accent2="accent2" accent3="accent3" accent4="accent4" accent5="accent5" accent6="accent6" hlink="hlink" folHlink="folHlink"/>
  <p:sldLayoutIdLst>
    <p:sldLayoutId id="2147483680" r:id="rId5"/>
    <p:sldLayoutId id="2147483681" r:id="rId6"/>
  </p:sldLayoutIdLst>
</p:sldMaster>
</file>

<file path=ppt/slideMasters/slideMaster1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6" name="PlaceHolder 1"/>
          <p:cNvSpPr>
            <a:spLocks noGrp="1"/>
          </p:cNvSpPr>
          <p:nvPr>
            <p:ph type="body"/>
          </p:nvPr>
        </p:nvSpPr>
        <p:spPr>
          <a:xfrm>
            <a:off x="696600" y="870840"/>
            <a:ext cx="10885680" cy="5987160"/>
          </a:xfrm>
          <a:prstGeom prst="rect">
            <a:avLst/>
          </a:prstGeom>
          <a:noFill/>
          <a:ln w="0">
            <a:noFill/>
          </a:ln>
        </p:spPr>
        <p:txBody>
          <a:bodyPr lIns="0" rIns="0" tIns="0" bIns="0" anchor="t">
            <a:noAutofit/>
          </a:bodyPr>
          <a:p>
            <a:pPr indent="0">
              <a:spcBef>
                <a:spcPts val="2880"/>
              </a:spcBef>
            </a:pPr>
            <a:r>
              <a:rPr b="1" lang="en-GB" sz="2200" spc="-1" strike="noStrike">
                <a:solidFill>
                  <a:srgbClr val="333333"/>
                </a:solidFill>
                <a:latin typeface="Arial"/>
              </a:rPr>
              <a:t>Click to edit the outline text format</a:t>
            </a:r>
            <a:endParaRPr b="1" lang="en-GB" sz="2200" spc="-1" strike="noStrike">
              <a:solidFill>
                <a:srgbClr val="333333"/>
              </a:solidFill>
              <a:latin typeface="Arial"/>
            </a:endParaRPr>
          </a:p>
          <a:p>
            <a:pPr lvl="1" marL="216000" indent="-216000">
              <a:lnSpc>
                <a:spcPct val="115000"/>
              </a:lnSpc>
              <a:spcBef>
                <a:spcPts val="754"/>
              </a:spcBef>
              <a:buClr>
                <a:srgbClr val="666666"/>
              </a:buClr>
              <a:buSzPct val="45000"/>
              <a:buFont typeface="Wingdings" charset="2"/>
              <a:buChar char=""/>
            </a:pPr>
            <a:r>
              <a:rPr b="1" lang="en-GB" sz="2000" spc="-1" strike="noStrike">
                <a:solidFill>
                  <a:srgbClr val="666666"/>
                </a:solidFill>
                <a:latin typeface="Arial"/>
              </a:rPr>
              <a:t>Second Outline Level</a:t>
            </a:r>
            <a:endParaRPr b="1" lang="en-GB" sz="2000" spc="-1" strike="noStrike">
              <a:solidFill>
                <a:srgbClr val="666666"/>
              </a:solidFill>
              <a:latin typeface="Arial"/>
            </a:endParaRPr>
          </a:p>
          <a:p>
            <a:pPr lvl="2" marL="414000" indent="-198000">
              <a:lnSpc>
                <a:spcPct val="115000"/>
              </a:lnSpc>
              <a:spcBef>
                <a:spcPts val="615"/>
              </a:spcBef>
              <a:buClr>
                <a:srgbClr val="706e0c"/>
              </a:buClr>
              <a:buSzPct val="45000"/>
              <a:buFont typeface="Wingdings" charset="2"/>
              <a:buChar char=""/>
            </a:pPr>
            <a:r>
              <a:rPr b="0" lang="en-GB" sz="1900" spc="-1" strike="noStrike">
                <a:solidFill>
                  <a:srgbClr val="706e0c"/>
                </a:solidFill>
                <a:latin typeface="Arial"/>
              </a:rPr>
              <a:t>Third Outline Level</a:t>
            </a:r>
            <a:endParaRPr b="0" lang="en-GB" sz="1900" spc="-1" strike="noStrike">
              <a:solidFill>
                <a:srgbClr val="706e0c"/>
              </a:solidFill>
              <a:latin typeface="Arial"/>
            </a:endParaRPr>
          </a:p>
          <a:p>
            <a:pPr lvl="3" marL="594000" indent="-180000">
              <a:lnSpc>
                <a:spcPct val="115000"/>
              </a:lnSpc>
              <a:spcBef>
                <a:spcPts val="513"/>
              </a:spcBef>
              <a:buClr>
                <a:srgbClr val="666666"/>
              </a:buClr>
              <a:buSzPct val="45000"/>
              <a:buFont typeface="Wingdings" charset="2"/>
              <a:buChar char=""/>
            </a:pPr>
            <a:r>
              <a:rPr b="0" lang="en-GB" sz="1800" spc="-1" strike="noStrike">
                <a:solidFill>
                  <a:srgbClr val="666666"/>
                </a:solidFill>
                <a:latin typeface="Arial"/>
              </a:rPr>
              <a:t>Fourth Outline Level</a:t>
            </a:r>
            <a:endParaRPr b="0" lang="en-GB" sz="1800" spc="-1" strike="noStrike">
              <a:solidFill>
                <a:srgbClr val="666666"/>
              </a:solidFill>
              <a:latin typeface="Arial"/>
            </a:endParaRPr>
          </a:p>
          <a:p>
            <a:pPr lvl="4" marL="756000" indent="-162000">
              <a:lnSpc>
                <a:spcPct val="115000"/>
              </a:lnSpc>
              <a:spcBef>
                <a:spcPts val="340"/>
              </a:spcBef>
              <a:buClr>
                <a:srgbClr val="706e0c"/>
              </a:buClr>
              <a:buSzPct val="45000"/>
              <a:buFont typeface="Wingdings" charset="2"/>
              <a:buChar char=""/>
            </a:pPr>
            <a:r>
              <a:rPr b="0" lang="en-GB" sz="1800" spc="-1" strike="noStrike">
                <a:solidFill>
                  <a:srgbClr val="706e0c"/>
                </a:solidFill>
                <a:latin typeface="Arial"/>
              </a:rPr>
              <a:t>Fifth Outline Level</a:t>
            </a:r>
            <a:endParaRPr b="0" lang="en-GB" sz="1800" spc="-1" strike="noStrike">
              <a:solidFill>
                <a:srgbClr val="706e0c"/>
              </a:solidFill>
              <a:latin typeface="Arial"/>
            </a:endParaRPr>
          </a:p>
          <a:p>
            <a:pPr lvl="5" marL="900000" indent="-144000">
              <a:lnSpc>
                <a:spcPct val="115000"/>
              </a:lnSpc>
              <a:spcBef>
                <a:spcPts val="340"/>
              </a:spcBef>
              <a:buClr>
                <a:srgbClr val="808080"/>
              </a:buClr>
              <a:buSzPct val="45000"/>
              <a:buFont typeface="Wingdings" charset="2"/>
              <a:buChar char=""/>
            </a:pPr>
            <a:r>
              <a:rPr b="0" lang="en-GB" sz="1700" spc="-1" strike="noStrike">
                <a:solidFill>
                  <a:srgbClr val="808080"/>
                </a:solidFill>
                <a:latin typeface="Arial"/>
              </a:rPr>
              <a:t>Sixth Outline Level</a:t>
            </a:r>
            <a:endParaRPr b="0" lang="en-GB" sz="1700" spc="-1" strike="noStrike">
              <a:solidFill>
                <a:srgbClr val="808080"/>
              </a:solidFill>
              <a:latin typeface="Arial"/>
            </a:endParaRPr>
          </a:p>
          <a:p>
            <a:pPr lvl="6" marL="1026000" indent="-126000">
              <a:lnSpc>
                <a:spcPct val="115000"/>
              </a:lnSpc>
              <a:spcBef>
                <a:spcPts val="340"/>
              </a:spcBef>
              <a:buClr>
                <a:srgbClr val="999999"/>
              </a:buClr>
              <a:buSzPct val="45000"/>
              <a:buFont typeface="Wingdings" charset="2"/>
              <a:buChar char=""/>
            </a:pPr>
            <a:r>
              <a:rPr b="0" lang="en-GB" sz="1700" spc="-1" strike="noStrike">
                <a:solidFill>
                  <a:srgbClr val="999999"/>
                </a:solidFill>
                <a:latin typeface="Arial"/>
              </a:rPr>
              <a:t>Seventh Outline Level</a:t>
            </a:r>
            <a:endParaRPr b="0" lang="en-GB" sz="1700" spc="-1" strike="noStrike">
              <a:solidFill>
                <a:srgbClr val="999999"/>
              </a:solidFill>
              <a:latin typeface="Arial"/>
            </a:endParaRPr>
          </a:p>
        </p:txBody>
      </p:sp>
      <p:sp>
        <p:nvSpPr>
          <p:cNvPr id="137" name="Rectangle 28"/>
          <p:cNvSpPr/>
          <p:nvPr/>
        </p:nvSpPr>
        <p:spPr>
          <a:xfrm flipH="1">
            <a:off x="0" y="0"/>
            <a:ext cx="12191760" cy="570240"/>
          </a:xfrm>
          <a:prstGeom prst="rect">
            <a:avLst/>
          </a:prstGeom>
          <a:gradFill rotWithShape="0">
            <a:gsLst>
              <a:gs pos="0">
                <a:srgbClr val="0033a0"/>
              </a:gs>
              <a:gs pos="100000">
                <a:srgbClr val="0033a0"/>
              </a:gs>
            </a:gsLst>
            <a:lin ang="0"/>
          </a:gradFill>
          <a:ln w="25560">
            <a:noFill/>
          </a:ln>
        </p:spPr>
        <p:style>
          <a:lnRef idx="0"/>
          <a:fillRef idx="0"/>
          <a:effectRef idx="0"/>
          <a:fontRef idx="minor"/>
        </p:style>
        <p:txBody>
          <a:bodyPr lIns="90000" rIns="90000" tIns="45000" bIns="45000" anchor="ctr">
            <a:noAutofit/>
          </a:bodyPr>
          <a:p>
            <a:pPr algn="ctr"/>
            <a:endParaRPr b="0" lang="en-GB" sz="1800" spc="-1" strike="noStrike">
              <a:solidFill>
                <a:srgbClr val="333333"/>
              </a:solidFill>
              <a:latin typeface="Arial"/>
            </a:endParaRPr>
          </a:p>
        </p:txBody>
      </p:sp>
      <p:pic>
        <p:nvPicPr>
          <p:cNvPr id="138" name="" descr=""/>
          <p:cNvPicPr/>
          <p:nvPr/>
        </p:nvPicPr>
        <p:blipFill>
          <a:blip r:embed="rId2"/>
          <a:stretch/>
        </p:blipFill>
        <p:spPr>
          <a:xfrm>
            <a:off x="87480" y="108000"/>
            <a:ext cx="360360" cy="348480"/>
          </a:xfrm>
          <a:prstGeom prst="rect">
            <a:avLst/>
          </a:prstGeom>
          <a:ln w="3600">
            <a:noFill/>
          </a:ln>
        </p:spPr>
      </p:pic>
      <p:sp>
        <p:nvSpPr>
          <p:cNvPr id="139" name="Date Placeholder 1"/>
          <p:cNvSpPr/>
          <p:nvPr/>
        </p:nvSpPr>
        <p:spPr>
          <a:xfrm>
            <a:off x="10744200" y="249120"/>
            <a:ext cx="1277280" cy="441000"/>
          </a:xfrm>
          <a:prstGeom prst="rect">
            <a:avLst/>
          </a:prstGeom>
          <a:noFill/>
          <a:ln w="0">
            <a:noFill/>
          </a:ln>
        </p:spPr>
        <p:style>
          <a:lnRef idx="0"/>
          <a:fillRef idx="0"/>
          <a:effectRef idx="0"/>
          <a:fontRef idx="minor"/>
        </p:style>
        <p:txBody>
          <a:bodyPr anchor="ctr">
            <a:noAutofit/>
          </a:bodyPr>
          <a:p>
            <a:pPr algn="ctr"/>
            <a:endParaRPr b="0" lang="en-GB" sz="900" spc="-1" strike="noStrike">
              <a:solidFill>
                <a:srgbClr val="333333"/>
              </a:solidFill>
              <a:latin typeface="Arial"/>
            </a:endParaRPr>
          </a:p>
        </p:txBody>
      </p:sp>
      <p:sp>
        <p:nvSpPr>
          <p:cNvPr id="140" name="TextBox 24"/>
          <p:cNvSpPr/>
          <p:nvPr/>
        </p:nvSpPr>
        <p:spPr>
          <a:xfrm>
            <a:off x="11341080" y="237600"/>
            <a:ext cx="676440" cy="22896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i="1" lang="en-GB" sz="900" spc="-1" strike="noStrike">
                <a:solidFill>
                  <a:srgbClr val="ffffff"/>
                </a:solidFill>
                <a:latin typeface="Calibri"/>
                <a:hlinkClick r:id="rId3"/>
              </a:rPr>
              <a:t>epc-lpc</a:t>
            </a:r>
            <a:endParaRPr b="0" lang="en-GB" sz="900" spc="-1" strike="noStrike">
              <a:solidFill>
                <a:srgbClr val="333333"/>
              </a:solidFill>
              <a:latin typeface="Arial"/>
            </a:endParaRPr>
          </a:p>
        </p:txBody>
      </p:sp>
      <p:sp>
        <p:nvSpPr>
          <p:cNvPr id="141" name=""/>
          <p:cNvSpPr txBox="1"/>
          <p:nvPr/>
        </p:nvSpPr>
        <p:spPr>
          <a:xfrm>
            <a:off x="6933960" y="50040"/>
            <a:ext cx="3516120" cy="472320"/>
          </a:xfrm>
          <a:prstGeom prst="rect">
            <a:avLst/>
          </a:prstGeom>
          <a:noFill/>
          <a:ln w="0">
            <a:noFill/>
          </a:ln>
        </p:spPr>
        <p:txBody>
          <a:bodyPr lIns="0" rIns="0" tIns="0" bIns="0" anchor="ctr">
            <a:noAutofit/>
          </a:bodyPr>
          <a:p>
            <a:pPr algn="r"/>
            <a:r>
              <a:rPr b="0" lang="en-GB" sz="1000" spc="-1" strike="noStrike">
                <a:solidFill>
                  <a:srgbClr val="ffffff"/>
                </a:solidFill>
                <a:latin typeface="Arial"/>
              </a:rPr>
              <a:t>&lt;footer&gt;</a:t>
            </a:r>
            <a:endParaRPr b="0" lang="en-GB" sz="1000" spc="-1" strike="noStrike">
              <a:solidFill>
                <a:srgbClr val="ffffff"/>
              </a:solidFill>
              <a:latin typeface="Arial"/>
            </a:endParaRPr>
          </a:p>
        </p:txBody>
      </p:sp>
      <p:sp>
        <p:nvSpPr>
          <p:cNvPr id="142" name="Straight Connector 36"/>
          <p:cNvSpPr/>
          <p:nvPr/>
        </p:nvSpPr>
        <p:spPr>
          <a:xfrm>
            <a:off x="11911680" y="282960"/>
            <a:ext cx="0" cy="152280"/>
          </a:xfrm>
          <a:prstGeom prst="line">
            <a:avLst/>
          </a:prstGeom>
          <a:ln w="9360">
            <a:solidFill>
              <a:srgbClr val="ffffff"/>
            </a:solidFill>
            <a:round/>
          </a:ln>
        </p:spPr>
        <p:style>
          <a:lnRef idx="0"/>
          <a:fillRef idx="0"/>
          <a:effectRef idx="0"/>
          <a:fontRef idx="minor"/>
        </p:style>
        <p:txBody>
          <a:bodyPr lIns="90000" rIns="90000" tIns="45000" bIns="45000" anchor="t" anchorCtr="1">
            <a:noAutofit/>
          </a:bodyPr>
          <a:p>
            <a:pPr algn="ctr"/>
            <a:endParaRPr b="0" lang="en-GB" sz="1800" spc="-1" strike="noStrike">
              <a:solidFill>
                <a:srgbClr val="333333"/>
              </a:solidFill>
              <a:latin typeface="Arial"/>
            </a:endParaRPr>
          </a:p>
        </p:txBody>
      </p:sp>
      <p:pic>
        <p:nvPicPr>
          <p:cNvPr id="143" name="" descr=""/>
          <p:cNvPicPr/>
          <p:nvPr/>
        </p:nvPicPr>
        <p:blipFill>
          <a:blip r:embed="rId4"/>
          <a:stretch/>
        </p:blipFill>
        <p:spPr>
          <a:xfrm>
            <a:off x="87480" y="108000"/>
            <a:ext cx="360360" cy="348480"/>
          </a:xfrm>
          <a:prstGeom prst="rect">
            <a:avLst/>
          </a:prstGeom>
          <a:ln w="3600">
            <a:noFill/>
          </a:ln>
        </p:spPr>
      </p:pic>
      <p:sp>
        <p:nvSpPr>
          <p:cNvPr id="144" name="Date Placeholder 1"/>
          <p:cNvSpPr/>
          <p:nvPr/>
        </p:nvSpPr>
        <p:spPr>
          <a:xfrm>
            <a:off x="10744200" y="249120"/>
            <a:ext cx="1277280" cy="441000"/>
          </a:xfrm>
          <a:prstGeom prst="rect">
            <a:avLst/>
          </a:prstGeom>
          <a:noFill/>
          <a:ln w="0">
            <a:noFill/>
          </a:ln>
        </p:spPr>
        <p:style>
          <a:lnRef idx="0"/>
          <a:fillRef idx="0"/>
          <a:effectRef idx="0"/>
          <a:fontRef idx="minor"/>
        </p:style>
        <p:txBody>
          <a:bodyPr anchor="ctr">
            <a:noAutofit/>
          </a:bodyPr>
          <a:p>
            <a:pPr algn="ctr"/>
            <a:endParaRPr b="0" lang="en-GB" sz="900" spc="-1" strike="noStrike">
              <a:solidFill>
                <a:srgbClr val="333333"/>
              </a:solidFill>
              <a:latin typeface="Arial"/>
            </a:endParaRPr>
          </a:p>
        </p:txBody>
      </p:sp>
      <p:sp>
        <p:nvSpPr>
          <p:cNvPr id="145" name=""/>
          <p:cNvSpPr txBox="1"/>
          <p:nvPr/>
        </p:nvSpPr>
        <p:spPr>
          <a:xfrm>
            <a:off x="11973960" y="217440"/>
            <a:ext cx="609480" cy="306000"/>
          </a:xfrm>
          <a:prstGeom prst="rect">
            <a:avLst/>
          </a:prstGeom>
          <a:noFill/>
          <a:ln w="0">
            <a:noFill/>
          </a:ln>
        </p:spPr>
        <p:txBody>
          <a:bodyPr lIns="0" rIns="0" tIns="0" bIns="0" anchor="ctr">
            <a:noAutofit/>
          </a:bodyPr>
          <a:p>
            <a:fld id="{CD0B2D0C-D4B3-46E6-B4FF-07CB854572F5}" type="slidenum">
              <a:rPr b="0" lang="en-GB" sz="900" spc="-1" strike="noStrike">
                <a:solidFill>
                  <a:srgbClr val="ffffff"/>
                </a:solidFill>
                <a:latin typeface="Calibri"/>
              </a:rPr>
              <a:t>&lt;number&gt;</a:t>
            </a:fld>
            <a:endParaRPr b="0" lang="en-GB" sz="900" spc="-1" strike="noStrike">
              <a:solidFill>
                <a:srgbClr val="ffffff"/>
              </a:solidFill>
              <a:latin typeface="Arial"/>
            </a:endParaRPr>
          </a:p>
        </p:txBody>
      </p:sp>
      <p:sp>
        <p:nvSpPr>
          <p:cNvPr id="146" name="PlaceHolder 2"/>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Click to edit the title text format</a:t>
            </a:r>
            <a:endParaRPr b="1" lang="en-GB" sz="2200" spc="-1" strike="noStrike">
              <a:solidFill>
                <a:srgbClr val="ffffff"/>
              </a:solidFill>
              <a:latin typeface="Arial"/>
            </a:endParaRPr>
          </a:p>
        </p:txBody>
      </p:sp>
      <p:sp>
        <p:nvSpPr>
          <p:cNvPr id="147" name=""/>
          <p:cNvSpPr txBox="1"/>
          <p:nvPr/>
        </p:nvSpPr>
        <p:spPr>
          <a:xfrm>
            <a:off x="11451240" y="43200"/>
            <a:ext cx="783720" cy="226080"/>
          </a:xfrm>
          <a:prstGeom prst="rect">
            <a:avLst/>
          </a:prstGeom>
          <a:noFill/>
          <a:ln w="0">
            <a:noFill/>
          </a:ln>
        </p:spPr>
        <p:txBody>
          <a:bodyPr lIns="0" rIns="0" tIns="0" bIns="0" anchor="ctr">
            <a:noAutofit/>
          </a:bodyPr>
          <a:p>
            <a:r>
              <a:rPr b="0" lang="en-GB" sz="900" spc="-1" strike="noStrike">
                <a:solidFill>
                  <a:srgbClr val="ffffff"/>
                </a:solidFill>
                <a:latin typeface="Arial"/>
              </a:rPr>
              <a:t>&lt;date/time&gt;</a:t>
            </a:r>
            <a:endParaRPr b="0" lang="en-GB" sz="900" spc="-1" strike="noStrike">
              <a:solidFill>
                <a:srgbClr val="ffffff"/>
              </a:solidFill>
              <a:latin typeface="Arial"/>
            </a:endParaRPr>
          </a:p>
        </p:txBody>
      </p:sp>
    </p:spTree>
  </p:cSld>
  <p:clrMap bg1="lt1" bg2="lt2" tx1="dk1" tx2="dk2" accent1="accent1" accent2="accent2" accent3="accent3" accent4="accent4" accent5="accent5" accent6="accent6" hlink="hlink" folHlink="folHlink"/>
  <p:sldLayoutIdLst>
    <p:sldLayoutId id="2147483683" r:id="rId5"/>
  </p:sldLayoutIdLst>
</p:sldMaster>
</file>

<file path=ppt/slideMasters/slideMaster1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9" name="PlaceHolder 1"/>
          <p:cNvSpPr>
            <a:spLocks noGrp="1"/>
          </p:cNvSpPr>
          <p:nvPr>
            <p:ph type="body"/>
          </p:nvPr>
        </p:nvSpPr>
        <p:spPr>
          <a:xfrm>
            <a:off x="1741680" y="3875040"/>
            <a:ext cx="9405000" cy="3352680"/>
          </a:xfrm>
          <a:prstGeom prst="rect">
            <a:avLst/>
          </a:prstGeom>
          <a:noFill/>
          <a:ln w="0">
            <a:noFill/>
          </a:ln>
        </p:spPr>
        <p:txBody>
          <a:bodyPr lIns="0" rIns="0" tIns="0" bIns="0" anchor="t">
            <a:noAutofit/>
          </a:bodyPr>
          <a:p>
            <a:pPr indent="0">
              <a:spcBef>
                <a:spcPts val="1293"/>
              </a:spcBef>
            </a:pPr>
            <a:r>
              <a:rPr b="0" lang="en-GB" sz="2800" spc="-1" strike="noStrike">
                <a:solidFill>
                  <a:srgbClr val="666666"/>
                </a:solidFill>
                <a:latin typeface="Arial"/>
              </a:rPr>
              <a:t>Click to edit the outline text format</a:t>
            </a:r>
            <a:endParaRPr b="0" lang="en-GB" sz="2800" spc="-1" strike="noStrike">
              <a:solidFill>
                <a:srgbClr val="666666"/>
              </a:solidFill>
              <a:latin typeface="Arial"/>
            </a:endParaRPr>
          </a:p>
          <a:p>
            <a:pPr lvl="1" marL="216000" indent="-216000">
              <a:spcBef>
                <a:spcPts val="1369"/>
              </a:spcBef>
              <a:buClr>
                <a:srgbClr val="666666"/>
              </a:buClr>
              <a:buSzPct val="45000"/>
              <a:buFont typeface="OpenSymbol"/>
              <a:buChar char="■"/>
            </a:pPr>
            <a:r>
              <a:rPr b="0" lang="en-GB" sz="2800" spc="-1" strike="noStrike">
                <a:solidFill>
                  <a:srgbClr val="666666"/>
                </a:solidFill>
                <a:latin typeface="Arial"/>
              </a:rPr>
              <a:t>Second Outline Level</a:t>
            </a:r>
            <a:endParaRPr b="0" lang="en-GB" sz="2800" spc="-1" strike="noStrike">
              <a:solidFill>
                <a:srgbClr val="666666"/>
              </a:solidFill>
              <a:latin typeface="Arial"/>
            </a:endParaRPr>
          </a:p>
          <a:p>
            <a:pPr lvl="2" marL="414000" indent="-198000">
              <a:spcBef>
                <a:spcPts val="1026"/>
              </a:spcBef>
              <a:buClr>
                <a:srgbClr val="666666"/>
              </a:buClr>
              <a:buSzPct val="45000"/>
              <a:buFont typeface="Wingdings" charset="2"/>
              <a:buChar char=""/>
            </a:pPr>
            <a:r>
              <a:rPr b="0" lang="en-GB" sz="2600" spc="-1" strike="noStrike">
                <a:solidFill>
                  <a:srgbClr val="666666"/>
                </a:solidFill>
                <a:latin typeface="Arial"/>
              </a:rPr>
              <a:t>Third Outline Level</a:t>
            </a:r>
            <a:endParaRPr b="0" lang="en-GB" sz="2600" spc="-1" strike="noStrike">
              <a:solidFill>
                <a:srgbClr val="666666"/>
              </a:solidFill>
              <a:latin typeface="Arial"/>
            </a:endParaRPr>
          </a:p>
          <a:p>
            <a:pPr lvl="3" marL="1728000" indent="-216000">
              <a:spcBef>
                <a:spcPts val="683"/>
              </a:spcBef>
              <a:buClr>
                <a:srgbClr val="000000"/>
              </a:buClr>
              <a:buSzPct val="75000"/>
              <a:buFont typeface="Symbol" charset="2"/>
              <a:buChar char=""/>
            </a:pPr>
            <a:r>
              <a:rPr b="0" lang="en-GB" sz="2400" spc="-1" strike="noStrike">
                <a:solidFill>
                  <a:srgbClr val="666666"/>
                </a:solidFill>
                <a:latin typeface="Arial"/>
              </a:rPr>
              <a:t>Fourth Outline Level</a:t>
            </a:r>
            <a:endParaRPr b="0" lang="en-GB" sz="2400" spc="-1" strike="noStrike">
              <a:solidFill>
                <a:srgbClr val="666666"/>
              </a:solidFill>
              <a:latin typeface="Arial"/>
            </a:endParaRPr>
          </a:p>
          <a:p>
            <a:pPr lvl="4" marL="2160000" indent="-216000">
              <a:spcBef>
                <a:spcPts val="340"/>
              </a:spcBef>
              <a:buClr>
                <a:srgbClr val="000000"/>
              </a:buClr>
              <a:buSzPct val="45000"/>
              <a:buFont typeface="Wingdings" charset="2"/>
              <a:buChar char=""/>
            </a:pPr>
            <a:r>
              <a:rPr b="0" lang="en-GB" sz="2400" spc="-1" strike="noStrike">
                <a:solidFill>
                  <a:srgbClr val="666666"/>
                </a:solidFill>
                <a:latin typeface="Arial"/>
              </a:rPr>
              <a:t>Fifth Outline Level</a:t>
            </a:r>
            <a:endParaRPr b="0" lang="en-GB" sz="2400" spc="-1" strike="noStrike">
              <a:solidFill>
                <a:srgbClr val="666666"/>
              </a:solidFill>
              <a:latin typeface="Arial"/>
            </a:endParaRPr>
          </a:p>
          <a:p>
            <a:pPr lvl="5" marL="2592000" indent="-216000">
              <a:spcBef>
                <a:spcPts val="340"/>
              </a:spcBef>
              <a:buClr>
                <a:srgbClr val="000000"/>
              </a:buClr>
              <a:buSzPct val="45000"/>
              <a:buFont typeface="Wingdings" charset="2"/>
              <a:buChar char=""/>
            </a:pPr>
            <a:r>
              <a:rPr b="0" lang="en-GB" sz="2400" spc="-1" strike="noStrike">
                <a:solidFill>
                  <a:srgbClr val="666666"/>
                </a:solidFill>
                <a:latin typeface="Arial"/>
              </a:rPr>
              <a:t>Sixth Outline Level</a:t>
            </a:r>
            <a:endParaRPr b="0" lang="en-GB" sz="2400" spc="-1" strike="noStrike">
              <a:solidFill>
                <a:srgbClr val="666666"/>
              </a:solidFill>
              <a:latin typeface="Arial"/>
            </a:endParaRPr>
          </a:p>
          <a:p>
            <a:pPr lvl="6" marL="3024000" indent="-216000">
              <a:spcBef>
                <a:spcPts val="340"/>
              </a:spcBef>
              <a:buClr>
                <a:srgbClr val="000000"/>
              </a:buClr>
              <a:buSzPct val="45000"/>
              <a:buFont typeface="Wingdings" charset="2"/>
              <a:buChar char=""/>
            </a:pPr>
            <a:r>
              <a:rPr b="0" lang="en-GB" sz="2400" spc="-1" strike="noStrike">
                <a:solidFill>
                  <a:srgbClr val="666666"/>
                </a:solidFill>
                <a:latin typeface="Arial"/>
              </a:rPr>
              <a:t>Seventh Outline Level</a:t>
            </a:r>
            <a:endParaRPr b="0" lang="en-GB" sz="2400" spc="-1" strike="noStrike">
              <a:solidFill>
                <a:srgbClr val="666666"/>
              </a:solidFill>
              <a:latin typeface="Arial"/>
            </a:endParaRPr>
          </a:p>
        </p:txBody>
      </p:sp>
      <p:sp>
        <p:nvSpPr>
          <p:cNvPr id="150" name="Rectangle 28"/>
          <p:cNvSpPr/>
          <p:nvPr/>
        </p:nvSpPr>
        <p:spPr>
          <a:xfrm flipH="1">
            <a:off x="0" y="0"/>
            <a:ext cx="12191760" cy="570240"/>
          </a:xfrm>
          <a:prstGeom prst="rect">
            <a:avLst/>
          </a:prstGeom>
          <a:gradFill rotWithShape="0">
            <a:gsLst>
              <a:gs pos="0">
                <a:srgbClr val="362413"/>
              </a:gs>
              <a:gs pos="100000">
                <a:srgbClr val="362413"/>
              </a:gs>
            </a:gsLst>
            <a:lin ang="0"/>
          </a:gradFill>
          <a:ln w="25560">
            <a:noFill/>
          </a:ln>
        </p:spPr>
        <p:style>
          <a:lnRef idx="0"/>
          <a:fillRef idx="0"/>
          <a:effectRef idx="0"/>
          <a:fontRef idx="minor"/>
        </p:style>
        <p:txBody>
          <a:bodyPr lIns="90000" rIns="90000" tIns="45000" bIns="45000" anchor="ctr">
            <a:noAutofit/>
          </a:bodyPr>
          <a:p>
            <a:pPr algn="ctr"/>
            <a:endParaRPr b="0" lang="en-GB" sz="1800" spc="-1" strike="noStrike">
              <a:solidFill>
                <a:srgbClr val="333333"/>
              </a:solidFill>
              <a:latin typeface="Arial"/>
            </a:endParaRPr>
          </a:p>
        </p:txBody>
      </p:sp>
      <p:pic>
        <p:nvPicPr>
          <p:cNvPr id="151" name="" descr=""/>
          <p:cNvPicPr/>
          <p:nvPr/>
        </p:nvPicPr>
        <p:blipFill>
          <a:blip r:embed="rId2"/>
          <a:stretch/>
        </p:blipFill>
        <p:spPr>
          <a:xfrm>
            <a:off x="87480" y="108000"/>
            <a:ext cx="360360" cy="348480"/>
          </a:xfrm>
          <a:prstGeom prst="rect">
            <a:avLst/>
          </a:prstGeom>
          <a:ln w="3600">
            <a:noFill/>
          </a:ln>
        </p:spPr>
      </p:pic>
      <p:pic>
        <p:nvPicPr>
          <p:cNvPr id="152" name="" descr=""/>
          <p:cNvPicPr/>
          <p:nvPr/>
        </p:nvPicPr>
        <p:blipFill>
          <a:blip r:embed="rId3"/>
          <a:stretch/>
        </p:blipFill>
        <p:spPr>
          <a:xfrm>
            <a:off x="87480" y="108000"/>
            <a:ext cx="360360" cy="348480"/>
          </a:xfrm>
          <a:prstGeom prst="rect">
            <a:avLst/>
          </a:prstGeom>
          <a:ln w="3600">
            <a:noFill/>
          </a:ln>
        </p:spPr>
      </p:pic>
      <p:sp>
        <p:nvSpPr>
          <p:cNvPr id="153" name="PlaceHolder 2"/>
          <p:cNvSpPr>
            <a:spLocks noGrp="1"/>
          </p:cNvSpPr>
          <p:nvPr>
            <p:ph type="title"/>
          </p:nvPr>
        </p:nvSpPr>
        <p:spPr>
          <a:xfrm>
            <a:off x="1741680" y="2873520"/>
            <a:ext cx="9405000" cy="1001520"/>
          </a:xfrm>
          <a:prstGeom prst="rect">
            <a:avLst/>
          </a:prstGeom>
          <a:noFill/>
          <a:ln w="0">
            <a:noFill/>
          </a:ln>
        </p:spPr>
        <p:txBody>
          <a:bodyPr lIns="0" rIns="0" tIns="0" bIns="0" anchor="ctr">
            <a:noAutofit/>
          </a:bodyPr>
          <a:p>
            <a:pPr indent="0">
              <a:buNone/>
            </a:pPr>
            <a:r>
              <a:rPr b="1" lang="en-GB" sz="3200" spc="-1" strike="noStrike">
                <a:solidFill>
                  <a:srgbClr val="333333"/>
                </a:solidFill>
                <a:latin typeface="Arial"/>
              </a:rPr>
              <a:t>Click to edit the title text format</a:t>
            </a:r>
            <a:endParaRPr b="1" lang="en-GB" sz="3200" spc="-1" strike="noStrike">
              <a:solidFill>
                <a:srgbClr val="333333"/>
              </a:solidFill>
              <a:latin typeface="Arial"/>
            </a:endParaRPr>
          </a:p>
        </p:txBody>
      </p:sp>
      <p:sp>
        <p:nvSpPr>
          <p:cNvPr id="154" name="Date Placeholder 1"/>
          <p:cNvSpPr/>
          <p:nvPr/>
        </p:nvSpPr>
        <p:spPr>
          <a:xfrm>
            <a:off x="10744560" y="249120"/>
            <a:ext cx="1277280" cy="441000"/>
          </a:xfrm>
          <a:prstGeom prst="rect">
            <a:avLst/>
          </a:prstGeom>
          <a:noFill/>
          <a:ln w="0">
            <a:noFill/>
          </a:ln>
        </p:spPr>
        <p:style>
          <a:lnRef idx="0"/>
          <a:fillRef idx="0"/>
          <a:effectRef idx="0"/>
          <a:fontRef idx="minor"/>
        </p:style>
        <p:txBody>
          <a:bodyPr anchor="ctr">
            <a:noAutofit/>
          </a:bodyPr>
          <a:p>
            <a:pPr algn="ctr"/>
            <a:endParaRPr b="0" lang="en-GB" sz="900" spc="-1" strike="noStrike">
              <a:solidFill>
                <a:srgbClr val="333333"/>
              </a:solidFill>
              <a:latin typeface="Arial"/>
            </a:endParaRPr>
          </a:p>
        </p:txBody>
      </p:sp>
      <p:sp>
        <p:nvSpPr>
          <p:cNvPr id="155" name="TextBox 1"/>
          <p:cNvSpPr/>
          <p:nvPr/>
        </p:nvSpPr>
        <p:spPr>
          <a:xfrm>
            <a:off x="11341440" y="237600"/>
            <a:ext cx="676440" cy="22896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i="1" lang="en-GB" sz="900" spc="-1" strike="noStrike">
                <a:solidFill>
                  <a:srgbClr val="ffffff"/>
                </a:solidFill>
                <a:latin typeface="Calibri"/>
                <a:hlinkClick r:id="rId4"/>
              </a:rPr>
              <a:t>epc-lpc</a:t>
            </a:r>
            <a:endParaRPr b="0" lang="en-GB" sz="900" spc="-1" strike="noStrike">
              <a:solidFill>
                <a:srgbClr val="333333"/>
              </a:solidFill>
              <a:latin typeface="Arial"/>
            </a:endParaRPr>
          </a:p>
        </p:txBody>
      </p:sp>
      <p:sp>
        <p:nvSpPr>
          <p:cNvPr id="156" name="Straight Connector 36"/>
          <p:cNvSpPr/>
          <p:nvPr/>
        </p:nvSpPr>
        <p:spPr>
          <a:xfrm>
            <a:off x="11912040" y="282960"/>
            <a:ext cx="0" cy="152280"/>
          </a:xfrm>
          <a:prstGeom prst="line">
            <a:avLst/>
          </a:prstGeom>
          <a:ln w="9360">
            <a:solidFill>
              <a:srgbClr val="ffffff"/>
            </a:solidFill>
            <a:round/>
          </a:ln>
        </p:spPr>
        <p:style>
          <a:lnRef idx="0"/>
          <a:fillRef idx="0"/>
          <a:effectRef idx="0"/>
          <a:fontRef idx="minor"/>
        </p:style>
        <p:txBody>
          <a:bodyPr lIns="90000" rIns="90000" tIns="45000" bIns="45000" anchor="t" anchorCtr="1">
            <a:noAutofit/>
          </a:bodyPr>
          <a:p>
            <a:pPr algn="ctr"/>
            <a:endParaRPr b="0" lang="en-GB" sz="1800" spc="-1" strike="noStrike">
              <a:solidFill>
                <a:srgbClr val="333333"/>
              </a:solidFill>
              <a:latin typeface="Arial"/>
            </a:endParaRPr>
          </a:p>
        </p:txBody>
      </p:sp>
      <p:sp>
        <p:nvSpPr>
          <p:cNvPr id="157" name="Date Placeholder 2"/>
          <p:cNvSpPr/>
          <p:nvPr/>
        </p:nvSpPr>
        <p:spPr>
          <a:xfrm>
            <a:off x="10744560" y="249120"/>
            <a:ext cx="1277280" cy="441000"/>
          </a:xfrm>
          <a:prstGeom prst="rect">
            <a:avLst/>
          </a:prstGeom>
          <a:noFill/>
          <a:ln w="0">
            <a:noFill/>
          </a:ln>
        </p:spPr>
        <p:style>
          <a:lnRef idx="0"/>
          <a:fillRef idx="0"/>
          <a:effectRef idx="0"/>
          <a:fontRef idx="minor"/>
        </p:style>
        <p:txBody>
          <a:bodyPr anchor="ctr">
            <a:noAutofit/>
          </a:bodyPr>
          <a:p>
            <a:pPr algn="ctr"/>
            <a:endParaRPr b="0" lang="en-GB" sz="900" spc="-1" strike="noStrike">
              <a:solidFill>
                <a:srgbClr val="333333"/>
              </a:solidFill>
              <a:latin typeface="Arial"/>
            </a:endParaRPr>
          </a:p>
        </p:txBody>
      </p:sp>
      <p:sp>
        <p:nvSpPr>
          <p:cNvPr id="158" name=""/>
          <p:cNvSpPr txBox="1"/>
          <p:nvPr/>
        </p:nvSpPr>
        <p:spPr>
          <a:xfrm>
            <a:off x="11974320" y="217440"/>
            <a:ext cx="609480" cy="306000"/>
          </a:xfrm>
          <a:prstGeom prst="rect">
            <a:avLst/>
          </a:prstGeom>
          <a:noFill/>
          <a:ln w="0">
            <a:noFill/>
          </a:ln>
        </p:spPr>
        <p:txBody>
          <a:bodyPr lIns="0" rIns="0" tIns="0" bIns="0" anchor="ctr">
            <a:noAutofit/>
          </a:bodyPr>
          <a:p>
            <a:fld id="{C0ABAA0A-16B7-4941-9C17-944ED2D32D30}" type="slidenum">
              <a:rPr b="0" lang="en-GB" sz="900" spc="-1" strike="noStrike">
                <a:solidFill>
                  <a:srgbClr val="ffffff"/>
                </a:solidFill>
                <a:latin typeface="Calibri"/>
              </a:rPr>
              <a:t>&lt;number&gt;</a:t>
            </a:fld>
            <a:endParaRPr b="0" lang="en-GB" sz="900" spc="-1" strike="noStrike">
              <a:solidFill>
                <a:srgbClr val="ffffff"/>
              </a:solidFill>
              <a:latin typeface="Arial"/>
            </a:endParaRPr>
          </a:p>
        </p:txBody>
      </p:sp>
      <p:sp>
        <p:nvSpPr>
          <p:cNvPr id="159" name=""/>
          <p:cNvSpPr txBox="1"/>
          <p:nvPr/>
        </p:nvSpPr>
        <p:spPr>
          <a:xfrm>
            <a:off x="11451600" y="43200"/>
            <a:ext cx="783720" cy="226080"/>
          </a:xfrm>
          <a:prstGeom prst="rect">
            <a:avLst/>
          </a:prstGeom>
          <a:noFill/>
          <a:ln w="0">
            <a:noFill/>
          </a:ln>
        </p:spPr>
        <p:txBody>
          <a:bodyPr lIns="0" rIns="0" tIns="0" bIns="0" anchor="ctr">
            <a:noAutofit/>
          </a:bodyPr>
          <a:p>
            <a:r>
              <a:rPr b="0" lang="en-GB" sz="900" spc="-1" strike="noStrike">
                <a:solidFill>
                  <a:srgbClr val="ffffff"/>
                </a:solidFill>
                <a:latin typeface="Arial"/>
              </a:rPr>
              <a:t>&lt;date/time&gt;</a:t>
            </a:r>
            <a:endParaRPr b="0" lang="en-GB" sz="900" spc="-1" strike="noStrike">
              <a:solidFill>
                <a:srgbClr val="ffffff"/>
              </a:solidFill>
              <a:latin typeface="Arial"/>
            </a:endParaRPr>
          </a:p>
        </p:txBody>
      </p:sp>
      <p:sp>
        <p:nvSpPr>
          <p:cNvPr id="160" name=""/>
          <p:cNvSpPr txBox="1"/>
          <p:nvPr/>
        </p:nvSpPr>
        <p:spPr>
          <a:xfrm>
            <a:off x="6934320" y="50040"/>
            <a:ext cx="3516120" cy="472320"/>
          </a:xfrm>
          <a:prstGeom prst="rect">
            <a:avLst/>
          </a:prstGeom>
          <a:noFill/>
          <a:ln w="0">
            <a:noFill/>
          </a:ln>
        </p:spPr>
        <p:txBody>
          <a:bodyPr lIns="0" rIns="0" tIns="0" bIns="0" anchor="ctr">
            <a:noAutofit/>
          </a:bodyPr>
          <a:p>
            <a:pPr algn="r"/>
            <a:r>
              <a:rPr b="0" lang="en-GB" sz="1000" spc="-1" strike="noStrike">
                <a:solidFill>
                  <a:srgbClr val="ffffff"/>
                </a:solidFill>
                <a:latin typeface="Arial"/>
              </a:rPr>
              <a:t>&lt;footer&gt;</a:t>
            </a:r>
            <a:endParaRPr b="0" lang="en-GB" sz="1000" spc="-1" strike="noStrike">
              <a:solidFill>
                <a:srgbClr val="ffffff"/>
              </a:solidFill>
              <a:latin typeface="Arial"/>
            </a:endParaRPr>
          </a:p>
        </p:txBody>
      </p:sp>
    </p:spTree>
  </p:cSld>
  <p:clrMap bg1="lt1" bg2="lt2" tx1="dk1" tx2="dk2" accent1="accent1" accent2="accent2" accent3="accent3" accent4="accent4" accent5="accent5" accent6="accent6" hlink="hlink" folHlink="folHlink"/>
  <p:sldLayoutIdLst>
    <p:sldLayoutId id="2147483685" r:id="rId5"/>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 name="PlaceHolder 1"/>
          <p:cNvSpPr>
            <a:spLocks noGrp="1"/>
          </p:cNvSpPr>
          <p:nvPr>
            <p:ph type="body"/>
          </p:nvPr>
        </p:nvSpPr>
        <p:spPr>
          <a:xfrm>
            <a:off x="1741680" y="3875040"/>
            <a:ext cx="9405000" cy="3352680"/>
          </a:xfrm>
          <a:prstGeom prst="rect">
            <a:avLst/>
          </a:prstGeom>
          <a:noFill/>
          <a:ln w="0">
            <a:noFill/>
          </a:ln>
        </p:spPr>
        <p:txBody>
          <a:bodyPr lIns="0" rIns="0" tIns="0" bIns="0" anchor="t">
            <a:noAutofit/>
          </a:bodyPr>
          <a:p>
            <a:pPr indent="0">
              <a:spcBef>
                <a:spcPts val="1293"/>
              </a:spcBef>
            </a:pPr>
            <a:r>
              <a:rPr b="0" lang="en-GB" sz="2800" spc="-1" strike="noStrike">
                <a:solidFill>
                  <a:srgbClr val="666666"/>
                </a:solidFill>
                <a:latin typeface="Arial"/>
              </a:rPr>
              <a:t>Click to edit the outline text format</a:t>
            </a:r>
            <a:endParaRPr b="0" lang="en-GB" sz="2800" spc="-1" strike="noStrike">
              <a:solidFill>
                <a:srgbClr val="666666"/>
              </a:solidFill>
              <a:latin typeface="Arial"/>
            </a:endParaRPr>
          </a:p>
          <a:p>
            <a:pPr lvl="1" marL="216000" indent="-216000">
              <a:spcBef>
                <a:spcPts val="1369"/>
              </a:spcBef>
              <a:buClr>
                <a:srgbClr val="666666"/>
              </a:buClr>
              <a:buSzPct val="45000"/>
              <a:buFont typeface="OpenSymbol"/>
              <a:buChar char="■"/>
            </a:pPr>
            <a:r>
              <a:rPr b="0" lang="en-GB" sz="2800" spc="-1" strike="noStrike">
                <a:solidFill>
                  <a:srgbClr val="666666"/>
                </a:solidFill>
                <a:latin typeface="Arial"/>
              </a:rPr>
              <a:t>Second Outline Level</a:t>
            </a:r>
            <a:endParaRPr b="0" lang="en-GB" sz="2800" spc="-1" strike="noStrike">
              <a:solidFill>
                <a:srgbClr val="666666"/>
              </a:solidFill>
              <a:latin typeface="Arial"/>
            </a:endParaRPr>
          </a:p>
          <a:p>
            <a:pPr lvl="2" marL="414000" indent="-198000">
              <a:spcBef>
                <a:spcPts val="1026"/>
              </a:spcBef>
              <a:buClr>
                <a:srgbClr val="666666"/>
              </a:buClr>
              <a:buSzPct val="45000"/>
              <a:buFont typeface="Wingdings" charset="2"/>
              <a:buChar char=""/>
            </a:pPr>
            <a:r>
              <a:rPr b="0" lang="en-GB" sz="2600" spc="-1" strike="noStrike">
                <a:solidFill>
                  <a:srgbClr val="666666"/>
                </a:solidFill>
                <a:latin typeface="Arial"/>
              </a:rPr>
              <a:t>Third Outline Level</a:t>
            </a:r>
            <a:endParaRPr b="0" lang="en-GB" sz="2600" spc="-1" strike="noStrike">
              <a:solidFill>
                <a:srgbClr val="666666"/>
              </a:solidFill>
              <a:latin typeface="Arial"/>
            </a:endParaRPr>
          </a:p>
          <a:p>
            <a:pPr lvl="3" marL="1728000" indent="-216000">
              <a:spcBef>
                <a:spcPts val="683"/>
              </a:spcBef>
              <a:buClr>
                <a:srgbClr val="000000"/>
              </a:buClr>
              <a:buSzPct val="75000"/>
              <a:buFont typeface="Symbol" charset="2"/>
              <a:buChar char=""/>
            </a:pPr>
            <a:r>
              <a:rPr b="0" lang="en-GB" sz="2400" spc="-1" strike="noStrike">
                <a:solidFill>
                  <a:srgbClr val="666666"/>
                </a:solidFill>
                <a:latin typeface="Arial"/>
              </a:rPr>
              <a:t>Fourth Outline Level</a:t>
            </a:r>
            <a:endParaRPr b="0" lang="en-GB" sz="2400" spc="-1" strike="noStrike">
              <a:solidFill>
                <a:srgbClr val="666666"/>
              </a:solidFill>
              <a:latin typeface="Arial"/>
            </a:endParaRPr>
          </a:p>
          <a:p>
            <a:pPr lvl="4" marL="2160000" indent="-216000">
              <a:spcBef>
                <a:spcPts val="340"/>
              </a:spcBef>
              <a:buClr>
                <a:srgbClr val="000000"/>
              </a:buClr>
              <a:buSzPct val="45000"/>
              <a:buFont typeface="Wingdings" charset="2"/>
              <a:buChar char=""/>
            </a:pPr>
            <a:r>
              <a:rPr b="0" lang="en-GB" sz="2400" spc="-1" strike="noStrike">
                <a:solidFill>
                  <a:srgbClr val="666666"/>
                </a:solidFill>
                <a:latin typeface="Arial"/>
              </a:rPr>
              <a:t>Fifth Outline Level</a:t>
            </a:r>
            <a:endParaRPr b="0" lang="en-GB" sz="2400" spc="-1" strike="noStrike">
              <a:solidFill>
                <a:srgbClr val="666666"/>
              </a:solidFill>
              <a:latin typeface="Arial"/>
            </a:endParaRPr>
          </a:p>
          <a:p>
            <a:pPr lvl="5" marL="2592000" indent="-216000">
              <a:spcBef>
                <a:spcPts val="340"/>
              </a:spcBef>
              <a:buClr>
                <a:srgbClr val="000000"/>
              </a:buClr>
              <a:buSzPct val="45000"/>
              <a:buFont typeface="Wingdings" charset="2"/>
              <a:buChar char=""/>
            </a:pPr>
            <a:r>
              <a:rPr b="0" lang="en-GB" sz="2400" spc="-1" strike="noStrike">
                <a:solidFill>
                  <a:srgbClr val="666666"/>
                </a:solidFill>
                <a:latin typeface="Arial"/>
              </a:rPr>
              <a:t>Sixth Outline Level</a:t>
            </a:r>
            <a:endParaRPr b="0" lang="en-GB" sz="2400" spc="-1" strike="noStrike">
              <a:solidFill>
                <a:srgbClr val="666666"/>
              </a:solidFill>
              <a:latin typeface="Arial"/>
            </a:endParaRPr>
          </a:p>
          <a:p>
            <a:pPr lvl="6" marL="3024000" indent="-216000">
              <a:spcBef>
                <a:spcPts val="340"/>
              </a:spcBef>
              <a:buClr>
                <a:srgbClr val="000000"/>
              </a:buClr>
              <a:buSzPct val="45000"/>
              <a:buFont typeface="Wingdings" charset="2"/>
              <a:buChar char=""/>
            </a:pPr>
            <a:r>
              <a:rPr b="0" lang="en-GB" sz="2400" spc="-1" strike="noStrike">
                <a:solidFill>
                  <a:srgbClr val="666666"/>
                </a:solidFill>
                <a:latin typeface="Arial"/>
              </a:rPr>
              <a:t>Seventh Outline Level</a:t>
            </a:r>
            <a:endParaRPr b="0" lang="en-GB" sz="2400" spc="-1" strike="noStrike">
              <a:solidFill>
                <a:srgbClr val="666666"/>
              </a:solidFill>
              <a:latin typeface="Arial"/>
            </a:endParaRPr>
          </a:p>
        </p:txBody>
      </p:sp>
      <p:sp>
        <p:nvSpPr>
          <p:cNvPr id="18" name="Rectangle 28"/>
          <p:cNvSpPr/>
          <p:nvPr/>
        </p:nvSpPr>
        <p:spPr>
          <a:xfrm flipH="1">
            <a:off x="0" y="0"/>
            <a:ext cx="12191760" cy="570240"/>
          </a:xfrm>
          <a:prstGeom prst="rect">
            <a:avLst/>
          </a:prstGeom>
          <a:gradFill rotWithShape="0">
            <a:gsLst>
              <a:gs pos="0">
                <a:srgbClr val="362413"/>
              </a:gs>
              <a:gs pos="100000">
                <a:srgbClr val="362413"/>
              </a:gs>
            </a:gsLst>
            <a:lin ang="0"/>
          </a:gradFill>
          <a:ln w="25560">
            <a:noFill/>
          </a:ln>
        </p:spPr>
        <p:style>
          <a:lnRef idx="0"/>
          <a:fillRef idx="0"/>
          <a:effectRef idx="0"/>
          <a:fontRef idx="minor"/>
        </p:style>
        <p:txBody>
          <a:bodyPr lIns="90000" rIns="90000" tIns="45000" bIns="45000" anchor="ctr">
            <a:noAutofit/>
          </a:bodyPr>
          <a:p>
            <a:pPr algn="ctr"/>
            <a:endParaRPr b="0" lang="en-GB" sz="1800" spc="-1" strike="noStrike">
              <a:solidFill>
                <a:srgbClr val="333333"/>
              </a:solidFill>
              <a:latin typeface="Arial"/>
            </a:endParaRPr>
          </a:p>
        </p:txBody>
      </p:sp>
      <p:pic>
        <p:nvPicPr>
          <p:cNvPr id="19" name="" descr=""/>
          <p:cNvPicPr/>
          <p:nvPr/>
        </p:nvPicPr>
        <p:blipFill>
          <a:blip r:embed="rId2"/>
          <a:stretch/>
        </p:blipFill>
        <p:spPr>
          <a:xfrm>
            <a:off x="87480" y="108000"/>
            <a:ext cx="360360" cy="348480"/>
          </a:xfrm>
          <a:prstGeom prst="rect">
            <a:avLst/>
          </a:prstGeom>
          <a:ln w="3600">
            <a:noFill/>
          </a:ln>
        </p:spPr>
      </p:pic>
      <p:pic>
        <p:nvPicPr>
          <p:cNvPr id="20" name="" descr=""/>
          <p:cNvPicPr/>
          <p:nvPr/>
        </p:nvPicPr>
        <p:blipFill>
          <a:blip r:embed="rId3"/>
          <a:stretch/>
        </p:blipFill>
        <p:spPr>
          <a:xfrm>
            <a:off x="87480" y="108000"/>
            <a:ext cx="360360" cy="348480"/>
          </a:xfrm>
          <a:prstGeom prst="rect">
            <a:avLst/>
          </a:prstGeom>
          <a:ln w="3600">
            <a:noFill/>
          </a:ln>
        </p:spPr>
      </p:pic>
      <p:sp>
        <p:nvSpPr>
          <p:cNvPr id="21" name="PlaceHolder 2"/>
          <p:cNvSpPr>
            <a:spLocks noGrp="1"/>
          </p:cNvSpPr>
          <p:nvPr>
            <p:ph type="title"/>
          </p:nvPr>
        </p:nvSpPr>
        <p:spPr>
          <a:xfrm>
            <a:off x="1741680" y="2873520"/>
            <a:ext cx="9405000" cy="1001520"/>
          </a:xfrm>
          <a:prstGeom prst="rect">
            <a:avLst/>
          </a:prstGeom>
          <a:noFill/>
          <a:ln w="0">
            <a:noFill/>
          </a:ln>
        </p:spPr>
        <p:txBody>
          <a:bodyPr lIns="0" rIns="0" tIns="0" bIns="0" anchor="ctr">
            <a:noAutofit/>
          </a:bodyPr>
          <a:p>
            <a:pPr indent="0">
              <a:buNone/>
            </a:pPr>
            <a:r>
              <a:rPr b="1" lang="en-GB" sz="3200" spc="-1" strike="noStrike">
                <a:solidFill>
                  <a:srgbClr val="333333"/>
                </a:solidFill>
                <a:latin typeface="Arial"/>
              </a:rPr>
              <a:t>Click to edit the title text format</a:t>
            </a:r>
            <a:endParaRPr b="1" lang="en-GB" sz="3200" spc="-1" strike="noStrike">
              <a:solidFill>
                <a:srgbClr val="333333"/>
              </a:solidFill>
              <a:latin typeface="Arial"/>
            </a:endParaRPr>
          </a:p>
        </p:txBody>
      </p:sp>
      <p:sp>
        <p:nvSpPr>
          <p:cNvPr id="22" name="Date Placeholder 1"/>
          <p:cNvSpPr/>
          <p:nvPr/>
        </p:nvSpPr>
        <p:spPr>
          <a:xfrm>
            <a:off x="10744560" y="249120"/>
            <a:ext cx="1277280" cy="441000"/>
          </a:xfrm>
          <a:prstGeom prst="rect">
            <a:avLst/>
          </a:prstGeom>
          <a:noFill/>
          <a:ln w="0">
            <a:noFill/>
          </a:ln>
        </p:spPr>
        <p:style>
          <a:lnRef idx="0"/>
          <a:fillRef idx="0"/>
          <a:effectRef idx="0"/>
          <a:fontRef idx="minor"/>
        </p:style>
        <p:txBody>
          <a:bodyPr anchor="ctr">
            <a:noAutofit/>
          </a:bodyPr>
          <a:p>
            <a:pPr algn="ctr"/>
            <a:endParaRPr b="0" lang="en-GB" sz="900" spc="-1" strike="noStrike">
              <a:solidFill>
                <a:srgbClr val="333333"/>
              </a:solidFill>
              <a:latin typeface="Arial"/>
            </a:endParaRPr>
          </a:p>
        </p:txBody>
      </p:sp>
      <p:sp>
        <p:nvSpPr>
          <p:cNvPr id="23" name="TextBox 1"/>
          <p:cNvSpPr/>
          <p:nvPr/>
        </p:nvSpPr>
        <p:spPr>
          <a:xfrm>
            <a:off x="11341440" y="237600"/>
            <a:ext cx="676440" cy="22896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i="1" lang="en-GB" sz="900" spc="-1" strike="noStrike">
                <a:solidFill>
                  <a:srgbClr val="ffffff"/>
                </a:solidFill>
                <a:latin typeface="Calibri"/>
                <a:hlinkClick r:id="rId4"/>
              </a:rPr>
              <a:t>epc-lpc</a:t>
            </a:r>
            <a:endParaRPr b="0" lang="en-GB" sz="900" spc="-1" strike="noStrike">
              <a:solidFill>
                <a:srgbClr val="333333"/>
              </a:solidFill>
              <a:latin typeface="Arial"/>
            </a:endParaRPr>
          </a:p>
        </p:txBody>
      </p:sp>
      <p:sp>
        <p:nvSpPr>
          <p:cNvPr id="24" name="Straight Connector 36"/>
          <p:cNvSpPr/>
          <p:nvPr/>
        </p:nvSpPr>
        <p:spPr>
          <a:xfrm>
            <a:off x="11912040" y="282960"/>
            <a:ext cx="0" cy="152280"/>
          </a:xfrm>
          <a:prstGeom prst="line">
            <a:avLst/>
          </a:prstGeom>
          <a:ln w="9360">
            <a:solidFill>
              <a:srgbClr val="ffffff"/>
            </a:solidFill>
            <a:round/>
          </a:ln>
        </p:spPr>
        <p:style>
          <a:lnRef idx="0"/>
          <a:fillRef idx="0"/>
          <a:effectRef idx="0"/>
          <a:fontRef idx="minor"/>
        </p:style>
        <p:txBody>
          <a:bodyPr lIns="90000" rIns="90000" tIns="45000" bIns="45000" anchor="t" anchorCtr="1">
            <a:noAutofit/>
          </a:bodyPr>
          <a:p>
            <a:pPr algn="ctr"/>
            <a:endParaRPr b="0" lang="en-GB" sz="1800" spc="-1" strike="noStrike">
              <a:solidFill>
                <a:srgbClr val="333333"/>
              </a:solidFill>
              <a:latin typeface="Arial"/>
            </a:endParaRPr>
          </a:p>
        </p:txBody>
      </p:sp>
      <p:sp>
        <p:nvSpPr>
          <p:cNvPr id="25" name="Date Placeholder 2"/>
          <p:cNvSpPr/>
          <p:nvPr/>
        </p:nvSpPr>
        <p:spPr>
          <a:xfrm>
            <a:off x="10744560" y="249120"/>
            <a:ext cx="1277280" cy="441000"/>
          </a:xfrm>
          <a:prstGeom prst="rect">
            <a:avLst/>
          </a:prstGeom>
          <a:noFill/>
          <a:ln w="0">
            <a:noFill/>
          </a:ln>
        </p:spPr>
        <p:style>
          <a:lnRef idx="0"/>
          <a:fillRef idx="0"/>
          <a:effectRef idx="0"/>
          <a:fontRef idx="minor"/>
        </p:style>
        <p:txBody>
          <a:bodyPr anchor="ctr">
            <a:noAutofit/>
          </a:bodyPr>
          <a:p>
            <a:pPr algn="ctr"/>
            <a:endParaRPr b="0" lang="en-GB" sz="900" spc="-1" strike="noStrike">
              <a:solidFill>
                <a:srgbClr val="333333"/>
              </a:solidFill>
              <a:latin typeface="Arial"/>
            </a:endParaRPr>
          </a:p>
        </p:txBody>
      </p:sp>
      <p:sp>
        <p:nvSpPr>
          <p:cNvPr id="26" name=""/>
          <p:cNvSpPr txBox="1"/>
          <p:nvPr/>
        </p:nvSpPr>
        <p:spPr>
          <a:xfrm>
            <a:off x="11974320" y="217440"/>
            <a:ext cx="609480" cy="306000"/>
          </a:xfrm>
          <a:prstGeom prst="rect">
            <a:avLst/>
          </a:prstGeom>
          <a:noFill/>
          <a:ln w="0">
            <a:noFill/>
          </a:ln>
        </p:spPr>
        <p:txBody>
          <a:bodyPr lIns="0" rIns="0" tIns="0" bIns="0" anchor="ctr">
            <a:noAutofit/>
          </a:bodyPr>
          <a:p>
            <a:fld id="{F684FEFE-DEDB-402D-955D-9EFA7D860951}" type="slidenum">
              <a:rPr b="0" lang="en-GB" sz="900" spc="-1" strike="noStrike">
                <a:solidFill>
                  <a:srgbClr val="ffffff"/>
                </a:solidFill>
                <a:latin typeface="Calibri"/>
              </a:rPr>
              <a:t>&lt;number&gt;</a:t>
            </a:fld>
            <a:endParaRPr b="0" lang="en-GB" sz="900" spc="-1" strike="noStrike">
              <a:solidFill>
                <a:srgbClr val="ffffff"/>
              </a:solidFill>
              <a:latin typeface="Arial"/>
            </a:endParaRPr>
          </a:p>
        </p:txBody>
      </p:sp>
      <p:sp>
        <p:nvSpPr>
          <p:cNvPr id="27" name=""/>
          <p:cNvSpPr txBox="1"/>
          <p:nvPr/>
        </p:nvSpPr>
        <p:spPr>
          <a:xfrm>
            <a:off x="11451600" y="43200"/>
            <a:ext cx="783720" cy="226080"/>
          </a:xfrm>
          <a:prstGeom prst="rect">
            <a:avLst/>
          </a:prstGeom>
          <a:noFill/>
          <a:ln w="0">
            <a:noFill/>
          </a:ln>
        </p:spPr>
        <p:txBody>
          <a:bodyPr lIns="0" rIns="0" tIns="0" bIns="0" anchor="ctr">
            <a:noAutofit/>
          </a:bodyPr>
          <a:p>
            <a:r>
              <a:rPr b="0" lang="en-GB" sz="900" spc="-1" strike="noStrike">
                <a:solidFill>
                  <a:srgbClr val="ffffff"/>
                </a:solidFill>
                <a:latin typeface="Arial"/>
              </a:rPr>
              <a:t>&lt;date/time&gt;</a:t>
            </a:r>
            <a:endParaRPr b="0" lang="en-GB" sz="900" spc="-1" strike="noStrike">
              <a:solidFill>
                <a:srgbClr val="ffffff"/>
              </a:solidFill>
              <a:latin typeface="Arial"/>
            </a:endParaRPr>
          </a:p>
        </p:txBody>
      </p:sp>
      <p:sp>
        <p:nvSpPr>
          <p:cNvPr id="28" name=""/>
          <p:cNvSpPr txBox="1"/>
          <p:nvPr/>
        </p:nvSpPr>
        <p:spPr>
          <a:xfrm>
            <a:off x="6934320" y="50040"/>
            <a:ext cx="3516120" cy="472320"/>
          </a:xfrm>
          <a:prstGeom prst="rect">
            <a:avLst/>
          </a:prstGeom>
          <a:noFill/>
          <a:ln w="0">
            <a:noFill/>
          </a:ln>
        </p:spPr>
        <p:txBody>
          <a:bodyPr lIns="0" rIns="0" tIns="0" bIns="0" anchor="ctr">
            <a:noAutofit/>
          </a:bodyPr>
          <a:p>
            <a:pPr algn="r"/>
            <a:r>
              <a:rPr b="0" lang="en-GB" sz="1000" spc="-1" strike="noStrike">
                <a:solidFill>
                  <a:srgbClr val="ffffff"/>
                </a:solidFill>
                <a:latin typeface="Arial"/>
              </a:rPr>
              <a:t>&lt;footer&gt;</a:t>
            </a:r>
            <a:endParaRPr b="0" lang="en-GB" sz="1000" spc="-1" strike="noStrike">
              <a:solidFill>
                <a:srgbClr val="ffffff"/>
              </a:solidFill>
              <a:latin typeface="Arial"/>
            </a:endParaRPr>
          </a:p>
        </p:txBody>
      </p:sp>
    </p:spTree>
  </p:cSld>
  <p:clrMap bg1="lt1" bg2="lt2" tx1="dk1" tx2="dk2" accent1="accent1" accent2="accent2" accent3="accent3" accent4="accent4" accent5="accent5" accent6="accent6" hlink="hlink" folHlink="folHlink"/>
  <p:sldLayoutIdLst>
    <p:sldLayoutId id="2147483652" r:id="rId5"/>
    <p:sldLayoutId id="2147483653" r:id="rId6"/>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2" name="PlaceHolder 1"/>
          <p:cNvSpPr>
            <a:spLocks noGrp="1"/>
          </p:cNvSpPr>
          <p:nvPr>
            <p:ph type="title"/>
          </p:nvPr>
        </p:nvSpPr>
        <p:spPr>
          <a:xfrm>
            <a:off x="609480" y="360360"/>
            <a:ext cx="10972080" cy="858600"/>
          </a:xfrm>
          <a:prstGeom prst="rect">
            <a:avLst/>
          </a:prstGeom>
          <a:noFill/>
          <a:ln w="0">
            <a:noFill/>
          </a:ln>
        </p:spPr>
        <p:txBody>
          <a:bodyPr lIns="0" rIns="0" tIns="0" bIns="0" anchor="ctr">
            <a:noAutofit/>
          </a:bodyPr>
          <a:p>
            <a:pPr indent="0">
              <a:buNone/>
            </a:pPr>
            <a:r>
              <a:rPr b="1" lang="en-GB" sz="2800" spc="-1" strike="noStrike">
                <a:solidFill>
                  <a:srgbClr val="0033a0"/>
                </a:solidFill>
                <a:latin typeface="Lato Black"/>
              </a:rPr>
              <a:t>Click to edit the title text format</a:t>
            </a:r>
            <a:endParaRPr b="1" lang="en-GB" sz="2800" spc="-1" strike="noStrike">
              <a:solidFill>
                <a:srgbClr val="0033a0"/>
              </a:solidFill>
              <a:latin typeface="Lato Black"/>
            </a:endParaRPr>
          </a:p>
        </p:txBody>
      </p:sp>
      <p:sp>
        <p:nvSpPr>
          <p:cNvPr id="33" name="PlaceHolder 2"/>
          <p:cNvSpPr>
            <a:spLocks noGrp="1"/>
          </p:cNvSpPr>
          <p:nvPr>
            <p:ph type="body"/>
          </p:nvPr>
        </p:nvSpPr>
        <p:spPr>
          <a:xfrm>
            <a:off x="609480" y="1393200"/>
            <a:ext cx="10972080" cy="4789800"/>
          </a:xfrm>
          <a:prstGeom prst="rect">
            <a:avLst/>
          </a:prstGeom>
          <a:noFill/>
          <a:ln w="0">
            <a:noFill/>
          </a:ln>
        </p:spPr>
        <p:txBody>
          <a:bodyPr lIns="0" rIns="0" tIns="0" bIns="0" anchor="t">
            <a:noAutofit/>
          </a:bodyPr>
          <a:p>
            <a:pPr indent="0">
              <a:spcBef>
                <a:spcPts val="975"/>
              </a:spcBef>
            </a:pPr>
            <a:r>
              <a:rPr b="1" lang="en-GB" sz="2200" spc="-1" strike="noStrike">
                <a:solidFill>
                  <a:srgbClr val="333333"/>
                </a:solidFill>
                <a:latin typeface="Arial"/>
              </a:rPr>
              <a:t>Click to edit the outline text format</a:t>
            </a:r>
            <a:endParaRPr b="1" lang="en-GB" sz="2200" spc="-1" strike="noStrike">
              <a:solidFill>
                <a:srgbClr val="333333"/>
              </a:solidFill>
              <a:latin typeface="Arial"/>
            </a:endParaRPr>
          </a:p>
          <a:p>
            <a:pPr lvl="1" marL="216000" indent="-216000">
              <a:spcBef>
                <a:spcPts val="754"/>
              </a:spcBef>
              <a:buClr>
                <a:srgbClr val="666666"/>
              </a:buClr>
              <a:buSzPct val="45000"/>
              <a:buFont typeface="OpenSymbol"/>
              <a:buChar char="■"/>
            </a:pPr>
            <a:r>
              <a:rPr b="1" lang="en-GB" sz="2000" spc="-1" strike="noStrike">
                <a:solidFill>
                  <a:srgbClr val="666666"/>
                </a:solidFill>
                <a:latin typeface="Arial"/>
              </a:rPr>
              <a:t>Second Outline Level</a:t>
            </a:r>
            <a:endParaRPr b="1" lang="en-GB" sz="2000" spc="-1" strike="noStrike">
              <a:solidFill>
                <a:srgbClr val="666666"/>
              </a:solidFill>
              <a:latin typeface="Arial"/>
            </a:endParaRPr>
          </a:p>
          <a:p>
            <a:pPr lvl="2" marL="414000" indent="-198000">
              <a:spcBef>
                <a:spcPts val="1026"/>
              </a:spcBef>
              <a:buClr>
                <a:srgbClr val="706e0c"/>
              </a:buClr>
              <a:buSzPct val="45000"/>
              <a:buFont typeface="OpenSymbol"/>
              <a:buChar char="■"/>
            </a:pPr>
            <a:r>
              <a:rPr b="0" lang="en-GB" sz="1900" spc="-1" strike="noStrike">
                <a:solidFill>
                  <a:srgbClr val="706e0c"/>
                </a:solidFill>
                <a:latin typeface="Arial"/>
              </a:rPr>
              <a:t>Third Outline Level</a:t>
            </a:r>
            <a:endParaRPr b="0" lang="en-GB" sz="1900" spc="-1" strike="noStrike">
              <a:solidFill>
                <a:srgbClr val="706e0c"/>
              </a:solidFill>
              <a:latin typeface="Arial"/>
            </a:endParaRPr>
          </a:p>
          <a:p>
            <a:pPr lvl="3" marL="594000" indent="-180000">
              <a:spcBef>
                <a:spcPts val="683"/>
              </a:spcBef>
              <a:buClr>
                <a:srgbClr val="666666"/>
              </a:buClr>
              <a:buSzPct val="45000"/>
              <a:buFont typeface="Wingdings" charset="2"/>
              <a:buChar char=""/>
            </a:pPr>
            <a:r>
              <a:rPr b="0" lang="en-GB" sz="1800" spc="-1" strike="noStrike">
                <a:solidFill>
                  <a:srgbClr val="666666"/>
                </a:solidFill>
                <a:latin typeface="Arial"/>
              </a:rPr>
              <a:t>Fourth Outline Level</a:t>
            </a:r>
            <a:endParaRPr b="0" lang="en-GB" sz="1800" spc="-1" strike="noStrike">
              <a:solidFill>
                <a:srgbClr val="666666"/>
              </a:solidFill>
              <a:latin typeface="Arial"/>
            </a:endParaRPr>
          </a:p>
          <a:p>
            <a:pPr lvl="4" marL="756000" indent="-162000">
              <a:spcBef>
                <a:spcPts val="340"/>
              </a:spcBef>
              <a:buClr>
                <a:srgbClr val="706e0c"/>
              </a:buClr>
              <a:buSzPct val="45000"/>
              <a:buFont typeface="OpenSymbol"/>
              <a:buChar char="■"/>
            </a:pPr>
            <a:r>
              <a:rPr b="0" lang="en-GB" sz="1800" spc="-1" strike="noStrike">
                <a:solidFill>
                  <a:srgbClr val="706e0c"/>
                </a:solidFill>
                <a:latin typeface="Arial"/>
              </a:rPr>
              <a:t>Fifth Outline Level</a:t>
            </a:r>
            <a:endParaRPr b="0" lang="en-GB" sz="1800" spc="-1" strike="noStrike">
              <a:solidFill>
                <a:srgbClr val="706e0c"/>
              </a:solidFill>
              <a:latin typeface="Arial"/>
            </a:endParaRPr>
          </a:p>
          <a:p>
            <a:pPr lvl="5" marL="900000" indent="-144000">
              <a:spcBef>
                <a:spcPts val="340"/>
              </a:spcBef>
              <a:buClr>
                <a:srgbClr val="808080"/>
              </a:buClr>
              <a:buSzPct val="45000"/>
              <a:buFont typeface="Wingdings" charset="2"/>
              <a:buChar char=""/>
            </a:pPr>
            <a:r>
              <a:rPr b="0" lang="en-GB" sz="1700" spc="-1" strike="noStrike">
                <a:solidFill>
                  <a:srgbClr val="808080"/>
                </a:solidFill>
                <a:latin typeface="Arial"/>
              </a:rPr>
              <a:t>Sixth Outline Level</a:t>
            </a:r>
            <a:endParaRPr b="0" lang="en-GB" sz="1700" spc="-1" strike="noStrike">
              <a:solidFill>
                <a:srgbClr val="808080"/>
              </a:solidFill>
              <a:latin typeface="Arial"/>
            </a:endParaRPr>
          </a:p>
          <a:p>
            <a:pPr lvl="6" marL="1026000" indent="-126000">
              <a:spcBef>
                <a:spcPts val="340"/>
              </a:spcBef>
              <a:buClr>
                <a:srgbClr val="999999"/>
              </a:buClr>
              <a:buSzPct val="45000"/>
              <a:buFont typeface="Wingdings" charset="2"/>
              <a:buChar char=""/>
            </a:pPr>
            <a:r>
              <a:rPr b="0" lang="en-GB" sz="1700" spc="-1" strike="noStrike">
                <a:solidFill>
                  <a:srgbClr val="999999"/>
                </a:solidFill>
                <a:latin typeface="Arial"/>
              </a:rPr>
              <a:t>Seventh Outline Level</a:t>
            </a:r>
            <a:endParaRPr b="0" lang="en-GB" sz="1700" spc="-1" strike="noStrike">
              <a:solidFill>
                <a:srgbClr val="999999"/>
              </a:solidFill>
              <a:latin typeface="Arial"/>
            </a:endParaRPr>
          </a:p>
        </p:txBody>
      </p:sp>
      <p:sp>
        <p:nvSpPr>
          <p:cNvPr id="34" name="Rectangle 28"/>
          <p:cNvSpPr/>
          <p:nvPr/>
        </p:nvSpPr>
        <p:spPr>
          <a:xfrm flipH="1">
            <a:off x="360" y="6276240"/>
            <a:ext cx="12191760" cy="581760"/>
          </a:xfrm>
          <a:prstGeom prst="rect">
            <a:avLst/>
          </a:prstGeom>
          <a:gradFill rotWithShape="0">
            <a:gsLst>
              <a:gs pos="0">
                <a:srgbClr val="0033a0"/>
              </a:gs>
              <a:gs pos="100000">
                <a:srgbClr val="0033a0"/>
              </a:gs>
            </a:gsLst>
            <a:lin ang="0"/>
          </a:gradFill>
          <a:ln w="25560">
            <a:noFill/>
          </a:ln>
        </p:spPr>
        <p:style>
          <a:lnRef idx="0"/>
          <a:fillRef idx="0"/>
          <a:effectRef idx="0"/>
          <a:fontRef idx="minor"/>
        </p:style>
        <p:txBody>
          <a:bodyPr lIns="90000" rIns="90000" tIns="45000" bIns="45000" anchor="ctr">
            <a:noAutofit/>
          </a:bodyPr>
          <a:p>
            <a:pPr algn="ctr"/>
            <a:endParaRPr b="0" lang="en-GB" sz="1800" spc="-1" strike="noStrike">
              <a:solidFill>
                <a:srgbClr val="333333"/>
              </a:solidFill>
              <a:latin typeface="Arial"/>
            </a:endParaRPr>
          </a:p>
        </p:txBody>
      </p:sp>
      <p:sp>
        <p:nvSpPr>
          <p:cNvPr id="35" name="Date Placeholder 1"/>
          <p:cNvSpPr/>
          <p:nvPr/>
        </p:nvSpPr>
        <p:spPr>
          <a:xfrm>
            <a:off x="10744920" y="6525360"/>
            <a:ext cx="1277280" cy="441000"/>
          </a:xfrm>
          <a:prstGeom prst="rect">
            <a:avLst/>
          </a:prstGeom>
          <a:noFill/>
          <a:ln w="0">
            <a:noFill/>
          </a:ln>
        </p:spPr>
        <p:style>
          <a:lnRef idx="0"/>
          <a:fillRef idx="0"/>
          <a:effectRef idx="0"/>
          <a:fontRef idx="minor"/>
        </p:style>
        <p:txBody>
          <a:bodyPr anchor="ctr">
            <a:noAutofit/>
          </a:bodyPr>
          <a:p>
            <a:pPr algn="ctr"/>
            <a:endParaRPr b="0" lang="en-GB" sz="900" spc="-1" strike="noStrike">
              <a:solidFill>
                <a:srgbClr val="333333"/>
              </a:solidFill>
              <a:latin typeface="Arial"/>
            </a:endParaRPr>
          </a:p>
        </p:txBody>
      </p:sp>
      <p:sp>
        <p:nvSpPr>
          <p:cNvPr id="36" name=""/>
          <p:cNvSpPr txBox="1"/>
          <p:nvPr/>
        </p:nvSpPr>
        <p:spPr>
          <a:xfrm>
            <a:off x="4702320" y="6357240"/>
            <a:ext cx="5660640" cy="472320"/>
          </a:xfrm>
          <a:prstGeom prst="rect">
            <a:avLst/>
          </a:prstGeom>
          <a:noFill/>
          <a:ln w="0">
            <a:noFill/>
          </a:ln>
        </p:spPr>
        <p:txBody>
          <a:bodyPr lIns="0" rIns="0" tIns="0" bIns="0" anchor="ctr">
            <a:noAutofit/>
          </a:bodyPr>
          <a:p>
            <a:pPr algn="ctr"/>
            <a:r>
              <a:rPr b="0" lang="en-GB" sz="1200" spc="-1" strike="noStrike">
                <a:solidFill>
                  <a:srgbClr val="ffffff"/>
                </a:solidFill>
                <a:latin typeface="Arial"/>
              </a:rPr>
              <a:t>&lt;footer&gt;</a:t>
            </a:r>
            <a:endParaRPr b="0" lang="en-GB" sz="1200" spc="-1" strike="noStrike">
              <a:solidFill>
                <a:srgbClr val="ffffff"/>
              </a:solidFill>
              <a:latin typeface="Arial"/>
            </a:endParaRPr>
          </a:p>
        </p:txBody>
      </p:sp>
      <p:sp>
        <p:nvSpPr>
          <p:cNvPr id="37" name="Date Placeholder 1"/>
          <p:cNvSpPr/>
          <p:nvPr/>
        </p:nvSpPr>
        <p:spPr>
          <a:xfrm>
            <a:off x="10744920" y="6525360"/>
            <a:ext cx="1277280" cy="441000"/>
          </a:xfrm>
          <a:prstGeom prst="rect">
            <a:avLst/>
          </a:prstGeom>
          <a:noFill/>
          <a:ln w="0">
            <a:noFill/>
          </a:ln>
        </p:spPr>
        <p:style>
          <a:lnRef idx="0"/>
          <a:fillRef idx="0"/>
          <a:effectRef idx="0"/>
          <a:fontRef idx="minor"/>
        </p:style>
        <p:txBody>
          <a:bodyPr anchor="ctr">
            <a:noAutofit/>
          </a:bodyPr>
          <a:p>
            <a:pPr algn="ctr"/>
            <a:endParaRPr b="0" lang="en-GB" sz="900" spc="-1" strike="noStrike">
              <a:solidFill>
                <a:srgbClr val="333333"/>
              </a:solidFill>
              <a:latin typeface="Arial"/>
            </a:endParaRPr>
          </a:p>
        </p:txBody>
      </p:sp>
      <p:sp>
        <p:nvSpPr>
          <p:cNvPr id="38" name=""/>
          <p:cNvSpPr txBox="1"/>
          <p:nvPr/>
        </p:nvSpPr>
        <p:spPr>
          <a:xfrm>
            <a:off x="10754640" y="6440400"/>
            <a:ext cx="870840" cy="306000"/>
          </a:xfrm>
          <a:prstGeom prst="rect">
            <a:avLst/>
          </a:prstGeom>
          <a:noFill/>
          <a:ln w="0">
            <a:noFill/>
          </a:ln>
        </p:spPr>
        <p:txBody>
          <a:bodyPr lIns="0" rIns="0" tIns="0" bIns="0" anchor="ctr">
            <a:noAutofit/>
          </a:bodyPr>
          <a:p>
            <a:pPr algn="ctr"/>
            <a:fld id="{26EA8A7F-FBBD-40E5-8B6F-E92126A335D5}" type="slidenum">
              <a:rPr b="0" lang="en-GB" sz="1200" spc="-1" strike="noStrike">
                <a:solidFill>
                  <a:srgbClr val="ffffff"/>
                </a:solidFill>
                <a:latin typeface="Arial"/>
              </a:rPr>
              <a:t>&lt;number&gt;</a:t>
            </a:fld>
            <a:endParaRPr b="0" lang="en-GB" sz="1200" spc="-1" strike="noStrike">
              <a:solidFill>
                <a:srgbClr val="ffffff"/>
              </a:solidFill>
              <a:latin typeface="Arial"/>
            </a:endParaRPr>
          </a:p>
        </p:txBody>
      </p:sp>
      <p:pic>
        <p:nvPicPr>
          <p:cNvPr id="39" name="" descr=""/>
          <p:cNvPicPr/>
          <p:nvPr/>
        </p:nvPicPr>
        <p:blipFill>
          <a:blip r:embed="rId2"/>
          <a:stretch/>
        </p:blipFill>
        <p:spPr>
          <a:xfrm>
            <a:off x="413640" y="6335280"/>
            <a:ext cx="522360" cy="505080"/>
          </a:xfrm>
          <a:prstGeom prst="rect">
            <a:avLst/>
          </a:prstGeom>
          <a:ln w="3600">
            <a:noFill/>
          </a:ln>
        </p:spPr>
      </p:pic>
      <p:sp>
        <p:nvSpPr>
          <p:cNvPr id="40" name=""/>
          <p:cNvSpPr txBox="1"/>
          <p:nvPr/>
        </p:nvSpPr>
        <p:spPr>
          <a:xfrm>
            <a:off x="2873520" y="6480360"/>
            <a:ext cx="1567440" cy="226080"/>
          </a:xfrm>
          <a:prstGeom prst="rect">
            <a:avLst/>
          </a:prstGeom>
          <a:noFill/>
          <a:ln w="3600">
            <a:noFill/>
          </a:ln>
        </p:spPr>
        <p:txBody>
          <a:bodyPr lIns="54000" rIns="54000" tIns="54000" bIns="54000" anchor="ctr">
            <a:noAutofit/>
          </a:bodyPr>
          <a:p>
            <a:pPr algn="ctr"/>
            <a:r>
              <a:rPr b="0" lang="en-GB" sz="1200" spc="-1" strike="noStrike">
                <a:solidFill>
                  <a:srgbClr val="ffffff"/>
                </a:solidFill>
                <a:latin typeface="Arial"/>
              </a:rPr>
              <a:t>&lt;date/time&gt;</a:t>
            </a:r>
            <a:endParaRPr b="0" lang="en-GB" sz="1200" spc="-1" strike="noStrike">
              <a:solidFill>
                <a:srgbClr val="333333"/>
              </a:solidFill>
              <a:latin typeface="Arial"/>
            </a:endParaRPr>
          </a:p>
        </p:txBody>
      </p:sp>
    </p:spTree>
  </p:cSld>
  <p:clrMap bg1="lt1" bg2="lt2" tx1="dk1" tx2="dk2" accent1="accent1" accent2="accent2" accent3="accent3" accent4="accent4" accent5="accent5" accent6="accent6" hlink="hlink" folHlink="folHlink"/>
  <p:sldLayoutIdLst>
    <p:sldLayoutId id="2147483655" r:id="rId3"/>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2" name="Rectangle 28"/>
          <p:cNvSpPr/>
          <p:nvPr/>
        </p:nvSpPr>
        <p:spPr>
          <a:xfrm flipH="1">
            <a:off x="0" y="6276240"/>
            <a:ext cx="12191760" cy="581760"/>
          </a:xfrm>
          <a:prstGeom prst="rect">
            <a:avLst/>
          </a:prstGeom>
          <a:gradFill rotWithShape="0">
            <a:gsLst>
              <a:gs pos="0">
                <a:srgbClr val="0033a0"/>
              </a:gs>
              <a:gs pos="100000">
                <a:srgbClr val="0033a0"/>
              </a:gs>
            </a:gsLst>
            <a:lin ang="0"/>
          </a:gradFill>
          <a:ln w="25560">
            <a:noFill/>
          </a:ln>
        </p:spPr>
        <p:style>
          <a:lnRef idx="0"/>
          <a:fillRef idx="0"/>
          <a:effectRef idx="0"/>
          <a:fontRef idx="minor"/>
        </p:style>
        <p:txBody>
          <a:bodyPr lIns="90000" rIns="90000" tIns="45000" bIns="45000" anchor="ctr">
            <a:noAutofit/>
          </a:bodyPr>
          <a:p>
            <a:pPr algn="ctr"/>
            <a:endParaRPr b="0" lang="en-GB" sz="1800" spc="-1" strike="noStrike">
              <a:solidFill>
                <a:srgbClr val="333333"/>
              </a:solidFill>
              <a:latin typeface="Arial"/>
            </a:endParaRPr>
          </a:p>
        </p:txBody>
      </p:sp>
      <p:sp>
        <p:nvSpPr>
          <p:cNvPr id="43" name="PlaceHolder 1"/>
          <p:cNvSpPr>
            <a:spLocks noGrp="1"/>
          </p:cNvSpPr>
          <p:nvPr>
            <p:ph type="body"/>
          </p:nvPr>
        </p:nvSpPr>
        <p:spPr>
          <a:xfrm>
            <a:off x="1741680" y="3831480"/>
            <a:ext cx="10188360" cy="3396240"/>
          </a:xfrm>
          <a:prstGeom prst="rect">
            <a:avLst/>
          </a:prstGeom>
          <a:noFill/>
          <a:ln w="0">
            <a:noFill/>
          </a:ln>
        </p:spPr>
        <p:txBody>
          <a:bodyPr lIns="0" rIns="0" tIns="0" bIns="0" anchor="t">
            <a:noAutofit/>
          </a:bodyPr>
          <a:p>
            <a:pPr indent="0">
              <a:spcBef>
                <a:spcPts val="1290"/>
              </a:spcBef>
            </a:pPr>
            <a:r>
              <a:rPr b="0" lang="en-GB" sz="2800" spc="-1" strike="noStrike">
                <a:solidFill>
                  <a:srgbClr val="666666"/>
                </a:solidFill>
                <a:latin typeface="Arial"/>
              </a:rPr>
              <a:t>Click to edit the outline text format</a:t>
            </a:r>
            <a:endParaRPr b="0" lang="en-GB" sz="2800" spc="-1" strike="noStrike">
              <a:solidFill>
                <a:srgbClr val="666666"/>
              </a:solidFill>
              <a:latin typeface="Arial"/>
            </a:endParaRPr>
          </a:p>
          <a:p>
            <a:pPr lvl="1" marL="216000" indent="-216000">
              <a:spcBef>
                <a:spcPts val="1369"/>
              </a:spcBef>
              <a:buClr>
                <a:srgbClr val="666666"/>
              </a:buClr>
              <a:buSzPct val="45000"/>
              <a:buFont typeface="OpenSymbol"/>
              <a:buChar char="■"/>
            </a:pPr>
            <a:r>
              <a:rPr b="0" lang="en-GB" sz="2800" spc="-1" strike="noStrike">
                <a:solidFill>
                  <a:srgbClr val="666666"/>
                </a:solidFill>
                <a:latin typeface="Arial"/>
              </a:rPr>
              <a:t>Second Outline Level</a:t>
            </a:r>
            <a:endParaRPr b="0" lang="en-GB" sz="2800" spc="-1" strike="noStrike">
              <a:solidFill>
                <a:srgbClr val="666666"/>
              </a:solidFill>
              <a:latin typeface="Arial"/>
            </a:endParaRPr>
          </a:p>
          <a:p>
            <a:pPr lvl="2" marL="396000" indent="-180000">
              <a:spcBef>
                <a:spcPts val="1026"/>
              </a:spcBef>
              <a:buClr>
                <a:srgbClr val="666666"/>
              </a:buClr>
              <a:buSzPct val="45000"/>
              <a:buFont typeface="OpenSymbol"/>
              <a:buChar char="■"/>
            </a:pPr>
            <a:r>
              <a:rPr b="0" lang="en-GB" sz="2600" spc="-1" strike="noStrike">
                <a:solidFill>
                  <a:srgbClr val="666666"/>
                </a:solidFill>
                <a:latin typeface="Arial"/>
              </a:rPr>
              <a:t>Third Outline Level</a:t>
            </a:r>
            <a:endParaRPr b="0" lang="en-GB" sz="2600" spc="-1" strike="noStrike">
              <a:solidFill>
                <a:srgbClr val="666666"/>
              </a:solidFill>
              <a:latin typeface="Arial"/>
            </a:endParaRPr>
          </a:p>
          <a:p>
            <a:pPr lvl="3" marL="1728000" indent="-216000">
              <a:spcBef>
                <a:spcPts val="683"/>
              </a:spcBef>
              <a:buClr>
                <a:srgbClr val="000000"/>
              </a:buClr>
              <a:buSzPct val="75000"/>
              <a:buFont typeface="Symbol" charset="2"/>
              <a:buChar char=""/>
            </a:pPr>
            <a:r>
              <a:rPr b="0" lang="en-GB" sz="2400" spc="-1" strike="noStrike">
                <a:solidFill>
                  <a:srgbClr val="666666"/>
                </a:solidFill>
                <a:latin typeface="Arial"/>
              </a:rPr>
              <a:t>Fourth Outline Level</a:t>
            </a:r>
            <a:endParaRPr b="0" lang="en-GB" sz="2400" spc="-1" strike="noStrike">
              <a:solidFill>
                <a:srgbClr val="666666"/>
              </a:solidFill>
              <a:latin typeface="Arial"/>
            </a:endParaRPr>
          </a:p>
          <a:p>
            <a:pPr lvl="4" marL="2160000" indent="-216000">
              <a:spcBef>
                <a:spcPts val="340"/>
              </a:spcBef>
              <a:buClr>
                <a:srgbClr val="000000"/>
              </a:buClr>
              <a:buSzPct val="45000"/>
              <a:buFont typeface="Wingdings" charset="2"/>
              <a:buChar char=""/>
            </a:pPr>
            <a:r>
              <a:rPr b="0" lang="en-GB" sz="2400" spc="-1" strike="noStrike">
                <a:solidFill>
                  <a:srgbClr val="666666"/>
                </a:solidFill>
                <a:latin typeface="Arial"/>
              </a:rPr>
              <a:t>Fifth Outline Level</a:t>
            </a:r>
            <a:endParaRPr b="0" lang="en-GB" sz="2400" spc="-1" strike="noStrike">
              <a:solidFill>
                <a:srgbClr val="666666"/>
              </a:solidFill>
              <a:latin typeface="Arial"/>
            </a:endParaRPr>
          </a:p>
          <a:p>
            <a:pPr lvl="5" marL="2592000" indent="-216000">
              <a:spcBef>
                <a:spcPts val="340"/>
              </a:spcBef>
              <a:buClr>
                <a:srgbClr val="000000"/>
              </a:buClr>
              <a:buSzPct val="45000"/>
              <a:buFont typeface="Wingdings" charset="2"/>
              <a:buChar char=""/>
            </a:pPr>
            <a:r>
              <a:rPr b="0" lang="en-GB" sz="2400" spc="-1" strike="noStrike">
                <a:solidFill>
                  <a:srgbClr val="666666"/>
                </a:solidFill>
                <a:latin typeface="Arial"/>
              </a:rPr>
              <a:t>Sixth Outline Level</a:t>
            </a:r>
            <a:endParaRPr b="0" lang="en-GB" sz="2400" spc="-1" strike="noStrike">
              <a:solidFill>
                <a:srgbClr val="666666"/>
              </a:solidFill>
              <a:latin typeface="Arial"/>
            </a:endParaRPr>
          </a:p>
          <a:p>
            <a:pPr lvl="6" marL="3024000" indent="-216000">
              <a:spcBef>
                <a:spcPts val="340"/>
              </a:spcBef>
              <a:buClr>
                <a:srgbClr val="000000"/>
              </a:buClr>
              <a:buSzPct val="45000"/>
              <a:buFont typeface="Wingdings" charset="2"/>
              <a:buChar char=""/>
            </a:pPr>
            <a:r>
              <a:rPr b="0" lang="en-GB" sz="2400" spc="-1" strike="noStrike">
                <a:solidFill>
                  <a:srgbClr val="666666"/>
                </a:solidFill>
                <a:latin typeface="Arial"/>
              </a:rPr>
              <a:t>Seventh Outline Level</a:t>
            </a:r>
            <a:endParaRPr b="0" lang="en-GB" sz="2400" spc="-1" strike="noStrike">
              <a:solidFill>
                <a:srgbClr val="666666"/>
              </a:solidFill>
              <a:latin typeface="Arial"/>
            </a:endParaRPr>
          </a:p>
        </p:txBody>
      </p:sp>
      <p:sp>
        <p:nvSpPr>
          <p:cNvPr id="44" name="PlaceHolder 2"/>
          <p:cNvSpPr>
            <a:spLocks noGrp="1"/>
          </p:cNvSpPr>
          <p:nvPr>
            <p:ph type="title"/>
          </p:nvPr>
        </p:nvSpPr>
        <p:spPr>
          <a:xfrm>
            <a:off x="1741680" y="2873520"/>
            <a:ext cx="10188360" cy="957960"/>
          </a:xfrm>
          <a:prstGeom prst="rect">
            <a:avLst/>
          </a:prstGeom>
          <a:noFill/>
          <a:ln w="0">
            <a:noFill/>
          </a:ln>
        </p:spPr>
        <p:txBody>
          <a:bodyPr lIns="0" rIns="0" tIns="0" bIns="0" anchor="ctr">
            <a:noAutofit/>
          </a:bodyPr>
          <a:p>
            <a:pPr indent="0">
              <a:buNone/>
            </a:pPr>
            <a:r>
              <a:rPr b="1" lang="en-GB" sz="3200" spc="-1" strike="noStrike">
                <a:solidFill>
                  <a:srgbClr val="0033a0"/>
                </a:solidFill>
                <a:latin typeface="Lato Black"/>
              </a:rPr>
              <a:t>Click to edit the title text format</a:t>
            </a:r>
            <a:endParaRPr b="1" lang="en-GB" sz="3200" spc="-1" strike="noStrike">
              <a:solidFill>
                <a:srgbClr val="0033a0"/>
              </a:solidFill>
              <a:latin typeface="Lato Black"/>
            </a:endParaRPr>
          </a:p>
        </p:txBody>
      </p:sp>
      <p:pic>
        <p:nvPicPr>
          <p:cNvPr id="45" name="" descr=""/>
          <p:cNvPicPr/>
          <p:nvPr/>
        </p:nvPicPr>
        <p:blipFill>
          <a:blip r:embed="rId2"/>
          <a:stretch/>
        </p:blipFill>
        <p:spPr>
          <a:xfrm>
            <a:off x="413640" y="6335280"/>
            <a:ext cx="522360" cy="505080"/>
          </a:xfrm>
          <a:prstGeom prst="rect">
            <a:avLst/>
          </a:prstGeom>
          <a:ln w="3600">
            <a:noFill/>
          </a:ln>
        </p:spPr>
      </p:pic>
      <p:sp>
        <p:nvSpPr>
          <p:cNvPr id="46" name="Date Placeholder 1"/>
          <p:cNvSpPr/>
          <p:nvPr/>
        </p:nvSpPr>
        <p:spPr>
          <a:xfrm>
            <a:off x="10744920" y="6525360"/>
            <a:ext cx="1277280" cy="441000"/>
          </a:xfrm>
          <a:prstGeom prst="rect">
            <a:avLst/>
          </a:prstGeom>
          <a:noFill/>
          <a:ln w="0">
            <a:noFill/>
          </a:ln>
        </p:spPr>
        <p:style>
          <a:lnRef idx="0"/>
          <a:fillRef idx="0"/>
          <a:effectRef idx="0"/>
          <a:fontRef idx="minor"/>
        </p:style>
        <p:txBody>
          <a:bodyPr anchor="ctr">
            <a:noAutofit/>
          </a:bodyPr>
          <a:p>
            <a:pPr algn="ctr"/>
            <a:endParaRPr b="0" lang="en-GB" sz="900" spc="-1" strike="noStrike">
              <a:solidFill>
                <a:srgbClr val="333333"/>
              </a:solidFill>
              <a:latin typeface="Arial"/>
            </a:endParaRPr>
          </a:p>
        </p:txBody>
      </p:sp>
      <p:sp>
        <p:nvSpPr>
          <p:cNvPr id="47" name=""/>
          <p:cNvSpPr txBox="1"/>
          <p:nvPr/>
        </p:nvSpPr>
        <p:spPr>
          <a:xfrm>
            <a:off x="4702320" y="6357240"/>
            <a:ext cx="5660640" cy="472320"/>
          </a:xfrm>
          <a:prstGeom prst="rect">
            <a:avLst/>
          </a:prstGeom>
          <a:noFill/>
          <a:ln w="0">
            <a:noFill/>
          </a:ln>
        </p:spPr>
        <p:txBody>
          <a:bodyPr lIns="0" rIns="0" tIns="0" bIns="0" anchor="ctr">
            <a:noAutofit/>
          </a:bodyPr>
          <a:p>
            <a:pPr algn="ctr"/>
            <a:r>
              <a:rPr b="0" lang="en-GB" sz="1200" spc="-1" strike="noStrike">
                <a:solidFill>
                  <a:srgbClr val="ffffff"/>
                </a:solidFill>
                <a:latin typeface="Arial"/>
              </a:rPr>
              <a:t>&lt;footer&gt;</a:t>
            </a:r>
            <a:endParaRPr b="0" lang="en-GB" sz="1200" spc="-1" strike="noStrike">
              <a:solidFill>
                <a:srgbClr val="ffffff"/>
              </a:solidFill>
              <a:latin typeface="Arial"/>
            </a:endParaRPr>
          </a:p>
        </p:txBody>
      </p:sp>
      <p:sp>
        <p:nvSpPr>
          <p:cNvPr id="48" name="Date Placeholder 1_0"/>
          <p:cNvSpPr/>
          <p:nvPr/>
        </p:nvSpPr>
        <p:spPr>
          <a:xfrm>
            <a:off x="10744920" y="6525360"/>
            <a:ext cx="1277280" cy="441000"/>
          </a:xfrm>
          <a:prstGeom prst="rect">
            <a:avLst/>
          </a:prstGeom>
          <a:noFill/>
          <a:ln w="0">
            <a:noFill/>
          </a:ln>
        </p:spPr>
        <p:style>
          <a:lnRef idx="0"/>
          <a:fillRef idx="0"/>
          <a:effectRef idx="0"/>
          <a:fontRef idx="minor"/>
        </p:style>
        <p:txBody>
          <a:bodyPr anchor="ctr">
            <a:noAutofit/>
          </a:bodyPr>
          <a:p>
            <a:pPr algn="ctr"/>
            <a:endParaRPr b="0" lang="en-GB" sz="900" spc="-1" strike="noStrike">
              <a:solidFill>
                <a:srgbClr val="333333"/>
              </a:solidFill>
              <a:latin typeface="Arial"/>
            </a:endParaRPr>
          </a:p>
        </p:txBody>
      </p:sp>
      <p:sp>
        <p:nvSpPr>
          <p:cNvPr id="49" name=""/>
          <p:cNvSpPr txBox="1"/>
          <p:nvPr/>
        </p:nvSpPr>
        <p:spPr>
          <a:xfrm>
            <a:off x="10754640" y="6440400"/>
            <a:ext cx="870840" cy="306000"/>
          </a:xfrm>
          <a:prstGeom prst="rect">
            <a:avLst/>
          </a:prstGeom>
          <a:noFill/>
          <a:ln w="0">
            <a:noFill/>
          </a:ln>
        </p:spPr>
        <p:txBody>
          <a:bodyPr lIns="0" rIns="0" tIns="0" bIns="0" anchor="ctr">
            <a:noAutofit/>
          </a:bodyPr>
          <a:p>
            <a:pPr algn="ctr"/>
            <a:fld id="{2BE1E946-90DE-4B26-9FAD-485B4DA4A5B3}" type="slidenum">
              <a:rPr b="0" lang="en-GB" sz="1200" spc="-1" strike="noStrike">
                <a:solidFill>
                  <a:srgbClr val="ffffff"/>
                </a:solidFill>
                <a:latin typeface="Arial"/>
              </a:rPr>
              <a:t>&lt;number&gt;</a:t>
            </a:fld>
            <a:endParaRPr b="0" lang="en-GB" sz="1200" spc="-1" strike="noStrike">
              <a:solidFill>
                <a:srgbClr val="ffffff"/>
              </a:solidFill>
              <a:latin typeface="Arial"/>
            </a:endParaRPr>
          </a:p>
        </p:txBody>
      </p:sp>
      <p:sp>
        <p:nvSpPr>
          <p:cNvPr id="50" name=""/>
          <p:cNvSpPr txBox="1"/>
          <p:nvPr/>
        </p:nvSpPr>
        <p:spPr>
          <a:xfrm>
            <a:off x="2873520" y="6480360"/>
            <a:ext cx="1567440" cy="226080"/>
          </a:xfrm>
          <a:prstGeom prst="rect">
            <a:avLst/>
          </a:prstGeom>
          <a:noFill/>
          <a:ln w="3600">
            <a:noFill/>
          </a:ln>
        </p:spPr>
        <p:txBody>
          <a:bodyPr lIns="54000" rIns="54000" tIns="54000" bIns="54000" anchor="ctr">
            <a:noAutofit/>
          </a:bodyPr>
          <a:p>
            <a:pPr algn="ctr"/>
            <a:r>
              <a:rPr b="0" lang="en-GB" sz="1200" spc="-1" strike="noStrike">
                <a:solidFill>
                  <a:srgbClr val="ffffff"/>
                </a:solidFill>
                <a:latin typeface="Arial"/>
              </a:rPr>
              <a:t>&lt;date/time&gt;</a:t>
            </a:r>
            <a:endParaRPr b="0" lang="en-GB" sz="1200" spc="-1" strike="noStrike">
              <a:solidFill>
                <a:srgbClr val="333333"/>
              </a:solidFill>
              <a:latin typeface="Arial"/>
            </a:endParaRPr>
          </a:p>
        </p:txBody>
      </p:sp>
    </p:spTree>
  </p:cSld>
  <p:clrMap bg1="lt1" bg2="lt2" tx1="dk1" tx2="dk2" accent1="accent1" accent2="accent2" accent3="accent3" accent4="accent4" accent5="accent5" accent6="accent6" hlink="hlink" folHlink="folHlink"/>
  <p:sldLayoutIdLst>
    <p:sldLayoutId id="2147483657" r:id="rId3"/>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2" name="PlaceHolder 1"/>
          <p:cNvSpPr>
            <a:spLocks noGrp="1"/>
          </p:cNvSpPr>
          <p:nvPr>
            <p:ph type="title"/>
          </p:nvPr>
        </p:nvSpPr>
        <p:spPr>
          <a:xfrm>
            <a:off x="609480" y="7302240"/>
            <a:ext cx="10972080" cy="1144800"/>
          </a:xfrm>
          <a:prstGeom prst="rect">
            <a:avLst/>
          </a:prstGeom>
          <a:noFill/>
          <a:ln w="0">
            <a:noFill/>
          </a:ln>
        </p:spPr>
        <p:txBody>
          <a:bodyPr lIns="0" rIns="0" tIns="0" bIns="0" anchor="ctr">
            <a:noAutofit/>
          </a:bodyPr>
          <a:p>
            <a:pPr indent="0" algn="ctr">
              <a:buNone/>
            </a:pPr>
            <a:r>
              <a:rPr b="0" lang="en-GB" sz="5320" spc="-1" strike="noStrike">
                <a:solidFill>
                  <a:srgbClr val="000000"/>
                </a:solidFill>
                <a:latin typeface="Arial"/>
              </a:rPr>
              <a:t>Click to edit the title text format</a:t>
            </a:r>
            <a:endParaRPr b="0" lang="en-GB" sz="5320" spc="-1" strike="noStrike">
              <a:solidFill>
                <a:srgbClr val="000000"/>
              </a:solidFill>
              <a:latin typeface="Arial"/>
            </a:endParaRPr>
          </a:p>
        </p:txBody>
      </p:sp>
      <p:sp>
        <p:nvSpPr>
          <p:cNvPr id="53" name="PlaceHolder 2"/>
          <p:cNvSpPr>
            <a:spLocks noGrp="1"/>
          </p:cNvSpPr>
          <p:nvPr>
            <p:ph type="body"/>
          </p:nvPr>
        </p:nvSpPr>
        <p:spPr>
          <a:xfrm>
            <a:off x="609480" y="7053840"/>
            <a:ext cx="10972080" cy="2399040"/>
          </a:xfrm>
          <a:prstGeom prst="rect">
            <a:avLst/>
          </a:prstGeom>
          <a:noFill/>
          <a:ln w="0">
            <a:noFill/>
          </a:ln>
        </p:spPr>
        <p:txBody>
          <a:bodyPr lIns="0" rIns="0" tIns="0" bIns="0" anchor="t">
            <a:normAutofit fontScale="67712"/>
          </a:bodyPr>
          <a:p>
            <a:pPr marL="432000" indent="-324000">
              <a:spcBef>
                <a:spcPts val="1712"/>
              </a:spcBef>
              <a:buClr>
                <a:srgbClr val="000000"/>
              </a:buClr>
              <a:buSzPct val="45000"/>
              <a:buFont typeface="Wingdings" charset="2"/>
              <a:buChar char=""/>
            </a:pPr>
            <a:r>
              <a:rPr b="0" lang="en-GB" sz="3870" spc="-1" strike="noStrike">
                <a:solidFill>
                  <a:srgbClr val="000000"/>
                </a:solidFill>
                <a:latin typeface="Arial"/>
              </a:rPr>
              <a:t>Click to edit the outline text format</a:t>
            </a:r>
            <a:endParaRPr b="0" lang="en-GB" sz="3870" spc="-1" strike="noStrike">
              <a:solidFill>
                <a:srgbClr val="000000"/>
              </a:solidFill>
              <a:latin typeface="Arial"/>
            </a:endParaRPr>
          </a:p>
          <a:p>
            <a:pPr lvl="1" marL="864000" indent="-324000">
              <a:spcBef>
                <a:spcPts val="1369"/>
              </a:spcBef>
              <a:buClr>
                <a:srgbClr val="000000"/>
              </a:buClr>
              <a:buSzPct val="75000"/>
              <a:buFont typeface="Symbol" charset="2"/>
              <a:buChar char=""/>
            </a:pPr>
            <a:r>
              <a:rPr b="0" lang="en-GB" sz="3390" spc="-1" strike="noStrike">
                <a:solidFill>
                  <a:srgbClr val="000000"/>
                </a:solidFill>
                <a:latin typeface="Arial"/>
              </a:rPr>
              <a:t>Second Outline Level</a:t>
            </a:r>
            <a:endParaRPr b="0" lang="en-GB" sz="3390" spc="-1" strike="noStrike">
              <a:solidFill>
                <a:srgbClr val="000000"/>
              </a:solidFill>
              <a:latin typeface="Arial"/>
            </a:endParaRPr>
          </a:p>
          <a:p>
            <a:pPr lvl="2" marL="1296000" indent="-288000">
              <a:spcBef>
                <a:spcPts val="1026"/>
              </a:spcBef>
              <a:buClr>
                <a:srgbClr val="000000"/>
              </a:buClr>
              <a:buSzPct val="45000"/>
              <a:buFont typeface="Wingdings" charset="2"/>
              <a:buChar char=""/>
            </a:pPr>
            <a:r>
              <a:rPr b="0" lang="en-GB" sz="2900" spc="-1" strike="noStrike">
                <a:solidFill>
                  <a:srgbClr val="000000"/>
                </a:solidFill>
                <a:latin typeface="Arial"/>
              </a:rPr>
              <a:t>Third Outline Level</a:t>
            </a:r>
            <a:endParaRPr b="0" lang="en-GB" sz="2900" spc="-1" strike="noStrike">
              <a:solidFill>
                <a:srgbClr val="000000"/>
              </a:solidFill>
              <a:latin typeface="Arial"/>
            </a:endParaRPr>
          </a:p>
          <a:p>
            <a:pPr lvl="3" marL="1728000" indent="-216000">
              <a:spcBef>
                <a:spcPts val="683"/>
              </a:spcBef>
              <a:buClr>
                <a:srgbClr val="000000"/>
              </a:buClr>
              <a:buSzPct val="75000"/>
              <a:buFont typeface="Symbol" charset="2"/>
              <a:buChar char=""/>
            </a:pPr>
            <a:r>
              <a:rPr b="0" lang="en-GB" sz="2420" spc="-1" strike="noStrike">
                <a:solidFill>
                  <a:srgbClr val="000000"/>
                </a:solidFill>
                <a:latin typeface="Arial"/>
              </a:rPr>
              <a:t>Fourth Outline Level</a:t>
            </a:r>
            <a:endParaRPr b="0" lang="en-GB" sz="2420" spc="-1" strike="noStrike">
              <a:solidFill>
                <a:srgbClr val="000000"/>
              </a:solidFill>
              <a:latin typeface="Arial"/>
            </a:endParaRPr>
          </a:p>
          <a:p>
            <a:pPr lvl="4" marL="2160000" indent="-216000">
              <a:spcBef>
                <a:spcPts val="340"/>
              </a:spcBef>
              <a:buClr>
                <a:srgbClr val="000000"/>
              </a:buClr>
              <a:buSzPct val="45000"/>
              <a:buFont typeface="Wingdings" charset="2"/>
              <a:buChar char=""/>
            </a:pPr>
            <a:r>
              <a:rPr b="0" lang="en-GB" sz="2420" spc="-1" strike="noStrike">
                <a:solidFill>
                  <a:srgbClr val="000000"/>
                </a:solidFill>
                <a:latin typeface="Arial"/>
              </a:rPr>
              <a:t>Fifth Outline Level</a:t>
            </a:r>
            <a:endParaRPr b="0" lang="en-GB" sz="2420" spc="-1" strike="noStrike">
              <a:solidFill>
                <a:srgbClr val="000000"/>
              </a:solidFill>
              <a:latin typeface="Arial"/>
            </a:endParaRPr>
          </a:p>
          <a:p>
            <a:pPr lvl="5" marL="2592000" indent="-216000">
              <a:spcBef>
                <a:spcPts val="340"/>
              </a:spcBef>
              <a:buClr>
                <a:srgbClr val="000000"/>
              </a:buClr>
              <a:buSzPct val="45000"/>
              <a:buFont typeface="Wingdings" charset="2"/>
              <a:buChar char=""/>
            </a:pPr>
            <a:r>
              <a:rPr b="0" lang="en-GB" sz="2420" spc="-1" strike="noStrike">
                <a:solidFill>
                  <a:srgbClr val="000000"/>
                </a:solidFill>
                <a:latin typeface="Arial"/>
              </a:rPr>
              <a:t>Sixth Outline Level</a:t>
            </a:r>
            <a:endParaRPr b="0" lang="en-GB" sz="2420" spc="-1" strike="noStrike">
              <a:solidFill>
                <a:srgbClr val="000000"/>
              </a:solidFill>
              <a:latin typeface="Arial"/>
            </a:endParaRPr>
          </a:p>
          <a:p>
            <a:pPr lvl="6" marL="3024000" indent="-216000">
              <a:spcBef>
                <a:spcPts val="340"/>
              </a:spcBef>
              <a:buClr>
                <a:srgbClr val="000000"/>
              </a:buClr>
              <a:buSzPct val="45000"/>
              <a:buFont typeface="Wingdings" charset="2"/>
              <a:buChar char=""/>
            </a:pPr>
            <a:r>
              <a:rPr b="0" lang="en-GB" sz="2420" spc="-1" strike="noStrike">
                <a:solidFill>
                  <a:srgbClr val="000000"/>
                </a:solidFill>
                <a:latin typeface="Arial"/>
              </a:rPr>
              <a:t>Seventh Outline Level</a:t>
            </a:r>
            <a:endParaRPr b="0" lang="en-GB" sz="2420" spc="-1" strike="noStrike">
              <a:solidFill>
                <a:srgbClr val="000000"/>
              </a:solidFill>
              <a:latin typeface="Arial"/>
            </a:endParaRPr>
          </a:p>
        </p:txBody>
      </p:sp>
      <p:sp>
        <p:nvSpPr>
          <p:cNvPr id="54" name="Date Placeholder 1"/>
          <p:cNvSpPr/>
          <p:nvPr/>
        </p:nvSpPr>
        <p:spPr>
          <a:xfrm>
            <a:off x="10744560" y="249120"/>
            <a:ext cx="1277280" cy="441000"/>
          </a:xfrm>
          <a:prstGeom prst="rect">
            <a:avLst/>
          </a:prstGeom>
          <a:noFill/>
          <a:ln w="0">
            <a:noFill/>
          </a:ln>
        </p:spPr>
        <p:style>
          <a:lnRef idx="0"/>
          <a:fillRef idx="0"/>
          <a:effectRef idx="0"/>
          <a:fontRef idx="minor"/>
        </p:style>
        <p:txBody>
          <a:bodyPr anchor="ctr">
            <a:noAutofit/>
          </a:bodyPr>
          <a:p>
            <a:pPr algn="ctr"/>
            <a:endParaRPr b="0" lang="en-GB" sz="900" spc="-1" strike="noStrike">
              <a:solidFill>
                <a:srgbClr val="333333"/>
              </a:solidFill>
              <a:latin typeface="Arial"/>
            </a:endParaRPr>
          </a:p>
        </p:txBody>
      </p:sp>
      <p:sp>
        <p:nvSpPr>
          <p:cNvPr id="55" name="TextBox 24"/>
          <p:cNvSpPr/>
          <p:nvPr/>
        </p:nvSpPr>
        <p:spPr>
          <a:xfrm>
            <a:off x="11341440" y="218880"/>
            <a:ext cx="676440" cy="2228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i="1" lang="en-GB" sz="850" spc="-1" strike="noStrike">
                <a:solidFill>
                  <a:srgbClr val="ffffff"/>
                </a:solidFill>
                <a:latin typeface="Calibri"/>
                <a:hlinkClick r:id="rId2"/>
              </a:rPr>
              <a:t>epc-lpc</a:t>
            </a:r>
            <a:endParaRPr b="0" lang="en-GB" sz="850" spc="-1" strike="noStrike">
              <a:solidFill>
                <a:srgbClr val="333333"/>
              </a:solidFill>
              <a:latin typeface="Arial"/>
            </a:endParaRPr>
          </a:p>
        </p:txBody>
      </p:sp>
      <p:sp>
        <p:nvSpPr>
          <p:cNvPr id="56" name="Straight Connector 36"/>
          <p:cNvSpPr/>
          <p:nvPr/>
        </p:nvSpPr>
        <p:spPr>
          <a:xfrm>
            <a:off x="11912040" y="282960"/>
            <a:ext cx="0" cy="152280"/>
          </a:xfrm>
          <a:prstGeom prst="line">
            <a:avLst/>
          </a:prstGeom>
          <a:ln w="9360">
            <a:solidFill>
              <a:srgbClr val="ffffff"/>
            </a:solidFill>
            <a:round/>
          </a:ln>
        </p:spPr>
        <p:style>
          <a:lnRef idx="0"/>
          <a:fillRef idx="0"/>
          <a:effectRef idx="0"/>
          <a:fontRef idx="minor"/>
        </p:style>
        <p:txBody>
          <a:bodyPr lIns="90000" rIns="90000" tIns="45000" bIns="45000" anchor="t" anchorCtr="1">
            <a:noAutofit/>
          </a:bodyPr>
          <a:p>
            <a:pPr algn="ctr"/>
            <a:endParaRPr b="0" lang="en-GB" sz="1800" spc="-1" strike="noStrike">
              <a:solidFill>
                <a:srgbClr val="333333"/>
              </a:solidFill>
              <a:latin typeface="Arial"/>
            </a:endParaRPr>
          </a:p>
        </p:txBody>
      </p:sp>
      <p:sp>
        <p:nvSpPr>
          <p:cNvPr id="57" name="Date Placeholder 1"/>
          <p:cNvSpPr/>
          <p:nvPr/>
        </p:nvSpPr>
        <p:spPr>
          <a:xfrm>
            <a:off x="10744560" y="249120"/>
            <a:ext cx="1277280" cy="441000"/>
          </a:xfrm>
          <a:prstGeom prst="rect">
            <a:avLst/>
          </a:prstGeom>
          <a:noFill/>
          <a:ln w="0">
            <a:noFill/>
          </a:ln>
        </p:spPr>
        <p:style>
          <a:lnRef idx="0"/>
          <a:fillRef idx="0"/>
          <a:effectRef idx="0"/>
          <a:fontRef idx="minor"/>
        </p:style>
        <p:txBody>
          <a:bodyPr anchor="ctr">
            <a:noAutofit/>
          </a:bodyPr>
          <a:p>
            <a:pPr algn="ctr"/>
            <a:endParaRPr b="0" lang="en-GB" sz="900" spc="-1" strike="noStrike">
              <a:solidFill>
                <a:srgbClr val="333333"/>
              </a:solidFill>
              <a:latin typeface="Arial"/>
            </a:endParaRPr>
          </a:p>
        </p:txBody>
      </p:sp>
      <p:sp>
        <p:nvSpPr>
          <p:cNvPr id="58" name=""/>
          <p:cNvSpPr txBox="1"/>
          <p:nvPr/>
        </p:nvSpPr>
        <p:spPr>
          <a:xfrm>
            <a:off x="11974320" y="281880"/>
            <a:ext cx="609480" cy="138960"/>
          </a:xfrm>
          <a:prstGeom prst="rect">
            <a:avLst/>
          </a:prstGeom>
          <a:noFill/>
          <a:ln w="0">
            <a:noFill/>
          </a:ln>
        </p:spPr>
        <p:txBody>
          <a:bodyPr lIns="0" rIns="0" tIns="0" bIns="0" anchor="t">
            <a:noAutofit/>
          </a:bodyPr>
          <a:p>
            <a:fld id="{29CAC3D2-0A25-44F0-A3BF-45ED725D2D1C}" type="slidenum">
              <a:rPr b="0" lang="en-GB" sz="970" spc="-1" strike="noStrike">
                <a:solidFill>
                  <a:srgbClr val="666666"/>
                </a:solidFill>
                <a:latin typeface="Arial"/>
              </a:rPr>
              <a:t>&lt;number&gt;</a:t>
            </a:fld>
            <a:endParaRPr b="0" lang="en-GB" sz="970" spc="-1" strike="noStrike">
              <a:solidFill>
                <a:srgbClr val="666666"/>
              </a:solidFill>
              <a:latin typeface="Arial"/>
            </a:endParaRPr>
          </a:p>
        </p:txBody>
      </p:sp>
      <p:sp>
        <p:nvSpPr>
          <p:cNvPr id="59" name="TextBox 24"/>
          <p:cNvSpPr/>
          <p:nvPr/>
        </p:nvSpPr>
        <p:spPr>
          <a:xfrm>
            <a:off x="11341440" y="218880"/>
            <a:ext cx="676440" cy="2228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i="1" lang="en-GB" sz="850" spc="-1" strike="noStrike">
                <a:solidFill>
                  <a:srgbClr val="666666"/>
                </a:solidFill>
                <a:latin typeface="Calibri"/>
                <a:hlinkClick r:id="rId3"/>
              </a:rPr>
              <a:t>epc-lpc</a:t>
            </a:r>
            <a:endParaRPr b="0" lang="en-GB" sz="850" spc="-1" strike="noStrike">
              <a:solidFill>
                <a:srgbClr val="333333"/>
              </a:solidFill>
              <a:latin typeface="Arial"/>
            </a:endParaRPr>
          </a:p>
        </p:txBody>
      </p:sp>
      <p:sp>
        <p:nvSpPr>
          <p:cNvPr id="60" name="Straight Connector 36"/>
          <p:cNvSpPr/>
          <p:nvPr/>
        </p:nvSpPr>
        <p:spPr>
          <a:xfrm>
            <a:off x="11912040" y="282960"/>
            <a:ext cx="0" cy="152280"/>
          </a:xfrm>
          <a:prstGeom prst="line">
            <a:avLst/>
          </a:prstGeom>
          <a:ln w="9360">
            <a:solidFill>
              <a:srgbClr val="666666"/>
            </a:solidFill>
            <a:round/>
          </a:ln>
        </p:spPr>
        <p:style>
          <a:lnRef idx="0"/>
          <a:fillRef idx="0"/>
          <a:effectRef idx="0"/>
          <a:fontRef idx="minor"/>
        </p:style>
        <p:txBody>
          <a:bodyPr lIns="90000" rIns="90000" tIns="45000" bIns="45000" anchor="t" anchorCtr="1">
            <a:noAutofit/>
          </a:bodyPr>
          <a:p>
            <a:pPr algn="ctr"/>
            <a:endParaRPr b="0" lang="en-GB" sz="1800" spc="-1" strike="noStrike">
              <a:solidFill>
                <a:srgbClr val="333333"/>
              </a:solidFill>
              <a:latin typeface="Arial"/>
            </a:endParaRPr>
          </a:p>
        </p:txBody>
      </p:sp>
      <p:sp>
        <p:nvSpPr>
          <p:cNvPr id="61" name=""/>
          <p:cNvSpPr txBox="1"/>
          <p:nvPr/>
        </p:nvSpPr>
        <p:spPr>
          <a:xfrm>
            <a:off x="11451240" y="43920"/>
            <a:ext cx="783720" cy="226080"/>
          </a:xfrm>
          <a:prstGeom prst="rect">
            <a:avLst/>
          </a:prstGeom>
          <a:noFill/>
          <a:ln w="3600">
            <a:noFill/>
          </a:ln>
        </p:spPr>
        <p:txBody>
          <a:bodyPr lIns="54000" rIns="54000" tIns="54000" bIns="54000" anchor="ctr">
            <a:noAutofit/>
          </a:bodyPr>
          <a:p>
            <a:pPr algn="ctr"/>
            <a:r>
              <a:rPr b="0" lang="en-GB" sz="800" spc="-1" strike="noStrike">
                <a:solidFill>
                  <a:srgbClr val="666666"/>
                </a:solidFill>
                <a:latin typeface="Arial"/>
              </a:rPr>
              <a:t>&lt;date/time&gt;</a:t>
            </a:r>
            <a:endParaRPr b="0" lang="en-GB" sz="800" spc="-1" strike="noStrike">
              <a:solidFill>
                <a:srgbClr val="333333"/>
              </a:solidFill>
              <a:latin typeface="Arial"/>
            </a:endParaRPr>
          </a:p>
        </p:txBody>
      </p:sp>
    </p:spTree>
  </p:cSld>
  <p:clrMap bg1="lt1" bg2="lt2" tx1="dk1" tx2="dk2" accent1="accent1" accent2="accent2" accent3="accent3" accent4="accent4" accent5="accent5" accent6="accent6" hlink="hlink" folHlink="folHlink"/>
  <p:sldLayoutIdLst>
    <p:sldLayoutId id="2147483659" r:id="rId4"/>
  </p:sldLayoutIdLst>
</p:sldMaster>
</file>

<file path=ppt/slideMasters/slideMaster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3" name="PlaceHolder 1"/>
          <p:cNvSpPr>
            <a:spLocks noGrp="1"/>
          </p:cNvSpPr>
          <p:nvPr>
            <p:ph type="title"/>
          </p:nvPr>
        </p:nvSpPr>
        <p:spPr>
          <a:xfrm>
            <a:off x="1175400" y="2960640"/>
            <a:ext cx="8045640" cy="1144800"/>
          </a:xfrm>
          <a:prstGeom prst="rect">
            <a:avLst/>
          </a:prstGeom>
          <a:noFill/>
          <a:ln w="0">
            <a:noFill/>
          </a:ln>
        </p:spPr>
        <p:txBody>
          <a:bodyPr lIns="0" rIns="0" tIns="0" bIns="0" anchor="ctr">
            <a:noAutofit/>
          </a:bodyPr>
          <a:p>
            <a:pPr indent="0">
              <a:buNone/>
            </a:pPr>
            <a:r>
              <a:rPr b="1" lang="en-GB" sz="3200" spc="-1" strike="noStrike">
                <a:solidFill>
                  <a:srgbClr val="0033a0"/>
                </a:solidFill>
                <a:latin typeface="Arial"/>
              </a:rPr>
              <a:t>Click to edit the title text format</a:t>
            </a:r>
            <a:endParaRPr b="1" lang="en-GB" sz="3200" spc="-1" strike="noStrike">
              <a:solidFill>
                <a:srgbClr val="0033a0"/>
              </a:solidFill>
              <a:latin typeface="Arial"/>
            </a:endParaRPr>
          </a:p>
        </p:txBody>
      </p:sp>
      <p:sp>
        <p:nvSpPr>
          <p:cNvPr id="64" name="Rectangle 14"/>
          <p:cNvSpPr/>
          <p:nvPr/>
        </p:nvSpPr>
        <p:spPr>
          <a:xfrm>
            <a:off x="9221400" y="-112320"/>
            <a:ext cx="2513160" cy="4949640"/>
          </a:xfrm>
          <a:custGeom>
            <a:avLst/>
            <a:gdLst>
              <a:gd name="textAreaLeft" fmla="*/ 0 w 2513160"/>
              <a:gd name="textAreaRight" fmla="*/ 2513520 w 2513160"/>
              <a:gd name="textAreaTop" fmla="*/ 0 h 4949640"/>
              <a:gd name="textAreaBottom" fmla="*/ 4950000 h 4949640"/>
            </a:gdLst>
            <a:ahLst/>
            <a:rect l="textAreaLeft" t="textAreaTop" r="textAreaRight" b="textAreaBottom"/>
            <a:pathLst>
              <a:path w="2208245" h="4797152">
                <a:moveTo>
                  <a:pt x="0" y="0"/>
                </a:moveTo>
                <a:lnTo>
                  <a:pt x="2208245" y="0"/>
                </a:lnTo>
                <a:lnTo>
                  <a:pt x="2208245" y="4797152"/>
                </a:lnTo>
                <a:lnTo>
                  <a:pt x="1114489" y="4365887"/>
                </a:lnTo>
                <a:lnTo>
                  <a:pt x="0" y="4797152"/>
                </a:lnTo>
                <a:lnTo>
                  <a:pt x="0" y="0"/>
                </a:lnTo>
                <a:close/>
              </a:path>
            </a:pathLst>
          </a:custGeom>
          <a:gradFill rotWithShape="0">
            <a:gsLst>
              <a:gs pos="0">
                <a:srgbClr val="376092"/>
              </a:gs>
              <a:gs pos="100000">
                <a:srgbClr val="0033a0"/>
              </a:gs>
            </a:gsLst>
            <a:lin ang="0"/>
          </a:gradFill>
          <a:ln w="12600">
            <a:solidFill>
              <a:srgbClr val="dce6f2"/>
            </a:solidFill>
            <a:round/>
          </a:ln>
          <a:effectLst>
            <a:outerShdw dist="76133" dir="18004856" blurRad="0" rotWithShape="0">
              <a:srgbClr val="000000">
                <a:alpha val="33000"/>
              </a:srgbClr>
            </a:outerShdw>
          </a:effectLst>
        </p:spPr>
        <p:style>
          <a:lnRef idx="0"/>
          <a:fillRef idx="0"/>
          <a:effectRef idx="0"/>
          <a:fontRef idx="minor"/>
        </p:style>
        <p:txBody>
          <a:bodyPr lIns="90000" rIns="90000" tIns="45000" bIns="45000" anchor="ctr">
            <a:noAutofit/>
          </a:bodyPr>
          <a:p>
            <a:pPr algn="ctr"/>
            <a:endParaRPr b="0" lang="en-GB" sz="1800" spc="-1" strike="noStrike">
              <a:solidFill>
                <a:srgbClr val="333333"/>
              </a:solidFill>
              <a:latin typeface="Arial"/>
            </a:endParaRPr>
          </a:p>
        </p:txBody>
      </p:sp>
      <p:sp>
        <p:nvSpPr>
          <p:cNvPr id="65" name="Date Placeholder 1"/>
          <p:cNvSpPr/>
          <p:nvPr/>
        </p:nvSpPr>
        <p:spPr>
          <a:xfrm>
            <a:off x="-360" y="6356880"/>
            <a:ext cx="1277280" cy="441000"/>
          </a:xfrm>
          <a:prstGeom prst="rect">
            <a:avLst/>
          </a:prstGeom>
          <a:noFill/>
          <a:ln w="3600">
            <a:noFill/>
          </a:ln>
        </p:spPr>
        <p:style>
          <a:lnRef idx="0"/>
          <a:fillRef idx="0"/>
          <a:effectRef idx="0"/>
          <a:fontRef idx="minor"/>
        </p:style>
        <p:txBody>
          <a:bodyPr lIns="54000" rIns="54000" tIns="54000" bIns="54000" anchor="t">
            <a:noAutofit/>
          </a:bodyPr>
          <a:p>
            <a:pPr algn="ctr"/>
            <a:endParaRPr b="0" lang="en-GB" sz="1800" spc="-1" strike="noStrike">
              <a:solidFill>
                <a:srgbClr val="000000"/>
              </a:solidFill>
              <a:latin typeface="Arial"/>
            </a:endParaRPr>
          </a:p>
        </p:txBody>
      </p:sp>
      <p:sp>
        <p:nvSpPr>
          <p:cNvPr id="66" name="TextBox 24"/>
          <p:cNvSpPr/>
          <p:nvPr/>
        </p:nvSpPr>
        <p:spPr>
          <a:xfrm>
            <a:off x="497880" y="6292080"/>
            <a:ext cx="1069200" cy="2444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i="1" lang="en-GB" sz="1000" spc="-1" strike="noStrike" u="sng">
                <a:solidFill>
                  <a:srgbClr val="0000ff"/>
                </a:solidFill>
                <a:uFillTx/>
                <a:latin typeface="Calibri"/>
                <a:hlinkClick r:id="rId2"/>
              </a:rPr>
              <a:t>sy-epc-lpc</a:t>
            </a:r>
            <a:endParaRPr b="0" lang="en-GB" sz="1000" spc="-1" strike="noStrike">
              <a:solidFill>
                <a:srgbClr val="333333"/>
              </a:solidFill>
              <a:latin typeface="Arial"/>
            </a:endParaRPr>
          </a:p>
        </p:txBody>
      </p:sp>
      <p:sp>
        <p:nvSpPr>
          <p:cNvPr id="67" name="Straight Connector 19"/>
          <p:cNvSpPr/>
          <p:nvPr/>
        </p:nvSpPr>
        <p:spPr>
          <a:xfrm>
            <a:off x="525600" y="6398280"/>
            <a:ext cx="0" cy="331200"/>
          </a:xfrm>
          <a:prstGeom prst="line">
            <a:avLst/>
          </a:prstGeom>
          <a:ln w="9360">
            <a:solidFill>
              <a:srgbClr val="b9cde5"/>
            </a:solidFill>
            <a:round/>
          </a:ln>
        </p:spPr>
        <p:style>
          <a:lnRef idx="0"/>
          <a:fillRef idx="0"/>
          <a:effectRef idx="0"/>
          <a:fontRef idx="minor"/>
        </p:style>
        <p:txBody>
          <a:bodyPr lIns="90000" rIns="90000" tIns="45000" bIns="45000" anchor="t" anchorCtr="1">
            <a:noAutofit/>
          </a:bodyPr>
          <a:p>
            <a:pPr algn="ctr"/>
            <a:endParaRPr b="0" lang="en-GB" sz="1800" spc="-1" strike="noStrike">
              <a:solidFill>
                <a:srgbClr val="333333"/>
              </a:solidFill>
              <a:latin typeface="Arial"/>
            </a:endParaRPr>
          </a:p>
        </p:txBody>
      </p:sp>
      <p:pic>
        <p:nvPicPr>
          <p:cNvPr id="68" name="" descr=""/>
          <p:cNvPicPr/>
          <p:nvPr/>
        </p:nvPicPr>
        <p:blipFill>
          <a:blip r:embed="rId3"/>
          <a:stretch/>
        </p:blipFill>
        <p:spPr>
          <a:xfrm>
            <a:off x="133920" y="6399360"/>
            <a:ext cx="336600" cy="336600"/>
          </a:xfrm>
          <a:prstGeom prst="rect">
            <a:avLst/>
          </a:prstGeom>
          <a:ln w="3600">
            <a:noFill/>
          </a:ln>
        </p:spPr>
      </p:pic>
      <p:sp>
        <p:nvSpPr>
          <p:cNvPr id="69" name="PlaceHolder 2"/>
          <p:cNvSpPr>
            <a:spLocks noGrp="1"/>
          </p:cNvSpPr>
          <p:nvPr>
            <p:ph type="body"/>
          </p:nvPr>
        </p:nvSpPr>
        <p:spPr>
          <a:xfrm>
            <a:off x="9221040" y="2699640"/>
            <a:ext cx="2513160" cy="2905920"/>
          </a:xfrm>
          <a:prstGeom prst="rect">
            <a:avLst/>
          </a:prstGeom>
          <a:noFill/>
          <a:ln w="0">
            <a:noFill/>
          </a:ln>
        </p:spPr>
        <p:txBody>
          <a:bodyPr lIns="0" rIns="0" tIns="0" bIns="0" anchor="t">
            <a:noAutofit/>
          </a:bodyPr>
          <a:p>
            <a:pPr indent="0" algn="ctr">
              <a:spcBef>
                <a:spcPts val="1392"/>
              </a:spcBef>
            </a:pPr>
            <a:r>
              <a:rPr b="1" lang="en-GB" sz="3000" spc="-1" strike="noStrike">
                <a:solidFill>
                  <a:srgbClr val="ffffff"/>
                </a:solidFill>
                <a:latin typeface="Arial"/>
              </a:rPr>
              <a:t>Click to edit the outline text format</a:t>
            </a:r>
            <a:endParaRPr b="1" lang="en-GB" sz="3000" spc="-1" strike="noStrike">
              <a:solidFill>
                <a:srgbClr val="ffffff"/>
              </a:solidFill>
              <a:latin typeface="Arial"/>
            </a:endParaRPr>
          </a:p>
          <a:p>
            <a:pPr lvl="1" marL="864000" indent="-324000" algn="ctr">
              <a:spcBef>
                <a:spcPts val="1369"/>
              </a:spcBef>
              <a:buClr>
                <a:srgbClr val="000000"/>
              </a:buClr>
              <a:buSzPct val="75000"/>
              <a:buFont typeface="Symbol" charset="2"/>
              <a:buChar char=""/>
            </a:pPr>
            <a:r>
              <a:rPr b="1" lang="en-GB" sz="3000" spc="-1" strike="noStrike">
                <a:solidFill>
                  <a:srgbClr val="ffffff"/>
                </a:solidFill>
                <a:latin typeface="Arial"/>
              </a:rPr>
              <a:t>Second Outline Level</a:t>
            </a:r>
            <a:endParaRPr b="1" lang="en-GB" sz="3000" spc="-1" strike="noStrike">
              <a:solidFill>
                <a:srgbClr val="ffffff"/>
              </a:solidFill>
              <a:latin typeface="Arial"/>
            </a:endParaRPr>
          </a:p>
          <a:p>
            <a:pPr lvl="2" marL="1296000" indent="-288000" algn="ctr">
              <a:spcBef>
                <a:spcPts val="1026"/>
              </a:spcBef>
              <a:buClr>
                <a:srgbClr val="000000"/>
              </a:buClr>
              <a:buSzPct val="45000"/>
              <a:buFont typeface="Wingdings" charset="2"/>
              <a:buChar char=""/>
            </a:pPr>
            <a:r>
              <a:rPr b="1" lang="en-GB" sz="3000" spc="-1" strike="noStrike">
                <a:solidFill>
                  <a:srgbClr val="ffffff"/>
                </a:solidFill>
                <a:latin typeface="Arial"/>
              </a:rPr>
              <a:t>Third Outline Level</a:t>
            </a:r>
            <a:endParaRPr b="1" lang="en-GB" sz="3000" spc="-1" strike="noStrike">
              <a:solidFill>
                <a:srgbClr val="ffffff"/>
              </a:solidFill>
              <a:latin typeface="Arial"/>
            </a:endParaRPr>
          </a:p>
          <a:p>
            <a:pPr lvl="3" marL="1728000" indent="-216000" algn="ctr">
              <a:spcBef>
                <a:spcPts val="683"/>
              </a:spcBef>
              <a:buClr>
                <a:srgbClr val="000000"/>
              </a:buClr>
              <a:buSzPct val="75000"/>
              <a:buFont typeface="Symbol" charset="2"/>
              <a:buChar char=""/>
            </a:pPr>
            <a:r>
              <a:rPr b="1" lang="en-GB" sz="3000" spc="-1" strike="noStrike">
                <a:solidFill>
                  <a:srgbClr val="ffffff"/>
                </a:solidFill>
                <a:latin typeface="Arial"/>
              </a:rPr>
              <a:t>Fourth Outline Level</a:t>
            </a:r>
            <a:endParaRPr b="1" lang="en-GB" sz="3000" spc="-1" strike="noStrike">
              <a:solidFill>
                <a:srgbClr val="ffffff"/>
              </a:solidFill>
              <a:latin typeface="Arial"/>
            </a:endParaRPr>
          </a:p>
          <a:p>
            <a:pPr lvl="4" marL="2160000" indent="-216000" algn="ctr">
              <a:spcBef>
                <a:spcPts val="340"/>
              </a:spcBef>
              <a:buClr>
                <a:srgbClr val="000000"/>
              </a:buClr>
              <a:buSzPct val="45000"/>
              <a:buFont typeface="Wingdings" charset="2"/>
              <a:buChar char=""/>
            </a:pPr>
            <a:r>
              <a:rPr b="1" lang="en-GB" sz="3000" spc="-1" strike="noStrike">
                <a:solidFill>
                  <a:srgbClr val="ffffff"/>
                </a:solidFill>
                <a:latin typeface="Arial"/>
              </a:rPr>
              <a:t>Fifth Outline Level</a:t>
            </a:r>
            <a:endParaRPr b="1" lang="en-GB" sz="3000" spc="-1" strike="noStrike">
              <a:solidFill>
                <a:srgbClr val="ffffff"/>
              </a:solidFill>
              <a:latin typeface="Arial"/>
            </a:endParaRPr>
          </a:p>
          <a:p>
            <a:pPr lvl="5" marL="2592000" indent="-216000" algn="ctr">
              <a:spcBef>
                <a:spcPts val="340"/>
              </a:spcBef>
              <a:buClr>
                <a:srgbClr val="000000"/>
              </a:buClr>
              <a:buSzPct val="45000"/>
              <a:buFont typeface="Wingdings" charset="2"/>
              <a:buChar char=""/>
            </a:pPr>
            <a:r>
              <a:rPr b="1" lang="en-GB" sz="3000" spc="-1" strike="noStrike">
                <a:solidFill>
                  <a:srgbClr val="ffffff"/>
                </a:solidFill>
                <a:latin typeface="Arial"/>
              </a:rPr>
              <a:t>Sixth Outline Level</a:t>
            </a:r>
            <a:endParaRPr b="1" lang="en-GB" sz="3000" spc="-1" strike="noStrike">
              <a:solidFill>
                <a:srgbClr val="ffffff"/>
              </a:solidFill>
              <a:latin typeface="Arial"/>
            </a:endParaRPr>
          </a:p>
          <a:p>
            <a:pPr lvl="6" marL="3024000" indent="-216000" algn="ctr">
              <a:spcBef>
                <a:spcPts val="340"/>
              </a:spcBef>
              <a:buClr>
                <a:srgbClr val="000000"/>
              </a:buClr>
              <a:buSzPct val="45000"/>
              <a:buFont typeface="Wingdings" charset="2"/>
              <a:buChar char=""/>
            </a:pPr>
            <a:r>
              <a:rPr b="1" lang="en-GB" sz="3000" spc="-1" strike="noStrike">
                <a:solidFill>
                  <a:srgbClr val="ffffff"/>
                </a:solidFill>
                <a:latin typeface="Arial"/>
              </a:rPr>
              <a:t>Seventh Outline Level</a:t>
            </a:r>
            <a:endParaRPr b="1" lang="en-GB" sz="3000" spc="-1" strike="noStrike">
              <a:solidFill>
                <a:srgbClr val="ffffff"/>
              </a:solidFill>
              <a:latin typeface="Arial"/>
            </a:endParaRPr>
          </a:p>
        </p:txBody>
      </p:sp>
      <p:pic>
        <p:nvPicPr>
          <p:cNvPr id="70" name="" descr=""/>
          <p:cNvPicPr/>
          <p:nvPr/>
        </p:nvPicPr>
        <p:blipFill>
          <a:blip r:embed="rId4"/>
          <a:stretch/>
        </p:blipFill>
        <p:spPr>
          <a:xfrm>
            <a:off x="9544680" y="491400"/>
            <a:ext cx="1820520" cy="1818000"/>
          </a:xfrm>
          <a:prstGeom prst="rect">
            <a:avLst/>
          </a:prstGeom>
          <a:ln w="3600">
            <a:noFill/>
          </a:ln>
        </p:spPr>
      </p:pic>
      <p:sp>
        <p:nvSpPr>
          <p:cNvPr id="71" name=""/>
          <p:cNvSpPr txBox="1"/>
          <p:nvPr/>
        </p:nvSpPr>
        <p:spPr>
          <a:xfrm>
            <a:off x="568800" y="6546960"/>
            <a:ext cx="783720" cy="226080"/>
          </a:xfrm>
          <a:prstGeom prst="rect">
            <a:avLst/>
          </a:prstGeom>
          <a:noFill/>
          <a:ln w="3600">
            <a:noFill/>
          </a:ln>
        </p:spPr>
        <p:txBody>
          <a:bodyPr lIns="54000" rIns="54000" tIns="54000" bIns="54000" anchor="ctr">
            <a:noAutofit/>
          </a:bodyPr>
          <a:p>
            <a:pPr algn="ctr"/>
            <a:r>
              <a:rPr b="0" lang="en-GB" sz="1000" spc="-1" strike="noStrike">
                <a:solidFill>
                  <a:srgbClr val="666666"/>
                </a:solidFill>
                <a:latin typeface="Arial"/>
              </a:rPr>
              <a:t>&lt;date/time&gt;</a:t>
            </a:r>
            <a:endParaRPr b="0" lang="en-GB" sz="1000" spc="-1" strike="noStrike">
              <a:solidFill>
                <a:srgbClr val="333333"/>
              </a:solidFill>
              <a:latin typeface="Arial"/>
            </a:endParaRPr>
          </a:p>
        </p:txBody>
      </p:sp>
    </p:spTree>
  </p:cSld>
  <p:clrMap bg1="lt1" bg2="lt2" tx1="dk1" tx2="dk2" accent1="accent1" accent2="accent2" accent3="accent3" accent4="accent4" accent5="accent5" accent6="accent6" hlink="hlink" folHlink="folHlink"/>
  <p:sldLayoutIdLst>
    <p:sldLayoutId id="2147483661" r:id="rId5"/>
    <p:sldLayoutId id="2147483662" r:id="rId6"/>
  </p:sldLayoutIdLst>
</p:sldMaster>
</file>

<file path=ppt/slideMasters/slideMaster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5" name="PlaceHolder 1"/>
          <p:cNvSpPr>
            <a:spLocks noGrp="1"/>
          </p:cNvSpPr>
          <p:nvPr>
            <p:ph type="title"/>
          </p:nvPr>
        </p:nvSpPr>
        <p:spPr>
          <a:xfrm>
            <a:off x="1175400" y="2960640"/>
            <a:ext cx="10058040" cy="1144800"/>
          </a:xfrm>
          <a:prstGeom prst="rect">
            <a:avLst/>
          </a:prstGeom>
          <a:noFill/>
          <a:ln w="0">
            <a:noFill/>
          </a:ln>
        </p:spPr>
        <p:txBody>
          <a:bodyPr lIns="0" rIns="0" tIns="0" bIns="0" anchor="ctr">
            <a:noAutofit/>
          </a:bodyPr>
          <a:p>
            <a:pPr indent="0">
              <a:buNone/>
            </a:pPr>
            <a:r>
              <a:rPr b="1" lang="en-GB" sz="3200" spc="-1" strike="noStrike">
                <a:solidFill>
                  <a:srgbClr val="0033a0"/>
                </a:solidFill>
                <a:latin typeface="Arial"/>
              </a:rPr>
              <a:t>Click to edit the title text format</a:t>
            </a:r>
            <a:endParaRPr b="1" lang="en-GB" sz="3200" spc="-1" strike="noStrike">
              <a:solidFill>
                <a:srgbClr val="0033a0"/>
              </a:solidFill>
              <a:latin typeface="Arial"/>
            </a:endParaRPr>
          </a:p>
        </p:txBody>
      </p:sp>
      <p:sp>
        <p:nvSpPr>
          <p:cNvPr id="76" name="PlaceHolder 2"/>
          <p:cNvSpPr>
            <a:spLocks noGrp="1"/>
          </p:cNvSpPr>
          <p:nvPr>
            <p:ph type="body"/>
          </p:nvPr>
        </p:nvSpPr>
        <p:spPr>
          <a:xfrm>
            <a:off x="609480" y="6858000"/>
            <a:ext cx="10972080" cy="3428640"/>
          </a:xfrm>
          <a:prstGeom prst="rect">
            <a:avLst/>
          </a:prstGeom>
          <a:noFill/>
          <a:ln w="0">
            <a:noFill/>
          </a:ln>
        </p:spPr>
        <p:txBody>
          <a:bodyPr lIns="0" rIns="0" tIns="0" bIns="0" anchor="t">
            <a:normAutofit fontScale="90616"/>
          </a:bodyPr>
          <a:p>
            <a:pPr marL="432000" indent="-324000">
              <a:spcBef>
                <a:spcPts val="1712"/>
              </a:spcBef>
              <a:buClr>
                <a:srgbClr val="000000"/>
              </a:buClr>
              <a:buSzPct val="45000"/>
              <a:buFont typeface="Wingdings" charset="2"/>
              <a:buChar char=""/>
            </a:pPr>
            <a:r>
              <a:rPr b="0" lang="en-GB" sz="3200" spc="-1" strike="noStrike">
                <a:solidFill>
                  <a:srgbClr val="000000"/>
                </a:solidFill>
                <a:latin typeface="Arial"/>
              </a:rPr>
              <a:t>Click to edit the outline text format</a:t>
            </a:r>
            <a:endParaRPr b="0" lang="en-GB" sz="3200" spc="-1" strike="noStrike">
              <a:solidFill>
                <a:srgbClr val="000000"/>
              </a:solidFill>
              <a:latin typeface="Arial"/>
            </a:endParaRPr>
          </a:p>
          <a:p>
            <a:pPr lvl="1" marL="864000" indent="-324000">
              <a:spcBef>
                <a:spcPts val="1369"/>
              </a:spcBef>
              <a:buClr>
                <a:srgbClr val="000000"/>
              </a:buClr>
              <a:buSzPct val="75000"/>
              <a:buFont typeface="Symbol" charset="2"/>
              <a:buChar char=""/>
            </a:pPr>
            <a:r>
              <a:rPr b="0" lang="en-GB" sz="3200" spc="-1" strike="noStrike">
                <a:solidFill>
                  <a:srgbClr val="000000"/>
                </a:solidFill>
                <a:latin typeface="Arial"/>
              </a:rPr>
              <a:t>Second Outline Level</a:t>
            </a:r>
            <a:endParaRPr b="0" lang="en-GB" sz="3200" spc="-1" strike="noStrike">
              <a:solidFill>
                <a:srgbClr val="000000"/>
              </a:solidFill>
              <a:latin typeface="Arial"/>
            </a:endParaRPr>
          </a:p>
          <a:p>
            <a:pPr lvl="2" marL="1296000" indent="-288000">
              <a:spcBef>
                <a:spcPts val="1026"/>
              </a:spcBef>
              <a:buClr>
                <a:srgbClr val="000000"/>
              </a:buClr>
              <a:buSzPct val="45000"/>
              <a:buFont typeface="Wingdings" charset="2"/>
              <a:buChar char=""/>
            </a:pPr>
            <a:r>
              <a:rPr b="0" lang="en-GB" sz="3200" spc="-1" strike="noStrike">
                <a:solidFill>
                  <a:srgbClr val="000000"/>
                </a:solidFill>
                <a:latin typeface="Arial"/>
              </a:rPr>
              <a:t>Third Outline Level</a:t>
            </a:r>
            <a:endParaRPr b="0" lang="en-GB" sz="3200" spc="-1" strike="noStrike">
              <a:solidFill>
                <a:srgbClr val="000000"/>
              </a:solidFill>
              <a:latin typeface="Arial"/>
            </a:endParaRPr>
          </a:p>
          <a:p>
            <a:pPr lvl="3" marL="1728000" indent="-216000">
              <a:spcBef>
                <a:spcPts val="683"/>
              </a:spcBef>
              <a:buClr>
                <a:srgbClr val="000000"/>
              </a:buClr>
              <a:buSzPct val="75000"/>
              <a:buFont typeface="Symbol" charset="2"/>
              <a:buChar char=""/>
            </a:pPr>
            <a:r>
              <a:rPr b="0" lang="en-GB" sz="3200" spc="-1" strike="noStrike">
                <a:solidFill>
                  <a:srgbClr val="000000"/>
                </a:solidFill>
                <a:latin typeface="Arial"/>
              </a:rPr>
              <a:t>Fourth Outline Level</a:t>
            </a:r>
            <a:endParaRPr b="0" lang="en-GB" sz="3200" spc="-1" strike="noStrike">
              <a:solidFill>
                <a:srgbClr val="000000"/>
              </a:solidFill>
              <a:latin typeface="Arial"/>
            </a:endParaRPr>
          </a:p>
          <a:p>
            <a:pPr lvl="4" marL="2160000" indent="-216000">
              <a:spcBef>
                <a:spcPts val="340"/>
              </a:spcBef>
              <a:buClr>
                <a:srgbClr val="000000"/>
              </a:buClr>
              <a:buSzPct val="45000"/>
              <a:buFont typeface="Wingdings" charset="2"/>
              <a:buChar char=""/>
            </a:pPr>
            <a:r>
              <a:rPr b="0" lang="en-GB" sz="3200" spc="-1" strike="noStrike">
                <a:solidFill>
                  <a:srgbClr val="000000"/>
                </a:solidFill>
                <a:latin typeface="Arial"/>
              </a:rPr>
              <a:t>Fifth Outline Level</a:t>
            </a:r>
            <a:endParaRPr b="0" lang="en-GB" sz="3200" spc="-1" strike="noStrike">
              <a:solidFill>
                <a:srgbClr val="000000"/>
              </a:solidFill>
              <a:latin typeface="Arial"/>
            </a:endParaRPr>
          </a:p>
          <a:p>
            <a:pPr lvl="5" marL="2592000" indent="-216000">
              <a:spcBef>
                <a:spcPts val="340"/>
              </a:spcBef>
              <a:buClr>
                <a:srgbClr val="000000"/>
              </a:buClr>
              <a:buSzPct val="45000"/>
              <a:buFont typeface="Wingdings" charset="2"/>
              <a:buChar char=""/>
            </a:pPr>
            <a:r>
              <a:rPr b="0" lang="en-GB" sz="3200" spc="-1" strike="noStrike">
                <a:solidFill>
                  <a:srgbClr val="000000"/>
                </a:solidFill>
                <a:latin typeface="Arial"/>
              </a:rPr>
              <a:t>Sixth Outline Level</a:t>
            </a:r>
            <a:endParaRPr b="0" lang="en-GB" sz="3200" spc="-1" strike="noStrike">
              <a:solidFill>
                <a:srgbClr val="000000"/>
              </a:solidFill>
              <a:latin typeface="Arial"/>
            </a:endParaRPr>
          </a:p>
          <a:p>
            <a:pPr lvl="6" marL="3024000" indent="-216000">
              <a:spcBef>
                <a:spcPts val="340"/>
              </a:spcBef>
              <a:buClr>
                <a:srgbClr val="000000"/>
              </a:buClr>
              <a:buSzPct val="45000"/>
              <a:buFont typeface="Wingdings" charset="2"/>
              <a:buChar char=""/>
            </a:pPr>
            <a:r>
              <a:rPr b="0" lang="en-GB" sz="3200" spc="-1" strike="noStrike">
                <a:solidFill>
                  <a:srgbClr val="000000"/>
                </a:solidFill>
                <a:latin typeface="Arial"/>
              </a:rPr>
              <a:t>Seventh Outline Level</a:t>
            </a:r>
            <a:endParaRPr b="0" lang="en-GB" sz="3200" spc="-1" strike="noStrike">
              <a:solidFill>
                <a:srgbClr val="000000"/>
              </a:solidFill>
              <a:latin typeface="Arial"/>
            </a:endParaRPr>
          </a:p>
        </p:txBody>
      </p:sp>
      <p:pic>
        <p:nvPicPr>
          <p:cNvPr id="77" name="" descr=""/>
          <p:cNvPicPr/>
          <p:nvPr/>
        </p:nvPicPr>
        <p:blipFill>
          <a:blip r:embed="rId2"/>
          <a:stretch/>
        </p:blipFill>
        <p:spPr>
          <a:xfrm>
            <a:off x="87480" y="144000"/>
            <a:ext cx="360360" cy="348480"/>
          </a:xfrm>
          <a:prstGeom prst="rect">
            <a:avLst/>
          </a:prstGeom>
          <a:ln w="3600">
            <a:noFill/>
          </a:ln>
        </p:spPr>
      </p:pic>
      <p:pic>
        <p:nvPicPr>
          <p:cNvPr id="78" name="" descr=""/>
          <p:cNvPicPr/>
          <p:nvPr/>
        </p:nvPicPr>
        <p:blipFill>
          <a:blip r:embed="rId3"/>
          <a:stretch/>
        </p:blipFill>
        <p:spPr>
          <a:xfrm>
            <a:off x="87480" y="144000"/>
            <a:ext cx="360360" cy="348480"/>
          </a:xfrm>
          <a:prstGeom prst="rect">
            <a:avLst/>
          </a:prstGeom>
          <a:ln w="3600">
            <a:noFill/>
          </a:ln>
        </p:spPr>
      </p:pic>
      <p:sp>
        <p:nvSpPr>
          <p:cNvPr id="79" name="Date Placeholder 1"/>
          <p:cNvSpPr/>
          <p:nvPr/>
        </p:nvSpPr>
        <p:spPr>
          <a:xfrm>
            <a:off x="10744560" y="249120"/>
            <a:ext cx="1277280" cy="441000"/>
          </a:xfrm>
          <a:prstGeom prst="rect">
            <a:avLst/>
          </a:prstGeom>
          <a:noFill/>
          <a:ln w="0">
            <a:noFill/>
          </a:ln>
        </p:spPr>
        <p:style>
          <a:lnRef idx="0"/>
          <a:fillRef idx="0"/>
          <a:effectRef idx="0"/>
          <a:fontRef idx="minor"/>
        </p:style>
        <p:txBody>
          <a:bodyPr anchor="ctr">
            <a:noAutofit/>
          </a:bodyPr>
          <a:p>
            <a:pPr algn="ctr"/>
            <a:endParaRPr b="0" lang="en-GB" sz="900" spc="-1" strike="noStrike">
              <a:solidFill>
                <a:srgbClr val="333333"/>
              </a:solidFill>
              <a:latin typeface="Arial"/>
            </a:endParaRPr>
          </a:p>
        </p:txBody>
      </p:sp>
      <p:sp>
        <p:nvSpPr>
          <p:cNvPr id="80" name="Straight Connector 36"/>
          <p:cNvSpPr/>
          <p:nvPr/>
        </p:nvSpPr>
        <p:spPr>
          <a:xfrm>
            <a:off x="11912040" y="282960"/>
            <a:ext cx="0" cy="152280"/>
          </a:xfrm>
          <a:prstGeom prst="line">
            <a:avLst/>
          </a:prstGeom>
          <a:ln w="9360">
            <a:solidFill>
              <a:srgbClr val="ffffff"/>
            </a:solidFill>
            <a:round/>
          </a:ln>
        </p:spPr>
        <p:style>
          <a:lnRef idx="0"/>
          <a:fillRef idx="0"/>
          <a:effectRef idx="0"/>
          <a:fontRef idx="minor"/>
        </p:style>
        <p:txBody>
          <a:bodyPr lIns="90000" rIns="90000" tIns="45000" bIns="45000" anchor="t" anchorCtr="1">
            <a:noAutofit/>
          </a:bodyPr>
          <a:p>
            <a:pPr algn="ctr"/>
            <a:endParaRPr b="0" lang="en-GB" sz="1800" spc="-1" strike="noStrike">
              <a:solidFill>
                <a:srgbClr val="333333"/>
              </a:solidFill>
              <a:latin typeface="Arial"/>
            </a:endParaRPr>
          </a:p>
        </p:txBody>
      </p:sp>
      <p:sp>
        <p:nvSpPr>
          <p:cNvPr id="81" name="Date Placeholder 1"/>
          <p:cNvSpPr/>
          <p:nvPr/>
        </p:nvSpPr>
        <p:spPr>
          <a:xfrm>
            <a:off x="-720" y="6356880"/>
            <a:ext cx="1277280" cy="441000"/>
          </a:xfrm>
          <a:prstGeom prst="rect">
            <a:avLst/>
          </a:prstGeom>
          <a:noFill/>
          <a:ln w="3600">
            <a:noFill/>
          </a:ln>
        </p:spPr>
        <p:style>
          <a:lnRef idx="0"/>
          <a:fillRef idx="0"/>
          <a:effectRef idx="0"/>
          <a:fontRef idx="minor"/>
        </p:style>
        <p:txBody>
          <a:bodyPr lIns="54000" rIns="54000" tIns="54000" bIns="54000" anchor="t">
            <a:noAutofit/>
          </a:bodyPr>
          <a:p>
            <a:pPr algn="ctr"/>
            <a:endParaRPr b="0" lang="en-GB" sz="1800" spc="-1" strike="noStrike">
              <a:solidFill>
                <a:srgbClr val="000000"/>
              </a:solidFill>
              <a:latin typeface="Arial"/>
            </a:endParaRPr>
          </a:p>
        </p:txBody>
      </p:sp>
      <p:sp>
        <p:nvSpPr>
          <p:cNvPr id="82" name="TextBox 24_0"/>
          <p:cNvSpPr/>
          <p:nvPr/>
        </p:nvSpPr>
        <p:spPr>
          <a:xfrm>
            <a:off x="497520" y="6292080"/>
            <a:ext cx="1069200" cy="2444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i="1" lang="en-GB" sz="1000" spc="-1" strike="noStrike" u="sng">
                <a:solidFill>
                  <a:srgbClr val="0000ff"/>
                </a:solidFill>
                <a:uFillTx/>
                <a:latin typeface="Calibri"/>
                <a:hlinkClick r:id="rId4"/>
              </a:rPr>
              <a:t>sy-epc-lpc</a:t>
            </a:r>
            <a:endParaRPr b="0" lang="en-GB" sz="1000" spc="-1" strike="noStrike">
              <a:solidFill>
                <a:srgbClr val="333333"/>
              </a:solidFill>
              <a:latin typeface="Arial"/>
            </a:endParaRPr>
          </a:p>
        </p:txBody>
      </p:sp>
      <p:sp>
        <p:nvSpPr>
          <p:cNvPr id="83" name="Straight Connector 19"/>
          <p:cNvSpPr/>
          <p:nvPr/>
        </p:nvSpPr>
        <p:spPr>
          <a:xfrm>
            <a:off x="524880" y="6398280"/>
            <a:ext cx="0" cy="331200"/>
          </a:xfrm>
          <a:prstGeom prst="line">
            <a:avLst/>
          </a:prstGeom>
          <a:ln w="9360">
            <a:solidFill>
              <a:srgbClr val="b9cde5"/>
            </a:solidFill>
            <a:round/>
          </a:ln>
        </p:spPr>
        <p:style>
          <a:lnRef idx="0"/>
          <a:fillRef idx="0"/>
          <a:effectRef idx="0"/>
          <a:fontRef idx="minor"/>
        </p:style>
        <p:txBody>
          <a:bodyPr lIns="90000" rIns="90000" tIns="45000" bIns="45000" anchor="t" anchorCtr="1">
            <a:noAutofit/>
          </a:bodyPr>
          <a:p>
            <a:pPr algn="ctr"/>
            <a:endParaRPr b="0" lang="en-GB" sz="1800" spc="-1" strike="noStrike">
              <a:solidFill>
                <a:srgbClr val="333333"/>
              </a:solidFill>
              <a:latin typeface="Arial"/>
            </a:endParaRPr>
          </a:p>
        </p:txBody>
      </p:sp>
      <p:pic>
        <p:nvPicPr>
          <p:cNvPr id="84" name="" descr=""/>
          <p:cNvPicPr/>
          <p:nvPr/>
        </p:nvPicPr>
        <p:blipFill>
          <a:blip r:embed="rId5"/>
          <a:stretch/>
        </p:blipFill>
        <p:spPr>
          <a:xfrm>
            <a:off x="133560" y="6399360"/>
            <a:ext cx="336600" cy="336600"/>
          </a:xfrm>
          <a:prstGeom prst="rect">
            <a:avLst/>
          </a:prstGeom>
          <a:ln w="3600">
            <a:noFill/>
          </a:ln>
        </p:spPr>
      </p:pic>
      <p:sp>
        <p:nvSpPr>
          <p:cNvPr id="85" name=""/>
          <p:cNvSpPr txBox="1"/>
          <p:nvPr/>
        </p:nvSpPr>
        <p:spPr>
          <a:xfrm>
            <a:off x="568800" y="6547320"/>
            <a:ext cx="783720" cy="226080"/>
          </a:xfrm>
          <a:prstGeom prst="rect">
            <a:avLst/>
          </a:prstGeom>
          <a:noFill/>
          <a:ln w="3600">
            <a:noFill/>
          </a:ln>
        </p:spPr>
        <p:txBody>
          <a:bodyPr lIns="54000" rIns="54000" tIns="54000" bIns="54000" anchor="ctr">
            <a:noAutofit/>
          </a:bodyPr>
          <a:p>
            <a:pPr algn="ctr"/>
            <a:r>
              <a:rPr b="0" lang="en-GB" sz="800" spc="-1" strike="noStrike">
                <a:solidFill>
                  <a:srgbClr val="666666"/>
                </a:solidFill>
                <a:latin typeface="Arial"/>
              </a:rPr>
              <a:t>&lt;date/time&gt;</a:t>
            </a:r>
            <a:endParaRPr b="0" lang="en-GB" sz="800" spc="-1" strike="noStrike">
              <a:solidFill>
                <a:srgbClr val="333333"/>
              </a:solidFill>
              <a:latin typeface="Arial"/>
            </a:endParaRPr>
          </a:p>
        </p:txBody>
      </p:sp>
    </p:spTree>
  </p:cSld>
  <p:clrMap bg1="lt1" bg2="lt2" tx1="dk1" tx2="dk2" accent1="accent1" accent2="accent2" accent3="accent3" accent4="accent4" accent5="accent5" accent6="accent6" hlink="hlink" folHlink="folHlink"/>
  <p:sldLayoutIdLst>
    <p:sldLayoutId id="2147483664" r:id="rId6"/>
  </p:sldLayoutIdLst>
</p:sldMaster>
</file>

<file path=ppt/slideMasters/slideMaster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33a0"/>
        </a:solidFill>
      </p:bgPr>
    </p:bg>
    <p:spTree>
      <p:nvGrpSpPr>
        <p:cNvPr id="1" name=""/>
        <p:cNvGrpSpPr/>
        <p:nvPr/>
      </p:nvGrpSpPr>
      <p:grpSpPr>
        <a:xfrm>
          <a:off x="0" y="0"/>
          <a:ext cx="0" cy="0"/>
          <a:chOff x="0" y="0"/>
          <a:chExt cx="0" cy="0"/>
        </a:xfrm>
      </p:grpSpPr>
      <p:sp>
        <p:nvSpPr>
          <p:cNvPr id="87" name="PlaceHolder 1"/>
          <p:cNvSpPr>
            <a:spLocks noGrp="1"/>
          </p:cNvSpPr>
          <p:nvPr>
            <p:ph type="title"/>
          </p:nvPr>
        </p:nvSpPr>
        <p:spPr>
          <a:xfrm>
            <a:off x="609480" y="6988320"/>
            <a:ext cx="10972080" cy="457200"/>
          </a:xfrm>
          <a:prstGeom prst="rect">
            <a:avLst/>
          </a:prstGeom>
          <a:noFill/>
          <a:ln w="0">
            <a:noFill/>
          </a:ln>
        </p:spPr>
        <p:txBody>
          <a:bodyPr lIns="0" rIns="0" tIns="0" bIns="0" anchor="ctr">
            <a:noAutofit/>
          </a:bodyPr>
          <a:p>
            <a:pPr indent="0" algn="ctr">
              <a:buNone/>
            </a:pPr>
            <a:r>
              <a:rPr b="0" lang="en-GB" sz="5320" spc="-1" strike="noStrike">
                <a:solidFill>
                  <a:srgbClr val="b2b2b2"/>
                </a:solidFill>
                <a:latin typeface="Arial"/>
              </a:rPr>
              <a:t>Click to edit the title text format</a:t>
            </a:r>
            <a:endParaRPr b="0" lang="en-GB" sz="5320" spc="-1" strike="noStrike">
              <a:solidFill>
                <a:srgbClr val="b2b2b2"/>
              </a:solidFill>
              <a:latin typeface="Arial"/>
            </a:endParaRPr>
          </a:p>
        </p:txBody>
      </p:sp>
      <p:sp>
        <p:nvSpPr>
          <p:cNvPr id="88" name="PlaceHolder 2"/>
          <p:cNvSpPr>
            <a:spLocks noGrp="1"/>
          </p:cNvSpPr>
          <p:nvPr>
            <p:ph type="body"/>
          </p:nvPr>
        </p:nvSpPr>
        <p:spPr>
          <a:xfrm>
            <a:off x="609480" y="7140960"/>
            <a:ext cx="10972080" cy="2361600"/>
          </a:xfrm>
          <a:prstGeom prst="rect">
            <a:avLst/>
          </a:prstGeom>
          <a:noFill/>
          <a:ln w="0">
            <a:noFill/>
          </a:ln>
        </p:spPr>
        <p:txBody>
          <a:bodyPr lIns="0" rIns="0" tIns="0" bIns="0" anchor="t">
            <a:normAutofit fontScale="65645"/>
          </a:bodyPr>
          <a:p>
            <a:pPr marL="432000" indent="-324000">
              <a:spcBef>
                <a:spcPts val="1712"/>
              </a:spcBef>
              <a:buClr>
                <a:srgbClr val="ffffff"/>
              </a:buClr>
              <a:buSzPct val="45000"/>
              <a:buFont typeface="Wingdings" charset="2"/>
              <a:buChar char=""/>
            </a:pPr>
            <a:r>
              <a:rPr b="0" lang="en-GB" sz="3870" spc="-1" strike="noStrike">
                <a:solidFill>
                  <a:srgbClr val="ffffff"/>
                </a:solidFill>
                <a:latin typeface="Arial"/>
              </a:rPr>
              <a:t>Click to edit the outline text format</a:t>
            </a:r>
            <a:endParaRPr b="0" lang="en-GB" sz="3870" spc="-1" strike="noStrike">
              <a:solidFill>
                <a:srgbClr val="ffffff"/>
              </a:solidFill>
              <a:latin typeface="Arial"/>
            </a:endParaRPr>
          </a:p>
          <a:p>
            <a:pPr lvl="1" marL="864000" indent="-324000">
              <a:spcBef>
                <a:spcPts val="1369"/>
              </a:spcBef>
              <a:buClr>
                <a:srgbClr val="ffffff"/>
              </a:buClr>
              <a:buSzPct val="75000"/>
              <a:buFont typeface="Symbol" charset="2"/>
              <a:buChar char=""/>
            </a:pPr>
            <a:r>
              <a:rPr b="0" lang="en-GB" sz="3390" spc="-1" strike="noStrike">
                <a:solidFill>
                  <a:srgbClr val="ffffff"/>
                </a:solidFill>
                <a:latin typeface="Arial"/>
              </a:rPr>
              <a:t>Second Outline Level</a:t>
            </a:r>
            <a:endParaRPr b="0" lang="en-GB" sz="3390" spc="-1" strike="noStrike">
              <a:solidFill>
                <a:srgbClr val="ffffff"/>
              </a:solidFill>
              <a:latin typeface="Arial"/>
            </a:endParaRPr>
          </a:p>
          <a:p>
            <a:pPr lvl="2" marL="1296000" indent="-288000">
              <a:spcBef>
                <a:spcPts val="1026"/>
              </a:spcBef>
              <a:buClr>
                <a:srgbClr val="ffffff"/>
              </a:buClr>
              <a:buSzPct val="45000"/>
              <a:buFont typeface="Wingdings" charset="2"/>
              <a:buChar char=""/>
            </a:pPr>
            <a:r>
              <a:rPr b="0" lang="en-GB" sz="2900" spc="-1" strike="noStrike">
                <a:solidFill>
                  <a:srgbClr val="ffffff"/>
                </a:solidFill>
                <a:latin typeface="Arial"/>
              </a:rPr>
              <a:t>Third Outline Level</a:t>
            </a:r>
            <a:endParaRPr b="0" lang="en-GB" sz="2900" spc="-1" strike="noStrike">
              <a:solidFill>
                <a:srgbClr val="ffffff"/>
              </a:solidFill>
              <a:latin typeface="Arial"/>
            </a:endParaRPr>
          </a:p>
          <a:p>
            <a:pPr lvl="3" marL="1728000" indent="-216000">
              <a:spcBef>
                <a:spcPts val="683"/>
              </a:spcBef>
              <a:buClr>
                <a:srgbClr val="ffffff"/>
              </a:buClr>
              <a:buSzPct val="75000"/>
              <a:buFont typeface="Symbol" charset="2"/>
              <a:buChar char=""/>
            </a:pPr>
            <a:r>
              <a:rPr b="0" lang="en-GB" sz="2420" spc="-1" strike="noStrike">
                <a:solidFill>
                  <a:srgbClr val="ffffff"/>
                </a:solidFill>
                <a:latin typeface="Arial"/>
              </a:rPr>
              <a:t>Fourth Outline Level</a:t>
            </a:r>
            <a:endParaRPr b="0" lang="en-GB" sz="2420" spc="-1" strike="noStrike">
              <a:solidFill>
                <a:srgbClr val="ffffff"/>
              </a:solidFill>
              <a:latin typeface="Arial"/>
            </a:endParaRPr>
          </a:p>
          <a:p>
            <a:pPr lvl="4" marL="2160000" indent="-216000">
              <a:spcBef>
                <a:spcPts val="340"/>
              </a:spcBef>
              <a:buClr>
                <a:srgbClr val="ffffff"/>
              </a:buClr>
              <a:buSzPct val="45000"/>
              <a:buFont typeface="Wingdings" charset="2"/>
              <a:buChar char=""/>
            </a:pPr>
            <a:r>
              <a:rPr b="0" lang="en-GB" sz="2420" spc="-1" strike="noStrike">
                <a:solidFill>
                  <a:srgbClr val="ffffff"/>
                </a:solidFill>
                <a:latin typeface="Arial"/>
              </a:rPr>
              <a:t>Fifth Outline Level</a:t>
            </a:r>
            <a:endParaRPr b="0" lang="en-GB" sz="2420" spc="-1" strike="noStrike">
              <a:solidFill>
                <a:srgbClr val="ffffff"/>
              </a:solidFill>
              <a:latin typeface="Arial"/>
            </a:endParaRPr>
          </a:p>
          <a:p>
            <a:pPr lvl="5" marL="2592000" indent="-216000">
              <a:spcBef>
                <a:spcPts val="340"/>
              </a:spcBef>
              <a:buClr>
                <a:srgbClr val="ffffff"/>
              </a:buClr>
              <a:buSzPct val="45000"/>
              <a:buFont typeface="Wingdings" charset="2"/>
              <a:buChar char=""/>
            </a:pPr>
            <a:r>
              <a:rPr b="0" lang="en-GB" sz="2420" spc="-1" strike="noStrike">
                <a:solidFill>
                  <a:srgbClr val="ffffff"/>
                </a:solidFill>
                <a:latin typeface="Arial"/>
              </a:rPr>
              <a:t>Sixth Outline Level</a:t>
            </a:r>
            <a:endParaRPr b="0" lang="en-GB" sz="2420" spc="-1" strike="noStrike">
              <a:solidFill>
                <a:srgbClr val="ffffff"/>
              </a:solidFill>
              <a:latin typeface="Arial"/>
            </a:endParaRPr>
          </a:p>
          <a:p>
            <a:pPr lvl="6" marL="3024000" indent="-216000">
              <a:spcBef>
                <a:spcPts val="340"/>
              </a:spcBef>
              <a:buClr>
                <a:srgbClr val="ffffff"/>
              </a:buClr>
              <a:buSzPct val="45000"/>
              <a:buFont typeface="Wingdings" charset="2"/>
              <a:buChar char=""/>
            </a:pPr>
            <a:r>
              <a:rPr b="0" lang="en-GB" sz="2420" spc="-1" strike="noStrike">
                <a:solidFill>
                  <a:srgbClr val="ffffff"/>
                </a:solidFill>
                <a:latin typeface="Arial"/>
              </a:rPr>
              <a:t>Seventh Outline Level</a:t>
            </a:r>
            <a:endParaRPr b="0" lang="en-GB" sz="2420" spc="-1" strike="noStrike">
              <a:solidFill>
                <a:srgbClr val="ffffff"/>
              </a:solidFill>
              <a:latin typeface="Arial"/>
            </a:endParaRPr>
          </a:p>
        </p:txBody>
      </p:sp>
      <p:pic>
        <p:nvPicPr>
          <p:cNvPr id="89" name="" descr=""/>
          <p:cNvPicPr/>
          <p:nvPr/>
        </p:nvPicPr>
        <p:blipFill>
          <a:blip r:embed="rId2"/>
          <a:stretch/>
        </p:blipFill>
        <p:spPr>
          <a:xfrm>
            <a:off x="4968720" y="2304000"/>
            <a:ext cx="2255760" cy="2252520"/>
          </a:xfrm>
          <a:prstGeom prst="rect">
            <a:avLst/>
          </a:prstGeom>
          <a:ln w="3600">
            <a:noFill/>
          </a:ln>
        </p:spPr>
      </p:pic>
    </p:spTree>
  </p:cSld>
  <p:clrMap bg1="lt1" bg2="lt2" tx1="dk1" tx2="dk2" accent1="accent1" accent2="accent2" accent3="accent3" accent4="accent4" accent5="accent5" accent6="accent6" hlink="hlink" folHlink="folHlink"/>
  <p:sldLayoutIdLst>
    <p:sldLayoutId id="2147483666" r:id="rId3"/>
    <p:sldLayoutId id="2147483667" r:id="rId4"/>
  </p:sldLayoutIdLst>
</p:sldMaster>
</file>

<file path=ppt/slideMasters/slideMaster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3" name="PlaceHolder 1"/>
          <p:cNvSpPr>
            <a:spLocks noGrp="1"/>
          </p:cNvSpPr>
          <p:nvPr>
            <p:ph type="title"/>
          </p:nvPr>
        </p:nvSpPr>
        <p:spPr>
          <a:xfrm>
            <a:off x="609480" y="6923160"/>
            <a:ext cx="10972080" cy="348480"/>
          </a:xfrm>
          <a:prstGeom prst="rect">
            <a:avLst/>
          </a:prstGeom>
          <a:noFill/>
          <a:ln w="0">
            <a:noFill/>
          </a:ln>
        </p:spPr>
        <p:txBody>
          <a:bodyPr lIns="0" rIns="0" tIns="0" bIns="0" anchor="ctr">
            <a:noAutofit/>
          </a:bodyPr>
          <a:p>
            <a:pPr indent="0" algn="ctr">
              <a:buNone/>
            </a:pPr>
            <a:r>
              <a:rPr b="0" lang="en-GB" sz="1929" spc="-1" strike="noStrike">
                <a:solidFill>
                  <a:srgbClr val="b2b2b2"/>
                </a:solidFill>
                <a:latin typeface="Arial"/>
              </a:rPr>
              <a:t>Click to edit the title text format</a:t>
            </a:r>
            <a:endParaRPr b="0" lang="en-GB" sz="1929" spc="-1" strike="noStrike">
              <a:solidFill>
                <a:srgbClr val="b2b2b2"/>
              </a:solidFill>
              <a:latin typeface="Arial"/>
            </a:endParaRPr>
          </a:p>
        </p:txBody>
      </p:sp>
      <p:sp>
        <p:nvSpPr>
          <p:cNvPr id="94" name="PlaceHolder 2"/>
          <p:cNvSpPr>
            <a:spLocks noGrp="1"/>
          </p:cNvSpPr>
          <p:nvPr>
            <p:ph type="body"/>
          </p:nvPr>
        </p:nvSpPr>
        <p:spPr>
          <a:xfrm>
            <a:off x="696600" y="7053840"/>
            <a:ext cx="10972080" cy="348480"/>
          </a:xfrm>
          <a:prstGeom prst="rect">
            <a:avLst/>
          </a:prstGeom>
          <a:noFill/>
          <a:ln w="0">
            <a:noFill/>
          </a:ln>
        </p:spPr>
        <p:txBody>
          <a:bodyPr lIns="0" rIns="0" tIns="0" bIns="0" anchor="t">
            <a:normAutofit fontScale="5629" lnSpcReduction="20000"/>
          </a:bodyPr>
          <a:p>
            <a:pPr marL="432000" indent="-324000">
              <a:spcBef>
                <a:spcPts val="1712"/>
              </a:spcBef>
              <a:buClr>
                <a:srgbClr val="000000"/>
              </a:buClr>
              <a:buSzPct val="45000"/>
              <a:buFont typeface="Wingdings" charset="2"/>
              <a:buChar char=""/>
            </a:pPr>
            <a:r>
              <a:rPr b="0" lang="en-GB" sz="1600" spc="-1" strike="noStrike">
                <a:solidFill>
                  <a:srgbClr val="b2b2b2"/>
                </a:solidFill>
                <a:latin typeface="Arial"/>
              </a:rPr>
              <a:t>Click to edit the outline text format</a:t>
            </a:r>
            <a:endParaRPr b="0" lang="en-GB" sz="1600" spc="-1" strike="noStrike">
              <a:solidFill>
                <a:srgbClr val="b2b2b2"/>
              </a:solidFill>
              <a:latin typeface="Arial"/>
            </a:endParaRPr>
          </a:p>
          <a:p>
            <a:pPr lvl="1" marL="864000" indent="-324000">
              <a:spcBef>
                <a:spcPts val="1369"/>
              </a:spcBef>
              <a:buClr>
                <a:srgbClr val="000000"/>
              </a:buClr>
              <a:buSzPct val="75000"/>
              <a:buFont typeface="Symbol" charset="2"/>
              <a:buChar char=""/>
            </a:pPr>
            <a:r>
              <a:rPr b="0" lang="en-GB" sz="1600" spc="-1" strike="noStrike">
                <a:solidFill>
                  <a:srgbClr val="b2b2b2"/>
                </a:solidFill>
                <a:latin typeface="Arial"/>
              </a:rPr>
              <a:t>Second Outline Level</a:t>
            </a:r>
            <a:endParaRPr b="0" lang="en-GB" sz="1600" spc="-1" strike="noStrike">
              <a:solidFill>
                <a:srgbClr val="b2b2b2"/>
              </a:solidFill>
              <a:latin typeface="Arial"/>
            </a:endParaRPr>
          </a:p>
          <a:p>
            <a:pPr lvl="2" marL="1296000" indent="-288000">
              <a:spcBef>
                <a:spcPts val="1026"/>
              </a:spcBef>
              <a:buClr>
                <a:srgbClr val="000000"/>
              </a:buClr>
              <a:buSzPct val="45000"/>
              <a:buFont typeface="Wingdings" charset="2"/>
              <a:buChar char=""/>
            </a:pPr>
            <a:r>
              <a:rPr b="0" lang="en-GB" sz="1600" spc="-1" strike="noStrike">
                <a:solidFill>
                  <a:srgbClr val="b2b2b2"/>
                </a:solidFill>
                <a:latin typeface="Arial"/>
              </a:rPr>
              <a:t>Third Outline Level</a:t>
            </a:r>
            <a:endParaRPr b="0" lang="en-GB" sz="1600" spc="-1" strike="noStrike">
              <a:solidFill>
                <a:srgbClr val="b2b2b2"/>
              </a:solidFill>
              <a:latin typeface="Arial"/>
            </a:endParaRPr>
          </a:p>
          <a:p>
            <a:pPr lvl="3" marL="1728000" indent="-216000">
              <a:spcBef>
                <a:spcPts val="683"/>
              </a:spcBef>
              <a:buClr>
                <a:srgbClr val="000000"/>
              </a:buClr>
              <a:buSzPct val="75000"/>
              <a:buFont typeface="Symbol" charset="2"/>
              <a:buChar char=""/>
            </a:pPr>
            <a:r>
              <a:rPr b="0" lang="en-GB" sz="1600" spc="-1" strike="noStrike">
                <a:solidFill>
                  <a:srgbClr val="b2b2b2"/>
                </a:solidFill>
                <a:latin typeface="Arial"/>
              </a:rPr>
              <a:t>Fourth Outline Level</a:t>
            </a:r>
            <a:endParaRPr b="0" lang="en-GB" sz="1600" spc="-1" strike="noStrike">
              <a:solidFill>
                <a:srgbClr val="b2b2b2"/>
              </a:solidFill>
              <a:latin typeface="Arial"/>
            </a:endParaRPr>
          </a:p>
          <a:p>
            <a:pPr lvl="4" marL="2160000" indent="-216000">
              <a:spcBef>
                <a:spcPts val="340"/>
              </a:spcBef>
              <a:buClr>
                <a:srgbClr val="000000"/>
              </a:buClr>
              <a:buSzPct val="45000"/>
              <a:buFont typeface="Wingdings" charset="2"/>
              <a:buChar char=""/>
            </a:pPr>
            <a:r>
              <a:rPr b="0" lang="en-GB" sz="1600" spc="-1" strike="noStrike">
                <a:solidFill>
                  <a:srgbClr val="b2b2b2"/>
                </a:solidFill>
                <a:latin typeface="Arial"/>
              </a:rPr>
              <a:t>Fifth Outline Level</a:t>
            </a:r>
            <a:endParaRPr b="0" lang="en-GB" sz="1600" spc="-1" strike="noStrike">
              <a:solidFill>
                <a:srgbClr val="b2b2b2"/>
              </a:solidFill>
              <a:latin typeface="Arial"/>
            </a:endParaRPr>
          </a:p>
          <a:p>
            <a:pPr lvl="5" marL="2592000" indent="-216000">
              <a:spcBef>
                <a:spcPts val="340"/>
              </a:spcBef>
              <a:buClr>
                <a:srgbClr val="000000"/>
              </a:buClr>
              <a:buSzPct val="45000"/>
              <a:buFont typeface="Wingdings" charset="2"/>
              <a:buChar char=""/>
            </a:pPr>
            <a:r>
              <a:rPr b="0" lang="en-GB" sz="1600" spc="-1" strike="noStrike">
                <a:solidFill>
                  <a:srgbClr val="b2b2b2"/>
                </a:solidFill>
                <a:latin typeface="Arial"/>
              </a:rPr>
              <a:t>Sixth Outline Level</a:t>
            </a:r>
            <a:endParaRPr b="0" lang="en-GB" sz="1600" spc="-1" strike="noStrike">
              <a:solidFill>
                <a:srgbClr val="b2b2b2"/>
              </a:solidFill>
              <a:latin typeface="Arial"/>
            </a:endParaRPr>
          </a:p>
          <a:p>
            <a:pPr lvl="6" marL="3024000" indent="-216000">
              <a:spcBef>
                <a:spcPts val="340"/>
              </a:spcBef>
              <a:buClr>
                <a:srgbClr val="000000"/>
              </a:buClr>
              <a:buSzPct val="45000"/>
              <a:buFont typeface="Wingdings" charset="2"/>
              <a:buChar char=""/>
            </a:pPr>
            <a:r>
              <a:rPr b="0" lang="en-GB" sz="1600" spc="-1" strike="noStrike">
                <a:solidFill>
                  <a:srgbClr val="b2b2b2"/>
                </a:solidFill>
                <a:latin typeface="Arial"/>
              </a:rPr>
              <a:t>Seventh Outline Level</a:t>
            </a:r>
            <a:endParaRPr b="0" lang="en-GB" sz="1600" spc="-1" strike="noStrike">
              <a:solidFill>
                <a:srgbClr val="b2b2b2"/>
              </a:solidFill>
              <a:latin typeface="Arial"/>
            </a:endParaRPr>
          </a:p>
        </p:txBody>
      </p:sp>
      <p:pic>
        <p:nvPicPr>
          <p:cNvPr id="95" name="" descr=""/>
          <p:cNvPicPr/>
          <p:nvPr/>
        </p:nvPicPr>
        <p:blipFill>
          <a:blip r:embed="rId2"/>
          <a:stretch/>
        </p:blipFill>
        <p:spPr>
          <a:xfrm>
            <a:off x="5406840" y="2739960"/>
            <a:ext cx="1378800" cy="1379160"/>
          </a:xfrm>
          <a:prstGeom prst="rect">
            <a:avLst/>
          </a:prstGeom>
          <a:ln w="3600">
            <a:noFill/>
          </a:ln>
        </p:spPr>
      </p:pic>
    </p:spTree>
  </p:cSld>
  <p:clrMap bg1="lt1" bg2="lt2" tx1="dk1" tx2="dk2" accent1="accent1" accent2="accent2" accent3="accent3" accent4="accent4" accent5="accent5" accent6="accent6" hlink="hlink" folHlink="folHlink"/>
  <p:sldLayoutIdLst>
    <p:sldLayoutId id="2147483669" r:id="rId3"/>
    <p:sldLayoutId id="2147483670" r:id="rId4"/>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12.xml"/>
</Relationships>
</file>

<file path=ppt/slides/_rels/slide10.xml.rels><?xml version="1.0" encoding="UTF-8"?>
<Relationships xmlns="http://schemas.openxmlformats.org/package/2006/relationships"><Relationship Id="rId1" Type="http://schemas.openxmlformats.org/officeDocument/2006/relationships/image" Target="../media/image26.jpeg"/><Relationship Id="rId2" Type="http://schemas.openxmlformats.org/officeDocument/2006/relationships/slideLayout" Target="../slideLayouts/slideLayout2.xml"/>
</Relationships>
</file>

<file path=ppt/slides/_rels/slide100.xml.rels><?xml version="1.0" encoding="UTF-8"?>
<Relationships xmlns="http://schemas.openxmlformats.org/package/2006/relationships"><Relationship Id="rId1" Type="http://schemas.openxmlformats.org/officeDocument/2006/relationships/image" Target="../media/image130.png"/><Relationship Id="rId2" Type="http://schemas.openxmlformats.org/officeDocument/2006/relationships/slideLayout" Target="../slideLayouts/slideLayout19.xml"/>
</Relationships>
</file>

<file path=ppt/slides/_rels/slide101.xml.rels><?xml version="1.0" encoding="UTF-8"?>
<Relationships xmlns="http://schemas.openxmlformats.org/package/2006/relationships"><Relationship Id="rId1" Type="http://schemas.openxmlformats.org/officeDocument/2006/relationships/image" Target="../media/image131.png"/><Relationship Id="rId2" Type="http://schemas.openxmlformats.org/officeDocument/2006/relationships/slideLayout" Target="../slideLayouts/slideLayout2.xml"/>
</Relationships>
</file>

<file path=ppt/slides/_rels/slide102.xml.rels><?xml version="1.0" encoding="UTF-8"?>
<Relationships xmlns="http://schemas.openxmlformats.org/package/2006/relationships"><Relationship Id="rId1" Type="http://schemas.openxmlformats.org/officeDocument/2006/relationships/image" Target="../media/image132.png"/><Relationship Id="rId2" Type="http://schemas.openxmlformats.org/officeDocument/2006/relationships/slideLayout" Target="../slideLayouts/slideLayout2.xml"/>
</Relationships>
</file>

<file path=ppt/slides/_rels/slide103.xml.rels><?xml version="1.0" encoding="UTF-8"?>
<Relationships xmlns="http://schemas.openxmlformats.org/package/2006/relationships"><Relationship Id="rId1" Type="http://schemas.openxmlformats.org/officeDocument/2006/relationships/image" Target="../media/image133.png"/><Relationship Id="rId2" Type="http://schemas.openxmlformats.org/officeDocument/2006/relationships/slideLayout" Target="../slideLayouts/slideLayout2.xml"/>
</Relationships>
</file>

<file path=ppt/slides/_rels/slide104.xml.rels><?xml version="1.0" encoding="UTF-8"?>
<Relationships xmlns="http://schemas.openxmlformats.org/package/2006/relationships"><Relationship Id="rId1" Type="http://schemas.openxmlformats.org/officeDocument/2006/relationships/image" Target="../media/image134.png"/><Relationship Id="rId2" Type="http://schemas.openxmlformats.org/officeDocument/2006/relationships/slideLayout" Target="../slideLayouts/slideLayout2.xml"/>
</Relationships>
</file>

<file path=ppt/slides/_rels/slide105.xml.rels><?xml version="1.0" encoding="UTF-8"?>
<Relationships xmlns="http://schemas.openxmlformats.org/package/2006/relationships"><Relationship Id="rId1" Type="http://schemas.openxmlformats.org/officeDocument/2006/relationships/image" Target="../media/image135.png"/><Relationship Id="rId2" Type="http://schemas.openxmlformats.org/officeDocument/2006/relationships/slideLayout" Target="../slideLayouts/slideLayout19.xml"/>
</Relationships>
</file>

<file path=ppt/slides/_rels/slide106.xml.rels><?xml version="1.0" encoding="UTF-8"?>
<Relationships xmlns="http://schemas.openxmlformats.org/package/2006/relationships"><Relationship Id="rId1" Type="http://schemas.openxmlformats.org/officeDocument/2006/relationships/video" Target="../media/media136.wmv"/><Relationship Id="rId2" Type="http://schemas.microsoft.com/office/2007/relationships/media" Target="../media/media136.wmv"/><Relationship Id="rId3" Type="http://schemas.openxmlformats.org/officeDocument/2006/relationships/image" Target="../media/image137.png"/><Relationship Id="rId4" Type="http://schemas.openxmlformats.org/officeDocument/2006/relationships/slideLayout" Target="../slideLayouts/slideLayout2.xml"/>
</Relationships>
</file>

<file path=ppt/slides/_rels/slide107.xml.rels><?xml version="1.0" encoding="UTF-8"?>
<Relationships xmlns="http://schemas.openxmlformats.org/package/2006/relationships"><Relationship Id="rId1" Type="http://schemas.openxmlformats.org/officeDocument/2006/relationships/image" Target="../media/image138.png"/><Relationship Id="rId2" Type="http://schemas.openxmlformats.org/officeDocument/2006/relationships/slideLayout" Target="../slideLayouts/slideLayout2.xml"/>
</Relationships>
</file>

<file path=ppt/slides/_rels/slide108.xml.rels><?xml version="1.0" encoding="UTF-8"?>
<Relationships xmlns="http://schemas.openxmlformats.org/package/2006/relationships"><Relationship Id="rId1" Type="http://schemas.openxmlformats.org/officeDocument/2006/relationships/image" Target="../media/image139.jpeg"/><Relationship Id="rId2" Type="http://schemas.openxmlformats.org/officeDocument/2006/relationships/image" Target="../media/image140.png"/><Relationship Id="rId3" Type="http://schemas.openxmlformats.org/officeDocument/2006/relationships/slideLayout" Target="../slideLayouts/slideLayout2.xml"/>
</Relationships>
</file>

<file path=ppt/slides/_rels/slide109.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110.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11.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112.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13.xml.rels><?xml version="1.0" encoding="UTF-8"?>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3.xml"/>
</Relationships>
</file>

<file path=ppt/slides/_rels/slide12.xml.rels><?xml version="1.0" encoding="UTF-8"?>
<Relationships xmlns="http://schemas.openxmlformats.org/package/2006/relationships"><Relationship Id="rId1" Type="http://schemas.openxmlformats.org/officeDocument/2006/relationships/image" Target="../media/image27.jpeg"/><Relationship Id="rId2" Type="http://schemas.openxmlformats.org/officeDocument/2006/relationships/image" Target="../media/image28.jpeg"/><Relationship Id="rId3" Type="http://schemas.openxmlformats.org/officeDocument/2006/relationships/slideLayout" Target="../slideLayouts/slideLayout2.xml"/>
</Relationships>
</file>

<file path=ppt/slides/_rels/slide13.xml.rels><?xml version="1.0" encoding="UTF-8"?>
<Relationships xmlns="http://schemas.openxmlformats.org/package/2006/relationships"><Relationship Id="rId1" Type="http://schemas.openxmlformats.org/officeDocument/2006/relationships/image" Target="../media/image29.png"/><Relationship Id="rId2" Type="http://schemas.openxmlformats.org/officeDocument/2006/relationships/slideLayout" Target="../slideLayouts/slideLayout2.xml"/>
</Relationships>
</file>

<file path=ppt/slides/_rels/slide14.xml.rels><?xml version="1.0" encoding="UTF-8"?>
<Relationships xmlns="http://schemas.openxmlformats.org/package/2006/relationships"><Relationship Id="rId1" Type="http://schemas.openxmlformats.org/officeDocument/2006/relationships/image" Target="../media/image30.jpeg"/><Relationship Id="rId2" Type="http://schemas.openxmlformats.org/officeDocument/2006/relationships/slideLayout" Target="../slideLayouts/slideLayout2.xml"/>
</Relationships>
</file>

<file path=ppt/slides/_rels/slide15.xml.rels><?xml version="1.0" encoding="UTF-8"?>
<Relationships xmlns="http://schemas.openxmlformats.org/package/2006/relationships"><Relationship Id="rId1" Type="http://schemas.openxmlformats.org/officeDocument/2006/relationships/image" Target="../media/image31.png"/><Relationship Id="rId2" Type="http://schemas.openxmlformats.org/officeDocument/2006/relationships/slideLayout" Target="../slideLayouts/slideLayout2.xml"/>
</Relationships>
</file>

<file path=ppt/slides/_rels/slide16.xml.rels><?xml version="1.0" encoding="UTF-8"?>
<Relationships xmlns="http://schemas.openxmlformats.org/package/2006/relationships"><Relationship Id="rId1" Type="http://schemas.openxmlformats.org/officeDocument/2006/relationships/image" Target="../media/image32.jpeg"/><Relationship Id="rId2" Type="http://schemas.openxmlformats.org/officeDocument/2006/relationships/slideLayout" Target="../slideLayouts/slideLayout2.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22.xml"/>
</Relationships>
</file>

<file path=ppt/slides/_rels/slide18.xml.rels><?xml version="1.0" encoding="UTF-8"?>
<Relationships xmlns="http://schemas.openxmlformats.org/package/2006/relationships"><Relationship Id="rId1" Type="http://schemas.openxmlformats.org/officeDocument/2006/relationships/image" Target="../media/image33.jpeg"/><Relationship Id="rId2" Type="http://schemas.openxmlformats.org/officeDocument/2006/relationships/slideLayout" Target="../slideLayouts/slideLayout19.xml"/>
</Relationships>
</file>

<file path=ppt/slides/_rels/slide19.xml.rels><?xml version="1.0" encoding="UTF-8"?>
<Relationships xmlns="http://schemas.openxmlformats.org/package/2006/relationships"><Relationship Id="rId1" Type="http://schemas.openxmlformats.org/officeDocument/2006/relationships/image" Target="../media/image34.jpeg"/><Relationship Id="rId2" Type="http://schemas.openxmlformats.org/officeDocument/2006/relationships/slideLayout" Target="../slideLayouts/slideLayout19.xml"/>
</Relationships>
</file>

<file path=ppt/slides/_rels/slide2.xml.rels><?xml version="1.0" encoding="UTF-8"?>
<Relationships xmlns="http://schemas.openxmlformats.org/package/2006/relationships"><Relationship Id="rId1" Type="http://schemas.openxmlformats.org/officeDocument/2006/relationships/hyperlink" Target="https://edms.cern.ch/document/3094098/" TargetMode="External"/><Relationship Id="rId2" Type="http://schemas.openxmlformats.org/officeDocument/2006/relationships/hyperlink" Target="https://indico.cern.ch/event/1408522/" TargetMode="External"/><Relationship Id="rId3" Type="http://schemas.openxmlformats.org/officeDocument/2006/relationships/slideLayout" Target="../slideLayouts/slideLayout9.xml"/>
</Relationships>
</file>

<file path=ppt/slides/_rels/slide20.xml.rels><?xml version="1.0" encoding="UTF-8"?>
<Relationships xmlns="http://schemas.openxmlformats.org/package/2006/relationships"><Relationship Id="rId1" Type="http://schemas.openxmlformats.org/officeDocument/2006/relationships/image" Target="../media/image35.jpeg"/><Relationship Id="rId2" Type="http://schemas.openxmlformats.org/officeDocument/2006/relationships/slideLayout" Target="../slideLayouts/slideLayout19.xml"/>
</Relationships>
</file>

<file path=ppt/slides/_rels/slide21.xml.rels><?xml version="1.0" encoding="UTF-8"?>
<Relationships xmlns="http://schemas.openxmlformats.org/package/2006/relationships"><Relationship Id="rId1" Type="http://schemas.openxmlformats.org/officeDocument/2006/relationships/image" Target="../media/image36.jpeg"/><Relationship Id="rId2" Type="http://schemas.openxmlformats.org/officeDocument/2006/relationships/image" Target="../media/image37.jpeg"/><Relationship Id="rId3" Type="http://schemas.openxmlformats.org/officeDocument/2006/relationships/slideLayout" Target="../slideLayouts/slideLayout19.xml"/>
</Relationships>
</file>

<file path=ppt/slides/_rels/slide22.xml.rels><?xml version="1.0" encoding="UTF-8"?>
<Relationships xmlns="http://schemas.openxmlformats.org/package/2006/relationships"><Relationship Id="rId1" Type="http://schemas.openxmlformats.org/officeDocument/2006/relationships/image" Target="../media/image38.png"/><Relationship Id="rId2" Type="http://schemas.openxmlformats.org/officeDocument/2006/relationships/slideLayout" Target="../slideLayouts/slideLayout19.xml"/>
</Relationships>
</file>

<file path=ppt/slides/_rels/slide23.xml.rels><?xml version="1.0" encoding="UTF-8"?>
<Relationships xmlns="http://schemas.openxmlformats.org/package/2006/relationships"><Relationship Id="rId1" Type="http://schemas.openxmlformats.org/officeDocument/2006/relationships/slideLayout" Target="../slideLayouts/slideLayout22.xml"/>
</Relationships>
</file>

<file path=ppt/slides/_rels/slide24.xml.rels><?xml version="1.0" encoding="UTF-8"?>
<Relationships xmlns="http://schemas.openxmlformats.org/package/2006/relationships"><Relationship Id="rId1" Type="http://schemas.openxmlformats.org/officeDocument/2006/relationships/image" Target="../media/image39.png"/><Relationship Id="rId2" Type="http://schemas.openxmlformats.org/officeDocument/2006/relationships/slideLayout" Target="../slideLayouts/slideLayout19.xml"/>
</Relationships>
</file>

<file path=ppt/slides/_rels/slide25.xml.rels><?xml version="1.0" encoding="UTF-8"?>
<Relationships xmlns="http://schemas.openxmlformats.org/package/2006/relationships"><Relationship Id="rId1" Type="http://schemas.openxmlformats.org/officeDocument/2006/relationships/image" Target="../media/image40.png"/><Relationship Id="rId2" Type="http://schemas.openxmlformats.org/officeDocument/2006/relationships/image" Target="../media/image41.png"/><Relationship Id="rId3" Type="http://schemas.openxmlformats.org/officeDocument/2006/relationships/slideLayout" Target="../slideLayouts/slideLayout19.xml"/>
</Relationships>
</file>

<file path=ppt/slides/_rels/slide26.xml.rels><?xml version="1.0" encoding="UTF-8"?>
<Relationships xmlns="http://schemas.openxmlformats.org/package/2006/relationships"><Relationship Id="rId1" Type="http://schemas.openxmlformats.org/officeDocument/2006/relationships/image" Target="../media/image42.jpeg"/><Relationship Id="rId2" Type="http://schemas.openxmlformats.org/officeDocument/2006/relationships/slideLayout" Target="../slideLayouts/slideLayout19.xml"/>
</Relationships>
</file>

<file path=ppt/slides/_rels/slide27.xml.rels><?xml version="1.0" encoding="UTF-8"?>
<Relationships xmlns="http://schemas.openxmlformats.org/package/2006/relationships"><Relationship Id="rId1" Type="http://schemas.openxmlformats.org/officeDocument/2006/relationships/image" Target="../media/image43.jpeg"/><Relationship Id="rId2" Type="http://schemas.openxmlformats.org/officeDocument/2006/relationships/image" Target="../media/image44.jpeg"/><Relationship Id="rId3" Type="http://schemas.openxmlformats.org/officeDocument/2006/relationships/slideLayout" Target="../slideLayouts/slideLayout19.xml"/>
</Relationships>
</file>

<file path=ppt/slides/_rels/slide28.xml.rels><?xml version="1.0" encoding="UTF-8"?>
<Relationships xmlns="http://schemas.openxmlformats.org/package/2006/relationships"><Relationship Id="rId1" Type="http://schemas.openxmlformats.org/officeDocument/2006/relationships/image" Target="../media/image45.jpeg"/><Relationship Id="rId2" Type="http://schemas.openxmlformats.org/officeDocument/2006/relationships/slideLayout" Target="../slideLayouts/slideLayout19.xml"/>
</Relationships>
</file>

<file path=ppt/slides/_rels/slide29.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20.xml"/>
</Relationships>
</file>

<file path=ppt/slides/_rels/slide30.xml.rels><?xml version="1.0" encoding="UTF-8"?>
<Relationships xmlns="http://schemas.openxmlformats.org/package/2006/relationships"><Relationship Id="rId1" Type="http://schemas.openxmlformats.org/officeDocument/2006/relationships/image" Target="../media/image46.png"/><Relationship Id="rId2" Type="http://schemas.openxmlformats.org/officeDocument/2006/relationships/slideLayout" Target="../slideLayouts/slideLayout19.xml"/>
</Relationships>
</file>

<file path=ppt/slides/_rels/slide31.xml.rels><?xml version="1.0" encoding="UTF-8"?>
<Relationships xmlns="http://schemas.openxmlformats.org/package/2006/relationships"><Relationship Id="rId1" Type="http://schemas.openxmlformats.org/officeDocument/2006/relationships/image" Target="../media/image47.png"/><Relationship Id="rId2" Type="http://schemas.openxmlformats.org/officeDocument/2006/relationships/slideLayout" Target="../slideLayouts/slideLayout19.xml"/>
</Relationships>
</file>

<file path=ppt/slides/_rels/slide32.xml.rels><?xml version="1.0" encoding="UTF-8"?>
<Relationships xmlns="http://schemas.openxmlformats.org/package/2006/relationships"><Relationship Id="rId1" Type="http://schemas.openxmlformats.org/officeDocument/2006/relationships/image" Target="../media/image48.png"/><Relationship Id="rId2" Type="http://schemas.openxmlformats.org/officeDocument/2006/relationships/slideLayout" Target="../slideLayouts/slideLayout19.xml"/>
</Relationships>
</file>

<file path=ppt/slides/_rels/slide33.xml.rels><?xml version="1.0" encoding="UTF-8"?>
<Relationships xmlns="http://schemas.openxmlformats.org/package/2006/relationships"><Relationship Id="rId1" Type="http://schemas.openxmlformats.org/officeDocument/2006/relationships/image" Target="../media/image49.png"/><Relationship Id="rId2" Type="http://schemas.openxmlformats.org/officeDocument/2006/relationships/slideLayout" Target="../slideLayouts/slideLayout2.xml"/>
</Relationships>
</file>

<file path=ppt/slides/_rels/slide34.xml.rels><?xml version="1.0" encoding="UTF-8"?>
<Relationships xmlns="http://schemas.openxmlformats.org/package/2006/relationships"><Relationship Id="rId1" Type="http://schemas.openxmlformats.org/officeDocument/2006/relationships/image" Target="../media/image50.png"/><Relationship Id="rId2" Type="http://schemas.openxmlformats.org/officeDocument/2006/relationships/slideLayout" Target="../slideLayouts/slideLayout2.xml"/>
</Relationships>
</file>

<file path=ppt/slides/_rels/slide35.xml.rels><?xml version="1.0" encoding="UTF-8"?>
<Relationships xmlns="http://schemas.openxmlformats.org/package/2006/relationships"><Relationship Id="rId1" Type="http://schemas.openxmlformats.org/officeDocument/2006/relationships/image" Target="../media/image51.png"/><Relationship Id="rId2" Type="http://schemas.openxmlformats.org/officeDocument/2006/relationships/slideLayout" Target="../slideLayouts/slideLayout2.xml"/>
</Relationships>
</file>

<file path=ppt/slides/_rels/slide36.xml.rels><?xml version="1.0" encoding="UTF-8"?>
<Relationships xmlns="http://schemas.openxmlformats.org/package/2006/relationships"><Relationship Id="rId1" Type="http://schemas.openxmlformats.org/officeDocument/2006/relationships/image" Target="../media/image52.png"/><Relationship Id="rId2" Type="http://schemas.openxmlformats.org/officeDocument/2006/relationships/image" Target="../media/image53.png"/><Relationship Id="rId3" Type="http://schemas.openxmlformats.org/officeDocument/2006/relationships/slideLayout" Target="../slideLayouts/slideLayout2.xml"/>
</Relationships>
</file>

<file path=ppt/slides/_rels/slide37.xml.rels><?xml version="1.0" encoding="UTF-8"?>
<Relationships xmlns="http://schemas.openxmlformats.org/package/2006/relationships"><Relationship Id="rId1" Type="http://schemas.openxmlformats.org/officeDocument/2006/relationships/image" Target="../media/image54.png"/><Relationship Id="rId2" Type="http://schemas.openxmlformats.org/officeDocument/2006/relationships/image" Target="../media/image55.png"/><Relationship Id="rId3" Type="http://schemas.openxmlformats.org/officeDocument/2006/relationships/slideLayout" Target="../slideLayouts/slideLayout2.xml"/>
</Relationships>
</file>

<file path=ppt/slides/_rels/slide38.xml.rels><?xml version="1.0" encoding="UTF-8"?>
<Relationships xmlns="http://schemas.openxmlformats.org/package/2006/relationships"><Relationship Id="rId1" Type="http://schemas.openxmlformats.org/officeDocument/2006/relationships/image" Target="../media/image56.jpeg"/><Relationship Id="rId2" Type="http://schemas.openxmlformats.org/officeDocument/2006/relationships/image" Target="../media/image57.jpeg"/><Relationship Id="rId3" Type="http://schemas.openxmlformats.org/officeDocument/2006/relationships/image" Target="../media/image58.jpeg"/><Relationship Id="rId4" Type="http://schemas.openxmlformats.org/officeDocument/2006/relationships/image" Target="../media/image59.png"/><Relationship Id="rId5" Type="http://schemas.openxmlformats.org/officeDocument/2006/relationships/image" Target="../media/image57.jpeg"/><Relationship Id="rId6" Type="http://schemas.openxmlformats.org/officeDocument/2006/relationships/image" Target="../media/image58.jpeg"/><Relationship Id="rId7" Type="http://schemas.openxmlformats.org/officeDocument/2006/relationships/slideLayout" Target="../slideLayouts/slideLayout2.xml"/>
</Relationships>
</file>

<file path=ppt/slides/_rels/slide39.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40.xml.rels><?xml version="1.0" encoding="UTF-8"?>
<Relationships xmlns="http://schemas.openxmlformats.org/package/2006/relationships"><Relationship Id="rId1" Type="http://schemas.openxmlformats.org/officeDocument/2006/relationships/image" Target="../media/image60.jpeg"/><Relationship Id="rId2" Type="http://schemas.openxmlformats.org/officeDocument/2006/relationships/slideLayout" Target="../slideLayouts/slideLayout2.xml"/>
</Relationships>
</file>

<file path=ppt/slides/_rels/slide41.xml.rels><?xml version="1.0" encoding="UTF-8"?>
<Relationships xmlns="http://schemas.openxmlformats.org/package/2006/relationships"><Relationship Id="rId1" Type="http://schemas.openxmlformats.org/officeDocument/2006/relationships/image" Target="../media/image61.jpeg"/><Relationship Id="rId2" Type="http://schemas.openxmlformats.org/officeDocument/2006/relationships/slideLayout" Target="../slideLayouts/slideLayout2.xml"/>
</Relationships>
</file>

<file path=ppt/slides/_rels/slide42.xml.rels><?xml version="1.0" encoding="UTF-8"?>
<Relationships xmlns="http://schemas.openxmlformats.org/package/2006/relationships"><Relationship Id="rId1" Type="http://schemas.openxmlformats.org/officeDocument/2006/relationships/image" Target="../media/image15.png"/><Relationship Id="rId2" Type="http://schemas.openxmlformats.org/officeDocument/2006/relationships/image" Target="../media/image62.jpeg"/><Relationship Id="rId3" Type="http://schemas.openxmlformats.org/officeDocument/2006/relationships/image" Target="../media/image63.jpeg"/><Relationship Id="rId4" Type="http://schemas.openxmlformats.org/officeDocument/2006/relationships/image" Target="../media/image64.png"/><Relationship Id="rId5" Type="http://schemas.openxmlformats.org/officeDocument/2006/relationships/slideLayout" Target="../slideLayouts/slideLayout2.xml"/>
</Relationships>
</file>

<file path=ppt/slides/_rels/slide43.xml.rels><?xml version="1.0" encoding="UTF-8"?>
<Relationships xmlns="http://schemas.openxmlformats.org/package/2006/relationships"><Relationship Id="rId1" Type="http://schemas.openxmlformats.org/officeDocument/2006/relationships/image" Target="../media/image65.png"/><Relationship Id="rId2" Type="http://schemas.openxmlformats.org/officeDocument/2006/relationships/slideLayout" Target="../slideLayouts/slideLayout2.xml"/>
</Relationships>
</file>

<file path=ppt/slides/_rels/slide44.xml.rels><?xml version="1.0" encoding="UTF-8"?>
<Relationships xmlns="http://schemas.openxmlformats.org/package/2006/relationships"><Relationship Id="rId1" Type="http://schemas.openxmlformats.org/officeDocument/2006/relationships/image" Target="../media/image66.png"/><Relationship Id="rId2" Type="http://schemas.openxmlformats.org/officeDocument/2006/relationships/image" Target="../media/image67.png"/><Relationship Id="rId3" Type="http://schemas.openxmlformats.org/officeDocument/2006/relationships/image" Target="../media/image68.png"/><Relationship Id="rId4" Type="http://schemas.openxmlformats.org/officeDocument/2006/relationships/slideLayout" Target="../slideLayouts/slideLayout2.xml"/>
</Relationships>
</file>

<file path=ppt/slides/_rels/slide45.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46.xml.rels><?xml version="1.0" encoding="UTF-8"?>
<Relationships xmlns="http://schemas.openxmlformats.org/package/2006/relationships"><Relationship Id="rId1" Type="http://schemas.openxmlformats.org/officeDocument/2006/relationships/hyperlink" Target="https://edms.cern.ch/document/2722221/" TargetMode="External"/><Relationship Id="rId2" Type="http://schemas.openxmlformats.org/officeDocument/2006/relationships/image" Target="../media/image69.png"/><Relationship Id="rId3" Type="http://schemas.openxmlformats.org/officeDocument/2006/relationships/image" Target="../media/image70.png"/><Relationship Id="rId4" Type="http://schemas.openxmlformats.org/officeDocument/2006/relationships/slideLayout" Target="../slideLayouts/slideLayout2.xml"/>
</Relationships>
</file>

<file path=ppt/slides/_rels/slide47.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48.xml.rels><?xml version="1.0" encoding="UTF-8"?>
<Relationships xmlns="http://schemas.openxmlformats.org/package/2006/relationships"><Relationship Id="rId1" Type="http://schemas.openxmlformats.org/officeDocument/2006/relationships/image" Target="../media/image71.png"/><Relationship Id="rId2" Type="http://schemas.openxmlformats.org/officeDocument/2006/relationships/slideLayout" Target="../slideLayouts/slideLayout2.xml"/>
</Relationships>
</file>

<file path=ppt/slides/_rels/slide49.xml.rels><?xml version="1.0" encoding="UTF-8"?>
<Relationships xmlns="http://schemas.openxmlformats.org/package/2006/relationships"><Relationship Id="rId1" Type="http://schemas.openxmlformats.org/officeDocument/2006/relationships/image" Target="../media/image71.png"/><Relationship Id="rId2" Type="http://schemas.openxmlformats.org/officeDocument/2006/relationships/slideLayout" Target="../slideLayouts/slideLayout2.xml"/>
</Relationships>
</file>

<file path=ppt/slides/_rels/slide5.xml.rels><?xml version="1.0" encoding="UTF-8"?>
<Relationships xmlns="http://schemas.openxmlformats.org/package/2006/relationships"><Relationship Id="rId1" Type="http://schemas.openxmlformats.org/officeDocument/2006/relationships/image" Target="../media/image9.png"/><Relationship Id="rId2" Type="http://schemas.openxmlformats.org/officeDocument/2006/relationships/image" Target="../media/image10.png"/><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slideLayout" Target="../slideLayouts/slideLayout2.xml"/>
</Relationships>
</file>

<file path=ppt/slides/_rels/slide50.xml.rels><?xml version="1.0" encoding="UTF-8"?>
<Relationships xmlns="http://schemas.openxmlformats.org/package/2006/relationships"><Relationship Id="rId1" Type="http://schemas.openxmlformats.org/officeDocument/2006/relationships/image" Target="../media/image72.jpeg"/><Relationship Id="rId2" Type="http://schemas.openxmlformats.org/officeDocument/2006/relationships/image" Target="../media/image73.png"/><Relationship Id="rId3" Type="http://schemas.openxmlformats.org/officeDocument/2006/relationships/slideLayout" Target="../slideLayouts/slideLayout2.xml"/>
</Relationships>
</file>

<file path=ppt/slides/_rels/slide51.xml.rels><?xml version="1.0" encoding="UTF-8"?>
<Relationships xmlns="http://schemas.openxmlformats.org/package/2006/relationships"><Relationship Id="rId1" Type="http://schemas.openxmlformats.org/officeDocument/2006/relationships/image" Target="../media/image74.png"/><Relationship Id="rId2" Type="http://schemas.openxmlformats.org/officeDocument/2006/relationships/slideLayout" Target="../slideLayouts/slideLayout2.xml"/>
</Relationships>
</file>

<file path=ppt/slides/_rels/slide52.xml.rels><?xml version="1.0" encoding="UTF-8"?>
<Relationships xmlns="http://schemas.openxmlformats.org/package/2006/relationships"><Relationship Id="rId1" Type="http://schemas.openxmlformats.org/officeDocument/2006/relationships/image" Target="../media/image75.jpeg"/><Relationship Id="rId2" Type="http://schemas.openxmlformats.org/officeDocument/2006/relationships/image" Target="../media/image76.jpeg"/><Relationship Id="rId3" Type="http://schemas.openxmlformats.org/officeDocument/2006/relationships/image" Target="../media/image77.png"/><Relationship Id="rId4" Type="http://schemas.openxmlformats.org/officeDocument/2006/relationships/slideLayout" Target="../slideLayouts/slideLayout2.xml"/>
</Relationships>
</file>

<file path=ppt/slides/_rels/slide53.xml.rels><?xml version="1.0" encoding="UTF-8"?>
<Relationships xmlns="http://schemas.openxmlformats.org/package/2006/relationships"><Relationship Id="rId1" Type="http://schemas.openxmlformats.org/officeDocument/2006/relationships/image" Target="../media/image78.png"/><Relationship Id="rId2" Type="http://schemas.openxmlformats.org/officeDocument/2006/relationships/image" Target="../media/image75.jpeg"/><Relationship Id="rId3" Type="http://schemas.openxmlformats.org/officeDocument/2006/relationships/image" Target="../media/image76.jpeg"/><Relationship Id="rId4" Type="http://schemas.openxmlformats.org/officeDocument/2006/relationships/slideLayout" Target="../slideLayouts/slideLayout2.xml"/>
</Relationships>
</file>

<file path=ppt/slides/_rels/slide54.xml.rels><?xml version="1.0" encoding="UTF-8"?>
<Relationships xmlns="http://schemas.openxmlformats.org/package/2006/relationships"><Relationship Id="rId1" Type="http://schemas.openxmlformats.org/officeDocument/2006/relationships/image" Target="../media/image79.jpeg"/><Relationship Id="rId2" Type="http://schemas.openxmlformats.org/officeDocument/2006/relationships/image" Target="../media/image80.png"/><Relationship Id="rId3" Type="http://schemas.openxmlformats.org/officeDocument/2006/relationships/slideLayout" Target="../slideLayouts/slideLayout2.xml"/>
</Relationships>
</file>

<file path=ppt/slides/_rels/slide55.xml.rels><?xml version="1.0" encoding="UTF-8"?>
<Relationships xmlns="http://schemas.openxmlformats.org/package/2006/relationships"><Relationship Id="rId1" Type="http://schemas.openxmlformats.org/officeDocument/2006/relationships/image" Target="../media/image81.png"/><Relationship Id="rId2" Type="http://schemas.openxmlformats.org/officeDocument/2006/relationships/slideLayout" Target="../slideLayouts/slideLayout2.xml"/>
</Relationships>
</file>

<file path=ppt/slides/_rels/slide56.xml.rels><?xml version="1.0" encoding="UTF-8"?>
<Relationships xmlns="http://schemas.openxmlformats.org/package/2006/relationships"><Relationship Id="rId1" Type="http://schemas.openxmlformats.org/officeDocument/2006/relationships/image" Target="../media/image82.png"/><Relationship Id="rId2" Type="http://schemas.openxmlformats.org/officeDocument/2006/relationships/slideLayout" Target="../slideLayouts/slideLayout2.xml"/>
</Relationships>
</file>

<file path=ppt/slides/_rels/slide57.xml.rels><?xml version="1.0" encoding="UTF-8"?>
<Relationships xmlns="http://schemas.openxmlformats.org/package/2006/relationships"><Relationship Id="rId1" Type="http://schemas.openxmlformats.org/officeDocument/2006/relationships/image" Target="../media/image83.png"/><Relationship Id="rId2" Type="http://schemas.openxmlformats.org/officeDocument/2006/relationships/slideLayout" Target="../slideLayouts/slideLayout2.xml"/>
</Relationships>
</file>

<file path=ppt/slides/_rels/slide58.xml.rels><?xml version="1.0" encoding="UTF-8"?>
<Relationships xmlns="http://schemas.openxmlformats.org/package/2006/relationships"><Relationship Id="rId1" Type="http://schemas.openxmlformats.org/officeDocument/2006/relationships/image" Target="../media/image71.png"/><Relationship Id="rId2" Type="http://schemas.openxmlformats.org/officeDocument/2006/relationships/slideLayout" Target="../slideLayouts/slideLayout2.xml"/>
</Relationships>
</file>

<file path=ppt/slides/_rels/slide59.xml.rels><?xml version="1.0" encoding="UTF-8"?>
<Relationships xmlns="http://schemas.openxmlformats.org/package/2006/relationships"><Relationship Id="rId1" Type="http://schemas.openxmlformats.org/officeDocument/2006/relationships/image" Target="../media/image84.jpeg"/><Relationship Id="rId2" Type="http://schemas.openxmlformats.org/officeDocument/2006/relationships/slideLayout" Target="../slideLayouts/slideLayout2.xml"/>
</Relationships>
</file>

<file path=ppt/slides/_rels/slide6.xml.rels><?xml version="1.0" encoding="UTF-8"?>
<Relationships xmlns="http://schemas.openxmlformats.org/package/2006/relationships"><Relationship Id="rId1" Type="http://schemas.openxmlformats.org/officeDocument/2006/relationships/image" Target="../media/image13.jpeg"/><Relationship Id="rId2" Type="http://schemas.openxmlformats.org/officeDocument/2006/relationships/image" Target="../media/image14.jpeg"/><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png"/><Relationship Id="rId6" Type="http://schemas.openxmlformats.org/officeDocument/2006/relationships/image" Target="../media/image17.png"/><Relationship Id="rId7" Type="http://schemas.openxmlformats.org/officeDocument/2006/relationships/image" Target="../media/image18.png"/><Relationship Id="rId8" Type="http://schemas.openxmlformats.org/officeDocument/2006/relationships/image" Target="../media/image19.png"/><Relationship Id="rId9" Type="http://schemas.openxmlformats.org/officeDocument/2006/relationships/slideLayout" Target="../slideLayouts/slideLayout2.xml"/>
</Relationships>
</file>

<file path=ppt/slides/_rels/slide60.xml.rels><?xml version="1.0" encoding="UTF-8"?>
<Relationships xmlns="http://schemas.openxmlformats.org/package/2006/relationships"><Relationship Id="rId1" Type="http://schemas.openxmlformats.org/officeDocument/2006/relationships/image" Target="../media/image85.jpeg"/><Relationship Id="rId2" Type="http://schemas.openxmlformats.org/officeDocument/2006/relationships/slideLayout" Target="../slideLayouts/slideLayout2.xml"/>
</Relationships>
</file>

<file path=ppt/slides/_rels/slide61.xml.rels><?xml version="1.0" encoding="UTF-8"?>
<Relationships xmlns="http://schemas.openxmlformats.org/package/2006/relationships"><Relationship Id="rId1" Type="http://schemas.openxmlformats.org/officeDocument/2006/relationships/image" Target="../media/image86.png"/><Relationship Id="rId2" Type="http://schemas.openxmlformats.org/officeDocument/2006/relationships/image" Target="../media/image87.png"/><Relationship Id="rId3" Type="http://schemas.openxmlformats.org/officeDocument/2006/relationships/image" Target="../media/image88.png"/><Relationship Id="rId4" Type="http://schemas.openxmlformats.org/officeDocument/2006/relationships/slideLayout" Target="../slideLayouts/slideLayout2.xml"/>
</Relationships>
</file>

<file path=ppt/slides/_rels/slide62.xml.rels><?xml version="1.0" encoding="UTF-8"?>
<Relationships xmlns="http://schemas.openxmlformats.org/package/2006/relationships"><Relationship Id="rId1" Type="http://schemas.openxmlformats.org/officeDocument/2006/relationships/image" Target="../media/image89.png"/><Relationship Id="rId2" Type="http://schemas.openxmlformats.org/officeDocument/2006/relationships/slideLayout" Target="../slideLayouts/slideLayout2.xml"/>
</Relationships>
</file>

<file path=ppt/slides/_rels/slide63.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64.xml.rels><?xml version="1.0" encoding="UTF-8"?>
<Relationships xmlns="http://schemas.openxmlformats.org/package/2006/relationships"><Relationship Id="rId1" Type="http://schemas.openxmlformats.org/officeDocument/2006/relationships/image" Target="../media/image90.png"/><Relationship Id="rId2" Type="http://schemas.openxmlformats.org/officeDocument/2006/relationships/slideLayout" Target="../slideLayouts/slideLayout2.xml"/>
</Relationships>
</file>

<file path=ppt/slides/_rels/slide65.xml.rels><?xml version="1.0" encoding="UTF-8"?>
<Relationships xmlns="http://schemas.openxmlformats.org/package/2006/relationships"><Relationship Id="rId1" Type="http://schemas.openxmlformats.org/officeDocument/2006/relationships/image" Target="../media/image91.png"/><Relationship Id="rId2" Type="http://schemas.openxmlformats.org/officeDocument/2006/relationships/image" Target="../media/image92.png"/><Relationship Id="rId3" Type="http://schemas.openxmlformats.org/officeDocument/2006/relationships/slideLayout" Target="../slideLayouts/slideLayout2.xml"/>
</Relationships>
</file>

<file path=ppt/slides/_rels/slide66.xml.rels><?xml version="1.0" encoding="UTF-8"?>
<Relationships xmlns="http://schemas.openxmlformats.org/package/2006/relationships"><Relationship Id="rId1" Type="http://schemas.openxmlformats.org/officeDocument/2006/relationships/image" Target="../media/image93.png"/><Relationship Id="rId2" Type="http://schemas.openxmlformats.org/officeDocument/2006/relationships/slideLayout" Target="../slideLayouts/slideLayout2.xml"/>
</Relationships>
</file>

<file path=ppt/slides/_rels/slide67.xml.rels><?xml version="1.0" encoding="UTF-8"?>
<Relationships xmlns="http://schemas.openxmlformats.org/package/2006/relationships"><Relationship Id="rId1" Type="http://schemas.openxmlformats.org/officeDocument/2006/relationships/image" Target="../media/image94.png"/><Relationship Id="rId2" Type="http://schemas.openxmlformats.org/officeDocument/2006/relationships/image" Target="../media/image95.jpeg"/><Relationship Id="rId3" Type="http://schemas.openxmlformats.org/officeDocument/2006/relationships/slideLayout" Target="../slideLayouts/slideLayout2.xml"/>
</Relationships>
</file>

<file path=ppt/slides/_rels/slide68.xml.rels><?xml version="1.0" encoding="UTF-8"?>
<Relationships xmlns="http://schemas.openxmlformats.org/package/2006/relationships"><Relationship Id="rId1" Type="http://schemas.openxmlformats.org/officeDocument/2006/relationships/image" Target="../media/image96.png"/><Relationship Id="rId2" Type="http://schemas.openxmlformats.org/officeDocument/2006/relationships/slideLayout" Target="../slideLayouts/slideLayout2.xml"/>
</Relationships>
</file>

<file path=ppt/slides/_rels/slide69.xml.rels><?xml version="1.0" encoding="UTF-8"?>
<Relationships xmlns="http://schemas.openxmlformats.org/package/2006/relationships"><Relationship Id="rId1" Type="http://schemas.openxmlformats.org/officeDocument/2006/relationships/image" Target="../media/image97.png"/><Relationship Id="rId2" Type="http://schemas.openxmlformats.org/officeDocument/2006/relationships/image" Target="../media/image98.png"/><Relationship Id="rId3" Type="http://schemas.openxmlformats.org/officeDocument/2006/relationships/slideLayout" Target="../slideLayouts/slideLayout2.xml"/>
</Relationships>
</file>

<file path=ppt/slides/_rels/slide7.xml.rels><?xml version="1.0" encoding="UTF-8"?>
<Relationships xmlns="http://schemas.openxmlformats.org/package/2006/relationships"><Relationship Id="rId1" Type="http://schemas.openxmlformats.org/officeDocument/2006/relationships/image" Target="../media/image20.jpeg"/><Relationship Id="rId2" Type="http://schemas.openxmlformats.org/officeDocument/2006/relationships/slideLayout" Target="../slideLayouts/slideLayout2.xml"/>
</Relationships>
</file>

<file path=ppt/slides/_rels/slide70.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7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72.xml.rels><?xml version="1.0" encoding="UTF-8"?>
<Relationships xmlns="http://schemas.openxmlformats.org/package/2006/relationships"><Relationship Id="rId1" Type="http://schemas.openxmlformats.org/officeDocument/2006/relationships/image" Target="../media/image99.png"/><Relationship Id="rId2" Type="http://schemas.openxmlformats.org/officeDocument/2006/relationships/slideLayout" Target="../slideLayouts/slideLayout2.xml"/>
</Relationships>
</file>

<file path=ppt/slides/_rels/slide73.xml.rels><?xml version="1.0" encoding="UTF-8"?>
<Relationships xmlns="http://schemas.openxmlformats.org/package/2006/relationships"><Relationship Id="rId1" Type="http://schemas.openxmlformats.org/officeDocument/2006/relationships/image" Target="../media/image100.png"/><Relationship Id="rId2" Type="http://schemas.openxmlformats.org/officeDocument/2006/relationships/slideLayout" Target="../slideLayouts/slideLayout2.xml"/>
</Relationships>
</file>

<file path=ppt/slides/_rels/slide74.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75.xml.rels><?xml version="1.0" encoding="UTF-8"?>
<Relationships xmlns="http://schemas.openxmlformats.org/package/2006/relationships"><Relationship Id="rId1" Type="http://schemas.openxmlformats.org/officeDocument/2006/relationships/image" Target="../media/image101.wmf"/><Relationship Id="rId2" Type="http://schemas.openxmlformats.org/officeDocument/2006/relationships/slideLayout" Target="../slideLayouts/slideLayout2.xml"/>
</Relationships>
</file>

<file path=ppt/slides/_rels/slide76.xml.rels><?xml version="1.0" encoding="UTF-8"?>
<Relationships xmlns="http://schemas.openxmlformats.org/package/2006/relationships"><Relationship Id="rId1" Type="http://schemas.openxmlformats.org/officeDocument/2006/relationships/image" Target="../media/image102.png"/><Relationship Id="rId2" Type="http://schemas.openxmlformats.org/officeDocument/2006/relationships/slideLayout" Target="../slideLayouts/slideLayout19.xml"/>
</Relationships>
</file>

<file path=ppt/slides/_rels/slide77.xml.rels><?xml version="1.0" encoding="UTF-8"?>
<Relationships xmlns="http://schemas.openxmlformats.org/package/2006/relationships"><Relationship Id="rId1" Type="http://schemas.openxmlformats.org/officeDocument/2006/relationships/image" Target="../media/image103.wmf"/><Relationship Id="rId2" Type="http://schemas.openxmlformats.org/officeDocument/2006/relationships/image" Target="../media/image104.png"/><Relationship Id="rId3" Type="http://schemas.openxmlformats.org/officeDocument/2006/relationships/slideLayout" Target="../slideLayouts/slideLayout19.xml"/>
</Relationships>
</file>

<file path=ppt/slides/_rels/slide78.xml.rels><?xml version="1.0" encoding="UTF-8"?>
<Relationships xmlns="http://schemas.openxmlformats.org/package/2006/relationships"><Relationship Id="rId1" Type="http://schemas.openxmlformats.org/officeDocument/2006/relationships/image" Target="../media/image105.png"/><Relationship Id="rId2" Type="http://schemas.openxmlformats.org/officeDocument/2006/relationships/image" Target="../media/image106.png"/><Relationship Id="rId3" Type="http://schemas.openxmlformats.org/officeDocument/2006/relationships/slideLayout" Target="../slideLayouts/slideLayout19.xml"/>
</Relationships>
</file>

<file path=ppt/slides/_rels/slide79.xml.rels><?xml version="1.0" encoding="UTF-8"?>
<Relationships xmlns="http://schemas.openxmlformats.org/package/2006/relationships"><Relationship Id="rId1" Type="http://schemas.openxmlformats.org/officeDocument/2006/relationships/image" Target="../media/image107.png"/><Relationship Id="rId2" Type="http://schemas.openxmlformats.org/officeDocument/2006/relationships/image" Target="../media/image108.png"/><Relationship Id="rId3" Type="http://schemas.openxmlformats.org/officeDocument/2006/relationships/slideLayout" Target="../slideLayouts/slideLayout19.xml"/>
</Relationships>
</file>

<file path=ppt/slides/_rels/slide8.xml.rels><?xml version="1.0" encoding="UTF-8"?>
<Relationships xmlns="http://schemas.openxmlformats.org/package/2006/relationships"><Relationship Id="rId1" Type="http://schemas.openxmlformats.org/officeDocument/2006/relationships/image" Target="../media/image21.jpeg"/><Relationship Id="rId2" Type="http://schemas.openxmlformats.org/officeDocument/2006/relationships/image" Target="../media/image22.jpeg"/><Relationship Id="rId3" Type="http://schemas.openxmlformats.org/officeDocument/2006/relationships/slideLayout" Target="../slideLayouts/slideLayout2.xml"/>
</Relationships>
</file>

<file path=ppt/slides/_rels/slide80.xml.rels><?xml version="1.0" encoding="UTF-8"?>
<Relationships xmlns="http://schemas.openxmlformats.org/package/2006/relationships"><Relationship Id="rId1" Type="http://schemas.openxmlformats.org/officeDocument/2006/relationships/image" Target="../media/image109.png"/><Relationship Id="rId2" Type="http://schemas.openxmlformats.org/officeDocument/2006/relationships/slideLayout" Target="../slideLayouts/slideLayout2.xml"/>
</Relationships>
</file>

<file path=ppt/slides/_rels/slide8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82.xml.rels><?xml version="1.0" encoding="UTF-8"?>
<Relationships xmlns="http://schemas.openxmlformats.org/package/2006/relationships"><Relationship Id="rId1" Type="http://schemas.openxmlformats.org/officeDocument/2006/relationships/image" Target="../media/image110.png"/><Relationship Id="rId2" Type="http://schemas.openxmlformats.org/officeDocument/2006/relationships/slideLayout" Target="../slideLayouts/slideLayout2.xml"/>
</Relationships>
</file>

<file path=ppt/slides/_rels/slide83.xml.rels><?xml version="1.0" encoding="UTF-8"?>
<Relationships xmlns="http://schemas.openxmlformats.org/package/2006/relationships"><Relationship Id="rId1" Type="http://schemas.openxmlformats.org/officeDocument/2006/relationships/image" Target="../media/image111.jpeg"/><Relationship Id="rId2" Type="http://schemas.openxmlformats.org/officeDocument/2006/relationships/image" Target="../media/image112.jpeg"/><Relationship Id="rId3" Type="http://schemas.openxmlformats.org/officeDocument/2006/relationships/slideLayout" Target="../slideLayouts/slideLayout2.xml"/>
</Relationships>
</file>

<file path=ppt/slides/_rels/slide84.xml.rels><?xml version="1.0" encoding="UTF-8"?>
<Relationships xmlns="http://schemas.openxmlformats.org/package/2006/relationships"><Relationship Id="rId1" Type="http://schemas.openxmlformats.org/officeDocument/2006/relationships/image" Target="../media/image113.png"/><Relationship Id="rId2" Type="http://schemas.openxmlformats.org/officeDocument/2006/relationships/slideLayout" Target="../slideLayouts/slideLayout19.xml"/>
</Relationships>
</file>

<file path=ppt/slides/_rels/slide85.xml.rels><?xml version="1.0" encoding="UTF-8"?>
<Relationships xmlns="http://schemas.openxmlformats.org/package/2006/relationships"><Relationship Id="rId1" Type="http://schemas.openxmlformats.org/officeDocument/2006/relationships/image" Target="../media/image33.jpeg"/><Relationship Id="rId2" Type="http://schemas.openxmlformats.org/officeDocument/2006/relationships/slideLayout" Target="../slideLayouts/slideLayout2.xml"/>
</Relationships>
</file>

<file path=ppt/slides/_rels/slide86.xml.rels><?xml version="1.0" encoding="UTF-8"?>
<Relationships xmlns="http://schemas.openxmlformats.org/package/2006/relationships"><Relationship Id="rId1" Type="http://schemas.openxmlformats.org/officeDocument/2006/relationships/image" Target="../media/image114.jpeg"/><Relationship Id="rId2" Type="http://schemas.openxmlformats.org/officeDocument/2006/relationships/slideLayout" Target="../slideLayouts/slideLayout2.xml"/>
</Relationships>
</file>

<file path=ppt/slides/_rels/slide87.xml.rels><?xml version="1.0" encoding="UTF-8"?>
<Relationships xmlns="http://schemas.openxmlformats.org/package/2006/relationships"><Relationship Id="rId1" Type="http://schemas.openxmlformats.org/officeDocument/2006/relationships/image" Target="../media/image115.jpeg"/><Relationship Id="rId2" Type="http://schemas.openxmlformats.org/officeDocument/2006/relationships/image" Target="../media/image116.jpeg"/><Relationship Id="rId3" Type="http://schemas.openxmlformats.org/officeDocument/2006/relationships/slideLayout" Target="../slideLayouts/slideLayout2.xml"/>
</Relationships>
</file>

<file path=ppt/slides/_rels/slide88.xml.rels><?xml version="1.0" encoding="UTF-8"?>
<Relationships xmlns="http://schemas.openxmlformats.org/package/2006/relationships"><Relationship Id="rId1" Type="http://schemas.openxmlformats.org/officeDocument/2006/relationships/image" Target="../media/image117.png"/><Relationship Id="rId2" Type="http://schemas.openxmlformats.org/officeDocument/2006/relationships/slideLayout" Target="../slideLayouts/slideLayout2.xml"/>
</Relationships>
</file>

<file path=ppt/slides/_rels/slide89.xml.rels><?xml version="1.0" encoding="UTF-8"?>
<Relationships xmlns="http://schemas.openxmlformats.org/package/2006/relationships"><Relationship Id="rId1" Type="http://schemas.openxmlformats.org/officeDocument/2006/relationships/image" Target="../media/image118.jpeg"/><Relationship Id="rId2" Type="http://schemas.openxmlformats.org/officeDocument/2006/relationships/slideLayout" Target="../slideLayouts/slideLayout2.xml"/>
</Relationships>
</file>

<file path=ppt/slides/_rels/slide9.xml.rels><?xml version="1.0" encoding="UTF-8"?>
<Relationships xmlns="http://schemas.openxmlformats.org/package/2006/relationships"><Relationship Id="rId1" Type="http://schemas.openxmlformats.org/officeDocument/2006/relationships/image" Target="../media/image23.jpeg"/><Relationship Id="rId2" Type="http://schemas.openxmlformats.org/officeDocument/2006/relationships/image" Target="../media/image24.jpeg"/><Relationship Id="rId3" Type="http://schemas.openxmlformats.org/officeDocument/2006/relationships/image" Target="../media/image25.jpeg"/><Relationship Id="rId4" Type="http://schemas.openxmlformats.org/officeDocument/2006/relationships/slideLayout" Target="../slideLayouts/slideLayout2.xml"/>
</Relationships>
</file>

<file path=ppt/slides/_rels/slide90.xml.rels><?xml version="1.0" encoding="UTF-8"?>
<Relationships xmlns="http://schemas.openxmlformats.org/package/2006/relationships"><Relationship Id="rId1" Type="http://schemas.openxmlformats.org/officeDocument/2006/relationships/image" Target="../media/image119.png"/><Relationship Id="rId2" Type="http://schemas.openxmlformats.org/officeDocument/2006/relationships/image" Target="../media/image120.png"/><Relationship Id="rId3" Type="http://schemas.openxmlformats.org/officeDocument/2006/relationships/slideLayout" Target="../slideLayouts/slideLayout2.xml"/>
</Relationships>
</file>

<file path=ppt/slides/_rels/slide91.xml.rels><?xml version="1.0" encoding="UTF-8"?>
<Relationships xmlns="http://schemas.openxmlformats.org/package/2006/relationships"><Relationship Id="rId1" Type="http://schemas.openxmlformats.org/officeDocument/2006/relationships/image" Target="../media/image121.png"/><Relationship Id="rId2" Type="http://schemas.openxmlformats.org/officeDocument/2006/relationships/slideLayout" Target="../slideLayouts/slideLayout2.xml"/>
</Relationships>
</file>

<file path=ppt/slides/_rels/slide92.xml.rels><?xml version="1.0" encoding="UTF-8"?>
<Relationships xmlns="http://schemas.openxmlformats.org/package/2006/relationships"><Relationship Id="rId1" Type="http://schemas.openxmlformats.org/officeDocument/2006/relationships/image" Target="../media/image122.png"/><Relationship Id="rId2" Type="http://schemas.openxmlformats.org/officeDocument/2006/relationships/slideLayout" Target="../slideLayouts/slideLayout2.xml"/>
</Relationships>
</file>

<file path=ppt/slides/_rels/slide93.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94.xml.rels><?xml version="1.0" encoding="UTF-8"?>
<Relationships xmlns="http://schemas.openxmlformats.org/package/2006/relationships"><Relationship Id="rId1" Type="http://schemas.openxmlformats.org/officeDocument/2006/relationships/image" Target="../media/image123.png"/><Relationship Id="rId2" Type="http://schemas.openxmlformats.org/officeDocument/2006/relationships/slideLayout" Target="../slideLayouts/slideLayout2.xml"/>
</Relationships>
</file>

<file path=ppt/slides/_rels/slide95.xml.rels><?xml version="1.0" encoding="UTF-8"?>
<Relationships xmlns="http://schemas.openxmlformats.org/package/2006/relationships"><Relationship Id="rId1" Type="http://schemas.openxmlformats.org/officeDocument/2006/relationships/image" Target="../media/image124.jpeg"/><Relationship Id="rId2" Type="http://schemas.openxmlformats.org/officeDocument/2006/relationships/slideLayout" Target="../slideLayouts/slideLayout2.xml"/>
</Relationships>
</file>

<file path=ppt/slides/_rels/slide96.xml.rels><?xml version="1.0" encoding="UTF-8"?>
<Relationships xmlns="http://schemas.openxmlformats.org/package/2006/relationships"><Relationship Id="rId1" Type="http://schemas.openxmlformats.org/officeDocument/2006/relationships/image" Target="../media/image125.png"/><Relationship Id="rId2" Type="http://schemas.openxmlformats.org/officeDocument/2006/relationships/slideLayout" Target="../slideLayouts/slideLayout2.xml"/>
</Relationships>
</file>

<file path=ppt/slides/_rels/slide97.xml.rels><?xml version="1.0" encoding="UTF-8"?>
<Relationships xmlns="http://schemas.openxmlformats.org/package/2006/relationships"><Relationship Id="rId1" Type="http://schemas.openxmlformats.org/officeDocument/2006/relationships/image" Target="../media/image126.png"/><Relationship Id="rId2" Type="http://schemas.openxmlformats.org/officeDocument/2006/relationships/slideLayout" Target="../slideLayouts/slideLayout2.xml"/>
</Relationships>
</file>

<file path=ppt/slides/_rels/slide98.xml.rels><?xml version="1.0" encoding="UTF-8"?>
<Relationships xmlns="http://schemas.openxmlformats.org/package/2006/relationships"><Relationship Id="rId1" Type="http://schemas.openxmlformats.org/officeDocument/2006/relationships/image" Target="../media/image127.png"/><Relationship Id="rId2" Type="http://schemas.openxmlformats.org/officeDocument/2006/relationships/image" Target="../media/image128.png"/><Relationship Id="rId3" Type="http://schemas.openxmlformats.org/officeDocument/2006/relationships/slideLayout" Target="../slideLayouts/slideLayout21.xml"/>
</Relationships>
</file>

<file path=ppt/slides/_rels/slide99.xml.rels><?xml version="1.0" encoding="UTF-8"?>
<Relationships xmlns="http://schemas.openxmlformats.org/package/2006/relationships"><Relationship Id="rId1" Type="http://schemas.openxmlformats.org/officeDocument/2006/relationships/image" Target="../media/image129.png"/><Relationship Id="rId2" Type="http://schemas.openxmlformats.org/officeDocument/2006/relationships/slideLayout" Target="../slideLayouts/slideLayout2.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33a0"/>
        </a:solidFill>
      </p:bgPr>
    </p:bg>
    <p:spTree>
      <p:nvGrpSpPr>
        <p:cNvPr id="1" name=""/>
        <p:cNvGrpSpPr/>
        <p:nvPr/>
      </p:nvGrpSpPr>
      <p:grpSpPr>
        <a:xfrm>
          <a:off x="0" y="0"/>
          <a:ext cx="0" cy="0"/>
          <a:chOff x="0" y="0"/>
          <a:chExt cx="0" cy="0"/>
        </a:xfrm>
      </p:grpSpPr>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6"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Power Converters in CERN Accelerators | High Power</a:t>
            </a:r>
            <a:endParaRPr b="1" lang="en-GB" sz="2200" spc="-1" strike="noStrike">
              <a:solidFill>
                <a:srgbClr val="ffffff"/>
              </a:solidFill>
              <a:latin typeface="Arial"/>
            </a:endParaRPr>
          </a:p>
        </p:txBody>
      </p:sp>
      <p:graphicFrame>
        <p:nvGraphicFramePr>
          <p:cNvPr id="307" name="Table 4_ 38"/>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Power Converters</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Except the size of power components (magnetics and some power semiconductors) and water cooled context, the challenge versus radiation is very </a:t>
                      </a:r>
                      <a:r>
                        <a:rPr b="1" lang="en-GB" sz="1800" spc="-1" strike="noStrike">
                          <a:solidFill>
                            <a:srgbClr val="706e0c"/>
                          </a:solidFill>
                          <a:latin typeface="Arial"/>
                        </a:rPr>
                        <a:t>similar</a:t>
                      </a:r>
                      <a:r>
                        <a:rPr b="1" lang="en-GB" sz="1800" spc="-1" strike="noStrike">
                          <a:solidFill>
                            <a:srgbClr val="333333"/>
                          </a:solidFill>
                          <a:latin typeface="Arial"/>
                        </a:rPr>
                        <a:t> </a:t>
                      </a:r>
                      <a:r>
                        <a:rPr b="1" lang="en-GB" sz="1800" spc="-1" strike="noStrike">
                          <a:solidFill>
                            <a:srgbClr val="706e0c"/>
                          </a:solidFill>
                          <a:latin typeface="Arial"/>
                        </a:rPr>
                        <a:t>between low and high</a:t>
                      </a:r>
                      <a:r>
                        <a:rPr b="1" lang="en-GB" sz="1800" spc="-1" strike="noStrike">
                          <a:solidFill>
                            <a:srgbClr val="333333"/>
                          </a:solidFill>
                          <a:latin typeface="Arial"/>
                        </a:rPr>
                        <a:t> power converters.</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308" name="" descr=""/>
          <p:cNvPicPr/>
          <p:nvPr/>
        </p:nvPicPr>
        <p:blipFill>
          <a:blip r:embed="rId1"/>
          <a:stretch/>
        </p:blipFill>
        <p:spPr>
          <a:xfrm>
            <a:off x="1386720" y="1252800"/>
            <a:ext cx="6713280" cy="4790880"/>
          </a:xfrm>
          <a:prstGeom prst="rect">
            <a:avLst/>
          </a:prstGeom>
          <a:ln w="3600">
            <a:noFill/>
          </a:ln>
        </p:spPr>
      </p:pic>
    </p:spTree>
  </p:cSld>
  <mc:AlternateContent>
    <mc:Choice Requires="p14">
      <p:transition spd="slow" p14:dur="2000"/>
    </mc:Choice>
    <mc:Fallback>
      <p:transition spd="slow"/>
    </mc:Fallback>
  </mc:AlternateContent>
</p:sld>
</file>

<file path=ppt/slides/slide10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80"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Converter qualif. under radiation | testing, collecting, analysing</a:t>
            </a:r>
            <a:endParaRPr b="1" lang="en-GB" sz="2200" spc="-1" strike="noStrike">
              <a:solidFill>
                <a:srgbClr val="ffffff"/>
              </a:solidFill>
              <a:latin typeface="Arial"/>
            </a:endParaRPr>
          </a:p>
        </p:txBody>
      </p:sp>
      <p:graphicFrame>
        <p:nvGraphicFramePr>
          <p:cNvPr id="781" name="Table 4_ 1"/>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Template importance</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472702"/>
                          </a:solidFill>
                          <a:latin typeface="Arial"/>
                        </a:rPr>
                        <a:t>How to take the good decision, while testing, versus what is observed?</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472702"/>
                          </a:solidFill>
                          <a:latin typeface="Arial"/>
                        </a:rPr>
                        <a:t>------------------------------------</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706e0c"/>
                          </a:solidFill>
                          <a:latin typeface="Arial"/>
                        </a:rPr>
                        <a:t>Templates pre-prepared</a:t>
                      </a:r>
                      <a:r>
                        <a:rPr b="1" lang="en-GB" sz="1800" spc="-1" strike="noStrike">
                          <a:solidFill>
                            <a:srgbClr val="333333"/>
                          </a:solidFill>
                          <a:latin typeface="Arial"/>
                        </a:rPr>
                        <a:t>, ready to receive data on-the-fly (ctrl-C ctrl-V), with extracted graphes ready to give you valid info!</a:t>
                      </a:r>
                      <a:endParaRPr b="1" lang="en-GB" sz="1800" spc="-1" strike="noStrike">
                        <a:solidFill>
                          <a:srgbClr val="333333"/>
                        </a:solidFill>
                        <a:latin typeface="Arial"/>
                      </a:endParaRPr>
                    </a:p>
                    <a:p>
                      <a:pPr marL="36000" algn="just">
                        <a:lnSpc>
                          <a:spcPct val="115000"/>
                        </a:lnSpc>
                        <a:spcBef>
                          <a:spcPts val="283"/>
                        </a:spcBef>
                        <a:spcAft>
                          <a:spcPts val="283"/>
                        </a:spcAft>
                      </a:pP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782" name="" descr=""/>
          <p:cNvPicPr/>
          <p:nvPr/>
        </p:nvPicPr>
        <p:blipFill>
          <a:blip r:embed="rId1"/>
          <a:stretch/>
        </p:blipFill>
        <p:spPr>
          <a:xfrm>
            <a:off x="856440" y="1591560"/>
            <a:ext cx="7389360" cy="3928320"/>
          </a:xfrm>
          <a:prstGeom prst="rect">
            <a:avLst/>
          </a:prstGeom>
          <a:ln w="3600">
            <a:noFill/>
          </a:ln>
        </p:spPr>
      </p:pic>
    </p:spTree>
  </p:cSld>
  <mc:AlternateContent>
    <mc:Choice Requires="p14">
      <p:transition spd="slow" p14:dur="2000"/>
    </mc:Choice>
    <mc:Fallback>
      <p:transition spd="slow"/>
    </mc:Fallback>
  </mc:AlternateContent>
</p:sld>
</file>

<file path=ppt/slides/slide10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83"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Converter qualif. under radiation | testing, collecting, analysing</a:t>
            </a:r>
            <a:endParaRPr b="1" lang="en-GB" sz="2200" spc="-1" strike="noStrike">
              <a:solidFill>
                <a:srgbClr val="ffffff"/>
              </a:solidFill>
              <a:latin typeface="Arial"/>
            </a:endParaRPr>
          </a:p>
        </p:txBody>
      </p:sp>
      <p:graphicFrame>
        <p:nvGraphicFramePr>
          <p:cNvPr id="784" name="Table 4_ 22"/>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Radiation tests results</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472702"/>
                          </a:solidFill>
                          <a:latin typeface="Arial"/>
                        </a:rPr>
                        <a:t>How radiation results look like, in practise?</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472702"/>
                          </a:solidFill>
                          <a:latin typeface="Arial"/>
                        </a:rPr>
                        <a:t>------------------------------------</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Hundreds (</a:t>
                      </a:r>
                      <a:r>
                        <a:rPr b="1" lang="en-GB" sz="1800" spc="-1" strike="noStrike">
                          <a:solidFill>
                            <a:srgbClr val="706e0c"/>
                          </a:solidFill>
                          <a:latin typeface="Arial"/>
                        </a:rPr>
                        <a:t>thousands</a:t>
                      </a:r>
                      <a:r>
                        <a:rPr b="1" lang="en-GB" sz="1800" spc="-1" strike="noStrike">
                          <a:solidFill>
                            <a:srgbClr val="333333"/>
                          </a:solidFill>
                          <a:latin typeface="Arial"/>
                        </a:rPr>
                        <a:t>) of generated files (</a:t>
                      </a:r>
                      <a:r>
                        <a:rPr b="1" lang="en-GB" sz="1800" spc="-1" strike="noStrike">
                          <a:solidFill>
                            <a:srgbClr val="706e0c"/>
                          </a:solidFill>
                          <a:latin typeface="Arial"/>
                        </a:rPr>
                        <a:t>almost all not-usefull)</a:t>
                      </a:r>
                      <a:r>
                        <a:rPr b="1" lang="en-GB" sz="1800" spc="-1" strike="noStrike">
                          <a:solidFill>
                            <a:srgbClr val="333333"/>
                          </a:solidFill>
                          <a:latin typeface="Arial"/>
                        </a:rPr>
                        <a:t> </a:t>
                      </a:r>
                      <a:r>
                        <a:rPr b="1" lang="en-GB" sz="1800" spc="-1" strike="noStrike">
                          <a:solidFill>
                            <a:srgbClr val="706e0c"/>
                          </a:solidFill>
                          <a:latin typeface="Arial"/>
                        </a:rPr>
                        <a:t>but</a:t>
                      </a:r>
                      <a:r>
                        <a:rPr b="1" lang="en-GB" sz="1800" spc="-1" strike="noStrike">
                          <a:solidFill>
                            <a:srgbClr val="333333"/>
                          </a:solidFill>
                          <a:latin typeface="Arial"/>
                        </a:rPr>
                        <a:t> computation is required to state it firmly.</a:t>
                      </a:r>
                      <a:endParaRPr b="1" lang="en-GB" sz="1800" spc="-1" strike="noStrike">
                        <a:solidFill>
                          <a:srgbClr val="333333"/>
                        </a:solidFill>
                        <a:latin typeface="Arial"/>
                      </a:endParaRPr>
                    </a:p>
                    <a:p>
                      <a:pPr marL="36000" algn="just">
                        <a:lnSpc>
                          <a:spcPct val="115000"/>
                        </a:lnSpc>
                        <a:spcBef>
                          <a:spcPts val="283"/>
                        </a:spcBef>
                        <a:spcAft>
                          <a:spcPts val="283"/>
                        </a:spcAft>
                      </a:pP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785" name="" descr=""/>
          <p:cNvPicPr/>
          <p:nvPr/>
        </p:nvPicPr>
        <p:blipFill>
          <a:blip r:embed="rId1"/>
          <a:stretch/>
        </p:blipFill>
        <p:spPr>
          <a:xfrm>
            <a:off x="1083600" y="1293120"/>
            <a:ext cx="7170840" cy="4853880"/>
          </a:xfrm>
          <a:prstGeom prst="rect">
            <a:avLst/>
          </a:prstGeom>
          <a:ln w="3600">
            <a:noFill/>
          </a:ln>
        </p:spPr>
      </p:pic>
    </p:spTree>
  </p:cSld>
  <mc:AlternateContent>
    <mc:Choice Requires="p14">
      <p:transition spd="slow" p14:dur="2000"/>
    </mc:Choice>
    <mc:Fallback>
      <p:transition spd="slow"/>
    </mc:Fallback>
  </mc:AlternateContent>
</p:sld>
</file>

<file path=ppt/slides/slide10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86"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Converter qualif. under radiation | testing, collecting, analysing</a:t>
            </a:r>
            <a:endParaRPr b="1" lang="en-GB" sz="2200" spc="-1" strike="noStrike">
              <a:solidFill>
                <a:srgbClr val="ffffff"/>
              </a:solidFill>
              <a:latin typeface="Arial"/>
            </a:endParaRPr>
          </a:p>
        </p:txBody>
      </p:sp>
      <p:graphicFrame>
        <p:nvGraphicFramePr>
          <p:cNvPr id="787" name="Table 4_ 33"/>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Be smart! Save time</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472702"/>
                          </a:solidFill>
                          <a:latin typeface="Arial"/>
                          <a:ea typeface="DejaVu Sans"/>
                        </a:rPr>
                        <a:t>It can happen test sequence should be modified during test execution. How to analize, in live thousands of files</a:t>
                      </a:r>
                      <a:r>
                        <a:rPr b="1" lang="en-GB" sz="1800" spc="-1" strike="noStrike">
                          <a:solidFill>
                            <a:srgbClr val="472702"/>
                          </a:solidFill>
                          <a:latin typeface="Arial"/>
                        </a:rPr>
                        <a:t>?</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472702"/>
                          </a:solidFill>
                          <a:latin typeface="Arial"/>
                        </a:rPr>
                        <a:t>------------------------------------</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Use </a:t>
                      </a:r>
                      <a:r>
                        <a:rPr b="1" lang="en-GB" sz="1800" spc="-1" strike="noStrike">
                          <a:solidFill>
                            <a:srgbClr val="706e0c"/>
                          </a:solidFill>
                          <a:latin typeface="Arial"/>
                        </a:rPr>
                        <a:t>efficient scripts</a:t>
                      </a:r>
                      <a:r>
                        <a:rPr b="1" lang="en-GB" sz="1800" spc="-1" strike="noStrike">
                          <a:solidFill>
                            <a:srgbClr val="333333"/>
                          </a:solidFill>
                          <a:latin typeface="Arial"/>
                        </a:rPr>
                        <a:t> like simple scripts (bash, mencoder, ffmpeg) to sorted images, generating 20 fps videos. </a:t>
                      </a:r>
                      <a:r>
                        <a:rPr b="1" lang="en-GB" sz="1800" spc="-1" strike="noStrike">
                          <a:solidFill>
                            <a:srgbClr val="706e0c"/>
                          </a:solidFill>
                          <a:latin typeface="Arial"/>
                        </a:rPr>
                        <a:t>Thousands</a:t>
                      </a:r>
                      <a:r>
                        <a:rPr b="1" lang="en-GB" sz="1800" spc="-1" strike="noStrike">
                          <a:solidFill>
                            <a:srgbClr val="333333"/>
                          </a:solidFill>
                          <a:latin typeface="Arial"/>
                        </a:rPr>
                        <a:t> of files studied in </a:t>
                      </a:r>
                      <a:r>
                        <a:rPr b="1" lang="en-GB" sz="1800" spc="-1" strike="noStrike">
                          <a:solidFill>
                            <a:srgbClr val="706e0c"/>
                          </a:solidFill>
                          <a:latin typeface="Arial"/>
                        </a:rPr>
                        <a:t>few min</a:t>
                      </a:r>
                      <a:r>
                        <a:rPr b="1" lang="en-GB" sz="1800" spc="-1" strike="noStrike">
                          <a:solidFill>
                            <a:srgbClr val="333333"/>
                          </a:solidFill>
                          <a:latin typeface="Arial"/>
                        </a:rPr>
                        <a:t> only.</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File naming (type) needs care handling...</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788" name="" descr=""/>
          <p:cNvPicPr/>
          <p:nvPr/>
        </p:nvPicPr>
        <p:blipFill>
          <a:blip r:embed="rId1"/>
          <a:stretch/>
        </p:blipFill>
        <p:spPr>
          <a:xfrm>
            <a:off x="1153440" y="1407240"/>
            <a:ext cx="6993000" cy="4595400"/>
          </a:xfrm>
          <a:prstGeom prst="rect">
            <a:avLst/>
          </a:prstGeom>
          <a:ln w="3600">
            <a:noFill/>
          </a:ln>
        </p:spPr>
      </p:pic>
    </p:spTree>
  </p:cSld>
  <mc:AlternateContent>
    <mc:Choice Requires="p14">
      <p:transition spd="slow" p14:dur="2000"/>
    </mc:Choice>
    <mc:Fallback>
      <p:transition spd="slow"/>
    </mc:Fallback>
  </mc:AlternateContent>
</p:sld>
</file>

<file path=ppt/slides/slide10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89"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Converter qualif. under radiation | Reacting live ex. 1</a:t>
            </a:r>
            <a:endParaRPr b="1" lang="en-GB" sz="2200" spc="-1" strike="noStrike">
              <a:solidFill>
                <a:srgbClr val="ffffff"/>
              </a:solidFill>
              <a:latin typeface="Arial"/>
            </a:endParaRPr>
          </a:p>
        </p:txBody>
      </p:sp>
      <p:graphicFrame>
        <p:nvGraphicFramePr>
          <p:cNvPr id="790" name="Table 4_ 9"/>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Using simulations live</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472702"/>
                          </a:solidFill>
                          <a:latin typeface="Arial"/>
                        </a:rPr>
                        <a:t>Single Event Transient on 70kHz inverter during radiation test. Is it required to modify test sequence to reach higher dose?</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472702"/>
                          </a:solidFill>
                          <a:latin typeface="Arial"/>
                        </a:rPr>
                        <a:t>------------------------------------</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791" name="" descr=""/>
          <p:cNvPicPr/>
          <p:nvPr/>
        </p:nvPicPr>
        <p:blipFill>
          <a:blip r:embed="rId1"/>
          <a:stretch/>
        </p:blipFill>
        <p:spPr>
          <a:xfrm>
            <a:off x="1127160" y="1519200"/>
            <a:ext cx="7193520" cy="4098600"/>
          </a:xfrm>
          <a:prstGeom prst="rect">
            <a:avLst/>
          </a:prstGeom>
          <a:ln w="0">
            <a:noFill/>
          </a:ln>
        </p:spPr>
      </p:pic>
      <p:sp>
        <p:nvSpPr>
          <p:cNvPr id="792" name=""/>
          <p:cNvSpPr/>
          <p:nvPr/>
        </p:nvSpPr>
        <p:spPr>
          <a:xfrm>
            <a:off x="10605240" y="-360"/>
            <a:ext cx="1599840" cy="1585080"/>
          </a:xfrm>
          <a:custGeom>
            <a:avLst/>
            <a:gdLst/>
            <a:ahLst/>
            <a:rect l="0" t="0" r="r" b="b"/>
            <a:pathLst>
              <a:path w="4444" h="4403">
                <a:moveTo>
                  <a:pt x="0" y="0"/>
                </a:moveTo>
                <a:lnTo>
                  <a:pt x="2505" y="1"/>
                </a:lnTo>
                <a:lnTo>
                  <a:pt x="4444" y="1950"/>
                </a:lnTo>
                <a:lnTo>
                  <a:pt x="4420" y="4403"/>
                </a:lnTo>
                <a:lnTo>
                  <a:pt x="0" y="0"/>
                </a:lnTo>
                <a:close/>
              </a:path>
            </a:pathLst>
          </a:custGeom>
          <a:solidFill>
            <a:srgbClr val="ec9ba4"/>
          </a:solidFill>
          <a:ln w="3600">
            <a:solidFill>
              <a:srgbClr val="666666"/>
            </a:solidFill>
            <a:round/>
          </a:ln>
        </p:spPr>
        <p:txBody>
          <a:bodyPr lIns="54000" rIns="54000" tIns="54000" bIns="54000" anchor="ctr">
            <a:noAutofit/>
          </a:bodyPr>
          <a:p>
            <a:pPr algn="ctr"/>
            <a:endParaRPr b="0" lang="en-GB" sz="1800" spc="-1" strike="noStrike">
              <a:solidFill>
                <a:srgbClr val="333333"/>
              </a:solidFill>
              <a:latin typeface="Arial"/>
            </a:endParaRPr>
          </a:p>
        </p:txBody>
      </p:sp>
      <p:sp>
        <p:nvSpPr>
          <p:cNvPr id="793" name="Rectangle 17_ 10"/>
          <p:cNvSpPr/>
          <p:nvPr/>
        </p:nvSpPr>
        <p:spPr>
          <a:xfrm rot="2700000">
            <a:off x="10167840" y="220320"/>
            <a:ext cx="2871000" cy="635400"/>
          </a:xfrm>
          <a:prstGeom prst="rect">
            <a:avLst/>
          </a:prstGeom>
          <a:noFill/>
          <a:ln w="3240">
            <a:noFill/>
          </a:ln>
        </p:spPr>
        <p:style>
          <a:lnRef idx="0"/>
          <a:fillRef idx="0"/>
          <a:effectRef idx="0"/>
          <a:fontRef idx="minor"/>
        </p:style>
        <p:txBody>
          <a:bodyPr lIns="288000" rIns="288000" tIns="36000" bIns="36000" anchor="ctr">
            <a:noAutofit/>
          </a:bodyPr>
          <a:p>
            <a:pPr algn="ctr">
              <a:lnSpc>
                <a:spcPct val="100000"/>
              </a:lnSpc>
            </a:pPr>
            <a:r>
              <a:rPr b="1" lang="en-GB" sz="1800" spc="-1" strike="noStrike">
                <a:solidFill>
                  <a:srgbClr val="ffffff"/>
                </a:solidFill>
                <a:latin typeface="Arial"/>
              </a:rPr>
              <a:t>Real Life</a:t>
            </a:r>
            <a:endParaRPr b="0" lang="en-GB" sz="1800" spc="-1" strike="noStrike">
              <a:solidFill>
                <a:srgbClr val="333333"/>
              </a:solidFill>
              <a:latin typeface="Arial"/>
            </a:endParaRPr>
          </a:p>
        </p:txBody>
      </p:sp>
    </p:spTree>
  </p:cSld>
  <mc:AlternateContent>
    <mc:Choice Requires="p14">
      <p:transition spd="slow" p14:dur="2000"/>
    </mc:Choice>
    <mc:Fallback>
      <p:transition spd="slow"/>
    </mc:Fallback>
  </mc:AlternateContent>
</p:sld>
</file>

<file path=ppt/slides/slide10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94"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Converter qualif. under radiation | Reacting live ex. 1</a:t>
            </a:r>
            <a:endParaRPr b="1" lang="en-GB" sz="2200" spc="-1" strike="noStrike">
              <a:solidFill>
                <a:srgbClr val="ffffff"/>
              </a:solidFill>
              <a:latin typeface="Arial"/>
            </a:endParaRPr>
          </a:p>
        </p:txBody>
      </p:sp>
      <p:graphicFrame>
        <p:nvGraphicFramePr>
          <p:cNvPr id="795" name="Table 4_ 23"/>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Using simulations live</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472702"/>
                          </a:solidFill>
                          <a:latin typeface="Arial"/>
                          <a:ea typeface="DejaVu Sans"/>
                        </a:rPr>
                        <a:t>Single Event Transient on 70kHz inverter. So What?</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472702"/>
                          </a:solidFill>
                          <a:latin typeface="Arial"/>
                        </a:rPr>
                        <a:t>------------------------------------</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706e0c"/>
                          </a:solidFill>
                          <a:latin typeface="Arial"/>
                        </a:rPr>
                        <a:t>LTSpice simulation</a:t>
                      </a:r>
                      <a:r>
                        <a:rPr b="1" lang="en-GB" sz="1800" spc="-1" strike="noStrike">
                          <a:solidFill>
                            <a:srgbClr val="333333"/>
                          </a:solidFill>
                          <a:latin typeface="Arial"/>
                        </a:rPr>
                        <a:t> gave answer in </a:t>
                      </a:r>
                      <a:r>
                        <a:rPr b="1" lang="en-GB" sz="1800" spc="-1" strike="noStrike">
                          <a:solidFill>
                            <a:srgbClr val="706e0c"/>
                          </a:solidFill>
                          <a:latin typeface="Arial"/>
                        </a:rPr>
                        <a:t>less than ½ hour</a:t>
                      </a:r>
                      <a:r>
                        <a:rPr b="1" lang="en-GB" sz="1800" spc="-1" strike="noStrike">
                          <a:solidFill>
                            <a:srgbClr val="333333"/>
                          </a:solidFill>
                          <a:latin typeface="Arial"/>
                        </a:rPr>
                        <a:t> (adapting existing). Despite event is severe, no magnetic saturation, nor over power losses to expect.</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Same case happens with power cooling fan dead…</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706e0c"/>
                          </a:solidFill>
                          <a:latin typeface="Arial"/>
                        </a:rPr>
                        <a:t>Sequence was not stopped</a:t>
                      </a:r>
                      <a:r>
                        <a:rPr b="1" lang="en-GB" sz="1800" spc="-1" strike="noStrike">
                          <a:solidFill>
                            <a:srgbClr val="333333"/>
                          </a:solidFill>
                          <a:latin typeface="Arial"/>
                        </a:rPr>
                        <a:t>, from 400 Gy, with 800 Gy reached in a safe and controlled way!</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sp>
        <p:nvSpPr>
          <p:cNvPr id="796" name=""/>
          <p:cNvSpPr/>
          <p:nvPr/>
        </p:nvSpPr>
        <p:spPr>
          <a:xfrm>
            <a:off x="10605240" y="-360"/>
            <a:ext cx="1599840" cy="1585080"/>
          </a:xfrm>
          <a:custGeom>
            <a:avLst/>
            <a:gdLst/>
            <a:ahLst/>
            <a:rect l="0" t="0" r="r" b="b"/>
            <a:pathLst>
              <a:path w="4444" h="4403">
                <a:moveTo>
                  <a:pt x="0" y="0"/>
                </a:moveTo>
                <a:lnTo>
                  <a:pt x="2505" y="1"/>
                </a:lnTo>
                <a:lnTo>
                  <a:pt x="4444" y="1950"/>
                </a:lnTo>
                <a:lnTo>
                  <a:pt x="4420" y="4403"/>
                </a:lnTo>
                <a:lnTo>
                  <a:pt x="0" y="0"/>
                </a:lnTo>
                <a:close/>
              </a:path>
            </a:pathLst>
          </a:custGeom>
          <a:solidFill>
            <a:srgbClr val="ec9ba4"/>
          </a:solidFill>
          <a:ln w="3600">
            <a:solidFill>
              <a:srgbClr val="666666"/>
            </a:solidFill>
            <a:round/>
          </a:ln>
        </p:spPr>
        <p:txBody>
          <a:bodyPr lIns="54000" rIns="54000" tIns="54000" bIns="54000" anchor="ctr">
            <a:noAutofit/>
          </a:bodyPr>
          <a:p>
            <a:pPr algn="ctr"/>
            <a:endParaRPr b="0" lang="en-GB" sz="1800" spc="-1" strike="noStrike">
              <a:solidFill>
                <a:srgbClr val="333333"/>
              </a:solidFill>
              <a:latin typeface="Arial"/>
            </a:endParaRPr>
          </a:p>
        </p:txBody>
      </p:sp>
      <p:sp>
        <p:nvSpPr>
          <p:cNvPr id="797" name="Rectangle 17_ 11"/>
          <p:cNvSpPr/>
          <p:nvPr/>
        </p:nvSpPr>
        <p:spPr>
          <a:xfrm rot="2700000">
            <a:off x="10167840" y="220320"/>
            <a:ext cx="2871000" cy="635400"/>
          </a:xfrm>
          <a:prstGeom prst="rect">
            <a:avLst/>
          </a:prstGeom>
          <a:noFill/>
          <a:ln w="3240">
            <a:noFill/>
          </a:ln>
        </p:spPr>
        <p:style>
          <a:lnRef idx="0"/>
          <a:fillRef idx="0"/>
          <a:effectRef idx="0"/>
          <a:fontRef idx="minor"/>
        </p:style>
        <p:txBody>
          <a:bodyPr lIns="288000" rIns="288000" tIns="36000" bIns="36000" anchor="ctr">
            <a:noAutofit/>
          </a:bodyPr>
          <a:p>
            <a:pPr algn="ctr">
              <a:lnSpc>
                <a:spcPct val="100000"/>
              </a:lnSpc>
            </a:pPr>
            <a:r>
              <a:rPr b="1" lang="en-GB" sz="1800" spc="-1" strike="noStrike">
                <a:solidFill>
                  <a:srgbClr val="ffffff"/>
                </a:solidFill>
                <a:latin typeface="Arial"/>
              </a:rPr>
              <a:t>Real Life</a:t>
            </a:r>
            <a:endParaRPr b="0" lang="en-GB" sz="1800" spc="-1" strike="noStrike">
              <a:solidFill>
                <a:srgbClr val="333333"/>
              </a:solidFill>
              <a:latin typeface="Arial"/>
            </a:endParaRPr>
          </a:p>
        </p:txBody>
      </p:sp>
      <p:pic>
        <p:nvPicPr>
          <p:cNvPr id="798" name="" descr=""/>
          <p:cNvPicPr/>
          <p:nvPr/>
        </p:nvPicPr>
        <p:blipFill>
          <a:blip r:embed="rId1"/>
          <a:stretch/>
        </p:blipFill>
        <p:spPr>
          <a:xfrm>
            <a:off x="786600" y="1461600"/>
            <a:ext cx="7663680" cy="4179960"/>
          </a:xfrm>
          <a:prstGeom prst="rect">
            <a:avLst/>
          </a:prstGeom>
          <a:ln w="0">
            <a:solidFill>
              <a:srgbClr val="808080"/>
            </a:solidFill>
          </a:ln>
        </p:spPr>
      </p:pic>
    </p:spTree>
  </p:cSld>
  <mc:AlternateContent>
    <mc:Choice Requires="p14">
      <p:transition spd="slow" p14:dur="2000"/>
    </mc:Choice>
    <mc:Fallback>
      <p:transition spd="slow"/>
    </mc:Fallback>
  </mc:AlternateContent>
</p:sld>
</file>

<file path=ppt/slides/slide10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99"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Converter qualif. under radiation | Reacting live ex. 2</a:t>
            </a:r>
            <a:endParaRPr b="1" lang="en-GB" sz="2200" spc="-1" strike="noStrike">
              <a:solidFill>
                <a:srgbClr val="ffffff"/>
              </a:solidFill>
              <a:latin typeface="Arial"/>
            </a:endParaRPr>
          </a:p>
        </p:txBody>
      </p:sp>
      <p:graphicFrame>
        <p:nvGraphicFramePr>
          <p:cNvPr id="800" name="Table 4_ 47"/>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Using simulations live</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472702"/>
                          </a:solidFill>
                          <a:latin typeface="Arial"/>
                          <a:ea typeface="DejaVu Sans"/>
                        </a:rPr>
                        <a:t>This is the recording at 0 Gy of the DC bus (540 Vdc) through a precharge system.</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472702"/>
                          </a:solidFill>
                          <a:latin typeface="Arial"/>
                        </a:rPr>
                        <a:t>------------------------------------</a:t>
                      </a:r>
                      <a:endParaRPr b="1" lang="en-GB" sz="1800" spc="-1" strike="noStrike">
                        <a:solidFill>
                          <a:srgbClr val="333333"/>
                        </a:solidFill>
                        <a:latin typeface="Arial"/>
                      </a:endParaRPr>
                    </a:p>
                    <a:p>
                      <a:pPr marL="36000" algn="just">
                        <a:lnSpc>
                          <a:spcPct val="115000"/>
                        </a:lnSpc>
                        <a:spcBef>
                          <a:spcPts val="283"/>
                        </a:spcBef>
                        <a:spcAft>
                          <a:spcPts val="283"/>
                        </a:spcAft>
                      </a:pPr>
                      <a:endParaRPr b="1" lang="en-GB" sz="1800" spc="-1" strike="noStrike">
                        <a:solidFill>
                          <a:srgbClr val="333333"/>
                        </a:solidFill>
                        <a:latin typeface="Arial"/>
                      </a:endParaRPr>
                    </a:p>
                    <a:p>
                      <a:pPr marL="36000" algn="just">
                        <a:lnSpc>
                          <a:spcPct val="115000"/>
                        </a:lnSpc>
                        <a:spcBef>
                          <a:spcPts val="283"/>
                        </a:spcBef>
                        <a:spcAft>
                          <a:spcPts val="283"/>
                        </a:spcAft>
                      </a:pP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sp>
        <p:nvSpPr>
          <p:cNvPr id="801" name=""/>
          <p:cNvSpPr/>
          <p:nvPr/>
        </p:nvSpPr>
        <p:spPr>
          <a:xfrm>
            <a:off x="10605240" y="-360"/>
            <a:ext cx="1599840" cy="1585080"/>
          </a:xfrm>
          <a:custGeom>
            <a:avLst/>
            <a:gdLst/>
            <a:ahLst/>
            <a:rect l="0" t="0" r="r" b="b"/>
            <a:pathLst>
              <a:path w="4444" h="4403">
                <a:moveTo>
                  <a:pt x="0" y="0"/>
                </a:moveTo>
                <a:lnTo>
                  <a:pt x="2505" y="1"/>
                </a:lnTo>
                <a:lnTo>
                  <a:pt x="4444" y="1950"/>
                </a:lnTo>
                <a:lnTo>
                  <a:pt x="4420" y="4403"/>
                </a:lnTo>
                <a:lnTo>
                  <a:pt x="0" y="0"/>
                </a:lnTo>
                <a:close/>
              </a:path>
            </a:pathLst>
          </a:custGeom>
          <a:solidFill>
            <a:srgbClr val="ec9ba4"/>
          </a:solidFill>
          <a:ln w="3600">
            <a:solidFill>
              <a:srgbClr val="666666"/>
            </a:solidFill>
            <a:round/>
          </a:ln>
        </p:spPr>
        <p:txBody>
          <a:bodyPr lIns="54000" rIns="54000" tIns="54000" bIns="54000" anchor="ctr">
            <a:noAutofit/>
          </a:bodyPr>
          <a:p>
            <a:pPr algn="ctr"/>
            <a:endParaRPr b="0" lang="en-GB" sz="1800" spc="-1" strike="noStrike">
              <a:solidFill>
                <a:srgbClr val="333333"/>
              </a:solidFill>
              <a:latin typeface="Arial"/>
            </a:endParaRPr>
          </a:p>
        </p:txBody>
      </p:sp>
      <p:sp>
        <p:nvSpPr>
          <p:cNvPr id="802" name="Rectangle 17_ 15"/>
          <p:cNvSpPr/>
          <p:nvPr/>
        </p:nvSpPr>
        <p:spPr>
          <a:xfrm rot="2700000">
            <a:off x="10167840" y="220320"/>
            <a:ext cx="2871000" cy="635400"/>
          </a:xfrm>
          <a:prstGeom prst="rect">
            <a:avLst/>
          </a:prstGeom>
          <a:noFill/>
          <a:ln w="3240">
            <a:noFill/>
          </a:ln>
        </p:spPr>
        <p:style>
          <a:lnRef idx="0"/>
          <a:fillRef idx="0"/>
          <a:effectRef idx="0"/>
          <a:fontRef idx="minor"/>
        </p:style>
        <p:txBody>
          <a:bodyPr lIns="288000" rIns="288000" tIns="36000" bIns="36000" anchor="ctr">
            <a:noAutofit/>
          </a:bodyPr>
          <a:p>
            <a:pPr algn="ctr">
              <a:lnSpc>
                <a:spcPct val="100000"/>
              </a:lnSpc>
            </a:pPr>
            <a:r>
              <a:rPr b="1" lang="en-GB" sz="1800" spc="-1" strike="noStrike">
                <a:solidFill>
                  <a:srgbClr val="ffffff"/>
                </a:solidFill>
                <a:latin typeface="Arial"/>
              </a:rPr>
              <a:t>Real Life</a:t>
            </a:r>
            <a:endParaRPr b="0" lang="en-GB" sz="1800" spc="-1" strike="noStrike">
              <a:solidFill>
                <a:srgbClr val="333333"/>
              </a:solidFill>
              <a:latin typeface="Arial"/>
            </a:endParaRPr>
          </a:p>
        </p:txBody>
      </p:sp>
      <p:pic>
        <p:nvPicPr>
          <p:cNvPr id="803" name="" descr=""/>
          <p:cNvPicPr/>
          <p:nvPr/>
        </p:nvPicPr>
        <p:blipFill>
          <a:blip r:embed="rId1"/>
          <a:stretch/>
        </p:blipFill>
        <p:spPr>
          <a:xfrm>
            <a:off x="1576800" y="1171080"/>
            <a:ext cx="6381360" cy="4786200"/>
          </a:xfrm>
          <a:prstGeom prst="rect">
            <a:avLst/>
          </a:prstGeom>
          <a:ln w="3600">
            <a:noFill/>
          </a:ln>
        </p:spPr>
      </p:pic>
    </p:spTree>
  </p:cSld>
  <mc:AlternateContent>
    <mc:Choice Requires="p14">
      <p:transition spd="slow" p14:dur="2000"/>
    </mc:Choice>
    <mc:Fallback>
      <p:transition spd="slow"/>
    </mc:Fallback>
  </mc:AlternateContent>
</p:sld>
</file>

<file path=ppt/slides/slide10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04"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Converter qualif. under radiation | Reacting live ex. 2</a:t>
            </a:r>
            <a:endParaRPr b="1" lang="en-GB" sz="2200" spc="-1" strike="noStrike">
              <a:solidFill>
                <a:srgbClr val="ffffff"/>
              </a:solidFill>
              <a:latin typeface="Arial"/>
            </a:endParaRPr>
          </a:p>
        </p:txBody>
      </p:sp>
      <p:graphicFrame>
        <p:nvGraphicFramePr>
          <p:cNvPr id="805" name="Table 4_ 6"/>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Using simulations live</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472702"/>
                          </a:solidFill>
                          <a:latin typeface="Arial"/>
                          <a:ea typeface="DejaVu Sans"/>
                        </a:rPr>
                        <a:t>This is the recording (video) from 0 Gy to 400 Gy, of the DC bus (540 Vdc) through its precharge system. What happened?</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472702"/>
                          </a:solidFill>
                          <a:latin typeface="Arial"/>
                        </a:rPr>
                        <a:t>------------------------------------</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Not an easy question...</a:t>
                      </a:r>
                      <a:endParaRPr b="1" lang="en-GB" sz="1800" spc="-1" strike="noStrike">
                        <a:solidFill>
                          <a:srgbClr val="333333"/>
                        </a:solidFill>
                        <a:latin typeface="Arial"/>
                      </a:endParaRPr>
                    </a:p>
                    <a:p>
                      <a:pPr marL="36000" algn="just">
                        <a:lnSpc>
                          <a:spcPct val="115000"/>
                        </a:lnSpc>
                        <a:spcBef>
                          <a:spcPts val="283"/>
                        </a:spcBef>
                        <a:spcAft>
                          <a:spcPts val="283"/>
                        </a:spcAft>
                      </a:pP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sp>
        <p:nvSpPr>
          <p:cNvPr id="806" name=""/>
          <p:cNvSpPr/>
          <p:nvPr/>
        </p:nvSpPr>
        <p:spPr>
          <a:xfrm>
            <a:off x="10605240" y="-360"/>
            <a:ext cx="1599840" cy="1585080"/>
          </a:xfrm>
          <a:custGeom>
            <a:avLst/>
            <a:gdLst/>
            <a:ahLst/>
            <a:rect l="0" t="0" r="r" b="b"/>
            <a:pathLst>
              <a:path w="4444" h="4403">
                <a:moveTo>
                  <a:pt x="0" y="0"/>
                </a:moveTo>
                <a:lnTo>
                  <a:pt x="2505" y="1"/>
                </a:lnTo>
                <a:lnTo>
                  <a:pt x="4444" y="1950"/>
                </a:lnTo>
                <a:lnTo>
                  <a:pt x="4420" y="4403"/>
                </a:lnTo>
                <a:lnTo>
                  <a:pt x="0" y="0"/>
                </a:lnTo>
                <a:close/>
              </a:path>
            </a:pathLst>
          </a:custGeom>
          <a:solidFill>
            <a:srgbClr val="ec9ba4"/>
          </a:solidFill>
          <a:ln w="3600">
            <a:solidFill>
              <a:srgbClr val="666666"/>
            </a:solidFill>
            <a:round/>
          </a:ln>
        </p:spPr>
        <p:txBody>
          <a:bodyPr lIns="54000" rIns="54000" tIns="54000" bIns="54000" anchor="ctr">
            <a:noAutofit/>
          </a:bodyPr>
          <a:p>
            <a:pPr algn="ctr"/>
            <a:endParaRPr b="0" lang="en-GB" sz="1800" spc="-1" strike="noStrike">
              <a:solidFill>
                <a:srgbClr val="333333"/>
              </a:solidFill>
              <a:latin typeface="Arial"/>
            </a:endParaRPr>
          </a:p>
        </p:txBody>
      </p:sp>
      <p:sp>
        <p:nvSpPr>
          <p:cNvPr id="807" name="Rectangle 17_ 12"/>
          <p:cNvSpPr/>
          <p:nvPr/>
        </p:nvSpPr>
        <p:spPr>
          <a:xfrm rot="2700000">
            <a:off x="10167840" y="220320"/>
            <a:ext cx="2871000" cy="635400"/>
          </a:xfrm>
          <a:prstGeom prst="rect">
            <a:avLst/>
          </a:prstGeom>
          <a:noFill/>
          <a:ln w="3240">
            <a:noFill/>
          </a:ln>
        </p:spPr>
        <p:style>
          <a:lnRef idx="0"/>
          <a:fillRef idx="0"/>
          <a:effectRef idx="0"/>
          <a:fontRef idx="minor"/>
        </p:style>
        <p:txBody>
          <a:bodyPr lIns="288000" rIns="288000" tIns="36000" bIns="36000" anchor="ctr">
            <a:noAutofit/>
          </a:bodyPr>
          <a:p>
            <a:pPr algn="ctr">
              <a:lnSpc>
                <a:spcPct val="100000"/>
              </a:lnSpc>
            </a:pPr>
            <a:r>
              <a:rPr b="1" lang="en-GB" sz="1800" spc="-1" strike="noStrike">
                <a:solidFill>
                  <a:srgbClr val="ffffff"/>
                </a:solidFill>
                <a:latin typeface="Arial"/>
              </a:rPr>
              <a:t>Real Life</a:t>
            </a:r>
            <a:endParaRPr b="0" lang="en-GB" sz="1800" spc="-1" strike="noStrike">
              <a:solidFill>
                <a:srgbClr val="333333"/>
              </a:solidFill>
              <a:latin typeface="Arial"/>
            </a:endParaRPr>
          </a:p>
        </p:txBody>
      </p:sp>
      <p:pic>
        <p:nvPicPr>
          <p:cNvPr id="808" name="" descr="">
            <a:hlinkClick r:id="" action="ppaction://media"/>
          </p:cNvPr>
          <p:cNvPicPr/>
          <p:nvPr>
            <a:videoFile r:link="rId1"/>
            <p:extLst>
              <p:ext uri="{DAA4B4D4-6D71-4841-9C94-3DE7FCFB9230}">
                <p14:media r:embed="rId2"/>
              </p:ext>
            </p:extLst>
          </p:nvPr>
        </p:nvPicPr>
        <p:blipFill>
          <a:blip r:embed="rId3"/>
          <a:stretch>
            <a:fillRect/>
          </a:stretch>
        </p:blipFill>
        <p:spPr>
          <a:xfrm>
            <a:off x="1162080" y="855360"/>
            <a:ext cx="7442640" cy="5581440"/>
          </a:xfrm>
          <a:prstGeom prst="rect">
            <a:avLst/>
          </a:prstGeom>
          <a:ln w="0">
            <a:noFill/>
          </a:ln>
        </p:spPr>
      </p:pic>
    </p:spTree>
  </p:cSld>
  <mc:AlternateContent>
    <mc:Choice Requires="p14">
      <p:transition spd="slow" p14:dur="2000"/>
    </mc:Choice>
    <mc:Fallback>
      <p:transition spd="slow"/>
    </mc:Fallback>
  </mc:AlternateContent>
</p:sld>
</file>

<file path=ppt/slides/slide10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09"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Converter qualif. under radiation | Reacting live ex. 2</a:t>
            </a:r>
            <a:endParaRPr b="1" lang="en-GB" sz="2200" spc="-1" strike="noStrike">
              <a:solidFill>
                <a:srgbClr val="ffffff"/>
              </a:solidFill>
              <a:latin typeface="Arial"/>
            </a:endParaRPr>
          </a:p>
        </p:txBody>
      </p:sp>
      <p:graphicFrame>
        <p:nvGraphicFramePr>
          <p:cNvPr id="810" name="Table 4_ 36"/>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Using simulations live</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472702"/>
                          </a:solidFill>
                          <a:latin typeface="Arial"/>
                          <a:ea typeface="DejaVu Sans"/>
                        </a:rPr>
                        <a:t>What happens to the starting sequence, when DC bus voltage reaches 540 V, around 400 Gy?</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472702"/>
                          </a:solidFill>
                          <a:latin typeface="Arial"/>
                        </a:rPr>
                        <a:t>------------------------------------</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The behaviour was completely </a:t>
                      </a:r>
                      <a:r>
                        <a:rPr b="1" lang="en-GB" sz="1800" spc="-1" strike="noStrike">
                          <a:solidFill>
                            <a:srgbClr val="706e0c"/>
                          </a:solidFill>
                          <a:latin typeface="Arial"/>
                        </a:rPr>
                        <a:t>unexpected</a:t>
                      </a:r>
                      <a:r>
                        <a:rPr b="1" lang="en-GB" sz="1800" spc="-1" strike="noStrike">
                          <a:solidFill>
                            <a:srgbClr val="333333"/>
                          </a:solidFill>
                          <a:latin typeface="Arial"/>
                        </a:rPr>
                        <a:t>!</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The complete pre-charge phase is relying on many components and up to 3 different power boards.</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sp>
        <p:nvSpPr>
          <p:cNvPr id="811" name=""/>
          <p:cNvSpPr/>
          <p:nvPr/>
        </p:nvSpPr>
        <p:spPr>
          <a:xfrm>
            <a:off x="10605240" y="-360"/>
            <a:ext cx="1599840" cy="1585080"/>
          </a:xfrm>
          <a:custGeom>
            <a:avLst/>
            <a:gdLst/>
            <a:ahLst/>
            <a:rect l="0" t="0" r="r" b="b"/>
            <a:pathLst>
              <a:path w="4444" h="4403">
                <a:moveTo>
                  <a:pt x="0" y="0"/>
                </a:moveTo>
                <a:lnTo>
                  <a:pt x="2505" y="1"/>
                </a:lnTo>
                <a:lnTo>
                  <a:pt x="4444" y="1950"/>
                </a:lnTo>
                <a:lnTo>
                  <a:pt x="4420" y="4403"/>
                </a:lnTo>
                <a:lnTo>
                  <a:pt x="0" y="0"/>
                </a:lnTo>
                <a:close/>
              </a:path>
            </a:pathLst>
          </a:custGeom>
          <a:solidFill>
            <a:srgbClr val="ec9ba4"/>
          </a:solidFill>
          <a:ln w="3600">
            <a:solidFill>
              <a:srgbClr val="666666"/>
            </a:solidFill>
            <a:round/>
          </a:ln>
        </p:spPr>
        <p:txBody>
          <a:bodyPr lIns="54000" rIns="54000" tIns="54000" bIns="54000" anchor="ctr">
            <a:noAutofit/>
          </a:bodyPr>
          <a:p>
            <a:pPr algn="ctr"/>
            <a:endParaRPr b="0" lang="en-GB" sz="1800" spc="-1" strike="noStrike">
              <a:solidFill>
                <a:srgbClr val="333333"/>
              </a:solidFill>
              <a:latin typeface="Arial"/>
            </a:endParaRPr>
          </a:p>
        </p:txBody>
      </p:sp>
      <p:sp>
        <p:nvSpPr>
          <p:cNvPr id="812" name="Rectangle 17_ 13"/>
          <p:cNvSpPr/>
          <p:nvPr/>
        </p:nvSpPr>
        <p:spPr>
          <a:xfrm rot="2700000">
            <a:off x="10167840" y="220320"/>
            <a:ext cx="2871000" cy="635400"/>
          </a:xfrm>
          <a:prstGeom prst="rect">
            <a:avLst/>
          </a:prstGeom>
          <a:noFill/>
          <a:ln w="3240">
            <a:noFill/>
          </a:ln>
        </p:spPr>
        <p:style>
          <a:lnRef idx="0"/>
          <a:fillRef idx="0"/>
          <a:effectRef idx="0"/>
          <a:fontRef idx="minor"/>
        </p:style>
        <p:txBody>
          <a:bodyPr lIns="288000" rIns="288000" tIns="36000" bIns="36000" anchor="ctr">
            <a:noAutofit/>
          </a:bodyPr>
          <a:p>
            <a:pPr algn="ctr">
              <a:lnSpc>
                <a:spcPct val="100000"/>
              </a:lnSpc>
            </a:pPr>
            <a:r>
              <a:rPr b="1" lang="en-GB" sz="1800" spc="-1" strike="noStrike">
                <a:solidFill>
                  <a:srgbClr val="ffffff"/>
                </a:solidFill>
                <a:latin typeface="Arial"/>
              </a:rPr>
              <a:t>Real Life</a:t>
            </a:r>
            <a:endParaRPr b="0" lang="en-GB" sz="1800" spc="-1" strike="noStrike">
              <a:solidFill>
                <a:srgbClr val="333333"/>
              </a:solidFill>
              <a:latin typeface="Arial"/>
            </a:endParaRPr>
          </a:p>
        </p:txBody>
      </p:sp>
      <p:pic>
        <p:nvPicPr>
          <p:cNvPr id="813" name="" descr=""/>
          <p:cNvPicPr/>
          <p:nvPr/>
        </p:nvPicPr>
        <p:blipFill>
          <a:blip r:embed="rId1"/>
          <a:stretch/>
        </p:blipFill>
        <p:spPr>
          <a:xfrm>
            <a:off x="1572120" y="1206360"/>
            <a:ext cx="6344280" cy="4757040"/>
          </a:xfrm>
          <a:prstGeom prst="rect">
            <a:avLst/>
          </a:prstGeom>
          <a:ln w="3600">
            <a:noFill/>
          </a:ln>
        </p:spPr>
      </p:pic>
    </p:spTree>
  </p:cSld>
  <mc:AlternateContent>
    <mc:Choice Requires="p14">
      <p:transition spd="slow" p14:dur="2000"/>
    </mc:Choice>
    <mc:Fallback>
      <p:transition spd="slow"/>
    </mc:Fallback>
  </mc:AlternateContent>
</p:sld>
</file>

<file path=ppt/slides/slide10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14"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Converter qualif. under radiation | Reacting live ex. 2</a:t>
            </a:r>
            <a:endParaRPr b="1" lang="en-GB" sz="2200" spc="-1" strike="noStrike">
              <a:solidFill>
                <a:srgbClr val="ffffff"/>
              </a:solidFill>
              <a:latin typeface="Arial"/>
            </a:endParaRPr>
          </a:p>
        </p:txBody>
      </p:sp>
      <p:graphicFrame>
        <p:nvGraphicFramePr>
          <p:cNvPr id="815" name="Table 4_ 43"/>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Using simulations live</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472702"/>
                          </a:solidFill>
                          <a:latin typeface="Arial"/>
                          <a:ea typeface="DejaVu Sans"/>
                        </a:rPr>
                        <a:t>Single Event Transient on 70kHz inverter. So What?</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472702"/>
                          </a:solidFill>
                          <a:latin typeface="Arial"/>
                        </a:rPr>
                        <a:t>------------------------------------</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706e0c"/>
                          </a:solidFill>
                          <a:latin typeface="Arial"/>
                        </a:rPr>
                        <a:t>LTSpice simulation</a:t>
                      </a:r>
                      <a:r>
                        <a:rPr b="1" lang="en-GB" sz="1800" spc="-1" strike="noStrike">
                          <a:solidFill>
                            <a:srgbClr val="333333"/>
                          </a:solidFill>
                          <a:latin typeface="Arial"/>
                        </a:rPr>
                        <a:t> gave answer in </a:t>
                      </a:r>
                      <a:r>
                        <a:rPr b="1" lang="en-GB" sz="1800" spc="-1" strike="noStrike">
                          <a:solidFill>
                            <a:srgbClr val="706e0c"/>
                          </a:solidFill>
                          <a:latin typeface="Arial"/>
                        </a:rPr>
                        <a:t>less than ½ hour</a:t>
                      </a:r>
                      <a:r>
                        <a:rPr b="1" lang="en-GB" sz="1800" spc="-1" strike="noStrike">
                          <a:solidFill>
                            <a:srgbClr val="333333"/>
                          </a:solidFill>
                          <a:latin typeface="Arial"/>
                        </a:rPr>
                        <a:t> (adapting existing). </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706e0c"/>
                          </a:solidFill>
                          <a:latin typeface="Arial"/>
                        </a:rPr>
                        <a:t>Sequence was not stopped</a:t>
                      </a:r>
                      <a:r>
                        <a:rPr b="1" lang="en-GB" sz="1800" spc="-1" strike="noStrike">
                          <a:solidFill>
                            <a:srgbClr val="333333"/>
                          </a:solidFill>
                          <a:latin typeface="Arial"/>
                        </a:rPr>
                        <a:t>, from 400 Gy, with 800 Gy reached in a safe and controlled way!</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sp>
        <p:nvSpPr>
          <p:cNvPr id="816" name=""/>
          <p:cNvSpPr/>
          <p:nvPr/>
        </p:nvSpPr>
        <p:spPr>
          <a:xfrm>
            <a:off x="10605240" y="-360"/>
            <a:ext cx="1599840" cy="1585080"/>
          </a:xfrm>
          <a:custGeom>
            <a:avLst/>
            <a:gdLst/>
            <a:ahLst/>
            <a:rect l="0" t="0" r="r" b="b"/>
            <a:pathLst>
              <a:path w="4444" h="4403">
                <a:moveTo>
                  <a:pt x="0" y="0"/>
                </a:moveTo>
                <a:lnTo>
                  <a:pt x="2505" y="1"/>
                </a:lnTo>
                <a:lnTo>
                  <a:pt x="4444" y="1950"/>
                </a:lnTo>
                <a:lnTo>
                  <a:pt x="4420" y="4403"/>
                </a:lnTo>
                <a:lnTo>
                  <a:pt x="0" y="0"/>
                </a:lnTo>
                <a:close/>
              </a:path>
            </a:pathLst>
          </a:custGeom>
          <a:solidFill>
            <a:srgbClr val="ec9ba4"/>
          </a:solidFill>
          <a:ln w="3600">
            <a:solidFill>
              <a:srgbClr val="666666"/>
            </a:solidFill>
            <a:round/>
          </a:ln>
        </p:spPr>
        <p:txBody>
          <a:bodyPr lIns="54000" rIns="54000" tIns="54000" bIns="54000" anchor="ctr">
            <a:noAutofit/>
          </a:bodyPr>
          <a:p>
            <a:pPr algn="ctr"/>
            <a:endParaRPr b="0" lang="en-GB" sz="1800" spc="-1" strike="noStrike">
              <a:solidFill>
                <a:srgbClr val="333333"/>
              </a:solidFill>
              <a:latin typeface="Arial"/>
            </a:endParaRPr>
          </a:p>
        </p:txBody>
      </p:sp>
      <p:sp>
        <p:nvSpPr>
          <p:cNvPr id="817" name="Rectangle 17_ 14"/>
          <p:cNvSpPr/>
          <p:nvPr/>
        </p:nvSpPr>
        <p:spPr>
          <a:xfrm rot="2700000">
            <a:off x="10167840" y="220320"/>
            <a:ext cx="2871000" cy="635400"/>
          </a:xfrm>
          <a:prstGeom prst="rect">
            <a:avLst/>
          </a:prstGeom>
          <a:noFill/>
          <a:ln w="3240">
            <a:noFill/>
          </a:ln>
        </p:spPr>
        <p:style>
          <a:lnRef idx="0"/>
          <a:fillRef idx="0"/>
          <a:effectRef idx="0"/>
          <a:fontRef idx="minor"/>
        </p:style>
        <p:txBody>
          <a:bodyPr lIns="288000" rIns="288000" tIns="36000" bIns="36000" anchor="ctr">
            <a:noAutofit/>
          </a:bodyPr>
          <a:p>
            <a:pPr algn="ctr">
              <a:lnSpc>
                <a:spcPct val="100000"/>
              </a:lnSpc>
            </a:pPr>
            <a:r>
              <a:rPr b="1" lang="en-GB" sz="1800" spc="-1" strike="noStrike">
                <a:solidFill>
                  <a:srgbClr val="ffffff"/>
                </a:solidFill>
                <a:latin typeface="Arial"/>
              </a:rPr>
              <a:t>Real Life</a:t>
            </a:r>
            <a:endParaRPr b="0" lang="en-GB" sz="1800" spc="-1" strike="noStrike">
              <a:solidFill>
                <a:srgbClr val="333333"/>
              </a:solidFill>
              <a:latin typeface="Arial"/>
            </a:endParaRPr>
          </a:p>
        </p:txBody>
      </p:sp>
      <p:pic>
        <p:nvPicPr>
          <p:cNvPr id="818" name="" descr=""/>
          <p:cNvPicPr/>
          <p:nvPr/>
        </p:nvPicPr>
        <p:blipFill>
          <a:blip r:embed="rId1"/>
          <a:stretch/>
        </p:blipFill>
        <p:spPr>
          <a:xfrm rot="18125400">
            <a:off x="631800" y="2088720"/>
            <a:ext cx="4321440" cy="2768400"/>
          </a:xfrm>
          <a:prstGeom prst="rect">
            <a:avLst/>
          </a:prstGeom>
          <a:ln w="3600">
            <a:noFill/>
          </a:ln>
        </p:spPr>
      </p:pic>
      <p:pic>
        <p:nvPicPr>
          <p:cNvPr id="819" name="" descr=""/>
          <p:cNvPicPr/>
          <p:nvPr/>
        </p:nvPicPr>
        <p:blipFill>
          <a:blip r:embed="rId2"/>
          <a:stretch/>
        </p:blipFill>
        <p:spPr>
          <a:xfrm>
            <a:off x="4264560" y="1703160"/>
            <a:ext cx="2831040" cy="3844800"/>
          </a:xfrm>
          <a:prstGeom prst="rect">
            <a:avLst/>
          </a:prstGeom>
          <a:ln w="3600">
            <a:noFill/>
          </a:ln>
        </p:spPr>
      </p:pic>
    </p:spTree>
  </p:cSld>
  <mc:AlternateContent>
    <mc:Choice Requires="p14">
      <p:transition spd="slow" p14:dur="2000"/>
    </mc:Choice>
    <mc:Fallback>
      <p:transition spd="slow"/>
    </mc:Fallback>
  </mc:AlternateContent>
</p:sld>
</file>

<file path=ppt/slides/slide10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20" name="PlaceHolder 1"/>
          <p:cNvSpPr>
            <a:spLocks noGrp="1"/>
          </p:cNvSpPr>
          <p:nvPr>
            <p:ph type="title"/>
          </p:nvPr>
        </p:nvSpPr>
        <p:spPr>
          <a:xfrm>
            <a:off x="1741680" y="2873520"/>
            <a:ext cx="9405000" cy="1001520"/>
          </a:xfrm>
          <a:prstGeom prst="rect">
            <a:avLst/>
          </a:prstGeom>
          <a:noFill/>
          <a:ln w="0">
            <a:noFill/>
          </a:ln>
        </p:spPr>
        <p:txBody>
          <a:bodyPr lIns="0" rIns="0" tIns="0" bIns="0" anchor="ctr">
            <a:noAutofit/>
          </a:bodyPr>
          <a:p>
            <a:pPr indent="0">
              <a:buNone/>
            </a:pPr>
            <a:r>
              <a:rPr b="1" lang="en-GB" sz="3200" spc="-1" strike="noStrike">
                <a:solidFill>
                  <a:srgbClr val="333333"/>
                </a:solidFill>
                <a:latin typeface="Arial"/>
              </a:rPr>
              <a:t>Lessons learnt</a:t>
            </a:r>
            <a:endParaRPr b="1" lang="en-GB" sz="3200" spc="-1" strike="noStrike">
              <a:solidFill>
                <a:srgbClr val="333333"/>
              </a:solidFill>
              <a:latin typeface="Arial"/>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9" name="PlaceHolder 1"/>
          <p:cNvSpPr>
            <a:spLocks noGrp="1"/>
          </p:cNvSpPr>
          <p:nvPr>
            <p:ph type="title"/>
          </p:nvPr>
        </p:nvSpPr>
        <p:spPr>
          <a:xfrm>
            <a:off x="1741680" y="2873520"/>
            <a:ext cx="9405000" cy="1001520"/>
          </a:xfrm>
          <a:prstGeom prst="rect">
            <a:avLst/>
          </a:prstGeom>
          <a:noFill/>
          <a:ln w="0">
            <a:noFill/>
          </a:ln>
        </p:spPr>
        <p:txBody>
          <a:bodyPr lIns="0" rIns="0" tIns="0" bIns="0" anchor="ctr">
            <a:noAutofit/>
          </a:bodyPr>
          <a:p>
            <a:pPr indent="0">
              <a:buNone/>
            </a:pPr>
            <a:r>
              <a:rPr b="1" lang="en-GB" sz="3200" spc="-1" strike="noStrike">
                <a:solidFill>
                  <a:srgbClr val="333333"/>
                </a:solidFill>
                <a:latin typeface="Arial"/>
              </a:rPr>
              <a:t>Power Converters and their radiation environment at CERN</a:t>
            </a:r>
            <a:endParaRPr b="1" lang="en-GB" sz="3200" spc="-1" strike="noStrike">
              <a:solidFill>
                <a:srgbClr val="333333"/>
              </a:solidFill>
              <a:latin typeface="Arial"/>
            </a:endParaRPr>
          </a:p>
        </p:txBody>
      </p:sp>
    </p:spTree>
  </p:cSld>
  <mc:AlternateContent>
    <mc:Choice Requires="p14">
      <p:transition spd="slow" p14:dur="2000"/>
    </mc:Choice>
    <mc:Fallback>
      <p:transition spd="slow"/>
    </mc:Fallback>
  </mc:AlternateContent>
</p:sld>
</file>

<file path=ppt/slides/slide1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21"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Lessons learnt from recent R2E project - Radiation</a:t>
            </a:r>
            <a:endParaRPr b="1" lang="en-GB" sz="2200" spc="-1" strike="noStrike">
              <a:solidFill>
                <a:srgbClr val="ffffff"/>
              </a:solidFill>
              <a:latin typeface="Arial"/>
            </a:endParaRPr>
          </a:p>
        </p:txBody>
      </p:sp>
      <p:sp>
        <p:nvSpPr>
          <p:cNvPr id="822" name="PlaceHolder 2"/>
          <p:cNvSpPr>
            <a:spLocks noGrp="1"/>
          </p:cNvSpPr>
          <p:nvPr>
            <p:ph/>
          </p:nvPr>
        </p:nvSpPr>
        <p:spPr>
          <a:xfrm>
            <a:off x="696600" y="870840"/>
            <a:ext cx="10979280" cy="5987160"/>
          </a:xfrm>
          <a:prstGeom prst="rect">
            <a:avLst/>
          </a:prstGeom>
          <a:noFill/>
          <a:ln w="0">
            <a:noFill/>
          </a:ln>
        </p:spPr>
        <p:txBody>
          <a:bodyPr lIns="0" rIns="0" tIns="0" bIns="0" anchor="t">
            <a:noAutofit/>
          </a:bodyPr>
          <a:p>
            <a:pPr indent="0">
              <a:spcBef>
                <a:spcPts val="2880"/>
              </a:spcBef>
            </a:pPr>
            <a:r>
              <a:rPr b="1" lang="en-GB" sz="2200" spc="-1" strike="noStrike">
                <a:solidFill>
                  <a:srgbClr val="333333"/>
                </a:solidFill>
                <a:latin typeface="Arial"/>
              </a:rPr>
              <a:t>Radiation Event Mitigation / Risks</a:t>
            </a:r>
            <a:endParaRPr b="1" lang="en-GB" sz="2200" spc="-1" strike="noStrike">
              <a:solidFill>
                <a:srgbClr val="333333"/>
              </a:solidFill>
              <a:latin typeface="Arial"/>
            </a:endParaRPr>
          </a:p>
          <a:p>
            <a:pPr lvl="1" marL="216000" indent="-216000">
              <a:lnSpc>
                <a:spcPct val="115000"/>
              </a:lnSpc>
              <a:spcBef>
                <a:spcPts val="754"/>
              </a:spcBef>
              <a:buClr>
                <a:srgbClr val="666666"/>
              </a:buClr>
              <a:buSzPct val="45000"/>
              <a:buFont typeface="Wingdings" charset="2"/>
              <a:buChar char=""/>
            </a:pPr>
            <a:r>
              <a:rPr b="1" lang="en-GB" sz="2000" spc="-1" strike="noStrike">
                <a:solidFill>
                  <a:srgbClr val="333333"/>
                </a:solidFill>
                <a:latin typeface="Arial"/>
              </a:rPr>
              <a:t>Single events</a:t>
            </a:r>
            <a:r>
              <a:rPr b="1" lang="en-GB" sz="2000" spc="-1" strike="noStrike">
                <a:solidFill>
                  <a:srgbClr val="666666"/>
                </a:solidFill>
                <a:latin typeface="Arial"/>
              </a:rPr>
              <a:t> can be very well managed with </a:t>
            </a:r>
            <a:r>
              <a:rPr b="1" lang="en-GB" sz="2000" spc="-1" strike="noStrike">
                <a:solidFill>
                  <a:srgbClr val="333333"/>
                </a:solidFill>
                <a:latin typeface="Arial"/>
              </a:rPr>
              <a:t>gold simple rules</a:t>
            </a:r>
            <a:endParaRPr b="1" lang="en-GB" sz="2000" spc="-1" strike="noStrike">
              <a:solidFill>
                <a:srgbClr val="666666"/>
              </a:solidFill>
              <a:latin typeface="Arial"/>
            </a:endParaRPr>
          </a:p>
          <a:p>
            <a:pPr lvl="1" marL="216000" indent="-216000">
              <a:lnSpc>
                <a:spcPct val="115000"/>
              </a:lnSpc>
              <a:spcBef>
                <a:spcPts val="754"/>
              </a:spcBef>
              <a:buClr>
                <a:srgbClr val="666666"/>
              </a:buClr>
              <a:buSzPct val="45000"/>
              <a:buFont typeface="Wingdings" charset="2"/>
              <a:buChar char=""/>
            </a:pPr>
            <a:r>
              <a:rPr b="1" lang="en-GB" sz="2000" spc="-1" strike="noStrike">
                <a:solidFill>
                  <a:srgbClr val="333333"/>
                </a:solidFill>
                <a:latin typeface="Arial"/>
              </a:rPr>
              <a:t>Dose</a:t>
            </a:r>
            <a:r>
              <a:rPr b="1" lang="en-GB" sz="2000" spc="-1" strike="noStrike">
                <a:solidFill>
                  <a:srgbClr val="666666"/>
                </a:solidFill>
                <a:latin typeface="Arial"/>
              </a:rPr>
              <a:t> degradation (TID, DD) must be considered very </a:t>
            </a:r>
            <a:r>
              <a:rPr b="1" lang="en-GB" sz="2000" spc="-1" strike="noStrike">
                <a:solidFill>
                  <a:srgbClr val="666666"/>
                </a:solidFill>
                <a:latin typeface="Arial"/>
              </a:rPr>
              <a:t>seriously</a:t>
            </a:r>
            <a:r>
              <a:rPr b="1" lang="en-GB" sz="2000" spc="-1" strike="noStrike">
                <a:solidFill>
                  <a:srgbClr val="666666"/>
                </a:solidFill>
                <a:latin typeface="Arial"/>
              </a:rPr>
              <a:t> above </a:t>
            </a:r>
            <a:r>
              <a:rPr b="1" lang="en-GB" sz="2000" spc="-1" strike="noStrike">
                <a:solidFill>
                  <a:srgbClr val="333333"/>
                </a:solidFill>
                <a:latin typeface="Arial"/>
              </a:rPr>
              <a:t>50 Gy. </a:t>
            </a:r>
            <a:r>
              <a:rPr b="1" lang="en-GB" sz="2000" spc="-1" strike="noStrike">
                <a:solidFill>
                  <a:srgbClr val="666666"/>
                </a:solidFill>
                <a:latin typeface="Arial"/>
              </a:rPr>
              <a:t>There is also, certainly another threshold around</a:t>
            </a:r>
            <a:r>
              <a:rPr b="1" lang="en-GB" sz="2000" spc="-1" strike="noStrike">
                <a:solidFill>
                  <a:srgbClr val="333333"/>
                </a:solidFill>
                <a:latin typeface="Arial"/>
              </a:rPr>
              <a:t> 500 Gy to consider.</a:t>
            </a:r>
            <a:endParaRPr b="1" lang="en-GB" sz="2000" spc="-1" strike="noStrike">
              <a:solidFill>
                <a:srgbClr val="666666"/>
              </a:solidFill>
              <a:latin typeface="Arial"/>
            </a:endParaRPr>
          </a:p>
          <a:p>
            <a:pPr lvl="1" marL="216000" indent="-216000">
              <a:lnSpc>
                <a:spcPct val="115000"/>
              </a:lnSpc>
              <a:spcBef>
                <a:spcPts val="754"/>
              </a:spcBef>
              <a:buClr>
                <a:srgbClr val="666666"/>
              </a:buClr>
              <a:buSzPct val="45000"/>
              <a:buFont typeface="Wingdings" charset="2"/>
              <a:buChar char=""/>
            </a:pPr>
            <a:r>
              <a:rPr b="1" lang="en-GB" sz="2000" spc="-1" strike="noStrike">
                <a:solidFill>
                  <a:srgbClr val="333333"/>
                </a:solidFill>
                <a:latin typeface="Arial"/>
              </a:rPr>
              <a:t>Component </a:t>
            </a:r>
            <a:r>
              <a:rPr b="1" lang="en-GB" sz="2000" spc="-1" strike="noStrike">
                <a:solidFill>
                  <a:srgbClr val="808080"/>
                </a:solidFill>
                <a:latin typeface="Arial"/>
              </a:rPr>
              <a:t>Selection step needs great attention (</a:t>
            </a:r>
            <a:r>
              <a:rPr b="1" lang="en-GB" sz="2000" spc="-1" strike="noStrike">
                <a:solidFill>
                  <a:srgbClr val="333333"/>
                </a:solidFill>
                <a:latin typeface="Arial"/>
              </a:rPr>
              <a:t>selection matrix</a:t>
            </a:r>
            <a:r>
              <a:rPr b="1" lang="en-GB" sz="2000" spc="-1" strike="noStrike">
                <a:solidFill>
                  <a:srgbClr val="808080"/>
                </a:solidFill>
                <a:latin typeface="Arial"/>
              </a:rPr>
              <a:t> required)</a:t>
            </a:r>
            <a:endParaRPr b="1" lang="en-GB" sz="2000" spc="-1" strike="noStrike">
              <a:solidFill>
                <a:srgbClr val="666666"/>
              </a:solidFill>
              <a:latin typeface="Arial"/>
            </a:endParaRPr>
          </a:p>
          <a:p>
            <a:pPr lvl="1" marL="216000" indent="-216000">
              <a:lnSpc>
                <a:spcPct val="115000"/>
              </a:lnSpc>
              <a:spcBef>
                <a:spcPts val="754"/>
              </a:spcBef>
              <a:buClr>
                <a:srgbClr val="666666"/>
              </a:buClr>
              <a:buSzPct val="45000"/>
              <a:buFont typeface="Wingdings" charset="2"/>
              <a:buChar char=""/>
            </a:pPr>
            <a:r>
              <a:rPr b="1" lang="en-GB" sz="2000" spc="-1" strike="noStrike">
                <a:solidFill>
                  <a:srgbClr val="333333"/>
                </a:solidFill>
                <a:latin typeface="Arial"/>
              </a:rPr>
              <a:t>Component</a:t>
            </a:r>
            <a:r>
              <a:rPr b="1" lang="en-GB" sz="2000" spc="-1" strike="noStrike">
                <a:solidFill>
                  <a:srgbClr val="666666"/>
                </a:solidFill>
                <a:latin typeface="Arial"/>
              </a:rPr>
              <a:t> Testing effort vs radiation should be focusing on critical components</a:t>
            </a:r>
            <a:endParaRPr b="1" lang="en-GB" sz="2000" spc="-1" strike="noStrike">
              <a:solidFill>
                <a:srgbClr val="666666"/>
              </a:solidFill>
              <a:latin typeface="Arial"/>
            </a:endParaRPr>
          </a:p>
          <a:p>
            <a:pPr lvl="1" marL="216000" indent="-216000">
              <a:lnSpc>
                <a:spcPct val="115000"/>
              </a:lnSpc>
              <a:spcBef>
                <a:spcPts val="754"/>
              </a:spcBef>
              <a:buClr>
                <a:srgbClr val="666666"/>
              </a:buClr>
              <a:buSzPct val="45000"/>
              <a:buFont typeface="Wingdings" charset="2"/>
              <a:buChar char=""/>
            </a:pPr>
            <a:r>
              <a:rPr b="1" lang="en-GB" sz="2000" spc="-1" strike="noStrike">
                <a:solidFill>
                  <a:srgbClr val="333333"/>
                </a:solidFill>
                <a:latin typeface="Arial"/>
              </a:rPr>
              <a:t>Whole converter</a:t>
            </a:r>
            <a:r>
              <a:rPr b="1" lang="en-GB" sz="2000" spc="-1" strike="noStrike">
                <a:solidFill>
                  <a:srgbClr val="666666"/>
                </a:solidFill>
                <a:latin typeface="Arial"/>
              </a:rPr>
              <a:t> testing effort versus radiation is </a:t>
            </a:r>
            <a:r>
              <a:rPr b="1" lang="en-GB" sz="2000" spc="-1" strike="noStrike">
                <a:solidFill>
                  <a:srgbClr val="333333"/>
                </a:solidFill>
                <a:latin typeface="Arial"/>
              </a:rPr>
              <a:t>essential (CHARM)</a:t>
            </a:r>
            <a:endParaRPr b="1" lang="en-GB" sz="2000" spc="-1" strike="noStrike">
              <a:solidFill>
                <a:srgbClr val="666666"/>
              </a:solidFill>
              <a:latin typeface="Arial"/>
            </a:endParaRPr>
          </a:p>
          <a:p>
            <a:pPr lvl="2" marL="414000" indent="-198000">
              <a:lnSpc>
                <a:spcPct val="115000"/>
              </a:lnSpc>
              <a:spcBef>
                <a:spcPts val="615"/>
              </a:spcBef>
              <a:buClr>
                <a:srgbClr val="706e0c"/>
              </a:buClr>
              <a:buSzPct val="45000"/>
              <a:buFont typeface="Wingdings" charset="2"/>
              <a:buChar char=""/>
            </a:pPr>
            <a:r>
              <a:rPr b="0" lang="en-GB" sz="1900" spc="-1" strike="noStrike">
                <a:solidFill>
                  <a:srgbClr val="706e0c"/>
                </a:solidFill>
                <a:latin typeface="Arial"/>
              </a:rPr>
              <a:t>It is a key point of the project &amp; address some failures mechanism </a:t>
            </a:r>
            <a:r>
              <a:rPr b="1" lang="en-GB" sz="1900" spc="-1" strike="noStrike">
                <a:solidFill>
                  <a:srgbClr val="706e0c"/>
                </a:solidFill>
                <a:latin typeface="Arial"/>
              </a:rPr>
              <a:t>difficult to control / predict</a:t>
            </a:r>
            <a:endParaRPr b="0" lang="en-GB" sz="1900" spc="-1" strike="noStrike">
              <a:solidFill>
                <a:srgbClr val="706e0c"/>
              </a:solidFill>
              <a:latin typeface="Arial"/>
            </a:endParaRPr>
          </a:p>
          <a:p>
            <a:pPr lvl="2" marL="414000" indent="-198000">
              <a:lnSpc>
                <a:spcPct val="115000"/>
              </a:lnSpc>
              <a:spcBef>
                <a:spcPts val="615"/>
              </a:spcBef>
              <a:buClr>
                <a:srgbClr val="706e0c"/>
              </a:buClr>
              <a:buSzPct val="45000"/>
              <a:buFont typeface="Wingdings" charset="2"/>
              <a:buChar char=""/>
            </a:pPr>
            <a:r>
              <a:rPr b="0" lang="en-GB" sz="1900" spc="-1" strike="noStrike">
                <a:solidFill>
                  <a:srgbClr val="706e0c"/>
                </a:solidFill>
                <a:latin typeface="Arial"/>
              </a:rPr>
              <a:t>Gives an opportunity </a:t>
            </a:r>
            <a:r>
              <a:rPr b="1" lang="en-GB" sz="1900" spc="-1" strike="noStrike">
                <a:solidFill>
                  <a:srgbClr val="706e0c"/>
                </a:solidFill>
                <a:latin typeface="Arial"/>
              </a:rPr>
              <a:t>to test many components in one go</a:t>
            </a:r>
            <a:r>
              <a:rPr b="0" lang="en-GB" sz="1900" spc="-1" strike="noStrike">
                <a:solidFill>
                  <a:srgbClr val="706e0c"/>
                </a:solidFill>
                <a:latin typeface="Arial"/>
              </a:rPr>
              <a:t>, in their specific use conditions!</a:t>
            </a:r>
            <a:endParaRPr b="0" lang="en-GB" sz="1900" spc="-1" strike="noStrike">
              <a:solidFill>
                <a:srgbClr val="706e0c"/>
              </a:solidFill>
              <a:latin typeface="Arial"/>
            </a:endParaRPr>
          </a:p>
          <a:p>
            <a:pPr lvl="2" marL="414000" indent="-198000">
              <a:lnSpc>
                <a:spcPct val="115000"/>
              </a:lnSpc>
              <a:spcBef>
                <a:spcPts val="615"/>
              </a:spcBef>
              <a:buClr>
                <a:srgbClr val="706e0c"/>
              </a:buClr>
              <a:buSzPct val="45000"/>
              <a:buFont typeface="Wingdings" charset="2"/>
              <a:buChar char=""/>
            </a:pPr>
            <a:r>
              <a:rPr b="0" lang="en-GB" sz="1900" spc="-1" strike="noStrike">
                <a:solidFill>
                  <a:srgbClr val="706e0c"/>
                </a:solidFill>
                <a:latin typeface="Arial"/>
              </a:rPr>
              <a:t>Reinforces </a:t>
            </a:r>
            <a:r>
              <a:rPr b="1" lang="en-GB" sz="1900" spc="-1" strike="noStrike">
                <a:solidFill>
                  <a:srgbClr val="706e0c"/>
                </a:solidFill>
                <a:latin typeface="Arial"/>
              </a:rPr>
              <a:t>the trust in design</a:t>
            </a:r>
            <a:r>
              <a:rPr b="0" lang="en-GB" sz="1900" spc="-1" strike="noStrike">
                <a:solidFill>
                  <a:srgbClr val="706e0c"/>
                </a:solidFill>
                <a:latin typeface="Arial"/>
              </a:rPr>
              <a:t>, before installation.</a:t>
            </a:r>
            <a:endParaRPr b="0" lang="en-GB" sz="1900" spc="-1" strike="noStrike">
              <a:solidFill>
                <a:srgbClr val="706e0c"/>
              </a:solidFill>
              <a:latin typeface="Arial"/>
            </a:endParaRPr>
          </a:p>
          <a:p>
            <a:pPr lvl="2" marL="414000" indent="-198000">
              <a:lnSpc>
                <a:spcPct val="115000"/>
              </a:lnSpc>
              <a:spcBef>
                <a:spcPts val="615"/>
              </a:spcBef>
              <a:buClr>
                <a:srgbClr val="706e0c"/>
              </a:buClr>
              <a:buSzPct val="45000"/>
              <a:buFont typeface="Wingdings" charset="2"/>
              <a:buChar char=""/>
            </a:pPr>
            <a:r>
              <a:rPr b="1" lang="en-GB" sz="1900" spc="-1" strike="noStrike">
                <a:solidFill>
                  <a:srgbClr val="706e0c"/>
                </a:solidFill>
                <a:latin typeface="Arial"/>
              </a:rPr>
              <a:t>Should not be ideally placed too late, to be able to react!</a:t>
            </a:r>
            <a:endParaRPr b="0" lang="en-GB" sz="1900" spc="-1" strike="noStrike">
              <a:solidFill>
                <a:srgbClr val="706e0c"/>
              </a:solidFill>
              <a:latin typeface="Arial"/>
            </a:endParaRPr>
          </a:p>
          <a:p>
            <a:pPr lvl="1" marL="216000" indent="-216000">
              <a:lnSpc>
                <a:spcPct val="115000"/>
              </a:lnSpc>
              <a:spcBef>
                <a:spcPts val="754"/>
              </a:spcBef>
              <a:buClr>
                <a:srgbClr val="666666"/>
              </a:buClr>
              <a:buSzPct val="45000"/>
              <a:buFont typeface="Wingdings" charset="2"/>
              <a:buChar char=""/>
            </a:pPr>
            <a:r>
              <a:rPr b="1" lang="en-GB" sz="2000" spc="-1" strike="noStrike">
                <a:solidFill>
                  <a:srgbClr val="333333"/>
                </a:solidFill>
                <a:latin typeface="Arial"/>
              </a:rPr>
              <a:t>Simulation</a:t>
            </a:r>
            <a:r>
              <a:rPr b="1" lang="en-GB" sz="2000" spc="-1" strike="noStrike">
                <a:solidFill>
                  <a:srgbClr val="666666"/>
                </a:solidFill>
                <a:latin typeface="Arial"/>
              </a:rPr>
              <a:t> can be a key point helping </a:t>
            </a:r>
            <a:r>
              <a:rPr b="1" lang="en-GB" sz="2000" spc="-1" strike="noStrike">
                <a:solidFill>
                  <a:srgbClr val="333333"/>
                </a:solidFill>
                <a:latin typeface="Arial"/>
              </a:rPr>
              <a:t>mitigating SE</a:t>
            </a:r>
            <a:r>
              <a:rPr b="1" lang="en-GB" sz="2000" spc="-1" strike="noStrike">
                <a:solidFill>
                  <a:srgbClr val="666666"/>
                </a:solidFill>
                <a:latin typeface="Arial"/>
              </a:rPr>
              <a:t> and </a:t>
            </a:r>
            <a:r>
              <a:rPr b="1" lang="en-GB" sz="2000" spc="-1" strike="noStrike">
                <a:solidFill>
                  <a:srgbClr val="333333"/>
                </a:solidFill>
                <a:latin typeface="Arial"/>
              </a:rPr>
              <a:t>Dose</a:t>
            </a:r>
            <a:r>
              <a:rPr b="1" lang="en-GB" sz="2000" spc="-1" strike="noStrike">
                <a:solidFill>
                  <a:srgbClr val="666666"/>
                </a:solidFill>
                <a:latin typeface="Arial"/>
              </a:rPr>
              <a:t> effect efficiently.</a:t>
            </a:r>
            <a:endParaRPr b="1" lang="en-GB" sz="2000" spc="-1" strike="noStrike">
              <a:solidFill>
                <a:srgbClr val="666666"/>
              </a:solidFill>
              <a:latin typeface="Arial"/>
            </a:endParaRPr>
          </a:p>
        </p:txBody>
      </p:sp>
    </p:spTree>
  </p:cSld>
  <mc:AlternateContent>
    <mc:Choice Requires="p14">
      <p:transition spd="slow" p14:dur="2000"/>
    </mc:Choice>
    <mc:Fallback>
      <p:transition spd="slow"/>
    </mc:Fallback>
  </mc:AlternateContent>
  <p:timing>
    <p:tnLst>
      <p:par>
        <p:cTn id="85" dur="indefinite" restart="never" nodeType="tmRoot">
          <p:childTnLst>
            <p:seq>
              <p:cTn id="86" dur="indefinite" nodeType="mainSeq">
                <p:childTnLst>
                  <p:par>
                    <p:cTn id="87" fill="hold">
                      <p:stCondLst>
                        <p:cond delay="indefinite"/>
                      </p:stCondLst>
                      <p:childTnLst>
                        <p:par>
                          <p:cTn id="88" fill="hold">
                            <p:stCondLst>
                              <p:cond delay="0"/>
                            </p:stCondLst>
                            <p:childTnLst>
                              <p:par>
                                <p:cTn id="89" nodeType="clickEffect" fill="hold" presetClass="entr" presetID="1">
                                  <p:stCondLst>
                                    <p:cond delay="0"/>
                                  </p:stCondLst>
                                  <p:childTnLst>
                                    <p:set>
                                      <p:cBhvr>
                                        <p:cTn id="90" dur="1" fill="hold">
                                          <p:stCondLst>
                                            <p:cond delay="0"/>
                                          </p:stCondLst>
                                        </p:cTn>
                                        <p:tgtEl>
                                          <p:spTgt spid="822">
                                            <p:txEl>
                                              <p:pRg st="2" end="2"/>
                                            </p:txEl>
                                          </p:spTgt>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nodeType="clickEffect" fill="hold" presetClass="entr" presetID="1">
                                  <p:stCondLst>
                                    <p:cond delay="0"/>
                                  </p:stCondLst>
                                  <p:childTnLst>
                                    <p:set>
                                      <p:cBhvr>
                                        <p:cTn id="94" dur="1" fill="hold">
                                          <p:stCondLst>
                                            <p:cond delay="0"/>
                                          </p:stCondLst>
                                        </p:cTn>
                                        <p:tgtEl>
                                          <p:spTgt spid="822">
                                            <p:txEl>
                                              <p:pRg st="3" end="3"/>
                                            </p:txEl>
                                          </p:spTgt>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nodeType="clickEffect" fill="hold" presetClass="entr" presetID="1">
                                  <p:stCondLst>
                                    <p:cond delay="0"/>
                                  </p:stCondLst>
                                  <p:childTnLst>
                                    <p:set>
                                      <p:cBhvr>
                                        <p:cTn id="98" dur="1" fill="hold">
                                          <p:stCondLst>
                                            <p:cond delay="0"/>
                                          </p:stCondLst>
                                        </p:cTn>
                                        <p:tgtEl>
                                          <p:spTgt spid="822">
                                            <p:txEl>
                                              <p:pRg st="4" end="4"/>
                                            </p:txEl>
                                          </p:spTgt>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nodeType="clickEffect" fill="hold" presetClass="entr" presetID="1">
                                  <p:stCondLst>
                                    <p:cond delay="0"/>
                                  </p:stCondLst>
                                  <p:childTnLst>
                                    <p:set>
                                      <p:cBhvr>
                                        <p:cTn id="102" dur="1" fill="hold">
                                          <p:stCondLst>
                                            <p:cond delay="0"/>
                                          </p:stCondLst>
                                        </p:cTn>
                                        <p:tgtEl>
                                          <p:spTgt spid="822">
                                            <p:txEl>
                                              <p:pRg st="5" end="5"/>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23" name="PlaceHolder 1"/>
          <p:cNvSpPr>
            <a:spLocks noGrp="1"/>
          </p:cNvSpPr>
          <p:nvPr>
            <p:ph type="title"/>
          </p:nvPr>
        </p:nvSpPr>
        <p:spPr>
          <a:xfrm>
            <a:off x="1741680" y="2873520"/>
            <a:ext cx="9405000" cy="1001520"/>
          </a:xfrm>
          <a:prstGeom prst="rect">
            <a:avLst/>
          </a:prstGeom>
          <a:noFill/>
          <a:ln w="0">
            <a:noFill/>
          </a:ln>
        </p:spPr>
        <p:txBody>
          <a:bodyPr lIns="0" rIns="0" tIns="0" bIns="0" anchor="ctr">
            <a:noAutofit/>
          </a:bodyPr>
          <a:p>
            <a:pPr indent="0">
              <a:buNone/>
            </a:pPr>
            <a:r>
              <a:rPr b="1" lang="en-GB" sz="3200" spc="-1" strike="noStrike">
                <a:solidFill>
                  <a:srgbClr val="333333"/>
                </a:solidFill>
                <a:latin typeface="Arial"/>
              </a:rPr>
              <a:t>Conclusion</a:t>
            </a:r>
            <a:endParaRPr b="1" lang="en-GB" sz="3200" spc="-1" strike="noStrike">
              <a:solidFill>
                <a:srgbClr val="333333"/>
              </a:solidFill>
              <a:latin typeface="Arial"/>
            </a:endParaRPr>
          </a:p>
        </p:txBody>
      </p:sp>
      <p:sp>
        <p:nvSpPr>
          <p:cNvPr id="824" name="PlaceHolder 2"/>
          <p:cNvSpPr>
            <a:spLocks noGrp="1"/>
          </p:cNvSpPr>
          <p:nvPr>
            <p:ph/>
          </p:nvPr>
        </p:nvSpPr>
        <p:spPr>
          <a:xfrm>
            <a:off x="1741680" y="3875040"/>
            <a:ext cx="9405000" cy="3352680"/>
          </a:xfrm>
          <a:prstGeom prst="rect">
            <a:avLst/>
          </a:prstGeom>
          <a:noFill/>
          <a:ln w="0">
            <a:noFill/>
          </a:ln>
        </p:spPr>
        <p:txBody>
          <a:bodyPr lIns="0" rIns="0" tIns="0" bIns="0" anchor="t">
            <a:normAutofit/>
          </a:bodyPr>
          <a:p>
            <a:pPr indent="0">
              <a:spcBef>
                <a:spcPts val="1293"/>
              </a:spcBef>
              <a:buNone/>
            </a:pPr>
            <a:endParaRPr b="0" lang="en-GB" sz="2800" spc="-1" strike="noStrike">
              <a:solidFill>
                <a:srgbClr val="666666"/>
              </a:solidFill>
              <a:latin typeface="Arial"/>
            </a:endParaRPr>
          </a:p>
        </p:txBody>
      </p:sp>
    </p:spTree>
  </p:cSld>
  <mc:AlternateContent>
    <mc:Choice Requires="p14">
      <p:transition spd="slow" p14:dur="2000"/>
    </mc:Choice>
    <mc:Fallback>
      <p:transition spd="slow"/>
    </mc:Fallback>
  </mc:AlternateContent>
</p:sld>
</file>

<file path=ppt/slides/slide1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25"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Conclusions</a:t>
            </a:r>
            <a:endParaRPr b="1" lang="en-GB" sz="2200" spc="-1" strike="noStrike">
              <a:solidFill>
                <a:srgbClr val="ffffff"/>
              </a:solidFill>
              <a:latin typeface="Arial"/>
            </a:endParaRPr>
          </a:p>
        </p:txBody>
      </p:sp>
      <p:sp>
        <p:nvSpPr>
          <p:cNvPr id="826" name="PlaceHolder 2"/>
          <p:cNvSpPr>
            <a:spLocks noGrp="1"/>
          </p:cNvSpPr>
          <p:nvPr>
            <p:ph/>
          </p:nvPr>
        </p:nvSpPr>
        <p:spPr>
          <a:xfrm>
            <a:off x="696600" y="870840"/>
            <a:ext cx="10885680" cy="5987160"/>
          </a:xfrm>
          <a:prstGeom prst="rect">
            <a:avLst/>
          </a:prstGeom>
          <a:noFill/>
          <a:ln w="0">
            <a:noFill/>
          </a:ln>
        </p:spPr>
        <p:txBody>
          <a:bodyPr lIns="0" rIns="0" tIns="0" bIns="0" anchor="t">
            <a:noAutofit/>
          </a:bodyPr>
          <a:p>
            <a:pPr indent="0">
              <a:spcBef>
                <a:spcPts val="2880"/>
              </a:spcBef>
            </a:pPr>
            <a:r>
              <a:rPr b="1" lang="en-GB" sz="2200" spc="-1" strike="noStrike">
                <a:solidFill>
                  <a:srgbClr val="333333"/>
                </a:solidFill>
                <a:latin typeface="Arial"/>
              </a:rPr>
              <a:t>Success in R2E design is &amp; stays based on</a:t>
            </a:r>
            <a:endParaRPr b="1" lang="en-GB" sz="2200" spc="-1" strike="noStrike">
              <a:solidFill>
                <a:srgbClr val="333333"/>
              </a:solidFill>
              <a:latin typeface="Arial"/>
            </a:endParaRPr>
          </a:p>
          <a:p>
            <a:pPr lvl="1" marL="216000" indent="-216000">
              <a:lnSpc>
                <a:spcPct val="115000"/>
              </a:lnSpc>
              <a:spcBef>
                <a:spcPts val="624"/>
              </a:spcBef>
              <a:buClr>
                <a:srgbClr val="666666"/>
              </a:buClr>
              <a:buSzPct val="45000"/>
              <a:buFont typeface="Wingdings" charset="2"/>
              <a:buChar char=""/>
            </a:pPr>
            <a:r>
              <a:rPr b="1" lang="en-GB" sz="2000" spc="-1" strike="noStrike">
                <a:solidFill>
                  <a:srgbClr val="666666"/>
                </a:solidFill>
                <a:latin typeface="Arial"/>
              </a:rPr>
              <a:t>Understanding where / what are the threads</a:t>
            </a:r>
            <a:endParaRPr b="1" lang="en-GB" sz="2000" spc="-1" strike="noStrike">
              <a:solidFill>
                <a:srgbClr val="666666"/>
              </a:solidFill>
              <a:latin typeface="Arial"/>
            </a:endParaRPr>
          </a:p>
          <a:p>
            <a:pPr lvl="2" marL="414000" indent="-198000">
              <a:lnSpc>
                <a:spcPct val="115000"/>
              </a:lnSpc>
              <a:spcBef>
                <a:spcPts val="615"/>
              </a:spcBef>
              <a:buClr>
                <a:srgbClr val="999966"/>
              </a:buClr>
              <a:buSzPct val="45000"/>
              <a:buFont typeface="Wingdings" charset="2"/>
              <a:buChar char=""/>
            </a:pPr>
            <a:r>
              <a:rPr b="0" lang="en-GB" sz="1900" spc="-1" strike="noStrike">
                <a:solidFill>
                  <a:srgbClr val="706e0c"/>
                </a:solidFill>
                <a:latin typeface="Arial"/>
              </a:rPr>
              <a:t>Relying on </a:t>
            </a:r>
            <a:r>
              <a:rPr b="1" lang="en-GB" sz="1900" spc="-1" strike="noStrike">
                <a:solidFill>
                  <a:srgbClr val="706e0c"/>
                </a:solidFill>
                <a:latin typeface="Arial"/>
              </a:rPr>
              <a:t>reliable projections of radiation levels </a:t>
            </a:r>
            <a:r>
              <a:rPr b="0" lang="en-GB" sz="1900" spc="-1" strike="noStrike">
                <a:solidFill>
                  <a:srgbClr val="706e0c"/>
                </a:solidFill>
                <a:latin typeface="Arial"/>
              </a:rPr>
              <a:t>in the machine</a:t>
            </a:r>
            <a:endParaRPr b="0" lang="en-GB" sz="1900" spc="-1" strike="noStrike">
              <a:solidFill>
                <a:srgbClr val="706e0c"/>
              </a:solidFill>
              <a:latin typeface="Arial"/>
            </a:endParaRPr>
          </a:p>
          <a:p>
            <a:pPr lvl="1" marL="216000" indent="-216000">
              <a:lnSpc>
                <a:spcPct val="115000"/>
              </a:lnSpc>
              <a:spcBef>
                <a:spcPts val="754"/>
              </a:spcBef>
              <a:buClr>
                <a:srgbClr val="666666"/>
              </a:buClr>
              <a:buSzPct val="45000"/>
              <a:buFont typeface="Wingdings" charset="2"/>
              <a:buChar char=""/>
            </a:pPr>
            <a:r>
              <a:rPr b="1" lang="en-GB" sz="2000" spc="-1" strike="noStrike">
                <a:solidFill>
                  <a:srgbClr val="666666"/>
                </a:solidFill>
                <a:latin typeface="Arial"/>
              </a:rPr>
              <a:t>Gold design rules</a:t>
            </a:r>
            <a:endParaRPr b="1" lang="en-GB" sz="2000" spc="-1" strike="noStrike">
              <a:solidFill>
                <a:srgbClr val="666666"/>
              </a:solidFill>
              <a:latin typeface="Arial"/>
            </a:endParaRPr>
          </a:p>
          <a:p>
            <a:pPr lvl="2" marL="414000" indent="-198000">
              <a:lnSpc>
                <a:spcPct val="115000"/>
              </a:lnSpc>
              <a:spcBef>
                <a:spcPts val="615"/>
              </a:spcBef>
              <a:buClr>
                <a:srgbClr val="999966"/>
              </a:buClr>
              <a:buSzPct val="45000"/>
              <a:buFont typeface="Wingdings" charset="2"/>
              <a:buChar char=""/>
            </a:pPr>
            <a:r>
              <a:rPr b="0" lang="en-GB" sz="1900" spc="-1" strike="noStrike">
                <a:solidFill>
                  <a:srgbClr val="706e0c"/>
                </a:solidFill>
                <a:latin typeface="Arial"/>
              </a:rPr>
              <a:t>Experience and knowledge at CERN is now very high. Rely on / Share it!</a:t>
            </a:r>
            <a:endParaRPr b="0" lang="en-GB" sz="1900" spc="-1" strike="noStrike">
              <a:solidFill>
                <a:srgbClr val="706e0c"/>
              </a:solidFill>
              <a:latin typeface="Arial"/>
            </a:endParaRPr>
          </a:p>
          <a:p>
            <a:pPr lvl="1" marL="216000" indent="-216000">
              <a:lnSpc>
                <a:spcPct val="115000"/>
              </a:lnSpc>
              <a:spcBef>
                <a:spcPts val="754"/>
              </a:spcBef>
              <a:buClr>
                <a:srgbClr val="666666"/>
              </a:buClr>
              <a:buSzPct val="45000"/>
              <a:buFont typeface="Wingdings" charset="2"/>
              <a:buChar char=""/>
            </a:pPr>
            <a:r>
              <a:rPr b="1" lang="en-GB" sz="2000" spc="-1" strike="noStrike">
                <a:solidFill>
                  <a:srgbClr val="666666"/>
                </a:solidFill>
                <a:latin typeface="Arial"/>
              </a:rPr>
              <a:t>Well defined robust &amp; rigid (design &amp; qualification) process</a:t>
            </a:r>
            <a:endParaRPr b="1" lang="en-GB" sz="2000" spc="-1" strike="noStrike">
              <a:solidFill>
                <a:srgbClr val="666666"/>
              </a:solidFill>
              <a:latin typeface="Arial"/>
            </a:endParaRPr>
          </a:p>
          <a:p>
            <a:pPr lvl="2" marL="414000" indent="-198000">
              <a:lnSpc>
                <a:spcPct val="115000"/>
              </a:lnSpc>
              <a:spcBef>
                <a:spcPts val="510"/>
              </a:spcBef>
              <a:buClr>
                <a:srgbClr val="999966"/>
              </a:buClr>
              <a:buSzPct val="45000"/>
              <a:buFont typeface="Wingdings" charset="2"/>
              <a:buChar char=""/>
            </a:pPr>
            <a:r>
              <a:rPr b="0" lang="en-GB" sz="1900" spc="-1" strike="noStrike">
                <a:solidFill>
                  <a:srgbClr val="706e0c"/>
                </a:solidFill>
                <a:latin typeface="Arial"/>
              </a:rPr>
              <a:t>Clear &amp; strong steps are required for a smooth path to success</a:t>
            </a:r>
            <a:endParaRPr b="0" lang="en-GB" sz="1900" spc="-1" strike="noStrike">
              <a:solidFill>
                <a:srgbClr val="706e0c"/>
              </a:solidFill>
              <a:latin typeface="Arial"/>
            </a:endParaRPr>
          </a:p>
          <a:p>
            <a:pPr lvl="1" marL="216000" indent="-216000">
              <a:lnSpc>
                <a:spcPct val="115000"/>
              </a:lnSpc>
              <a:spcBef>
                <a:spcPts val="754"/>
              </a:spcBef>
              <a:buClr>
                <a:srgbClr val="666666"/>
              </a:buClr>
              <a:buSzPct val="45000"/>
              <a:buFont typeface="Wingdings" charset="2"/>
              <a:buChar char=""/>
            </a:pPr>
            <a:r>
              <a:rPr b="1" lang="en-GB" sz="2000" spc="-1" strike="noStrike">
                <a:solidFill>
                  <a:srgbClr val="666666"/>
                </a:solidFill>
                <a:latin typeface="Arial"/>
              </a:rPr>
              <a:t>Focusing on / Choosing / Qualifying the right components at the right level</a:t>
            </a:r>
            <a:endParaRPr b="1" lang="en-GB" sz="2000" spc="-1" strike="noStrike">
              <a:solidFill>
                <a:srgbClr val="666666"/>
              </a:solidFill>
              <a:latin typeface="Arial"/>
            </a:endParaRPr>
          </a:p>
          <a:p>
            <a:pPr lvl="2" marL="414000" indent="-198000">
              <a:lnSpc>
                <a:spcPct val="115000"/>
              </a:lnSpc>
              <a:spcBef>
                <a:spcPts val="615"/>
              </a:spcBef>
              <a:buClr>
                <a:srgbClr val="999966"/>
              </a:buClr>
              <a:buSzPct val="45000"/>
              <a:buFont typeface="Wingdings" charset="2"/>
              <a:buChar char=""/>
            </a:pPr>
            <a:r>
              <a:rPr b="0" lang="en-GB" sz="1900" spc="-1" strike="noStrike">
                <a:solidFill>
                  <a:srgbClr val="706e0c"/>
                </a:solidFill>
                <a:latin typeface="Arial"/>
              </a:rPr>
              <a:t>Co60, </a:t>
            </a:r>
            <a:r>
              <a:rPr b="1" lang="en-GB" sz="1900" spc="-1" strike="noStrike">
                <a:solidFill>
                  <a:srgbClr val="706e0c"/>
                </a:solidFill>
                <a:latin typeface="Arial"/>
              </a:rPr>
              <a:t>CHARM</a:t>
            </a:r>
            <a:r>
              <a:rPr b="0" lang="en-GB" sz="1900" spc="-1" strike="noStrike">
                <a:solidFill>
                  <a:srgbClr val="706e0c"/>
                </a:solidFill>
                <a:latin typeface="Arial"/>
              </a:rPr>
              <a:t>, PSI availability is a key point, as well as component availability</a:t>
            </a:r>
            <a:endParaRPr b="0" lang="en-GB" sz="1900" spc="-1" strike="noStrike">
              <a:solidFill>
                <a:srgbClr val="706e0c"/>
              </a:solidFill>
              <a:latin typeface="Arial"/>
            </a:endParaRPr>
          </a:p>
          <a:p>
            <a:pPr lvl="1" marL="216000" indent="-216000">
              <a:lnSpc>
                <a:spcPct val="115000"/>
              </a:lnSpc>
              <a:spcBef>
                <a:spcPts val="754"/>
              </a:spcBef>
              <a:buClr>
                <a:srgbClr val="666666"/>
              </a:buClr>
              <a:buSzPct val="45000"/>
              <a:buFont typeface="Wingdings" charset="2"/>
              <a:buChar char=""/>
            </a:pPr>
            <a:r>
              <a:rPr b="1" lang="en-GB" sz="2000" spc="-1" strike="noStrike">
                <a:solidFill>
                  <a:srgbClr val="666666"/>
                </a:solidFill>
                <a:latin typeface="Arial"/>
              </a:rPr>
              <a:t>Testing final systems</a:t>
            </a:r>
            <a:endParaRPr b="1" lang="en-GB" sz="2000" spc="-1" strike="noStrike">
              <a:solidFill>
                <a:srgbClr val="666666"/>
              </a:solidFill>
              <a:latin typeface="Arial"/>
            </a:endParaRPr>
          </a:p>
          <a:p>
            <a:pPr lvl="2" marL="414000" indent="-198000">
              <a:lnSpc>
                <a:spcPct val="115000"/>
              </a:lnSpc>
              <a:spcBef>
                <a:spcPts val="615"/>
              </a:spcBef>
              <a:buClr>
                <a:srgbClr val="999966"/>
              </a:buClr>
              <a:buSzPct val="45000"/>
              <a:buFont typeface="Wingdings" charset="2"/>
              <a:buChar char=""/>
            </a:pPr>
            <a:r>
              <a:rPr b="0" lang="en-GB" sz="1900" spc="-1" strike="noStrike">
                <a:solidFill>
                  <a:srgbClr val="706e0c"/>
                </a:solidFill>
                <a:latin typeface="Arial"/>
              </a:rPr>
              <a:t>Preparation is </a:t>
            </a:r>
            <a:r>
              <a:rPr b="1" lang="en-GB" sz="1900" spc="-1" strike="noStrike">
                <a:solidFill>
                  <a:srgbClr val="706e0c"/>
                </a:solidFill>
                <a:latin typeface="Arial"/>
              </a:rPr>
              <a:t>essential</a:t>
            </a:r>
            <a:endParaRPr b="0" lang="en-GB" sz="1900" spc="-1" strike="noStrike">
              <a:solidFill>
                <a:srgbClr val="706e0c"/>
              </a:solidFill>
              <a:latin typeface="Arial"/>
            </a:endParaRPr>
          </a:p>
          <a:p>
            <a:pPr lvl="2" marL="414000" indent="-198000">
              <a:lnSpc>
                <a:spcPct val="115000"/>
              </a:lnSpc>
              <a:spcBef>
                <a:spcPts val="615"/>
              </a:spcBef>
              <a:buClr>
                <a:srgbClr val="999966"/>
              </a:buClr>
              <a:buSzPct val="45000"/>
              <a:buFont typeface="Wingdings" charset="2"/>
              <a:buChar char=""/>
            </a:pPr>
            <a:r>
              <a:rPr b="1" lang="en-GB" sz="1900" spc="-1" strike="noStrike">
                <a:solidFill>
                  <a:srgbClr val="333333"/>
                </a:solidFill>
                <a:latin typeface="Arial"/>
              </a:rPr>
              <a:t>And…</a:t>
            </a:r>
            <a:br>
              <a:rPr sz="1900"/>
            </a:br>
            <a:r>
              <a:rPr b="1" lang="en-GB" sz="1900" spc="-1" strike="noStrike">
                <a:solidFill>
                  <a:srgbClr val="333333"/>
                </a:solidFill>
                <a:latin typeface="Arial"/>
              </a:rPr>
              <a:t>… “nothing beats a full system having pass CHARM test!”</a:t>
            </a:r>
            <a:endParaRPr b="0" lang="en-GB" sz="1900" spc="-1" strike="noStrike">
              <a:solidFill>
                <a:srgbClr val="706e0c"/>
              </a:solidFill>
              <a:latin typeface="Arial"/>
            </a:endParaRPr>
          </a:p>
        </p:txBody>
      </p:sp>
    </p:spTree>
  </p:cSld>
  <mc:AlternateContent>
    <mc:Choice Requires="p14">
      <p:transition spd="slow" p14:dur="2000"/>
    </mc:Choice>
    <mc:Fallback>
      <p:transition spd="slow"/>
    </mc:Fallback>
  </mc:AlternateContent>
  <p:timing>
    <p:tnLst>
      <p:par>
        <p:cTn id="103" dur="indefinite" restart="never" nodeType="tmRoot">
          <p:childTnLst>
            <p:seq>
              <p:cTn id="104" dur="indefinite" nodeType="mainSeq">
                <p:childTnLst>
                  <p:par>
                    <p:cTn id="105" fill="hold">
                      <p:stCondLst>
                        <p:cond delay="indefinite"/>
                      </p:stCondLst>
                      <p:childTnLst>
                        <p:par>
                          <p:cTn id="106" fill="hold">
                            <p:stCondLst>
                              <p:cond delay="0"/>
                            </p:stCondLst>
                            <p:childTnLst>
                              <p:par>
                                <p:cTn id="107" nodeType="clickEffect" fill="hold" presetClass="entr" presetID="1">
                                  <p:stCondLst>
                                    <p:cond delay="0"/>
                                  </p:stCondLst>
                                  <p:childTnLst>
                                    <p:set>
                                      <p:cBhvr>
                                        <p:cTn id="108" dur="1" fill="hold">
                                          <p:stCondLst>
                                            <p:cond delay="0"/>
                                          </p:stCondLst>
                                        </p:cTn>
                                        <p:tgtEl>
                                          <p:spTgt spid="826">
                                            <p:txEl>
                                              <p:pRg st="3" end="3"/>
                                            </p:txEl>
                                          </p:spTgt>
                                        </p:tgtEl>
                                        <p:attrNameLst>
                                          <p:attrName>style.visibility</p:attrName>
                                        </p:attrNameLst>
                                      </p:cBhvr>
                                      <p:to>
                                        <p:strVal val="visible"/>
                                      </p:to>
                                    </p:set>
                                  </p:childTnLst>
                                </p:cTn>
                              </p:par>
                              <p:par>
                                <p:cTn id="109" nodeType="withEffect" fill="hold" presetClass="entr" presetID="1">
                                  <p:stCondLst>
                                    <p:cond delay="0"/>
                                  </p:stCondLst>
                                  <p:childTnLst>
                                    <p:set>
                                      <p:cBhvr>
                                        <p:cTn id="110" dur="1" fill="hold">
                                          <p:stCondLst>
                                            <p:cond delay="0"/>
                                          </p:stCondLst>
                                        </p:cTn>
                                        <p:tgtEl>
                                          <p:spTgt spid="826">
                                            <p:txEl>
                                              <p:pRg st="4" end="4"/>
                                            </p:txEl>
                                          </p:spTgt>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nodeType="clickEffect" fill="hold" presetClass="entr" presetID="1">
                                  <p:stCondLst>
                                    <p:cond delay="0"/>
                                  </p:stCondLst>
                                  <p:childTnLst>
                                    <p:set>
                                      <p:cBhvr>
                                        <p:cTn id="114" dur="1" fill="hold">
                                          <p:stCondLst>
                                            <p:cond delay="0"/>
                                          </p:stCondLst>
                                        </p:cTn>
                                        <p:tgtEl>
                                          <p:spTgt spid="826">
                                            <p:txEl>
                                              <p:pRg st="5" end="5"/>
                                            </p:txEl>
                                          </p:spTgt>
                                        </p:tgtEl>
                                        <p:attrNameLst>
                                          <p:attrName>style.visibility</p:attrName>
                                        </p:attrNameLst>
                                      </p:cBhvr>
                                      <p:to>
                                        <p:strVal val="visible"/>
                                      </p:to>
                                    </p:set>
                                  </p:childTnLst>
                                </p:cTn>
                              </p:par>
                              <p:par>
                                <p:cTn id="115" nodeType="withEffect" fill="hold" presetClass="entr" presetID="1">
                                  <p:stCondLst>
                                    <p:cond delay="0"/>
                                  </p:stCondLst>
                                  <p:childTnLst>
                                    <p:set>
                                      <p:cBhvr>
                                        <p:cTn id="116" dur="1" fill="hold">
                                          <p:stCondLst>
                                            <p:cond delay="0"/>
                                          </p:stCondLst>
                                        </p:cTn>
                                        <p:tgtEl>
                                          <p:spTgt spid="826">
                                            <p:txEl>
                                              <p:pRg st="6" end="6"/>
                                            </p:txEl>
                                          </p:spTgt>
                                        </p:tgtEl>
                                        <p:attrNameLst>
                                          <p:attrName>style.visibility</p:attrName>
                                        </p:attrNameLst>
                                      </p:cBhvr>
                                      <p:to>
                                        <p:strVal val="visible"/>
                                      </p:to>
                                    </p:set>
                                  </p:childTnLst>
                                </p:cTn>
                              </p:par>
                            </p:childTnLst>
                          </p:cTn>
                        </p:par>
                      </p:childTnLst>
                    </p:cTn>
                  </p:par>
                  <p:par>
                    <p:cTn id="117" fill="hold">
                      <p:stCondLst>
                        <p:cond delay="indefinite"/>
                      </p:stCondLst>
                      <p:childTnLst>
                        <p:par>
                          <p:cTn id="118" fill="hold">
                            <p:stCondLst>
                              <p:cond delay="0"/>
                            </p:stCondLst>
                            <p:childTnLst>
                              <p:par>
                                <p:cTn id="119" nodeType="clickEffect" fill="hold" presetClass="entr" presetID="1">
                                  <p:stCondLst>
                                    <p:cond delay="0"/>
                                  </p:stCondLst>
                                  <p:childTnLst>
                                    <p:set>
                                      <p:cBhvr>
                                        <p:cTn id="120" dur="1" fill="hold">
                                          <p:stCondLst>
                                            <p:cond delay="0"/>
                                          </p:stCondLst>
                                        </p:cTn>
                                        <p:tgtEl>
                                          <p:spTgt spid="826">
                                            <p:txEl>
                                              <p:pRg st="7" end="7"/>
                                            </p:txEl>
                                          </p:spTgt>
                                        </p:tgtEl>
                                        <p:attrNameLst>
                                          <p:attrName>style.visibility</p:attrName>
                                        </p:attrNameLst>
                                      </p:cBhvr>
                                      <p:to>
                                        <p:strVal val="visible"/>
                                      </p:to>
                                    </p:set>
                                  </p:childTnLst>
                                </p:cTn>
                              </p:par>
                              <p:par>
                                <p:cTn id="121" nodeType="withEffect" fill="hold" presetClass="entr" presetID="1">
                                  <p:stCondLst>
                                    <p:cond delay="0"/>
                                  </p:stCondLst>
                                  <p:childTnLst>
                                    <p:set>
                                      <p:cBhvr>
                                        <p:cTn id="122" dur="1" fill="hold">
                                          <p:stCondLst>
                                            <p:cond delay="0"/>
                                          </p:stCondLst>
                                        </p:cTn>
                                        <p:tgtEl>
                                          <p:spTgt spid="826">
                                            <p:txEl>
                                              <p:pRg st="8" end="8"/>
                                            </p:txEl>
                                          </p:spTgt>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nodeType="clickEffect" fill="hold" presetClass="entr" presetID="1">
                                  <p:stCondLst>
                                    <p:cond delay="0"/>
                                  </p:stCondLst>
                                  <p:childTnLst>
                                    <p:set>
                                      <p:cBhvr>
                                        <p:cTn id="126" dur="1" fill="hold">
                                          <p:stCondLst>
                                            <p:cond delay="0"/>
                                          </p:stCondLst>
                                        </p:cTn>
                                        <p:tgtEl>
                                          <p:spTgt spid="826">
                                            <p:txEl>
                                              <p:pRg st="9" end="9"/>
                                            </p:txEl>
                                          </p:spTgt>
                                        </p:tgtEl>
                                        <p:attrNameLst>
                                          <p:attrName>style.visibility</p:attrName>
                                        </p:attrNameLst>
                                      </p:cBhvr>
                                      <p:to>
                                        <p:strVal val="visible"/>
                                      </p:to>
                                    </p:set>
                                  </p:childTnLst>
                                </p:cTn>
                              </p:par>
                              <p:par>
                                <p:cTn id="127" nodeType="withEffect" fill="hold" presetClass="entr" presetID="1">
                                  <p:stCondLst>
                                    <p:cond delay="0"/>
                                  </p:stCondLst>
                                  <p:childTnLst>
                                    <p:set>
                                      <p:cBhvr>
                                        <p:cTn id="128" dur="1" fill="hold">
                                          <p:stCondLst>
                                            <p:cond delay="0"/>
                                          </p:stCondLst>
                                        </p:cTn>
                                        <p:tgtEl>
                                          <p:spTgt spid="826">
                                            <p:txEl>
                                              <p:pRg st="10" end="10"/>
                                            </p:txEl>
                                          </p:spTgt>
                                        </p:tgtEl>
                                        <p:attrNameLst>
                                          <p:attrName>style.visibility</p:attrName>
                                        </p:attrNameLst>
                                      </p:cBhvr>
                                      <p:to>
                                        <p:strVal val="visible"/>
                                      </p:to>
                                    </p:set>
                                  </p:childTnLst>
                                </p:cTn>
                              </p:par>
                            </p:childTnLst>
                          </p:cTn>
                        </p:par>
                      </p:childTnLst>
                    </p:cTn>
                  </p:par>
                  <p:par>
                    <p:cTn id="129" fill="hold">
                      <p:stCondLst>
                        <p:cond delay="indefinite"/>
                      </p:stCondLst>
                      <p:childTnLst>
                        <p:par>
                          <p:cTn id="130" fill="hold">
                            <p:stCondLst>
                              <p:cond delay="0"/>
                            </p:stCondLst>
                            <p:childTnLst>
                              <p:par>
                                <p:cTn id="131" nodeType="clickEffect" fill="hold" presetClass="entr" presetID="1">
                                  <p:stCondLst>
                                    <p:cond delay="0"/>
                                  </p:stCondLst>
                                  <p:childTnLst>
                                    <p:set>
                                      <p:cBhvr>
                                        <p:cTn id="132" dur="1" fill="hold">
                                          <p:stCondLst>
                                            <p:cond delay="0"/>
                                          </p:stCondLst>
                                        </p:cTn>
                                        <p:tgtEl>
                                          <p:spTgt spid="826">
                                            <p:txEl>
                                              <p:pRg st="11" end="11"/>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0"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CERN Accelerators | Providing different environments</a:t>
            </a:r>
            <a:endParaRPr b="1" lang="en-GB" sz="2200" spc="-1" strike="noStrike">
              <a:solidFill>
                <a:srgbClr val="ffffff"/>
              </a:solidFill>
              <a:latin typeface="Arial"/>
            </a:endParaRPr>
          </a:p>
        </p:txBody>
      </p:sp>
      <p:graphicFrame>
        <p:nvGraphicFramePr>
          <p:cNvPr id="311" name="Table 4_ 15"/>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Different radiation cases</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nSpc>
                          <a:spcPct val="115000"/>
                        </a:lnSpc>
                        <a:spcBef>
                          <a:spcPts val="283"/>
                        </a:spcBef>
                        <a:spcAft>
                          <a:spcPts val="283"/>
                        </a:spcAft>
                      </a:pPr>
                      <a:r>
                        <a:rPr b="1" lang="en-GB" sz="1800" spc="-1" strike="noStrike">
                          <a:solidFill>
                            <a:srgbClr val="706e0c"/>
                          </a:solidFill>
                          <a:latin typeface="Arial"/>
                        </a:rPr>
                        <a:t>Accelerator</a:t>
                      </a:r>
                      <a:r>
                        <a:rPr b="1" lang="en-GB" sz="1800" spc="-1" strike="noStrike">
                          <a:solidFill>
                            <a:srgbClr val="333333"/>
                          </a:solidFill>
                          <a:latin typeface="Arial"/>
                        </a:rPr>
                        <a:t>: low to medium radiation environment</a:t>
                      </a:r>
                      <a:endParaRPr b="1" lang="en-GB" sz="1800" spc="-1" strike="noStrike">
                        <a:solidFill>
                          <a:srgbClr val="333333"/>
                        </a:solidFill>
                        <a:latin typeface="Arial"/>
                      </a:endParaRPr>
                    </a:p>
                    <a:p>
                      <a:pPr marL="36000">
                        <a:lnSpc>
                          <a:spcPct val="115000"/>
                        </a:lnSpc>
                        <a:spcBef>
                          <a:spcPts val="283"/>
                        </a:spcBef>
                        <a:spcAft>
                          <a:spcPts val="283"/>
                        </a:spcAft>
                      </a:pPr>
                      <a:r>
                        <a:rPr b="1" lang="en-GB" sz="1800" spc="-1" strike="noStrike">
                          <a:solidFill>
                            <a:srgbClr val="706e0c"/>
                          </a:solidFill>
                          <a:latin typeface="Arial"/>
                        </a:rPr>
                        <a:t>Experience</a:t>
                      </a:r>
                      <a:r>
                        <a:rPr b="1" lang="en-GB" sz="1800" spc="-1" strike="noStrike">
                          <a:solidFill>
                            <a:srgbClr val="333333"/>
                          </a:solidFill>
                          <a:latin typeface="Arial"/>
                        </a:rPr>
                        <a:t>: high (very) radiation environment</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312" name="Picture 18" descr="tunnel"/>
          <p:cNvPicPr/>
          <p:nvPr/>
        </p:nvPicPr>
        <p:blipFill>
          <a:blip r:embed="rId1"/>
          <a:srcRect l="5713" t="0" r="5713" b="0"/>
          <a:stretch/>
        </p:blipFill>
        <p:spPr>
          <a:xfrm>
            <a:off x="468000" y="954000"/>
            <a:ext cx="8172000" cy="5313600"/>
          </a:xfrm>
          <a:prstGeom prst="rect">
            <a:avLst/>
          </a:prstGeom>
          <a:ln w="9360">
            <a:noFill/>
          </a:ln>
        </p:spPr>
      </p:pic>
      <p:pic>
        <p:nvPicPr>
          <p:cNvPr id="313" name="Picture 19" descr=""/>
          <p:cNvPicPr/>
          <p:nvPr/>
        </p:nvPicPr>
        <p:blipFill>
          <a:blip r:embed="rId2"/>
          <a:stretch/>
        </p:blipFill>
        <p:spPr>
          <a:xfrm>
            <a:off x="8919000" y="3240000"/>
            <a:ext cx="2895120" cy="3033000"/>
          </a:xfrm>
          <a:prstGeom prst="rect">
            <a:avLst/>
          </a:prstGeom>
          <a:ln w="0">
            <a:noFill/>
          </a:ln>
        </p:spPr>
      </p:pic>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4"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CERN Accelerators | Power Converters locations</a:t>
            </a:r>
            <a:endParaRPr b="1" lang="en-GB" sz="2200" spc="-1" strike="noStrike">
              <a:solidFill>
                <a:srgbClr val="ffffff"/>
              </a:solidFill>
              <a:latin typeface="Arial"/>
            </a:endParaRPr>
          </a:p>
        </p:txBody>
      </p:sp>
      <p:graphicFrame>
        <p:nvGraphicFramePr>
          <p:cNvPr id="315" name="Table 4_ 66"/>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Tunnel, RR, UJ, UA</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nSpc>
                          <a:spcPct val="115000"/>
                        </a:lnSpc>
                        <a:spcBef>
                          <a:spcPts val="283"/>
                        </a:spcBef>
                        <a:spcAft>
                          <a:spcPts val="283"/>
                        </a:spcAft>
                      </a:pPr>
                      <a:r>
                        <a:rPr b="1" lang="en-GB" sz="1800" spc="-1" strike="noStrike">
                          <a:solidFill>
                            <a:srgbClr val="333333"/>
                          </a:solidFill>
                          <a:latin typeface="Arial"/>
                        </a:rPr>
                        <a:t>Installation of power converters can be quite </a:t>
                      </a:r>
                      <a:r>
                        <a:rPr b="1" lang="en-GB" sz="1800" spc="-1" strike="noStrike">
                          <a:solidFill>
                            <a:srgbClr val="706e0c"/>
                          </a:solidFill>
                          <a:latin typeface="Arial"/>
                        </a:rPr>
                        <a:t>diverse</a:t>
                      </a:r>
                      <a:r>
                        <a:rPr b="1" lang="en-GB" sz="1800" spc="-1" strike="noStrike">
                          <a:solidFill>
                            <a:srgbClr val="333333"/>
                          </a:solidFill>
                          <a:latin typeface="Arial"/>
                        </a:rPr>
                        <a:t> in LHC complex:</a:t>
                      </a:r>
                      <a:endParaRPr b="1" lang="en-GB" sz="1800" spc="-1" strike="noStrike">
                        <a:solidFill>
                          <a:srgbClr val="333333"/>
                        </a:solidFill>
                        <a:latin typeface="Arial"/>
                      </a:endParaRPr>
                    </a:p>
                    <a:p>
                      <a:pPr marL="36000">
                        <a:lnSpc>
                          <a:spcPct val="115000"/>
                        </a:lnSpc>
                        <a:spcBef>
                          <a:spcPts val="283"/>
                        </a:spcBef>
                        <a:spcAft>
                          <a:spcPts val="283"/>
                        </a:spcAft>
                      </a:pPr>
                      <a:r>
                        <a:rPr b="1" lang="en-GB" sz="1800" spc="-1" strike="noStrike">
                          <a:solidFill>
                            <a:srgbClr val="333333"/>
                          </a:solidFill>
                          <a:latin typeface="Arial"/>
                        </a:rPr>
                        <a:t>RR, UA, UJ, or directly in the LHC tunnel, very close to the beam.</a:t>
                      </a:r>
                      <a:endParaRPr b="1" lang="en-GB" sz="1800" spc="-1" strike="noStrike">
                        <a:solidFill>
                          <a:srgbClr val="333333"/>
                        </a:solidFill>
                        <a:latin typeface="Arial"/>
                      </a:endParaRPr>
                    </a:p>
                    <a:p>
                      <a:pPr marL="36000">
                        <a:lnSpc>
                          <a:spcPct val="115000"/>
                        </a:lnSpc>
                        <a:spcBef>
                          <a:spcPts val="283"/>
                        </a:spcBef>
                        <a:spcAft>
                          <a:spcPts val="283"/>
                        </a:spcAft>
                      </a:pPr>
                      <a:r>
                        <a:rPr b="1" lang="en-GB" sz="1800" spc="-1" strike="noStrike">
                          <a:solidFill>
                            <a:srgbClr val="706e0c"/>
                          </a:solidFill>
                          <a:latin typeface="Arial"/>
                        </a:rPr>
                        <a:t>Proximity</a:t>
                      </a:r>
                      <a:r>
                        <a:rPr b="1" lang="en-GB" sz="1800" spc="-1" strike="noStrike">
                          <a:solidFill>
                            <a:srgbClr val="333333"/>
                          </a:solidFill>
                          <a:latin typeface="Arial"/>
                        </a:rPr>
                        <a:t> with </a:t>
                      </a:r>
                      <a:r>
                        <a:rPr b="1" lang="en-GB" sz="1800" spc="-1" strike="noStrike">
                          <a:solidFill>
                            <a:srgbClr val="706e0c"/>
                          </a:solidFill>
                          <a:latin typeface="Arial"/>
                        </a:rPr>
                        <a:t>experience</a:t>
                      </a:r>
                      <a:r>
                        <a:rPr b="1" lang="en-GB" sz="1800" spc="-1" strike="noStrike">
                          <a:solidFill>
                            <a:srgbClr val="333333"/>
                          </a:solidFill>
                          <a:latin typeface="Arial"/>
                        </a:rPr>
                        <a:t> debris plays an important role in the </a:t>
                      </a:r>
                      <a:r>
                        <a:rPr b="1" lang="en-GB" sz="1800" spc="-1" strike="noStrike">
                          <a:solidFill>
                            <a:srgbClr val="706e0c"/>
                          </a:solidFill>
                          <a:latin typeface="Arial"/>
                        </a:rPr>
                        <a:t>radiation levels</a:t>
                      </a:r>
                      <a:r>
                        <a:rPr b="1" lang="en-GB" sz="1800" spc="-1" strike="noStrike">
                          <a:solidFill>
                            <a:srgbClr val="333333"/>
                          </a:solidFill>
                          <a:latin typeface="Arial"/>
                        </a:rPr>
                        <a:t>.</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grpSp>
        <p:nvGrpSpPr>
          <p:cNvPr id="316" name=""/>
          <p:cNvGrpSpPr/>
          <p:nvPr/>
        </p:nvGrpSpPr>
        <p:grpSpPr>
          <a:xfrm>
            <a:off x="756000" y="2160000"/>
            <a:ext cx="7438320" cy="3872160"/>
            <a:chOff x="756000" y="2160000"/>
            <a:chExt cx="7438320" cy="3872160"/>
          </a:xfrm>
        </p:grpSpPr>
        <p:pic>
          <p:nvPicPr>
            <p:cNvPr id="317" name="" descr=""/>
            <p:cNvPicPr/>
            <p:nvPr/>
          </p:nvPicPr>
          <p:blipFill>
            <a:blip r:embed="rId1"/>
            <a:stretch/>
          </p:blipFill>
          <p:spPr>
            <a:xfrm>
              <a:off x="756000" y="2160000"/>
              <a:ext cx="7438320" cy="3872160"/>
            </a:xfrm>
            <a:prstGeom prst="rect">
              <a:avLst/>
            </a:prstGeom>
            <a:ln w="3600">
              <a:noFill/>
            </a:ln>
          </p:spPr>
        </p:pic>
        <p:sp>
          <p:nvSpPr>
            <p:cNvPr id="318" name=""/>
            <p:cNvSpPr/>
            <p:nvPr/>
          </p:nvSpPr>
          <p:spPr>
            <a:xfrm>
              <a:off x="957600" y="2239560"/>
              <a:ext cx="853200" cy="500760"/>
            </a:xfrm>
            <a:prstGeom prst="ellipse">
              <a:avLst/>
            </a:prstGeom>
            <a:noFill/>
            <a:ln w="19080">
              <a:solidFill>
                <a:srgbClr val="ff0000"/>
              </a:solidFill>
              <a:prstDash val="dash"/>
              <a:round/>
            </a:ln>
          </p:spPr>
          <p:style>
            <a:lnRef idx="0"/>
            <a:fillRef idx="0"/>
            <a:effectRef idx="0"/>
            <a:fontRef idx="minor"/>
          </p:style>
          <p:txBody>
            <a:bodyPr lIns="61560" rIns="61560" tIns="61560" bIns="61560" anchor="ctr">
              <a:noAutofit/>
            </a:bodyPr>
            <a:p>
              <a:pPr algn="ctr"/>
              <a:endParaRPr b="0" lang="en-GB" sz="1800" spc="-1" strike="noStrike">
                <a:solidFill>
                  <a:srgbClr val="333333"/>
                </a:solidFill>
                <a:latin typeface="Arial"/>
              </a:endParaRPr>
            </a:p>
          </p:txBody>
        </p:sp>
        <p:sp>
          <p:nvSpPr>
            <p:cNvPr id="319" name=""/>
            <p:cNvSpPr/>
            <p:nvPr/>
          </p:nvSpPr>
          <p:spPr>
            <a:xfrm>
              <a:off x="2655000" y="3612240"/>
              <a:ext cx="853200" cy="500760"/>
            </a:xfrm>
            <a:prstGeom prst="ellipse">
              <a:avLst/>
            </a:prstGeom>
            <a:noFill/>
            <a:ln w="19080">
              <a:solidFill>
                <a:srgbClr val="ff0000"/>
              </a:solidFill>
              <a:prstDash val="dash"/>
              <a:round/>
            </a:ln>
          </p:spPr>
          <p:style>
            <a:lnRef idx="0"/>
            <a:fillRef idx="0"/>
            <a:effectRef idx="0"/>
            <a:fontRef idx="minor"/>
          </p:style>
          <p:txBody>
            <a:bodyPr lIns="61560" rIns="61560" tIns="61560" bIns="61560" anchor="ctr">
              <a:noAutofit/>
            </a:bodyPr>
            <a:p>
              <a:pPr algn="ctr"/>
              <a:endParaRPr b="0" lang="en-GB" sz="1800" spc="-1" strike="noStrike">
                <a:solidFill>
                  <a:srgbClr val="333333"/>
                </a:solidFill>
                <a:latin typeface="Arial"/>
              </a:endParaRPr>
            </a:p>
          </p:txBody>
        </p:sp>
        <p:sp>
          <p:nvSpPr>
            <p:cNvPr id="320" name=""/>
            <p:cNvSpPr/>
            <p:nvPr/>
          </p:nvSpPr>
          <p:spPr>
            <a:xfrm>
              <a:off x="4592880" y="4548600"/>
              <a:ext cx="920520" cy="560160"/>
            </a:xfrm>
            <a:prstGeom prst="ellipse">
              <a:avLst/>
            </a:prstGeom>
            <a:noFill/>
            <a:ln w="19080">
              <a:solidFill>
                <a:srgbClr val="ff0000"/>
              </a:solidFill>
              <a:prstDash val="dash"/>
              <a:round/>
            </a:ln>
          </p:spPr>
          <p:style>
            <a:lnRef idx="0"/>
            <a:fillRef idx="0"/>
            <a:effectRef idx="0"/>
            <a:fontRef idx="minor"/>
          </p:style>
          <p:txBody>
            <a:bodyPr lIns="61560" rIns="61560" tIns="61560" bIns="61560" anchor="ctr">
              <a:noAutofit/>
            </a:bodyPr>
            <a:p>
              <a:pPr algn="ctr"/>
              <a:endParaRPr b="0" lang="en-GB" sz="1800" spc="-1" strike="noStrike">
                <a:solidFill>
                  <a:srgbClr val="333333"/>
                </a:solidFill>
                <a:latin typeface="Arial"/>
              </a:endParaRPr>
            </a:p>
          </p:txBody>
        </p:sp>
        <p:sp>
          <p:nvSpPr>
            <p:cNvPr id="321" name=""/>
            <p:cNvSpPr/>
            <p:nvPr/>
          </p:nvSpPr>
          <p:spPr>
            <a:xfrm>
              <a:off x="6234480" y="4574880"/>
              <a:ext cx="853200" cy="500760"/>
            </a:xfrm>
            <a:prstGeom prst="ellipse">
              <a:avLst/>
            </a:prstGeom>
            <a:noFill/>
            <a:ln w="19080">
              <a:solidFill>
                <a:srgbClr val="ff0000"/>
              </a:solidFill>
              <a:prstDash val="dash"/>
              <a:round/>
            </a:ln>
          </p:spPr>
          <p:style>
            <a:lnRef idx="0"/>
            <a:fillRef idx="0"/>
            <a:effectRef idx="0"/>
            <a:fontRef idx="minor"/>
          </p:style>
          <p:txBody>
            <a:bodyPr lIns="61560" rIns="61560" tIns="61560" bIns="61560" anchor="ctr">
              <a:noAutofit/>
            </a:bodyPr>
            <a:p>
              <a:pPr algn="ctr"/>
              <a:endParaRPr b="0" lang="en-GB" sz="1800" spc="-1" strike="noStrike">
                <a:solidFill>
                  <a:srgbClr val="333333"/>
                </a:solidFill>
                <a:latin typeface="Arial"/>
              </a:endParaRPr>
            </a:p>
          </p:txBody>
        </p:sp>
      </p:gr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22"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CERN Accelerators | Power Converters locations</a:t>
            </a:r>
            <a:endParaRPr b="1" lang="en-GB" sz="2200" spc="-1" strike="noStrike">
              <a:solidFill>
                <a:srgbClr val="ffffff"/>
              </a:solidFill>
              <a:latin typeface="Arial"/>
            </a:endParaRPr>
          </a:p>
        </p:txBody>
      </p:sp>
      <p:graphicFrame>
        <p:nvGraphicFramePr>
          <p:cNvPr id="323" name="Table 4_ 83"/>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Orbit correctors in tunnel</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nSpc>
                          <a:spcPct val="115000"/>
                        </a:lnSpc>
                        <a:spcBef>
                          <a:spcPts val="283"/>
                        </a:spcBef>
                        <a:spcAft>
                          <a:spcPts val="283"/>
                        </a:spcAft>
                      </a:pPr>
                      <a:r>
                        <a:rPr b="1" lang="en-GB" sz="1800" spc="-1" strike="noStrike">
                          <a:solidFill>
                            <a:srgbClr val="333333"/>
                          </a:solidFill>
                          <a:latin typeface="Arial"/>
                        </a:rPr>
                        <a:t>Some converters (low power orbit correctors) are directly installed below dipoles. Up to 750 units in LHC complex.</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324" name="" descr=""/>
          <p:cNvPicPr/>
          <p:nvPr/>
        </p:nvPicPr>
        <p:blipFill>
          <a:blip r:embed="rId1"/>
          <a:stretch/>
        </p:blipFill>
        <p:spPr>
          <a:xfrm>
            <a:off x="1489320" y="1271880"/>
            <a:ext cx="6574680" cy="4747680"/>
          </a:xfrm>
          <a:prstGeom prst="rect">
            <a:avLst/>
          </a:prstGeom>
          <a:ln w="3600">
            <a:noFill/>
          </a:ln>
        </p:spPr>
      </p:pic>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25"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CERN Accelerators | Power Converters locations &amp; Levels</a:t>
            </a:r>
            <a:endParaRPr b="1" lang="en-GB" sz="2200" spc="-1" strike="noStrike">
              <a:solidFill>
                <a:srgbClr val="ffffff"/>
              </a:solidFill>
              <a:latin typeface="Arial"/>
            </a:endParaRPr>
          </a:p>
        </p:txBody>
      </p:sp>
      <p:graphicFrame>
        <p:nvGraphicFramePr>
          <p:cNvPr id="326" name="Table 4_ 63"/>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Radiation levels</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Levels can reach up to </a:t>
                      </a:r>
                      <a:r>
                        <a:rPr b="1" lang="en-GB" sz="1800" spc="-1" strike="noStrike">
                          <a:solidFill>
                            <a:srgbClr val="706e0c"/>
                          </a:solidFill>
                          <a:latin typeface="Arial"/>
                        </a:rPr>
                        <a:t>350 Gy</a:t>
                      </a:r>
                      <a:r>
                        <a:rPr b="1" lang="en-GB" sz="1800" spc="-1" strike="noStrike">
                          <a:solidFill>
                            <a:srgbClr val="333333"/>
                          </a:solidFill>
                          <a:latin typeface="Arial"/>
                        </a:rPr>
                        <a:t> (25 Gy/year) in some </a:t>
                      </a:r>
                      <a:r>
                        <a:rPr b="1" lang="en-GB" sz="1800" spc="-1" strike="noStrike">
                          <a:solidFill>
                            <a:srgbClr val="706e0c"/>
                          </a:solidFill>
                          <a:latin typeface="Arial"/>
                        </a:rPr>
                        <a:t>RR</a:t>
                      </a:r>
                      <a:r>
                        <a:rPr b="1" lang="en-GB" sz="1800" spc="-1" strike="noStrike">
                          <a:solidFill>
                            <a:srgbClr val="333333"/>
                          </a:solidFill>
                          <a:latin typeface="Arial"/>
                        </a:rPr>
                        <a:t> location.</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Having hundreds of systems installed requires </a:t>
                      </a:r>
                      <a:r>
                        <a:rPr b="1" lang="en-GB" sz="1800" spc="-1" strike="noStrike">
                          <a:solidFill>
                            <a:srgbClr val="706e0c"/>
                          </a:solidFill>
                          <a:latin typeface="Arial"/>
                        </a:rPr>
                        <a:t>low system cross section</a:t>
                      </a:r>
                      <a:r>
                        <a:rPr b="1" lang="en-GB" sz="1800" spc="-1" strike="noStrike">
                          <a:solidFill>
                            <a:srgbClr val="333333"/>
                          </a:solidFill>
                          <a:latin typeface="Arial"/>
                        </a:rPr>
                        <a:t> (E &gt; 20 MeV/cm2), then </a:t>
                      </a:r>
                      <a:r>
                        <a:rPr b="1" lang="en-GB" sz="1800" spc="-1" strike="noStrike">
                          <a:solidFill>
                            <a:srgbClr val="706e0c"/>
                          </a:solidFill>
                          <a:latin typeface="Arial"/>
                        </a:rPr>
                        <a:t>very low</a:t>
                      </a:r>
                      <a:r>
                        <a:rPr b="1" lang="en-GB" sz="1800" spc="-1" strike="noStrike">
                          <a:solidFill>
                            <a:srgbClr val="333333"/>
                          </a:solidFill>
                          <a:latin typeface="Arial"/>
                        </a:rPr>
                        <a:t> applied to component level and in consequence.</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327" name="" descr=""/>
          <p:cNvPicPr/>
          <p:nvPr/>
        </p:nvPicPr>
        <p:blipFill>
          <a:blip r:embed="rId1"/>
          <a:stretch/>
        </p:blipFill>
        <p:spPr>
          <a:xfrm>
            <a:off x="1055160" y="1492920"/>
            <a:ext cx="7440840" cy="4599000"/>
          </a:xfrm>
          <a:prstGeom prst="rect">
            <a:avLst/>
          </a:prstGeom>
          <a:ln w="3600">
            <a:noFill/>
          </a:ln>
        </p:spPr>
      </p:pic>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28"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CERN Accelerators | Power Converters locations &amp; Levels</a:t>
            </a:r>
            <a:endParaRPr b="1" lang="en-GB" sz="2200" spc="-1" strike="noStrike">
              <a:solidFill>
                <a:srgbClr val="ffffff"/>
              </a:solidFill>
              <a:latin typeface="Arial"/>
            </a:endParaRPr>
          </a:p>
        </p:txBody>
      </p:sp>
      <p:graphicFrame>
        <p:nvGraphicFramePr>
          <p:cNvPr id="329" name="Table 4_ 53"/>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Radiation Mitigations</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Accelerator complexes are </a:t>
                      </a:r>
                      <a:r>
                        <a:rPr b="1" lang="en-GB" sz="1800" spc="-1" strike="noStrike">
                          <a:solidFill>
                            <a:srgbClr val="706e0c"/>
                          </a:solidFill>
                          <a:latin typeface="Arial"/>
                        </a:rPr>
                        <a:t>not comparable to space</a:t>
                      </a:r>
                      <a:r>
                        <a:rPr b="1" lang="en-GB" sz="1800" spc="-1" strike="noStrike">
                          <a:solidFill>
                            <a:srgbClr val="333333"/>
                          </a:solidFill>
                          <a:latin typeface="Arial"/>
                        </a:rPr>
                        <a:t> environment.</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Simple and long term efficient mitigations like:</a:t>
                      </a:r>
                      <a:endParaRPr b="1" lang="en-GB" sz="1800" spc="-1" strike="noStrike">
                        <a:solidFill>
                          <a:srgbClr val="333333"/>
                        </a:solidFill>
                        <a:latin typeface="Arial"/>
                      </a:endParaRPr>
                    </a:p>
                    <a:p>
                      <a:pPr marL="36000" algn="just">
                        <a:lnSpc>
                          <a:spcPct val="115000"/>
                        </a:lnSpc>
                        <a:spcBef>
                          <a:spcPts val="283"/>
                        </a:spcBef>
                        <a:spcAft>
                          <a:spcPts val="283"/>
                        </a:spcAft>
                        <a:buClr>
                          <a:srgbClr val="000000"/>
                        </a:buClr>
                        <a:buSzPct val="45000"/>
                        <a:buFont typeface="Wingdings" charset="2"/>
                        <a:buChar char=""/>
                      </a:pPr>
                      <a:r>
                        <a:rPr b="1" lang="en-GB" sz="1800" spc="-1" strike="noStrike">
                          <a:solidFill>
                            <a:srgbClr val="706e0c"/>
                          </a:solidFill>
                          <a:latin typeface="Arial"/>
                        </a:rPr>
                        <a:t>Shielding </a:t>
                      </a:r>
                      <a:r>
                        <a:rPr b="1" lang="en-GB" sz="1800" spc="-1" strike="noStrike">
                          <a:solidFill>
                            <a:srgbClr val="333333"/>
                          </a:solidFill>
                          <a:latin typeface="Arial"/>
                        </a:rPr>
                        <a:t>units</a:t>
                      </a:r>
                      <a:endParaRPr b="1" lang="en-GB" sz="1800" spc="-1" strike="noStrike">
                        <a:solidFill>
                          <a:srgbClr val="333333"/>
                        </a:solidFill>
                        <a:latin typeface="Arial"/>
                      </a:endParaRPr>
                    </a:p>
                    <a:p>
                      <a:pPr marL="36000" algn="just">
                        <a:lnSpc>
                          <a:spcPct val="115000"/>
                        </a:lnSpc>
                        <a:spcBef>
                          <a:spcPts val="283"/>
                        </a:spcBef>
                        <a:spcAft>
                          <a:spcPts val="283"/>
                        </a:spcAft>
                        <a:buClr>
                          <a:srgbClr val="000000"/>
                        </a:buClr>
                        <a:buSzPct val="45000"/>
                        <a:buFont typeface="Wingdings" charset="2"/>
                        <a:buChar char=""/>
                      </a:pPr>
                      <a:r>
                        <a:rPr b="1" lang="en-GB" sz="1800" spc="-1" strike="noStrike">
                          <a:solidFill>
                            <a:srgbClr val="706e0c"/>
                          </a:solidFill>
                          <a:latin typeface="Arial"/>
                        </a:rPr>
                        <a:t>Relocating</a:t>
                      </a:r>
                      <a:r>
                        <a:rPr b="1" lang="en-GB" sz="1800" spc="-1" strike="noStrike">
                          <a:solidFill>
                            <a:srgbClr val="333333"/>
                          </a:solidFill>
                          <a:latin typeface="Arial"/>
                        </a:rPr>
                        <a:t> units</a:t>
                      </a:r>
                      <a:endParaRPr b="1" lang="en-GB" sz="1800" spc="-1" strike="noStrike">
                        <a:solidFill>
                          <a:srgbClr val="333333"/>
                        </a:solidFill>
                        <a:latin typeface="Arial"/>
                      </a:endParaRPr>
                    </a:p>
                    <a:p>
                      <a:pPr marL="36000" algn="just">
                        <a:lnSpc>
                          <a:spcPct val="115000"/>
                        </a:lnSpc>
                        <a:spcBef>
                          <a:spcPts val="283"/>
                        </a:spcBef>
                        <a:spcAft>
                          <a:spcPts val="283"/>
                        </a:spcAft>
                        <a:buClr>
                          <a:srgbClr val="000000"/>
                        </a:buClr>
                        <a:buSzPct val="45000"/>
                        <a:buFont typeface="Wingdings" charset="2"/>
                        <a:buChar char=""/>
                      </a:pPr>
                      <a:r>
                        <a:rPr b="1" lang="en-GB" sz="1800" spc="-1" strike="noStrike">
                          <a:solidFill>
                            <a:srgbClr val="706e0c"/>
                          </a:solidFill>
                          <a:latin typeface="Arial"/>
                        </a:rPr>
                        <a:t>Rotating</a:t>
                      </a:r>
                      <a:r>
                        <a:rPr b="1" lang="en-GB" sz="1800" spc="-1" strike="noStrike">
                          <a:solidFill>
                            <a:srgbClr val="333333"/>
                          </a:solidFill>
                          <a:latin typeface="Arial"/>
                        </a:rPr>
                        <a:t> units</a:t>
                      </a:r>
                      <a:endParaRPr b="1" lang="en-GB" sz="1800" spc="-1" strike="noStrike">
                        <a:solidFill>
                          <a:srgbClr val="333333"/>
                        </a:solidFill>
                        <a:latin typeface="Arial"/>
                      </a:endParaRPr>
                    </a:p>
                    <a:p>
                      <a:pPr marL="36000">
                        <a:lnSpc>
                          <a:spcPct val="115000"/>
                        </a:lnSpc>
                        <a:spcBef>
                          <a:spcPts val="283"/>
                        </a:spcBef>
                        <a:spcAft>
                          <a:spcPts val="283"/>
                        </a:spcAft>
                        <a:buClr>
                          <a:srgbClr val="000000"/>
                        </a:buClr>
                        <a:buSzPct val="45000"/>
                        <a:buFont typeface="Wingdings" charset="2"/>
                        <a:buChar char=""/>
                      </a:pPr>
                      <a:r>
                        <a:rPr b="1" lang="en-GB" sz="1800" spc="-1" strike="noStrike">
                          <a:solidFill>
                            <a:srgbClr val="706e0c"/>
                          </a:solidFill>
                          <a:latin typeface="Arial"/>
                        </a:rPr>
                        <a:t>Optimizing beam</a:t>
                      </a:r>
                      <a:r>
                        <a:rPr b="1" lang="en-GB" sz="1800" spc="-1" strike="noStrike">
                          <a:solidFill>
                            <a:srgbClr val="333333"/>
                          </a:solidFill>
                          <a:latin typeface="Arial"/>
                        </a:rPr>
                        <a:t> ctrl</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Should be considered to </a:t>
                      </a:r>
                      <a:r>
                        <a:rPr b="1" lang="en-GB" sz="1800" spc="-1" strike="noStrike">
                          <a:solidFill>
                            <a:srgbClr val="706e0c"/>
                          </a:solidFill>
                          <a:latin typeface="Arial"/>
                        </a:rPr>
                        <a:t>decrease stress level</a:t>
                      </a:r>
                      <a:r>
                        <a:rPr b="1" lang="en-GB" sz="1800" spc="-1" strike="noStrike">
                          <a:solidFill>
                            <a:srgbClr val="333333"/>
                          </a:solidFill>
                          <a:latin typeface="Arial"/>
                        </a:rPr>
                        <a:t>.</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Designing / producing radiation tolerant power converters is </a:t>
                      </a:r>
                      <a:r>
                        <a:rPr b="1" lang="en-GB" sz="1800" spc="-1" strike="noStrike">
                          <a:solidFill>
                            <a:srgbClr val="706e0c"/>
                          </a:solidFill>
                          <a:latin typeface="Arial"/>
                        </a:rPr>
                        <a:t>years of work and heavy effort</a:t>
                      </a:r>
                      <a:r>
                        <a:rPr b="1" lang="en-GB" sz="1800" spc="-1" strike="noStrike">
                          <a:solidFill>
                            <a:srgbClr val="333333"/>
                          </a:solidFill>
                          <a:latin typeface="Arial"/>
                        </a:rPr>
                        <a:t>.</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330" name="Picture 9" descr=""/>
          <p:cNvPicPr/>
          <p:nvPr/>
        </p:nvPicPr>
        <p:blipFill>
          <a:blip r:embed="rId1"/>
          <a:stretch/>
        </p:blipFill>
        <p:spPr>
          <a:xfrm>
            <a:off x="1611720" y="1375560"/>
            <a:ext cx="6524280" cy="4352040"/>
          </a:xfrm>
          <a:prstGeom prst="rect">
            <a:avLst/>
          </a:prstGeom>
          <a:ln w="0">
            <a:noFill/>
          </a:ln>
        </p:spPr>
      </p:pic>
      <p:sp>
        <p:nvSpPr>
          <p:cNvPr id="331" name="Text Placeholder 5"/>
          <p:cNvSpPr/>
          <p:nvPr/>
        </p:nvSpPr>
        <p:spPr>
          <a:xfrm>
            <a:off x="1479960" y="5752080"/>
            <a:ext cx="7160040" cy="647640"/>
          </a:xfrm>
          <a:prstGeom prst="rect">
            <a:avLst/>
          </a:prstGeom>
          <a:noFill/>
          <a:ln w="0">
            <a:noFill/>
          </a:ln>
        </p:spPr>
        <p:style>
          <a:lnRef idx="0"/>
          <a:fillRef idx="0"/>
          <a:effectRef idx="0"/>
          <a:fontRef idx="minor"/>
        </p:style>
        <p:txBody>
          <a:bodyPr lIns="90000" rIns="90000" tIns="45000" bIns="45000" anchor="t">
            <a:noAutofit/>
          </a:bodyPr>
          <a:p>
            <a:pPr marL="144000" algn="ctr">
              <a:lnSpc>
                <a:spcPct val="100000"/>
              </a:lnSpc>
              <a:spcBef>
                <a:spcPts val="1001"/>
              </a:spcBef>
              <a:tabLst>
                <a:tab algn="l" pos="0"/>
              </a:tabLst>
            </a:pPr>
            <a:r>
              <a:rPr b="1" lang="en-GB" sz="2400" spc="-1" strike="noStrike">
                <a:solidFill>
                  <a:schemeClr val="accent2">
                    <a:lumMod val="75000"/>
                  </a:schemeClr>
                </a:solidFill>
                <a:latin typeface="Calibri"/>
              </a:rPr>
              <a:t>Beam</a:t>
            </a:r>
            <a:r>
              <a:rPr b="1" lang="en-GB" sz="2400" spc="-1" strike="noStrike">
                <a:solidFill>
                  <a:schemeClr val="lt1">
                    <a:lumMod val="50000"/>
                  </a:schemeClr>
                </a:solidFill>
                <a:latin typeface="Calibri"/>
              </a:rPr>
              <a:t>                  |         Concrete Wall        |    </a:t>
            </a:r>
            <a:r>
              <a:rPr b="1" lang="en-GB" sz="2400" spc="-1" strike="noStrike">
                <a:solidFill>
                  <a:schemeClr val="accent1">
                    <a:lumMod val="75000"/>
                  </a:schemeClr>
                </a:solidFill>
                <a:latin typeface="Calibri"/>
              </a:rPr>
              <a:t>Converters</a:t>
            </a:r>
            <a:endParaRPr b="0" lang="en-GB" sz="2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32" name="PlaceHolder 1"/>
          <p:cNvSpPr>
            <a:spLocks noGrp="1"/>
          </p:cNvSpPr>
          <p:nvPr>
            <p:ph type="title"/>
          </p:nvPr>
        </p:nvSpPr>
        <p:spPr>
          <a:xfrm>
            <a:off x="1741680" y="2873520"/>
            <a:ext cx="9405000" cy="1001520"/>
          </a:xfrm>
          <a:prstGeom prst="rect">
            <a:avLst/>
          </a:prstGeom>
          <a:noFill/>
          <a:ln w="0">
            <a:noFill/>
          </a:ln>
        </p:spPr>
        <p:txBody>
          <a:bodyPr lIns="0" rIns="0" tIns="0" bIns="0" anchor="ctr">
            <a:noAutofit/>
          </a:bodyPr>
          <a:p>
            <a:pPr indent="0">
              <a:buNone/>
            </a:pPr>
            <a:r>
              <a:rPr b="1" lang="en-GB" sz="3200" spc="-1" strike="noStrike">
                <a:solidFill>
                  <a:srgbClr val="333333"/>
                </a:solidFill>
                <a:latin typeface="Arial"/>
              </a:rPr>
              <a:t>Radiation Test facilities</a:t>
            </a:r>
            <a:endParaRPr b="1" lang="en-GB" sz="3200" spc="-1" strike="noStrike">
              <a:solidFill>
                <a:srgbClr val="333333"/>
              </a:solidFill>
              <a:latin typeface="Arial"/>
            </a:endParaRPr>
          </a:p>
        </p:txBody>
      </p:sp>
      <p:sp>
        <p:nvSpPr>
          <p:cNvPr id="333" name="PlaceHolder 2"/>
          <p:cNvSpPr>
            <a:spLocks noGrp="1"/>
          </p:cNvSpPr>
          <p:nvPr>
            <p:ph/>
          </p:nvPr>
        </p:nvSpPr>
        <p:spPr>
          <a:xfrm>
            <a:off x="1741680" y="3875040"/>
            <a:ext cx="9405000" cy="3352680"/>
          </a:xfrm>
          <a:prstGeom prst="rect">
            <a:avLst/>
          </a:prstGeom>
          <a:noFill/>
          <a:ln w="0">
            <a:noFill/>
          </a:ln>
        </p:spPr>
        <p:txBody>
          <a:bodyPr lIns="0" rIns="0" tIns="0" bIns="0" anchor="t">
            <a:normAutofit/>
          </a:bodyPr>
          <a:p>
            <a:pPr indent="0">
              <a:spcBef>
                <a:spcPts val="1293"/>
              </a:spcBef>
            </a:pPr>
            <a:r>
              <a:rPr b="0" lang="en-GB" sz="2800" spc="-1" strike="noStrike">
                <a:solidFill>
                  <a:srgbClr val="666666"/>
                </a:solidFill>
                <a:latin typeface="Arial"/>
              </a:rPr>
              <a:t>Access to these facilities: PSI, CHARM, CO60 change the perspectives of what is possible / realistic</a:t>
            </a:r>
            <a:endParaRPr b="0" lang="en-GB" sz="2800" spc="-1" strike="noStrike">
              <a:solidFill>
                <a:srgbClr val="666666"/>
              </a:solidFill>
              <a:latin typeface="Arial"/>
            </a:endParaRPr>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34"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Radiation Qualification | Available facilities</a:t>
            </a:r>
            <a:endParaRPr b="1" lang="en-GB" sz="2200" spc="-1" strike="noStrike">
              <a:solidFill>
                <a:srgbClr val="ffffff"/>
              </a:solidFill>
              <a:latin typeface="Arial"/>
            </a:endParaRPr>
          </a:p>
        </p:txBody>
      </p:sp>
      <p:graphicFrame>
        <p:nvGraphicFramePr>
          <p:cNvPr id="335" name="Table 4_ 65"/>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PSI Facility</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CERN gets access to PSI for component level radiation qualification (R2E Team). Test under 60 MeV protons beam.</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During these campaign, a lot of parameters are measured &amp; checked vs:</a:t>
                      </a:r>
                      <a:endParaRPr b="1" lang="en-GB" sz="1800" spc="-1" strike="noStrike">
                        <a:solidFill>
                          <a:srgbClr val="333333"/>
                        </a:solidFill>
                        <a:latin typeface="Arial"/>
                      </a:endParaRPr>
                    </a:p>
                    <a:p>
                      <a:pPr marL="36000" algn="just">
                        <a:lnSpc>
                          <a:spcPct val="115000"/>
                        </a:lnSpc>
                        <a:spcBef>
                          <a:spcPts val="283"/>
                        </a:spcBef>
                        <a:spcAft>
                          <a:spcPts val="283"/>
                        </a:spcAft>
                        <a:buClr>
                          <a:srgbClr val="000000"/>
                        </a:buClr>
                        <a:buSzPct val="45000"/>
                        <a:buFont typeface="Wingdings" charset="2"/>
                        <a:buChar char=""/>
                      </a:pPr>
                      <a:r>
                        <a:rPr b="1" lang="en-GB" sz="1800" spc="-1" strike="noStrike">
                          <a:solidFill>
                            <a:srgbClr val="333333"/>
                          </a:solidFill>
                          <a:latin typeface="Arial"/>
                        </a:rPr>
                        <a:t>SET, SEL, SE family...</a:t>
                      </a:r>
                      <a:endParaRPr b="1" lang="en-GB" sz="1800" spc="-1" strike="noStrike">
                        <a:solidFill>
                          <a:srgbClr val="333333"/>
                        </a:solidFill>
                        <a:latin typeface="Arial"/>
                      </a:endParaRPr>
                    </a:p>
                    <a:p>
                      <a:pPr marL="36000" algn="just">
                        <a:lnSpc>
                          <a:spcPct val="115000"/>
                        </a:lnSpc>
                        <a:spcBef>
                          <a:spcPts val="283"/>
                        </a:spcBef>
                        <a:spcAft>
                          <a:spcPts val="283"/>
                        </a:spcAft>
                        <a:buClr>
                          <a:srgbClr val="000000"/>
                        </a:buClr>
                        <a:buSzPct val="45000"/>
                        <a:buFont typeface="Wingdings" charset="2"/>
                        <a:buChar char=""/>
                      </a:pPr>
                      <a:r>
                        <a:rPr b="1" lang="en-GB" sz="1800" spc="-1" strike="noStrike">
                          <a:solidFill>
                            <a:srgbClr val="333333"/>
                          </a:solidFill>
                          <a:latin typeface="Arial"/>
                        </a:rPr>
                        <a:t>Cumulative dose (DD + TID mixed)</a:t>
                      </a:r>
                      <a:endParaRPr b="1" lang="en-GB" sz="1800" spc="-1" strike="noStrike">
                        <a:solidFill>
                          <a:srgbClr val="333333"/>
                        </a:solidFill>
                        <a:latin typeface="Arial"/>
                      </a:endParaRPr>
                    </a:p>
                    <a:p>
                      <a:pPr marL="36000" algn="just">
                        <a:lnSpc>
                          <a:spcPct val="115000"/>
                        </a:lnSpc>
                        <a:spcBef>
                          <a:spcPts val="283"/>
                        </a:spcBef>
                        <a:spcAft>
                          <a:spcPts val="283"/>
                        </a:spcAft>
                      </a:pP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336" name="" descr=""/>
          <p:cNvPicPr/>
          <p:nvPr/>
        </p:nvPicPr>
        <p:blipFill>
          <a:blip r:embed="rId1"/>
          <a:stretch/>
        </p:blipFill>
        <p:spPr>
          <a:xfrm>
            <a:off x="1186920" y="1287000"/>
            <a:ext cx="6589080" cy="4941360"/>
          </a:xfrm>
          <a:prstGeom prst="rect">
            <a:avLst/>
          </a:prstGeom>
          <a:ln w="3600">
            <a:noFill/>
          </a:ln>
        </p:spPr>
      </p:pic>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37"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Radiation Qualification | Available facilities</a:t>
            </a:r>
            <a:endParaRPr b="1" lang="en-GB" sz="2200" spc="-1" strike="noStrike">
              <a:solidFill>
                <a:srgbClr val="ffffff"/>
              </a:solidFill>
              <a:latin typeface="Arial"/>
            </a:endParaRPr>
          </a:p>
        </p:txBody>
      </p:sp>
      <p:graphicFrame>
        <p:nvGraphicFramePr>
          <p:cNvPr id="338" name="Table 4_ 14"/>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CHARM Facility</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706e0c"/>
                          </a:solidFill>
                          <a:latin typeface="Arial"/>
                        </a:rPr>
                        <a:t>Few days</a:t>
                      </a:r>
                      <a:r>
                        <a:rPr b="1" lang="en-GB" sz="1800" spc="-1" strike="noStrike">
                          <a:solidFill>
                            <a:srgbClr val="333333"/>
                          </a:solidFill>
                          <a:latin typeface="Arial"/>
                        </a:rPr>
                        <a:t> only to qualify component &amp; rack “in one go” for the dose/fluence of interest (HL operation).</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339" name="Picture 12" descr=""/>
          <p:cNvPicPr/>
          <p:nvPr/>
        </p:nvPicPr>
        <p:blipFill>
          <a:blip r:embed="rId1"/>
          <a:stretch/>
        </p:blipFill>
        <p:spPr>
          <a:xfrm>
            <a:off x="1248120" y="1234440"/>
            <a:ext cx="6726600" cy="4957560"/>
          </a:xfrm>
          <a:prstGeom prst="rect">
            <a:avLst/>
          </a:prstGeom>
          <a:ln w="0">
            <a:noFill/>
          </a:ln>
        </p:spPr>
      </p:pic>
      <p:graphicFrame>
        <p:nvGraphicFramePr>
          <p:cNvPr id="340" name="Table 3"/>
          <p:cNvGraphicFramePr/>
          <p:nvPr/>
        </p:nvGraphicFramePr>
        <p:xfrm>
          <a:off x="8837280" y="4872600"/>
          <a:ext cx="2963160" cy="1515600"/>
        </p:xfrm>
        <a:graphic>
          <a:graphicData uri="http://schemas.openxmlformats.org/drawingml/2006/table">
            <a:tbl>
              <a:tblPr/>
              <a:tblGrid>
                <a:gridCol w="839160"/>
                <a:gridCol w="1063440"/>
                <a:gridCol w="1060920"/>
              </a:tblGrid>
              <a:tr h="329400">
                <a:tc gridSpan="3">
                  <a:txBody>
                    <a:bodyPr lIns="80640" rIns="80640" tIns="40320" bIns="40320" anchor="ctr">
                      <a:noAutofit/>
                    </a:bodyPr>
                    <a:p>
                      <a:pPr algn="ctr" defTabSz="914400">
                        <a:lnSpc>
                          <a:spcPct val="100000"/>
                        </a:lnSpc>
                        <a:tabLst>
                          <a:tab algn="l" pos="0"/>
                        </a:tabLst>
                      </a:pPr>
                      <a:r>
                        <a:rPr b="1" i="1" lang="en-US" sz="1600" spc="-1" strike="noStrike">
                          <a:solidFill>
                            <a:schemeClr val="lt1"/>
                          </a:solidFill>
                          <a:latin typeface="Calibri"/>
                        </a:rPr>
                        <a:t>HL-LHC (1-year) converter levels</a:t>
                      </a:r>
                      <a:endParaRPr b="0" lang="en-GB" sz="1600" spc="-1" strike="noStrike">
                        <a:solidFill>
                          <a:srgbClr val="333333"/>
                        </a:solidFill>
                        <a:latin typeface="Arial"/>
                      </a:endParaRPr>
                    </a:p>
                  </a:txBody>
                  <a:tcPr anchor="ctr" marL="80640" marR="806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lt2">
                        <a:lumMod val="25000"/>
                      </a:schemeClr>
                    </a:solidFill>
                  </a:tcPr>
                </a:tc>
                <a:tc hMerge="1">
                  <a:txBody>
                    <a:bodyPr lIns="54000" rIns="54000" tIns="54000" bIns="54000" anchor="t">
                      <a:noAutofit/>
                    </a:bodyPr>
                    <a:p>
                      <a:pPr algn="ctr"/>
                      <a:endParaRPr b="0" lang="en-GB" sz="1300" spc="-1" strike="noStrike">
                        <a:solidFill>
                          <a:srgbClr val="333333"/>
                        </a:solidFill>
                        <a:latin typeface="Arial"/>
                      </a:endParaRPr>
                    </a:p>
                  </a:txBody>
                  <a:tcPr anchor="t" marL="54000" marR="54000">
                    <a:lnL>
                      <a:noFill/>
                    </a:lnL>
                    <a:lnR>
                      <a:noFill/>
                    </a:lnR>
                    <a:lnT>
                      <a:noFill/>
                    </a:lnT>
                    <a:lnB>
                      <a:noFill/>
                    </a:lnB>
                    <a:solidFill>
                      <a:srgbClr val="eeeeee"/>
                    </a:solidFill>
                  </a:tcPr>
                </a:tc>
                <a:tc hMerge="1">
                  <a:txBody>
                    <a:bodyPr lIns="54000" rIns="54000" tIns="54000" bIns="54000" anchor="t">
                      <a:noAutofit/>
                    </a:bodyPr>
                    <a:p>
                      <a:pPr algn="ctr"/>
                      <a:endParaRPr b="0" lang="en-GB" sz="1300" spc="-1" strike="noStrike">
                        <a:solidFill>
                          <a:srgbClr val="333333"/>
                        </a:solidFill>
                        <a:latin typeface="Arial"/>
                      </a:endParaRPr>
                    </a:p>
                  </a:txBody>
                  <a:tcPr anchor="t" marL="54000" marR="54000">
                    <a:lnL>
                      <a:noFill/>
                    </a:lnL>
                    <a:lnR>
                      <a:noFill/>
                    </a:lnR>
                    <a:lnT>
                      <a:noFill/>
                    </a:lnT>
                    <a:lnB>
                      <a:noFill/>
                    </a:lnB>
                    <a:solidFill>
                      <a:srgbClr val="eeeeee"/>
                    </a:solidFill>
                  </a:tcPr>
                </a:tc>
              </a:tr>
              <a:tr h="562680">
                <a:tc>
                  <a:txBody>
                    <a:bodyPr lIns="80640" rIns="80640" tIns="40320" bIns="40320" anchor="ctr">
                      <a:noAutofit/>
                    </a:bodyPr>
                    <a:p>
                      <a:pPr algn="ctr" defTabSz="914400">
                        <a:lnSpc>
                          <a:spcPct val="100000"/>
                        </a:lnSpc>
                        <a:tabLst>
                          <a:tab algn="l" pos="0"/>
                        </a:tabLst>
                      </a:pPr>
                      <a:r>
                        <a:rPr b="1" lang="en-US" sz="1600" spc="-1" strike="noStrike">
                          <a:solidFill>
                            <a:schemeClr val="lt1"/>
                          </a:solidFill>
                          <a:latin typeface="Calibri"/>
                        </a:rPr>
                        <a:t>Dose</a:t>
                      </a:r>
                      <a:br>
                        <a:rPr sz="1600"/>
                      </a:br>
                      <a:r>
                        <a:rPr b="1" lang="en-US" sz="1500" spc="-1" strike="noStrike">
                          <a:solidFill>
                            <a:schemeClr val="lt1"/>
                          </a:solidFill>
                          <a:latin typeface="Calibri"/>
                        </a:rPr>
                        <a:t>[Gy]</a:t>
                      </a:r>
                      <a:endParaRPr b="0" lang="en-GB" sz="1500" spc="-1" strike="noStrike">
                        <a:solidFill>
                          <a:srgbClr val="333333"/>
                        </a:solidFill>
                        <a:latin typeface="Arial"/>
                      </a:endParaRPr>
                    </a:p>
                  </a:txBody>
                  <a:tcPr anchor="ctr" marL="80640" marR="806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lt2">
                        <a:lumMod val="25000"/>
                      </a:schemeClr>
                    </a:solidFill>
                  </a:tcPr>
                </a:tc>
                <a:tc>
                  <a:txBody>
                    <a:bodyPr lIns="80640" rIns="80640" tIns="40320" bIns="40320" anchor="ctr">
                      <a:noAutofit/>
                    </a:bodyPr>
                    <a:p>
                      <a:pPr algn="ctr" defTabSz="914400">
                        <a:lnSpc>
                          <a:spcPct val="100000"/>
                        </a:lnSpc>
                        <a:tabLst>
                          <a:tab algn="l" pos="0"/>
                        </a:tabLst>
                      </a:pPr>
                      <a:r>
                        <a:rPr b="1" lang="en-US" sz="1500" spc="-1" strike="noStrike">
                          <a:solidFill>
                            <a:schemeClr val="lt1"/>
                          </a:solidFill>
                          <a:latin typeface="Calibri"/>
                        </a:rPr>
                        <a:t>1 MeV</a:t>
                      </a:r>
                      <a:br>
                        <a:rPr sz="1800"/>
                      </a:br>
                      <a:r>
                        <a:rPr b="1" lang="en-US" sz="1300" spc="-1" strike="noStrike">
                          <a:solidFill>
                            <a:schemeClr val="lt1"/>
                          </a:solidFill>
                          <a:latin typeface="Calibri"/>
                        </a:rPr>
                        <a:t>neutrons-eq</a:t>
                      </a:r>
                      <a:endParaRPr b="0" lang="en-GB" sz="1300" spc="-1" strike="noStrike">
                        <a:solidFill>
                          <a:srgbClr val="333333"/>
                        </a:solidFill>
                        <a:latin typeface="Arial"/>
                      </a:endParaRPr>
                    </a:p>
                  </a:txBody>
                  <a:tcPr anchor="ctr" marL="80640" marR="806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lt2">
                        <a:lumMod val="25000"/>
                      </a:schemeClr>
                    </a:solidFill>
                  </a:tcPr>
                </a:tc>
                <a:tc>
                  <a:txBody>
                    <a:bodyPr lIns="80640" rIns="80640" tIns="40320" bIns="40320" anchor="ctr">
                      <a:noAutofit/>
                    </a:bodyPr>
                    <a:p>
                      <a:pPr algn="ctr" defTabSz="914400">
                        <a:lnSpc>
                          <a:spcPct val="100000"/>
                        </a:lnSpc>
                        <a:tabLst>
                          <a:tab algn="l" pos="0"/>
                        </a:tabLst>
                      </a:pPr>
                      <a:r>
                        <a:rPr b="1" lang="en-US" sz="1500" spc="-1" strike="noStrike">
                          <a:solidFill>
                            <a:schemeClr val="lt1"/>
                          </a:solidFill>
                          <a:latin typeface="Calibri"/>
                        </a:rPr>
                        <a:t>E &gt; 20 MeV</a:t>
                      </a:r>
                      <a:endParaRPr b="0" lang="en-GB" sz="1500" spc="-1" strike="noStrike">
                        <a:solidFill>
                          <a:srgbClr val="333333"/>
                        </a:solidFill>
                        <a:latin typeface="Arial"/>
                      </a:endParaRPr>
                    </a:p>
                    <a:p>
                      <a:pPr algn="ctr" defTabSz="914400">
                        <a:lnSpc>
                          <a:spcPct val="100000"/>
                        </a:lnSpc>
                        <a:tabLst>
                          <a:tab algn="l" pos="0"/>
                        </a:tabLst>
                      </a:pPr>
                      <a:r>
                        <a:rPr b="1" lang="en-US" sz="1600" spc="-1" strike="noStrike">
                          <a:solidFill>
                            <a:schemeClr val="lt1"/>
                          </a:solidFill>
                          <a:latin typeface="Calibri"/>
                        </a:rPr>
                        <a:t>hadrons</a:t>
                      </a:r>
                      <a:endParaRPr b="0" lang="en-GB" sz="1600" spc="-1" strike="noStrike">
                        <a:solidFill>
                          <a:srgbClr val="333333"/>
                        </a:solidFill>
                        <a:latin typeface="Arial"/>
                      </a:endParaRPr>
                    </a:p>
                  </a:txBody>
                  <a:tcPr anchor="ctr" marL="80640" marR="806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lt2">
                        <a:lumMod val="25000"/>
                      </a:schemeClr>
                    </a:solidFill>
                  </a:tcPr>
                </a:tc>
              </a:tr>
              <a:tr h="623880">
                <a:tc>
                  <a:txBody>
                    <a:bodyPr lIns="80640" rIns="80640" tIns="63360" bIns="63360" anchor="t">
                      <a:noAutofit/>
                    </a:bodyPr>
                    <a:p>
                      <a:pPr algn="ctr" defTabSz="914400">
                        <a:lnSpc>
                          <a:spcPct val="100000"/>
                        </a:lnSpc>
                      </a:pPr>
                      <a:r>
                        <a:rPr b="1" lang="en-GB" sz="1600" spc="-1" strike="noStrike">
                          <a:solidFill>
                            <a:schemeClr val="lt2">
                              <a:lumMod val="25000"/>
                            </a:schemeClr>
                          </a:solidFill>
                          <a:latin typeface="Calibri"/>
                        </a:rPr>
                        <a:t>&lt; 25</a:t>
                      </a:r>
                      <a:endParaRPr b="0" lang="en-GB" sz="1600" spc="-1" strike="noStrike">
                        <a:solidFill>
                          <a:srgbClr val="333333"/>
                        </a:solidFill>
                        <a:latin typeface="Arial"/>
                      </a:endParaRPr>
                    </a:p>
                  </a:txBody>
                  <a:tcPr anchor="t" marL="80640" marR="806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lt2"/>
                    </a:solidFill>
                  </a:tcPr>
                </a:tc>
                <a:tc>
                  <a:txBody>
                    <a:bodyPr lIns="80640" rIns="80640" tIns="63360" bIns="63360" anchor="t">
                      <a:noAutofit/>
                    </a:bodyPr>
                    <a:p>
                      <a:pPr algn="ctr" defTabSz="914400">
                        <a:lnSpc>
                          <a:spcPct val="100000"/>
                        </a:lnSpc>
                      </a:pPr>
                      <a:r>
                        <a:rPr b="1" lang="en-GB" sz="1600" spc="-1" strike="noStrike">
                          <a:solidFill>
                            <a:schemeClr val="lt2">
                              <a:lumMod val="25000"/>
                            </a:schemeClr>
                          </a:solidFill>
                          <a:latin typeface="Calibri"/>
                        </a:rPr>
                        <a:t>&lt; 2 E11 p/(cm²)</a:t>
                      </a:r>
                      <a:endParaRPr b="0" lang="en-GB" sz="1600" spc="-1" strike="noStrike">
                        <a:solidFill>
                          <a:srgbClr val="333333"/>
                        </a:solidFill>
                        <a:latin typeface="Arial"/>
                      </a:endParaRPr>
                    </a:p>
                  </a:txBody>
                  <a:tcPr anchor="t" marL="80640" marR="806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lt2"/>
                    </a:solidFill>
                  </a:tcPr>
                </a:tc>
                <a:tc>
                  <a:txBody>
                    <a:bodyPr lIns="80640" rIns="80640" tIns="63360" bIns="63360" anchor="t">
                      <a:noAutofit/>
                    </a:bodyPr>
                    <a:p>
                      <a:pPr algn="ctr" defTabSz="914400">
                        <a:lnSpc>
                          <a:spcPct val="100000"/>
                        </a:lnSpc>
                      </a:pPr>
                      <a:r>
                        <a:rPr b="1" lang="en-GB" sz="1600" spc="-1" strike="noStrike">
                          <a:solidFill>
                            <a:schemeClr val="lt2">
                              <a:lumMod val="25000"/>
                            </a:schemeClr>
                          </a:solidFill>
                          <a:latin typeface="Calibri"/>
                        </a:rPr>
                        <a:t>&lt; 6 E10 p/(cm²)</a:t>
                      </a:r>
                      <a:endParaRPr b="0" lang="en-GB" sz="1600" spc="-1" strike="noStrike">
                        <a:solidFill>
                          <a:srgbClr val="333333"/>
                        </a:solidFill>
                        <a:latin typeface="Arial"/>
                      </a:endParaRPr>
                    </a:p>
                  </a:txBody>
                  <a:tcPr anchor="t" marL="80640" marR="806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lt2"/>
                    </a:solidFill>
                  </a:tcPr>
                </a:tc>
              </a:tr>
            </a:tbl>
          </a:graphicData>
        </a:graphic>
      </p:graphicFrame>
      <p:graphicFrame>
        <p:nvGraphicFramePr>
          <p:cNvPr id="341" name="Table 4"/>
          <p:cNvGraphicFramePr/>
          <p:nvPr/>
        </p:nvGraphicFramePr>
        <p:xfrm>
          <a:off x="8837280" y="3076920"/>
          <a:ext cx="2963160" cy="1519920"/>
        </p:xfrm>
        <a:graphic>
          <a:graphicData uri="http://schemas.openxmlformats.org/drawingml/2006/table">
            <a:tbl>
              <a:tblPr/>
              <a:tblGrid>
                <a:gridCol w="839160"/>
                <a:gridCol w="1063440"/>
                <a:gridCol w="1060920"/>
              </a:tblGrid>
              <a:tr h="329400">
                <a:tc gridSpan="3">
                  <a:txBody>
                    <a:bodyPr lIns="80640" rIns="80640" tIns="40320" bIns="40320" anchor="ctr">
                      <a:noAutofit/>
                    </a:bodyPr>
                    <a:p>
                      <a:pPr algn="ctr" defTabSz="914400">
                        <a:lnSpc>
                          <a:spcPct val="100000"/>
                        </a:lnSpc>
                        <a:tabLst>
                          <a:tab algn="l" pos="0"/>
                        </a:tabLst>
                      </a:pPr>
                      <a:r>
                        <a:rPr b="1" i="1" lang="en-US" sz="1600" spc="-1" strike="noStrike">
                          <a:solidFill>
                            <a:schemeClr val="lt1"/>
                          </a:solidFill>
                          <a:latin typeface="Calibri"/>
                        </a:rPr>
                        <a:t>Charm: 1-2 days obtained levels</a:t>
                      </a:r>
                      <a:endParaRPr b="0" lang="en-GB" sz="1600" spc="-1" strike="noStrike">
                        <a:solidFill>
                          <a:srgbClr val="333333"/>
                        </a:solidFill>
                        <a:latin typeface="Arial"/>
                      </a:endParaRPr>
                    </a:p>
                  </a:txBody>
                  <a:tcPr anchor="ctr" marL="80640" marR="806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85c00"/>
                    </a:solidFill>
                  </a:tcPr>
                </a:tc>
                <a:tc hMerge="1">
                  <a:txBody>
                    <a:bodyPr lIns="54000" rIns="54000" tIns="54000" bIns="54000" anchor="t">
                      <a:noAutofit/>
                    </a:bodyPr>
                    <a:p>
                      <a:pPr algn="ctr"/>
                      <a:endParaRPr b="0" lang="en-GB" sz="1300" spc="-1" strike="noStrike">
                        <a:solidFill>
                          <a:srgbClr val="333333"/>
                        </a:solidFill>
                        <a:latin typeface="Arial"/>
                      </a:endParaRPr>
                    </a:p>
                  </a:txBody>
                  <a:tcPr anchor="t" marL="54000" marR="54000">
                    <a:lnL>
                      <a:noFill/>
                    </a:lnL>
                    <a:lnR>
                      <a:noFill/>
                    </a:lnR>
                    <a:lnT>
                      <a:noFill/>
                    </a:lnT>
                    <a:lnB>
                      <a:noFill/>
                    </a:lnB>
                    <a:solidFill>
                      <a:srgbClr val="b85c00"/>
                    </a:solidFill>
                  </a:tcPr>
                </a:tc>
                <a:tc hMerge="1">
                  <a:txBody>
                    <a:bodyPr lIns="54000" rIns="54000" tIns="54000" bIns="54000" anchor="t">
                      <a:noAutofit/>
                    </a:bodyPr>
                    <a:p>
                      <a:pPr algn="ctr"/>
                      <a:endParaRPr b="0" lang="en-GB" sz="1300" spc="-1" strike="noStrike">
                        <a:solidFill>
                          <a:srgbClr val="333333"/>
                        </a:solidFill>
                        <a:latin typeface="Arial"/>
                      </a:endParaRPr>
                    </a:p>
                  </a:txBody>
                  <a:tcPr anchor="t" marL="54000" marR="54000">
                    <a:lnL>
                      <a:noFill/>
                    </a:lnL>
                    <a:lnR>
                      <a:noFill/>
                    </a:lnR>
                    <a:lnT>
                      <a:noFill/>
                    </a:lnT>
                    <a:lnB>
                      <a:noFill/>
                    </a:lnB>
                    <a:solidFill>
                      <a:srgbClr val="b85c00"/>
                    </a:solidFill>
                  </a:tcPr>
                </a:tc>
              </a:tr>
              <a:tr h="567000">
                <a:tc>
                  <a:txBody>
                    <a:bodyPr lIns="80640" rIns="80640" tIns="40320" bIns="40320" anchor="ctr">
                      <a:noAutofit/>
                    </a:bodyPr>
                    <a:p>
                      <a:pPr algn="ctr" defTabSz="914400">
                        <a:lnSpc>
                          <a:spcPct val="100000"/>
                        </a:lnSpc>
                        <a:tabLst>
                          <a:tab algn="l" pos="0"/>
                        </a:tabLst>
                      </a:pPr>
                      <a:r>
                        <a:rPr b="1" lang="en-US" sz="1600" spc="-1" strike="noStrike">
                          <a:solidFill>
                            <a:schemeClr val="lt1"/>
                          </a:solidFill>
                          <a:latin typeface="Calibri"/>
                        </a:rPr>
                        <a:t>Dose</a:t>
                      </a:r>
                      <a:br>
                        <a:rPr sz="1600"/>
                      </a:br>
                      <a:r>
                        <a:rPr b="1" lang="en-US" sz="1500" spc="-1" strike="noStrike">
                          <a:solidFill>
                            <a:schemeClr val="lt1"/>
                          </a:solidFill>
                          <a:latin typeface="Calibri"/>
                        </a:rPr>
                        <a:t>[Gy]</a:t>
                      </a:r>
                      <a:endParaRPr b="0" lang="en-GB" sz="1500" spc="-1" strike="noStrike">
                        <a:solidFill>
                          <a:srgbClr val="333333"/>
                        </a:solidFill>
                        <a:latin typeface="Arial"/>
                      </a:endParaRPr>
                    </a:p>
                  </a:txBody>
                  <a:tcPr anchor="ctr" marL="80640" marR="806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85c00"/>
                    </a:solidFill>
                  </a:tcPr>
                </a:tc>
                <a:tc>
                  <a:txBody>
                    <a:bodyPr lIns="80640" rIns="80640" tIns="40320" bIns="40320" anchor="ctr">
                      <a:noAutofit/>
                    </a:bodyPr>
                    <a:p>
                      <a:pPr algn="ctr" defTabSz="914400">
                        <a:lnSpc>
                          <a:spcPct val="100000"/>
                        </a:lnSpc>
                        <a:tabLst>
                          <a:tab algn="l" pos="0"/>
                        </a:tabLst>
                      </a:pPr>
                      <a:r>
                        <a:rPr b="1" lang="en-US" sz="1500" spc="-1" strike="noStrike">
                          <a:solidFill>
                            <a:schemeClr val="lt1"/>
                          </a:solidFill>
                          <a:latin typeface="Calibri"/>
                        </a:rPr>
                        <a:t>1 MeV</a:t>
                      </a:r>
                      <a:br>
                        <a:rPr sz="1800"/>
                      </a:br>
                      <a:r>
                        <a:rPr b="1" lang="en-US" sz="1300" spc="-1" strike="noStrike">
                          <a:solidFill>
                            <a:schemeClr val="lt1"/>
                          </a:solidFill>
                          <a:latin typeface="Calibri"/>
                        </a:rPr>
                        <a:t>neutrons-eq</a:t>
                      </a:r>
                      <a:endParaRPr b="0" lang="en-GB" sz="1300" spc="-1" strike="noStrike">
                        <a:solidFill>
                          <a:srgbClr val="333333"/>
                        </a:solidFill>
                        <a:latin typeface="Arial"/>
                      </a:endParaRPr>
                    </a:p>
                  </a:txBody>
                  <a:tcPr anchor="ctr" marL="80640" marR="806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85c00"/>
                    </a:solidFill>
                  </a:tcPr>
                </a:tc>
                <a:tc>
                  <a:txBody>
                    <a:bodyPr lIns="80640" rIns="80640" tIns="40320" bIns="40320" anchor="ctr">
                      <a:noAutofit/>
                    </a:bodyPr>
                    <a:p>
                      <a:pPr algn="ctr" defTabSz="914400">
                        <a:lnSpc>
                          <a:spcPct val="100000"/>
                        </a:lnSpc>
                        <a:tabLst>
                          <a:tab algn="l" pos="0"/>
                        </a:tabLst>
                      </a:pPr>
                      <a:r>
                        <a:rPr b="1" lang="en-US" sz="1500" spc="-1" strike="noStrike">
                          <a:solidFill>
                            <a:schemeClr val="lt1"/>
                          </a:solidFill>
                          <a:latin typeface="Calibri"/>
                        </a:rPr>
                        <a:t>E &gt; 20 MeV</a:t>
                      </a:r>
                      <a:endParaRPr b="0" lang="en-GB" sz="1500" spc="-1" strike="noStrike">
                        <a:solidFill>
                          <a:srgbClr val="333333"/>
                        </a:solidFill>
                        <a:latin typeface="Arial"/>
                      </a:endParaRPr>
                    </a:p>
                    <a:p>
                      <a:pPr algn="ctr" defTabSz="914400">
                        <a:lnSpc>
                          <a:spcPct val="100000"/>
                        </a:lnSpc>
                        <a:tabLst>
                          <a:tab algn="l" pos="0"/>
                        </a:tabLst>
                      </a:pPr>
                      <a:r>
                        <a:rPr b="1" lang="en-US" sz="1600" spc="-1" strike="noStrike">
                          <a:solidFill>
                            <a:schemeClr val="lt1"/>
                          </a:solidFill>
                          <a:latin typeface="Calibri"/>
                        </a:rPr>
                        <a:t>hadrons</a:t>
                      </a:r>
                      <a:endParaRPr b="0" lang="en-GB" sz="1600" spc="-1" strike="noStrike">
                        <a:solidFill>
                          <a:srgbClr val="333333"/>
                        </a:solidFill>
                        <a:latin typeface="Arial"/>
                      </a:endParaRPr>
                    </a:p>
                  </a:txBody>
                  <a:tcPr anchor="ctr" marL="80640" marR="806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85c00"/>
                    </a:solidFill>
                  </a:tcPr>
                </a:tc>
              </a:tr>
              <a:tr h="623880">
                <a:tc>
                  <a:txBody>
                    <a:bodyPr lIns="80640" rIns="80640" tIns="63360" bIns="63360" anchor="t">
                      <a:noAutofit/>
                    </a:bodyPr>
                    <a:p>
                      <a:pPr algn="ctr" defTabSz="914400">
                        <a:lnSpc>
                          <a:spcPct val="100000"/>
                        </a:lnSpc>
                      </a:pPr>
                      <a:r>
                        <a:rPr b="1" lang="en-GB" sz="1600" spc="-1" strike="noStrike">
                          <a:solidFill>
                            <a:schemeClr val="lt2">
                              <a:lumMod val="25000"/>
                            </a:schemeClr>
                          </a:solidFill>
                          <a:latin typeface="Calibri"/>
                        </a:rPr>
                        <a:t>&lt; 60</a:t>
                      </a:r>
                      <a:endParaRPr b="0" lang="en-GB" sz="1600" spc="-1" strike="noStrike">
                        <a:solidFill>
                          <a:srgbClr val="333333"/>
                        </a:solidFill>
                        <a:latin typeface="Arial"/>
                      </a:endParaRPr>
                    </a:p>
                  </a:txBody>
                  <a:tcPr anchor="t" marL="80640" marR="806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lt2"/>
                    </a:solidFill>
                  </a:tcPr>
                </a:tc>
                <a:tc>
                  <a:txBody>
                    <a:bodyPr lIns="80640" rIns="80640" tIns="63360" bIns="63360" anchor="t">
                      <a:noAutofit/>
                    </a:bodyPr>
                    <a:p>
                      <a:pPr algn="ctr" defTabSz="914400">
                        <a:lnSpc>
                          <a:spcPct val="100000"/>
                        </a:lnSpc>
                      </a:pPr>
                      <a:r>
                        <a:rPr b="1" lang="en-GB" sz="1600" spc="-1" strike="noStrike">
                          <a:solidFill>
                            <a:schemeClr val="lt2">
                              <a:lumMod val="25000"/>
                            </a:schemeClr>
                          </a:solidFill>
                          <a:latin typeface="Calibri"/>
                        </a:rPr>
                        <a:t>&lt; 4 E11 p/(cm²)</a:t>
                      </a:r>
                      <a:endParaRPr b="0" lang="en-GB" sz="1600" spc="-1" strike="noStrike">
                        <a:solidFill>
                          <a:srgbClr val="333333"/>
                        </a:solidFill>
                        <a:latin typeface="Arial"/>
                      </a:endParaRPr>
                    </a:p>
                  </a:txBody>
                  <a:tcPr anchor="t" marL="80640" marR="806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lt2"/>
                    </a:solidFill>
                  </a:tcPr>
                </a:tc>
                <a:tc>
                  <a:txBody>
                    <a:bodyPr lIns="80640" rIns="80640" tIns="63360" bIns="63360" anchor="t">
                      <a:noAutofit/>
                    </a:bodyPr>
                    <a:p>
                      <a:pPr algn="ctr" defTabSz="914400">
                        <a:lnSpc>
                          <a:spcPct val="100000"/>
                        </a:lnSpc>
                      </a:pPr>
                      <a:r>
                        <a:rPr b="1" lang="en-GB" sz="1600" spc="-1" strike="noStrike">
                          <a:solidFill>
                            <a:schemeClr val="lt2">
                              <a:lumMod val="25000"/>
                            </a:schemeClr>
                          </a:solidFill>
                          <a:latin typeface="Calibri"/>
                        </a:rPr>
                        <a:t>&lt; 2 E11 p/(cm²)</a:t>
                      </a:r>
                      <a:endParaRPr b="0" lang="en-GB" sz="1600" spc="-1" strike="noStrike">
                        <a:solidFill>
                          <a:srgbClr val="333333"/>
                        </a:solidFill>
                        <a:latin typeface="Arial"/>
                      </a:endParaRPr>
                    </a:p>
                  </a:txBody>
                  <a:tcPr anchor="t" marL="80640" marR="806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lt2"/>
                    </a:solidFill>
                  </a:tcPr>
                </a:tc>
              </a:tr>
            </a:tbl>
          </a:graphicData>
        </a:graphic>
      </p:graphicFrame>
      <p:sp>
        <p:nvSpPr>
          <p:cNvPr id="342" name=""/>
          <p:cNvSpPr/>
          <p:nvPr/>
        </p:nvSpPr>
        <p:spPr>
          <a:xfrm>
            <a:off x="4889520" y="3421080"/>
            <a:ext cx="1110960" cy="725400"/>
          </a:xfrm>
          <a:prstGeom prst="ellipse">
            <a:avLst/>
          </a:prstGeom>
          <a:noFill/>
          <a:ln w="38160">
            <a:solidFill>
              <a:srgbClr val="ff0000"/>
            </a:solidFill>
            <a:prstDash val="dash"/>
            <a:round/>
          </a:ln>
        </p:spPr>
        <p:style>
          <a:lnRef idx="0"/>
          <a:fillRef idx="0"/>
          <a:effectRef idx="0"/>
          <a:fontRef idx="minor"/>
        </p:style>
        <p:txBody>
          <a:bodyPr lIns="70920" rIns="70920" tIns="70920" bIns="70920" anchor="ctr">
            <a:noAutofit/>
          </a:bodyPr>
          <a:p>
            <a:pPr algn="ctr"/>
            <a:endParaRPr b="0" lang="en-GB" sz="1800" spc="-1" strike="noStrike">
              <a:solidFill>
                <a:srgbClr val="333333"/>
              </a:solidFill>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9" name="PlaceHolder 1"/>
          <p:cNvSpPr>
            <a:spLocks noGrp="1"/>
          </p:cNvSpPr>
          <p:nvPr>
            <p:ph type="title"/>
          </p:nvPr>
        </p:nvSpPr>
        <p:spPr>
          <a:xfrm>
            <a:off x="1175400" y="2960640"/>
            <a:ext cx="8045640" cy="1144800"/>
          </a:xfrm>
          <a:prstGeom prst="rect">
            <a:avLst/>
          </a:prstGeom>
          <a:noFill/>
          <a:ln w="0">
            <a:noFill/>
          </a:ln>
        </p:spPr>
        <p:txBody>
          <a:bodyPr lIns="0" rIns="0" tIns="0" bIns="0" anchor="ctr">
            <a:noAutofit/>
          </a:bodyPr>
          <a:p>
            <a:pPr indent="0">
              <a:buNone/>
            </a:pPr>
            <a:r>
              <a:rPr b="1" lang="en-GB" sz="3200" spc="-1" strike="noStrike">
                <a:solidFill>
                  <a:srgbClr val="0033a0"/>
                </a:solidFill>
                <a:latin typeface="Arial"/>
              </a:rPr>
              <a:t>Radiation Tolerant Design and Testing</a:t>
            </a:r>
            <a:br>
              <a:rPr sz="3200"/>
            </a:br>
            <a:r>
              <a:rPr b="1" lang="en-GB" sz="3200" spc="-1" strike="noStrike">
                <a:solidFill>
                  <a:srgbClr val="0033a0"/>
                </a:solidFill>
                <a:latin typeface="Arial"/>
              </a:rPr>
              <a:t>of Power Systems</a:t>
            </a:r>
            <a:endParaRPr b="1" lang="en-GB" sz="3200" spc="-1" strike="noStrike">
              <a:solidFill>
                <a:srgbClr val="0033a0"/>
              </a:solidFill>
              <a:latin typeface="Arial"/>
            </a:endParaRPr>
          </a:p>
        </p:txBody>
      </p:sp>
      <p:sp>
        <p:nvSpPr>
          <p:cNvPr id="170" name="Text Placeholder 4"/>
          <p:cNvSpPr txBox="1"/>
          <p:nvPr/>
        </p:nvSpPr>
        <p:spPr>
          <a:xfrm>
            <a:off x="1104480" y="4941000"/>
            <a:ext cx="7778880" cy="414360"/>
          </a:xfrm>
          <a:prstGeom prst="rect">
            <a:avLst/>
          </a:prstGeom>
          <a:noFill/>
          <a:ln w="0">
            <a:noFill/>
          </a:ln>
        </p:spPr>
        <p:txBody>
          <a:bodyPr lIns="90000" rIns="90000" tIns="45000" bIns="45000" anchor="t">
            <a:noAutofit/>
          </a:bodyPr>
          <a:p>
            <a:pPr>
              <a:lnSpc>
                <a:spcPct val="100000"/>
              </a:lnSpc>
              <a:spcBef>
                <a:spcPts val="360"/>
              </a:spcBef>
              <a:tabLst>
                <a:tab algn="l" pos="0"/>
              </a:tabLst>
            </a:pPr>
            <a:r>
              <a:rPr b="0" lang="en-GB" sz="1800" spc="-1" strike="noStrike">
                <a:solidFill>
                  <a:srgbClr val="666666"/>
                </a:solidFill>
                <a:latin typeface="Arial"/>
              </a:rPr>
              <a:t>CERN, </a:t>
            </a:r>
            <a:r>
              <a:rPr b="0" i="1" lang="en-GB" sz="1800" spc="-1" strike="noStrike">
                <a:solidFill>
                  <a:srgbClr val="666666"/>
                </a:solidFill>
                <a:latin typeface="Arial"/>
              </a:rPr>
              <a:t>for</a:t>
            </a:r>
            <a:r>
              <a:rPr b="0" lang="en-GB" sz="1800" spc="-1" strike="noStrike">
                <a:solidFill>
                  <a:srgbClr val="666666"/>
                </a:solidFill>
                <a:latin typeface="Arial"/>
              </a:rPr>
              <a:t> Basic introduction to radiation effects, 2024 @ CERN</a:t>
            </a:r>
            <a:endParaRPr b="0" lang="en-GB" sz="1800" spc="-1" strike="noStrike">
              <a:solidFill>
                <a:srgbClr val="333333"/>
              </a:solidFill>
              <a:latin typeface="Arial"/>
            </a:endParaRPr>
          </a:p>
        </p:txBody>
      </p:sp>
      <p:sp>
        <p:nvSpPr>
          <p:cNvPr id="171" name="Text Placeholder 3"/>
          <p:cNvSpPr txBox="1"/>
          <p:nvPr/>
        </p:nvSpPr>
        <p:spPr>
          <a:xfrm>
            <a:off x="1104840" y="4602600"/>
            <a:ext cx="7778520" cy="404640"/>
          </a:xfrm>
          <a:prstGeom prst="rect">
            <a:avLst/>
          </a:prstGeom>
          <a:noFill/>
          <a:ln w="0">
            <a:noFill/>
          </a:ln>
        </p:spPr>
        <p:txBody>
          <a:bodyPr lIns="90000" rIns="90000" tIns="45000" bIns="45000" anchor="t">
            <a:noAutofit/>
          </a:bodyPr>
          <a:p>
            <a:pPr>
              <a:lnSpc>
                <a:spcPct val="100000"/>
              </a:lnSpc>
              <a:spcBef>
                <a:spcPts val="360"/>
              </a:spcBef>
              <a:tabLst>
                <a:tab algn="l" pos="0"/>
              </a:tabLst>
            </a:pPr>
            <a:r>
              <a:rPr b="0" i="1" lang="en-GB" sz="1800" spc="-1" strike="noStrike">
                <a:solidFill>
                  <a:srgbClr val="666666"/>
                </a:solidFill>
                <a:latin typeface="Arial"/>
              </a:rPr>
              <a:t>With inputs from B. Jacquest Sermet, B. Favre &amp; R2E team</a:t>
            </a:r>
            <a:endParaRPr b="0" lang="en-GB" sz="1800" spc="-1" strike="noStrike">
              <a:solidFill>
                <a:srgbClr val="333333"/>
              </a:solidFill>
              <a:latin typeface="Arial"/>
            </a:endParaRPr>
          </a:p>
        </p:txBody>
      </p:sp>
      <p:sp>
        <p:nvSpPr>
          <p:cNvPr id="172" name="Text Placeholder 2"/>
          <p:cNvSpPr txBox="1"/>
          <p:nvPr/>
        </p:nvSpPr>
        <p:spPr>
          <a:xfrm>
            <a:off x="1104840" y="4152960"/>
            <a:ext cx="7865280" cy="505800"/>
          </a:xfrm>
          <a:prstGeom prst="rect">
            <a:avLst/>
          </a:prstGeom>
          <a:noFill/>
          <a:ln w="0">
            <a:noFill/>
          </a:ln>
        </p:spPr>
        <p:txBody>
          <a:bodyPr lIns="90000" rIns="90000" tIns="45000" bIns="45000" anchor="t">
            <a:noAutofit/>
          </a:bodyPr>
          <a:p>
            <a:pPr>
              <a:lnSpc>
                <a:spcPct val="100000"/>
              </a:lnSpc>
              <a:spcBef>
                <a:spcPts val="479"/>
              </a:spcBef>
              <a:tabLst>
                <a:tab algn="l" pos="0"/>
              </a:tabLst>
            </a:pPr>
            <a:r>
              <a:rPr b="1" lang="en-GB" sz="2400" spc="-1" strike="noStrike">
                <a:solidFill>
                  <a:srgbClr val="666666"/>
                </a:solidFill>
                <a:latin typeface="Arial"/>
              </a:rPr>
              <a:t>Thurel Yves</a:t>
            </a:r>
            <a:endParaRPr b="0" lang="en-GB" sz="2400" spc="-1" strike="noStrike">
              <a:solidFill>
                <a:srgbClr val="333333"/>
              </a:solidFill>
              <a:latin typeface="Arial"/>
            </a:endParaRPr>
          </a:p>
        </p:txBody>
      </p:sp>
      <p:sp>
        <p:nvSpPr>
          <p:cNvPr id="173" name="Text Placeholder 7"/>
          <p:cNvSpPr txBox="1"/>
          <p:nvPr/>
        </p:nvSpPr>
        <p:spPr>
          <a:xfrm>
            <a:off x="1053000" y="5433840"/>
            <a:ext cx="2661840" cy="299160"/>
          </a:xfrm>
          <a:prstGeom prst="rect">
            <a:avLst/>
          </a:prstGeom>
          <a:noFill/>
          <a:ln w="0">
            <a:noFill/>
          </a:ln>
        </p:spPr>
        <p:txBody>
          <a:bodyPr lIns="90000" rIns="90000" tIns="45000" bIns="45000" anchor="t">
            <a:noAutofit/>
          </a:bodyPr>
          <a:p>
            <a:pPr marL="36000">
              <a:lnSpc>
                <a:spcPct val="100000"/>
              </a:lnSpc>
              <a:spcBef>
                <a:spcPts val="281"/>
              </a:spcBef>
              <a:tabLst>
                <a:tab algn="l" pos="0"/>
              </a:tabLst>
            </a:pPr>
            <a:r>
              <a:rPr b="0" i="1" lang="en-GB" sz="1600" spc="-1" strike="noStrike">
                <a:solidFill>
                  <a:srgbClr val="376092"/>
                </a:solidFill>
                <a:latin typeface="Arial"/>
              </a:rPr>
              <a:t>Document source</a:t>
            </a:r>
            <a:endParaRPr b="0" lang="en-GB" sz="1600" spc="-1" strike="noStrike">
              <a:solidFill>
                <a:srgbClr val="333333"/>
              </a:solidFill>
              <a:latin typeface="Arial"/>
            </a:endParaRPr>
          </a:p>
        </p:txBody>
      </p:sp>
      <p:sp>
        <p:nvSpPr>
          <p:cNvPr id="174" name="Text Placeholder 8"/>
          <p:cNvSpPr txBox="1"/>
          <p:nvPr/>
        </p:nvSpPr>
        <p:spPr>
          <a:xfrm>
            <a:off x="3722760" y="5433840"/>
            <a:ext cx="7924320" cy="299160"/>
          </a:xfrm>
          <a:prstGeom prst="rect">
            <a:avLst/>
          </a:prstGeom>
          <a:noFill/>
          <a:ln w="0">
            <a:noFill/>
          </a:ln>
        </p:spPr>
        <p:txBody>
          <a:bodyPr lIns="90000" rIns="90000" tIns="45000" bIns="45000" anchor="t">
            <a:noAutofit/>
          </a:bodyPr>
          <a:p>
            <a:pPr>
              <a:lnSpc>
                <a:spcPct val="100000"/>
              </a:lnSpc>
              <a:spcBef>
                <a:spcPts val="281"/>
              </a:spcBef>
              <a:tabLst>
                <a:tab algn="l" pos="0"/>
              </a:tabLst>
            </a:pPr>
            <a:r>
              <a:rPr b="0" i="1" lang="en-GB" sz="1600" spc="-1" strike="noStrike">
                <a:solidFill>
                  <a:srgbClr val="333333"/>
                </a:solidFill>
                <a:latin typeface="Arial"/>
                <a:hlinkClick r:id="rId1"/>
              </a:rPr>
              <a:t>https://edms.cern.ch/document/3094098/</a:t>
            </a:r>
            <a:r>
              <a:rPr b="0" i="1" lang="en-GB" sz="1600" spc="-1" strike="noStrike">
                <a:solidFill>
                  <a:srgbClr val="333333"/>
                </a:solidFill>
                <a:latin typeface="Arial"/>
              </a:rPr>
              <a:t> </a:t>
            </a:r>
            <a:endParaRPr b="0" lang="en-GB" sz="1600" spc="-1" strike="noStrike">
              <a:solidFill>
                <a:srgbClr val="333333"/>
              </a:solidFill>
              <a:latin typeface="Arial"/>
            </a:endParaRPr>
          </a:p>
        </p:txBody>
      </p:sp>
      <p:sp>
        <p:nvSpPr>
          <p:cNvPr id="175" name="Text Placeholder 7"/>
          <p:cNvSpPr/>
          <p:nvPr/>
        </p:nvSpPr>
        <p:spPr>
          <a:xfrm>
            <a:off x="1053000" y="5733360"/>
            <a:ext cx="2661840" cy="299160"/>
          </a:xfrm>
          <a:prstGeom prst="rect">
            <a:avLst/>
          </a:prstGeom>
          <a:noFill/>
          <a:ln w="0">
            <a:noFill/>
          </a:ln>
        </p:spPr>
        <p:style>
          <a:lnRef idx="0"/>
          <a:fillRef idx="0"/>
          <a:effectRef idx="0"/>
          <a:fontRef idx="minor"/>
        </p:style>
        <p:txBody>
          <a:bodyPr lIns="90000" rIns="90000" tIns="45000" bIns="45000" anchor="t">
            <a:noAutofit/>
          </a:bodyPr>
          <a:p>
            <a:pPr marL="36000">
              <a:lnSpc>
                <a:spcPct val="100000"/>
              </a:lnSpc>
              <a:spcBef>
                <a:spcPts val="281"/>
              </a:spcBef>
              <a:tabLst>
                <a:tab algn="l" pos="0"/>
              </a:tabLst>
            </a:pPr>
            <a:r>
              <a:rPr b="0" i="1" lang="en-GB" sz="1600" spc="-1" strike="noStrike">
                <a:solidFill>
                  <a:srgbClr val="376092"/>
                </a:solidFill>
                <a:latin typeface="Arial"/>
              </a:rPr>
              <a:t>Meeting link (indico)</a:t>
            </a:r>
            <a:endParaRPr b="0" lang="en-GB" sz="1600" spc="-1" strike="noStrike">
              <a:solidFill>
                <a:srgbClr val="333333"/>
              </a:solidFill>
              <a:latin typeface="Arial"/>
            </a:endParaRPr>
          </a:p>
        </p:txBody>
      </p:sp>
      <p:sp>
        <p:nvSpPr>
          <p:cNvPr id="176" name="Text Placeholder 8"/>
          <p:cNvSpPr/>
          <p:nvPr/>
        </p:nvSpPr>
        <p:spPr>
          <a:xfrm>
            <a:off x="3715200" y="5733360"/>
            <a:ext cx="8037720" cy="299160"/>
          </a:xfrm>
          <a:prstGeom prst="rect">
            <a:avLst/>
          </a:prstGeom>
          <a:noFill/>
          <a:ln w="0">
            <a:noFill/>
          </a:ln>
        </p:spPr>
        <p:style>
          <a:lnRef idx="0"/>
          <a:fillRef idx="0"/>
          <a:effectRef idx="0"/>
          <a:fontRef idx="minor"/>
        </p:style>
        <p:txBody>
          <a:bodyPr lIns="90000" rIns="90000" tIns="45000" bIns="45000" anchor="t">
            <a:noAutofit/>
          </a:bodyPr>
          <a:p>
            <a:pPr>
              <a:lnSpc>
                <a:spcPct val="100000"/>
              </a:lnSpc>
              <a:spcBef>
                <a:spcPts val="281"/>
              </a:spcBef>
              <a:tabLst>
                <a:tab algn="l" pos="0"/>
              </a:tabLst>
            </a:pPr>
            <a:r>
              <a:rPr b="0" i="1" lang="en-GB" sz="1600" spc="-1" strike="noStrike">
                <a:solidFill>
                  <a:srgbClr val="333333"/>
                </a:solidFill>
                <a:latin typeface="Arial"/>
                <a:hlinkClick r:id="rId2"/>
              </a:rPr>
              <a:t>https://indico.cern.ch/event/1408522/</a:t>
            </a:r>
            <a:r>
              <a:rPr b="0" i="1" lang="en-GB" sz="1600" spc="-1" strike="noStrike">
                <a:solidFill>
                  <a:srgbClr val="333333"/>
                </a:solidFill>
                <a:latin typeface="Arial"/>
              </a:rPr>
              <a:t> </a:t>
            </a:r>
            <a:endParaRPr b="0" lang="en-GB" sz="1600" spc="-1" strike="noStrike">
              <a:solidFill>
                <a:srgbClr val="333333"/>
              </a:solidFill>
              <a:latin typeface="Arial"/>
            </a:endParaRPr>
          </a:p>
        </p:txBody>
      </p:sp>
      <p:sp>
        <p:nvSpPr>
          <p:cNvPr id="177" name="PlaceHolder 2"/>
          <p:cNvSpPr>
            <a:spLocks noGrp="1"/>
          </p:cNvSpPr>
          <p:nvPr>
            <p:ph/>
          </p:nvPr>
        </p:nvSpPr>
        <p:spPr>
          <a:xfrm>
            <a:off x="9221040" y="2699640"/>
            <a:ext cx="2513160" cy="2905920"/>
          </a:xfrm>
          <a:prstGeom prst="rect">
            <a:avLst/>
          </a:prstGeom>
          <a:noFill/>
          <a:ln w="0">
            <a:noFill/>
          </a:ln>
        </p:spPr>
        <p:txBody>
          <a:bodyPr lIns="0" rIns="0" tIns="0" bIns="0" anchor="t">
            <a:normAutofit/>
          </a:bodyPr>
          <a:p>
            <a:pPr indent="0" algn="ctr">
              <a:spcBef>
                <a:spcPts val="1392"/>
              </a:spcBef>
              <a:buNone/>
            </a:pPr>
            <a:r>
              <a:rPr b="1" lang="en-GB" sz="3000" spc="-1" strike="noStrike">
                <a:solidFill>
                  <a:srgbClr val="ffffff"/>
                </a:solidFill>
                <a:latin typeface="Arial"/>
              </a:rPr>
              <a:t>CERN</a:t>
            </a:r>
            <a:br>
              <a:rPr sz="3000"/>
            </a:br>
            <a:r>
              <a:rPr b="1" lang="en-GB" sz="3000" spc="-1" strike="noStrike">
                <a:solidFill>
                  <a:srgbClr val="ffffff"/>
                </a:solidFill>
                <a:latin typeface="Arial"/>
              </a:rPr>
              <a:t>Internal</a:t>
            </a:r>
            <a:br>
              <a:rPr sz="3000"/>
            </a:br>
            <a:r>
              <a:rPr b="1" lang="en-GB" sz="3000" spc="-1" strike="noStrike">
                <a:solidFill>
                  <a:srgbClr val="ffffff"/>
                </a:solidFill>
                <a:latin typeface="Arial"/>
              </a:rPr>
              <a:t>Training</a:t>
            </a:r>
            <a:endParaRPr b="1" lang="en-GB" sz="3000" spc="-1" strike="noStrike">
              <a:solidFill>
                <a:srgbClr val="ffffff"/>
              </a:solidFill>
              <a:latin typeface="Arial"/>
            </a:endParaRPr>
          </a:p>
        </p:txBody>
      </p:sp>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43"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Radiation Qualification | CHARM Testing capacity</a:t>
            </a:r>
            <a:endParaRPr b="1" lang="en-GB" sz="2200" spc="-1" strike="noStrike">
              <a:solidFill>
                <a:srgbClr val="ffffff"/>
              </a:solidFill>
              <a:latin typeface="Arial"/>
            </a:endParaRPr>
          </a:p>
        </p:txBody>
      </p:sp>
      <p:graphicFrame>
        <p:nvGraphicFramePr>
          <p:cNvPr id="344" name="Table 4_ 17"/>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CHARM, for testing what?</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Large boards or complete systems can be tested at </a:t>
                      </a:r>
                      <a:r>
                        <a:rPr b="1" lang="en-GB" sz="1800" spc="-1" strike="noStrike">
                          <a:solidFill>
                            <a:srgbClr val="706e0c"/>
                          </a:solidFill>
                          <a:latin typeface="Arial"/>
                        </a:rPr>
                        <a:t>CHARM</a:t>
                      </a:r>
                      <a:r>
                        <a:rPr b="1" lang="en-GB" sz="1800" spc="-1" strike="noStrike">
                          <a:solidFill>
                            <a:srgbClr val="333333"/>
                          </a:solidFill>
                          <a:latin typeface="Arial"/>
                        </a:rPr>
                        <a:t>.</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Do not forget: around </a:t>
                      </a:r>
                      <a:r>
                        <a:rPr b="1" lang="en-GB" sz="1800" spc="-1" strike="noStrike">
                          <a:solidFill>
                            <a:srgbClr val="706e0c"/>
                          </a:solidFill>
                          <a:latin typeface="Arial"/>
                        </a:rPr>
                        <a:t>30-40 meters</a:t>
                      </a:r>
                      <a:r>
                        <a:rPr b="1" lang="en-GB" sz="1800" spc="-1" strike="noStrike">
                          <a:solidFill>
                            <a:srgbClr val="333333"/>
                          </a:solidFill>
                          <a:latin typeface="Arial"/>
                        </a:rPr>
                        <a:t> exists between </a:t>
                      </a:r>
                      <a:r>
                        <a:rPr b="1" lang="en-GB" sz="1800" spc="-1" strike="noStrike">
                          <a:solidFill>
                            <a:srgbClr val="706e0c"/>
                          </a:solidFill>
                          <a:latin typeface="Arial"/>
                        </a:rPr>
                        <a:t>DUT</a:t>
                      </a:r>
                      <a:r>
                        <a:rPr b="1" lang="en-GB" sz="1800" spc="-1" strike="noStrike">
                          <a:solidFill>
                            <a:srgbClr val="333333"/>
                          </a:solidFill>
                          <a:latin typeface="Arial"/>
                        </a:rPr>
                        <a:t> and control room.</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It is possible to repeat PSI type tests, but it is also highly &amp; more interesting to </a:t>
                      </a:r>
                      <a:r>
                        <a:rPr b="1" lang="en-GB" sz="1800" spc="-1" strike="noStrike">
                          <a:solidFill>
                            <a:srgbClr val="706e0c"/>
                          </a:solidFill>
                          <a:latin typeface="Arial"/>
                        </a:rPr>
                        <a:t>test hundreds of components</a:t>
                      </a:r>
                      <a:r>
                        <a:rPr b="1" lang="en-GB" sz="1800" spc="-1" strike="noStrike">
                          <a:solidFill>
                            <a:srgbClr val="333333"/>
                          </a:solidFill>
                          <a:latin typeface="Arial"/>
                        </a:rPr>
                        <a:t> (not all parameters checked) to ensure dramatic SEL levels...</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345" name="" descr=""/>
          <p:cNvPicPr/>
          <p:nvPr/>
        </p:nvPicPr>
        <p:blipFill>
          <a:blip r:embed="rId1"/>
          <a:stretch/>
        </p:blipFill>
        <p:spPr>
          <a:xfrm>
            <a:off x="1040400" y="1263960"/>
            <a:ext cx="6818760" cy="4878720"/>
          </a:xfrm>
          <a:prstGeom prst="rect">
            <a:avLst/>
          </a:prstGeom>
          <a:ln w="3600">
            <a:noFill/>
          </a:ln>
        </p:spPr>
      </p:pic>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46"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Radiation Qualification | CHARM Testing capacity</a:t>
            </a:r>
            <a:endParaRPr b="1" lang="en-GB" sz="2200" spc="-1" strike="noStrike">
              <a:solidFill>
                <a:srgbClr val="ffffff"/>
              </a:solidFill>
              <a:latin typeface="Arial"/>
            </a:endParaRPr>
          </a:p>
        </p:txBody>
      </p:sp>
      <p:graphicFrame>
        <p:nvGraphicFramePr>
          <p:cNvPr id="347" name="Table 4_ 3"/>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CHARM, for testing what?</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 </a:t>
                      </a:r>
                      <a:r>
                        <a:rPr b="1" lang="en-GB" sz="1800" spc="-1" strike="noStrike">
                          <a:solidFill>
                            <a:srgbClr val="333333"/>
                          </a:solidFill>
                          <a:latin typeface="Arial"/>
                        </a:rPr>
                        <a:t>or testing </a:t>
                      </a:r>
                      <a:r>
                        <a:rPr b="1" lang="en-GB" sz="1800" spc="-1" strike="noStrike">
                          <a:solidFill>
                            <a:srgbClr val="706e0c"/>
                          </a:solidFill>
                          <a:latin typeface="Arial"/>
                        </a:rPr>
                        <a:t>a complete power converter</a:t>
                      </a:r>
                      <a:r>
                        <a:rPr b="1" lang="en-GB" sz="1800" spc="-1" strike="noStrike">
                          <a:solidFill>
                            <a:srgbClr val="333333"/>
                          </a:solidFill>
                          <a:latin typeface="Arial"/>
                        </a:rPr>
                        <a:t> (water cooled included!).</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Even if not an easy task, it is </a:t>
                      </a:r>
                      <a:r>
                        <a:rPr b="1" lang="en-GB" sz="1800" spc="-1" strike="noStrike">
                          <a:solidFill>
                            <a:srgbClr val="706e0c"/>
                          </a:solidFill>
                          <a:latin typeface="Arial"/>
                        </a:rPr>
                        <a:t>possible</a:t>
                      </a:r>
                      <a:r>
                        <a:rPr b="1" lang="en-GB" sz="1800" spc="-1" strike="noStrike">
                          <a:solidFill>
                            <a:srgbClr val="333333"/>
                          </a:solidFill>
                          <a:latin typeface="Arial"/>
                        </a:rPr>
                        <a:t> at CHARM.</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348" name="Picture 15" descr=""/>
          <p:cNvPicPr/>
          <p:nvPr/>
        </p:nvPicPr>
        <p:blipFill>
          <a:blip r:embed="rId1"/>
          <a:stretch/>
        </p:blipFill>
        <p:spPr>
          <a:xfrm>
            <a:off x="1008720" y="1314720"/>
            <a:ext cx="3599640" cy="4854960"/>
          </a:xfrm>
          <a:prstGeom prst="rect">
            <a:avLst/>
          </a:prstGeom>
          <a:ln w="0">
            <a:noFill/>
          </a:ln>
        </p:spPr>
      </p:pic>
      <p:pic>
        <p:nvPicPr>
          <p:cNvPr id="349" name="Picture 16" descr=""/>
          <p:cNvPicPr/>
          <p:nvPr/>
        </p:nvPicPr>
        <p:blipFill>
          <a:blip r:embed="rId2"/>
          <a:stretch/>
        </p:blipFill>
        <p:spPr>
          <a:xfrm>
            <a:off x="4744800" y="1333440"/>
            <a:ext cx="3622320" cy="4844880"/>
          </a:xfrm>
          <a:prstGeom prst="rect">
            <a:avLst/>
          </a:prstGeom>
          <a:ln w="0">
            <a:noFill/>
          </a:ln>
        </p:spPr>
      </p:pic>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50"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Radiation Qualification | CHARM in few words</a:t>
            </a:r>
            <a:endParaRPr b="1" lang="en-GB" sz="2200" spc="-1" strike="noStrike">
              <a:solidFill>
                <a:srgbClr val="ffffff"/>
              </a:solidFill>
              <a:latin typeface="Arial"/>
            </a:endParaRPr>
          </a:p>
        </p:txBody>
      </p:sp>
      <p:graphicFrame>
        <p:nvGraphicFramePr>
          <p:cNvPr id="351" name="Table 4_ 64"/>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CHARM Facility</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a:t>
                      </a:r>
                      <a:r>
                        <a:rPr b="1" lang="en-GB" sz="1800" spc="-1" strike="noStrike">
                          <a:solidFill>
                            <a:srgbClr val="706e0c"/>
                          </a:solidFill>
                          <a:latin typeface="Arial"/>
                        </a:rPr>
                        <a:t>Nothing beats a CHARM test</a:t>
                      </a:r>
                      <a:r>
                        <a:rPr b="1" lang="en-GB" sz="1800" spc="-1" strike="noStrike">
                          <a:solidFill>
                            <a:srgbClr val="333333"/>
                          </a:solidFill>
                          <a:latin typeface="Arial"/>
                        </a:rPr>
                        <a:t>”.</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Indeed:</a:t>
                      </a:r>
                      <a:endParaRPr b="1" lang="en-GB" sz="1800" spc="-1" strike="noStrike">
                        <a:solidFill>
                          <a:srgbClr val="333333"/>
                        </a:solidFill>
                        <a:latin typeface="Arial"/>
                      </a:endParaRPr>
                    </a:p>
                    <a:p>
                      <a:pPr marL="36000" algn="just">
                        <a:lnSpc>
                          <a:spcPct val="115000"/>
                        </a:lnSpc>
                        <a:spcBef>
                          <a:spcPts val="283"/>
                        </a:spcBef>
                        <a:spcAft>
                          <a:spcPts val="283"/>
                        </a:spcAft>
                        <a:buClr>
                          <a:srgbClr val="000000"/>
                        </a:buClr>
                        <a:buSzPct val="45000"/>
                        <a:buFont typeface="Wingdings" charset="2"/>
                        <a:buChar char=""/>
                      </a:pPr>
                      <a:r>
                        <a:rPr b="1" lang="en-GB" sz="1800" spc="-1" strike="noStrike">
                          <a:solidFill>
                            <a:srgbClr val="333333"/>
                          </a:solidFill>
                          <a:latin typeface="Arial"/>
                        </a:rPr>
                        <a:t>CHARM deliver </a:t>
                      </a:r>
                      <a:r>
                        <a:rPr b="1" lang="en-GB" sz="1800" spc="-1" strike="noStrike">
                          <a:solidFill>
                            <a:srgbClr val="706e0c"/>
                          </a:solidFill>
                          <a:latin typeface="Arial"/>
                        </a:rPr>
                        <a:t>close to operation</a:t>
                      </a:r>
                      <a:r>
                        <a:rPr b="1" lang="en-GB" sz="1800" spc="-1" strike="noStrike">
                          <a:solidFill>
                            <a:srgbClr val="333333"/>
                          </a:solidFill>
                          <a:latin typeface="Arial"/>
                        </a:rPr>
                        <a:t> radiation levels but accelerated</a:t>
                      </a:r>
                      <a:endParaRPr b="1" lang="en-GB" sz="1800" spc="-1" strike="noStrike">
                        <a:solidFill>
                          <a:srgbClr val="333333"/>
                        </a:solidFill>
                        <a:latin typeface="Arial"/>
                      </a:endParaRPr>
                    </a:p>
                    <a:p>
                      <a:pPr marL="36000" algn="just">
                        <a:lnSpc>
                          <a:spcPct val="115000"/>
                        </a:lnSpc>
                        <a:spcBef>
                          <a:spcPts val="283"/>
                        </a:spcBef>
                        <a:spcAft>
                          <a:spcPts val="283"/>
                        </a:spcAft>
                        <a:buClr>
                          <a:srgbClr val="000000"/>
                        </a:buClr>
                        <a:buSzPct val="45000"/>
                        <a:buFont typeface="Wingdings" charset="2"/>
                        <a:buChar char=""/>
                      </a:pPr>
                      <a:r>
                        <a:rPr b="1" lang="en-GB" sz="1800" spc="-1" strike="noStrike">
                          <a:solidFill>
                            <a:srgbClr val="333333"/>
                          </a:solidFill>
                          <a:latin typeface="Arial"/>
                        </a:rPr>
                        <a:t>CHARM can accept several big complete systems (</a:t>
                      </a:r>
                      <a:r>
                        <a:rPr b="1" lang="en-GB" sz="1800" spc="-1" strike="noStrike">
                          <a:solidFill>
                            <a:srgbClr val="706e0c"/>
                          </a:solidFill>
                          <a:latin typeface="Arial"/>
                        </a:rPr>
                        <a:t>a full rack</a:t>
                      </a:r>
                      <a:r>
                        <a:rPr b="1" lang="en-GB" sz="1800" spc="-1" strike="noStrike">
                          <a:solidFill>
                            <a:srgbClr val="333333"/>
                          </a:solidFill>
                          <a:latin typeface="Arial"/>
                        </a:rPr>
                        <a:t>!)</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352" name="" descr=""/>
          <p:cNvPicPr/>
          <p:nvPr/>
        </p:nvPicPr>
        <p:blipFill>
          <a:blip r:embed="rId1"/>
          <a:stretch/>
        </p:blipFill>
        <p:spPr>
          <a:xfrm>
            <a:off x="1603080" y="1044720"/>
            <a:ext cx="5914080" cy="5097960"/>
          </a:xfrm>
          <a:prstGeom prst="rect">
            <a:avLst/>
          </a:prstGeom>
          <a:ln w="3600">
            <a:noFill/>
          </a:ln>
        </p:spPr>
      </p:pic>
    </p:spTree>
  </p:cSld>
  <mc:AlternateContent>
    <mc:Choice Requires="p14">
      <p:transition spd="slow" p14:dur="2000"/>
    </mc:Choice>
    <mc:Fallback>
      <p:transition spd="slow"/>
    </mc:Fallback>
  </mc:AlternateContent>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53" name="PlaceHolder 1"/>
          <p:cNvSpPr>
            <a:spLocks noGrp="1"/>
          </p:cNvSpPr>
          <p:nvPr>
            <p:ph type="title"/>
          </p:nvPr>
        </p:nvSpPr>
        <p:spPr>
          <a:xfrm>
            <a:off x="1741680" y="2873520"/>
            <a:ext cx="9405000" cy="1001520"/>
          </a:xfrm>
          <a:prstGeom prst="rect">
            <a:avLst/>
          </a:prstGeom>
          <a:noFill/>
          <a:ln w="0">
            <a:noFill/>
          </a:ln>
        </p:spPr>
        <p:txBody>
          <a:bodyPr lIns="0" rIns="0" tIns="0" bIns="0" anchor="ctr">
            <a:noAutofit/>
          </a:bodyPr>
          <a:p>
            <a:pPr indent="0">
              <a:buNone/>
            </a:pPr>
            <a:r>
              <a:rPr b="1" lang="en-GB" sz="3200" spc="-1" strike="noStrike">
                <a:solidFill>
                  <a:srgbClr val="333333"/>
                </a:solidFill>
                <a:latin typeface="Arial"/>
              </a:rPr>
              <a:t>Power Converter Operation Context:</a:t>
            </a:r>
            <a:br>
              <a:rPr sz="3200"/>
            </a:br>
            <a:r>
              <a:rPr b="1" lang="en-GB" sz="3200" spc="-1" strike="noStrike">
                <a:solidFill>
                  <a:srgbClr val="333333"/>
                </a:solidFill>
                <a:latin typeface="Arial"/>
              </a:rPr>
              <a:t>Which radiation effect tolerable?</a:t>
            </a:r>
            <a:endParaRPr b="1" lang="en-GB" sz="3200" spc="-1" strike="noStrike">
              <a:solidFill>
                <a:srgbClr val="333333"/>
              </a:solidFill>
              <a:latin typeface="Arial"/>
            </a:endParaRPr>
          </a:p>
        </p:txBody>
      </p:sp>
      <p:sp>
        <p:nvSpPr>
          <p:cNvPr id="354" name="PlaceHolder 2"/>
          <p:cNvSpPr>
            <a:spLocks noGrp="1"/>
          </p:cNvSpPr>
          <p:nvPr>
            <p:ph/>
          </p:nvPr>
        </p:nvSpPr>
        <p:spPr>
          <a:xfrm>
            <a:off x="1741680" y="3875040"/>
            <a:ext cx="9405000" cy="3352680"/>
          </a:xfrm>
          <a:prstGeom prst="rect">
            <a:avLst/>
          </a:prstGeom>
          <a:noFill/>
          <a:ln w="0">
            <a:noFill/>
          </a:ln>
        </p:spPr>
        <p:txBody>
          <a:bodyPr lIns="0" rIns="0" tIns="0" bIns="0" anchor="t">
            <a:normAutofit/>
          </a:bodyPr>
          <a:p>
            <a:pPr indent="0">
              <a:spcBef>
                <a:spcPts val="1293"/>
              </a:spcBef>
              <a:buNone/>
            </a:pPr>
            <a:endParaRPr b="0" lang="en-GB" sz="2800" spc="-1" strike="noStrike">
              <a:solidFill>
                <a:srgbClr val="666666"/>
              </a:solidFill>
              <a:latin typeface="Arial"/>
            </a:endParaRPr>
          </a:p>
        </p:txBody>
      </p:sp>
    </p:spTree>
  </p:cSld>
  <mc:AlternateContent>
    <mc:Choice Requires="p14">
      <p:transition spd="slow" p14:dur="2000"/>
    </mc:Choice>
    <mc:Fallback>
      <p:transition spd="slow"/>
    </mc:Fallback>
  </mc:AlternateContent>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55"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Operation requirements | Radiation = an additional constraint</a:t>
            </a:r>
            <a:endParaRPr b="1" lang="en-GB" sz="2200" spc="-1" strike="noStrike">
              <a:solidFill>
                <a:srgbClr val="ffffff"/>
              </a:solidFill>
              <a:latin typeface="Arial"/>
            </a:endParaRPr>
          </a:p>
        </p:txBody>
      </p:sp>
      <p:graphicFrame>
        <p:nvGraphicFramePr>
          <p:cNvPr id="356" name="Table 4_ 19"/>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LHC case</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nSpc>
                          <a:spcPct val="115000"/>
                        </a:lnSpc>
                        <a:spcBef>
                          <a:spcPts val="283"/>
                        </a:spcBef>
                        <a:spcAft>
                          <a:spcPts val="283"/>
                        </a:spcAft>
                      </a:pPr>
                      <a:r>
                        <a:rPr b="1" lang="en-GB" sz="1800" spc="-1" strike="noStrike">
                          <a:solidFill>
                            <a:srgbClr val="333333"/>
                          </a:solidFill>
                          <a:latin typeface="Arial"/>
                        </a:rPr>
                        <a:t>Around 1000 converters (1700 installed) receive radiations (different level) in LHC accelerator.</a:t>
                      </a:r>
                      <a:endParaRPr b="1" lang="en-GB" sz="1800" spc="-1" strike="noStrike">
                        <a:solidFill>
                          <a:srgbClr val="333333"/>
                        </a:solidFill>
                        <a:latin typeface="Arial"/>
                      </a:endParaRPr>
                    </a:p>
                    <a:p>
                      <a:pPr marL="36000">
                        <a:lnSpc>
                          <a:spcPct val="115000"/>
                        </a:lnSpc>
                        <a:spcBef>
                          <a:spcPts val="283"/>
                        </a:spcBef>
                        <a:spcAft>
                          <a:spcPts val="283"/>
                        </a:spcAft>
                      </a:pPr>
                      <a:endParaRPr b="1" lang="en-GB" sz="1800" spc="-1" strike="noStrike">
                        <a:solidFill>
                          <a:srgbClr val="333333"/>
                        </a:solidFill>
                        <a:latin typeface="Arial"/>
                      </a:endParaRPr>
                    </a:p>
                    <a:p>
                      <a:pPr marL="36000">
                        <a:lnSpc>
                          <a:spcPct val="115000"/>
                        </a:lnSpc>
                        <a:spcBef>
                          <a:spcPts val="283"/>
                        </a:spcBef>
                        <a:spcAft>
                          <a:spcPts val="283"/>
                        </a:spcAft>
                      </a:pPr>
                      <a:r>
                        <a:rPr b="1" lang="en-GB" sz="1800" spc="-1" strike="noStrike">
                          <a:solidFill>
                            <a:srgbClr val="333333"/>
                          </a:solidFill>
                          <a:latin typeface="Arial"/>
                        </a:rPr>
                        <a:t>Any </a:t>
                      </a:r>
                      <a:r>
                        <a:rPr b="1" lang="en-GB" sz="1800" spc="-1" strike="noStrike">
                          <a:solidFill>
                            <a:srgbClr val="706e0c"/>
                          </a:solidFill>
                          <a:latin typeface="Arial"/>
                        </a:rPr>
                        <a:t>single failure</a:t>
                      </a:r>
                      <a:r>
                        <a:rPr b="1" lang="en-GB" sz="1800" spc="-1" strike="noStrike">
                          <a:solidFill>
                            <a:srgbClr val="333333"/>
                          </a:solidFill>
                          <a:latin typeface="Arial"/>
                        </a:rPr>
                        <a:t> on converter leads to LHC </a:t>
                      </a:r>
                      <a:r>
                        <a:rPr b="1" lang="en-GB" sz="1800" spc="-1" strike="noStrike">
                          <a:solidFill>
                            <a:srgbClr val="706e0c"/>
                          </a:solidFill>
                          <a:latin typeface="Arial"/>
                        </a:rPr>
                        <a:t>beam</a:t>
                      </a:r>
                      <a:r>
                        <a:rPr b="1" lang="en-GB" sz="1800" spc="-1" strike="noStrike">
                          <a:solidFill>
                            <a:srgbClr val="333333"/>
                          </a:solidFill>
                          <a:latin typeface="Arial"/>
                        </a:rPr>
                        <a:t> </a:t>
                      </a:r>
                      <a:r>
                        <a:rPr b="1" lang="en-GB" sz="1800" spc="-1" strike="noStrike">
                          <a:solidFill>
                            <a:srgbClr val="706e0c"/>
                          </a:solidFill>
                          <a:latin typeface="Arial"/>
                        </a:rPr>
                        <a:t>dump</a:t>
                      </a:r>
                      <a:r>
                        <a:rPr b="1" lang="en-GB" sz="1800" spc="-1" strike="noStrike">
                          <a:solidFill>
                            <a:srgbClr val="333333"/>
                          </a:solidFill>
                          <a:latin typeface="Arial"/>
                        </a:rPr>
                        <a:t> + hours of downtime (access + repair).</a:t>
                      </a:r>
                      <a:endParaRPr b="1" lang="en-GB" sz="1800" spc="-1" strike="noStrike">
                        <a:solidFill>
                          <a:srgbClr val="333333"/>
                        </a:solidFill>
                        <a:latin typeface="Arial"/>
                      </a:endParaRPr>
                    </a:p>
                    <a:p>
                      <a:pPr marL="36000">
                        <a:lnSpc>
                          <a:spcPct val="115000"/>
                        </a:lnSpc>
                        <a:spcBef>
                          <a:spcPts val="283"/>
                        </a:spcBef>
                        <a:spcAft>
                          <a:spcPts val="283"/>
                        </a:spcAft>
                      </a:pPr>
                      <a:endParaRPr b="1" lang="en-GB" sz="1800" spc="-1" strike="noStrike">
                        <a:solidFill>
                          <a:srgbClr val="333333"/>
                        </a:solidFill>
                        <a:latin typeface="Arial"/>
                      </a:endParaRPr>
                    </a:p>
                    <a:p>
                      <a:pPr marL="36000">
                        <a:lnSpc>
                          <a:spcPct val="115000"/>
                        </a:lnSpc>
                        <a:spcBef>
                          <a:spcPts val="283"/>
                        </a:spcBef>
                        <a:spcAft>
                          <a:spcPts val="283"/>
                        </a:spcAft>
                      </a:pPr>
                      <a:r>
                        <a:rPr b="1" lang="en-GB" sz="1800" spc="-1" strike="noStrike">
                          <a:solidFill>
                            <a:srgbClr val="333333"/>
                          </a:solidFill>
                          <a:latin typeface="Arial"/>
                        </a:rPr>
                        <a:t>Rule: Only </a:t>
                      </a:r>
                      <a:r>
                        <a:rPr b="1" lang="en-GB" sz="1800" spc="-1" strike="noStrike">
                          <a:solidFill>
                            <a:srgbClr val="706e0c"/>
                          </a:solidFill>
                          <a:latin typeface="Arial"/>
                        </a:rPr>
                        <a:t>Single Event Failure - FREE</a:t>
                      </a:r>
                      <a:r>
                        <a:rPr b="1" lang="en-GB" sz="1800" spc="-1" strike="noStrike">
                          <a:solidFill>
                            <a:srgbClr val="333333"/>
                          </a:solidFill>
                          <a:latin typeface="Arial"/>
                        </a:rPr>
                        <a:t> design should be considered.</a:t>
                      </a:r>
                      <a:endParaRPr b="1" lang="en-GB" sz="1800" spc="-1" strike="noStrike">
                        <a:solidFill>
                          <a:srgbClr val="333333"/>
                        </a:solidFill>
                        <a:latin typeface="Arial"/>
                      </a:endParaRPr>
                    </a:p>
                    <a:p>
                      <a:pPr marL="36000">
                        <a:lnSpc>
                          <a:spcPct val="115000"/>
                        </a:lnSpc>
                        <a:spcBef>
                          <a:spcPts val="283"/>
                        </a:spcBef>
                        <a:spcAft>
                          <a:spcPts val="283"/>
                        </a:spcAft>
                      </a:pPr>
                      <a:endParaRPr b="1" lang="en-GB" sz="1800" spc="-1" strike="noStrike">
                        <a:solidFill>
                          <a:srgbClr val="333333"/>
                        </a:solidFill>
                        <a:latin typeface="Arial"/>
                      </a:endParaRPr>
                    </a:p>
                    <a:p>
                      <a:pPr marL="36000">
                        <a:lnSpc>
                          <a:spcPct val="115000"/>
                        </a:lnSpc>
                        <a:spcBef>
                          <a:spcPts val="283"/>
                        </a:spcBef>
                        <a:spcAft>
                          <a:spcPts val="283"/>
                        </a:spcAft>
                      </a:pP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grpSp>
        <p:nvGrpSpPr>
          <p:cNvPr id="357" name=""/>
          <p:cNvGrpSpPr/>
          <p:nvPr/>
        </p:nvGrpSpPr>
        <p:grpSpPr>
          <a:xfrm>
            <a:off x="883800" y="1514880"/>
            <a:ext cx="7439400" cy="3731400"/>
            <a:chOff x="883800" y="1514880"/>
            <a:chExt cx="7439400" cy="3731400"/>
          </a:xfrm>
        </p:grpSpPr>
        <p:pic>
          <p:nvPicPr>
            <p:cNvPr id="358" name="" descr=""/>
            <p:cNvPicPr/>
            <p:nvPr/>
          </p:nvPicPr>
          <p:blipFill>
            <a:blip r:embed="rId1"/>
            <a:stretch/>
          </p:blipFill>
          <p:spPr>
            <a:xfrm>
              <a:off x="883800" y="1923480"/>
              <a:ext cx="7439400" cy="3322800"/>
            </a:xfrm>
            <a:prstGeom prst="rect">
              <a:avLst/>
            </a:prstGeom>
            <a:ln w="3600">
              <a:noFill/>
            </a:ln>
          </p:spPr>
        </p:pic>
        <p:sp>
          <p:nvSpPr>
            <p:cNvPr id="359" name="TextBox 3"/>
            <p:cNvSpPr/>
            <p:nvPr/>
          </p:nvSpPr>
          <p:spPr>
            <a:xfrm>
              <a:off x="3994560" y="1514880"/>
              <a:ext cx="1229400" cy="821520"/>
            </a:xfrm>
            <a:prstGeom prst="rect">
              <a:avLst/>
            </a:prstGeom>
            <a:solidFill>
              <a:schemeClr val="lt1"/>
            </a:solidFill>
            <a:ln w="0">
              <a:noFill/>
            </a:ln>
          </p:spPr>
          <p:style>
            <a:lnRef idx="0"/>
            <a:fillRef idx="0"/>
            <a:effectRef idx="0"/>
            <a:fontRef idx="minor"/>
          </p:style>
          <p:txBody>
            <a:bodyPr lIns="90000" rIns="90000" tIns="45000" bIns="45000" anchor="t">
              <a:spAutoFit/>
            </a:bodyPr>
            <a:p>
              <a:pPr algn="ctr">
                <a:lnSpc>
                  <a:spcPct val="100000"/>
                </a:lnSpc>
              </a:pPr>
              <a:r>
                <a:rPr b="1" lang="en-GB" sz="1600" spc="-1" strike="noStrike">
                  <a:solidFill>
                    <a:srgbClr val="b47804"/>
                  </a:solidFill>
                  <a:latin typeface="Arial"/>
                </a:rPr>
                <a:t>MKD power supply</a:t>
              </a:r>
              <a:endParaRPr b="0" lang="en-GB" sz="1600" spc="-1" strike="noStrike">
                <a:solidFill>
                  <a:srgbClr val="b47804"/>
                </a:solidFill>
                <a:latin typeface="Arial"/>
              </a:endParaRPr>
            </a:p>
          </p:txBody>
        </p:sp>
        <p:sp>
          <p:nvSpPr>
            <p:cNvPr id="360" name="TextBox 4"/>
            <p:cNvSpPr/>
            <p:nvPr/>
          </p:nvSpPr>
          <p:spPr>
            <a:xfrm>
              <a:off x="5272920" y="1529640"/>
              <a:ext cx="1686960" cy="821520"/>
            </a:xfrm>
            <a:prstGeom prst="rect">
              <a:avLst/>
            </a:prstGeom>
            <a:solidFill>
              <a:schemeClr val="lt1"/>
            </a:solidFill>
            <a:ln w="0">
              <a:noFill/>
            </a:ln>
          </p:spPr>
          <p:style>
            <a:lnRef idx="0"/>
            <a:fillRef idx="0"/>
            <a:effectRef idx="0"/>
            <a:fontRef idx="minor"/>
          </p:style>
          <p:txBody>
            <a:bodyPr lIns="90000" rIns="90000" tIns="45000" bIns="45000" anchor="t">
              <a:spAutoFit/>
            </a:bodyPr>
            <a:p>
              <a:pPr algn="ctr">
                <a:lnSpc>
                  <a:spcPct val="100000"/>
                </a:lnSpc>
              </a:pPr>
              <a:r>
                <a:rPr b="1" lang="en-GB" sz="1600" spc="-1" strike="noStrike">
                  <a:solidFill>
                    <a:srgbClr val="ff0000"/>
                  </a:solidFill>
                  <a:latin typeface="Arial"/>
                </a:rPr>
                <a:t>RQT12.R5B1 trip</a:t>
              </a:r>
              <a:br>
                <a:rPr sz="1600"/>
              </a:br>
              <a:r>
                <a:rPr b="1" lang="en-GB" sz="1600" spc="-1" strike="noStrike">
                  <a:solidFill>
                    <a:srgbClr val="ff0000"/>
                  </a:solidFill>
                  <a:latin typeface="Arial"/>
                </a:rPr>
                <a:t>(Converter)</a:t>
              </a:r>
              <a:endParaRPr b="0" lang="en-GB" sz="1600" spc="-1" strike="noStrike">
                <a:solidFill>
                  <a:srgbClr val="333333"/>
                </a:solidFill>
                <a:latin typeface="Arial"/>
              </a:endParaRPr>
            </a:p>
          </p:txBody>
        </p:sp>
        <p:sp>
          <p:nvSpPr>
            <p:cNvPr id="361" name=""/>
            <p:cNvSpPr/>
            <p:nvPr/>
          </p:nvSpPr>
          <p:spPr>
            <a:xfrm flipH="1">
              <a:off x="4582080" y="2017440"/>
              <a:ext cx="65880" cy="564120"/>
            </a:xfrm>
            <a:prstGeom prst="line">
              <a:avLst/>
            </a:prstGeom>
            <a:ln w="19080">
              <a:solidFill>
                <a:srgbClr val="b47804"/>
              </a:solidFill>
              <a:prstDash val="sysDash"/>
              <a:round/>
              <a:tailEnd len="med" type="triangle" w="med"/>
            </a:ln>
          </p:spPr>
          <p:style>
            <a:lnRef idx="0"/>
            <a:fillRef idx="0"/>
            <a:effectRef idx="0"/>
            <a:fontRef idx="minor"/>
          </p:style>
          <p:txBody>
            <a:bodyPr lIns="61560" rIns="61560" tIns="61560" bIns="61560" anchor="ctr">
              <a:noAutofit/>
            </a:bodyPr>
            <a:p>
              <a:pPr algn="ctr"/>
              <a:endParaRPr b="0" lang="en-GB" sz="1800" spc="-1" strike="noStrike">
                <a:solidFill>
                  <a:srgbClr val="333333"/>
                </a:solidFill>
                <a:latin typeface="Arial"/>
              </a:endParaRPr>
            </a:p>
          </p:txBody>
        </p:sp>
        <p:sp>
          <p:nvSpPr>
            <p:cNvPr id="362" name=""/>
            <p:cNvSpPr/>
            <p:nvPr/>
          </p:nvSpPr>
          <p:spPr>
            <a:xfrm flipH="1">
              <a:off x="6101280" y="2017440"/>
              <a:ext cx="65880" cy="564120"/>
            </a:xfrm>
            <a:prstGeom prst="line">
              <a:avLst/>
            </a:prstGeom>
            <a:ln w="19080">
              <a:solidFill>
                <a:srgbClr val="ff0000"/>
              </a:solidFill>
              <a:prstDash val="sysDash"/>
              <a:round/>
              <a:tailEnd len="med" type="triangle" w="med"/>
            </a:ln>
          </p:spPr>
          <p:style>
            <a:lnRef idx="0"/>
            <a:fillRef idx="0"/>
            <a:effectRef idx="0"/>
            <a:fontRef idx="minor"/>
          </p:style>
          <p:txBody>
            <a:bodyPr lIns="61560" rIns="61560" tIns="61560" bIns="61560" anchor="ctr">
              <a:noAutofit/>
            </a:bodyPr>
            <a:p>
              <a:pPr algn="ctr"/>
              <a:endParaRPr b="0" lang="en-GB" sz="1800" spc="-1" strike="noStrike">
                <a:solidFill>
                  <a:srgbClr val="333333"/>
                </a:solidFill>
                <a:latin typeface="Arial"/>
              </a:endParaRPr>
            </a:p>
          </p:txBody>
        </p:sp>
      </p:grpSp>
    </p:spTree>
  </p:cSld>
  <mc:AlternateContent>
    <mc:Choice Requires="p14">
      <p:transition spd="slow" p14:dur="2000"/>
    </mc:Choice>
    <mc:Fallback>
      <p:transition spd="slow"/>
    </mc:Fallback>
  </mc:AlternateContent>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63"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Operation requirements | Radiation in long term perspective</a:t>
            </a:r>
            <a:endParaRPr b="1" lang="en-GB" sz="2200" spc="-1" strike="noStrike">
              <a:solidFill>
                <a:srgbClr val="ffffff"/>
              </a:solidFill>
              <a:latin typeface="Arial"/>
            </a:endParaRPr>
          </a:p>
        </p:txBody>
      </p:sp>
      <p:graphicFrame>
        <p:nvGraphicFramePr>
          <p:cNvPr id="364" name="Table 4_ 48"/>
          <p:cNvGraphicFramePr/>
          <p:nvPr/>
        </p:nvGraphicFramePr>
        <p:xfrm>
          <a:off x="360720" y="818640"/>
          <a:ext cx="11518920" cy="5765040"/>
        </p:xfrm>
        <a:graphic>
          <a:graphicData uri="http://schemas.openxmlformats.org/drawingml/2006/table">
            <a:tbl>
              <a:tblPr/>
              <a:tblGrid>
                <a:gridCol w="8416800"/>
                <a:gridCol w="3102480"/>
              </a:tblGrid>
              <a:tr h="51840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SEL (destructive) Impact</a:t>
                      </a:r>
                      <a:endParaRPr b="1" lang="en-GB" sz="1800" spc="-1" strike="noStrike">
                        <a:solidFill>
                          <a:srgbClr val="b47804"/>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4700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Impact of a destructive Single Event Latchup can degrade the entire PCB, with no possibility to repair it.</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706e0c"/>
                          </a:solidFill>
                          <a:latin typeface="Arial"/>
                        </a:rPr>
                        <a:t>SEL or SEB cannot be tolerated</a:t>
                      </a:r>
                      <a:r>
                        <a:rPr b="1" lang="en-GB" sz="1800" spc="-1" strike="noStrike">
                          <a:solidFill>
                            <a:srgbClr val="333333"/>
                          </a:solidFill>
                          <a:latin typeface="Arial"/>
                        </a:rPr>
                        <a:t>.</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Operation duration is around 20 years min, and being able to </a:t>
                      </a:r>
                      <a:r>
                        <a:rPr b="1" lang="en-GB" sz="1800" spc="-1" strike="noStrike">
                          <a:solidFill>
                            <a:srgbClr val="706e0c"/>
                          </a:solidFill>
                          <a:latin typeface="Arial"/>
                        </a:rPr>
                        <a:t>repair PCB is essential to last</a:t>
                      </a:r>
                      <a:r>
                        <a:rPr b="1" lang="en-GB" sz="1800" spc="-1" strike="noStrike">
                          <a:solidFill>
                            <a:srgbClr val="333333"/>
                          </a:solidFill>
                          <a:latin typeface="Arial"/>
                        </a:rPr>
                        <a:t>.</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Re-producing spares COTS is not a credible (acceptable) option.</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365" name="" descr=""/>
          <p:cNvPicPr/>
          <p:nvPr/>
        </p:nvPicPr>
        <p:blipFill>
          <a:blip r:embed="rId1"/>
          <a:stretch/>
        </p:blipFill>
        <p:spPr>
          <a:xfrm>
            <a:off x="6290640" y="1377720"/>
            <a:ext cx="1919880" cy="4702680"/>
          </a:xfrm>
          <a:prstGeom prst="rect">
            <a:avLst/>
          </a:prstGeom>
          <a:ln w="3600">
            <a:noFill/>
          </a:ln>
        </p:spPr>
      </p:pic>
      <p:pic>
        <p:nvPicPr>
          <p:cNvPr id="366" name="" descr=""/>
          <p:cNvPicPr/>
          <p:nvPr/>
        </p:nvPicPr>
        <p:blipFill>
          <a:blip r:embed="rId2"/>
          <a:stretch/>
        </p:blipFill>
        <p:spPr>
          <a:xfrm>
            <a:off x="1011240" y="1356840"/>
            <a:ext cx="4959720" cy="4694400"/>
          </a:xfrm>
          <a:prstGeom prst="rect">
            <a:avLst/>
          </a:prstGeom>
          <a:ln w="3600">
            <a:noFill/>
          </a:ln>
        </p:spPr>
      </p:pic>
    </p:spTree>
  </p:cSld>
  <mc:AlternateContent>
    <mc:Choice Requires="p14">
      <p:transition spd="slow" p14:dur="2000"/>
    </mc:Choice>
    <mc:Fallback>
      <p:transition spd="slow"/>
    </mc:Fallback>
  </mc:AlternateContent>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67"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Operation requirements | SEB cost illustrated through experience</a:t>
            </a:r>
            <a:endParaRPr b="1" lang="en-GB" sz="2200" spc="-1" strike="noStrike">
              <a:solidFill>
                <a:srgbClr val="ffffff"/>
              </a:solidFill>
              <a:latin typeface="Arial"/>
            </a:endParaRPr>
          </a:p>
        </p:txBody>
      </p:sp>
      <p:graphicFrame>
        <p:nvGraphicFramePr>
          <p:cNvPr id="368" name="Table 4_ 60"/>
          <p:cNvGraphicFramePr/>
          <p:nvPr/>
        </p:nvGraphicFramePr>
        <p:xfrm>
          <a:off x="360720" y="818640"/>
          <a:ext cx="11518920" cy="5765040"/>
        </p:xfrm>
        <a:graphic>
          <a:graphicData uri="http://schemas.openxmlformats.org/drawingml/2006/table">
            <a:tbl>
              <a:tblPr/>
              <a:tblGrid>
                <a:gridCol w="8416800"/>
                <a:gridCol w="3102480"/>
              </a:tblGrid>
              <a:tr h="52668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706e0c"/>
                          </a:solidFill>
                          <a:latin typeface="Arial"/>
                        </a:rPr>
                        <a:t>Real-life</a:t>
                      </a:r>
                      <a:r>
                        <a:rPr b="1" lang="en-US" sz="1800" spc="-1" strike="noStrike">
                          <a:solidFill>
                            <a:srgbClr val="333333"/>
                          </a:solidFill>
                          <a:latin typeface="Arial"/>
                        </a:rPr>
                        <a:t> example - 1/3</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387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nSpc>
                          <a:spcPct val="115000"/>
                        </a:lnSpc>
                        <a:spcBef>
                          <a:spcPts val="283"/>
                        </a:spcBef>
                        <a:spcAft>
                          <a:spcPts val="283"/>
                        </a:spcAft>
                      </a:pPr>
                      <a:r>
                        <a:rPr b="1" lang="en-GB" sz="1800" spc="-1" strike="noStrike">
                          <a:solidFill>
                            <a:srgbClr val="333333"/>
                          </a:solidFill>
                          <a:latin typeface="Arial"/>
                          <a:ea typeface="DejaVu Sans"/>
                        </a:rPr>
                        <a:t>400x AC-DC power supply units (same reference) bought at the same time (for a LHC contract). Still, two 800V Mosfets </a:t>
                      </a:r>
                      <a:r>
                        <a:rPr b="1" lang="en-GB" sz="1800" spc="-1" strike="noStrike">
                          <a:solidFill>
                            <a:srgbClr val="706e0c"/>
                          </a:solidFill>
                          <a:latin typeface="Arial"/>
                        </a:rPr>
                        <a:t>strictly electrically equivalent &amp; used at 500 V</a:t>
                      </a:r>
                      <a:r>
                        <a:rPr b="1" lang="en-GB" sz="1800" spc="-1" strike="noStrike">
                          <a:solidFill>
                            <a:srgbClr val="333333"/>
                          </a:solidFill>
                          <a:latin typeface="Arial"/>
                        </a:rPr>
                        <a:t> references were randomly mounted*.</a:t>
                      </a:r>
                      <a:endParaRPr b="1" lang="en-GB" sz="1800" spc="-1" strike="noStrike">
                        <a:solidFill>
                          <a:srgbClr val="333333"/>
                        </a:solidFill>
                        <a:latin typeface="Arial"/>
                      </a:endParaRPr>
                    </a:p>
                    <a:p>
                      <a:pPr marL="36000">
                        <a:lnSpc>
                          <a:spcPct val="115000"/>
                        </a:lnSpc>
                        <a:spcBef>
                          <a:spcPts val="283"/>
                        </a:spcBef>
                        <a:spcAft>
                          <a:spcPts val="283"/>
                        </a:spcAft>
                      </a:pPr>
                      <a:r>
                        <a:rPr b="1" lang="en-GB" sz="1800" spc="-1" strike="noStrike">
                          <a:solidFill>
                            <a:srgbClr val="333333"/>
                          </a:solidFill>
                          <a:latin typeface="Arial"/>
                        </a:rPr>
                        <a:t>They were tested under 60 MeV protons (PSI):</a:t>
                      </a:r>
                      <a:endParaRPr b="1" lang="en-GB" sz="1800" spc="-1" strike="noStrike">
                        <a:solidFill>
                          <a:srgbClr val="333333"/>
                        </a:solidFill>
                        <a:latin typeface="Arial"/>
                      </a:endParaRPr>
                    </a:p>
                    <a:p>
                      <a:pPr marL="36000">
                        <a:lnSpc>
                          <a:spcPct val="115000"/>
                        </a:lnSpc>
                        <a:spcBef>
                          <a:spcPts val="283"/>
                        </a:spcBef>
                        <a:spcAft>
                          <a:spcPts val="283"/>
                        </a:spcAft>
                        <a:buClr>
                          <a:srgbClr val="000000"/>
                        </a:buClr>
                        <a:buSzPct val="45000"/>
                        <a:buFont typeface="Wingdings" charset="2"/>
                        <a:buChar char=""/>
                      </a:pPr>
                      <a:r>
                        <a:rPr b="1" lang="en-GB" sz="1800" spc="-1" strike="noStrike">
                          <a:solidFill>
                            <a:srgbClr val="333333"/>
                          </a:solidFill>
                          <a:latin typeface="Arial"/>
                        </a:rPr>
                        <a:t>XS</a:t>
                      </a:r>
                      <a:r>
                        <a:rPr b="1" lang="en-GB" sz="1800" spc="-1" strike="noStrike" baseline="-8000">
                          <a:solidFill>
                            <a:srgbClr val="333333"/>
                          </a:solidFill>
                          <a:latin typeface="Arial"/>
                        </a:rPr>
                        <a:t>manuf.1</a:t>
                      </a:r>
                      <a:r>
                        <a:rPr b="1" lang="en-GB" sz="1800" spc="-1" strike="noStrike">
                          <a:solidFill>
                            <a:srgbClr val="333333"/>
                          </a:solidFill>
                          <a:latin typeface="Arial"/>
                        </a:rPr>
                        <a:t> = </a:t>
                      </a:r>
                      <a:r>
                        <a:rPr b="1" lang="en-GB" sz="1800" spc="-1" strike="noStrike">
                          <a:solidFill>
                            <a:srgbClr val="c9211e"/>
                          </a:solidFill>
                          <a:latin typeface="Arial"/>
                        </a:rPr>
                        <a:t>1E-9 </a:t>
                      </a:r>
                      <a:r>
                        <a:rPr b="1" lang="en-GB" sz="1800" spc="-1" strike="noStrike">
                          <a:solidFill>
                            <a:srgbClr val="333333"/>
                          </a:solidFill>
                          <a:latin typeface="Arial"/>
                        </a:rPr>
                        <a:t>cm²</a:t>
                      </a:r>
                      <a:endParaRPr b="1" lang="en-GB" sz="1800" spc="-1" strike="noStrike">
                        <a:solidFill>
                          <a:srgbClr val="333333"/>
                        </a:solidFill>
                        <a:latin typeface="Arial"/>
                      </a:endParaRPr>
                    </a:p>
                    <a:p>
                      <a:pPr marL="36000">
                        <a:lnSpc>
                          <a:spcPct val="115000"/>
                        </a:lnSpc>
                        <a:spcBef>
                          <a:spcPts val="283"/>
                        </a:spcBef>
                        <a:spcAft>
                          <a:spcPts val="283"/>
                        </a:spcAft>
                        <a:buClr>
                          <a:srgbClr val="000000"/>
                        </a:buClr>
                        <a:buSzPct val="45000"/>
                        <a:buFont typeface="Wingdings" charset="2"/>
                        <a:buChar char=""/>
                      </a:pPr>
                      <a:r>
                        <a:rPr b="1" lang="en-GB" sz="1800" spc="-1" strike="noStrike">
                          <a:solidFill>
                            <a:srgbClr val="333333"/>
                          </a:solidFill>
                          <a:latin typeface="Arial"/>
                        </a:rPr>
                        <a:t>XS</a:t>
                      </a:r>
                      <a:r>
                        <a:rPr b="1" lang="en-GB" sz="1800" spc="-1" strike="noStrike" baseline="-8000">
                          <a:solidFill>
                            <a:srgbClr val="333333"/>
                          </a:solidFill>
                          <a:latin typeface="Arial"/>
                        </a:rPr>
                        <a:t>manuf.2</a:t>
                      </a:r>
                      <a:r>
                        <a:rPr b="1" lang="en-GB" sz="1800" spc="-1" strike="noStrike">
                          <a:solidFill>
                            <a:srgbClr val="333333"/>
                          </a:solidFill>
                          <a:latin typeface="Arial"/>
                        </a:rPr>
                        <a:t> &lt; 1E-11 cm² **</a:t>
                      </a:r>
                      <a:endParaRPr b="1" lang="en-GB" sz="1800" spc="-1" strike="noStrike">
                        <a:solidFill>
                          <a:srgbClr val="333333"/>
                        </a:solidFill>
                        <a:latin typeface="Arial"/>
                      </a:endParaRPr>
                    </a:p>
                    <a:p>
                      <a:pPr marL="36000">
                        <a:lnSpc>
                          <a:spcPct val="115000"/>
                        </a:lnSpc>
                        <a:spcBef>
                          <a:spcPts val="283"/>
                        </a:spcBef>
                        <a:spcAft>
                          <a:spcPts val="283"/>
                        </a:spcAft>
                      </a:pPr>
                      <a:r>
                        <a:rPr b="0" lang="en-GB" sz="1600" spc="-1" strike="noStrike">
                          <a:solidFill>
                            <a:srgbClr val="333333"/>
                          </a:solidFill>
                          <a:latin typeface="Arial"/>
                        </a:rPr>
                        <a:t>* this is very common practise. 2x or even 3x sources are often used in a commercial unit (AC-DC, DC-DC etc…).</a:t>
                      </a:r>
                      <a:endParaRPr b="1" lang="en-GB" sz="1600" spc="-1" strike="noStrike">
                        <a:solidFill>
                          <a:srgbClr val="333333"/>
                        </a:solidFill>
                        <a:latin typeface="Arial"/>
                      </a:endParaRPr>
                    </a:p>
                    <a:p>
                      <a:pPr marL="36000">
                        <a:lnSpc>
                          <a:spcPct val="115000"/>
                        </a:lnSpc>
                        <a:spcBef>
                          <a:spcPts val="283"/>
                        </a:spcBef>
                        <a:spcAft>
                          <a:spcPts val="283"/>
                        </a:spcAft>
                      </a:pPr>
                      <a:r>
                        <a:rPr b="0" lang="en-GB" sz="1600" spc="-1" strike="noStrike">
                          <a:solidFill>
                            <a:srgbClr val="333333"/>
                          </a:solidFill>
                          <a:latin typeface="Arial"/>
                        </a:rPr>
                        <a:t>** no events reported</a:t>
                      </a:r>
                      <a:endParaRPr b="1" lang="en-GB" sz="16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369" name="Picture 10" descr="Alim_PULS.jpg"/>
          <p:cNvPicPr/>
          <p:nvPr/>
        </p:nvPicPr>
        <p:blipFill>
          <a:blip r:embed="rId1"/>
          <a:stretch/>
        </p:blipFill>
        <p:spPr>
          <a:xfrm>
            <a:off x="1465200" y="1322280"/>
            <a:ext cx="6091560" cy="4568760"/>
          </a:xfrm>
          <a:prstGeom prst="rect">
            <a:avLst/>
          </a:prstGeom>
          <a:ln w="0">
            <a:noFill/>
          </a:ln>
        </p:spPr>
      </p:pic>
      <p:sp>
        <p:nvSpPr>
          <p:cNvPr id="370" name=""/>
          <p:cNvSpPr/>
          <p:nvPr/>
        </p:nvSpPr>
        <p:spPr>
          <a:xfrm>
            <a:off x="10605240" y="-360"/>
            <a:ext cx="1599840" cy="1585080"/>
          </a:xfrm>
          <a:custGeom>
            <a:avLst/>
            <a:gdLst/>
            <a:ahLst/>
            <a:rect l="0" t="0" r="r" b="b"/>
            <a:pathLst>
              <a:path w="4444" h="4403">
                <a:moveTo>
                  <a:pt x="0" y="0"/>
                </a:moveTo>
                <a:lnTo>
                  <a:pt x="2505" y="1"/>
                </a:lnTo>
                <a:lnTo>
                  <a:pt x="4444" y="1950"/>
                </a:lnTo>
                <a:lnTo>
                  <a:pt x="4420" y="4403"/>
                </a:lnTo>
                <a:lnTo>
                  <a:pt x="0" y="0"/>
                </a:lnTo>
                <a:close/>
              </a:path>
            </a:pathLst>
          </a:custGeom>
          <a:solidFill>
            <a:srgbClr val="ec9ba4"/>
          </a:solidFill>
          <a:ln w="3600">
            <a:solidFill>
              <a:srgbClr val="666666"/>
            </a:solidFill>
            <a:round/>
          </a:ln>
        </p:spPr>
        <p:txBody>
          <a:bodyPr lIns="54000" rIns="54000" tIns="54000" bIns="54000" anchor="ctr">
            <a:noAutofit/>
          </a:bodyPr>
          <a:p>
            <a:pPr algn="ctr"/>
            <a:endParaRPr b="0" lang="en-GB" sz="1800" spc="-1" strike="noStrike">
              <a:solidFill>
                <a:srgbClr val="333333"/>
              </a:solidFill>
              <a:latin typeface="Arial"/>
            </a:endParaRPr>
          </a:p>
        </p:txBody>
      </p:sp>
      <p:sp>
        <p:nvSpPr>
          <p:cNvPr id="371" name="Rectangle 17_ 6"/>
          <p:cNvSpPr/>
          <p:nvPr/>
        </p:nvSpPr>
        <p:spPr>
          <a:xfrm rot="2700000">
            <a:off x="10167840" y="220320"/>
            <a:ext cx="2871000" cy="635400"/>
          </a:xfrm>
          <a:prstGeom prst="rect">
            <a:avLst/>
          </a:prstGeom>
          <a:noFill/>
          <a:ln w="3240">
            <a:noFill/>
          </a:ln>
        </p:spPr>
        <p:style>
          <a:lnRef idx="0"/>
          <a:fillRef idx="0"/>
          <a:effectRef idx="0"/>
          <a:fontRef idx="minor"/>
        </p:style>
        <p:txBody>
          <a:bodyPr lIns="288000" rIns="288000" tIns="36000" bIns="36000" anchor="ctr">
            <a:noAutofit/>
          </a:bodyPr>
          <a:p>
            <a:pPr algn="ctr">
              <a:lnSpc>
                <a:spcPct val="100000"/>
              </a:lnSpc>
            </a:pPr>
            <a:r>
              <a:rPr b="1" lang="en-GB" sz="1800" spc="-1" strike="noStrike">
                <a:solidFill>
                  <a:srgbClr val="ffffff"/>
                </a:solidFill>
                <a:latin typeface="Arial"/>
              </a:rPr>
              <a:t>Real Life</a:t>
            </a:r>
            <a:endParaRPr b="0" lang="en-GB" sz="1800" spc="-1" strike="noStrike">
              <a:solidFill>
                <a:srgbClr val="333333"/>
              </a:solidFill>
              <a:latin typeface="Arial"/>
            </a:endParaRPr>
          </a:p>
        </p:txBody>
      </p:sp>
    </p:spTree>
  </p:cSld>
  <mc:AlternateContent>
    <mc:Choice Requires="p14">
      <p:transition spd="slow" p14:dur="2000"/>
    </mc:Choice>
    <mc:Fallback>
      <p:transition spd="slow"/>
    </mc:Fallback>
  </mc:AlternateContent>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72"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Operation requirements | SEB cost illustrated through experience</a:t>
            </a:r>
            <a:endParaRPr b="1" lang="en-GB" sz="2200" spc="-1" strike="noStrike">
              <a:solidFill>
                <a:srgbClr val="ffffff"/>
              </a:solidFill>
              <a:latin typeface="Arial"/>
            </a:endParaRPr>
          </a:p>
        </p:txBody>
      </p:sp>
      <p:graphicFrame>
        <p:nvGraphicFramePr>
          <p:cNvPr id="373" name="Table 4_ 61"/>
          <p:cNvGraphicFramePr/>
          <p:nvPr/>
        </p:nvGraphicFramePr>
        <p:xfrm>
          <a:off x="360720" y="818640"/>
          <a:ext cx="11518920" cy="574056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706e0c"/>
                          </a:solidFill>
                          <a:latin typeface="Arial"/>
                        </a:rPr>
                        <a:t>Real-life</a:t>
                      </a:r>
                      <a:r>
                        <a:rPr b="1" lang="en-US" sz="1800" spc="-1" strike="noStrike">
                          <a:solidFill>
                            <a:srgbClr val="333333"/>
                          </a:solidFill>
                          <a:latin typeface="Arial"/>
                        </a:rPr>
                        <a:t> example - 2/3</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nSpc>
                          <a:spcPct val="115000"/>
                        </a:lnSpc>
                        <a:spcBef>
                          <a:spcPts val="283"/>
                        </a:spcBef>
                        <a:spcAft>
                          <a:spcPts val="283"/>
                        </a:spcAft>
                      </a:pPr>
                      <a:r>
                        <a:rPr b="1" lang="en-GB" sz="1800" spc="-1" strike="noStrike">
                          <a:solidFill>
                            <a:srgbClr val="333333"/>
                          </a:solidFill>
                          <a:latin typeface="Arial"/>
                        </a:rPr>
                        <a:t>It was </a:t>
                      </a:r>
                      <a:r>
                        <a:rPr b="1" lang="en-GB" sz="1800" spc="-1" strike="noStrike">
                          <a:solidFill>
                            <a:srgbClr val="706e0c"/>
                          </a:solidFill>
                          <a:latin typeface="Arial"/>
                        </a:rPr>
                        <a:t>rather complicated to diagnose</a:t>
                      </a:r>
                      <a:r>
                        <a:rPr b="1" lang="en-GB" sz="1800" spc="-1" strike="noStrike">
                          <a:solidFill>
                            <a:srgbClr val="333333"/>
                          </a:solidFill>
                          <a:latin typeface="Arial"/>
                        </a:rPr>
                        <a:t> the issue.</a:t>
                      </a:r>
                      <a:endParaRPr b="1" lang="en-GB" sz="1800" spc="-1" strike="noStrike">
                        <a:solidFill>
                          <a:srgbClr val="333333"/>
                        </a:solidFill>
                        <a:latin typeface="Arial"/>
                      </a:endParaRPr>
                    </a:p>
                    <a:p>
                      <a:pPr marL="36000">
                        <a:lnSpc>
                          <a:spcPct val="115000"/>
                        </a:lnSpc>
                        <a:spcBef>
                          <a:spcPts val="283"/>
                        </a:spcBef>
                        <a:spcAft>
                          <a:spcPts val="283"/>
                        </a:spcAft>
                      </a:pPr>
                      <a:r>
                        <a:rPr b="1" lang="en-GB" sz="1800" spc="-1" strike="noStrike">
                          <a:solidFill>
                            <a:srgbClr val="333333"/>
                          </a:solidFill>
                          <a:latin typeface="Arial"/>
                        </a:rPr>
                        <a:t>Reasons</a:t>
                      </a:r>
                      <a:endParaRPr b="1" lang="en-GB" sz="1800" spc="-1" strike="noStrike">
                        <a:solidFill>
                          <a:srgbClr val="333333"/>
                        </a:solidFill>
                        <a:latin typeface="Arial"/>
                      </a:endParaRPr>
                    </a:p>
                    <a:p>
                      <a:pPr marL="36000">
                        <a:lnSpc>
                          <a:spcPct val="115000"/>
                        </a:lnSpc>
                        <a:spcBef>
                          <a:spcPts val="283"/>
                        </a:spcBef>
                        <a:spcAft>
                          <a:spcPts val="283"/>
                        </a:spcAft>
                        <a:buClr>
                          <a:srgbClr val="000000"/>
                        </a:buClr>
                        <a:buSzPct val="45000"/>
                        <a:buFont typeface="Wingdings" charset="2"/>
                        <a:buChar char=""/>
                      </a:pPr>
                      <a:r>
                        <a:rPr b="1" lang="en-GB" sz="1800" spc="-1" strike="noStrike">
                          <a:solidFill>
                            <a:srgbClr val="333333"/>
                          </a:solidFill>
                          <a:latin typeface="Arial"/>
                        </a:rPr>
                        <a:t>SEB on a component impacts others on PCB</a:t>
                      </a:r>
                      <a:endParaRPr b="1" lang="en-GB" sz="1800" spc="-1" strike="noStrike">
                        <a:solidFill>
                          <a:srgbClr val="333333"/>
                        </a:solidFill>
                        <a:latin typeface="Arial"/>
                      </a:endParaRPr>
                    </a:p>
                    <a:p>
                      <a:pPr marL="36000">
                        <a:lnSpc>
                          <a:spcPct val="115000"/>
                        </a:lnSpc>
                        <a:spcBef>
                          <a:spcPts val="283"/>
                        </a:spcBef>
                        <a:spcAft>
                          <a:spcPts val="283"/>
                        </a:spcAft>
                        <a:buClr>
                          <a:srgbClr val="000000"/>
                        </a:buClr>
                        <a:buSzPct val="45000"/>
                        <a:buFont typeface="Wingdings" charset="2"/>
                        <a:buChar char=""/>
                      </a:pPr>
                      <a:r>
                        <a:rPr b="1" lang="en-GB" sz="1800" spc="-1" strike="noStrike">
                          <a:solidFill>
                            <a:srgbClr val="333333"/>
                          </a:solidFill>
                          <a:latin typeface="Arial"/>
                        </a:rPr>
                        <a:t>Failed AC-DC from operation were </a:t>
                      </a:r>
                      <a:r>
                        <a:rPr b="1" lang="en-GB" sz="1800" spc="-1" strike="noStrike">
                          <a:solidFill>
                            <a:srgbClr val="706e0c"/>
                          </a:solidFill>
                          <a:latin typeface="Arial"/>
                        </a:rPr>
                        <a:t>ALL</a:t>
                      </a:r>
                      <a:r>
                        <a:rPr b="1" lang="en-GB" sz="1800" spc="-1" strike="noStrike">
                          <a:solidFill>
                            <a:srgbClr val="333333"/>
                          </a:solidFill>
                          <a:latin typeface="Arial"/>
                        </a:rPr>
                        <a:t> using the </a:t>
                      </a:r>
                      <a:r>
                        <a:rPr b="1" lang="en-GB" sz="1800" spc="-1" strike="noStrike">
                          <a:solidFill>
                            <a:srgbClr val="706e0c"/>
                          </a:solidFill>
                          <a:latin typeface="Arial"/>
                        </a:rPr>
                        <a:t>weak Mosfet</a:t>
                      </a:r>
                      <a:r>
                        <a:rPr b="1" lang="en-GB" sz="1800" spc="-1" strike="noStrike">
                          <a:solidFill>
                            <a:srgbClr val="333333"/>
                          </a:solidFill>
                          <a:latin typeface="Arial"/>
                        </a:rPr>
                        <a:t>, when many others AD-DC units were using the strong ones.</a:t>
                      </a:r>
                      <a:endParaRPr b="1" lang="en-GB" sz="1800" spc="-1" strike="noStrike">
                        <a:solidFill>
                          <a:srgbClr val="333333"/>
                        </a:solidFill>
                        <a:latin typeface="Arial"/>
                      </a:endParaRPr>
                    </a:p>
                    <a:p>
                      <a:pPr marL="36000">
                        <a:lnSpc>
                          <a:spcPct val="115000"/>
                        </a:lnSpc>
                        <a:spcBef>
                          <a:spcPts val="283"/>
                        </a:spcBef>
                        <a:spcAft>
                          <a:spcPts val="283"/>
                        </a:spcAft>
                        <a:buClr>
                          <a:srgbClr val="000000"/>
                        </a:buClr>
                        <a:buSzPct val="45000"/>
                        <a:buFont typeface="Wingdings" charset="2"/>
                        <a:buChar char=""/>
                      </a:pPr>
                      <a:r>
                        <a:rPr b="1" lang="en-GB" sz="1800" spc="-1" strike="noStrike">
                          <a:solidFill>
                            <a:srgbClr val="333333"/>
                          </a:solidFill>
                          <a:latin typeface="Arial"/>
                        </a:rPr>
                        <a:t>Initial radiation tests were strongly </a:t>
                      </a:r>
                      <a:r>
                        <a:rPr b="1" lang="en-GB" sz="1800" spc="-1" strike="noStrike">
                          <a:solidFill>
                            <a:srgbClr val="706e0c"/>
                          </a:solidFill>
                          <a:latin typeface="Arial"/>
                        </a:rPr>
                        <a:t>inconsistent</a:t>
                      </a:r>
                      <a:r>
                        <a:rPr b="1" lang="en-GB" sz="1800" spc="-1" strike="noStrike">
                          <a:solidFill>
                            <a:srgbClr val="333333"/>
                          </a:solidFill>
                          <a:latin typeface="Arial"/>
                        </a:rPr>
                        <a:t> (using strong Mosfet, by “luck” and </a:t>
                      </a:r>
                      <a:r>
                        <a:rPr b="1" lang="en-GB" sz="1800" spc="-1" strike="noStrike">
                          <a:solidFill>
                            <a:srgbClr val="706e0c"/>
                          </a:solidFill>
                          <a:latin typeface="Arial"/>
                        </a:rPr>
                        <a:t>not being aware</a:t>
                      </a:r>
                      <a:r>
                        <a:rPr b="1" lang="en-GB" sz="1800" spc="-1" strike="noStrike">
                          <a:solidFill>
                            <a:srgbClr val="333333"/>
                          </a:solidFill>
                          <a:latin typeface="Arial"/>
                        </a:rPr>
                        <a:t> of the dual use).</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374" name="" descr=""/>
          <p:cNvPicPr/>
          <p:nvPr/>
        </p:nvPicPr>
        <p:blipFill>
          <a:blip r:embed="rId1"/>
          <a:stretch/>
        </p:blipFill>
        <p:spPr>
          <a:xfrm>
            <a:off x="4863600" y="1594440"/>
            <a:ext cx="3575520" cy="4417560"/>
          </a:xfrm>
          <a:prstGeom prst="rect">
            <a:avLst/>
          </a:prstGeom>
          <a:ln w="3600">
            <a:noFill/>
          </a:ln>
        </p:spPr>
      </p:pic>
      <p:pic>
        <p:nvPicPr>
          <p:cNvPr id="375" name="" descr=""/>
          <p:cNvPicPr/>
          <p:nvPr/>
        </p:nvPicPr>
        <p:blipFill>
          <a:blip r:embed="rId2"/>
          <a:stretch/>
        </p:blipFill>
        <p:spPr>
          <a:xfrm>
            <a:off x="1416240" y="1338480"/>
            <a:ext cx="2579760" cy="4790520"/>
          </a:xfrm>
          <a:prstGeom prst="rect">
            <a:avLst/>
          </a:prstGeom>
          <a:ln w="3600">
            <a:noFill/>
          </a:ln>
        </p:spPr>
      </p:pic>
      <p:sp>
        <p:nvSpPr>
          <p:cNvPr id="376" name=""/>
          <p:cNvSpPr/>
          <p:nvPr/>
        </p:nvSpPr>
        <p:spPr>
          <a:xfrm>
            <a:off x="10605240" y="-360"/>
            <a:ext cx="1599840" cy="1585080"/>
          </a:xfrm>
          <a:custGeom>
            <a:avLst/>
            <a:gdLst/>
            <a:ahLst/>
            <a:rect l="0" t="0" r="r" b="b"/>
            <a:pathLst>
              <a:path w="4444" h="4403">
                <a:moveTo>
                  <a:pt x="0" y="0"/>
                </a:moveTo>
                <a:lnTo>
                  <a:pt x="2505" y="1"/>
                </a:lnTo>
                <a:lnTo>
                  <a:pt x="4444" y="1950"/>
                </a:lnTo>
                <a:lnTo>
                  <a:pt x="4420" y="4403"/>
                </a:lnTo>
                <a:lnTo>
                  <a:pt x="0" y="0"/>
                </a:lnTo>
                <a:close/>
              </a:path>
            </a:pathLst>
          </a:custGeom>
          <a:solidFill>
            <a:srgbClr val="ec9ba4"/>
          </a:solidFill>
          <a:ln w="3600">
            <a:solidFill>
              <a:srgbClr val="666666"/>
            </a:solidFill>
            <a:round/>
          </a:ln>
        </p:spPr>
        <p:txBody>
          <a:bodyPr lIns="54000" rIns="54000" tIns="54000" bIns="54000" anchor="ctr">
            <a:noAutofit/>
          </a:bodyPr>
          <a:p>
            <a:pPr algn="ctr"/>
            <a:endParaRPr b="0" lang="en-GB" sz="1800" spc="-1" strike="noStrike">
              <a:solidFill>
                <a:srgbClr val="333333"/>
              </a:solidFill>
              <a:latin typeface="Arial"/>
            </a:endParaRPr>
          </a:p>
        </p:txBody>
      </p:sp>
      <p:sp>
        <p:nvSpPr>
          <p:cNvPr id="377" name="Rectangle 17_ 7"/>
          <p:cNvSpPr/>
          <p:nvPr/>
        </p:nvSpPr>
        <p:spPr>
          <a:xfrm rot="2700000">
            <a:off x="10167840" y="220320"/>
            <a:ext cx="2871000" cy="635400"/>
          </a:xfrm>
          <a:prstGeom prst="rect">
            <a:avLst/>
          </a:prstGeom>
          <a:noFill/>
          <a:ln w="3240">
            <a:noFill/>
          </a:ln>
        </p:spPr>
        <p:style>
          <a:lnRef idx="0"/>
          <a:fillRef idx="0"/>
          <a:effectRef idx="0"/>
          <a:fontRef idx="minor"/>
        </p:style>
        <p:txBody>
          <a:bodyPr lIns="288000" rIns="288000" tIns="36000" bIns="36000" anchor="ctr">
            <a:noAutofit/>
          </a:bodyPr>
          <a:p>
            <a:pPr algn="ctr">
              <a:lnSpc>
                <a:spcPct val="100000"/>
              </a:lnSpc>
            </a:pPr>
            <a:r>
              <a:rPr b="1" lang="en-GB" sz="1800" spc="-1" strike="noStrike">
                <a:solidFill>
                  <a:srgbClr val="ffffff"/>
                </a:solidFill>
                <a:latin typeface="Arial"/>
              </a:rPr>
              <a:t>Real Life</a:t>
            </a:r>
            <a:endParaRPr b="0" lang="en-GB" sz="1800" spc="-1" strike="noStrike">
              <a:solidFill>
                <a:srgbClr val="333333"/>
              </a:solidFill>
              <a:latin typeface="Arial"/>
            </a:endParaRPr>
          </a:p>
        </p:txBody>
      </p:sp>
    </p:spTree>
  </p:cSld>
  <mc:AlternateContent>
    <mc:Choice Requires="p14">
      <p:transition spd="slow" p14:dur="2000"/>
    </mc:Choice>
    <mc:Fallback>
      <p:transition spd="slow"/>
    </mc:Fallback>
  </mc:AlternateContent>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78"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Operation requirements | SEB cost illustrated through experience</a:t>
            </a:r>
            <a:endParaRPr b="1" lang="en-GB" sz="2200" spc="-1" strike="noStrike">
              <a:solidFill>
                <a:srgbClr val="ffffff"/>
              </a:solidFill>
              <a:latin typeface="Arial"/>
            </a:endParaRPr>
          </a:p>
        </p:txBody>
      </p:sp>
      <p:graphicFrame>
        <p:nvGraphicFramePr>
          <p:cNvPr id="379" name="Table 4_ 62"/>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706e0c"/>
                          </a:solidFill>
                          <a:latin typeface="Arial"/>
                        </a:rPr>
                        <a:t>Real-life</a:t>
                      </a:r>
                      <a:r>
                        <a:rPr b="1" lang="en-US" sz="1800" spc="-1" strike="noStrike">
                          <a:solidFill>
                            <a:srgbClr val="333333"/>
                          </a:solidFill>
                          <a:latin typeface="Arial"/>
                        </a:rPr>
                        <a:t> example - 3/3</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nSpc>
                          <a:spcPct val="115000"/>
                        </a:lnSpc>
                        <a:spcBef>
                          <a:spcPts val="283"/>
                        </a:spcBef>
                        <a:spcAft>
                          <a:spcPts val="283"/>
                        </a:spcAft>
                      </a:pPr>
                      <a:r>
                        <a:rPr b="1" lang="en-GB" sz="1800" spc="-1" strike="noStrike">
                          <a:solidFill>
                            <a:srgbClr val="706e0c"/>
                          </a:solidFill>
                          <a:latin typeface="Arial"/>
                        </a:rPr>
                        <a:t>400 power modules</a:t>
                      </a:r>
                      <a:r>
                        <a:rPr b="1" lang="en-GB" sz="1800" spc="-1" strike="noStrike">
                          <a:solidFill>
                            <a:srgbClr val="333333"/>
                          </a:solidFill>
                          <a:latin typeface="Arial"/>
                        </a:rPr>
                        <a:t> were </a:t>
                      </a:r>
                      <a:r>
                        <a:rPr b="1" lang="en-GB" sz="1800" spc="-1" strike="noStrike">
                          <a:solidFill>
                            <a:srgbClr val="706e0c"/>
                          </a:solidFill>
                          <a:latin typeface="Arial"/>
                        </a:rPr>
                        <a:t>removed</a:t>
                      </a:r>
                      <a:r>
                        <a:rPr b="1" lang="en-GB" sz="1800" spc="-1" strike="noStrike">
                          <a:solidFill>
                            <a:srgbClr val="333333"/>
                          </a:solidFill>
                          <a:latin typeface="Arial"/>
                        </a:rPr>
                        <a:t> from LHC machine (distributed over 27 km).</a:t>
                      </a:r>
                      <a:endParaRPr b="1" lang="en-GB" sz="1800" spc="-1" strike="noStrike">
                        <a:solidFill>
                          <a:srgbClr val="333333"/>
                        </a:solidFill>
                        <a:latin typeface="Arial"/>
                      </a:endParaRPr>
                    </a:p>
                    <a:p>
                      <a:pPr marL="36000">
                        <a:lnSpc>
                          <a:spcPct val="115000"/>
                        </a:lnSpc>
                        <a:spcBef>
                          <a:spcPts val="283"/>
                        </a:spcBef>
                        <a:spcAft>
                          <a:spcPts val="283"/>
                        </a:spcAft>
                      </a:pPr>
                      <a:r>
                        <a:rPr b="1" lang="en-GB" sz="1800" spc="-1" strike="noStrike">
                          <a:solidFill>
                            <a:srgbClr val="706e0c"/>
                          </a:solidFill>
                          <a:latin typeface="Arial"/>
                        </a:rPr>
                        <a:t>All PSU</a:t>
                      </a:r>
                      <a:r>
                        <a:rPr b="1" lang="en-GB" sz="1800" spc="-1" strike="noStrike">
                          <a:solidFill>
                            <a:srgbClr val="333333"/>
                          </a:solidFill>
                          <a:latin typeface="Arial"/>
                        </a:rPr>
                        <a:t> (PULS) module were </a:t>
                      </a:r>
                      <a:r>
                        <a:rPr b="1" lang="en-GB" sz="1800" spc="-1" strike="noStrike">
                          <a:solidFill>
                            <a:srgbClr val="706e0c"/>
                          </a:solidFill>
                          <a:latin typeface="Arial"/>
                        </a:rPr>
                        <a:t>opened</a:t>
                      </a:r>
                      <a:r>
                        <a:rPr b="1" lang="en-GB" sz="1800" spc="-1" strike="noStrike">
                          <a:solidFill>
                            <a:srgbClr val="333333"/>
                          </a:solidFill>
                          <a:latin typeface="Arial"/>
                        </a:rPr>
                        <a:t>, and sensitive Mosfet was checked (reference) and </a:t>
                      </a:r>
                      <a:r>
                        <a:rPr b="1" lang="en-GB" sz="1800" spc="-1" strike="noStrike">
                          <a:solidFill>
                            <a:srgbClr val="706e0c"/>
                          </a:solidFill>
                          <a:latin typeface="Arial"/>
                        </a:rPr>
                        <a:t>changed</a:t>
                      </a:r>
                      <a:r>
                        <a:rPr b="1" lang="en-GB" sz="1800" spc="-1" strike="noStrike">
                          <a:solidFill>
                            <a:srgbClr val="333333"/>
                          </a:solidFill>
                          <a:latin typeface="Arial"/>
                        </a:rPr>
                        <a:t> if required.</a:t>
                      </a:r>
                      <a:endParaRPr b="1" lang="en-GB" sz="1800" spc="-1" strike="noStrike">
                        <a:solidFill>
                          <a:srgbClr val="333333"/>
                        </a:solidFill>
                        <a:latin typeface="Arial"/>
                      </a:endParaRPr>
                    </a:p>
                    <a:p>
                      <a:pPr marL="36000">
                        <a:lnSpc>
                          <a:spcPct val="115000"/>
                        </a:lnSpc>
                        <a:spcBef>
                          <a:spcPts val="283"/>
                        </a:spcBef>
                        <a:spcAft>
                          <a:spcPts val="283"/>
                        </a:spcAft>
                      </a:pPr>
                      <a:r>
                        <a:rPr b="1" lang="en-GB" sz="1800" spc="-1" strike="noStrike">
                          <a:solidFill>
                            <a:srgbClr val="333333"/>
                          </a:solidFill>
                          <a:latin typeface="Arial"/>
                        </a:rPr>
                        <a:t>This required a </a:t>
                      </a:r>
                      <a:r>
                        <a:rPr b="1" lang="en-GB" sz="1800" spc="-1" strike="noStrike">
                          <a:solidFill>
                            <a:srgbClr val="706e0c"/>
                          </a:solidFill>
                          <a:latin typeface="Arial"/>
                        </a:rPr>
                        <a:t>heavy maintenance + a re-test campaign</a:t>
                      </a:r>
                      <a:r>
                        <a:rPr b="1" lang="en-GB" sz="1800" spc="-1" strike="noStrike">
                          <a:solidFill>
                            <a:srgbClr val="333333"/>
                          </a:solidFill>
                          <a:latin typeface="Arial"/>
                        </a:rPr>
                        <a:t> after update.</a:t>
                      </a:r>
                      <a:endParaRPr b="1" lang="en-GB" sz="1800" spc="-1" strike="noStrike">
                        <a:solidFill>
                          <a:srgbClr val="333333"/>
                        </a:solidFill>
                        <a:latin typeface="Arial"/>
                      </a:endParaRPr>
                    </a:p>
                    <a:p>
                      <a:pPr marL="36000">
                        <a:lnSpc>
                          <a:spcPct val="115000"/>
                        </a:lnSpc>
                        <a:spcBef>
                          <a:spcPts val="283"/>
                        </a:spcBef>
                        <a:spcAft>
                          <a:spcPts val="283"/>
                        </a:spcAft>
                      </a:pPr>
                      <a:endParaRPr b="1" lang="en-GB" sz="1800" spc="-1" strike="noStrike">
                        <a:solidFill>
                          <a:srgbClr val="333333"/>
                        </a:solidFill>
                        <a:latin typeface="Arial"/>
                      </a:endParaRPr>
                    </a:p>
                    <a:p>
                      <a:pPr marL="36000">
                        <a:lnSpc>
                          <a:spcPct val="115000"/>
                        </a:lnSpc>
                        <a:spcBef>
                          <a:spcPts val="283"/>
                        </a:spcBef>
                        <a:spcAft>
                          <a:spcPts val="283"/>
                        </a:spcAft>
                      </a:pPr>
                      <a:endParaRPr b="1" lang="en-GB" sz="1800" spc="-1" strike="noStrike">
                        <a:solidFill>
                          <a:srgbClr val="333333"/>
                        </a:solidFill>
                        <a:latin typeface="Arial"/>
                      </a:endParaRPr>
                    </a:p>
                    <a:p>
                      <a:pPr marL="36000">
                        <a:lnSpc>
                          <a:spcPct val="115000"/>
                        </a:lnSpc>
                        <a:spcBef>
                          <a:spcPts val="283"/>
                        </a:spcBef>
                        <a:spcAft>
                          <a:spcPts val="283"/>
                        </a:spcAft>
                      </a:pPr>
                      <a:endParaRPr b="1" lang="en-GB" sz="1800" spc="-1" strike="noStrike">
                        <a:solidFill>
                          <a:srgbClr val="333333"/>
                        </a:solidFill>
                        <a:latin typeface="Arial"/>
                      </a:endParaRPr>
                    </a:p>
                    <a:p>
                      <a:pPr marL="36000">
                        <a:lnSpc>
                          <a:spcPct val="115000"/>
                        </a:lnSpc>
                        <a:spcBef>
                          <a:spcPts val="283"/>
                        </a:spcBef>
                        <a:spcAft>
                          <a:spcPts val="283"/>
                        </a:spcAft>
                      </a:pP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380" name="Picture 11" descr=""/>
          <p:cNvPicPr/>
          <p:nvPr/>
        </p:nvPicPr>
        <p:blipFill>
          <a:blip r:embed="rId1"/>
          <a:stretch/>
        </p:blipFill>
        <p:spPr>
          <a:xfrm>
            <a:off x="1434240" y="1199520"/>
            <a:ext cx="6478920" cy="4858560"/>
          </a:xfrm>
          <a:prstGeom prst="rect">
            <a:avLst/>
          </a:prstGeom>
          <a:ln w="0">
            <a:noFill/>
          </a:ln>
        </p:spPr>
      </p:pic>
      <p:sp>
        <p:nvSpPr>
          <p:cNvPr id="381" name=""/>
          <p:cNvSpPr/>
          <p:nvPr/>
        </p:nvSpPr>
        <p:spPr>
          <a:xfrm>
            <a:off x="10605240" y="-360"/>
            <a:ext cx="1599840" cy="1585080"/>
          </a:xfrm>
          <a:custGeom>
            <a:avLst/>
            <a:gdLst/>
            <a:ahLst/>
            <a:rect l="0" t="0" r="r" b="b"/>
            <a:pathLst>
              <a:path w="4444" h="4403">
                <a:moveTo>
                  <a:pt x="0" y="0"/>
                </a:moveTo>
                <a:lnTo>
                  <a:pt x="2505" y="1"/>
                </a:lnTo>
                <a:lnTo>
                  <a:pt x="4444" y="1950"/>
                </a:lnTo>
                <a:lnTo>
                  <a:pt x="4420" y="4403"/>
                </a:lnTo>
                <a:lnTo>
                  <a:pt x="0" y="0"/>
                </a:lnTo>
                <a:close/>
              </a:path>
            </a:pathLst>
          </a:custGeom>
          <a:solidFill>
            <a:srgbClr val="ec9ba4"/>
          </a:solidFill>
          <a:ln w="3600">
            <a:solidFill>
              <a:srgbClr val="666666"/>
            </a:solidFill>
            <a:round/>
          </a:ln>
        </p:spPr>
        <p:txBody>
          <a:bodyPr lIns="54000" rIns="54000" tIns="54000" bIns="54000" anchor="ctr">
            <a:noAutofit/>
          </a:bodyPr>
          <a:p>
            <a:pPr algn="ctr"/>
            <a:endParaRPr b="0" lang="en-GB" sz="1800" spc="-1" strike="noStrike">
              <a:solidFill>
                <a:srgbClr val="333333"/>
              </a:solidFill>
              <a:latin typeface="Arial"/>
            </a:endParaRPr>
          </a:p>
        </p:txBody>
      </p:sp>
      <p:sp>
        <p:nvSpPr>
          <p:cNvPr id="382" name="Rectangle 17_ 9"/>
          <p:cNvSpPr/>
          <p:nvPr/>
        </p:nvSpPr>
        <p:spPr>
          <a:xfrm rot="2700000">
            <a:off x="10167840" y="220320"/>
            <a:ext cx="2871000" cy="635400"/>
          </a:xfrm>
          <a:prstGeom prst="rect">
            <a:avLst/>
          </a:prstGeom>
          <a:noFill/>
          <a:ln w="3240">
            <a:noFill/>
          </a:ln>
        </p:spPr>
        <p:style>
          <a:lnRef idx="0"/>
          <a:fillRef idx="0"/>
          <a:effectRef idx="0"/>
          <a:fontRef idx="minor"/>
        </p:style>
        <p:txBody>
          <a:bodyPr lIns="288000" rIns="288000" tIns="36000" bIns="36000" anchor="ctr">
            <a:noAutofit/>
          </a:bodyPr>
          <a:p>
            <a:pPr algn="ctr">
              <a:lnSpc>
                <a:spcPct val="100000"/>
              </a:lnSpc>
            </a:pPr>
            <a:r>
              <a:rPr b="1" lang="en-GB" sz="1800" spc="-1" strike="noStrike">
                <a:solidFill>
                  <a:srgbClr val="ffffff"/>
                </a:solidFill>
                <a:latin typeface="Arial"/>
              </a:rPr>
              <a:t>Real Life</a:t>
            </a:r>
            <a:endParaRPr b="0" lang="en-GB" sz="1800" spc="-1" strike="noStrike">
              <a:solidFill>
                <a:srgbClr val="333333"/>
              </a:solidFill>
              <a:latin typeface="Arial"/>
            </a:endParaRPr>
          </a:p>
        </p:txBody>
      </p:sp>
    </p:spTree>
  </p:cSld>
  <mc:AlternateContent>
    <mc:Choice Requires="p14">
      <p:transition spd="slow" p14:dur="2000"/>
    </mc:Choice>
    <mc:Fallback>
      <p:transition spd="slow"/>
    </mc:Fallback>
  </mc:AlternateContent>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3" name="PlaceHolder 1"/>
          <p:cNvSpPr>
            <a:spLocks noGrp="1"/>
          </p:cNvSpPr>
          <p:nvPr>
            <p:ph type="title"/>
          </p:nvPr>
        </p:nvSpPr>
        <p:spPr>
          <a:xfrm>
            <a:off x="1741680" y="2873520"/>
            <a:ext cx="9405000" cy="1001520"/>
          </a:xfrm>
          <a:prstGeom prst="rect">
            <a:avLst/>
          </a:prstGeom>
          <a:noFill/>
          <a:ln w="0">
            <a:noFill/>
          </a:ln>
        </p:spPr>
        <p:txBody>
          <a:bodyPr lIns="0" rIns="0" tIns="0" bIns="0" anchor="ctr">
            <a:noAutofit/>
          </a:bodyPr>
          <a:p>
            <a:pPr indent="0">
              <a:buNone/>
            </a:pPr>
            <a:r>
              <a:rPr b="1" lang="en-GB" sz="3200" spc="-1" strike="noStrike">
                <a:solidFill>
                  <a:srgbClr val="333333"/>
                </a:solidFill>
                <a:latin typeface="Arial"/>
              </a:rPr>
              <a:t>Power Converter Design:</a:t>
            </a:r>
            <a:br>
              <a:rPr sz="3200"/>
            </a:br>
            <a:r>
              <a:rPr b="1" lang="en-GB" sz="3200" spc="-1" strike="noStrike">
                <a:solidFill>
                  <a:srgbClr val="333333"/>
                </a:solidFill>
                <a:latin typeface="Arial"/>
              </a:rPr>
              <a:t>Tools &amp; Information management</a:t>
            </a:r>
            <a:endParaRPr b="1" lang="en-GB" sz="3200" spc="-1" strike="noStrike">
              <a:solidFill>
                <a:srgbClr val="333333"/>
              </a:solidFill>
              <a:latin typeface="Arial"/>
            </a:endParaRPr>
          </a:p>
        </p:txBody>
      </p:sp>
      <p:sp>
        <p:nvSpPr>
          <p:cNvPr id="384" name="PlaceHolder 2"/>
          <p:cNvSpPr>
            <a:spLocks noGrp="1"/>
          </p:cNvSpPr>
          <p:nvPr>
            <p:ph/>
          </p:nvPr>
        </p:nvSpPr>
        <p:spPr>
          <a:xfrm>
            <a:off x="1741680" y="3875040"/>
            <a:ext cx="9405000" cy="3352680"/>
          </a:xfrm>
          <a:prstGeom prst="rect">
            <a:avLst/>
          </a:prstGeom>
          <a:noFill/>
          <a:ln w="0">
            <a:noFill/>
          </a:ln>
        </p:spPr>
        <p:txBody>
          <a:bodyPr lIns="0" rIns="0" tIns="0" bIns="0" anchor="t">
            <a:normAutofit/>
          </a:bodyPr>
          <a:p>
            <a:pPr indent="0">
              <a:spcBef>
                <a:spcPts val="1293"/>
              </a:spcBef>
            </a:pPr>
            <a:r>
              <a:rPr b="0" lang="en-GB" sz="2800" spc="-1" strike="noStrike">
                <a:solidFill>
                  <a:srgbClr val="666666"/>
                </a:solidFill>
                <a:latin typeface="Arial"/>
              </a:rPr>
              <a:t>Sharing efficient surrounding design paths</a:t>
            </a:r>
            <a:endParaRPr b="0" lang="en-GB" sz="2800" spc="-1" strike="noStrike">
              <a:solidFill>
                <a:srgbClr val="666666"/>
              </a:solidFill>
              <a:latin typeface="Arial"/>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8"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Content</a:t>
            </a:r>
            <a:endParaRPr b="1" lang="en-GB" sz="2200" spc="-1" strike="noStrike">
              <a:solidFill>
                <a:srgbClr val="ffffff"/>
              </a:solidFill>
              <a:latin typeface="Arial"/>
            </a:endParaRPr>
          </a:p>
        </p:txBody>
      </p:sp>
      <p:sp>
        <p:nvSpPr>
          <p:cNvPr id="179" name="PlaceHolder 2"/>
          <p:cNvSpPr>
            <a:spLocks noGrp="1"/>
          </p:cNvSpPr>
          <p:nvPr>
            <p:ph/>
          </p:nvPr>
        </p:nvSpPr>
        <p:spPr>
          <a:xfrm>
            <a:off x="696600" y="870840"/>
            <a:ext cx="10885680" cy="5987160"/>
          </a:xfrm>
          <a:prstGeom prst="rect">
            <a:avLst/>
          </a:prstGeom>
          <a:noFill/>
          <a:ln w="0">
            <a:noFill/>
          </a:ln>
        </p:spPr>
        <p:txBody>
          <a:bodyPr lIns="0" rIns="0" tIns="0" bIns="0" anchor="t">
            <a:normAutofit/>
          </a:bodyPr>
          <a:p>
            <a:pPr indent="0">
              <a:spcBef>
                <a:spcPts val="2880"/>
              </a:spcBef>
            </a:pPr>
            <a:r>
              <a:rPr b="1" lang="en-GB" sz="2200" spc="-1" strike="noStrike">
                <a:solidFill>
                  <a:srgbClr val="333333"/>
                </a:solidFill>
                <a:latin typeface="Arial"/>
              </a:rPr>
              <a:t>Content</a:t>
            </a:r>
            <a:endParaRPr b="1" lang="en-GB" sz="2200" spc="-1" strike="noStrike">
              <a:solidFill>
                <a:srgbClr val="333333"/>
              </a:solidFill>
              <a:latin typeface="Arial"/>
            </a:endParaRPr>
          </a:p>
          <a:p>
            <a:pPr lvl="1" marL="216000" indent="-216000">
              <a:lnSpc>
                <a:spcPct val="115000"/>
              </a:lnSpc>
              <a:spcBef>
                <a:spcPts val="754"/>
              </a:spcBef>
              <a:buClr>
                <a:srgbClr val="666666"/>
              </a:buClr>
              <a:buSzPct val="45000"/>
              <a:buFont typeface="Wingdings" charset="2"/>
              <a:buChar char=""/>
            </a:pPr>
            <a:r>
              <a:rPr b="1" lang="en-GB" sz="2000" spc="-1" strike="noStrike">
                <a:solidFill>
                  <a:srgbClr val="666666"/>
                </a:solidFill>
                <a:latin typeface="Arial"/>
              </a:rPr>
              <a:t>What is a Power Converter?</a:t>
            </a:r>
            <a:endParaRPr b="1" lang="en-GB" sz="2000" spc="-1" strike="noStrike">
              <a:solidFill>
                <a:srgbClr val="666666"/>
              </a:solidFill>
              <a:latin typeface="Arial"/>
            </a:endParaRPr>
          </a:p>
          <a:p>
            <a:pPr lvl="1" marL="216000" indent="-216000">
              <a:lnSpc>
                <a:spcPct val="115000"/>
              </a:lnSpc>
              <a:spcBef>
                <a:spcPts val="754"/>
              </a:spcBef>
              <a:buClr>
                <a:srgbClr val="666666"/>
              </a:buClr>
              <a:buSzPct val="45000"/>
              <a:buFont typeface="Wingdings" charset="2"/>
              <a:buChar char=""/>
            </a:pPr>
            <a:r>
              <a:rPr b="1" lang="en-GB" sz="2000" spc="-1" strike="noStrike">
                <a:solidFill>
                  <a:srgbClr val="666666"/>
                </a:solidFill>
                <a:latin typeface="Arial"/>
              </a:rPr>
              <a:t>CERN environment and its radiation test facilities</a:t>
            </a:r>
            <a:endParaRPr b="1" lang="en-GB" sz="2000" spc="-1" strike="noStrike">
              <a:solidFill>
                <a:srgbClr val="666666"/>
              </a:solidFill>
              <a:latin typeface="Arial"/>
            </a:endParaRPr>
          </a:p>
          <a:p>
            <a:pPr lvl="1" marL="216000" indent="-216000">
              <a:lnSpc>
                <a:spcPct val="115000"/>
              </a:lnSpc>
              <a:spcBef>
                <a:spcPts val="754"/>
              </a:spcBef>
              <a:buClr>
                <a:srgbClr val="666666"/>
              </a:buClr>
              <a:buSzPct val="45000"/>
              <a:buFont typeface="Wingdings" charset="2"/>
              <a:buChar char=""/>
            </a:pPr>
            <a:r>
              <a:rPr b="1" lang="en-GB" sz="2000" spc="-1" strike="noStrike">
                <a:solidFill>
                  <a:srgbClr val="666666"/>
                </a:solidFill>
                <a:latin typeface="Arial"/>
              </a:rPr>
              <a:t>Power Converter operation constraints</a:t>
            </a:r>
            <a:endParaRPr b="1" lang="en-GB" sz="2000" spc="-1" strike="noStrike">
              <a:solidFill>
                <a:srgbClr val="666666"/>
              </a:solidFill>
              <a:latin typeface="Arial"/>
            </a:endParaRPr>
          </a:p>
          <a:p>
            <a:pPr lvl="1" marL="216000" indent="-216000">
              <a:lnSpc>
                <a:spcPct val="115000"/>
              </a:lnSpc>
              <a:spcBef>
                <a:spcPts val="754"/>
              </a:spcBef>
              <a:buClr>
                <a:srgbClr val="666666"/>
              </a:buClr>
              <a:buSzPct val="45000"/>
              <a:buFont typeface="Wingdings" charset="2"/>
              <a:buChar char=""/>
            </a:pPr>
            <a:r>
              <a:rPr b="1" lang="en-GB" sz="2000" spc="-1" strike="noStrike">
                <a:solidFill>
                  <a:srgbClr val="666666"/>
                </a:solidFill>
                <a:latin typeface="Arial"/>
              </a:rPr>
              <a:t>Power Converter radiation tolerant design</a:t>
            </a:r>
            <a:endParaRPr b="1" lang="en-GB" sz="2000" spc="-1" strike="noStrike">
              <a:solidFill>
                <a:srgbClr val="666666"/>
              </a:solidFill>
              <a:latin typeface="Arial"/>
            </a:endParaRPr>
          </a:p>
          <a:p>
            <a:pPr lvl="2" marL="414000" indent="-198000">
              <a:lnSpc>
                <a:spcPct val="115000"/>
              </a:lnSpc>
              <a:spcBef>
                <a:spcPts val="615"/>
              </a:spcBef>
              <a:buClr>
                <a:srgbClr val="706e0c"/>
              </a:buClr>
              <a:buSzPct val="45000"/>
              <a:buFont typeface="Wingdings" charset="2"/>
              <a:buChar char=""/>
            </a:pPr>
            <a:r>
              <a:rPr b="0" lang="en-GB" sz="1900" spc="-1" strike="noStrike">
                <a:solidFill>
                  <a:srgbClr val="706e0c"/>
                </a:solidFill>
                <a:latin typeface="Arial"/>
              </a:rPr>
              <a:t>Sharing lessons learnt and real life example.</a:t>
            </a:r>
            <a:endParaRPr b="0" lang="en-GB" sz="1900" spc="-1" strike="noStrike">
              <a:solidFill>
                <a:srgbClr val="706e0c"/>
              </a:solidFill>
              <a:latin typeface="Arial"/>
            </a:endParaRPr>
          </a:p>
          <a:p>
            <a:pPr lvl="1" marL="216000" indent="-216000">
              <a:lnSpc>
                <a:spcPct val="115000"/>
              </a:lnSpc>
              <a:spcBef>
                <a:spcPts val="754"/>
              </a:spcBef>
              <a:buClr>
                <a:srgbClr val="666666"/>
              </a:buClr>
              <a:buSzPct val="45000"/>
              <a:buFont typeface="Wingdings" charset="2"/>
              <a:buChar char=""/>
            </a:pPr>
            <a:r>
              <a:rPr b="1" lang="en-GB" sz="2000" spc="-1" strike="noStrike">
                <a:solidFill>
                  <a:srgbClr val="666666"/>
                </a:solidFill>
                <a:latin typeface="Arial"/>
              </a:rPr>
              <a:t>Conclusion</a:t>
            </a:r>
            <a:endParaRPr b="1" lang="en-GB" sz="2000" spc="-1" strike="noStrike">
              <a:solidFill>
                <a:srgbClr val="666666"/>
              </a:solidFill>
              <a:latin typeface="Arial"/>
            </a:endParaRPr>
          </a:p>
          <a:p>
            <a:pPr indent="0">
              <a:spcBef>
                <a:spcPts val="2880"/>
              </a:spcBef>
              <a:buNone/>
            </a:pPr>
            <a:r>
              <a:rPr b="1" lang="en-GB" sz="2200" spc="-1" strike="noStrike">
                <a:solidFill>
                  <a:srgbClr val="333333"/>
                </a:solidFill>
                <a:latin typeface="Arial"/>
              </a:rPr>
              <a:t> </a:t>
            </a:r>
            <a:endParaRPr b="1" lang="en-GB" sz="2200" spc="-1" strike="noStrike">
              <a:solidFill>
                <a:srgbClr val="333333"/>
              </a:solidFill>
              <a:latin typeface="Arial"/>
            </a:endParaRPr>
          </a:p>
        </p:txBody>
      </p:sp>
    </p:spTree>
  </p:cSld>
  <mc:AlternateContent>
    <mc:Choice Requires="p14">
      <p:transition spd="slow" p14:dur="2000"/>
    </mc:Choice>
    <mc:Fallback>
      <p:transition spd="slow"/>
    </mc:Fallback>
  </mc:AlternateContent>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5"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Design tools &amp; info m</a:t>
            </a:r>
            <a:r>
              <a:rPr b="1" lang="en-GB" sz="2200" spc="-1" strike="noStrike" baseline="33000">
                <a:solidFill>
                  <a:srgbClr val="ffffff"/>
                </a:solidFill>
                <a:latin typeface="Arial"/>
              </a:rPr>
              <a:t>gt</a:t>
            </a:r>
            <a:r>
              <a:rPr b="1" lang="en-GB" sz="2200" spc="-1" strike="noStrike">
                <a:solidFill>
                  <a:srgbClr val="ffffff"/>
                </a:solidFill>
                <a:latin typeface="Arial"/>
              </a:rPr>
              <a:t> | Intensive use of LTSpice Simulation</a:t>
            </a:r>
            <a:endParaRPr b="1" lang="en-GB" sz="2200" spc="-1" strike="noStrike">
              <a:solidFill>
                <a:srgbClr val="ffffff"/>
              </a:solidFill>
              <a:latin typeface="Arial"/>
            </a:endParaRPr>
          </a:p>
        </p:txBody>
      </p:sp>
      <p:graphicFrame>
        <p:nvGraphicFramePr>
          <p:cNvPr id="386" name="Table 4_ 92"/>
          <p:cNvGraphicFramePr/>
          <p:nvPr/>
        </p:nvGraphicFramePr>
        <p:xfrm>
          <a:off x="360720" y="818640"/>
          <a:ext cx="11518920" cy="5730120"/>
        </p:xfrm>
        <a:graphic>
          <a:graphicData uri="http://schemas.openxmlformats.org/drawingml/2006/table">
            <a:tbl>
              <a:tblPr/>
              <a:tblGrid>
                <a:gridCol w="8416800"/>
                <a:gridCol w="3102480"/>
              </a:tblGrid>
              <a:tr h="49248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LTSpice Simulation</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3800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ea typeface="DejaVu Sans"/>
                        </a:rPr>
                        <a:t>Any part in operation in the converter was </a:t>
                      </a:r>
                      <a:r>
                        <a:rPr b="1" lang="en-GB" sz="1800" spc="-1" strike="noStrike">
                          <a:solidFill>
                            <a:srgbClr val="333333"/>
                          </a:solidFill>
                          <a:latin typeface="Arial"/>
                        </a:rPr>
                        <a:t>simulated  (sometimes through several sub ones) using </a:t>
                      </a:r>
                      <a:r>
                        <a:rPr b="1" lang="en-GB" sz="1800" spc="-1" strike="noStrike">
                          <a:solidFill>
                            <a:srgbClr val="706e0c"/>
                          </a:solidFill>
                          <a:latin typeface="Arial"/>
                        </a:rPr>
                        <a:t>LTSpice</a:t>
                      </a:r>
                      <a:r>
                        <a:rPr b="1" lang="en-GB" sz="1800" spc="-1" strike="noStrike">
                          <a:solidFill>
                            <a:srgbClr val="333333"/>
                          </a:solidFill>
                          <a:latin typeface="Arial"/>
                        </a:rPr>
                        <a:t>.</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Simulation average </a:t>
                      </a:r>
                      <a:r>
                        <a:rPr b="1" lang="en-GB" sz="1800" spc="-1" strike="noStrike">
                          <a:solidFill>
                            <a:srgbClr val="706e0c"/>
                          </a:solidFill>
                          <a:latin typeface="Arial"/>
                        </a:rPr>
                        <a:t>time</a:t>
                      </a:r>
                      <a:r>
                        <a:rPr b="1" lang="en-GB" sz="1800" spc="-1" strike="noStrike">
                          <a:solidFill>
                            <a:srgbClr val="333333"/>
                          </a:solidFill>
                          <a:latin typeface="Arial"/>
                        </a:rPr>
                        <a:t> was required to </a:t>
                      </a:r>
                      <a:r>
                        <a:rPr b="1" lang="en-GB" sz="1800" spc="-1" strike="noStrike">
                          <a:solidFill>
                            <a:srgbClr val="706e0c"/>
                          </a:solidFill>
                          <a:latin typeface="Arial"/>
                        </a:rPr>
                        <a:t>be less than 20 sec</a:t>
                      </a:r>
                      <a:r>
                        <a:rPr b="1" lang="en-GB" sz="1800" spc="-1" strike="noStrike">
                          <a:solidFill>
                            <a:srgbClr val="333333"/>
                          </a:solidFill>
                          <a:latin typeface="Arial"/>
                        </a:rPr>
                        <a:t>.</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Simulation had to be</a:t>
                      </a:r>
                      <a:r>
                        <a:rPr b="1" lang="en-GB" sz="1800" spc="-1" strike="noStrike">
                          <a:solidFill>
                            <a:srgbClr val="706e0c"/>
                          </a:solidFill>
                          <a:latin typeface="Arial"/>
                        </a:rPr>
                        <a:t> as  precise and close to reality as possible</a:t>
                      </a:r>
                      <a:r>
                        <a:rPr b="1" lang="en-GB" sz="1800" spc="-1" strike="noStrike">
                          <a:solidFill>
                            <a:srgbClr val="333333"/>
                          </a:solidFill>
                          <a:latin typeface="Arial"/>
                        </a:rPr>
                        <a:t>.</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387" name="" descr=""/>
          <p:cNvPicPr/>
          <p:nvPr/>
        </p:nvPicPr>
        <p:blipFill>
          <a:blip r:embed="rId1"/>
          <a:stretch/>
        </p:blipFill>
        <p:spPr>
          <a:xfrm>
            <a:off x="1406880" y="1759320"/>
            <a:ext cx="6842160" cy="3885120"/>
          </a:xfrm>
          <a:prstGeom prst="rect">
            <a:avLst/>
          </a:prstGeom>
          <a:ln w="3600">
            <a:noFill/>
          </a:ln>
        </p:spPr>
      </p:pic>
    </p:spTree>
  </p:cSld>
  <mc:AlternateContent>
    <mc:Choice Requires="p14">
      <p:transition spd="slow" p14:dur="2000"/>
    </mc:Choice>
    <mc:Fallback>
      <p:transition spd="slow"/>
    </mc:Fallback>
  </mc:AlternateContent>
</p:sld>
</file>

<file path=ppt/slides/slide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8"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Design tools &amp; info m</a:t>
            </a:r>
            <a:r>
              <a:rPr b="1" lang="en-GB" sz="2200" spc="-1" strike="noStrike" baseline="33000">
                <a:solidFill>
                  <a:srgbClr val="ffffff"/>
                </a:solidFill>
                <a:latin typeface="Arial"/>
              </a:rPr>
              <a:t>gt</a:t>
            </a:r>
            <a:r>
              <a:rPr b="1" lang="en-GB" sz="2200" spc="-1" strike="noStrike">
                <a:solidFill>
                  <a:srgbClr val="ffffff"/>
                </a:solidFill>
                <a:latin typeface="Arial"/>
              </a:rPr>
              <a:t> | Intensive use of LTSpice Simulation</a:t>
            </a:r>
            <a:endParaRPr b="1" lang="en-GB" sz="2200" spc="-1" strike="noStrike">
              <a:solidFill>
                <a:srgbClr val="ffffff"/>
              </a:solidFill>
              <a:latin typeface="Arial"/>
            </a:endParaRPr>
          </a:p>
        </p:txBody>
      </p:sp>
      <p:graphicFrame>
        <p:nvGraphicFramePr>
          <p:cNvPr id="389" name="Table 4_ 91"/>
          <p:cNvGraphicFramePr/>
          <p:nvPr/>
        </p:nvGraphicFramePr>
        <p:xfrm>
          <a:off x="360720" y="818640"/>
          <a:ext cx="11518920" cy="5730120"/>
        </p:xfrm>
        <a:graphic>
          <a:graphicData uri="http://schemas.openxmlformats.org/drawingml/2006/table">
            <a:tbl>
              <a:tblPr/>
              <a:tblGrid>
                <a:gridCol w="8416800"/>
                <a:gridCol w="3102480"/>
              </a:tblGrid>
              <a:tr h="49248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LTSpice Simulation</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3800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ea typeface="DejaVu Sans"/>
                        </a:rPr>
                        <a:t>Response of a </a:t>
                      </a:r>
                      <a:r>
                        <a:rPr b="1" lang="en-GB" sz="1800" spc="-1" strike="noStrike">
                          <a:solidFill>
                            <a:srgbClr val="706e0c"/>
                          </a:solidFill>
                          <a:latin typeface="Arial"/>
                          <a:ea typeface="DejaVu Sans"/>
                        </a:rPr>
                        <a:t>15 sec simulation</a:t>
                      </a:r>
                      <a:r>
                        <a:rPr b="1" lang="en-GB" sz="1800" spc="-1" strike="noStrike">
                          <a:solidFill>
                            <a:srgbClr val="333333"/>
                          </a:solidFill>
                          <a:latin typeface="Arial"/>
                          <a:ea typeface="DejaVu Sans"/>
                        </a:rPr>
                        <a:t> giving the inverter current of a </a:t>
                      </a:r>
                      <a:r>
                        <a:rPr b="1" lang="en-GB" sz="1800" spc="-1" strike="noStrike">
                          <a:solidFill>
                            <a:srgbClr val="706e0c"/>
                          </a:solidFill>
                          <a:latin typeface="Arial"/>
                          <a:ea typeface="DejaVu Sans"/>
                        </a:rPr>
                        <a:t>70 kHz</a:t>
                      </a:r>
                      <a:r>
                        <a:rPr b="1" lang="en-GB" sz="1800" spc="-1" strike="noStrike">
                          <a:solidFill>
                            <a:srgbClr val="333333"/>
                          </a:solidFill>
                          <a:latin typeface="Arial"/>
                          <a:ea typeface="DejaVu Sans"/>
                        </a:rPr>
                        <a:t> phase shifted DC-DC, integrating the effect of </a:t>
                      </a:r>
                      <a:r>
                        <a:rPr b="1" lang="en-GB" sz="1800" spc="-1" strike="noStrike">
                          <a:solidFill>
                            <a:srgbClr val="706e0c"/>
                          </a:solidFill>
                          <a:latin typeface="Arial"/>
                          <a:ea typeface="DejaVu Sans"/>
                        </a:rPr>
                        <a:t>50 meters</a:t>
                      </a:r>
                      <a:r>
                        <a:rPr b="1" lang="en-GB" sz="1800" spc="-1" strike="noStrike">
                          <a:solidFill>
                            <a:srgbClr val="333333"/>
                          </a:solidFill>
                          <a:latin typeface="Arial"/>
                          <a:ea typeface="DejaVu Sans"/>
                        </a:rPr>
                        <a:t> of cable transporting the signal to the final oscilloscope.</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390" name="" descr=""/>
          <p:cNvPicPr/>
          <p:nvPr/>
        </p:nvPicPr>
        <p:blipFill>
          <a:blip r:embed="rId1"/>
          <a:stretch/>
        </p:blipFill>
        <p:spPr>
          <a:xfrm>
            <a:off x="1157400" y="1720440"/>
            <a:ext cx="6861600" cy="3535200"/>
          </a:xfrm>
          <a:prstGeom prst="rect">
            <a:avLst/>
          </a:prstGeom>
          <a:ln w="3600">
            <a:noFill/>
          </a:ln>
        </p:spPr>
      </p:pic>
    </p:spTree>
  </p:cSld>
  <mc:AlternateContent>
    <mc:Choice Requires="p14">
      <p:transition spd="slow" p14:dur="2000"/>
    </mc:Choice>
    <mc:Fallback>
      <p:transition spd="slow"/>
    </mc:Fallback>
  </mc:AlternateContent>
</p:sld>
</file>

<file path=ppt/slides/slide3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91"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Design tools &amp; info m</a:t>
            </a:r>
            <a:r>
              <a:rPr b="1" lang="en-GB" sz="2200" spc="-1" strike="noStrike" baseline="33000">
                <a:solidFill>
                  <a:srgbClr val="ffffff"/>
                </a:solidFill>
                <a:latin typeface="Arial"/>
              </a:rPr>
              <a:t>gt</a:t>
            </a:r>
            <a:r>
              <a:rPr b="1" lang="en-GB" sz="2200" spc="-1" strike="noStrike">
                <a:solidFill>
                  <a:srgbClr val="ffffff"/>
                </a:solidFill>
                <a:latin typeface="Arial"/>
              </a:rPr>
              <a:t> | Efficient LTSpice Simulations</a:t>
            </a:r>
            <a:endParaRPr b="1" lang="en-GB" sz="2200" spc="-1" strike="noStrike">
              <a:solidFill>
                <a:srgbClr val="ffffff"/>
              </a:solidFill>
              <a:latin typeface="Arial"/>
            </a:endParaRPr>
          </a:p>
        </p:txBody>
      </p:sp>
      <p:graphicFrame>
        <p:nvGraphicFramePr>
          <p:cNvPr id="392" name="Table 4_ 93"/>
          <p:cNvGraphicFramePr/>
          <p:nvPr/>
        </p:nvGraphicFramePr>
        <p:xfrm>
          <a:off x="360720" y="818640"/>
          <a:ext cx="11518920" cy="5730120"/>
        </p:xfrm>
        <a:graphic>
          <a:graphicData uri="http://schemas.openxmlformats.org/drawingml/2006/table">
            <a:tbl>
              <a:tblPr/>
              <a:tblGrid>
                <a:gridCol w="8416800"/>
                <a:gridCol w="3102480"/>
              </a:tblGrid>
              <a:tr h="49248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LTSpice Simulation</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3800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ea typeface="DejaVu Sans"/>
                        </a:rPr>
                        <a:t>Up to </a:t>
                      </a:r>
                      <a:r>
                        <a:rPr b="1" lang="en-GB" sz="1800" spc="-1" strike="noStrike">
                          <a:solidFill>
                            <a:srgbClr val="706e0c"/>
                          </a:solidFill>
                          <a:latin typeface="Arial"/>
                          <a:ea typeface="DejaVu Sans"/>
                        </a:rPr>
                        <a:t>300x</a:t>
                      </a:r>
                      <a:r>
                        <a:rPr b="1" lang="en-GB" sz="1800" spc="-1" strike="noStrike">
                          <a:solidFill>
                            <a:srgbClr val="333333"/>
                          </a:solidFill>
                          <a:latin typeface="Arial"/>
                          <a:ea typeface="DejaVu Sans"/>
                        </a:rPr>
                        <a:t> periods are generated, in less than </a:t>
                      </a:r>
                      <a:r>
                        <a:rPr b="1" lang="en-GB" sz="1800" spc="-1" strike="noStrike">
                          <a:solidFill>
                            <a:srgbClr val="706e0c"/>
                          </a:solidFill>
                          <a:latin typeface="Arial"/>
                          <a:ea typeface="DejaVu Sans"/>
                        </a:rPr>
                        <a:t>15 sec</a:t>
                      </a:r>
                      <a:r>
                        <a:rPr b="1" lang="en-GB" sz="1800" spc="-1" strike="noStrike">
                          <a:solidFill>
                            <a:srgbClr val="333333"/>
                          </a:solidFill>
                          <a:latin typeface="Arial"/>
                          <a:ea typeface="DejaVu Sans"/>
                        </a:rPr>
                        <a:t> with access to IGBT power losses, PWM control signals (</a:t>
                      </a:r>
                      <a:r>
                        <a:rPr b="1" lang="en-GB" sz="1800" spc="-1" strike="noStrike">
                          <a:solidFill>
                            <a:srgbClr val="706e0c"/>
                          </a:solidFill>
                          <a:latin typeface="Arial"/>
                          <a:ea typeface="DejaVu Sans"/>
                        </a:rPr>
                        <a:t>insert SE, modifying delay times</a:t>
                      </a:r>
                      <a:r>
                        <a:rPr b="1" lang="en-GB" sz="1800" spc="-1" strike="noStrike">
                          <a:solidFill>
                            <a:srgbClr val="333333"/>
                          </a:solidFill>
                          <a:latin typeface="Arial"/>
                          <a:ea typeface="DejaVu Sans"/>
                        </a:rPr>
                        <a:t>…).</a:t>
                      </a:r>
                      <a:endParaRPr b="1" lang="en-GB" sz="1800" spc="-1" strike="noStrike">
                        <a:solidFill>
                          <a:srgbClr val="333333"/>
                        </a:solidFill>
                        <a:latin typeface="Arial"/>
                      </a:endParaRPr>
                    </a:p>
                    <a:p>
                      <a:pPr marL="36000" algn="just">
                        <a:lnSpc>
                          <a:spcPct val="115000"/>
                        </a:lnSpc>
                        <a:spcBef>
                          <a:spcPts val="283"/>
                        </a:spcBef>
                        <a:spcAft>
                          <a:spcPts val="283"/>
                        </a:spcAft>
                      </a:pP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ea typeface="DejaVu Sans"/>
                        </a:rPr>
                        <a:t>Simulation helps to study </a:t>
                      </a:r>
                      <a:r>
                        <a:rPr b="1" lang="en-GB" sz="1800" spc="-1" strike="noStrike">
                          <a:solidFill>
                            <a:srgbClr val="706e0c"/>
                          </a:solidFill>
                          <a:latin typeface="Arial"/>
                          <a:ea typeface="DejaVu Sans"/>
                        </a:rPr>
                        <a:t>SE or dose effect</a:t>
                      </a:r>
                      <a:r>
                        <a:rPr b="1" lang="en-GB" sz="1800" spc="-1" strike="noStrike">
                          <a:solidFill>
                            <a:srgbClr val="333333"/>
                          </a:solidFill>
                          <a:latin typeface="Arial"/>
                          <a:ea typeface="DejaVu Sans"/>
                        </a:rPr>
                        <a:t> through adding </a:t>
                      </a:r>
                      <a:r>
                        <a:rPr b="1" lang="en-GB" sz="1800" spc="-1" strike="noStrike">
                          <a:solidFill>
                            <a:srgbClr val="706e0c"/>
                          </a:solidFill>
                          <a:latin typeface="Arial"/>
                          <a:ea typeface="DejaVu Sans"/>
                        </a:rPr>
                        <a:t>SE source</a:t>
                      </a:r>
                      <a:r>
                        <a:rPr b="1" lang="en-GB" sz="1800" spc="-1" strike="noStrike">
                          <a:solidFill>
                            <a:srgbClr val="333333"/>
                          </a:solidFill>
                          <a:latin typeface="Arial"/>
                          <a:ea typeface="DejaVu Sans"/>
                        </a:rPr>
                        <a:t>, or modifying </a:t>
                      </a:r>
                      <a:r>
                        <a:rPr b="1" lang="en-GB" sz="1800" spc="-1" strike="noStrike">
                          <a:solidFill>
                            <a:srgbClr val="706e0c"/>
                          </a:solidFill>
                          <a:latin typeface="Arial"/>
                          <a:ea typeface="DejaVu Sans"/>
                        </a:rPr>
                        <a:t>component models </a:t>
                      </a:r>
                      <a:r>
                        <a:rPr b="1" lang="en-GB" sz="1800" spc="-1" strike="noStrike">
                          <a:solidFill>
                            <a:srgbClr val="333333"/>
                          </a:solidFill>
                          <a:latin typeface="Arial"/>
                          <a:ea typeface="DejaVu Sans"/>
                        </a:rPr>
                        <a:t>(degradation).</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393" name="" descr=""/>
          <p:cNvPicPr/>
          <p:nvPr/>
        </p:nvPicPr>
        <p:blipFill>
          <a:blip r:embed="rId1"/>
          <a:stretch/>
        </p:blipFill>
        <p:spPr>
          <a:xfrm>
            <a:off x="1421640" y="1245960"/>
            <a:ext cx="6450480" cy="4942800"/>
          </a:xfrm>
          <a:prstGeom prst="rect">
            <a:avLst/>
          </a:prstGeom>
          <a:ln w="3600">
            <a:noFill/>
          </a:ln>
        </p:spPr>
      </p:pic>
    </p:spTree>
  </p:cSld>
  <mc:AlternateContent>
    <mc:Choice Requires="p14">
      <p:transition spd="slow" p14:dur="2000"/>
    </mc:Choice>
    <mc:Fallback>
      <p:transition spd="slow"/>
    </mc:Fallback>
  </mc:AlternateContent>
</p:sld>
</file>

<file path=ppt/slides/slide3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94"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Design tools &amp; info m</a:t>
            </a:r>
            <a:r>
              <a:rPr b="1" lang="en-GB" sz="2200" spc="-1" strike="noStrike" baseline="33000">
                <a:solidFill>
                  <a:srgbClr val="ffffff"/>
                </a:solidFill>
                <a:latin typeface="Arial"/>
              </a:rPr>
              <a:t>gt</a:t>
            </a:r>
            <a:r>
              <a:rPr b="1" lang="en-GB" sz="2200" spc="-1" strike="noStrike">
                <a:solidFill>
                  <a:srgbClr val="ffffff"/>
                </a:solidFill>
                <a:latin typeface="Arial"/>
              </a:rPr>
              <a:t> | Information access on component</a:t>
            </a:r>
            <a:endParaRPr b="1" lang="en-GB" sz="2200" spc="-1" strike="noStrike">
              <a:solidFill>
                <a:srgbClr val="ffffff"/>
              </a:solidFill>
              <a:latin typeface="Arial"/>
            </a:endParaRPr>
          </a:p>
        </p:txBody>
      </p:sp>
      <p:graphicFrame>
        <p:nvGraphicFramePr>
          <p:cNvPr id="395" name="Table 4_ 30"/>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Information easy access</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nSpc>
                          <a:spcPct val="115000"/>
                        </a:lnSpc>
                        <a:spcBef>
                          <a:spcPts val="283"/>
                        </a:spcBef>
                        <a:spcAft>
                          <a:spcPts val="283"/>
                        </a:spcAft>
                      </a:pPr>
                      <a:r>
                        <a:rPr b="1" lang="en-GB" sz="1800" spc="-1" strike="noStrike">
                          <a:solidFill>
                            <a:srgbClr val="333333"/>
                          </a:solidFill>
                          <a:latin typeface="Arial"/>
                        </a:rPr>
                        <a:t>All information related to critical semiconductors is easily accessible on webpages</a:t>
                      </a:r>
                      <a:endParaRPr b="1" lang="en-GB" sz="1800" spc="-1" strike="noStrike">
                        <a:solidFill>
                          <a:srgbClr val="333333"/>
                        </a:solidFill>
                        <a:latin typeface="Arial"/>
                      </a:endParaRPr>
                    </a:p>
                    <a:p>
                      <a:pPr marL="36000">
                        <a:lnSpc>
                          <a:spcPct val="115000"/>
                        </a:lnSpc>
                        <a:spcBef>
                          <a:spcPts val="283"/>
                        </a:spcBef>
                        <a:spcAft>
                          <a:spcPts val="283"/>
                        </a:spcAft>
                        <a:buClr>
                          <a:srgbClr val="000000"/>
                        </a:buClr>
                        <a:buSzPct val="45000"/>
                        <a:buFont typeface="Wingdings" charset="2"/>
                        <a:buChar char=""/>
                      </a:pPr>
                      <a:r>
                        <a:rPr b="1" lang="en-GB" sz="1800" spc="-1" strike="noStrike">
                          <a:solidFill>
                            <a:srgbClr val="333333"/>
                          </a:solidFill>
                          <a:latin typeface="Arial"/>
                        </a:rPr>
                        <a:t>Datasheet</a:t>
                      </a:r>
                      <a:endParaRPr b="1" lang="en-GB" sz="1800" spc="-1" strike="noStrike">
                        <a:solidFill>
                          <a:srgbClr val="333333"/>
                        </a:solidFill>
                        <a:latin typeface="Arial"/>
                      </a:endParaRPr>
                    </a:p>
                    <a:p>
                      <a:pPr marL="36000">
                        <a:lnSpc>
                          <a:spcPct val="115000"/>
                        </a:lnSpc>
                        <a:spcBef>
                          <a:spcPts val="283"/>
                        </a:spcBef>
                        <a:spcAft>
                          <a:spcPts val="283"/>
                        </a:spcAft>
                        <a:buClr>
                          <a:srgbClr val="000000"/>
                        </a:buClr>
                        <a:buSzPct val="45000"/>
                        <a:buFont typeface="Wingdings" charset="2"/>
                        <a:buChar char=""/>
                      </a:pPr>
                      <a:r>
                        <a:rPr b="1" lang="en-GB" sz="1800" spc="-1" strike="noStrike">
                          <a:solidFill>
                            <a:srgbClr val="706e0c"/>
                          </a:solidFill>
                          <a:latin typeface="Arial"/>
                        </a:rPr>
                        <a:t>Selection</a:t>
                      </a:r>
                      <a:r>
                        <a:rPr b="1" lang="en-GB" sz="1800" spc="-1" strike="noStrike">
                          <a:solidFill>
                            <a:srgbClr val="333333"/>
                          </a:solidFill>
                          <a:latin typeface="Arial"/>
                        </a:rPr>
                        <a:t> Matrix</a:t>
                      </a:r>
                      <a:endParaRPr b="1" lang="en-GB" sz="1800" spc="-1" strike="noStrike">
                        <a:solidFill>
                          <a:srgbClr val="333333"/>
                        </a:solidFill>
                        <a:latin typeface="Arial"/>
                      </a:endParaRPr>
                    </a:p>
                    <a:p>
                      <a:pPr marL="36000">
                        <a:lnSpc>
                          <a:spcPct val="115000"/>
                        </a:lnSpc>
                        <a:spcBef>
                          <a:spcPts val="283"/>
                        </a:spcBef>
                        <a:spcAft>
                          <a:spcPts val="283"/>
                        </a:spcAft>
                        <a:buClr>
                          <a:srgbClr val="000000"/>
                        </a:buClr>
                        <a:buSzPct val="45000"/>
                        <a:buFont typeface="Wingdings" charset="2"/>
                        <a:buChar char=""/>
                      </a:pPr>
                      <a:r>
                        <a:rPr b="1" lang="en-GB" sz="1800" spc="-1" strike="noStrike">
                          <a:solidFill>
                            <a:srgbClr val="706e0c"/>
                          </a:solidFill>
                          <a:latin typeface="Arial"/>
                        </a:rPr>
                        <a:t>Rad-tolerant</a:t>
                      </a:r>
                      <a:r>
                        <a:rPr b="1" lang="en-GB" sz="1800" spc="-1" strike="noStrike">
                          <a:solidFill>
                            <a:srgbClr val="333333"/>
                          </a:solidFill>
                          <a:latin typeface="Arial"/>
                        </a:rPr>
                        <a:t> biblio and </a:t>
                      </a:r>
                      <a:r>
                        <a:rPr b="1" lang="en-GB" sz="1800" spc="-1" strike="noStrike">
                          <a:solidFill>
                            <a:srgbClr val="706e0c"/>
                          </a:solidFill>
                          <a:latin typeface="Arial"/>
                        </a:rPr>
                        <a:t>test report</a:t>
                      </a:r>
                      <a:endParaRPr b="1" lang="en-GB" sz="1800" spc="-1" strike="noStrike">
                        <a:solidFill>
                          <a:srgbClr val="333333"/>
                        </a:solidFill>
                        <a:latin typeface="Arial"/>
                      </a:endParaRPr>
                    </a:p>
                    <a:p>
                      <a:pPr marL="36000">
                        <a:lnSpc>
                          <a:spcPct val="115000"/>
                        </a:lnSpc>
                        <a:spcBef>
                          <a:spcPts val="283"/>
                        </a:spcBef>
                        <a:spcAft>
                          <a:spcPts val="283"/>
                        </a:spcAft>
                        <a:buClr>
                          <a:srgbClr val="000000"/>
                        </a:buClr>
                        <a:buSzPct val="45000"/>
                        <a:buFont typeface="Wingdings" charset="2"/>
                        <a:buChar char=""/>
                      </a:pPr>
                      <a:r>
                        <a:rPr b="1" lang="en-GB" sz="1800" spc="-1" strike="noStrike">
                          <a:solidFill>
                            <a:srgbClr val="706e0c"/>
                          </a:solidFill>
                          <a:latin typeface="Arial"/>
                        </a:rPr>
                        <a:t>LTSpice</a:t>
                      </a:r>
                      <a:r>
                        <a:rPr b="1" lang="en-GB" sz="1800" spc="-1" strike="noStrike">
                          <a:solidFill>
                            <a:srgbClr val="333333"/>
                          </a:solidFill>
                          <a:latin typeface="Arial"/>
                        </a:rPr>
                        <a:t> component </a:t>
                      </a:r>
                      <a:r>
                        <a:rPr b="1" lang="en-GB" sz="1800" spc="-1" strike="noStrike">
                          <a:solidFill>
                            <a:srgbClr val="706e0c"/>
                          </a:solidFill>
                          <a:latin typeface="Arial"/>
                        </a:rPr>
                        <a:t>model</a:t>
                      </a:r>
                      <a:endParaRPr b="1" lang="en-GB" sz="1800" spc="-1" strike="noStrike">
                        <a:solidFill>
                          <a:srgbClr val="333333"/>
                        </a:solidFill>
                        <a:latin typeface="Arial"/>
                      </a:endParaRPr>
                    </a:p>
                    <a:p>
                      <a:pPr marL="36000">
                        <a:lnSpc>
                          <a:spcPct val="115000"/>
                        </a:lnSpc>
                        <a:spcBef>
                          <a:spcPts val="283"/>
                        </a:spcBef>
                        <a:spcAft>
                          <a:spcPts val="283"/>
                        </a:spcAft>
                      </a:pPr>
                      <a:endParaRPr b="1" lang="en-GB" sz="1800" spc="-1" strike="noStrike">
                        <a:solidFill>
                          <a:srgbClr val="333333"/>
                        </a:solidFill>
                        <a:latin typeface="Arial"/>
                      </a:endParaRPr>
                    </a:p>
                    <a:p>
                      <a:pPr marL="36000">
                        <a:lnSpc>
                          <a:spcPct val="115000"/>
                        </a:lnSpc>
                        <a:spcBef>
                          <a:spcPts val="283"/>
                        </a:spcBef>
                        <a:spcAft>
                          <a:spcPts val="283"/>
                        </a:spcAft>
                      </a:pPr>
                      <a:endParaRPr b="1" lang="en-GB" sz="1800" spc="-1" strike="noStrike">
                        <a:solidFill>
                          <a:srgbClr val="333333"/>
                        </a:solidFill>
                        <a:latin typeface="Arial"/>
                      </a:endParaRPr>
                    </a:p>
                    <a:p>
                      <a:pPr marL="36000">
                        <a:lnSpc>
                          <a:spcPct val="115000"/>
                        </a:lnSpc>
                        <a:spcBef>
                          <a:spcPts val="283"/>
                        </a:spcBef>
                        <a:spcAft>
                          <a:spcPts val="283"/>
                        </a:spcAft>
                      </a:pP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396" name="" descr=""/>
          <p:cNvPicPr/>
          <p:nvPr/>
        </p:nvPicPr>
        <p:blipFill>
          <a:blip r:embed="rId1"/>
          <a:stretch/>
        </p:blipFill>
        <p:spPr>
          <a:xfrm>
            <a:off x="1283400" y="1271520"/>
            <a:ext cx="6630120" cy="4492800"/>
          </a:xfrm>
          <a:prstGeom prst="rect">
            <a:avLst/>
          </a:prstGeom>
          <a:ln w="3600">
            <a:noFill/>
          </a:ln>
        </p:spPr>
      </p:pic>
    </p:spTree>
  </p:cSld>
  <mc:AlternateContent>
    <mc:Choice Requires="p14">
      <p:transition spd="slow" p14:dur="2000"/>
    </mc:Choice>
    <mc:Fallback>
      <p:transition spd="slow"/>
    </mc:Fallback>
  </mc:AlternateContent>
</p:sld>
</file>

<file path=ppt/slides/slide3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97"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Design tools &amp; info m</a:t>
            </a:r>
            <a:r>
              <a:rPr b="1" lang="en-GB" sz="2200" spc="-1" strike="noStrike" baseline="33000">
                <a:solidFill>
                  <a:srgbClr val="ffffff"/>
                </a:solidFill>
                <a:latin typeface="Arial"/>
              </a:rPr>
              <a:t>gt</a:t>
            </a:r>
            <a:r>
              <a:rPr b="1" lang="en-GB" sz="2200" spc="-1" strike="noStrike">
                <a:solidFill>
                  <a:srgbClr val="ffffff"/>
                </a:solidFill>
                <a:latin typeface="Arial"/>
              </a:rPr>
              <a:t> | Information access on PCB cards</a:t>
            </a:r>
            <a:endParaRPr b="1" lang="en-GB" sz="2200" spc="-1" strike="noStrike">
              <a:solidFill>
                <a:srgbClr val="ffffff"/>
              </a:solidFill>
              <a:latin typeface="Arial"/>
            </a:endParaRPr>
          </a:p>
        </p:txBody>
      </p:sp>
      <p:graphicFrame>
        <p:nvGraphicFramePr>
          <p:cNvPr id="398" name="Table 4_ 86"/>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Information easy access</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nSpc>
                          <a:spcPct val="115000"/>
                        </a:lnSpc>
                        <a:spcBef>
                          <a:spcPts val="283"/>
                        </a:spcBef>
                        <a:spcAft>
                          <a:spcPts val="283"/>
                        </a:spcAft>
                      </a:pPr>
                      <a:r>
                        <a:rPr b="1" lang="en-GB" sz="1800" spc="-1" strike="noStrike">
                          <a:solidFill>
                            <a:srgbClr val="333333"/>
                          </a:solidFill>
                          <a:latin typeface="Arial"/>
                        </a:rPr>
                        <a:t>All information related to each PCB is easily accessible on webpages</a:t>
                      </a:r>
                      <a:endParaRPr b="1" lang="en-GB" sz="1800" spc="-1" strike="noStrike">
                        <a:solidFill>
                          <a:srgbClr val="333333"/>
                        </a:solidFill>
                        <a:latin typeface="Arial"/>
                      </a:endParaRPr>
                    </a:p>
                    <a:p>
                      <a:pPr marL="36000">
                        <a:lnSpc>
                          <a:spcPct val="115000"/>
                        </a:lnSpc>
                        <a:spcBef>
                          <a:spcPts val="283"/>
                        </a:spcBef>
                        <a:spcAft>
                          <a:spcPts val="283"/>
                        </a:spcAft>
                        <a:buClr>
                          <a:srgbClr val="000000"/>
                        </a:buClr>
                        <a:buSzPct val="45000"/>
                        <a:buFont typeface="Wingdings" charset="2"/>
                        <a:buChar char=""/>
                      </a:pPr>
                      <a:r>
                        <a:rPr b="1" lang="en-GB" sz="1800" spc="-1" strike="noStrike">
                          <a:solidFill>
                            <a:srgbClr val="333333"/>
                          </a:solidFill>
                          <a:latin typeface="Arial"/>
                        </a:rPr>
                        <a:t>PCB </a:t>
                      </a:r>
                      <a:r>
                        <a:rPr b="1" lang="en-GB" sz="1800" spc="-1" strike="noStrike">
                          <a:solidFill>
                            <a:srgbClr val="706e0c"/>
                          </a:solidFill>
                          <a:latin typeface="Arial"/>
                        </a:rPr>
                        <a:t>schematics</a:t>
                      </a:r>
                      <a:r>
                        <a:rPr b="1" lang="en-GB" sz="1800" spc="-1" strike="noStrike">
                          <a:solidFill>
                            <a:srgbClr val="333333"/>
                          </a:solidFill>
                          <a:latin typeface="Arial"/>
                        </a:rPr>
                        <a:t> (and layout)</a:t>
                      </a:r>
                      <a:endParaRPr b="1" lang="en-GB" sz="1800" spc="-1" strike="noStrike">
                        <a:solidFill>
                          <a:srgbClr val="333333"/>
                        </a:solidFill>
                        <a:latin typeface="Arial"/>
                      </a:endParaRPr>
                    </a:p>
                    <a:p>
                      <a:pPr marL="36000">
                        <a:lnSpc>
                          <a:spcPct val="115000"/>
                        </a:lnSpc>
                        <a:spcBef>
                          <a:spcPts val="283"/>
                        </a:spcBef>
                        <a:spcAft>
                          <a:spcPts val="283"/>
                        </a:spcAft>
                        <a:buClr>
                          <a:srgbClr val="000000"/>
                        </a:buClr>
                        <a:buSzPct val="45000"/>
                        <a:buFont typeface="Wingdings" charset="2"/>
                        <a:buChar char=""/>
                      </a:pPr>
                      <a:r>
                        <a:rPr b="1" lang="en-GB" sz="1800" spc="-1" strike="noStrike">
                          <a:solidFill>
                            <a:srgbClr val="706e0c"/>
                          </a:solidFill>
                          <a:latin typeface="Arial"/>
                        </a:rPr>
                        <a:t>PCB Tracking change</a:t>
                      </a:r>
                      <a:r>
                        <a:rPr b="1" lang="en-GB" sz="1800" spc="-1" strike="noStrike">
                          <a:solidFill>
                            <a:srgbClr val="333333"/>
                          </a:solidFill>
                          <a:latin typeface="Arial"/>
                        </a:rPr>
                        <a:t> file (update &amp; bug fixes)</a:t>
                      </a:r>
                      <a:endParaRPr b="1" lang="en-GB" sz="1800" spc="-1" strike="noStrike">
                        <a:solidFill>
                          <a:srgbClr val="333333"/>
                        </a:solidFill>
                        <a:latin typeface="Arial"/>
                      </a:endParaRPr>
                    </a:p>
                    <a:p>
                      <a:pPr marL="36000">
                        <a:lnSpc>
                          <a:spcPct val="115000"/>
                        </a:lnSpc>
                        <a:spcBef>
                          <a:spcPts val="283"/>
                        </a:spcBef>
                        <a:spcAft>
                          <a:spcPts val="283"/>
                        </a:spcAft>
                        <a:buClr>
                          <a:srgbClr val="000000"/>
                        </a:buClr>
                        <a:buSzPct val="45000"/>
                        <a:buFont typeface="Wingdings" charset="2"/>
                        <a:buChar char=""/>
                      </a:pPr>
                      <a:r>
                        <a:rPr b="1" lang="en-GB" sz="1800" spc="-1" strike="noStrike">
                          <a:solidFill>
                            <a:srgbClr val="706e0c"/>
                          </a:solidFill>
                          <a:latin typeface="Arial"/>
                        </a:rPr>
                        <a:t>Design Report</a:t>
                      </a:r>
                      <a:endParaRPr b="1" lang="en-GB" sz="1800" spc="-1" strike="noStrike">
                        <a:solidFill>
                          <a:srgbClr val="333333"/>
                        </a:solidFill>
                        <a:latin typeface="Arial"/>
                      </a:endParaRPr>
                    </a:p>
                    <a:p>
                      <a:pPr marL="36000">
                        <a:lnSpc>
                          <a:spcPct val="115000"/>
                        </a:lnSpc>
                        <a:spcBef>
                          <a:spcPts val="283"/>
                        </a:spcBef>
                        <a:spcAft>
                          <a:spcPts val="283"/>
                        </a:spcAft>
                        <a:buClr>
                          <a:srgbClr val="000000"/>
                        </a:buClr>
                        <a:buSzPct val="45000"/>
                        <a:buFont typeface="Wingdings" charset="2"/>
                        <a:buChar char=""/>
                      </a:pPr>
                      <a:r>
                        <a:rPr b="1" lang="en-GB" sz="1800" spc="-1" strike="noStrike">
                          <a:solidFill>
                            <a:srgbClr val="333333"/>
                          </a:solidFill>
                          <a:latin typeface="Arial"/>
                        </a:rPr>
                        <a:t>All </a:t>
                      </a:r>
                      <a:r>
                        <a:rPr b="1" lang="en-GB" sz="1800" spc="-1" strike="noStrike">
                          <a:solidFill>
                            <a:srgbClr val="706e0c"/>
                          </a:solidFill>
                          <a:latin typeface="Arial"/>
                        </a:rPr>
                        <a:t>LTSpice</a:t>
                      </a:r>
                      <a:r>
                        <a:rPr b="1" lang="en-GB" sz="1800" spc="-1" strike="noStrike">
                          <a:solidFill>
                            <a:srgbClr val="333333"/>
                          </a:solidFill>
                          <a:latin typeface="Arial"/>
                        </a:rPr>
                        <a:t> system board </a:t>
                      </a:r>
                      <a:r>
                        <a:rPr b="1" lang="en-GB" sz="1800" spc="-1" strike="noStrike">
                          <a:solidFill>
                            <a:srgbClr val="706e0c"/>
                          </a:solidFill>
                          <a:latin typeface="Arial"/>
                        </a:rPr>
                        <a:t>models</a:t>
                      </a:r>
                      <a:endParaRPr b="1" lang="en-GB" sz="1800" spc="-1" strike="noStrike">
                        <a:solidFill>
                          <a:srgbClr val="333333"/>
                        </a:solidFill>
                        <a:latin typeface="Arial"/>
                      </a:endParaRPr>
                    </a:p>
                    <a:p>
                      <a:pPr marL="36000">
                        <a:lnSpc>
                          <a:spcPct val="115000"/>
                        </a:lnSpc>
                        <a:spcBef>
                          <a:spcPts val="283"/>
                        </a:spcBef>
                        <a:spcAft>
                          <a:spcPts val="283"/>
                        </a:spcAft>
                      </a:pPr>
                      <a:endParaRPr b="1" lang="en-GB" sz="1800" spc="-1" strike="noStrike">
                        <a:solidFill>
                          <a:srgbClr val="333333"/>
                        </a:solidFill>
                        <a:latin typeface="Arial"/>
                      </a:endParaRPr>
                    </a:p>
                    <a:p>
                      <a:pPr marL="36000">
                        <a:lnSpc>
                          <a:spcPct val="115000"/>
                        </a:lnSpc>
                        <a:spcBef>
                          <a:spcPts val="283"/>
                        </a:spcBef>
                        <a:spcAft>
                          <a:spcPts val="283"/>
                        </a:spcAft>
                      </a:pPr>
                      <a:endParaRPr b="1" lang="en-GB" sz="1800" spc="-1" strike="noStrike">
                        <a:solidFill>
                          <a:srgbClr val="333333"/>
                        </a:solidFill>
                        <a:latin typeface="Arial"/>
                      </a:endParaRPr>
                    </a:p>
                    <a:p>
                      <a:pPr marL="36000">
                        <a:lnSpc>
                          <a:spcPct val="115000"/>
                        </a:lnSpc>
                        <a:spcBef>
                          <a:spcPts val="283"/>
                        </a:spcBef>
                        <a:spcAft>
                          <a:spcPts val="283"/>
                        </a:spcAft>
                      </a:pP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399" name="" descr=""/>
          <p:cNvPicPr/>
          <p:nvPr/>
        </p:nvPicPr>
        <p:blipFill>
          <a:blip r:embed="rId1"/>
          <a:stretch/>
        </p:blipFill>
        <p:spPr>
          <a:xfrm>
            <a:off x="1281240" y="1274760"/>
            <a:ext cx="6671520" cy="4938120"/>
          </a:xfrm>
          <a:prstGeom prst="rect">
            <a:avLst/>
          </a:prstGeom>
          <a:ln w="3600">
            <a:noFill/>
          </a:ln>
        </p:spPr>
      </p:pic>
    </p:spTree>
  </p:cSld>
  <mc:AlternateContent>
    <mc:Choice Requires="p14">
      <p:transition spd="slow" p14:dur="2000"/>
    </mc:Choice>
    <mc:Fallback>
      <p:transition spd="slow"/>
    </mc:Fallback>
  </mc:AlternateContent>
</p:sld>
</file>

<file path=ppt/slides/slide3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00"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Design tools &amp; info m</a:t>
            </a:r>
            <a:r>
              <a:rPr b="1" lang="en-GB" sz="2200" spc="-1" strike="noStrike" baseline="33000">
                <a:solidFill>
                  <a:srgbClr val="ffffff"/>
                </a:solidFill>
                <a:latin typeface="Arial"/>
              </a:rPr>
              <a:t>gt</a:t>
            </a:r>
            <a:r>
              <a:rPr b="1" lang="en-GB" sz="2200" spc="-1" strike="noStrike">
                <a:solidFill>
                  <a:srgbClr val="ffffff"/>
                </a:solidFill>
                <a:latin typeface="Arial"/>
              </a:rPr>
              <a:t> | Documenting cpt selection</a:t>
            </a:r>
            <a:endParaRPr b="1" lang="en-GB" sz="2200" spc="-1" strike="noStrike">
              <a:solidFill>
                <a:srgbClr val="ffffff"/>
              </a:solidFill>
              <a:latin typeface="Arial"/>
            </a:endParaRPr>
          </a:p>
        </p:txBody>
      </p:sp>
      <p:graphicFrame>
        <p:nvGraphicFramePr>
          <p:cNvPr id="401" name="Table 4_ 89"/>
          <p:cNvGraphicFramePr/>
          <p:nvPr/>
        </p:nvGraphicFramePr>
        <p:xfrm>
          <a:off x="360720" y="818640"/>
          <a:ext cx="11518920" cy="581256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Information management</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nSpc>
                          <a:spcPct val="115000"/>
                        </a:lnSpc>
                        <a:spcBef>
                          <a:spcPts val="283"/>
                        </a:spcBef>
                        <a:spcAft>
                          <a:spcPts val="283"/>
                        </a:spcAft>
                      </a:pPr>
                      <a:r>
                        <a:rPr b="1" lang="en-GB" sz="1800" spc="-1" strike="noStrike">
                          <a:solidFill>
                            <a:srgbClr val="333333"/>
                          </a:solidFill>
                          <a:latin typeface="Arial"/>
                        </a:rPr>
                        <a:t>Any component (mainly semiconductor) comes with a </a:t>
                      </a:r>
                      <a:r>
                        <a:rPr b="1" lang="en-GB" sz="1800" spc="-1" strike="noStrike">
                          <a:solidFill>
                            <a:srgbClr val="706e0c"/>
                          </a:solidFill>
                          <a:latin typeface="Arial"/>
                        </a:rPr>
                        <a:t>selection matrix</a:t>
                      </a:r>
                      <a:r>
                        <a:rPr b="1" lang="en-GB" sz="1800" spc="-1" strike="noStrike">
                          <a:solidFill>
                            <a:srgbClr val="333333"/>
                          </a:solidFill>
                          <a:latin typeface="Arial"/>
                        </a:rPr>
                        <a:t> (libreoffice calc format).</a:t>
                      </a:r>
                      <a:endParaRPr b="1" lang="en-GB" sz="1800" spc="-1" strike="noStrike">
                        <a:solidFill>
                          <a:srgbClr val="333333"/>
                        </a:solidFill>
                        <a:latin typeface="Arial"/>
                      </a:endParaRPr>
                    </a:p>
                    <a:p>
                      <a:pPr marL="36000">
                        <a:lnSpc>
                          <a:spcPct val="115000"/>
                        </a:lnSpc>
                        <a:spcBef>
                          <a:spcPts val="283"/>
                        </a:spcBef>
                        <a:spcAft>
                          <a:spcPts val="283"/>
                        </a:spcAft>
                      </a:pPr>
                      <a:r>
                        <a:rPr b="1" lang="en-GB" sz="1800" spc="-1" strike="noStrike">
                          <a:solidFill>
                            <a:srgbClr val="333333"/>
                          </a:solidFill>
                          <a:latin typeface="Arial"/>
                        </a:rPr>
                        <a:t>All design criteria are studied, with radiation info put in perspective.</a:t>
                      </a:r>
                      <a:endParaRPr b="1" lang="en-GB" sz="1800" spc="-1" strike="noStrike">
                        <a:solidFill>
                          <a:srgbClr val="333333"/>
                        </a:solidFill>
                        <a:latin typeface="Arial"/>
                      </a:endParaRPr>
                    </a:p>
                    <a:p>
                      <a:pPr marL="36000">
                        <a:lnSpc>
                          <a:spcPct val="115000"/>
                        </a:lnSpc>
                        <a:spcBef>
                          <a:spcPts val="283"/>
                        </a:spcBef>
                        <a:spcAft>
                          <a:spcPts val="283"/>
                        </a:spcAft>
                      </a:pPr>
                      <a:r>
                        <a:rPr b="1" lang="en-GB" sz="1800" spc="-1" strike="noStrike">
                          <a:solidFill>
                            <a:srgbClr val="333333"/>
                          </a:solidFill>
                          <a:latin typeface="Arial"/>
                        </a:rPr>
                        <a:t>Reason for</a:t>
                      </a:r>
                      <a:r>
                        <a:rPr b="1" lang="en-GB" sz="1800" spc="-1" strike="noStrike">
                          <a:solidFill>
                            <a:srgbClr val="706e0c"/>
                          </a:solidFill>
                          <a:latin typeface="Arial"/>
                        </a:rPr>
                        <a:t> choosing component </a:t>
                      </a:r>
                      <a:r>
                        <a:rPr b="1" lang="en-GB" sz="1800" spc="-1" strike="noStrike">
                          <a:solidFill>
                            <a:srgbClr val="333333"/>
                          </a:solidFill>
                          <a:latin typeface="Arial"/>
                        </a:rPr>
                        <a:t>is </a:t>
                      </a:r>
                      <a:r>
                        <a:rPr b="1" lang="en-GB" sz="1800" spc="-1" strike="noStrike">
                          <a:solidFill>
                            <a:srgbClr val="706e0c"/>
                          </a:solidFill>
                          <a:latin typeface="Arial"/>
                        </a:rPr>
                        <a:t>clearly stated</a:t>
                      </a:r>
                      <a:r>
                        <a:rPr b="1" lang="en-GB" sz="1800" spc="-1" strike="noStrike">
                          <a:solidFill>
                            <a:srgbClr val="333333"/>
                          </a:solidFill>
                          <a:latin typeface="Arial"/>
                        </a:rPr>
                        <a:t> and documented</a:t>
                      </a:r>
                      <a:endParaRPr b="1" lang="en-GB" sz="1800" spc="-1" strike="noStrike">
                        <a:solidFill>
                          <a:srgbClr val="333333"/>
                        </a:solidFill>
                        <a:latin typeface="Arial"/>
                      </a:endParaRPr>
                    </a:p>
                    <a:p>
                      <a:pPr marL="36000">
                        <a:lnSpc>
                          <a:spcPct val="115000"/>
                        </a:lnSpc>
                        <a:spcBef>
                          <a:spcPts val="283"/>
                        </a:spcBef>
                        <a:spcAft>
                          <a:spcPts val="283"/>
                        </a:spcAft>
                      </a:pPr>
                      <a:r>
                        <a:rPr b="1" lang="en-GB" sz="1800" spc="-1" strike="noStrike">
                          <a:solidFill>
                            <a:srgbClr val="333333"/>
                          </a:solidFill>
                          <a:latin typeface="Arial"/>
                        </a:rPr>
                        <a:t>If a component must be finally changed, it is easy to go to the next one in the list.</a:t>
                      </a:r>
                      <a:endParaRPr b="1" lang="en-GB" sz="1800" spc="-1" strike="noStrike">
                        <a:solidFill>
                          <a:srgbClr val="333333"/>
                        </a:solidFill>
                        <a:latin typeface="Arial"/>
                      </a:endParaRPr>
                    </a:p>
                    <a:p>
                      <a:pPr marL="36000">
                        <a:lnSpc>
                          <a:spcPct val="115000"/>
                        </a:lnSpc>
                        <a:spcBef>
                          <a:spcPts val="283"/>
                        </a:spcBef>
                        <a:spcAft>
                          <a:spcPts val="283"/>
                        </a:spcAft>
                      </a:pPr>
                      <a:endParaRPr b="1" lang="en-GB" sz="1800" spc="-1" strike="noStrike">
                        <a:solidFill>
                          <a:srgbClr val="333333"/>
                        </a:solidFill>
                        <a:latin typeface="Arial"/>
                      </a:endParaRPr>
                    </a:p>
                    <a:p>
                      <a:pPr marL="36000">
                        <a:lnSpc>
                          <a:spcPct val="115000"/>
                        </a:lnSpc>
                        <a:spcBef>
                          <a:spcPts val="283"/>
                        </a:spcBef>
                        <a:spcAft>
                          <a:spcPts val="283"/>
                        </a:spcAft>
                      </a:pPr>
                      <a:endParaRPr b="1" lang="en-GB" sz="1800" spc="-1" strike="noStrike">
                        <a:solidFill>
                          <a:srgbClr val="333333"/>
                        </a:solidFill>
                        <a:latin typeface="Arial"/>
                      </a:endParaRPr>
                    </a:p>
                    <a:p>
                      <a:pPr marL="36000">
                        <a:lnSpc>
                          <a:spcPct val="115000"/>
                        </a:lnSpc>
                        <a:spcBef>
                          <a:spcPts val="283"/>
                        </a:spcBef>
                        <a:spcAft>
                          <a:spcPts val="283"/>
                        </a:spcAft>
                      </a:pP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402" name="" descr=""/>
          <p:cNvPicPr/>
          <p:nvPr/>
        </p:nvPicPr>
        <p:blipFill>
          <a:blip r:embed="rId1"/>
          <a:stretch/>
        </p:blipFill>
        <p:spPr>
          <a:xfrm>
            <a:off x="1040400" y="1282680"/>
            <a:ext cx="7363080" cy="4822920"/>
          </a:xfrm>
          <a:prstGeom prst="rect">
            <a:avLst/>
          </a:prstGeom>
          <a:ln w="3600">
            <a:noFill/>
          </a:ln>
        </p:spPr>
      </p:pic>
    </p:spTree>
  </p:cSld>
  <mc:AlternateContent>
    <mc:Choice Requires="p14">
      <p:transition spd="slow" p14:dur="2000"/>
    </mc:Choice>
    <mc:Fallback>
      <p:transition spd="slow"/>
    </mc:Fallback>
  </mc:AlternateContent>
</p:sld>
</file>

<file path=ppt/slides/slide3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03"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Design tools &amp; info m</a:t>
            </a:r>
            <a:r>
              <a:rPr b="1" lang="en-GB" sz="2200" spc="-1" strike="noStrike" baseline="33000">
                <a:solidFill>
                  <a:srgbClr val="ffffff"/>
                </a:solidFill>
                <a:latin typeface="Arial"/>
              </a:rPr>
              <a:t>gt</a:t>
            </a:r>
            <a:r>
              <a:rPr b="1" lang="en-GB" sz="2200" spc="-1" strike="noStrike">
                <a:solidFill>
                  <a:srgbClr val="ffffff"/>
                </a:solidFill>
                <a:latin typeface="Arial"/>
              </a:rPr>
              <a:t> | Documenting cpt selection</a:t>
            </a:r>
            <a:endParaRPr b="1" lang="en-GB" sz="2200" spc="-1" strike="noStrike">
              <a:solidFill>
                <a:srgbClr val="ffffff"/>
              </a:solidFill>
              <a:latin typeface="Arial"/>
            </a:endParaRPr>
          </a:p>
        </p:txBody>
      </p:sp>
      <p:graphicFrame>
        <p:nvGraphicFramePr>
          <p:cNvPr id="404" name="Table 4_ 95"/>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Information management</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nSpc>
                          <a:spcPct val="115000"/>
                        </a:lnSpc>
                        <a:spcBef>
                          <a:spcPts val="283"/>
                        </a:spcBef>
                        <a:spcAft>
                          <a:spcPts val="283"/>
                        </a:spcAft>
                      </a:pPr>
                      <a:r>
                        <a:rPr b="1" lang="en-GB" sz="1800" spc="-1" strike="noStrike">
                          <a:solidFill>
                            <a:srgbClr val="333333"/>
                          </a:solidFill>
                          <a:latin typeface="Arial"/>
                        </a:rPr>
                        <a:t>All possible components (known already vs radiation) is taken in priority. Still, since test level were often not sufficient (towards cross section), </a:t>
                      </a:r>
                      <a:r>
                        <a:rPr b="1" lang="en-GB" sz="1800" spc="-1" strike="noStrike">
                          <a:solidFill>
                            <a:srgbClr val="706e0c"/>
                          </a:solidFill>
                          <a:latin typeface="Arial"/>
                        </a:rPr>
                        <a:t>hundreds of candidates</a:t>
                      </a:r>
                      <a:r>
                        <a:rPr b="1" lang="en-GB" sz="1800" spc="-1" strike="noStrike">
                          <a:solidFill>
                            <a:srgbClr val="333333"/>
                          </a:solidFill>
                          <a:latin typeface="Arial"/>
                        </a:rPr>
                        <a:t> are often present in these files.</a:t>
                      </a:r>
                      <a:endParaRPr b="1" lang="en-GB" sz="1800" spc="-1" strike="noStrike">
                        <a:solidFill>
                          <a:srgbClr val="333333"/>
                        </a:solidFill>
                        <a:latin typeface="Arial"/>
                      </a:endParaRPr>
                    </a:p>
                    <a:p>
                      <a:pPr marL="36000">
                        <a:lnSpc>
                          <a:spcPct val="115000"/>
                        </a:lnSpc>
                        <a:spcBef>
                          <a:spcPts val="283"/>
                        </a:spcBef>
                        <a:spcAft>
                          <a:spcPts val="283"/>
                        </a:spcAft>
                      </a:pPr>
                      <a:r>
                        <a:rPr b="1" lang="en-GB" sz="1800" spc="-1" strike="noStrike">
                          <a:solidFill>
                            <a:srgbClr val="333333"/>
                          </a:solidFill>
                          <a:latin typeface="Arial"/>
                        </a:rPr>
                        <a:t>OPA, bipolar or mosfet files are of particular interest.</a:t>
                      </a:r>
                      <a:endParaRPr b="1" lang="en-GB" sz="1800" spc="-1" strike="noStrike">
                        <a:solidFill>
                          <a:srgbClr val="333333"/>
                        </a:solidFill>
                        <a:latin typeface="Arial"/>
                      </a:endParaRPr>
                    </a:p>
                    <a:p>
                      <a:pPr marL="36000">
                        <a:lnSpc>
                          <a:spcPct val="115000"/>
                        </a:lnSpc>
                        <a:spcBef>
                          <a:spcPts val="283"/>
                        </a:spcBef>
                        <a:spcAft>
                          <a:spcPts val="283"/>
                        </a:spcAft>
                      </a:pPr>
                      <a:endParaRPr b="1" lang="en-GB" sz="1800" spc="-1" strike="noStrike">
                        <a:solidFill>
                          <a:srgbClr val="333333"/>
                        </a:solidFill>
                        <a:latin typeface="Arial"/>
                      </a:endParaRPr>
                    </a:p>
                    <a:p>
                      <a:pPr marL="36000">
                        <a:lnSpc>
                          <a:spcPct val="115000"/>
                        </a:lnSpc>
                        <a:spcBef>
                          <a:spcPts val="283"/>
                        </a:spcBef>
                        <a:spcAft>
                          <a:spcPts val="283"/>
                        </a:spcAft>
                      </a:pPr>
                      <a:endParaRPr b="1" lang="en-GB" sz="1800" spc="-1" strike="noStrike">
                        <a:solidFill>
                          <a:srgbClr val="333333"/>
                        </a:solidFill>
                        <a:latin typeface="Arial"/>
                      </a:endParaRPr>
                    </a:p>
                    <a:p>
                      <a:pPr marL="36000">
                        <a:lnSpc>
                          <a:spcPct val="115000"/>
                        </a:lnSpc>
                        <a:spcBef>
                          <a:spcPts val="283"/>
                        </a:spcBef>
                        <a:spcAft>
                          <a:spcPts val="283"/>
                        </a:spcAft>
                      </a:pP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grpSp>
        <p:nvGrpSpPr>
          <p:cNvPr id="405" name=""/>
          <p:cNvGrpSpPr/>
          <p:nvPr/>
        </p:nvGrpSpPr>
        <p:grpSpPr>
          <a:xfrm>
            <a:off x="1058760" y="1257480"/>
            <a:ext cx="7241760" cy="4636440"/>
            <a:chOff x="1058760" y="1257480"/>
            <a:chExt cx="7241760" cy="4636440"/>
          </a:xfrm>
        </p:grpSpPr>
        <p:pic>
          <p:nvPicPr>
            <p:cNvPr id="406" name="" descr=""/>
            <p:cNvPicPr/>
            <p:nvPr/>
          </p:nvPicPr>
          <p:blipFill>
            <a:blip r:embed="rId1"/>
            <a:stretch/>
          </p:blipFill>
          <p:spPr>
            <a:xfrm>
              <a:off x="5544000" y="1257840"/>
              <a:ext cx="2756520" cy="4623480"/>
            </a:xfrm>
            <a:prstGeom prst="rect">
              <a:avLst/>
            </a:prstGeom>
            <a:ln w="3600">
              <a:noFill/>
            </a:ln>
          </p:spPr>
        </p:pic>
        <p:pic>
          <p:nvPicPr>
            <p:cNvPr id="407" name="" descr=""/>
            <p:cNvPicPr/>
            <p:nvPr/>
          </p:nvPicPr>
          <p:blipFill>
            <a:blip r:embed="rId2"/>
            <a:stretch/>
          </p:blipFill>
          <p:spPr>
            <a:xfrm>
              <a:off x="1058760" y="1257480"/>
              <a:ext cx="4583880" cy="4636440"/>
            </a:xfrm>
            <a:prstGeom prst="rect">
              <a:avLst/>
            </a:prstGeom>
            <a:ln w="3600">
              <a:noFill/>
            </a:ln>
          </p:spPr>
        </p:pic>
      </p:grpSp>
    </p:spTree>
  </p:cSld>
  <mc:AlternateContent>
    <mc:Choice Requires="p14">
      <p:transition spd="slow" p14:dur="2000"/>
    </mc:Choice>
    <mc:Fallback>
      <p:transition spd="slow"/>
    </mc:Fallback>
  </mc:AlternateContent>
</p:sld>
</file>

<file path=ppt/slides/slide3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08"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Design tools &amp; info m</a:t>
            </a:r>
            <a:r>
              <a:rPr b="1" lang="en-GB" sz="2200" spc="-1" strike="noStrike" baseline="33000">
                <a:solidFill>
                  <a:srgbClr val="ffffff"/>
                </a:solidFill>
                <a:latin typeface="Arial"/>
              </a:rPr>
              <a:t>gt</a:t>
            </a:r>
            <a:r>
              <a:rPr b="1" lang="en-GB" sz="2200" spc="-1" strike="noStrike">
                <a:solidFill>
                  <a:srgbClr val="ffffff"/>
                </a:solidFill>
                <a:latin typeface="Arial"/>
              </a:rPr>
              <a:t> | PCB schematics review</a:t>
            </a:r>
            <a:endParaRPr b="1" lang="en-GB" sz="2200" spc="-1" strike="noStrike">
              <a:solidFill>
                <a:srgbClr val="ffffff"/>
              </a:solidFill>
              <a:latin typeface="Arial"/>
            </a:endParaRPr>
          </a:p>
        </p:txBody>
      </p:sp>
      <p:graphicFrame>
        <p:nvGraphicFramePr>
          <p:cNvPr id="409" name="Table 4_ 90"/>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Strict rules applied</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All PCB schematics </a:t>
                      </a:r>
                      <a:r>
                        <a:rPr b="1" lang="en-GB" sz="1800" spc="-1" strike="noStrike">
                          <a:solidFill>
                            <a:srgbClr val="706e0c"/>
                          </a:solidFill>
                          <a:latin typeface="Arial"/>
                        </a:rPr>
                        <a:t>were verified by 3 designers</a:t>
                      </a:r>
                      <a:r>
                        <a:rPr b="1" lang="en-GB" sz="1800" spc="-1" strike="noStrike">
                          <a:solidFill>
                            <a:srgbClr val="333333"/>
                          </a:solidFill>
                          <a:latin typeface="Arial"/>
                        </a:rPr>
                        <a:t> (BBY), each one giving a stamp on electrical + radiation checkpoints.</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410" name="" descr=""/>
          <p:cNvPicPr/>
          <p:nvPr/>
        </p:nvPicPr>
        <p:blipFill>
          <a:blip r:embed="rId1"/>
          <a:stretch/>
        </p:blipFill>
        <p:spPr>
          <a:xfrm>
            <a:off x="8910720" y="2988360"/>
            <a:ext cx="2769120" cy="3423240"/>
          </a:xfrm>
          <a:prstGeom prst="rect">
            <a:avLst/>
          </a:prstGeom>
          <a:ln w="3600">
            <a:noFill/>
          </a:ln>
        </p:spPr>
      </p:pic>
      <p:pic>
        <p:nvPicPr>
          <p:cNvPr id="411" name="" descr=""/>
          <p:cNvPicPr/>
          <p:nvPr/>
        </p:nvPicPr>
        <p:blipFill>
          <a:blip r:embed="rId2"/>
          <a:stretch/>
        </p:blipFill>
        <p:spPr>
          <a:xfrm>
            <a:off x="1123200" y="1348200"/>
            <a:ext cx="6695640" cy="4753440"/>
          </a:xfrm>
          <a:prstGeom prst="rect">
            <a:avLst/>
          </a:prstGeom>
          <a:ln w="3600">
            <a:noFill/>
          </a:ln>
        </p:spPr>
      </p:pic>
    </p:spTree>
  </p:cSld>
  <mc:AlternateContent>
    <mc:Choice Requires="p14">
      <p:transition spd="slow" p14:dur="2000"/>
    </mc:Choice>
    <mc:Fallback>
      <p:transition spd="slow"/>
    </mc:Fallback>
  </mc:AlternateContent>
</p:sld>
</file>

<file path=ppt/slides/slide3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12"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Design tools &amp; info m</a:t>
            </a:r>
            <a:r>
              <a:rPr b="1" lang="en-GB" sz="2200" spc="-1" strike="noStrike" baseline="33000">
                <a:solidFill>
                  <a:srgbClr val="ffffff"/>
                </a:solidFill>
                <a:latin typeface="Arial"/>
              </a:rPr>
              <a:t>gt</a:t>
            </a:r>
            <a:r>
              <a:rPr b="1" lang="en-GB" sz="2200" spc="-1" strike="noStrike">
                <a:solidFill>
                  <a:srgbClr val="ffffff"/>
                </a:solidFill>
                <a:latin typeface="Arial"/>
              </a:rPr>
              <a:t> | Testing at CHARM in sight from Day-0</a:t>
            </a:r>
            <a:endParaRPr b="1" lang="en-GB" sz="2200" spc="-1" strike="noStrike">
              <a:solidFill>
                <a:srgbClr val="ffffff"/>
              </a:solidFill>
              <a:latin typeface="Arial"/>
            </a:endParaRPr>
          </a:p>
        </p:txBody>
      </p:sp>
      <p:graphicFrame>
        <p:nvGraphicFramePr>
          <p:cNvPr id="413" name="Table 4_ 94"/>
          <p:cNvGraphicFramePr/>
          <p:nvPr/>
        </p:nvGraphicFramePr>
        <p:xfrm>
          <a:off x="360720" y="818640"/>
          <a:ext cx="11518920" cy="5730120"/>
        </p:xfrm>
        <a:graphic>
          <a:graphicData uri="http://schemas.openxmlformats.org/drawingml/2006/table">
            <a:tbl>
              <a:tblPr/>
              <a:tblGrid>
                <a:gridCol w="8416800"/>
                <a:gridCol w="3102480"/>
              </a:tblGrid>
              <a:tr h="49248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CHARM test from day-0</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3800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ea typeface="DejaVu Sans"/>
                        </a:rPr>
                        <a:t>The converter was designed to </a:t>
                      </a:r>
                      <a:r>
                        <a:rPr b="1" lang="en-GB" sz="1800" spc="-1" strike="noStrike">
                          <a:solidFill>
                            <a:srgbClr val="706e0c"/>
                          </a:solidFill>
                          <a:latin typeface="Arial"/>
                          <a:ea typeface="DejaVu Sans"/>
                        </a:rPr>
                        <a:t>operate in two pieces distant from 50 meters from day-0</a:t>
                      </a:r>
                      <a:r>
                        <a:rPr b="1" lang="en-GB" sz="1800" spc="-1" strike="noStrike">
                          <a:solidFill>
                            <a:srgbClr val="333333"/>
                          </a:solidFill>
                          <a:latin typeface="Arial"/>
                          <a:ea typeface="DejaVu Sans"/>
                        </a:rPr>
                        <a:t>, as in final test at CHARM.</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414" name="" descr=""/>
          <p:cNvPicPr/>
          <p:nvPr/>
        </p:nvPicPr>
        <p:blipFill>
          <a:blip r:embed="rId1"/>
          <a:stretch/>
        </p:blipFill>
        <p:spPr>
          <a:xfrm>
            <a:off x="9524880" y="5568840"/>
            <a:ext cx="2238480" cy="806760"/>
          </a:xfrm>
          <a:prstGeom prst="rect">
            <a:avLst/>
          </a:prstGeom>
          <a:ln w="3600">
            <a:noFill/>
          </a:ln>
        </p:spPr>
      </p:pic>
      <p:pic>
        <p:nvPicPr>
          <p:cNvPr id="415" name="" descr=""/>
          <p:cNvPicPr/>
          <p:nvPr/>
        </p:nvPicPr>
        <p:blipFill>
          <a:blip r:embed="rId2"/>
          <a:stretch/>
        </p:blipFill>
        <p:spPr>
          <a:xfrm>
            <a:off x="8937720" y="3229560"/>
            <a:ext cx="2698560" cy="1028520"/>
          </a:xfrm>
          <a:prstGeom prst="rect">
            <a:avLst/>
          </a:prstGeom>
          <a:ln w="3600">
            <a:noFill/>
          </a:ln>
        </p:spPr>
      </p:pic>
      <p:pic>
        <p:nvPicPr>
          <p:cNvPr id="416" name="" descr=""/>
          <p:cNvPicPr/>
          <p:nvPr/>
        </p:nvPicPr>
        <p:blipFill>
          <a:blip r:embed="rId3"/>
          <a:stretch/>
        </p:blipFill>
        <p:spPr>
          <a:xfrm>
            <a:off x="8937720" y="4222080"/>
            <a:ext cx="2706120" cy="828720"/>
          </a:xfrm>
          <a:prstGeom prst="rect">
            <a:avLst/>
          </a:prstGeom>
          <a:ln w="3600">
            <a:noFill/>
          </a:ln>
        </p:spPr>
      </p:pic>
      <p:pic>
        <p:nvPicPr>
          <p:cNvPr id="417" name="" descr=""/>
          <p:cNvPicPr/>
          <p:nvPr/>
        </p:nvPicPr>
        <p:blipFill>
          <a:blip r:embed="rId4"/>
          <a:stretch/>
        </p:blipFill>
        <p:spPr>
          <a:xfrm>
            <a:off x="834480" y="1537560"/>
            <a:ext cx="7462080" cy="2376720"/>
          </a:xfrm>
          <a:prstGeom prst="rect">
            <a:avLst/>
          </a:prstGeom>
          <a:ln w="3600">
            <a:noFill/>
          </a:ln>
        </p:spPr>
      </p:pic>
      <p:pic>
        <p:nvPicPr>
          <p:cNvPr id="418" name="" descr=""/>
          <p:cNvPicPr/>
          <p:nvPr/>
        </p:nvPicPr>
        <p:blipFill>
          <a:blip r:embed="rId5"/>
          <a:stretch/>
        </p:blipFill>
        <p:spPr>
          <a:xfrm>
            <a:off x="982440" y="4172760"/>
            <a:ext cx="2698560" cy="1028520"/>
          </a:xfrm>
          <a:prstGeom prst="rect">
            <a:avLst/>
          </a:prstGeom>
          <a:ln w="3600">
            <a:noFill/>
          </a:ln>
        </p:spPr>
      </p:pic>
      <p:pic>
        <p:nvPicPr>
          <p:cNvPr id="419" name="" descr=""/>
          <p:cNvPicPr/>
          <p:nvPr/>
        </p:nvPicPr>
        <p:blipFill>
          <a:blip r:embed="rId6"/>
          <a:stretch/>
        </p:blipFill>
        <p:spPr>
          <a:xfrm>
            <a:off x="5603040" y="4329720"/>
            <a:ext cx="2706120" cy="828720"/>
          </a:xfrm>
          <a:prstGeom prst="rect">
            <a:avLst/>
          </a:prstGeom>
          <a:ln w="3600">
            <a:noFill/>
          </a:ln>
        </p:spPr>
      </p:pic>
      <p:sp>
        <p:nvSpPr>
          <p:cNvPr id="420" name=""/>
          <p:cNvSpPr/>
          <p:nvPr/>
        </p:nvSpPr>
        <p:spPr>
          <a:xfrm>
            <a:off x="3844800" y="4601160"/>
            <a:ext cx="1582560" cy="410400"/>
          </a:xfrm>
          <a:prstGeom prst="leftRightArrow">
            <a:avLst>
              <a:gd name="adj1" fmla="val 50000"/>
              <a:gd name="adj2" fmla="val 76766"/>
            </a:avLst>
          </a:prstGeom>
          <a:solidFill>
            <a:srgbClr val="ec9ba4"/>
          </a:solidFill>
          <a:ln w="3600">
            <a:solidFill>
              <a:srgbClr val="666666"/>
            </a:solidFill>
            <a:round/>
          </a:ln>
        </p:spPr>
        <p:style>
          <a:lnRef idx="0"/>
          <a:fillRef idx="0"/>
          <a:effectRef idx="0"/>
          <a:fontRef idx="minor"/>
        </p:style>
        <p:txBody>
          <a:bodyPr lIns="54000" rIns="54000" tIns="54000" bIns="54000" anchor="ctr">
            <a:noAutofit/>
          </a:bodyPr>
          <a:p>
            <a:pPr algn="ctr"/>
            <a:endParaRPr b="0" lang="en-GB" sz="1800" spc="-1" strike="noStrike">
              <a:solidFill>
                <a:srgbClr val="333333"/>
              </a:solidFill>
              <a:latin typeface="Arial"/>
            </a:endParaRPr>
          </a:p>
        </p:txBody>
      </p:sp>
      <p:sp>
        <p:nvSpPr>
          <p:cNvPr id="421" name=""/>
          <p:cNvSpPr txBox="1"/>
          <p:nvPr/>
        </p:nvSpPr>
        <p:spPr>
          <a:xfrm>
            <a:off x="2842200" y="5308560"/>
            <a:ext cx="3786480" cy="1132200"/>
          </a:xfrm>
          <a:prstGeom prst="rect">
            <a:avLst/>
          </a:prstGeom>
          <a:noFill/>
          <a:ln w="3600">
            <a:noFill/>
          </a:ln>
        </p:spPr>
        <p:txBody>
          <a:bodyPr lIns="54000" rIns="54000" tIns="54000" bIns="54000" anchor="t">
            <a:noAutofit/>
          </a:bodyPr>
          <a:p>
            <a:pPr algn="just"/>
            <a:r>
              <a:rPr b="1" lang="en-GB" sz="1800" spc="-1" strike="noStrike">
                <a:solidFill>
                  <a:srgbClr val="333333"/>
                </a:solidFill>
                <a:latin typeface="Arial"/>
              </a:rPr>
              <a:t>Control loop, and signal exchange integrity must cope with </a:t>
            </a:r>
            <a:r>
              <a:rPr b="1" lang="en-GB" sz="1800" spc="-1" strike="noStrike">
                <a:solidFill>
                  <a:srgbClr val="bf0041"/>
                </a:solidFill>
                <a:latin typeface="Arial"/>
              </a:rPr>
              <a:t>50 m </a:t>
            </a:r>
            <a:r>
              <a:rPr b="1" lang="en-GB" sz="1800" spc="-1" strike="noStrike">
                <a:solidFill>
                  <a:srgbClr val="333333"/>
                </a:solidFill>
                <a:latin typeface="Arial"/>
              </a:rPr>
              <a:t>of distance @ CHARM !</a:t>
            </a:r>
            <a:endParaRPr b="0" lang="en-GB" sz="1800" spc="-1" strike="noStrike">
              <a:solidFill>
                <a:srgbClr val="333333"/>
              </a:solidFill>
              <a:latin typeface="Arial"/>
            </a:endParaRPr>
          </a:p>
        </p:txBody>
      </p:sp>
      <p:sp>
        <p:nvSpPr>
          <p:cNvPr id="422" name=""/>
          <p:cNvSpPr/>
          <p:nvPr/>
        </p:nvSpPr>
        <p:spPr>
          <a:xfrm rot="5400000">
            <a:off x="8920800" y="5815440"/>
            <a:ext cx="680400" cy="410400"/>
          </a:xfrm>
          <a:prstGeom prst="leftRightArrow">
            <a:avLst>
              <a:gd name="adj1" fmla="val 50000"/>
              <a:gd name="adj2" fmla="val 33004"/>
            </a:avLst>
          </a:prstGeom>
          <a:solidFill>
            <a:srgbClr val="81d41a"/>
          </a:solidFill>
          <a:ln w="3600">
            <a:solidFill>
              <a:srgbClr val="666666"/>
            </a:solidFill>
            <a:round/>
          </a:ln>
        </p:spPr>
        <p:style>
          <a:lnRef idx="0"/>
          <a:fillRef idx="0"/>
          <a:effectRef idx="0"/>
          <a:fontRef idx="minor"/>
        </p:style>
        <p:txBody>
          <a:bodyPr lIns="54000" rIns="54000" tIns="54000" bIns="54000" anchor="ctr">
            <a:noAutofit/>
          </a:bodyPr>
          <a:p>
            <a:pPr algn="ctr"/>
            <a:endParaRPr b="0" lang="en-GB" sz="1800" spc="-1" strike="noStrike">
              <a:solidFill>
                <a:srgbClr val="333333"/>
              </a:solidFill>
              <a:latin typeface="Arial"/>
            </a:endParaRPr>
          </a:p>
        </p:txBody>
      </p:sp>
      <p:sp>
        <p:nvSpPr>
          <p:cNvPr id="423" name=""/>
          <p:cNvSpPr txBox="1"/>
          <p:nvPr/>
        </p:nvSpPr>
        <p:spPr>
          <a:xfrm>
            <a:off x="8340840" y="5700240"/>
            <a:ext cx="857160" cy="620280"/>
          </a:xfrm>
          <a:prstGeom prst="rect">
            <a:avLst/>
          </a:prstGeom>
          <a:noFill/>
          <a:ln w="3600">
            <a:noFill/>
          </a:ln>
        </p:spPr>
        <p:txBody>
          <a:bodyPr wrap="none" lIns="54000" rIns="54000" tIns="54000" bIns="54000" anchor="t">
            <a:noAutofit/>
          </a:bodyPr>
          <a:p>
            <a:pPr algn="ctr"/>
            <a:r>
              <a:rPr b="1" lang="en-GB" sz="1800" spc="-1" strike="noStrike">
                <a:solidFill>
                  <a:srgbClr val="333333"/>
                </a:solidFill>
                <a:latin typeface="Arial"/>
              </a:rPr>
              <a:t>2-3</a:t>
            </a:r>
            <a:br>
              <a:rPr sz="1800"/>
            </a:br>
            <a:r>
              <a:rPr b="1" lang="en-GB" sz="1800" spc="-1" strike="noStrike">
                <a:solidFill>
                  <a:srgbClr val="333333"/>
                </a:solidFill>
                <a:latin typeface="Arial"/>
              </a:rPr>
              <a:t>meters</a:t>
            </a:r>
            <a:endParaRPr b="0" lang="en-GB" sz="1800" spc="-1" strike="noStrike">
              <a:solidFill>
                <a:srgbClr val="333333"/>
              </a:solidFill>
              <a:latin typeface="Arial"/>
            </a:endParaRPr>
          </a:p>
        </p:txBody>
      </p:sp>
    </p:spTree>
  </p:cSld>
  <mc:AlternateContent>
    <mc:Choice Requires="p14">
      <p:transition spd="slow" p14:dur="2000"/>
    </mc:Choice>
    <mc:Fallback>
      <p:transition spd="slow"/>
    </mc:Fallback>
  </mc:AlternateContent>
</p:sld>
</file>

<file path=ppt/slides/slide3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24" name="PlaceHolder 1"/>
          <p:cNvSpPr>
            <a:spLocks noGrp="1"/>
          </p:cNvSpPr>
          <p:nvPr>
            <p:ph type="title"/>
          </p:nvPr>
        </p:nvSpPr>
        <p:spPr>
          <a:xfrm>
            <a:off x="1741680" y="2873520"/>
            <a:ext cx="9405000" cy="1001520"/>
          </a:xfrm>
          <a:prstGeom prst="rect">
            <a:avLst/>
          </a:prstGeom>
          <a:noFill/>
          <a:ln w="0">
            <a:noFill/>
          </a:ln>
        </p:spPr>
        <p:txBody>
          <a:bodyPr lIns="0" rIns="0" tIns="0" bIns="0" anchor="ctr">
            <a:noAutofit/>
          </a:bodyPr>
          <a:p>
            <a:pPr indent="0">
              <a:buNone/>
            </a:pPr>
            <a:r>
              <a:rPr b="1" lang="en-GB" sz="3200" spc="-1" strike="noStrike">
                <a:solidFill>
                  <a:srgbClr val="333333"/>
                </a:solidFill>
                <a:latin typeface="Arial"/>
              </a:rPr>
              <a:t>Power Converter Design: global key concepts</a:t>
            </a:r>
            <a:endParaRPr b="1" lang="en-GB" sz="3200" spc="-1" strike="noStrike">
              <a:solidFill>
                <a:srgbClr val="333333"/>
              </a:solidFill>
              <a:latin typeface="Arial"/>
            </a:endParaRPr>
          </a:p>
        </p:txBody>
      </p:sp>
      <p:sp>
        <p:nvSpPr>
          <p:cNvPr id="425" name="PlaceHolder 2"/>
          <p:cNvSpPr>
            <a:spLocks noGrp="1"/>
          </p:cNvSpPr>
          <p:nvPr>
            <p:ph/>
          </p:nvPr>
        </p:nvSpPr>
        <p:spPr>
          <a:xfrm>
            <a:off x="1741680" y="3875040"/>
            <a:ext cx="9405000" cy="3352680"/>
          </a:xfrm>
          <a:prstGeom prst="rect">
            <a:avLst/>
          </a:prstGeom>
          <a:noFill/>
          <a:ln w="0">
            <a:noFill/>
          </a:ln>
        </p:spPr>
        <p:txBody>
          <a:bodyPr lIns="0" rIns="0" tIns="0" bIns="0" anchor="t">
            <a:normAutofit/>
          </a:bodyPr>
          <a:p>
            <a:pPr indent="0">
              <a:spcBef>
                <a:spcPts val="1293"/>
              </a:spcBef>
            </a:pPr>
            <a:r>
              <a:rPr b="0" lang="en-GB" sz="2800" spc="-1" strike="noStrike">
                <a:solidFill>
                  <a:srgbClr val="666666"/>
                </a:solidFill>
                <a:latin typeface="Arial"/>
              </a:rPr>
              <a:t>Starting from overall concepts</a:t>
            </a:r>
            <a:endParaRPr b="0" lang="en-GB" sz="2800" spc="-1" strike="noStrike">
              <a:solidFill>
                <a:srgbClr val="666666"/>
              </a:solidFill>
              <a:latin typeface="Arial"/>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0" name="PlaceHolder 1"/>
          <p:cNvSpPr>
            <a:spLocks noGrp="1"/>
          </p:cNvSpPr>
          <p:nvPr>
            <p:ph type="title"/>
          </p:nvPr>
        </p:nvSpPr>
        <p:spPr>
          <a:xfrm>
            <a:off x="1741680" y="2873520"/>
            <a:ext cx="9405000" cy="1001520"/>
          </a:xfrm>
          <a:prstGeom prst="rect">
            <a:avLst/>
          </a:prstGeom>
          <a:noFill/>
          <a:ln w="0">
            <a:noFill/>
          </a:ln>
        </p:spPr>
        <p:txBody>
          <a:bodyPr lIns="0" rIns="0" tIns="0" bIns="0" anchor="ctr">
            <a:noAutofit/>
          </a:bodyPr>
          <a:p>
            <a:pPr indent="0">
              <a:buNone/>
            </a:pPr>
            <a:r>
              <a:rPr b="1" lang="en-GB" sz="3200" spc="-1" strike="noStrike">
                <a:solidFill>
                  <a:srgbClr val="333333"/>
                </a:solidFill>
                <a:latin typeface="Arial"/>
              </a:rPr>
              <a:t>Power Converters in CERN Accelerators</a:t>
            </a:r>
            <a:endParaRPr b="1" lang="en-GB" sz="3200" spc="-1" strike="noStrike">
              <a:solidFill>
                <a:srgbClr val="333333"/>
              </a:solidFill>
              <a:latin typeface="Arial"/>
            </a:endParaRPr>
          </a:p>
        </p:txBody>
      </p:sp>
      <p:sp>
        <p:nvSpPr>
          <p:cNvPr id="181" name="PlaceHolder 2"/>
          <p:cNvSpPr>
            <a:spLocks noGrp="1"/>
          </p:cNvSpPr>
          <p:nvPr>
            <p:ph/>
          </p:nvPr>
        </p:nvSpPr>
        <p:spPr>
          <a:xfrm>
            <a:off x="1741680" y="3875040"/>
            <a:ext cx="9405000" cy="3352680"/>
          </a:xfrm>
          <a:prstGeom prst="rect">
            <a:avLst/>
          </a:prstGeom>
          <a:noFill/>
          <a:ln w="0">
            <a:noFill/>
          </a:ln>
        </p:spPr>
        <p:txBody>
          <a:bodyPr lIns="0" rIns="0" tIns="0" bIns="0" anchor="t">
            <a:normAutofit/>
          </a:bodyPr>
          <a:p>
            <a:pPr indent="0">
              <a:spcBef>
                <a:spcPts val="1293"/>
              </a:spcBef>
              <a:buNone/>
            </a:pPr>
            <a:endParaRPr b="0" lang="en-GB" sz="2800" spc="-1" strike="noStrike">
              <a:solidFill>
                <a:srgbClr val="666666"/>
              </a:solidFill>
              <a:latin typeface="Arial"/>
            </a:endParaRPr>
          </a:p>
        </p:txBody>
      </p:sp>
    </p:spTree>
  </p:cSld>
  <mc:AlternateContent>
    <mc:Choice Requires="p14">
      <p:transition spd="slow" p14:dur="2000"/>
    </mc:Choice>
    <mc:Fallback>
      <p:transition spd="slow"/>
    </mc:Fallback>
  </mc:AlternateContent>
</p:sld>
</file>

<file path=ppt/slides/slide4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26"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Global key concepts | An accelerator is not that similar to space</a:t>
            </a:r>
            <a:endParaRPr b="1" lang="en-GB" sz="2200" spc="-1" strike="noStrike">
              <a:solidFill>
                <a:srgbClr val="ffffff"/>
              </a:solidFill>
              <a:latin typeface="Arial"/>
            </a:endParaRPr>
          </a:p>
        </p:txBody>
      </p:sp>
      <p:graphicFrame>
        <p:nvGraphicFramePr>
          <p:cNvPr id="427" name="Table 4_ 25"/>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Accelerator case</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706e0c"/>
                          </a:solidFill>
                          <a:latin typeface="Arial"/>
                        </a:rPr>
                        <a:t>Heavy</a:t>
                      </a:r>
                      <a:r>
                        <a:rPr b="1" lang="en-GB" sz="1800" spc="-1" strike="noStrike">
                          <a:solidFill>
                            <a:srgbClr val="333333"/>
                          </a:solidFill>
                          <a:latin typeface="Arial"/>
                        </a:rPr>
                        <a:t> (weight) &amp; </a:t>
                      </a:r>
                      <a:r>
                        <a:rPr b="1" lang="en-GB" sz="1800" spc="-1" strike="noStrike">
                          <a:solidFill>
                            <a:srgbClr val="706e0c"/>
                          </a:solidFill>
                          <a:latin typeface="Arial"/>
                        </a:rPr>
                        <a:t>“low-efficiency”</a:t>
                      </a:r>
                      <a:r>
                        <a:rPr b="1" lang="en-GB" sz="1800" spc="-1" strike="noStrike">
                          <a:solidFill>
                            <a:srgbClr val="333333"/>
                          </a:solidFill>
                          <a:latin typeface="Arial"/>
                        </a:rPr>
                        <a:t> solution can be perfectly “</a:t>
                      </a:r>
                      <a:r>
                        <a:rPr b="1" lang="en-GB" sz="1800" spc="-1" strike="noStrike">
                          <a:solidFill>
                            <a:srgbClr val="706e0c"/>
                          </a:solidFill>
                          <a:latin typeface="Arial"/>
                        </a:rPr>
                        <a:t>acceptable</a:t>
                      </a:r>
                      <a:r>
                        <a:rPr b="1" lang="en-GB" sz="1800" spc="-1" strike="noStrike">
                          <a:solidFill>
                            <a:srgbClr val="333333"/>
                          </a:solidFill>
                          <a:latin typeface="Arial"/>
                        </a:rPr>
                        <a:t>” solutions, if helping reducing radiation sensitivity.</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428" name="Picture 13" descr=""/>
          <p:cNvPicPr/>
          <p:nvPr/>
        </p:nvPicPr>
        <p:blipFill>
          <a:blip r:embed="rId1"/>
          <a:stretch/>
        </p:blipFill>
        <p:spPr>
          <a:xfrm>
            <a:off x="1069560" y="1766520"/>
            <a:ext cx="7149240" cy="4048200"/>
          </a:xfrm>
          <a:prstGeom prst="rect">
            <a:avLst/>
          </a:prstGeom>
          <a:ln w="0">
            <a:noFill/>
          </a:ln>
        </p:spPr>
      </p:pic>
    </p:spTree>
  </p:cSld>
  <mc:AlternateContent>
    <mc:Choice Requires="p14">
      <p:transition spd="slow" p14:dur="2000"/>
    </mc:Choice>
    <mc:Fallback>
      <p:transition spd="slow"/>
    </mc:Fallback>
  </mc:AlternateContent>
</p:sld>
</file>

<file path=ppt/slides/slide4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29"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Global key concepts | COTS are appealing and justified</a:t>
            </a:r>
            <a:endParaRPr b="1" lang="en-GB" sz="2200" spc="-1" strike="noStrike">
              <a:solidFill>
                <a:srgbClr val="ffffff"/>
              </a:solidFill>
              <a:latin typeface="Arial"/>
            </a:endParaRPr>
          </a:p>
        </p:txBody>
      </p:sp>
      <p:graphicFrame>
        <p:nvGraphicFramePr>
          <p:cNvPr id="430" name="Table 4_ 46"/>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COTS use</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CERN converter designs are all </a:t>
                      </a:r>
                      <a:r>
                        <a:rPr b="1" lang="en-GB" sz="1800" spc="-1" strike="noStrike">
                          <a:solidFill>
                            <a:srgbClr val="706e0c"/>
                          </a:solidFill>
                          <a:latin typeface="Arial"/>
                        </a:rPr>
                        <a:t>COTS based </a:t>
                      </a:r>
                      <a:r>
                        <a:rPr b="1" lang="en-GB" sz="1800" spc="-1" strike="noStrike">
                          <a:solidFill>
                            <a:srgbClr val="333333"/>
                          </a:solidFill>
                          <a:latin typeface="Arial"/>
                        </a:rPr>
                        <a:t>since:</a:t>
                      </a:r>
                      <a:endParaRPr b="1" lang="en-GB" sz="1800" spc="-1" strike="noStrike">
                        <a:solidFill>
                          <a:srgbClr val="333333"/>
                        </a:solidFill>
                        <a:latin typeface="Arial"/>
                      </a:endParaRPr>
                    </a:p>
                    <a:p>
                      <a:pPr marL="36000" algn="just">
                        <a:lnSpc>
                          <a:spcPct val="115000"/>
                        </a:lnSpc>
                        <a:spcBef>
                          <a:spcPts val="283"/>
                        </a:spcBef>
                        <a:spcAft>
                          <a:spcPts val="283"/>
                        </a:spcAft>
                        <a:buClr>
                          <a:srgbClr val="000000"/>
                        </a:buClr>
                        <a:buSzPct val="45000"/>
                        <a:buFont typeface="Wingdings" charset="2"/>
                        <a:buChar char=""/>
                      </a:pPr>
                      <a:r>
                        <a:rPr b="1" lang="en-GB" sz="1800" spc="-1" strike="noStrike">
                          <a:solidFill>
                            <a:srgbClr val="333333"/>
                          </a:solidFill>
                          <a:latin typeface="Arial"/>
                        </a:rPr>
                        <a:t>System are complex and use </a:t>
                      </a:r>
                      <a:r>
                        <a:rPr b="1" lang="en-GB" sz="1800" spc="-1" strike="noStrike">
                          <a:solidFill>
                            <a:srgbClr val="706e0c"/>
                          </a:solidFill>
                          <a:latin typeface="Arial"/>
                        </a:rPr>
                        <a:t>large quantity</a:t>
                      </a:r>
                      <a:r>
                        <a:rPr b="1" lang="en-GB" sz="1800" spc="-1" strike="noStrike">
                          <a:solidFill>
                            <a:srgbClr val="333333"/>
                          </a:solidFill>
                          <a:latin typeface="Arial"/>
                        </a:rPr>
                        <a:t> of components (cost)</a:t>
                      </a:r>
                      <a:endParaRPr b="1" lang="en-GB" sz="1800" spc="-1" strike="noStrike">
                        <a:solidFill>
                          <a:srgbClr val="333333"/>
                        </a:solidFill>
                        <a:latin typeface="Arial"/>
                      </a:endParaRPr>
                    </a:p>
                    <a:p>
                      <a:pPr marL="36000" algn="just">
                        <a:lnSpc>
                          <a:spcPct val="115000"/>
                        </a:lnSpc>
                        <a:spcBef>
                          <a:spcPts val="283"/>
                        </a:spcBef>
                        <a:spcAft>
                          <a:spcPts val="283"/>
                        </a:spcAft>
                        <a:buClr>
                          <a:srgbClr val="000000"/>
                        </a:buClr>
                        <a:buSzPct val="45000"/>
                        <a:buFont typeface="Wingdings" charset="2"/>
                        <a:buChar char=""/>
                      </a:pPr>
                      <a:r>
                        <a:rPr b="1" lang="en-GB" sz="1800" spc="-1" strike="noStrike">
                          <a:solidFill>
                            <a:srgbClr val="333333"/>
                          </a:solidFill>
                          <a:latin typeface="Arial"/>
                        </a:rPr>
                        <a:t>Radiation-hard qualified components are not </a:t>
                      </a:r>
                      <a:r>
                        <a:rPr b="1" lang="en-GB" sz="1800" spc="-1" strike="noStrike">
                          <a:solidFill>
                            <a:srgbClr val="706e0c"/>
                          </a:solidFill>
                          <a:latin typeface="Arial"/>
                        </a:rPr>
                        <a:t>really justified vs operation</a:t>
                      </a:r>
                      <a:r>
                        <a:rPr b="1" lang="en-GB" sz="1800" spc="-1" strike="noStrike">
                          <a:solidFill>
                            <a:srgbClr val="333333"/>
                          </a:solidFill>
                          <a:latin typeface="Arial"/>
                        </a:rPr>
                        <a:t> conditions (access to converter, not like in space).</a:t>
                      </a:r>
                      <a:endParaRPr b="1" lang="en-GB" sz="1800" spc="-1" strike="noStrike">
                        <a:solidFill>
                          <a:srgbClr val="333333"/>
                        </a:solidFill>
                        <a:latin typeface="Arial"/>
                      </a:endParaRPr>
                    </a:p>
                    <a:p>
                      <a:pPr marL="36000" algn="just">
                        <a:lnSpc>
                          <a:spcPct val="115000"/>
                        </a:lnSpc>
                        <a:spcBef>
                          <a:spcPts val="283"/>
                        </a:spcBef>
                        <a:spcAft>
                          <a:spcPts val="283"/>
                        </a:spcAft>
                        <a:buClr>
                          <a:srgbClr val="000000"/>
                        </a:buClr>
                        <a:buSzPct val="45000"/>
                        <a:buFont typeface="Wingdings" charset="2"/>
                        <a:buChar char=""/>
                      </a:pPr>
                      <a:r>
                        <a:rPr b="1" lang="en-GB" sz="1800" spc="-1" strike="noStrike">
                          <a:solidFill>
                            <a:srgbClr val="333333"/>
                          </a:solidFill>
                          <a:latin typeface="Arial"/>
                        </a:rPr>
                        <a:t>CERN has the privilege to dispose from a unique irradiation facility: </a:t>
                      </a:r>
                      <a:r>
                        <a:rPr b="1" lang="en-GB" sz="1800" spc="-1" strike="noStrike">
                          <a:solidFill>
                            <a:srgbClr val="706e0c"/>
                          </a:solidFill>
                          <a:latin typeface="Arial"/>
                        </a:rPr>
                        <a:t>CHARM</a:t>
                      </a:r>
                      <a:r>
                        <a:rPr b="1" lang="en-GB" sz="1800" spc="-1" strike="noStrike">
                          <a:solidFill>
                            <a:srgbClr val="333333"/>
                          </a:solidFill>
                          <a:latin typeface="Arial"/>
                        </a:rPr>
                        <a:t> (able to test a complete rack).</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431" name="Picture 14" descr=""/>
          <p:cNvPicPr/>
          <p:nvPr/>
        </p:nvPicPr>
        <p:blipFill>
          <a:blip r:embed="rId1"/>
          <a:stretch/>
        </p:blipFill>
        <p:spPr>
          <a:xfrm>
            <a:off x="1098720" y="1210320"/>
            <a:ext cx="6925320" cy="4934160"/>
          </a:xfrm>
          <a:prstGeom prst="rect">
            <a:avLst/>
          </a:prstGeom>
          <a:ln w="0">
            <a:noFill/>
          </a:ln>
        </p:spPr>
      </p:pic>
    </p:spTree>
  </p:cSld>
  <mc:AlternateContent>
    <mc:Choice Requires="p14">
      <p:transition spd="slow" p14:dur="2000"/>
    </mc:Choice>
    <mc:Fallback>
      <p:transition spd="slow"/>
    </mc:Fallback>
  </mc:AlternateContent>
</p:sld>
</file>

<file path=ppt/slides/slide4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32"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Global key concepts | Relaxing constraints through redundancy</a:t>
            </a:r>
            <a:endParaRPr b="1" lang="en-GB" sz="2200" spc="-1" strike="noStrike">
              <a:solidFill>
                <a:srgbClr val="ffffff"/>
              </a:solidFill>
              <a:latin typeface="Arial"/>
            </a:endParaRPr>
          </a:p>
        </p:txBody>
      </p:sp>
      <p:graphicFrame>
        <p:nvGraphicFramePr>
          <p:cNvPr id="433" name="Table 4_ 79"/>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Redundancy</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Accelerator complexes are not comparable to space environment (size &amp; weight &amp; access).</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(n+1) </a:t>
                      </a:r>
                      <a:r>
                        <a:rPr b="1" lang="en-GB" sz="1800" spc="-1" strike="noStrike">
                          <a:solidFill>
                            <a:srgbClr val="706e0c"/>
                          </a:solidFill>
                          <a:latin typeface="Arial"/>
                        </a:rPr>
                        <a:t>redundant</a:t>
                      </a:r>
                      <a:r>
                        <a:rPr b="1" lang="en-GB" sz="1800" spc="-1" strike="noStrike">
                          <a:solidFill>
                            <a:srgbClr val="333333"/>
                          </a:solidFill>
                          <a:latin typeface="Arial"/>
                        </a:rPr>
                        <a:t> converter is an adequate mitigation action, </a:t>
                      </a:r>
                      <a:r>
                        <a:rPr b="1" lang="en-GB" sz="1800" spc="-1" strike="noStrike">
                          <a:solidFill>
                            <a:srgbClr val="706e0c"/>
                          </a:solidFill>
                          <a:latin typeface="Arial"/>
                        </a:rPr>
                        <a:t>not loosing</a:t>
                      </a:r>
                      <a:r>
                        <a:rPr b="1" lang="en-GB" sz="1800" spc="-1" strike="noStrike">
                          <a:solidFill>
                            <a:srgbClr val="333333"/>
                          </a:solidFill>
                          <a:latin typeface="Arial"/>
                        </a:rPr>
                        <a:t> beam on Single Event case.</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(n+1) redundancy allows to hugely decrease radiation tolerance level, at least regarding Single Events (</a:t>
                      </a:r>
                      <a:r>
                        <a:rPr b="1" lang="en-GB" sz="1800" spc="-1" strike="noStrike">
                          <a:solidFill>
                            <a:srgbClr val="706e0c"/>
                          </a:solidFill>
                          <a:latin typeface="Arial"/>
                        </a:rPr>
                        <a:t>not valid for cumulative dose</a:t>
                      </a:r>
                      <a:r>
                        <a:rPr b="1" lang="en-GB" sz="1800" spc="-1" strike="noStrike">
                          <a:solidFill>
                            <a:srgbClr val="333333"/>
                          </a:solidFill>
                          <a:latin typeface="Arial"/>
                        </a:rPr>
                        <a:t>).</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grpSp>
        <p:nvGrpSpPr>
          <p:cNvPr id="434" name=""/>
          <p:cNvGrpSpPr/>
          <p:nvPr/>
        </p:nvGrpSpPr>
        <p:grpSpPr>
          <a:xfrm>
            <a:off x="1231200" y="1301040"/>
            <a:ext cx="6960240" cy="4648320"/>
            <a:chOff x="1231200" y="1301040"/>
            <a:chExt cx="6960240" cy="4648320"/>
          </a:xfrm>
        </p:grpSpPr>
        <p:pic>
          <p:nvPicPr>
            <p:cNvPr id="435" name="Picture 1" descr="http://te-epc-lpc.web.cern.ch/te-epc-lpc/converters/lhc4-6-8ka-08v/pagesources/high-res/LHC4-6-8kA-08V-View2.png"/>
            <p:cNvPicPr/>
            <p:nvPr/>
          </p:nvPicPr>
          <p:blipFill>
            <a:blip r:embed="rId1"/>
            <a:stretch/>
          </p:blipFill>
          <p:spPr>
            <a:xfrm>
              <a:off x="1231200" y="1301040"/>
              <a:ext cx="3144600" cy="3060720"/>
            </a:xfrm>
            <a:prstGeom prst="rect">
              <a:avLst/>
            </a:prstGeom>
            <a:ln w="0">
              <a:noFill/>
            </a:ln>
          </p:spPr>
        </p:pic>
        <p:pic>
          <p:nvPicPr>
            <p:cNvPr id="436" name="Picture 5" descr=""/>
            <p:cNvPicPr/>
            <p:nvPr/>
          </p:nvPicPr>
          <p:blipFill>
            <a:blip r:embed="rId2"/>
            <a:stretch/>
          </p:blipFill>
          <p:spPr>
            <a:xfrm>
              <a:off x="5588280" y="1479960"/>
              <a:ext cx="2221920" cy="1128600"/>
            </a:xfrm>
            <a:prstGeom prst="rect">
              <a:avLst/>
            </a:prstGeom>
            <a:ln w="0">
              <a:noFill/>
            </a:ln>
          </p:spPr>
        </p:pic>
        <p:pic>
          <p:nvPicPr>
            <p:cNvPr id="437" name="Picture 8" descr=""/>
            <p:cNvPicPr/>
            <p:nvPr/>
          </p:nvPicPr>
          <p:blipFill>
            <a:blip r:embed="rId3"/>
            <a:stretch/>
          </p:blipFill>
          <p:spPr>
            <a:xfrm>
              <a:off x="5595120" y="2732760"/>
              <a:ext cx="2193120" cy="1692720"/>
            </a:xfrm>
            <a:prstGeom prst="rect">
              <a:avLst/>
            </a:prstGeom>
            <a:ln w="0">
              <a:noFill/>
            </a:ln>
          </p:spPr>
        </p:pic>
        <p:pic>
          <p:nvPicPr>
            <p:cNvPr id="438" name="" descr=""/>
            <p:cNvPicPr/>
            <p:nvPr/>
          </p:nvPicPr>
          <p:blipFill>
            <a:blip r:embed="rId4"/>
            <a:stretch/>
          </p:blipFill>
          <p:spPr>
            <a:xfrm>
              <a:off x="1356120" y="4420800"/>
              <a:ext cx="6835320" cy="1528560"/>
            </a:xfrm>
            <a:prstGeom prst="rect">
              <a:avLst/>
            </a:prstGeom>
            <a:ln w="0">
              <a:noFill/>
            </a:ln>
          </p:spPr>
        </p:pic>
      </p:grpSp>
    </p:spTree>
  </p:cSld>
  <mc:AlternateContent>
    <mc:Choice Requires="p14">
      <p:transition spd="slow" p14:dur="2000"/>
    </mc:Choice>
    <mc:Fallback>
      <p:transition spd="slow"/>
    </mc:Fallback>
  </mc:AlternateContent>
</p:sld>
</file>

<file path=ppt/slides/slide4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39"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Global key concepts | Not “entirely” redundant converter</a:t>
            </a:r>
            <a:endParaRPr b="1" lang="en-GB" sz="2200" spc="-1" strike="noStrike">
              <a:solidFill>
                <a:srgbClr val="ffffff"/>
              </a:solidFill>
              <a:latin typeface="Arial"/>
            </a:endParaRPr>
          </a:p>
        </p:txBody>
      </p:sp>
      <p:graphicFrame>
        <p:nvGraphicFramePr>
          <p:cNvPr id="440" name="Table 4_ 34"/>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Redundancy</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Even with redundancy applied at the power module level, </a:t>
                      </a:r>
                      <a:r>
                        <a:rPr b="1" lang="en-GB" sz="1800" spc="-1" strike="noStrike">
                          <a:solidFill>
                            <a:srgbClr val="706e0c"/>
                          </a:solidFill>
                          <a:latin typeface="Arial"/>
                        </a:rPr>
                        <a:t>the centralized control side</a:t>
                      </a:r>
                      <a:r>
                        <a:rPr b="1" lang="en-GB" sz="1800" spc="-1" strike="noStrike">
                          <a:solidFill>
                            <a:srgbClr val="333333"/>
                          </a:solidFill>
                          <a:latin typeface="Arial"/>
                        </a:rPr>
                        <a:t> (in charge of the global control loop and piloting the power modules) stays the </a:t>
                      </a:r>
                      <a:r>
                        <a:rPr b="1" lang="en-GB" sz="1800" spc="-1" strike="noStrike">
                          <a:solidFill>
                            <a:srgbClr val="706e0c"/>
                          </a:solidFill>
                          <a:latin typeface="Arial"/>
                        </a:rPr>
                        <a:t>critical unit</a:t>
                      </a:r>
                      <a:r>
                        <a:rPr b="1" lang="en-GB" sz="1800" spc="-1" strike="noStrike">
                          <a:solidFill>
                            <a:srgbClr val="333333"/>
                          </a:solidFill>
                          <a:latin typeface="Arial"/>
                        </a:rPr>
                        <a:t>.</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Redundancy will simply lower the stress vs single event cross section, but will not entirely remove it.</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441" name="" descr=""/>
          <p:cNvPicPr/>
          <p:nvPr/>
        </p:nvPicPr>
        <p:blipFill>
          <a:blip r:embed="rId1"/>
          <a:stretch/>
        </p:blipFill>
        <p:spPr>
          <a:xfrm>
            <a:off x="992880" y="1553400"/>
            <a:ext cx="7210080" cy="4228560"/>
          </a:xfrm>
          <a:prstGeom prst="rect">
            <a:avLst/>
          </a:prstGeom>
          <a:ln w="3600">
            <a:noFill/>
          </a:ln>
        </p:spPr>
      </p:pic>
    </p:spTree>
  </p:cSld>
  <mc:AlternateContent>
    <mc:Choice Requires="p14">
      <p:transition spd="slow" p14:dur="2000"/>
    </mc:Choice>
    <mc:Fallback>
      <p:transition spd="slow"/>
    </mc:Fallback>
  </mc:AlternateContent>
</p:sld>
</file>

<file path=ppt/slides/slide4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42"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Global key concepts | Redundancy impact on requirements</a:t>
            </a:r>
            <a:endParaRPr b="1" lang="en-GB" sz="2200" spc="-1" strike="noStrike">
              <a:solidFill>
                <a:srgbClr val="ffffff"/>
              </a:solidFill>
              <a:latin typeface="Arial"/>
            </a:endParaRPr>
          </a:p>
        </p:txBody>
      </p:sp>
      <p:graphicFrame>
        <p:nvGraphicFramePr>
          <p:cNvPr id="443" name="Table 4_ 58"/>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Redundancy effects</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706e0c"/>
                          </a:solidFill>
                          <a:latin typeface="Arial"/>
                        </a:rPr>
                        <a:t>Requirement is strongly reduced on redundant</a:t>
                      </a:r>
                      <a:r>
                        <a:rPr b="1" lang="en-GB" sz="1800" spc="-1" strike="noStrike">
                          <a:solidFill>
                            <a:srgbClr val="333333"/>
                          </a:solidFill>
                          <a:latin typeface="Arial"/>
                        </a:rPr>
                        <a:t> part (mainly due to only 3-5 days to restore redundancy = access).</a:t>
                      </a:r>
                      <a:endParaRPr b="1" lang="en-GB" sz="1800" spc="-1" strike="noStrike">
                        <a:solidFill>
                          <a:srgbClr val="333333"/>
                        </a:solidFill>
                        <a:latin typeface="Arial"/>
                      </a:endParaRPr>
                    </a:p>
                    <a:p>
                      <a:pPr marL="36000" algn="just">
                        <a:lnSpc>
                          <a:spcPct val="115000"/>
                        </a:lnSpc>
                        <a:spcBef>
                          <a:spcPts val="283"/>
                        </a:spcBef>
                        <a:spcAft>
                          <a:spcPts val="283"/>
                        </a:spcAft>
                      </a:pPr>
                      <a:endParaRPr b="1" lang="en-GB" sz="1800" spc="-1" strike="noStrike">
                        <a:solidFill>
                          <a:srgbClr val="333333"/>
                        </a:solidFill>
                        <a:latin typeface="Arial"/>
                      </a:endParaRPr>
                    </a:p>
                    <a:p>
                      <a:pPr marL="36000" algn="just">
                        <a:lnSpc>
                          <a:spcPct val="115000"/>
                        </a:lnSpc>
                        <a:spcBef>
                          <a:spcPts val="283"/>
                        </a:spcBef>
                        <a:spcAft>
                          <a:spcPts val="283"/>
                        </a:spcAft>
                      </a:pPr>
                      <a:endParaRPr b="1" lang="en-GB" sz="1800" spc="-1" strike="noStrike">
                        <a:solidFill>
                          <a:srgbClr val="333333"/>
                        </a:solidFill>
                        <a:latin typeface="Arial"/>
                      </a:endParaRPr>
                    </a:p>
                    <a:p>
                      <a:pPr marL="36000" algn="just">
                        <a:lnSpc>
                          <a:spcPct val="115000"/>
                        </a:lnSpc>
                        <a:spcBef>
                          <a:spcPts val="283"/>
                        </a:spcBef>
                        <a:spcAft>
                          <a:spcPts val="283"/>
                        </a:spcAft>
                      </a:pPr>
                      <a:endParaRPr b="1" lang="en-GB" sz="1800" spc="-1" strike="noStrike">
                        <a:solidFill>
                          <a:srgbClr val="333333"/>
                        </a:solidFill>
                        <a:latin typeface="Arial"/>
                      </a:endParaRPr>
                    </a:p>
                    <a:p>
                      <a:pPr marL="36000" algn="just">
                        <a:lnSpc>
                          <a:spcPct val="115000"/>
                        </a:lnSpc>
                        <a:spcBef>
                          <a:spcPts val="283"/>
                        </a:spcBef>
                        <a:spcAft>
                          <a:spcPts val="283"/>
                        </a:spcAft>
                      </a:pPr>
                      <a:endParaRPr b="1" lang="en-GB" sz="1800" spc="-1" strike="noStrike">
                        <a:solidFill>
                          <a:srgbClr val="333333"/>
                        </a:solidFill>
                        <a:latin typeface="Arial"/>
                      </a:endParaRPr>
                    </a:p>
                    <a:p>
                      <a:pPr marL="36000" algn="just">
                        <a:lnSpc>
                          <a:spcPct val="115000"/>
                        </a:lnSpc>
                        <a:spcBef>
                          <a:spcPts val="283"/>
                        </a:spcBef>
                        <a:spcAft>
                          <a:spcPts val="283"/>
                        </a:spcAft>
                      </a:pPr>
                      <a:endParaRPr b="1" lang="en-GB" sz="1800" spc="-1" strike="noStrike">
                        <a:solidFill>
                          <a:srgbClr val="333333"/>
                        </a:solidFill>
                        <a:latin typeface="Arial"/>
                      </a:endParaRPr>
                    </a:p>
                    <a:p>
                      <a:pPr marL="36000" algn="just">
                        <a:lnSpc>
                          <a:spcPct val="115000"/>
                        </a:lnSpc>
                        <a:spcBef>
                          <a:spcPts val="283"/>
                        </a:spcBef>
                        <a:spcAft>
                          <a:spcPts val="283"/>
                        </a:spcAft>
                      </a:pP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Still, and in reality, </a:t>
                      </a:r>
                      <a:r>
                        <a:rPr b="1" lang="en-GB" sz="1800" spc="-1" strike="noStrike">
                          <a:solidFill>
                            <a:srgbClr val="706e0c"/>
                          </a:solidFill>
                          <a:latin typeface="Arial"/>
                        </a:rPr>
                        <a:t>PM cannot fail that often</a:t>
                      </a:r>
                      <a:r>
                        <a:rPr b="1" lang="en-GB" sz="1800" spc="-1" strike="noStrike">
                          <a:solidFill>
                            <a:srgbClr val="333333"/>
                          </a:solidFill>
                          <a:latin typeface="Arial"/>
                        </a:rPr>
                        <a:t> (too heavy for standby service) especially in SEL (</a:t>
                      </a:r>
                      <a:r>
                        <a:rPr b="1" lang="en-GB" sz="1800" spc="-1" strike="noStrike">
                          <a:solidFill>
                            <a:srgbClr val="706e0c"/>
                          </a:solidFill>
                          <a:latin typeface="Arial"/>
                        </a:rPr>
                        <a:t>requiring access</a:t>
                      </a:r>
                      <a:r>
                        <a:rPr b="1" lang="en-GB" sz="1800" spc="-1" strike="noStrike">
                          <a:solidFill>
                            <a:srgbClr val="333333"/>
                          </a:solidFill>
                          <a:latin typeface="Arial"/>
                        </a:rPr>
                        <a:t>).</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444" name="" descr=""/>
          <p:cNvPicPr/>
          <p:nvPr/>
        </p:nvPicPr>
        <p:blipFill>
          <a:blip r:embed="rId1"/>
          <a:stretch/>
        </p:blipFill>
        <p:spPr>
          <a:xfrm>
            <a:off x="937800" y="1298880"/>
            <a:ext cx="7230600" cy="4889160"/>
          </a:xfrm>
          <a:prstGeom prst="rect">
            <a:avLst/>
          </a:prstGeom>
          <a:ln w="3600">
            <a:noFill/>
          </a:ln>
        </p:spPr>
      </p:pic>
      <p:pic>
        <p:nvPicPr>
          <p:cNvPr id="445" name="" descr=""/>
          <p:cNvPicPr/>
          <p:nvPr/>
        </p:nvPicPr>
        <p:blipFill>
          <a:blip r:embed="rId2"/>
          <a:stretch/>
        </p:blipFill>
        <p:spPr>
          <a:xfrm>
            <a:off x="8857440" y="3864240"/>
            <a:ext cx="2901240" cy="671760"/>
          </a:xfrm>
          <a:prstGeom prst="rect">
            <a:avLst/>
          </a:prstGeom>
          <a:ln w="3600">
            <a:noFill/>
          </a:ln>
        </p:spPr>
      </p:pic>
      <p:pic>
        <p:nvPicPr>
          <p:cNvPr id="446" name="" descr=""/>
          <p:cNvPicPr/>
          <p:nvPr/>
        </p:nvPicPr>
        <p:blipFill>
          <a:blip r:embed="rId3"/>
          <a:stretch/>
        </p:blipFill>
        <p:spPr>
          <a:xfrm>
            <a:off x="8856000" y="3187800"/>
            <a:ext cx="1584000" cy="330840"/>
          </a:xfrm>
          <a:prstGeom prst="rect">
            <a:avLst/>
          </a:prstGeom>
          <a:ln w="3600">
            <a:noFill/>
          </a:ln>
        </p:spPr>
      </p:pic>
      <p:sp>
        <p:nvSpPr>
          <p:cNvPr id="447" name=""/>
          <p:cNvSpPr/>
          <p:nvPr/>
        </p:nvSpPr>
        <p:spPr>
          <a:xfrm flipV="1" rot="5400000">
            <a:off x="10408680" y="3397320"/>
            <a:ext cx="446040" cy="336240"/>
          </a:xfrm>
          <a:custGeom>
            <a:avLst/>
            <a:gdLst/>
            <a:ahLst/>
            <a:rect l="l" t="t" r="r" b="b"/>
            <a:pathLst>
              <a:path w="841" h="854">
                <a:moveTo>
                  <a:pt x="517" y="247"/>
                </a:moveTo>
                <a:lnTo>
                  <a:pt x="517" y="415"/>
                </a:lnTo>
                <a:lnTo>
                  <a:pt x="264" y="415"/>
                </a:lnTo>
                <a:lnTo>
                  <a:pt x="264" y="0"/>
                </a:lnTo>
                <a:lnTo>
                  <a:pt x="0" y="0"/>
                </a:lnTo>
                <a:lnTo>
                  <a:pt x="0" y="680"/>
                </a:lnTo>
                <a:lnTo>
                  <a:pt x="517" y="680"/>
                </a:lnTo>
                <a:lnTo>
                  <a:pt x="517" y="854"/>
                </a:lnTo>
                <a:lnTo>
                  <a:pt x="841" y="547"/>
                </a:lnTo>
                <a:lnTo>
                  <a:pt x="517" y="247"/>
                </a:lnTo>
                <a:close/>
              </a:path>
            </a:pathLst>
          </a:custGeom>
          <a:solidFill>
            <a:srgbClr val="eeeeee"/>
          </a:solidFill>
          <a:ln w="3600">
            <a:solidFill>
              <a:srgbClr val="666666"/>
            </a:solidFill>
            <a:round/>
          </a:ln>
        </p:spPr>
        <p:style>
          <a:lnRef idx="0"/>
          <a:fillRef idx="0"/>
          <a:effectRef idx="0"/>
          <a:fontRef idx="minor"/>
        </p:style>
        <p:txBody>
          <a:bodyPr lIns="54000" rIns="54000" tIns="54000" bIns="54000" anchor="ctr">
            <a:noAutofit/>
          </a:bodyPr>
          <a:p>
            <a:pPr algn="ctr"/>
            <a:endParaRPr b="0" lang="en-GB" sz="1800" spc="-1" strike="noStrike">
              <a:solidFill>
                <a:srgbClr val="333333"/>
              </a:solidFill>
              <a:latin typeface="Arial"/>
            </a:endParaRPr>
          </a:p>
        </p:txBody>
      </p:sp>
    </p:spTree>
  </p:cSld>
  <mc:AlternateContent>
    <mc:Choice Requires="p14">
      <p:transition spd="slow" p14:dur="2000"/>
    </mc:Choice>
    <mc:Fallback>
      <p:transition spd="slow"/>
    </mc:Fallback>
  </mc:AlternateContent>
</p:sld>
</file>

<file path=ppt/slides/slide4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48"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Global key concepts | Large quantity of component impact</a:t>
            </a:r>
            <a:endParaRPr b="1" lang="en-GB" sz="2200" spc="-1" strike="noStrike">
              <a:solidFill>
                <a:srgbClr val="ffffff"/>
              </a:solidFill>
              <a:latin typeface="Arial"/>
            </a:endParaRPr>
          </a:p>
        </p:txBody>
      </p:sp>
      <p:graphicFrame>
        <p:nvGraphicFramePr>
          <p:cNvPr id="449" name="Table 4_ 59"/>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Overview</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Calcul the allowed cross section for each sensitive component (SE), in order to determine their required test effort level.</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Consider the Beam Dump as the most critical criteria, but don’t forget standby service limitation. Redudant units could indicate no beam dump will happen up to 160 failures on PM (power module), but it would not be practically possible to exchange 160 dead units in a year.</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sp>
        <p:nvSpPr>
          <p:cNvPr id="450" name="Rectangle 9"/>
          <p:cNvSpPr/>
          <p:nvPr/>
        </p:nvSpPr>
        <p:spPr>
          <a:xfrm>
            <a:off x="886680" y="1370880"/>
            <a:ext cx="7444800" cy="1105560"/>
          </a:xfrm>
          <a:prstGeom prst="rect">
            <a:avLst/>
          </a:prstGeom>
          <a:solidFill>
            <a:schemeClr val="lt2">
              <a:lumMod val="50000"/>
            </a:schemeClr>
          </a:solidFill>
          <a:ln w="3240">
            <a:solidFill>
              <a:schemeClr val="lt2">
                <a:lumMod val="25000"/>
              </a:schemeClr>
            </a:solidFill>
            <a:round/>
          </a:ln>
        </p:spPr>
        <p:style>
          <a:lnRef idx="0"/>
          <a:fillRef idx="0"/>
          <a:effectRef idx="0"/>
          <a:fontRef idx="minor"/>
        </p:style>
        <p:txBody>
          <a:bodyPr lIns="90000" rIns="90000" tIns="45000" bIns="45000" anchor="ctr">
            <a:noAutofit/>
          </a:bodyPr>
          <a:p>
            <a:pPr algn="ctr">
              <a:lnSpc>
                <a:spcPct val="100000"/>
              </a:lnSpc>
            </a:pPr>
            <a:r>
              <a:rPr b="1" lang="en-GB" sz="1800" spc="-1" strike="noStrike">
                <a:solidFill>
                  <a:schemeClr val="lt1"/>
                </a:solidFill>
                <a:latin typeface="Calibri"/>
                <a:ea typeface="DejaVu Sans"/>
              </a:rPr>
              <a:t>Consider a budget of tolerable failures per year impacting operation </a:t>
            </a:r>
            <a:br>
              <a:rPr sz="1800"/>
            </a:br>
            <a:r>
              <a:rPr b="1" lang="en-GB" sz="1400" spc="-1" strike="noStrike">
                <a:solidFill>
                  <a:schemeClr val="lt1"/>
                </a:solidFill>
                <a:latin typeface="Calibri"/>
              </a:rPr>
              <a:t>&gt; 1</a:t>
            </a:r>
            <a:r>
              <a:rPr b="1" lang="en-GB" sz="1400" spc="-1" strike="noStrike" baseline="33000">
                <a:solidFill>
                  <a:schemeClr val="lt1"/>
                </a:solidFill>
                <a:latin typeface="Calibri"/>
              </a:rPr>
              <a:t>st</a:t>
            </a:r>
            <a:r>
              <a:rPr b="1" lang="en-GB" sz="1400" spc="-1" strike="noStrike">
                <a:solidFill>
                  <a:schemeClr val="lt1"/>
                </a:solidFill>
                <a:latin typeface="Calibri"/>
              </a:rPr>
              <a:t> concern = Beam dump, with budget dedicated to a number of converters</a:t>
            </a:r>
            <a:br>
              <a:rPr sz="1400"/>
            </a:br>
            <a:r>
              <a:rPr b="1" lang="en-GB" sz="1400" spc="-1" strike="noStrike">
                <a:solidFill>
                  <a:schemeClr val="lt1"/>
                </a:solidFill>
                <a:latin typeface="Calibri"/>
              </a:rPr>
              <a:t>&gt; 2</a:t>
            </a:r>
            <a:r>
              <a:rPr b="1" lang="en-GB" sz="1400" spc="-1" strike="noStrike" baseline="33000">
                <a:solidFill>
                  <a:schemeClr val="lt1"/>
                </a:solidFill>
                <a:latin typeface="Calibri"/>
              </a:rPr>
              <a:t>nd</a:t>
            </a:r>
            <a:r>
              <a:rPr b="1" lang="en-GB" sz="1400" spc="-1" strike="noStrike">
                <a:solidFill>
                  <a:schemeClr val="lt1"/>
                </a:solidFill>
                <a:latin typeface="Calibri"/>
              </a:rPr>
              <a:t> concern = Nb of failures (if redundant) compatible with standby service</a:t>
            </a:r>
            <a:endParaRPr b="1" lang="en-GB" sz="1400" spc="-1" strike="noStrike">
              <a:solidFill>
                <a:srgbClr val="ffffff"/>
              </a:solidFill>
              <a:latin typeface="Arial"/>
            </a:endParaRPr>
          </a:p>
        </p:txBody>
      </p:sp>
      <p:sp>
        <p:nvSpPr>
          <p:cNvPr id="451" name="Rectangle 10"/>
          <p:cNvSpPr/>
          <p:nvPr/>
        </p:nvSpPr>
        <p:spPr>
          <a:xfrm>
            <a:off x="886680" y="2789640"/>
            <a:ext cx="7444800" cy="717480"/>
          </a:xfrm>
          <a:prstGeom prst="rect">
            <a:avLst/>
          </a:prstGeom>
          <a:solidFill>
            <a:schemeClr val="lt2">
              <a:lumMod val="50000"/>
            </a:schemeClr>
          </a:solidFill>
          <a:ln w="3240">
            <a:solidFill>
              <a:schemeClr val="lt2">
                <a:lumMod val="25000"/>
              </a:schemeClr>
            </a:solidFill>
            <a:round/>
          </a:ln>
        </p:spPr>
        <p:style>
          <a:lnRef idx="0"/>
          <a:fillRef idx="0"/>
          <a:effectRef idx="0"/>
          <a:fontRef idx="minor"/>
        </p:style>
        <p:txBody>
          <a:bodyPr lIns="90000" rIns="90000" tIns="45000" bIns="45000" anchor="ctr">
            <a:noAutofit/>
          </a:bodyPr>
          <a:p>
            <a:pPr algn="ctr">
              <a:lnSpc>
                <a:spcPct val="100000"/>
              </a:lnSpc>
            </a:pPr>
            <a:r>
              <a:rPr b="1" lang="en-GB" sz="1800" spc="-1" strike="noStrike">
                <a:solidFill>
                  <a:schemeClr val="lt1"/>
                </a:solidFill>
                <a:latin typeface="Calibri"/>
                <a:ea typeface="DejaVu Sans"/>
              </a:rPr>
              <a:t>In case converter is redudant, check the MTTR (mean time to repair)</a:t>
            </a:r>
            <a:br>
              <a:rPr sz="1800"/>
            </a:br>
            <a:r>
              <a:rPr b="1" lang="en-GB" sz="1400" spc="-1" strike="noStrike">
                <a:solidFill>
                  <a:schemeClr val="lt1"/>
                </a:solidFill>
                <a:latin typeface="Calibri"/>
              </a:rPr>
              <a:t>(If redundancy covers the 1</a:t>
            </a:r>
            <a:r>
              <a:rPr b="1" lang="en-GB" sz="1400" spc="-1" strike="noStrike" baseline="33000">
                <a:solidFill>
                  <a:schemeClr val="lt1"/>
                </a:solidFill>
                <a:latin typeface="Calibri"/>
              </a:rPr>
              <a:t>st</a:t>
            </a:r>
            <a:r>
              <a:rPr b="1" lang="en-GB" sz="1400" spc="-1" strike="noStrike">
                <a:solidFill>
                  <a:schemeClr val="lt1"/>
                </a:solidFill>
                <a:latin typeface="Calibri"/>
              </a:rPr>
              <a:t> fail, converter is more exposed up to replacement occurs)</a:t>
            </a:r>
            <a:endParaRPr b="1" lang="en-GB" sz="1400" spc="-1" strike="noStrike">
              <a:solidFill>
                <a:srgbClr val="ffffff"/>
              </a:solidFill>
              <a:latin typeface="Arial"/>
            </a:endParaRPr>
          </a:p>
        </p:txBody>
      </p:sp>
      <p:sp>
        <p:nvSpPr>
          <p:cNvPr id="452" name="Rectangle 13"/>
          <p:cNvSpPr/>
          <p:nvPr/>
        </p:nvSpPr>
        <p:spPr>
          <a:xfrm>
            <a:off x="886680" y="3762720"/>
            <a:ext cx="7444800" cy="717120"/>
          </a:xfrm>
          <a:prstGeom prst="rect">
            <a:avLst/>
          </a:prstGeom>
          <a:solidFill>
            <a:schemeClr val="lt2">
              <a:lumMod val="50000"/>
            </a:schemeClr>
          </a:solidFill>
          <a:ln w="3240">
            <a:solidFill>
              <a:schemeClr val="lt2">
                <a:lumMod val="25000"/>
              </a:schemeClr>
            </a:solidFill>
            <a:round/>
          </a:ln>
        </p:spPr>
        <p:style>
          <a:lnRef idx="0"/>
          <a:fillRef idx="0"/>
          <a:effectRef idx="0"/>
          <a:fontRef idx="minor"/>
        </p:style>
        <p:txBody>
          <a:bodyPr lIns="90000" rIns="90000" tIns="45000" bIns="45000" anchor="ctr">
            <a:noAutofit/>
          </a:bodyPr>
          <a:p>
            <a:pPr algn="ctr">
              <a:lnSpc>
                <a:spcPct val="100000"/>
              </a:lnSpc>
            </a:pPr>
            <a:r>
              <a:rPr b="1" lang="en-GB" sz="2000" spc="-1" strike="noStrike">
                <a:solidFill>
                  <a:schemeClr val="lt1"/>
                </a:solidFill>
                <a:latin typeface="Calibri"/>
              </a:rPr>
              <a:t>Consider a confidence level (margin of error)</a:t>
            </a:r>
            <a:br>
              <a:rPr sz="2000"/>
            </a:br>
            <a:r>
              <a:rPr b="1" lang="en-GB" sz="1500" spc="-1" strike="noStrike">
                <a:solidFill>
                  <a:schemeClr val="lt1"/>
                </a:solidFill>
                <a:latin typeface="Calibri"/>
              </a:rPr>
              <a:t>(90 % comes with a factor of 2.3 on random events (SE))</a:t>
            </a:r>
            <a:endParaRPr b="1" lang="en-GB" sz="1500" spc="-1" strike="noStrike">
              <a:solidFill>
                <a:srgbClr val="ffffff"/>
              </a:solidFill>
              <a:latin typeface="Arial"/>
            </a:endParaRPr>
          </a:p>
        </p:txBody>
      </p:sp>
      <p:sp>
        <p:nvSpPr>
          <p:cNvPr id="453" name="Rectangle 14"/>
          <p:cNvSpPr/>
          <p:nvPr/>
        </p:nvSpPr>
        <p:spPr>
          <a:xfrm>
            <a:off x="886680" y="5708880"/>
            <a:ext cx="7444800" cy="717480"/>
          </a:xfrm>
          <a:prstGeom prst="rect">
            <a:avLst/>
          </a:prstGeom>
          <a:solidFill>
            <a:schemeClr val="lt2">
              <a:lumMod val="50000"/>
            </a:schemeClr>
          </a:solidFill>
          <a:ln w="3240">
            <a:solidFill>
              <a:schemeClr val="lt2">
                <a:lumMod val="25000"/>
              </a:schemeClr>
            </a:solidFill>
            <a:round/>
          </a:ln>
        </p:spPr>
        <p:style>
          <a:lnRef idx="0"/>
          <a:fillRef idx="0"/>
          <a:effectRef idx="0"/>
          <a:fontRef idx="minor"/>
        </p:style>
        <p:txBody>
          <a:bodyPr lIns="90000" rIns="90000" tIns="45000" bIns="45000" anchor="ctr">
            <a:noAutofit/>
          </a:bodyPr>
          <a:p>
            <a:pPr algn="ctr">
              <a:lnSpc>
                <a:spcPct val="100000"/>
              </a:lnSpc>
            </a:pPr>
            <a:r>
              <a:rPr b="1" lang="en-GB" sz="1800" spc="-1" strike="noStrike">
                <a:solidFill>
                  <a:schemeClr val="lt1"/>
                </a:solidFill>
                <a:latin typeface="Calibri"/>
                <a:ea typeface="DejaVu Sans"/>
              </a:rPr>
              <a:t>Share the budget of acceptable failures between critical components.</a:t>
            </a:r>
            <a:br>
              <a:rPr sz="1800"/>
            </a:br>
            <a:r>
              <a:rPr b="1" lang="en-GB" sz="1400" spc="-1" strike="noStrike">
                <a:solidFill>
                  <a:schemeClr val="lt1"/>
                </a:solidFill>
                <a:latin typeface="Calibri"/>
              </a:rPr>
              <a:t>(Decide if failures should come equally from same component reference vs its occurence)</a:t>
            </a:r>
            <a:endParaRPr b="1" lang="en-GB" sz="1400" spc="-1" strike="noStrike">
              <a:solidFill>
                <a:srgbClr val="ffffff"/>
              </a:solidFill>
              <a:latin typeface="Arial"/>
            </a:endParaRPr>
          </a:p>
        </p:txBody>
      </p:sp>
      <p:sp>
        <p:nvSpPr>
          <p:cNvPr id="454" name="Rectangle 15"/>
          <p:cNvSpPr/>
          <p:nvPr/>
        </p:nvSpPr>
        <p:spPr>
          <a:xfrm>
            <a:off x="886680" y="4736160"/>
            <a:ext cx="7444800" cy="717120"/>
          </a:xfrm>
          <a:prstGeom prst="rect">
            <a:avLst/>
          </a:prstGeom>
          <a:solidFill>
            <a:schemeClr val="lt2">
              <a:lumMod val="50000"/>
            </a:schemeClr>
          </a:solidFill>
          <a:ln w="3240">
            <a:solidFill>
              <a:schemeClr val="lt2">
                <a:lumMod val="25000"/>
              </a:schemeClr>
            </a:solidFill>
            <a:round/>
          </a:ln>
        </p:spPr>
        <p:style>
          <a:lnRef idx="0"/>
          <a:fillRef idx="0"/>
          <a:effectRef idx="0"/>
          <a:fontRef idx="minor"/>
        </p:style>
        <p:txBody>
          <a:bodyPr lIns="90000" rIns="90000" tIns="45000" bIns="45000" anchor="ctr">
            <a:noAutofit/>
          </a:bodyPr>
          <a:p>
            <a:pPr algn="ctr">
              <a:lnSpc>
                <a:spcPct val="100000"/>
              </a:lnSpc>
            </a:pPr>
            <a:r>
              <a:rPr b="1" lang="en-GB" sz="1800" spc="-1" strike="noStrike">
                <a:solidFill>
                  <a:schemeClr val="lt1"/>
                </a:solidFill>
                <a:latin typeface="Calibri"/>
                <a:ea typeface="DejaVu Sans"/>
              </a:rPr>
              <a:t>Count all components in operation potentially stopping the converter</a:t>
            </a:r>
            <a:br>
              <a:rPr sz="1800"/>
            </a:br>
            <a:r>
              <a:rPr b="1" lang="en-GB" sz="1400" spc="-1" strike="noStrike">
                <a:solidFill>
                  <a:schemeClr val="lt1"/>
                </a:solidFill>
                <a:latin typeface="Calibri"/>
              </a:rPr>
              <a:t>(Need to go into detail, to see if a failure really stops the converter – redundancy counts)</a:t>
            </a:r>
            <a:endParaRPr b="1" lang="en-GB" sz="1400" spc="-1" strike="noStrike">
              <a:solidFill>
                <a:srgbClr val="ffffff"/>
              </a:solidFill>
              <a:latin typeface="Arial"/>
            </a:endParaRPr>
          </a:p>
        </p:txBody>
      </p:sp>
    </p:spTree>
  </p:cSld>
  <mc:AlternateContent>
    <mc:Choice Requires="p14">
      <p:transition spd="slow" p14:dur="2000"/>
    </mc:Choice>
    <mc:Fallback>
      <p:transition spd="slow"/>
    </mc:Fallback>
  </mc:AlternateContent>
</p:sld>
</file>

<file path=ppt/slides/slide4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55"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Global key concepts | Large quantity of component impact</a:t>
            </a:r>
            <a:endParaRPr b="1" lang="en-GB" sz="2200" spc="-1" strike="noStrike">
              <a:solidFill>
                <a:srgbClr val="ffffff"/>
              </a:solidFill>
              <a:latin typeface="Arial"/>
            </a:endParaRPr>
          </a:p>
        </p:txBody>
      </p:sp>
      <p:graphicFrame>
        <p:nvGraphicFramePr>
          <p:cNvPr id="456" name="Table 4_ 55"/>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Overview</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With 50-60 components of same type used in a converter, required </a:t>
                      </a:r>
                      <a:r>
                        <a:rPr b="1" lang="en-GB" sz="1800" spc="-1" strike="noStrike">
                          <a:solidFill>
                            <a:srgbClr val="706e0c"/>
                          </a:solidFill>
                          <a:latin typeface="Arial"/>
                        </a:rPr>
                        <a:t>cross-section</a:t>
                      </a:r>
                      <a:r>
                        <a:rPr b="1" lang="en-GB" sz="1800" spc="-1" strike="noStrike">
                          <a:solidFill>
                            <a:srgbClr val="333333"/>
                          </a:solidFill>
                          <a:latin typeface="Arial"/>
                        </a:rPr>
                        <a:t> are </a:t>
                      </a:r>
                      <a:r>
                        <a:rPr b="1" lang="en-GB" sz="1800" spc="-1" strike="noStrike">
                          <a:solidFill>
                            <a:srgbClr val="706e0c"/>
                          </a:solidFill>
                          <a:latin typeface="Arial"/>
                        </a:rPr>
                        <a:t>insanely</a:t>
                      </a:r>
                      <a:r>
                        <a:rPr b="1" lang="en-GB" sz="1800" spc="-1" strike="noStrike">
                          <a:solidFill>
                            <a:srgbClr val="333333"/>
                          </a:solidFill>
                          <a:latin typeface="Arial"/>
                        </a:rPr>
                        <a:t> low.</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Cross section as low as few E-15 are required, which leads to </a:t>
                      </a:r>
                      <a:r>
                        <a:rPr b="1" lang="en-GB" sz="1800" spc="-1" strike="noStrike">
                          <a:solidFill>
                            <a:srgbClr val="706e0c"/>
                          </a:solidFill>
                          <a:latin typeface="Arial"/>
                        </a:rPr>
                        <a:t>hundreds</a:t>
                      </a:r>
                      <a:r>
                        <a:rPr b="1" lang="en-GB" sz="1800" spc="-1" strike="noStrike">
                          <a:solidFill>
                            <a:srgbClr val="333333"/>
                          </a:solidFill>
                          <a:latin typeface="Arial"/>
                        </a:rPr>
                        <a:t> of components to test (0-fail test targetted). See this file EDMS </a:t>
                      </a:r>
                      <a:r>
                        <a:rPr b="1" lang="en-GB" sz="1800" spc="-1" strike="noStrike">
                          <a:solidFill>
                            <a:srgbClr val="333333"/>
                          </a:solidFill>
                          <a:latin typeface="Arial"/>
                          <a:hlinkClick r:id="rId1"/>
                        </a:rPr>
                        <a:t>2722221</a:t>
                      </a:r>
                      <a:r>
                        <a:rPr b="1" lang="en-GB" sz="1800" spc="-1" strike="noStrike">
                          <a:solidFill>
                            <a:srgbClr val="333333"/>
                          </a:solidFill>
                          <a:latin typeface="Arial"/>
                        </a:rPr>
                        <a:t>.</a:t>
                      </a:r>
                      <a:endParaRPr b="1" lang="en-GB" sz="1800" spc="-1" strike="noStrike">
                        <a:solidFill>
                          <a:srgbClr val="333333"/>
                        </a:solidFill>
                        <a:latin typeface="Arial"/>
                      </a:endParaRPr>
                    </a:p>
                    <a:p>
                      <a:pPr marL="36000" algn="just">
                        <a:lnSpc>
                          <a:spcPct val="115000"/>
                        </a:lnSpc>
                        <a:spcBef>
                          <a:spcPts val="283"/>
                        </a:spcBef>
                        <a:spcAft>
                          <a:spcPts val="283"/>
                        </a:spcAft>
                      </a:pP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457" name="" descr=""/>
          <p:cNvPicPr/>
          <p:nvPr/>
        </p:nvPicPr>
        <p:blipFill>
          <a:blip r:embed="rId2"/>
          <a:stretch/>
        </p:blipFill>
        <p:spPr>
          <a:xfrm>
            <a:off x="820440" y="1379880"/>
            <a:ext cx="7467120" cy="4601520"/>
          </a:xfrm>
          <a:prstGeom prst="rect">
            <a:avLst/>
          </a:prstGeom>
          <a:ln w="3600">
            <a:noFill/>
          </a:ln>
        </p:spPr>
      </p:pic>
      <p:pic>
        <p:nvPicPr>
          <p:cNvPr id="458" name="" descr=""/>
          <p:cNvPicPr/>
          <p:nvPr/>
        </p:nvPicPr>
        <p:blipFill>
          <a:blip r:embed="rId3"/>
          <a:stretch/>
        </p:blipFill>
        <p:spPr>
          <a:xfrm>
            <a:off x="8799840" y="4519080"/>
            <a:ext cx="2979360" cy="1368000"/>
          </a:xfrm>
          <a:prstGeom prst="rect">
            <a:avLst/>
          </a:prstGeom>
          <a:ln w="3600">
            <a:noFill/>
          </a:ln>
        </p:spPr>
      </p:pic>
    </p:spTree>
  </p:cSld>
  <mc:AlternateContent>
    <mc:Choice Requires="p14">
      <p:transition spd="slow" p14:dur="2000"/>
    </mc:Choice>
    <mc:Fallback>
      <p:transition spd="slow"/>
    </mc:Fallback>
  </mc:AlternateContent>
</p:sld>
</file>

<file path=ppt/slides/slide4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59" name="PlaceHolder 1"/>
          <p:cNvSpPr>
            <a:spLocks noGrp="1"/>
          </p:cNvSpPr>
          <p:nvPr>
            <p:ph type="title"/>
          </p:nvPr>
        </p:nvSpPr>
        <p:spPr>
          <a:xfrm>
            <a:off x="1741680" y="2873520"/>
            <a:ext cx="9405000" cy="1001520"/>
          </a:xfrm>
          <a:prstGeom prst="rect">
            <a:avLst/>
          </a:prstGeom>
          <a:noFill/>
          <a:ln w="0">
            <a:noFill/>
          </a:ln>
        </p:spPr>
        <p:txBody>
          <a:bodyPr lIns="0" rIns="0" tIns="0" bIns="0" anchor="ctr">
            <a:noAutofit/>
          </a:bodyPr>
          <a:p>
            <a:pPr indent="0">
              <a:buNone/>
            </a:pPr>
            <a:r>
              <a:rPr b="1" lang="en-GB" sz="3200" spc="-1" strike="noStrike">
                <a:solidFill>
                  <a:srgbClr val="333333"/>
                </a:solidFill>
                <a:latin typeface="Arial"/>
              </a:rPr>
              <a:t>Design: choosing the right topology</a:t>
            </a:r>
            <a:endParaRPr b="1" lang="en-GB" sz="3200" spc="-1" strike="noStrike">
              <a:solidFill>
                <a:srgbClr val="333333"/>
              </a:solidFill>
              <a:latin typeface="Arial"/>
            </a:endParaRPr>
          </a:p>
        </p:txBody>
      </p:sp>
      <p:sp>
        <p:nvSpPr>
          <p:cNvPr id="460" name="PlaceHolder 2"/>
          <p:cNvSpPr>
            <a:spLocks noGrp="1"/>
          </p:cNvSpPr>
          <p:nvPr>
            <p:ph/>
          </p:nvPr>
        </p:nvSpPr>
        <p:spPr>
          <a:xfrm>
            <a:off x="1741680" y="3875040"/>
            <a:ext cx="9405000" cy="3352680"/>
          </a:xfrm>
          <a:prstGeom prst="rect">
            <a:avLst/>
          </a:prstGeom>
          <a:noFill/>
          <a:ln w="0">
            <a:noFill/>
          </a:ln>
        </p:spPr>
        <p:txBody>
          <a:bodyPr lIns="0" rIns="0" tIns="0" bIns="0" anchor="t">
            <a:normAutofit/>
          </a:bodyPr>
          <a:p>
            <a:pPr indent="0">
              <a:spcBef>
                <a:spcPts val="1293"/>
              </a:spcBef>
            </a:pPr>
            <a:r>
              <a:rPr b="0" lang="en-GB" sz="2800" spc="-1" strike="noStrike">
                <a:solidFill>
                  <a:srgbClr val="666666"/>
                </a:solidFill>
                <a:latin typeface="Arial"/>
              </a:rPr>
              <a:t>… </a:t>
            </a:r>
            <a:r>
              <a:rPr b="0" lang="en-GB" sz="2800" spc="-1" strike="noStrike">
                <a:solidFill>
                  <a:srgbClr val="666666"/>
                </a:solidFill>
                <a:latin typeface="Arial"/>
              </a:rPr>
              <a:t>better not to miss this first step...</a:t>
            </a:r>
            <a:endParaRPr b="0" lang="en-GB" sz="2800" spc="-1" strike="noStrike">
              <a:solidFill>
                <a:srgbClr val="666666"/>
              </a:solidFill>
              <a:latin typeface="Arial"/>
            </a:endParaRPr>
          </a:p>
        </p:txBody>
      </p:sp>
    </p:spTree>
  </p:cSld>
  <mc:AlternateContent>
    <mc:Choice Requires="p14">
      <p:transition spd="slow" p14:dur="2000"/>
    </mc:Choice>
    <mc:Fallback>
      <p:transition spd="slow"/>
    </mc:Fallback>
  </mc:AlternateContent>
</p:sld>
</file>

<file path=ppt/slides/slide4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61"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Choosing the right topology | Complementary choices</a:t>
            </a:r>
            <a:endParaRPr b="1" lang="en-GB" sz="2200" spc="-1" strike="noStrike">
              <a:solidFill>
                <a:srgbClr val="ffffff"/>
              </a:solidFill>
              <a:latin typeface="Arial"/>
            </a:endParaRPr>
          </a:p>
        </p:txBody>
      </p:sp>
      <p:graphicFrame>
        <p:nvGraphicFramePr>
          <p:cNvPr id="462" name="Table 4_ 26"/>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Overview</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706e0c"/>
                          </a:solidFill>
                          <a:latin typeface="Arial"/>
                        </a:rPr>
                        <a:t>Selection</a:t>
                      </a:r>
                      <a:r>
                        <a:rPr b="1" lang="en-GB" sz="1800" spc="-1" strike="noStrike">
                          <a:solidFill>
                            <a:srgbClr val="333333"/>
                          </a:solidFill>
                          <a:latin typeface="Arial"/>
                        </a:rPr>
                        <a:t> of the </a:t>
                      </a:r>
                      <a:r>
                        <a:rPr b="1" lang="en-GB" sz="1800" spc="-1" strike="noStrike">
                          <a:solidFill>
                            <a:srgbClr val="706e0c"/>
                          </a:solidFill>
                          <a:latin typeface="Arial"/>
                        </a:rPr>
                        <a:t>topology</a:t>
                      </a:r>
                      <a:r>
                        <a:rPr b="1" lang="en-GB" sz="1800" spc="-1" strike="noStrike">
                          <a:solidFill>
                            <a:srgbClr val="333333"/>
                          </a:solidFill>
                          <a:latin typeface="Arial"/>
                        </a:rPr>
                        <a:t> should be focusing on </a:t>
                      </a:r>
                      <a:r>
                        <a:rPr b="1" lang="en-GB" sz="1800" spc="-1" strike="noStrike">
                          <a:solidFill>
                            <a:srgbClr val="706e0c"/>
                          </a:solidFill>
                          <a:latin typeface="Arial"/>
                        </a:rPr>
                        <a:t>radiation tolerant design to come</a:t>
                      </a:r>
                      <a:r>
                        <a:rPr b="1" lang="en-GB" sz="1800" spc="-1" strike="noStrike">
                          <a:solidFill>
                            <a:srgbClr val="333333"/>
                          </a:solidFill>
                          <a:latin typeface="Arial"/>
                        </a:rPr>
                        <a:t>, digging in detail.</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This required expert designers or hard selection work, to take all constraints into account, already estimating component level stress and possibility.</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463" name="" descr=""/>
          <p:cNvPicPr/>
          <p:nvPr/>
        </p:nvPicPr>
        <p:blipFill>
          <a:blip r:embed="rId1"/>
          <a:stretch/>
        </p:blipFill>
        <p:spPr>
          <a:xfrm>
            <a:off x="952200" y="1476000"/>
            <a:ext cx="7239600" cy="2341440"/>
          </a:xfrm>
          <a:prstGeom prst="rect">
            <a:avLst/>
          </a:prstGeom>
          <a:ln w="3600">
            <a:solidFill>
              <a:srgbClr val="333333"/>
            </a:solidFill>
            <a:round/>
          </a:ln>
        </p:spPr>
      </p:pic>
      <p:sp>
        <p:nvSpPr>
          <p:cNvPr id="464" name="Text Placeholder 12_ 17"/>
          <p:cNvSpPr/>
          <p:nvPr/>
        </p:nvSpPr>
        <p:spPr>
          <a:xfrm>
            <a:off x="6840000" y="3960000"/>
            <a:ext cx="1340640" cy="1008000"/>
          </a:xfrm>
          <a:prstGeom prst="rect">
            <a:avLst/>
          </a:prstGeom>
          <a:solidFill>
            <a:srgbClr val="e16173"/>
          </a:solidFill>
          <a:ln w="0">
            <a:solidFill>
              <a:srgbClr val="948a54"/>
            </a:solidFill>
          </a:ln>
        </p:spPr>
        <p:style>
          <a:lnRef idx="0"/>
          <a:fillRef idx="0"/>
          <a:effectRef idx="0"/>
          <a:fontRef idx="minor"/>
        </p:style>
        <p:txBody>
          <a:bodyPr lIns="90000" rIns="90000" tIns="45000" bIns="45000" anchor="ctr">
            <a:noAutofit/>
          </a:bodyPr>
          <a:p>
            <a:pPr marL="72000" algn="ctr">
              <a:lnSpc>
                <a:spcPct val="100000"/>
              </a:lnSpc>
              <a:spcBef>
                <a:spcPts val="400"/>
              </a:spcBef>
              <a:tabLst>
                <a:tab algn="l" pos="0"/>
              </a:tabLst>
            </a:pPr>
            <a:r>
              <a:rPr b="1" lang="en-GB" sz="1600" spc="-1" strike="noStrike">
                <a:solidFill>
                  <a:srgbClr val="333333"/>
                </a:solidFill>
                <a:latin typeface="Arial"/>
              </a:rPr>
              <a:t>Highly critical vs radiation!</a:t>
            </a:r>
            <a:endParaRPr b="1" lang="en-GB" sz="1600" spc="-1" strike="noStrike">
              <a:solidFill>
                <a:srgbClr val="333333"/>
              </a:solidFill>
              <a:latin typeface="Arial"/>
            </a:endParaRPr>
          </a:p>
        </p:txBody>
      </p:sp>
      <p:sp>
        <p:nvSpPr>
          <p:cNvPr id="465" name="Text Placeholder 12_ 18"/>
          <p:cNvSpPr/>
          <p:nvPr/>
        </p:nvSpPr>
        <p:spPr>
          <a:xfrm>
            <a:off x="3852000" y="3960000"/>
            <a:ext cx="1651680" cy="1008000"/>
          </a:xfrm>
          <a:prstGeom prst="rect">
            <a:avLst/>
          </a:prstGeom>
          <a:solidFill>
            <a:srgbClr val="ffb66c"/>
          </a:solidFill>
          <a:ln w="0">
            <a:solidFill>
              <a:srgbClr val="706e0c"/>
            </a:solidFill>
          </a:ln>
        </p:spPr>
        <p:style>
          <a:lnRef idx="0"/>
          <a:fillRef idx="0"/>
          <a:effectRef idx="0"/>
          <a:fontRef idx="minor"/>
        </p:style>
        <p:txBody>
          <a:bodyPr lIns="90000" rIns="90000" tIns="45000" bIns="45000" anchor="ctr">
            <a:noAutofit/>
          </a:bodyPr>
          <a:p>
            <a:pPr marL="72000" algn="ctr">
              <a:lnSpc>
                <a:spcPct val="100000"/>
              </a:lnSpc>
              <a:spcBef>
                <a:spcPts val="400"/>
              </a:spcBef>
              <a:tabLst>
                <a:tab algn="l" pos="0"/>
              </a:tabLst>
            </a:pPr>
            <a:r>
              <a:rPr b="1" lang="en-GB" sz="1600" spc="-1" strike="noStrike">
                <a:solidFill>
                  <a:srgbClr val="333333"/>
                </a:solidFill>
                <a:latin typeface="Arial"/>
              </a:rPr>
              <a:t>Hot vs radiation !</a:t>
            </a:r>
            <a:endParaRPr b="1" lang="en-GB" sz="1600" spc="-1" strike="noStrike">
              <a:solidFill>
                <a:srgbClr val="333333"/>
              </a:solidFill>
              <a:latin typeface="Arial"/>
            </a:endParaRPr>
          </a:p>
        </p:txBody>
      </p:sp>
      <p:sp>
        <p:nvSpPr>
          <p:cNvPr id="466" name="Text Placeholder 12_ 19"/>
          <p:cNvSpPr/>
          <p:nvPr/>
        </p:nvSpPr>
        <p:spPr>
          <a:xfrm>
            <a:off x="963720" y="3960000"/>
            <a:ext cx="2700720" cy="1008000"/>
          </a:xfrm>
          <a:prstGeom prst="rect">
            <a:avLst/>
          </a:prstGeom>
          <a:solidFill>
            <a:srgbClr val="eeeeee"/>
          </a:solidFill>
          <a:ln w="0">
            <a:solidFill>
              <a:srgbClr val="948a54"/>
            </a:solidFill>
          </a:ln>
        </p:spPr>
        <p:style>
          <a:lnRef idx="0"/>
          <a:fillRef idx="0"/>
          <a:effectRef idx="0"/>
          <a:fontRef idx="minor"/>
        </p:style>
        <p:txBody>
          <a:bodyPr lIns="90000" rIns="90000" tIns="45000" bIns="45000" anchor="ctr">
            <a:noAutofit/>
          </a:bodyPr>
          <a:p>
            <a:pPr marL="72000" algn="ctr">
              <a:lnSpc>
                <a:spcPct val="100000"/>
              </a:lnSpc>
              <a:spcBef>
                <a:spcPts val="400"/>
              </a:spcBef>
              <a:tabLst>
                <a:tab algn="l" pos="0"/>
              </a:tabLst>
            </a:pPr>
            <a:r>
              <a:rPr b="1" lang="en-GB" sz="1600" spc="-1" strike="noStrike">
                <a:solidFill>
                  <a:srgbClr val="333333"/>
                </a:solidFill>
                <a:latin typeface="Arial"/>
              </a:rPr>
              <a:t>Safe vs radiation</a:t>
            </a:r>
            <a:br>
              <a:rPr sz="1600"/>
            </a:br>
            <a:r>
              <a:rPr b="1" lang="en-GB" sz="1600" spc="-1" strike="noStrike">
                <a:solidFill>
                  <a:srgbClr val="333333"/>
                </a:solidFill>
                <a:latin typeface="Arial"/>
              </a:rPr>
              <a:t>(safe passive cpts)</a:t>
            </a:r>
            <a:endParaRPr b="1" lang="en-GB" sz="1600" spc="-1" strike="noStrike">
              <a:solidFill>
                <a:srgbClr val="333333"/>
              </a:solidFill>
              <a:latin typeface="Arial"/>
            </a:endParaRPr>
          </a:p>
        </p:txBody>
      </p:sp>
      <p:sp>
        <p:nvSpPr>
          <p:cNvPr id="467" name="Text Placeholder 12_ 20"/>
          <p:cNvSpPr/>
          <p:nvPr/>
        </p:nvSpPr>
        <p:spPr>
          <a:xfrm>
            <a:off x="5659200" y="3960000"/>
            <a:ext cx="1108800" cy="1008000"/>
          </a:xfrm>
          <a:prstGeom prst="rect">
            <a:avLst/>
          </a:prstGeom>
          <a:solidFill>
            <a:srgbClr val="eeeeee"/>
          </a:solidFill>
          <a:ln w="0">
            <a:solidFill>
              <a:srgbClr val="948a54"/>
            </a:solidFill>
          </a:ln>
        </p:spPr>
        <p:style>
          <a:lnRef idx="0"/>
          <a:fillRef idx="0"/>
          <a:effectRef idx="0"/>
          <a:fontRef idx="minor"/>
        </p:style>
        <p:txBody>
          <a:bodyPr lIns="90000" rIns="90000" tIns="45000" bIns="45000" anchor="ctr">
            <a:noAutofit/>
          </a:bodyPr>
          <a:p>
            <a:pPr marL="72000" algn="ctr">
              <a:lnSpc>
                <a:spcPct val="100000"/>
              </a:lnSpc>
              <a:spcBef>
                <a:spcPts val="400"/>
              </a:spcBef>
              <a:tabLst>
                <a:tab algn="l" pos="0"/>
              </a:tabLst>
            </a:pPr>
            <a:r>
              <a:rPr b="1" lang="en-GB" sz="1600" spc="-1" strike="noStrike">
                <a:solidFill>
                  <a:srgbClr val="333333"/>
                </a:solidFill>
                <a:latin typeface="Arial"/>
              </a:rPr>
              <a:t>Safe vs </a:t>
            </a:r>
            <a:r>
              <a:rPr b="1" lang="en-GB" sz="1600" spc="-86" strike="noStrike">
                <a:solidFill>
                  <a:srgbClr val="333333"/>
                </a:solidFill>
                <a:latin typeface="Arial"/>
              </a:rPr>
              <a:t>radiation</a:t>
            </a:r>
            <a:endParaRPr b="1" lang="en-GB" sz="1600" spc="-1" strike="noStrike">
              <a:solidFill>
                <a:srgbClr val="333333"/>
              </a:solidFill>
              <a:latin typeface="Arial"/>
            </a:endParaRPr>
          </a:p>
        </p:txBody>
      </p:sp>
    </p:spTree>
  </p:cSld>
  <mc:AlternateContent>
    <mc:Choice Requires="p14">
      <p:transition spd="slow" p14:dur="2000"/>
    </mc:Choice>
    <mc:Fallback>
      <p:transition spd="slow"/>
    </mc:Fallback>
  </mc:AlternateContent>
</p:sld>
</file>

<file path=ppt/slides/slide4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68"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Choosing the right topology | High Frequency DC-DC</a:t>
            </a:r>
            <a:endParaRPr b="1" lang="en-GB" sz="2200" spc="-1" strike="noStrike">
              <a:solidFill>
                <a:srgbClr val="ffffff"/>
              </a:solidFill>
              <a:latin typeface="Arial"/>
            </a:endParaRPr>
          </a:p>
        </p:txBody>
      </p:sp>
      <p:graphicFrame>
        <p:nvGraphicFramePr>
          <p:cNvPr id="469" name="Table 4_ 71"/>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Overview</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Selection of the topology should be focusing on radiation tolerant design to come.</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sp>
        <p:nvSpPr>
          <p:cNvPr id="470" name="Text Placeholder 12_ 34"/>
          <p:cNvSpPr/>
          <p:nvPr/>
        </p:nvSpPr>
        <p:spPr>
          <a:xfrm>
            <a:off x="963720" y="5112000"/>
            <a:ext cx="4508280" cy="1152000"/>
          </a:xfrm>
          <a:prstGeom prst="rect">
            <a:avLst/>
          </a:prstGeom>
          <a:solidFill>
            <a:srgbClr val="ffdbb6"/>
          </a:solidFill>
          <a:ln w="0">
            <a:solidFill>
              <a:srgbClr val="706e0c"/>
            </a:solidFill>
          </a:ln>
        </p:spPr>
        <p:style>
          <a:lnRef idx="0"/>
          <a:fillRef idx="0"/>
          <a:effectRef idx="0"/>
          <a:fontRef idx="minor"/>
        </p:style>
        <p:txBody>
          <a:bodyPr lIns="90000" rIns="90000" tIns="45000" bIns="45000" anchor="ctr">
            <a:noAutofit/>
          </a:bodyPr>
          <a:p>
            <a:pPr marL="72000" algn="just">
              <a:lnSpc>
                <a:spcPct val="100000"/>
              </a:lnSpc>
              <a:spcBef>
                <a:spcPts val="400"/>
              </a:spcBef>
              <a:tabLst>
                <a:tab algn="l" pos="0"/>
              </a:tabLst>
            </a:pPr>
            <a:r>
              <a:rPr b="1" lang="en-GB" sz="1600" spc="-1" strike="noStrike">
                <a:solidFill>
                  <a:srgbClr val="333333"/>
                </a:solidFill>
                <a:latin typeface="Arial"/>
              </a:rPr>
              <a:t>Phase shifted inverter chosen for its IGBT driver design well compatible with pure analog choice, compatible with high TID dose and SEL free performance.</a:t>
            </a:r>
            <a:endParaRPr b="1" lang="en-GB" sz="1600" spc="-1" strike="noStrike">
              <a:solidFill>
                <a:srgbClr val="333333"/>
              </a:solidFill>
              <a:latin typeface="Arial"/>
            </a:endParaRPr>
          </a:p>
        </p:txBody>
      </p:sp>
      <p:pic>
        <p:nvPicPr>
          <p:cNvPr id="471" name="" descr=""/>
          <p:cNvPicPr/>
          <p:nvPr/>
        </p:nvPicPr>
        <p:blipFill>
          <a:blip r:embed="rId1"/>
          <a:stretch/>
        </p:blipFill>
        <p:spPr>
          <a:xfrm>
            <a:off x="952200" y="1474560"/>
            <a:ext cx="7239600" cy="2341440"/>
          </a:xfrm>
          <a:prstGeom prst="rect">
            <a:avLst/>
          </a:prstGeom>
          <a:ln w="3600">
            <a:solidFill>
              <a:srgbClr val="333333"/>
            </a:solidFill>
            <a:round/>
          </a:ln>
        </p:spPr>
      </p:pic>
      <p:sp>
        <p:nvSpPr>
          <p:cNvPr id="472" name="Text Placeholder 12_ 2"/>
          <p:cNvSpPr/>
          <p:nvPr/>
        </p:nvSpPr>
        <p:spPr>
          <a:xfrm>
            <a:off x="3852000" y="3958560"/>
            <a:ext cx="1651680" cy="1008000"/>
          </a:xfrm>
          <a:prstGeom prst="rect">
            <a:avLst/>
          </a:prstGeom>
          <a:solidFill>
            <a:srgbClr val="ffb66c"/>
          </a:solidFill>
          <a:ln w="0">
            <a:solidFill>
              <a:srgbClr val="706e0c"/>
            </a:solidFill>
          </a:ln>
        </p:spPr>
        <p:style>
          <a:lnRef idx="0"/>
          <a:fillRef idx="0"/>
          <a:effectRef idx="0"/>
          <a:fontRef idx="minor"/>
        </p:style>
        <p:txBody>
          <a:bodyPr lIns="90000" rIns="90000" tIns="45000" bIns="45000" anchor="ctr">
            <a:noAutofit/>
          </a:bodyPr>
          <a:p>
            <a:pPr marL="72000" algn="ctr">
              <a:lnSpc>
                <a:spcPct val="100000"/>
              </a:lnSpc>
              <a:spcBef>
                <a:spcPts val="400"/>
              </a:spcBef>
              <a:tabLst>
                <a:tab algn="l" pos="0"/>
              </a:tabLst>
            </a:pPr>
            <a:r>
              <a:rPr b="1" lang="en-GB" sz="1600" spc="-1" strike="noStrike">
                <a:solidFill>
                  <a:srgbClr val="333333"/>
                </a:solidFill>
                <a:latin typeface="Arial"/>
              </a:rPr>
              <a:t>Hot vs radiation !</a:t>
            </a:r>
            <a:endParaRPr b="1" lang="en-GB" sz="1600" spc="-1" strike="noStrike">
              <a:solidFill>
                <a:srgbClr val="333333"/>
              </a:solidFill>
              <a:latin typeface="Arial"/>
            </a:endParaRPr>
          </a:p>
        </p:txBody>
      </p:sp>
      <p:sp>
        <p:nvSpPr>
          <p:cNvPr id="473" name="Text Placeholder 12_ 3"/>
          <p:cNvSpPr/>
          <p:nvPr/>
        </p:nvSpPr>
        <p:spPr>
          <a:xfrm>
            <a:off x="5659200" y="3960000"/>
            <a:ext cx="1108800" cy="1008000"/>
          </a:xfrm>
          <a:prstGeom prst="rect">
            <a:avLst/>
          </a:prstGeom>
          <a:solidFill>
            <a:srgbClr val="eeeeee"/>
          </a:solidFill>
          <a:ln w="0">
            <a:solidFill>
              <a:srgbClr val="948a54"/>
            </a:solidFill>
          </a:ln>
        </p:spPr>
        <p:style>
          <a:lnRef idx="0"/>
          <a:fillRef idx="0"/>
          <a:effectRef idx="0"/>
          <a:fontRef idx="minor"/>
        </p:style>
        <p:txBody>
          <a:bodyPr lIns="90000" rIns="90000" tIns="45000" bIns="45000" anchor="ctr">
            <a:noAutofit/>
          </a:bodyPr>
          <a:p>
            <a:pPr marL="72000" algn="ctr">
              <a:lnSpc>
                <a:spcPct val="100000"/>
              </a:lnSpc>
              <a:spcBef>
                <a:spcPts val="400"/>
              </a:spcBef>
              <a:tabLst>
                <a:tab algn="l" pos="0"/>
              </a:tabLst>
            </a:pPr>
            <a:r>
              <a:rPr b="1" lang="en-GB" sz="1600" spc="-1" strike="noStrike">
                <a:solidFill>
                  <a:srgbClr val="333333"/>
                </a:solidFill>
                <a:latin typeface="Arial"/>
              </a:rPr>
              <a:t>Safe vs </a:t>
            </a:r>
            <a:r>
              <a:rPr b="1" lang="en-GB" sz="1600" spc="-86" strike="noStrike">
                <a:solidFill>
                  <a:srgbClr val="333333"/>
                </a:solidFill>
                <a:latin typeface="Arial"/>
              </a:rPr>
              <a:t>radiation</a:t>
            </a:r>
            <a:endParaRPr b="1" lang="en-GB" sz="1600" spc="-1" strike="noStrike">
              <a:solidFill>
                <a:srgbClr val="333333"/>
              </a:solidFill>
              <a:latin typeface="Arial"/>
            </a:endParaRPr>
          </a:p>
        </p:txBody>
      </p:sp>
      <p:sp>
        <p:nvSpPr>
          <p:cNvPr id="474" name="Text Placeholder 12_ 4"/>
          <p:cNvSpPr/>
          <p:nvPr/>
        </p:nvSpPr>
        <p:spPr>
          <a:xfrm>
            <a:off x="5659200" y="5112000"/>
            <a:ext cx="2634840" cy="1174320"/>
          </a:xfrm>
          <a:prstGeom prst="rect">
            <a:avLst/>
          </a:prstGeom>
          <a:solidFill>
            <a:srgbClr val="eeeeee"/>
          </a:solidFill>
          <a:ln w="0">
            <a:solidFill>
              <a:srgbClr val="948a54"/>
            </a:solidFill>
          </a:ln>
        </p:spPr>
        <p:style>
          <a:lnRef idx="0"/>
          <a:fillRef idx="0"/>
          <a:effectRef idx="0"/>
          <a:fontRef idx="minor"/>
        </p:style>
        <p:txBody>
          <a:bodyPr lIns="90000" rIns="90000" tIns="45000" bIns="45000" anchor="ctr">
            <a:noAutofit/>
          </a:bodyPr>
          <a:p>
            <a:pPr marL="72000" algn="just">
              <a:lnSpc>
                <a:spcPct val="100000"/>
              </a:lnSpc>
              <a:spcBef>
                <a:spcPts val="400"/>
              </a:spcBef>
              <a:tabLst>
                <a:tab algn="l" pos="0"/>
              </a:tabLst>
            </a:pPr>
            <a:r>
              <a:rPr b="1" lang="en-GB" sz="1600" spc="-1" strike="noStrike">
                <a:solidFill>
                  <a:srgbClr val="333333"/>
                </a:solidFill>
                <a:latin typeface="Arial"/>
              </a:rPr>
              <a:t>Power diodes if used with voltage derating of 50% can be considered as SE free.</a:t>
            </a:r>
            <a:endParaRPr b="1" lang="en-GB" sz="1600" spc="-1" strike="noStrike">
              <a:solidFill>
                <a:srgbClr val="333333"/>
              </a:solidFill>
              <a:latin typeface="Arial"/>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2"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Power Converters in CERN Accelerators | Which use?</a:t>
            </a:r>
            <a:endParaRPr b="1" lang="en-GB" sz="2200" spc="-1" strike="noStrike">
              <a:solidFill>
                <a:srgbClr val="ffffff"/>
              </a:solidFill>
              <a:latin typeface="Arial"/>
            </a:endParaRPr>
          </a:p>
        </p:txBody>
      </p:sp>
      <p:graphicFrame>
        <p:nvGraphicFramePr>
          <p:cNvPr id="183" name="Table 4_ 35"/>
          <p:cNvGraphicFramePr/>
          <p:nvPr/>
        </p:nvGraphicFramePr>
        <p:xfrm>
          <a:off x="360720" y="818640"/>
          <a:ext cx="11518920" cy="5730480"/>
        </p:xfrm>
        <a:graphic>
          <a:graphicData uri="http://schemas.openxmlformats.org/drawingml/2006/table">
            <a:tbl>
              <a:tblPr/>
              <a:tblGrid>
                <a:gridCol w="11519280"/>
              </a:tblGrid>
              <a:tr h="5730840">
                <a:tc>
                  <a:txBody>
                    <a:bodyPr lIns="90000" rIns="90000" tIns="46800" bIns="46800" anchor="t">
                      <a:noAutofit/>
                    </a:bodyPr>
                    <a:p>
                      <a:pPr algn="ctr">
                        <a:lnSpc>
                          <a:spcPct val="100000"/>
                        </a:lnSpc>
                        <a:tabLst>
                          <a:tab algn="l" pos="0"/>
                        </a:tabLst>
                      </a:pP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sp>
        <p:nvSpPr>
          <p:cNvPr id="184" name="PlaceHolder 2"/>
          <p:cNvSpPr>
            <a:spLocks noGrp="1"/>
          </p:cNvSpPr>
          <p:nvPr>
            <p:ph/>
          </p:nvPr>
        </p:nvSpPr>
        <p:spPr>
          <a:xfrm>
            <a:off x="551160" y="5040000"/>
            <a:ext cx="4392000" cy="1342440"/>
          </a:xfrm>
          <a:prstGeom prst="rect">
            <a:avLst/>
          </a:prstGeom>
          <a:noFill/>
          <a:ln w="6480">
            <a:solidFill>
              <a:schemeClr val="lt2">
                <a:lumMod val="50000"/>
              </a:schemeClr>
            </a:solidFill>
            <a:round/>
          </a:ln>
        </p:spPr>
        <p:txBody>
          <a:bodyPr lIns="90000" rIns="90000" tIns="45000" bIns="45000" anchor="ctr">
            <a:noAutofit/>
          </a:bodyPr>
          <a:p>
            <a:pPr indent="0" algn="ctr" defTabSz="914400">
              <a:lnSpc>
                <a:spcPct val="100000"/>
              </a:lnSpc>
              <a:spcBef>
                <a:spcPts val="479"/>
              </a:spcBef>
              <a:buNone/>
              <a:tabLst>
                <a:tab algn="l" pos="0"/>
              </a:tabLst>
            </a:pPr>
            <a:r>
              <a:rPr b="0" i="1" lang="en-GB" sz="2000" spc="-1" strike="noStrike">
                <a:solidFill>
                  <a:schemeClr val="dk1">
                    <a:lumMod val="65000"/>
                    <a:lumOff val="35000"/>
                  </a:schemeClr>
                </a:solidFill>
                <a:latin typeface="Calibri"/>
              </a:rPr>
              <a:t>1700 units, installed underground over 27 km, </a:t>
            </a:r>
            <a:r>
              <a:rPr b="0" i="1" lang="en-GB" sz="2000" spc="-1" strike="noStrike">
                <a:solidFill>
                  <a:schemeClr val="lt2">
                    <a:lumMod val="25000"/>
                  </a:schemeClr>
                </a:solidFill>
                <a:latin typeface="Calibri"/>
              </a:rPr>
              <a:t>guiding beam</a:t>
            </a:r>
            <a:r>
              <a:rPr b="0" i="1" lang="en-GB" sz="2000" spc="-1" strike="noStrike">
                <a:solidFill>
                  <a:schemeClr val="dk1">
                    <a:lumMod val="65000"/>
                    <a:lumOff val="35000"/>
                  </a:schemeClr>
                </a:solidFill>
                <a:latin typeface="Calibri"/>
              </a:rPr>
              <a:t>…</a:t>
            </a:r>
            <a:endParaRPr b="1" lang="en-GB" sz="2000" spc="-1" strike="noStrike">
              <a:solidFill>
                <a:srgbClr val="333333"/>
              </a:solidFill>
              <a:latin typeface="Arial"/>
            </a:endParaRPr>
          </a:p>
        </p:txBody>
      </p:sp>
      <p:sp>
        <p:nvSpPr>
          <p:cNvPr id="185" name="Text Placeholder 39"/>
          <p:cNvSpPr/>
          <p:nvPr/>
        </p:nvSpPr>
        <p:spPr>
          <a:xfrm>
            <a:off x="8526240" y="5040000"/>
            <a:ext cx="3240000" cy="1342440"/>
          </a:xfrm>
          <a:prstGeom prst="rect">
            <a:avLst/>
          </a:prstGeom>
          <a:noFill/>
          <a:ln w="6480">
            <a:solidFill>
              <a:schemeClr val="lt2">
                <a:lumMod val="50000"/>
              </a:schemeClr>
            </a:solidFill>
            <a:round/>
          </a:ln>
        </p:spPr>
        <p:style>
          <a:lnRef idx="0"/>
          <a:fillRef idx="0"/>
          <a:effectRef idx="0"/>
          <a:fontRef idx="minor"/>
        </p:style>
        <p:txBody>
          <a:bodyPr lIns="90000" rIns="90000" tIns="45000" bIns="45000" anchor="ctr">
            <a:noAutofit/>
          </a:bodyPr>
          <a:p>
            <a:pPr algn="ctr" defTabSz="914400">
              <a:lnSpc>
                <a:spcPct val="100000"/>
              </a:lnSpc>
              <a:spcBef>
                <a:spcPts val="479"/>
              </a:spcBef>
              <a:tabLst>
                <a:tab algn="l" pos="0"/>
              </a:tabLst>
            </a:pPr>
            <a:r>
              <a:rPr b="0" i="1" lang="en-GB" sz="2000" spc="-1" strike="noStrike">
                <a:solidFill>
                  <a:schemeClr val="dk1">
                    <a:lumMod val="65000"/>
                    <a:lumOff val="35000"/>
                  </a:schemeClr>
                </a:solidFill>
                <a:latin typeface="Calibri"/>
              </a:rPr>
              <a:t>… </a:t>
            </a:r>
            <a:r>
              <a:rPr b="0" i="1" lang="en-GB" sz="2000" spc="-1" strike="noStrike">
                <a:solidFill>
                  <a:schemeClr val="dk1">
                    <a:lumMod val="65000"/>
                    <a:lumOff val="35000"/>
                  </a:schemeClr>
                </a:solidFill>
                <a:latin typeface="Calibri"/>
              </a:rPr>
              <a:t>but others </a:t>
            </a:r>
            <a:r>
              <a:rPr b="0" i="1" lang="en-GB" sz="2000" spc="-1" strike="noStrike">
                <a:solidFill>
                  <a:srgbClr val="c00000"/>
                </a:solidFill>
                <a:latin typeface="Calibri"/>
              </a:rPr>
              <a:t>still close enough from beam to suffer from radiations</a:t>
            </a:r>
            <a:r>
              <a:rPr b="0" i="1" lang="en-GB" sz="2000" spc="-1" strike="noStrike">
                <a:solidFill>
                  <a:schemeClr val="dk1">
                    <a:lumMod val="65000"/>
                    <a:lumOff val="35000"/>
                  </a:schemeClr>
                </a:solidFill>
                <a:latin typeface="Calibri"/>
              </a:rPr>
              <a:t>.</a:t>
            </a:r>
            <a:endParaRPr b="0" lang="en-GB" sz="2000" spc="-1" strike="noStrike">
              <a:solidFill>
                <a:srgbClr val="333333"/>
              </a:solidFill>
              <a:latin typeface="Arial"/>
            </a:endParaRPr>
          </a:p>
        </p:txBody>
      </p:sp>
      <p:pic>
        <p:nvPicPr>
          <p:cNvPr id="186" name="Picture 73" descr=""/>
          <p:cNvPicPr/>
          <p:nvPr/>
        </p:nvPicPr>
        <p:blipFill>
          <a:blip r:embed="rId1"/>
          <a:stretch/>
        </p:blipFill>
        <p:spPr>
          <a:xfrm>
            <a:off x="8526240" y="1492560"/>
            <a:ext cx="3156840" cy="3106440"/>
          </a:xfrm>
          <a:prstGeom prst="rect">
            <a:avLst/>
          </a:prstGeom>
          <a:ln w="0">
            <a:noFill/>
          </a:ln>
        </p:spPr>
      </p:pic>
      <p:grpSp>
        <p:nvGrpSpPr>
          <p:cNvPr id="187" name="Group 51"/>
          <p:cNvGrpSpPr/>
          <p:nvPr/>
        </p:nvGrpSpPr>
        <p:grpSpPr>
          <a:xfrm>
            <a:off x="8777880" y="4488480"/>
            <a:ext cx="3096000" cy="303840"/>
            <a:chOff x="8777880" y="4488480"/>
            <a:chExt cx="3096000" cy="303840"/>
          </a:xfrm>
        </p:grpSpPr>
        <p:sp>
          <p:nvSpPr>
            <p:cNvPr id="188" name="TextBox 47"/>
            <p:cNvSpPr/>
            <p:nvPr/>
          </p:nvSpPr>
          <p:spPr>
            <a:xfrm>
              <a:off x="8777880" y="4488480"/>
              <a:ext cx="1547640" cy="3038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i="1" lang="en-GB" sz="1400" spc="-1" strike="noStrike">
                  <a:solidFill>
                    <a:schemeClr val="accent2">
                      <a:lumMod val="75000"/>
                    </a:schemeClr>
                  </a:solidFill>
                  <a:latin typeface="Calibri"/>
                </a:rPr>
                <a:t>Power Converters</a:t>
              </a:r>
              <a:endParaRPr b="0" lang="en-GB" sz="1400" spc="-1" strike="noStrike">
                <a:solidFill>
                  <a:srgbClr val="000000"/>
                </a:solidFill>
                <a:latin typeface="Arial"/>
              </a:endParaRPr>
            </a:p>
          </p:txBody>
        </p:sp>
        <p:sp>
          <p:nvSpPr>
            <p:cNvPr id="189" name="TextBox 48"/>
            <p:cNvSpPr/>
            <p:nvPr/>
          </p:nvSpPr>
          <p:spPr>
            <a:xfrm>
              <a:off x="11136240" y="4488480"/>
              <a:ext cx="737640" cy="30384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i="1" lang="en-GB" sz="1400" spc="-1" strike="noStrike">
                  <a:solidFill>
                    <a:schemeClr val="accent2">
                      <a:lumMod val="75000"/>
                    </a:schemeClr>
                  </a:solidFill>
                  <a:latin typeface="Calibri"/>
                </a:rPr>
                <a:t>Beam</a:t>
              </a:r>
              <a:endParaRPr b="0" lang="en-GB" sz="1400" spc="-1" strike="noStrike">
                <a:solidFill>
                  <a:srgbClr val="000000"/>
                </a:solidFill>
                <a:latin typeface="Arial"/>
              </a:endParaRPr>
            </a:p>
          </p:txBody>
        </p:sp>
      </p:grpSp>
      <p:pic>
        <p:nvPicPr>
          <p:cNvPr id="190" name="Picture 37" descr=""/>
          <p:cNvPicPr/>
          <p:nvPr/>
        </p:nvPicPr>
        <p:blipFill>
          <a:blip r:embed="rId2"/>
          <a:stretch/>
        </p:blipFill>
        <p:spPr>
          <a:xfrm>
            <a:off x="409680" y="1306440"/>
            <a:ext cx="4533480" cy="3292560"/>
          </a:xfrm>
          <a:prstGeom prst="rect">
            <a:avLst/>
          </a:prstGeom>
          <a:ln w="0">
            <a:noFill/>
          </a:ln>
        </p:spPr>
      </p:pic>
      <p:grpSp>
        <p:nvGrpSpPr>
          <p:cNvPr id="191" name="Group 38"/>
          <p:cNvGrpSpPr/>
          <p:nvPr/>
        </p:nvGrpSpPr>
        <p:grpSpPr>
          <a:xfrm>
            <a:off x="1489680" y="2316600"/>
            <a:ext cx="2766600" cy="1689840"/>
            <a:chOff x="1489680" y="2316600"/>
            <a:chExt cx="2766600" cy="1689840"/>
          </a:xfrm>
        </p:grpSpPr>
        <p:sp>
          <p:nvSpPr>
            <p:cNvPr id="192" name="Arc 1"/>
            <p:cNvSpPr/>
            <p:nvPr/>
          </p:nvSpPr>
          <p:spPr>
            <a:xfrm rot="20256600">
              <a:off x="1486800" y="2963880"/>
              <a:ext cx="2772000" cy="534600"/>
            </a:xfrm>
            <a:prstGeom prst="arc">
              <a:avLst>
                <a:gd name="adj1" fmla="val 11131359"/>
                <a:gd name="adj2" fmla="val 21081112"/>
              </a:avLst>
            </a:prstGeom>
            <a:noFill/>
            <a:ln w="76320">
              <a:solidFill>
                <a:srgbClr val="ff0000"/>
              </a:solidFill>
              <a:round/>
            </a:ln>
          </p:spPr>
          <p:style>
            <a:lnRef idx="0"/>
            <a:fillRef idx="0"/>
            <a:effectRef idx="0"/>
            <a:fontRef idx="minor"/>
          </p:style>
          <p:txBody>
            <a:bodyPr lIns="90000" rIns="90000" tIns="45000" bIns="45000" anchor="ctr">
              <a:noAutofit/>
            </a:bodyPr>
            <a:p>
              <a:pPr algn="ctr"/>
              <a:endParaRPr b="1" lang="en-GB" sz="1800" spc="-1" strike="noStrike">
                <a:solidFill>
                  <a:schemeClr val="lt1"/>
                </a:solidFill>
                <a:latin typeface="Calibri"/>
              </a:endParaRPr>
            </a:p>
          </p:txBody>
        </p:sp>
        <p:grpSp>
          <p:nvGrpSpPr>
            <p:cNvPr id="193" name="Group 39"/>
            <p:cNvGrpSpPr/>
            <p:nvPr/>
          </p:nvGrpSpPr>
          <p:grpSpPr>
            <a:xfrm>
              <a:off x="1681560" y="2316600"/>
              <a:ext cx="2274840" cy="1533600"/>
              <a:chOff x="1681560" y="2316600"/>
              <a:chExt cx="2274840" cy="1533600"/>
            </a:xfrm>
          </p:grpSpPr>
          <p:cxnSp>
            <p:nvCxnSpPr>
              <p:cNvPr id="194" name="Straight Connector 8"/>
              <p:cNvCxnSpPr/>
              <p:nvPr/>
            </p:nvCxnSpPr>
            <p:spPr>
              <a:xfrm flipV="1">
                <a:off x="1736280" y="3416760"/>
                <a:ext cx="156600" cy="124920"/>
              </a:xfrm>
              <a:prstGeom prst="straightConnector1">
                <a:avLst/>
              </a:prstGeom>
              <a:ln w="69840">
                <a:solidFill>
                  <a:srgbClr val="ff0000"/>
                </a:solidFill>
                <a:round/>
                <a:tailEnd len="med" type="triangle" w="med"/>
              </a:ln>
            </p:spPr>
          </p:cxnSp>
          <p:sp>
            <p:nvSpPr>
              <p:cNvPr id="195" name="Freeform 3"/>
              <p:cNvSpPr/>
              <p:nvPr/>
            </p:nvSpPr>
            <p:spPr>
              <a:xfrm>
                <a:off x="2771280" y="3135240"/>
                <a:ext cx="700200" cy="269640"/>
              </a:xfrm>
              <a:custGeom>
                <a:avLst/>
                <a:gdLst>
                  <a:gd name="textAreaLeft" fmla="*/ 0 w 700200"/>
                  <a:gd name="textAreaRight" fmla="*/ 700560 w 700200"/>
                  <a:gd name="textAreaTop" fmla="*/ 0 h 269640"/>
                  <a:gd name="textAreaBottom" fmla="*/ 270000 h 269640"/>
                </a:gdLst>
                <a:ahLst/>
                <a:rect l="textAreaLeft" t="textAreaTop" r="textAreaRight" b="textAreaBottom"/>
                <a:pathLst>
                  <a:path w="885825" h="419100">
                    <a:moveTo>
                      <a:pt x="166688" y="0"/>
                    </a:moveTo>
                    <a:lnTo>
                      <a:pt x="0" y="92869"/>
                    </a:lnTo>
                    <a:lnTo>
                      <a:pt x="557213" y="328612"/>
                    </a:lnTo>
                    <a:lnTo>
                      <a:pt x="395288" y="419100"/>
                    </a:lnTo>
                    <a:lnTo>
                      <a:pt x="885825" y="376237"/>
                    </a:lnTo>
                    <a:lnTo>
                      <a:pt x="788194" y="197644"/>
                    </a:lnTo>
                    <a:lnTo>
                      <a:pt x="695325" y="264319"/>
                    </a:lnTo>
                    <a:lnTo>
                      <a:pt x="166688" y="0"/>
                    </a:lnTo>
                    <a:close/>
                  </a:path>
                </a:pathLst>
              </a:custGeom>
              <a:solidFill>
                <a:schemeClr val="accent6">
                  <a:lumMod val="75000"/>
                </a:schemeClr>
              </a:solidFill>
              <a:ln w="25560">
                <a:noFill/>
              </a:ln>
            </p:spPr>
            <p:style>
              <a:lnRef idx="0"/>
              <a:fillRef idx="0"/>
              <a:effectRef idx="0"/>
              <a:fontRef idx="minor"/>
            </p:style>
            <p:txBody>
              <a:bodyPr lIns="90000" rIns="90000" tIns="45000" bIns="45000" anchor="ctr">
                <a:noAutofit/>
              </a:bodyPr>
              <a:p>
                <a:pPr algn="ctr"/>
                <a:endParaRPr b="0" lang="en-GB" sz="1800" spc="-1" strike="noStrike">
                  <a:solidFill>
                    <a:schemeClr val="lt1"/>
                  </a:solidFill>
                  <a:latin typeface="Calibri"/>
                </a:endParaRPr>
              </a:p>
            </p:txBody>
          </p:sp>
          <p:sp>
            <p:nvSpPr>
              <p:cNvPr id="196" name="TextBox 44"/>
              <p:cNvSpPr/>
              <p:nvPr/>
            </p:nvSpPr>
            <p:spPr>
              <a:xfrm>
                <a:off x="3360600" y="3028320"/>
                <a:ext cx="595800" cy="8218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1" lang="en-GB" sz="4800" spc="-1" strike="noStrike">
                    <a:solidFill>
                      <a:schemeClr val="accent6">
                        <a:lumMod val="75000"/>
                      </a:schemeClr>
                    </a:solidFill>
                    <a:latin typeface="Lucida Bright"/>
                    <a:ea typeface="Tahoma"/>
                  </a:rPr>
                  <a:t>F</a:t>
                </a:r>
                <a:endParaRPr b="0" lang="en-GB" sz="4800" spc="-1" strike="noStrike">
                  <a:solidFill>
                    <a:srgbClr val="333333"/>
                  </a:solidFill>
                  <a:latin typeface="Arial"/>
                </a:endParaRPr>
              </a:p>
            </p:txBody>
          </p:sp>
          <p:pic>
            <p:nvPicPr>
              <p:cNvPr id="197" name="Picture 74" descr="\\cern.ch\dfs\Users\y\ythurel\Desktop\delete\poster\elements\magnet.png"/>
              <p:cNvPicPr/>
              <p:nvPr/>
            </p:nvPicPr>
            <p:blipFill>
              <a:blip r:embed="rId3"/>
              <a:stretch/>
            </p:blipFill>
            <p:spPr>
              <a:xfrm>
                <a:off x="1731960" y="2405520"/>
                <a:ext cx="1079280" cy="1081440"/>
              </a:xfrm>
              <a:prstGeom prst="rect">
                <a:avLst/>
              </a:prstGeom>
              <a:ln w="0">
                <a:noFill/>
              </a:ln>
            </p:spPr>
          </p:pic>
          <p:cxnSp>
            <p:nvCxnSpPr>
              <p:cNvPr id="198" name="Straight Connector 9"/>
              <p:cNvCxnSpPr/>
              <p:nvPr/>
            </p:nvCxnSpPr>
            <p:spPr>
              <a:xfrm flipV="1">
                <a:off x="1681560" y="2316600"/>
                <a:ext cx="1869480" cy="1272960"/>
              </a:xfrm>
              <a:prstGeom prst="straightConnector1">
                <a:avLst/>
              </a:prstGeom>
              <a:ln w="28440">
                <a:solidFill>
                  <a:srgbClr val="ff0000"/>
                </a:solidFill>
                <a:prstDash val="dash"/>
                <a:round/>
              </a:ln>
            </p:spPr>
          </p:cxnSp>
          <p:grpSp>
            <p:nvGrpSpPr>
              <p:cNvPr id="199" name="Group 40"/>
              <p:cNvGrpSpPr/>
              <p:nvPr/>
            </p:nvGrpSpPr>
            <p:grpSpPr>
              <a:xfrm>
                <a:off x="2646720" y="2746440"/>
                <a:ext cx="0" cy="481680"/>
                <a:chOff x="2646720" y="2746440"/>
                <a:chExt cx="0" cy="481680"/>
              </a:xfrm>
            </p:grpSpPr>
            <p:cxnSp>
              <p:nvCxnSpPr>
                <p:cNvPr id="200" name="Straight Arrow Connector 1"/>
                <p:cNvCxnSpPr/>
                <p:nvPr/>
              </p:nvCxnSpPr>
              <p:spPr>
                <a:xfrm flipV="1">
                  <a:off x="2646720" y="2746440"/>
                  <a:ext cx="360" cy="482040"/>
                </a:xfrm>
                <a:prstGeom prst="straightConnector1">
                  <a:avLst/>
                </a:prstGeom>
                <a:ln w="9360">
                  <a:solidFill>
                    <a:schemeClr val="dk2">
                      <a:lumMod val="75000"/>
                    </a:schemeClr>
                  </a:solidFill>
                  <a:round/>
                </a:ln>
              </p:spPr>
            </p:cxnSp>
            <p:cxnSp>
              <p:nvCxnSpPr>
                <p:cNvPr id="201" name="Straight Arrow Connector 3"/>
                <p:cNvCxnSpPr/>
                <p:nvPr/>
              </p:nvCxnSpPr>
              <p:spPr>
                <a:xfrm flipV="1">
                  <a:off x="2646720" y="2968200"/>
                  <a:ext cx="360" cy="60480"/>
                </a:xfrm>
                <a:prstGeom prst="straightConnector1">
                  <a:avLst/>
                </a:prstGeom>
                <a:ln w="9360">
                  <a:solidFill>
                    <a:schemeClr val="dk2">
                      <a:lumMod val="75000"/>
                    </a:schemeClr>
                  </a:solidFill>
                  <a:round/>
                  <a:tailEnd len="med" type="triangle" w="med"/>
                </a:ln>
              </p:spPr>
            </p:cxnSp>
          </p:grpSp>
          <p:grpSp>
            <p:nvGrpSpPr>
              <p:cNvPr id="202" name="Group 41"/>
              <p:cNvGrpSpPr/>
              <p:nvPr/>
            </p:nvGrpSpPr>
            <p:grpSpPr>
              <a:xfrm>
                <a:off x="2483280" y="2717640"/>
                <a:ext cx="0" cy="472680"/>
                <a:chOff x="2483280" y="2717640"/>
                <a:chExt cx="0" cy="472680"/>
              </a:xfrm>
            </p:grpSpPr>
            <p:cxnSp>
              <p:nvCxnSpPr>
                <p:cNvPr id="203" name="Straight Arrow Connector 4"/>
                <p:cNvCxnSpPr/>
                <p:nvPr/>
              </p:nvCxnSpPr>
              <p:spPr>
                <a:xfrm flipV="1">
                  <a:off x="2483280" y="2717640"/>
                  <a:ext cx="360" cy="473040"/>
                </a:xfrm>
                <a:prstGeom prst="straightConnector1">
                  <a:avLst/>
                </a:prstGeom>
                <a:ln w="9360">
                  <a:solidFill>
                    <a:schemeClr val="dk2">
                      <a:lumMod val="75000"/>
                    </a:schemeClr>
                  </a:solidFill>
                  <a:round/>
                </a:ln>
              </p:spPr>
            </p:cxnSp>
            <p:cxnSp>
              <p:nvCxnSpPr>
                <p:cNvPr id="204" name="Straight Arrow Connector 5"/>
                <p:cNvCxnSpPr/>
                <p:nvPr/>
              </p:nvCxnSpPr>
              <p:spPr>
                <a:xfrm flipV="1">
                  <a:off x="2483280" y="2949480"/>
                  <a:ext cx="360" cy="60480"/>
                </a:xfrm>
                <a:prstGeom prst="straightConnector1">
                  <a:avLst/>
                </a:prstGeom>
                <a:ln w="9360">
                  <a:solidFill>
                    <a:schemeClr val="dk2">
                      <a:lumMod val="75000"/>
                    </a:schemeClr>
                  </a:solidFill>
                  <a:round/>
                  <a:tailEnd len="med" type="triangle" w="med"/>
                </a:ln>
              </p:spPr>
            </p:cxnSp>
          </p:grpSp>
          <p:grpSp>
            <p:nvGrpSpPr>
              <p:cNvPr id="205" name="Group 42"/>
              <p:cNvGrpSpPr/>
              <p:nvPr/>
            </p:nvGrpSpPr>
            <p:grpSpPr>
              <a:xfrm>
                <a:off x="2345400" y="2706480"/>
                <a:ext cx="0" cy="453600"/>
                <a:chOff x="2345400" y="2706480"/>
                <a:chExt cx="0" cy="453600"/>
              </a:xfrm>
            </p:grpSpPr>
            <p:cxnSp>
              <p:nvCxnSpPr>
                <p:cNvPr id="206" name="Straight Arrow Connector 6"/>
                <p:cNvCxnSpPr/>
                <p:nvPr/>
              </p:nvCxnSpPr>
              <p:spPr>
                <a:xfrm flipV="1">
                  <a:off x="2345400" y="2706480"/>
                  <a:ext cx="360" cy="453960"/>
                </a:xfrm>
                <a:prstGeom prst="straightConnector1">
                  <a:avLst/>
                </a:prstGeom>
                <a:ln w="9360">
                  <a:solidFill>
                    <a:schemeClr val="dk2">
                      <a:lumMod val="75000"/>
                    </a:schemeClr>
                  </a:solidFill>
                  <a:round/>
                </a:ln>
              </p:spPr>
            </p:cxnSp>
            <p:cxnSp>
              <p:nvCxnSpPr>
                <p:cNvPr id="207" name="Straight Arrow Connector 7"/>
                <p:cNvCxnSpPr/>
                <p:nvPr/>
              </p:nvCxnSpPr>
              <p:spPr>
                <a:xfrm flipV="1">
                  <a:off x="2345400" y="2919240"/>
                  <a:ext cx="360" cy="60480"/>
                </a:xfrm>
                <a:prstGeom prst="straightConnector1">
                  <a:avLst/>
                </a:prstGeom>
                <a:ln w="9360">
                  <a:solidFill>
                    <a:schemeClr val="dk2">
                      <a:lumMod val="75000"/>
                    </a:schemeClr>
                  </a:solidFill>
                  <a:round/>
                  <a:tailEnd len="med" type="triangle" w="med"/>
                </a:ln>
              </p:spPr>
            </p:cxnSp>
          </p:grpSp>
          <p:cxnSp>
            <p:nvCxnSpPr>
              <p:cNvPr id="208" name="Straight Connector 23"/>
              <p:cNvCxnSpPr/>
              <p:nvPr/>
            </p:nvCxnSpPr>
            <p:spPr>
              <a:xfrm flipV="1">
                <a:off x="3339000" y="2717640"/>
                <a:ext cx="181080" cy="57600"/>
              </a:xfrm>
              <a:prstGeom prst="straightConnector1">
                <a:avLst/>
              </a:prstGeom>
              <a:ln w="69840">
                <a:solidFill>
                  <a:srgbClr val="ff0000"/>
                </a:solidFill>
                <a:round/>
                <a:tailEnd len="med" type="triangle" w="med"/>
              </a:ln>
            </p:spPr>
          </p:cxnSp>
          <p:cxnSp>
            <p:nvCxnSpPr>
              <p:cNvPr id="209" name="Straight Arrow Connector 8"/>
              <p:cNvCxnSpPr/>
              <p:nvPr/>
            </p:nvCxnSpPr>
            <p:spPr>
              <a:xfrm>
                <a:off x="3510720" y="3034800"/>
                <a:ext cx="302760" cy="360"/>
              </a:xfrm>
              <a:prstGeom prst="straightConnector1">
                <a:avLst/>
              </a:prstGeom>
              <a:ln w="28440">
                <a:solidFill>
                  <a:schemeClr val="accent6">
                    <a:lumMod val="75000"/>
                  </a:schemeClr>
                </a:solidFill>
                <a:round/>
                <a:tailEnd len="med" type="arrow" w="med"/>
              </a:ln>
            </p:spPr>
          </p:cxnSp>
          <p:grpSp>
            <p:nvGrpSpPr>
              <p:cNvPr id="210" name="Group 43"/>
              <p:cNvGrpSpPr/>
              <p:nvPr/>
            </p:nvGrpSpPr>
            <p:grpSpPr>
              <a:xfrm>
                <a:off x="2405880" y="2706480"/>
                <a:ext cx="0" cy="521640"/>
                <a:chOff x="2405880" y="2706480"/>
                <a:chExt cx="0" cy="521640"/>
              </a:xfrm>
            </p:grpSpPr>
            <p:cxnSp>
              <p:nvCxnSpPr>
                <p:cNvPr id="211" name="Straight Arrow Connector 9"/>
                <p:cNvCxnSpPr/>
                <p:nvPr/>
              </p:nvCxnSpPr>
              <p:spPr>
                <a:xfrm flipV="1">
                  <a:off x="2405880" y="2706480"/>
                  <a:ext cx="360" cy="522000"/>
                </a:xfrm>
                <a:prstGeom prst="straightConnector1">
                  <a:avLst/>
                </a:prstGeom>
                <a:ln w="9360">
                  <a:solidFill>
                    <a:schemeClr val="dk2">
                      <a:lumMod val="75000"/>
                    </a:schemeClr>
                  </a:solidFill>
                  <a:round/>
                </a:ln>
              </p:spPr>
            </p:cxnSp>
            <p:cxnSp>
              <p:nvCxnSpPr>
                <p:cNvPr id="212" name="Straight Arrow Connector 10"/>
                <p:cNvCxnSpPr/>
                <p:nvPr/>
              </p:nvCxnSpPr>
              <p:spPr>
                <a:xfrm flipV="1">
                  <a:off x="2405880" y="3007800"/>
                  <a:ext cx="360" cy="74880"/>
                </a:xfrm>
                <a:prstGeom prst="straightConnector1">
                  <a:avLst/>
                </a:prstGeom>
                <a:ln w="9360">
                  <a:solidFill>
                    <a:schemeClr val="dk2">
                      <a:lumMod val="75000"/>
                    </a:schemeClr>
                  </a:solidFill>
                  <a:round/>
                  <a:tailEnd len="med" type="triangle" w="med"/>
                </a:ln>
              </p:spPr>
            </p:cxnSp>
          </p:grpSp>
          <p:grpSp>
            <p:nvGrpSpPr>
              <p:cNvPr id="213" name="Group 44"/>
              <p:cNvGrpSpPr/>
              <p:nvPr/>
            </p:nvGrpSpPr>
            <p:grpSpPr>
              <a:xfrm>
                <a:off x="2526120" y="2717640"/>
                <a:ext cx="0" cy="545400"/>
                <a:chOff x="2526120" y="2717640"/>
                <a:chExt cx="0" cy="545400"/>
              </a:xfrm>
            </p:grpSpPr>
            <p:cxnSp>
              <p:nvCxnSpPr>
                <p:cNvPr id="214" name="Straight Arrow Connector 11"/>
                <p:cNvCxnSpPr/>
                <p:nvPr/>
              </p:nvCxnSpPr>
              <p:spPr>
                <a:xfrm flipV="1">
                  <a:off x="2526120" y="2717640"/>
                  <a:ext cx="360" cy="545760"/>
                </a:xfrm>
                <a:prstGeom prst="straightConnector1">
                  <a:avLst/>
                </a:prstGeom>
                <a:ln w="9360">
                  <a:solidFill>
                    <a:schemeClr val="dk2">
                      <a:lumMod val="75000"/>
                    </a:schemeClr>
                  </a:solidFill>
                  <a:round/>
                </a:ln>
              </p:spPr>
            </p:cxnSp>
            <p:cxnSp>
              <p:nvCxnSpPr>
                <p:cNvPr id="215" name="Straight Arrow Connector 12"/>
                <p:cNvCxnSpPr/>
                <p:nvPr/>
              </p:nvCxnSpPr>
              <p:spPr>
                <a:xfrm flipV="1">
                  <a:off x="2526120" y="3042720"/>
                  <a:ext cx="360" cy="74880"/>
                </a:xfrm>
                <a:prstGeom prst="straightConnector1">
                  <a:avLst/>
                </a:prstGeom>
                <a:ln w="9360">
                  <a:solidFill>
                    <a:schemeClr val="dk2">
                      <a:lumMod val="75000"/>
                    </a:schemeClr>
                  </a:solidFill>
                  <a:round/>
                  <a:tailEnd len="med" type="triangle" w="med"/>
                </a:ln>
              </p:spPr>
            </p:cxnSp>
          </p:grpSp>
          <p:grpSp>
            <p:nvGrpSpPr>
              <p:cNvPr id="216" name="Group 45"/>
              <p:cNvGrpSpPr/>
              <p:nvPr/>
            </p:nvGrpSpPr>
            <p:grpSpPr>
              <a:xfrm>
                <a:off x="2586600" y="2742120"/>
                <a:ext cx="0" cy="538560"/>
                <a:chOff x="2586600" y="2742120"/>
                <a:chExt cx="0" cy="538560"/>
              </a:xfrm>
            </p:grpSpPr>
            <p:cxnSp>
              <p:nvCxnSpPr>
                <p:cNvPr id="217" name="Straight Arrow Connector 13"/>
                <p:cNvCxnSpPr/>
                <p:nvPr/>
              </p:nvCxnSpPr>
              <p:spPr>
                <a:xfrm flipV="1">
                  <a:off x="2586600" y="2742120"/>
                  <a:ext cx="360" cy="538920"/>
                </a:xfrm>
                <a:prstGeom prst="straightConnector1">
                  <a:avLst/>
                </a:prstGeom>
                <a:ln w="9360">
                  <a:solidFill>
                    <a:schemeClr val="dk2">
                      <a:lumMod val="75000"/>
                    </a:schemeClr>
                  </a:solidFill>
                  <a:round/>
                </a:ln>
              </p:spPr>
            </p:cxnSp>
            <p:cxnSp>
              <p:nvCxnSpPr>
                <p:cNvPr id="218" name="Straight Arrow Connector 14"/>
                <p:cNvCxnSpPr/>
                <p:nvPr/>
              </p:nvCxnSpPr>
              <p:spPr>
                <a:xfrm flipV="1">
                  <a:off x="2586600" y="3060360"/>
                  <a:ext cx="360" cy="74880"/>
                </a:xfrm>
                <a:prstGeom prst="straightConnector1">
                  <a:avLst/>
                </a:prstGeom>
                <a:ln w="9360">
                  <a:solidFill>
                    <a:schemeClr val="dk2">
                      <a:lumMod val="75000"/>
                    </a:schemeClr>
                  </a:solidFill>
                  <a:round/>
                  <a:tailEnd len="med" type="triangle" w="med"/>
                </a:ln>
              </p:spPr>
            </p:cxnSp>
          </p:grpSp>
          <p:grpSp>
            <p:nvGrpSpPr>
              <p:cNvPr id="219" name="Group 46"/>
              <p:cNvGrpSpPr/>
              <p:nvPr/>
            </p:nvGrpSpPr>
            <p:grpSpPr>
              <a:xfrm>
                <a:off x="2562840" y="2768760"/>
                <a:ext cx="168120" cy="520560"/>
                <a:chOff x="2562840" y="2768760"/>
                <a:chExt cx="168120" cy="520560"/>
              </a:xfrm>
            </p:grpSpPr>
            <p:cxnSp>
              <p:nvCxnSpPr>
                <p:cNvPr id="220" name="Straight Arrow Connector 15"/>
                <p:cNvCxnSpPr/>
                <p:nvPr/>
              </p:nvCxnSpPr>
              <p:spPr>
                <a:xfrm flipV="1">
                  <a:off x="2730960" y="3013200"/>
                  <a:ext cx="360" cy="60840"/>
                </a:xfrm>
                <a:prstGeom prst="straightConnector1">
                  <a:avLst/>
                </a:prstGeom>
                <a:ln w="9360">
                  <a:solidFill>
                    <a:schemeClr val="dk2">
                      <a:lumMod val="75000"/>
                    </a:schemeClr>
                  </a:solidFill>
                  <a:round/>
                  <a:tailEnd len="med" type="triangle" w="med"/>
                </a:ln>
              </p:spPr>
            </p:cxnSp>
            <p:sp>
              <p:nvSpPr>
                <p:cNvPr id="221" name="Arc 2"/>
                <p:cNvSpPr/>
                <p:nvPr/>
              </p:nvSpPr>
              <p:spPr>
                <a:xfrm>
                  <a:off x="2562840" y="2768760"/>
                  <a:ext cx="168120" cy="520560"/>
                </a:xfrm>
                <a:prstGeom prst="arc">
                  <a:avLst>
                    <a:gd name="adj1" fmla="val 16629870"/>
                    <a:gd name="adj2" fmla="val 4910817"/>
                  </a:avLst>
                </a:prstGeom>
                <a:noFill/>
                <a:ln w="9360">
                  <a:solidFill>
                    <a:schemeClr val="dk2">
                      <a:lumMod val="75000"/>
                    </a:schemeClr>
                  </a:solidFill>
                  <a:round/>
                </a:ln>
              </p:spPr>
              <p:style>
                <a:lnRef idx="0"/>
                <a:fillRef idx="0"/>
                <a:effectRef idx="0"/>
                <a:fontRef idx="minor"/>
              </p:style>
              <p:txBody>
                <a:bodyPr lIns="90000" rIns="90000" tIns="45000" bIns="45000" anchor="ctr">
                  <a:noAutofit/>
                </a:bodyPr>
                <a:p>
                  <a:pPr algn="ctr"/>
                  <a:endParaRPr b="0" lang="en-GB" sz="1800" spc="-1" strike="noStrike">
                    <a:solidFill>
                      <a:schemeClr val="dk1"/>
                    </a:solidFill>
                    <a:latin typeface="Calibri"/>
                  </a:endParaRPr>
                </a:p>
              </p:txBody>
            </p:sp>
          </p:grpSp>
          <p:grpSp>
            <p:nvGrpSpPr>
              <p:cNvPr id="222" name="Group 47"/>
              <p:cNvGrpSpPr/>
              <p:nvPr/>
            </p:nvGrpSpPr>
            <p:grpSpPr>
              <a:xfrm>
                <a:off x="2598840" y="2742480"/>
                <a:ext cx="168480" cy="520560"/>
                <a:chOff x="2598840" y="2742480"/>
                <a:chExt cx="168480" cy="520560"/>
              </a:xfrm>
            </p:grpSpPr>
            <p:cxnSp>
              <p:nvCxnSpPr>
                <p:cNvPr id="223" name="Straight Arrow Connector 31"/>
                <p:cNvCxnSpPr/>
                <p:nvPr/>
              </p:nvCxnSpPr>
              <p:spPr>
                <a:xfrm flipV="1">
                  <a:off x="2767320" y="2986920"/>
                  <a:ext cx="360" cy="60840"/>
                </a:xfrm>
                <a:prstGeom prst="straightConnector1">
                  <a:avLst/>
                </a:prstGeom>
                <a:ln w="9360">
                  <a:solidFill>
                    <a:schemeClr val="dk2">
                      <a:lumMod val="75000"/>
                    </a:schemeClr>
                  </a:solidFill>
                  <a:round/>
                  <a:tailEnd len="med" type="triangle" w="med"/>
                </a:ln>
              </p:spPr>
            </p:cxnSp>
            <p:sp>
              <p:nvSpPr>
                <p:cNvPr id="224" name="Arc 3"/>
                <p:cNvSpPr/>
                <p:nvPr/>
              </p:nvSpPr>
              <p:spPr>
                <a:xfrm>
                  <a:off x="2598840" y="2742480"/>
                  <a:ext cx="168120" cy="520560"/>
                </a:xfrm>
                <a:prstGeom prst="arc">
                  <a:avLst>
                    <a:gd name="adj1" fmla="val 16555441"/>
                    <a:gd name="adj2" fmla="val 4865641"/>
                  </a:avLst>
                </a:prstGeom>
                <a:noFill/>
                <a:ln w="9360">
                  <a:solidFill>
                    <a:schemeClr val="dk2">
                      <a:lumMod val="75000"/>
                    </a:schemeClr>
                  </a:solidFill>
                  <a:round/>
                </a:ln>
              </p:spPr>
              <p:style>
                <a:lnRef idx="0"/>
                <a:fillRef idx="0"/>
                <a:effectRef idx="0"/>
                <a:fontRef idx="minor"/>
              </p:style>
              <p:txBody>
                <a:bodyPr lIns="90000" rIns="90000" tIns="45000" bIns="45000" anchor="ctr">
                  <a:noAutofit/>
                </a:bodyPr>
                <a:p>
                  <a:pPr algn="ctr"/>
                  <a:endParaRPr b="0" lang="en-GB" sz="1800" spc="-1" strike="noStrike">
                    <a:solidFill>
                      <a:schemeClr val="dk1"/>
                    </a:solidFill>
                    <a:latin typeface="Calibri"/>
                  </a:endParaRPr>
                </a:p>
              </p:txBody>
            </p:sp>
          </p:grpSp>
        </p:grpSp>
      </p:grpSp>
      <p:pic>
        <p:nvPicPr>
          <p:cNvPr id="225" name="Picture 7" descr="\\cern.ch\dfs\Users\y\ythurel\Desktop\delete\poster\illustration-principale.png"/>
          <p:cNvPicPr/>
          <p:nvPr/>
        </p:nvPicPr>
        <p:blipFill>
          <a:blip r:embed="rId4"/>
          <a:stretch/>
        </p:blipFill>
        <p:spPr>
          <a:xfrm>
            <a:off x="5101920" y="1483920"/>
            <a:ext cx="3240000" cy="3243960"/>
          </a:xfrm>
          <a:prstGeom prst="rect">
            <a:avLst/>
          </a:prstGeom>
          <a:ln w="0">
            <a:noFill/>
          </a:ln>
        </p:spPr>
      </p:pic>
      <p:sp>
        <p:nvSpPr>
          <p:cNvPr id="226" name="Text Placeholder 1"/>
          <p:cNvSpPr/>
          <p:nvPr/>
        </p:nvSpPr>
        <p:spPr>
          <a:xfrm>
            <a:off x="5101920" y="5037840"/>
            <a:ext cx="3240000" cy="1342440"/>
          </a:xfrm>
          <a:prstGeom prst="rect">
            <a:avLst/>
          </a:prstGeom>
          <a:noFill/>
          <a:ln w="6480">
            <a:solidFill>
              <a:schemeClr val="lt2">
                <a:lumMod val="50000"/>
              </a:schemeClr>
            </a:solidFill>
            <a:round/>
          </a:ln>
        </p:spPr>
        <p:style>
          <a:lnRef idx="0"/>
          <a:fillRef idx="0"/>
          <a:effectRef idx="0"/>
          <a:fontRef idx="minor"/>
        </p:style>
        <p:txBody>
          <a:bodyPr lIns="90000" rIns="90000" tIns="45000" bIns="45000" anchor="ctr">
            <a:noAutofit/>
          </a:bodyPr>
          <a:p>
            <a:pPr algn="ctr" defTabSz="914400">
              <a:lnSpc>
                <a:spcPct val="100000"/>
              </a:lnSpc>
              <a:spcBef>
                <a:spcPts val="479"/>
              </a:spcBef>
              <a:tabLst>
                <a:tab algn="l" pos="0"/>
              </a:tabLst>
            </a:pPr>
            <a:r>
              <a:rPr b="0" i="1" lang="en-GB" sz="2000" spc="-1" strike="noStrike">
                <a:solidFill>
                  <a:schemeClr val="dk1">
                    <a:lumMod val="65000"/>
                    <a:lumOff val="35000"/>
                  </a:schemeClr>
                </a:solidFill>
                <a:latin typeface="Calibri"/>
              </a:rPr>
              <a:t>… </a:t>
            </a:r>
            <a:r>
              <a:rPr b="0" i="1" lang="en-GB" sz="2000" spc="-1" strike="noStrike">
                <a:solidFill>
                  <a:schemeClr val="dk1">
                    <a:lumMod val="65000"/>
                    <a:lumOff val="35000"/>
                  </a:schemeClr>
                </a:solidFill>
                <a:latin typeface="Calibri"/>
              </a:rPr>
              <a:t>located in adjacent alcoves, </a:t>
            </a:r>
            <a:r>
              <a:rPr b="0" i="1" lang="en-GB" sz="2000" spc="-1" strike="noStrike">
                <a:solidFill>
                  <a:schemeClr val="accent3">
                    <a:lumMod val="75000"/>
                  </a:schemeClr>
                </a:solidFill>
                <a:latin typeface="Calibri"/>
              </a:rPr>
              <a:t>not exposed to radiations for some</a:t>
            </a:r>
            <a:r>
              <a:rPr b="0" i="1" lang="en-GB" sz="2000" spc="-1" strike="noStrike">
                <a:solidFill>
                  <a:schemeClr val="dk1">
                    <a:lumMod val="65000"/>
                    <a:lumOff val="35000"/>
                  </a:schemeClr>
                </a:solidFill>
                <a:latin typeface="Calibri"/>
              </a:rPr>
              <a:t>…</a:t>
            </a:r>
            <a:endParaRPr b="0" lang="en-GB" sz="2000" spc="-1" strike="noStrike">
              <a:solidFill>
                <a:srgbClr val="333333"/>
              </a:solidFill>
              <a:latin typeface="Arial"/>
            </a:endParaRPr>
          </a:p>
        </p:txBody>
      </p:sp>
    </p:spTree>
  </p:cSld>
  <mc:AlternateContent>
    <mc:Choice Requires="p14">
      <p:transition spd="slow" p14:dur="2000"/>
    </mc:Choice>
    <mc:Fallback>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nodeType="clickEffect" fill="hold" presetClass="entr" presetID="1">
                                  <p:stCondLst>
                                    <p:cond delay="0"/>
                                  </p:stCondLst>
                                  <p:childTnLst>
                                    <p:set>
                                      <p:cBhvr>
                                        <p:cTn id="6" dur="1" fill="hold">
                                          <p:stCondLst>
                                            <p:cond delay="0"/>
                                          </p:stCondLst>
                                        </p:cTn>
                                        <p:tgtEl>
                                          <p:spTgt spid="225"/>
                                        </p:tgtEl>
                                        <p:attrNameLst>
                                          <p:attrName>style.visibility</p:attrName>
                                        </p:attrNameLst>
                                      </p:cBhvr>
                                      <p:to>
                                        <p:strVal val="visible"/>
                                      </p:to>
                                    </p:set>
                                  </p:childTnLst>
                                </p:cTn>
                              </p:par>
                              <p:par>
                                <p:cTn id="7" nodeType="withEffect" fill="hold" presetClass="entr" presetID="1">
                                  <p:stCondLst>
                                    <p:cond delay="0"/>
                                  </p:stCondLst>
                                  <p:childTnLst>
                                    <p:set>
                                      <p:cBhvr>
                                        <p:cTn id="8" dur="1" fill="hold">
                                          <p:stCondLst>
                                            <p:cond delay="0"/>
                                          </p:stCondLst>
                                        </p:cTn>
                                        <p:tgtEl>
                                          <p:spTgt spid="22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nodeType="clickEffect" fill="hold" presetClass="entr" presetID="1">
                                  <p:stCondLst>
                                    <p:cond delay="0"/>
                                  </p:stCondLst>
                                  <p:childTnLst>
                                    <p:set>
                                      <p:cBhvr>
                                        <p:cTn id="12" dur="1" fill="hold">
                                          <p:stCondLst>
                                            <p:cond delay="0"/>
                                          </p:stCondLst>
                                        </p:cTn>
                                        <p:tgtEl>
                                          <p:spTgt spid="185"/>
                                        </p:tgtEl>
                                        <p:attrNameLst>
                                          <p:attrName>style.visibility</p:attrName>
                                        </p:attrNameLst>
                                      </p:cBhvr>
                                      <p:to>
                                        <p:strVal val="visible"/>
                                      </p:to>
                                    </p:set>
                                  </p:childTnLst>
                                </p:cTn>
                              </p:par>
                              <p:par>
                                <p:cTn id="13" nodeType="withEffect" fill="hold" presetClass="entr" presetID="1">
                                  <p:stCondLst>
                                    <p:cond delay="0"/>
                                  </p:stCondLst>
                                  <p:childTnLst>
                                    <p:set>
                                      <p:cBhvr>
                                        <p:cTn id="14" dur="1" fill="hold">
                                          <p:stCondLst>
                                            <p:cond delay="0"/>
                                          </p:stCondLst>
                                        </p:cTn>
                                        <p:tgtEl>
                                          <p:spTgt spid="186"/>
                                        </p:tgtEl>
                                        <p:attrNameLst>
                                          <p:attrName>style.visibility</p:attrName>
                                        </p:attrNameLst>
                                      </p:cBhvr>
                                      <p:to>
                                        <p:strVal val="visible"/>
                                      </p:to>
                                    </p:set>
                                  </p:childTnLst>
                                </p:cTn>
                              </p:par>
                              <p:par>
                                <p:cTn id="15" nodeType="withEffect" fill="hold" presetClass="entr" presetID="1">
                                  <p:stCondLst>
                                    <p:cond delay="0"/>
                                  </p:stCondLst>
                                  <p:childTnLst>
                                    <p:set>
                                      <p:cBhvr>
                                        <p:cTn id="16" dur="1" fill="hold">
                                          <p:stCondLst>
                                            <p:cond delay="0"/>
                                          </p:stCondLst>
                                        </p:cTn>
                                        <p:tgtEl>
                                          <p:spTgt spid="18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5"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Choosing the right topology | High Freq. DC-DC Components</a:t>
            </a:r>
            <a:endParaRPr b="1" lang="en-GB" sz="2200" spc="-1" strike="noStrike">
              <a:solidFill>
                <a:srgbClr val="ffffff"/>
              </a:solidFill>
              <a:latin typeface="Arial"/>
            </a:endParaRPr>
          </a:p>
        </p:txBody>
      </p:sp>
      <p:graphicFrame>
        <p:nvGraphicFramePr>
          <p:cNvPr id="476" name="Table 4_ 78"/>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Phase Shifted Inverter</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Phase Shifted PWM is the utlimate key component used in High Frequency Phase Shifted DC-DC.</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706e0c"/>
                          </a:solidFill>
                          <a:latin typeface="Arial"/>
                        </a:rPr>
                        <a:t>Preventing Single Event</a:t>
                      </a:r>
                      <a:r>
                        <a:rPr b="1" lang="en-GB" sz="1800" spc="-1" strike="noStrike">
                          <a:solidFill>
                            <a:srgbClr val="333333"/>
                          </a:solidFill>
                          <a:latin typeface="Arial"/>
                        </a:rPr>
                        <a:t> is mainly performed through </a:t>
                      </a:r>
                      <a:r>
                        <a:rPr b="1" lang="en-GB" sz="1800" spc="-1" strike="noStrike">
                          <a:solidFill>
                            <a:srgbClr val="706e0c"/>
                          </a:solidFill>
                          <a:latin typeface="Arial"/>
                        </a:rPr>
                        <a:t>selection</a:t>
                      </a:r>
                      <a:r>
                        <a:rPr b="1" lang="en-GB" sz="1800" spc="-1" strike="noStrike">
                          <a:solidFill>
                            <a:srgbClr val="333333"/>
                          </a:solidFill>
                          <a:latin typeface="Arial"/>
                        </a:rPr>
                        <a:t> (bipolar technology welcome!) &amp; </a:t>
                      </a:r>
                      <a:r>
                        <a:rPr b="1" lang="en-GB" sz="1800" spc="-1" strike="noStrike">
                          <a:solidFill>
                            <a:srgbClr val="706e0c"/>
                          </a:solidFill>
                          <a:latin typeface="Arial"/>
                        </a:rPr>
                        <a:t>testing</a:t>
                      </a:r>
                      <a:r>
                        <a:rPr b="1" lang="en-GB" sz="1800" spc="-1" strike="noStrike">
                          <a:solidFill>
                            <a:srgbClr val="333333"/>
                          </a:solidFill>
                          <a:latin typeface="Arial"/>
                        </a:rPr>
                        <a:t>. SET is allowed.</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477" name="" descr=""/>
          <p:cNvPicPr/>
          <p:nvPr/>
        </p:nvPicPr>
        <p:blipFill>
          <a:blip r:embed="rId1"/>
          <a:stretch/>
        </p:blipFill>
        <p:spPr>
          <a:xfrm>
            <a:off x="9000000" y="4280760"/>
            <a:ext cx="2699280" cy="1839240"/>
          </a:xfrm>
          <a:prstGeom prst="rect">
            <a:avLst/>
          </a:prstGeom>
          <a:ln w="3600">
            <a:noFill/>
          </a:ln>
        </p:spPr>
      </p:pic>
      <p:pic>
        <p:nvPicPr>
          <p:cNvPr id="478" name="" descr=""/>
          <p:cNvPicPr/>
          <p:nvPr/>
        </p:nvPicPr>
        <p:blipFill>
          <a:blip r:embed="rId2"/>
          <a:stretch/>
        </p:blipFill>
        <p:spPr>
          <a:xfrm>
            <a:off x="966960" y="1334520"/>
            <a:ext cx="7246440" cy="4725360"/>
          </a:xfrm>
          <a:prstGeom prst="rect">
            <a:avLst/>
          </a:prstGeom>
          <a:ln w="3600">
            <a:noFill/>
          </a:ln>
        </p:spPr>
      </p:pic>
    </p:spTree>
  </p:cSld>
  <mc:AlternateContent>
    <mc:Choice Requires="p14">
      <p:transition spd="slow" p14:dur="2000"/>
    </mc:Choice>
    <mc:Fallback>
      <p:transition spd="slow"/>
    </mc:Fallback>
  </mc:AlternateContent>
</p:sld>
</file>

<file path=ppt/slides/slide5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9"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Choosing the right topology | High Freq. DC-DC Components</a:t>
            </a:r>
            <a:endParaRPr b="1" lang="en-GB" sz="2200" spc="-1" strike="noStrike">
              <a:solidFill>
                <a:srgbClr val="ffffff"/>
              </a:solidFill>
              <a:latin typeface="Arial"/>
            </a:endParaRPr>
          </a:p>
        </p:txBody>
      </p:sp>
      <p:graphicFrame>
        <p:nvGraphicFramePr>
          <p:cNvPr id="480" name="Table 4_ 21"/>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Phase Shifted Inverter</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Phase Shifted PWM was measured impacted by cumulative dose, </a:t>
                      </a:r>
                      <a:r>
                        <a:rPr b="1" lang="en-GB" sz="1800" spc="-1" strike="noStrike">
                          <a:solidFill>
                            <a:srgbClr val="706e0c"/>
                          </a:solidFill>
                          <a:latin typeface="Arial"/>
                        </a:rPr>
                        <a:t>modifying its switching frequency</a:t>
                      </a:r>
                      <a:r>
                        <a:rPr b="1" lang="en-GB" sz="1800" spc="-1" strike="noStrike">
                          <a:solidFill>
                            <a:srgbClr val="333333"/>
                          </a:solidFill>
                          <a:latin typeface="Arial"/>
                        </a:rPr>
                        <a:t> (dose) and sometimes </a:t>
                      </a:r>
                      <a:r>
                        <a:rPr b="1" lang="en-GB" sz="1800" spc="-1" strike="noStrike">
                          <a:solidFill>
                            <a:srgbClr val="706e0c"/>
                          </a:solidFill>
                          <a:latin typeface="Arial"/>
                        </a:rPr>
                        <a:t>missing delay times</a:t>
                      </a:r>
                      <a:r>
                        <a:rPr b="1" lang="en-GB" sz="1800" spc="-1" strike="noStrike">
                          <a:solidFill>
                            <a:srgbClr val="333333"/>
                          </a:solidFill>
                          <a:latin typeface="Arial"/>
                        </a:rPr>
                        <a:t> on IGBT control commands (SE).</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High Frequency Phase Shifted DC-DC </a:t>
                      </a:r>
                      <a:r>
                        <a:rPr b="1" lang="en-GB" sz="1800" spc="-1" strike="noStrike">
                          <a:solidFill>
                            <a:srgbClr val="706e0c"/>
                          </a:solidFill>
                          <a:latin typeface="Arial"/>
                        </a:rPr>
                        <a:t>can easily absorbs SE</a:t>
                      </a:r>
                      <a:r>
                        <a:rPr b="1" lang="en-GB" sz="1800" spc="-1" strike="noStrike">
                          <a:solidFill>
                            <a:srgbClr val="333333"/>
                          </a:solidFill>
                          <a:latin typeface="Arial"/>
                        </a:rPr>
                        <a:t> and cumulative </a:t>
                      </a:r>
                      <a:r>
                        <a:rPr b="1" lang="en-GB" sz="1800" spc="-1" strike="noStrike">
                          <a:solidFill>
                            <a:srgbClr val="706e0c"/>
                          </a:solidFill>
                          <a:latin typeface="Arial"/>
                        </a:rPr>
                        <a:t>dose deviations</a:t>
                      </a:r>
                      <a:r>
                        <a:rPr b="1" lang="en-GB" sz="1800" spc="-1" strike="noStrike">
                          <a:solidFill>
                            <a:srgbClr val="333333"/>
                          </a:solidFill>
                          <a:latin typeface="Arial"/>
                        </a:rPr>
                        <a:t>.</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481" name="" descr=""/>
          <p:cNvPicPr/>
          <p:nvPr/>
        </p:nvPicPr>
        <p:blipFill>
          <a:blip r:embed="rId1"/>
          <a:stretch/>
        </p:blipFill>
        <p:spPr>
          <a:xfrm>
            <a:off x="1303920" y="1360080"/>
            <a:ext cx="6646320" cy="4569480"/>
          </a:xfrm>
          <a:prstGeom prst="rect">
            <a:avLst/>
          </a:prstGeom>
          <a:ln w="3600">
            <a:noFill/>
          </a:ln>
        </p:spPr>
      </p:pic>
    </p:spTree>
  </p:cSld>
  <mc:AlternateContent>
    <mc:Choice Requires="p14">
      <p:transition spd="slow" p14:dur="2000"/>
    </mc:Choice>
    <mc:Fallback>
      <p:transition spd="slow"/>
    </mc:Fallback>
  </mc:AlternateContent>
</p:sld>
</file>

<file path=ppt/slides/slide5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82"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Choosing the right topology | High Freq. DC-DC Components</a:t>
            </a:r>
            <a:endParaRPr b="1" lang="en-GB" sz="2200" spc="-1" strike="noStrike">
              <a:solidFill>
                <a:srgbClr val="ffffff"/>
              </a:solidFill>
              <a:latin typeface="Arial"/>
            </a:endParaRPr>
          </a:p>
        </p:txBody>
      </p:sp>
      <p:graphicFrame>
        <p:nvGraphicFramePr>
          <p:cNvPr id="483" name="Table 4_ 76"/>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Phase Shifted Inverter</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IGBT is a key power component used in High Frequency Phase Shifted DC-DC.</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Preventing Single Event Burnout </a:t>
                      </a:r>
                      <a:r>
                        <a:rPr b="1" lang="en-GB" sz="1800" spc="-1" strike="noStrike">
                          <a:solidFill>
                            <a:srgbClr val="706e0c"/>
                          </a:solidFill>
                          <a:latin typeface="Arial"/>
                        </a:rPr>
                        <a:t>is usually achieved through limiting to 50 %</a:t>
                      </a:r>
                      <a:r>
                        <a:rPr b="1" lang="en-GB" sz="1800" spc="-1" strike="noStrike">
                          <a:solidFill>
                            <a:srgbClr val="333333"/>
                          </a:solidFill>
                          <a:latin typeface="Arial"/>
                        </a:rPr>
                        <a:t> voltage derating. 1200 V IGBT use at 540 V.</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484" name="" descr=""/>
          <p:cNvPicPr/>
          <p:nvPr/>
        </p:nvPicPr>
        <p:blipFill>
          <a:blip r:embed="rId1"/>
          <a:stretch/>
        </p:blipFill>
        <p:spPr>
          <a:xfrm>
            <a:off x="10712880" y="5004000"/>
            <a:ext cx="1045440" cy="1440360"/>
          </a:xfrm>
          <a:prstGeom prst="rect">
            <a:avLst/>
          </a:prstGeom>
          <a:ln w="3600">
            <a:noFill/>
          </a:ln>
        </p:spPr>
      </p:pic>
      <p:pic>
        <p:nvPicPr>
          <p:cNvPr id="485" name="" descr=""/>
          <p:cNvPicPr/>
          <p:nvPr/>
        </p:nvPicPr>
        <p:blipFill>
          <a:blip r:embed="rId2"/>
          <a:stretch/>
        </p:blipFill>
        <p:spPr>
          <a:xfrm>
            <a:off x="9000000" y="4991760"/>
            <a:ext cx="1296000" cy="1435680"/>
          </a:xfrm>
          <a:prstGeom prst="rect">
            <a:avLst/>
          </a:prstGeom>
          <a:ln w="3600">
            <a:noFill/>
          </a:ln>
        </p:spPr>
      </p:pic>
      <p:pic>
        <p:nvPicPr>
          <p:cNvPr id="486" name="" descr=""/>
          <p:cNvPicPr/>
          <p:nvPr/>
        </p:nvPicPr>
        <p:blipFill>
          <a:blip r:embed="rId3"/>
          <a:stretch/>
        </p:blipFill>
        <p:spPr>
          <a:xfrm>
            <a:off x="528840" y="1359720"/>
            <a:ext cx="8119800" cy="1555560"/>
          </a:xfrm>
          <a:prstGeom prst="rect">
            <a:avLst/>
          </a:prstGeom>
          <a:ln w="3600">
            <a:solidFill>
              <a:srgbClr val="333333"/>
            </a:solidFill>
            <a:round/>
          </a:ln>
        </p:spPr>
      </p:pic>
    </p:spTree>
  </p:cSld>
  <mc:AlternateContent>
    <mc:Choice Requires="p14">
      <p:transition spd="slow" p14:dur="2000"/>
    </mc:Choice>
    <mc:Fallback>
      <p:transition spd="slow"/>
    </mc:Fallback>
  </mc:AlternateContent>
</p:sld>
</file>

<file path=ppt/slides/slide5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87"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Choosing the right topology | High Freq. DC-DC Components</a:t>
            </a:r>
            <a:endParaRPr b="1" lang="en-GB" sz="2200" spc="-1" strike="noStrike">
              <a:solidFill>
                <a:srgbClr val="ffffff"/>
              </a:solidFill>
              <a:latin typeface="Arial"/>
            </a:endParaRPr>
          </a:p>
        </p:txBody>
      </p:sp>
      <p:graphicFrame>
        <p:nvGraphicFramePr>
          <p:cNvPr id="488" name="Table 4_ 81"/>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Phase Shifted Inverter</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SEGR risk (lowered with lower V</a:t>
                      </a:r>
                      <a:r>
                        <a:rPr b="1" lang="en-GB" sz="1800" spc="-1" strike="noStrike" baseline="-8000">
                          <a:solidFill>
                            <a:srgbClr val="333333"/>
                          </a:solidFill>
                          <a:latin typeface="Arial"/>
                        </a:rPr>
                        <a:t>CE</a:t>
                      </a:r>
                      <a:r>
                        <a:rPr b="1" lang="en-GB" sz="1800" spc="-1" strike="noStrike">
                          <a:solidFill>
                            <a:srgbClr val="333333"/>
                          </a:solidFill>
                          <a:latin typeface="Arial"/>
                        </a:rPr>
                        <a:t>) is even reinforced low through controlled (-3V) VGS only, provided by IGBT driver.</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Still, </a:t>
                      </a:r>
                      <a:r>
                        <a:rPr b="1" lang="en-GB" sz="1800" spc="-1" strike="noStrike">
                          <a:solidFill>
                            <a:srgbClr val="706e0c"/>
                          </a:solidFill>
                          <a:latin typeface="Arial"/>
                        </a:rPr>
                        <a:t>do not forget a high degradation</a:t>
                      </a:r>
                      <a:r>
                        <a:rPr b="1" lang="en-GB" sz="1800" spc="-1" strike="noStrike">
                          <a:solidFill>
                            <a:srgbClr val="333333"/>
                          </a:solidFill>
                          <a:latin typeface="Arial"/>
                        </a:rPr>
                        <a:t> to expect on V</a:t>
                      </a:r>
                      <a:r>
                        <a:rPr b="1" lang="en-GB" sz="1800" spc="-1" strike="noStrike" baseline="-8000">
                          <a:solidFill>
                            <a:srgbClr val="333333"/>
                          </a:solidFill>
                          <a:latin typeface="Arial"/>
                        </a:rPr>
                        <a:t>GE</a:t>
                      </a:r>
                      <a:r>
                        <a:rPr b="1" lang="en-GB" sz="1800" spc="-1" strike="noStrike">
                          <a:solidFill>
                            <a:srgbClr val="333333"/>
                          </a:solidFill>
                          <a:latin typeface="Arial"/>
                        </a:rPr>
                        <a:t> threshold.</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grpSp>
        <p:nvGrpSpPr>
          <p:cNvPr id="489" name=""/>
          <p:cNvGrpSpPr/>
          <p:nvPr/>
        </p:nvGrpSpPr>
        <p:grpSpPr>
          <a:xfrm>
            <a:off x="875160" y="1312200"/>
            <a:ext cx="7361640" cy="5059800"/>
            <a:chOff x="875160" y="1312200"/>
            <a:chExt cx="7361640" cy="5059800"/>
          </a:xfrm>
        </p:grpSpPr>
        <p:pic>
          <p:nvPicPr>
            <p:cNvPr id="490" name="" descr=""/>
            <p:cNvPicPr/>
            <p:nvPr/>
          </p:nvPicPr>
          <p:blipFill>
            <a:blip r:embed="rId1"/>
            <a:stretch/>
          </p:blipFill>
          <p:spPr>
            <a:xfrm>
              <a:off x="875160" y="1312200"/>
              <a:ext cx="7361640" cy="5059800"/>
            </a:xfrm>
            <a:prstGeom prst="rect">
              <a:avLst/>
            </a:prstGeom>
            <a:ln w="3600">
              <a:noFill/>
            </a:ln>
          </p:spPr>
        </p:pic>
        <p:sp>
          <p:nvSpPr>
            <p:cNvPr id="491" name=""/>
            <p:cNvSpPr/>
            <p:nvPr/>
          </p:nvSpPr>
          <p:spPr>
            <a:xfrm>
              <a:off x="3375000" y="2446920"/>
              <a:ext cx="0" cy="1463400"/>
            </a:xfrm>
            <a:prstGeom prst="line">
              <a:avLst/>
            </a:prstGeom>
            <a:ln w="29160">
              <a:solidFill>
                <a:srgbClr val="ff0000"/>
              </a:solidFill>
              <a:prstDash val="dash"/>
              <a:round/>
            </a:ln>
          </p:spPr>
          <p:style>
            <a:lnRef idx="0"/>
            <a:fillRef idx="0"/>
            <a:effectRef idx="0"/>
            <a:fontRef idx="minor"/>
          </p:style>
          <p:txBody>
            <a:bodyPr lIns="66600" rIns="66600" tIns="66600" bIns="66600" anchor="ctr">
              <a:noAutofit/>
            </a:bodyPr>
            <a:p>
              <a:pPr algn="ctr"/>
              <a:endParaRPr b="0" lang="en-GB" sz="1800" spc="-1" strike="noStrike">
                <a:solidFill>
                  <a:srgbClr val="333333"/>
                </a:solidFill>
                <a:latin typeface="Arial"/>
              </a:endParaRPr>
            </a:p>
          </p:txBody>
        </p:sp>
        <p:sp>
          <p:nvSpPr>
            <p:cNvPr id="492" name=""/>
            <p:cNvSpPr/>
            <p:nvPr/>
          </p:nvSpPr>
          <p:spPr>
            <a:xfrm>
              <a:off x="3375000" y="5108040"/>
              <a:ext cx="0" cy="780840"/>
            </a:xfrm>
            <a:prstGeom prst="line">
              <a:avLst/>
            </a:prstGeom>
            <a:ln w="29160">
              <a:solidFill>
                <a:srgbClr val="ff0000"/>
              </a:solidFill>
              <a:prstDash val="dash"/>
              <a:round/>
            </a:ln>
          </p:spPr>
          <p:style>
            <a:lnRef idx="0"/>
            <a:fillRef idx="0"/>
            <a:effectRef idx="0"/>
            <a:fontRef idx="minor"/>
          </p:style>
          <p:txBody>
            <a:bodyPr lIns="66600" rIns="66600" tIns="66600" bIns="66600" anchor="ctr">
              <a:noAutofit/>
            </a:bodyPr>
            <a:p>
              <a:pPr algn="ctr"/>
              <a:endParaRPr b="0" lang="en-GB" sz="1800" spc="-1" strike="noStrike">
                <a:solidFill>
                  <a:srgbClr val="333333"/>
                </a:solidFill>
                <a:latin typeface="Arial"/>
              </a:endParaRPr>
            </a:p>
          </p:txBody>
        </p:sp>
        <p:sp>
          <p:nvSpPr>
            <p:cNvPr id="493" name=""/>
            <p:cNvSpPr txBox="1"/>
            <p:nvPr/>
          </p:nvSpPr>
          <p:spPr>
            <a:xfrm>
              <a:off x="3108240" y="5888880"/>
              <a:ext cx="692280" cy="308160"/>
            </a:xfrm>
            <a:prstGeom prst="rect">
              <a:avLst/>
            </a:prstGeom>
            <a:noFill/>
            <a:ln w="3600">
              <a:noFill/>
            </a:ln>
          </p:spPr>
          <p:txBody>
            <a:bodyPr wrap="none" lIns="54000" rIns="54000" tIns="54000" bIns="54000" anchor="t">
              <a:noAutofit/>
            </a:bodyPr>
            <a:p>
              <a:pPr algn="ctr"/>
              <a:r>
                <a:rPr b="1" lang="en-GB" sz="1400" spc="-1" strike="noStrike">
                  <a:solidFill>
                    <a:srgbClr val="c9211e"/>
                  </a:solidFill>
                  <a:latin typeface="Arial"/>
                </a:rPr>
                <a:t>220 Gy</a:t>
              </a:r>
              <a:endParaRPr b="0" lang="en-GB" sz="1400" spc="-1" strike="noStrike">
                <a:solidFill>
                  <a:srgbClr val="333333"/>
                </a:solidFill>
                <a:latin typeface="Arial"/>
              </a:endParaRPr>
            </a:p>
          </p:txBody>
        </p:sp>
        <p:sp>
          <p:nvSpPr>
            <p:cNvPr id="494" name=""/>
            <p:cNvSpPr/>
            <p:nvPr/>
          </p:nvSpPr>
          <p:spPr>
            <a:xfrm flipH="1">
              <a:off x="1907640" y="2340720"/>
              <a:ext cx="1333800" cy="0"/>
            </a:xfrm>
            <a:prstGeom prst="line">
              <a:avLst/>
            </a:prstGeom>
            <a:ln w="29160">
              <a:solidFill>
                <a:srgbClr val="ff0000"/>
              </a:solidFill>
              <a:prstDash val="dash"/>
              <a:round/>
            </a:ln>
          </p:spPr>
          <p:style>
            <a:lnRef idx="0"/>
            <a:fillRef idx="0"/>
            <a:effectRef idx="0"/>
            <a:fontRef idx="minor"/>
          </p:style>
          <p:txBody>
            <a:bodyPr lIns="66600" rIns="66600" tIns="-66600" bIns="-66600" anchor="ctr">
              <a:noAutofit/>
            </a:bodyPr>
            <a:p>
              <a:pPr algn="ctr"/>
              <a:endParaRPr b="0" lang="en-GB" sz="1800" spc="-1" strike="noStrike">
                <a:solidFill>
                  <a:srgbClr val="333333"/>
                </a:solidFill>
                <a:latin typeface="Arial"/>
              </a:endParaRPr>
            </a:p>
          </p:txBody>
        </p:sp>
      </p:grpSp>
      <p:pic>
        <p:nvPicPr>
          <p:cNvPr id="495" name="" descr=""/>
          <p:cNvPicPr/>
          <p:nvPr/>
        </p:nvPicPr>
        <p:blipFill>
          <a:blip r:embed="rId2"/>
          <a:stretch/>
        </p:blipFill>
        <p:spPr>
          <a:xfrm>
            <a:off x="10712880" y="5004360"/>
            <a:ext cx="1045440" cy="1440360"/>
          </a:xfrm>
          <a:prstGeom prst="rect">
            <a:avLst/>
          </a:prstGeom>
          <a:ln w="3600">
            <a:noFill/>
          </a:ln>
        </p:spPr>
      </p:pic>
      <p:pic>
        <p:nvPicPr>
          <p:cNvPr id="496" name="" descr=""/>
          <p:cNvPicPr/>
          <p:nvPr/>
        </p:nvPicPr>
        <p:blipFill>
          <a:blip r:embed="rId3"/>
          <a:stretch/>
        </p:blipFill>
        <p:spPr>
          <a:xfrm>
            <a:off x="9000000" y="4992120"/>
            <a:ext cx="1296000" cy="1435680"/>
          </a:xfrm>
          <a:prstGeom prst="rect">
            <a:avLst/>
          </a:prstGeom>
          <a:ln w="3600">
            <a:noFill/>
          </a:ln>
        </p:spPr>
      </p:pic>
    </p:spTree>
  </p:cSld>
  <mc:AlternateContent>
    <mc:Choice Requires="p14">
      <p:transition spd="slow" p14:dur="2000"/>
    </mc:Choice>
    <mc:Fallback>
      <p:transition spd="slow"/>
    </mc:Fallback>
  </mc:AlternateContent>
</p:sld>
</file>

<file path=ppt/slides/slide5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97"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Choosing the right topology | High Freq. DC-DC Components</a:t>
            </a:r>
            <a:endParaRPr b="1" lang="en-GB" sz="2200" spc="-1" strike="noStrike">
              <a:solidFill>
                <a:srgbClr val="ffffff"/>
              </a:solidFill>
              <a:latin typeface="Arial"/>
            </a:endParaRPr>
          </a:p>
        </p:txBody>
      </p:sp>
      <p:graphicFrame>
        <p:nvGraphicFramePr>
          <p:cNvPr id="498" name="Table 4_ 32"/>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Phase Shifted Inverter</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IGBT VGE threshold is highly impacting by cumulative dose.</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Chosen topology requires 50 % ON-state on IGBTs.</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IGBT </a:t>
                      </a:r>
                      <a:r>
                        <a:rPr b="1" lang="en-GB" sz="1800" spc="-1" strike="noStrike">
                          <a:solidFill>
                            <a:srgbClr val="706e0c"/>
                          </a:solidFill>
                          <a:latin typeface="Arial"/>
                        </a:rPr>
                        <a:t>radiation tolerant driver </a:t>
                      </a:r>
                      <a:r>
                        <a:rPr b="1" lang="en-GB" sz="1800" spc="-1" strike="noStrike">
                          <a:solidFill>
                            <a:srgbClr val="333333"/>
                          </a:solidFill>
                          <a:latin typeface="Arial"/>
                        </a:rPr>
                        <a:t>is a key point of the proposed topology.</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499" name="" descr=""/>
          <p:cNvPicPr/>
          <p:nvPr/>
        </p:nvPicPr>
        <p:blipFill>
          <a:blip r:embed="rId1"/>
          <a:stretch/>
        </p:blipFill>
        <p:spPr>
          <a:xfrm>
            <a:off x="8835840" y="3996000"/>
            <a:ext cx="2972160" cy="2160000"/>
          </a:xfrm>
          <a:prstGeom prst="rect">
            <a:avLst/>
          </a:prstGeom>
          <a:ln w="3600">
            <a:noFill/>
          </a:ln>
        </p:spPr>
      </p:pic>
      <p:pic>
        <p:nvPicPr>
          <p:cNvPr id="500" name="" descr=""/>
          <p:cNvPicPr/>
          <p:nvPr/>
        </p:nvPicPr>
        <p:blipFill>
          <a:blip r:embed="rId2"/>
          <a:stretch/>
        </p:blipFill>
        <p:spPr>
          <a:xfrm>
            <a:off x="952560" y="1467360"/>
            <a:ext cx="7257240" cy="4298040"/>
          </a:xfrm>
          <a:prstGeom prst="rect">
            <a:avLst/>
          </a:prstGeom>
          <a:ln w="3600">
            <a:noFill/>
          </a:ln>
        </p:spPr>
      </p:pic>
    </p:spTree>
  </p:cSld>
  <mc:AlternateContent>
    <mc:Choice Requires="p14">
      <p:transition spd="slow" p14:dur="2000"/>
    </mc:Choice>
    <mc:Fallback>
      <p:transition spd="slow"/>
    </mc:Fallback>
  </mc:AlternateContent>
</p:sld>
</file>

<file path=ppt/slides/slide5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01"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Choosing the right topology | High Freq. DC-DC Sub-systems</a:t>
            </a:r>
            <a:endParaRPr b="1" lang="en-GB" sz="2200" spc="-1" strike="noStrike">
              <a:solidFill>
                <a:srgbClr val="ffffff"/>
              </a:solidFill>
              <a:latin typeface="Arial"/>
            </a:endParaRPr>
          </a:p>
        </p:txBody>
      </p:sp>
      <p:graphicFrame>
        <p:nvGraphicFramePr>
          <p:cNvPr id="502" name="Table 4_ 20"/>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Ph. Shift. Inverter | Driver</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706e0c"/>
                          </a:solidFill>
                          <a:latin typeface="Arial"/>
                        </a:rPr>
                        <a:t>Highly critical sub-system.</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CERN designed a purely magnetic-based IGBT driver (</a:t>
                      </a:r>
                      <a:r>
                        <a:rPr b="1" lang="en-GB" sz="1800" spc="-1" strike="noStrike">
                          <a:solidFill>
                            <a:srgbClr val="706e0c"/>
                          </a:solidFill>
                          <a:latin typeface="Arial"/>
                        </a:rPr>
                        <a:t>rad-tolerant per design</a:t>
                      </a:r>
                      <a:r>
                        <a:rPr b="1" lang="en-GB" sz="1800" spc="-1" strike="noStrike">
                          <a:solidFill>
                            <a:srgbClr val="333333"/>
                          </a:solidFill>
                          <a:latin typeface="Arial"/>
                        </a:rPr>
                        <a:t>), still providing high performance.</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It is capable to run at frequency in the range:  [50; 200] kHz with low or medium power IGBTs, applying ideally - 3 V (tuned) during OFF state to </a:t>
                      </a:r>
                      <a:r>
                        <a:rPr b="1" lang="en-GB" sz="1800" spc="-1" strike="noStrike">
                          <a:solidFill>
                            <a:srgbClr val="706e0c"/>
                          </a:solidFill>
                          <a:latin typeface="Arial"/>
                        </a:rPr>
                        <a:t>reach higher cumulative dose</a:t>
                      </a:r>
                      <a:r>
                        <a:rPr b="1" lang="en-GB" sz="1800" spc="-1" strike="noStrike">
                          <a:solidFill>
                            <a:srgbClr val="333333"/>
                          </a:solidFill>
                          <a:latin typeface="Arial"/>
                        </a:rPr>
                        <a:t>.</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grpSp>
        <p:nvGrpSpPr>
          <p:cNvPr id="503" name=""/>
          <p:cNvGrpSpPr/>
          <p:nvPr/>
        </p:nvGrpSpPr>
        <p:grpSpPr>
          <a:xfrm>
            <a:off x="738000" y="1314360"/>
            <a:ext cx="7382880" cy="4637880"/>
            <a:chOff x="738000" y="1314360"/>
            <a:chExt cx="7382880" cy="4637880"/>
          </a:xfrm>
        </p:grpSpPr>
        <p:pic>
          <p:nvPicPr>
            <p:cNvPr id="504" name="" descr=""/>
            <p:cNvPicPr/>
            <p:nvPr/>
          </p:nvPicPr>
          <p:blipFill>
            <a:blip r:embed="rId1"/>
            <a:stretch/>
          </p:blipFill>
          <p:spPr>
            <a:xfrm>
              <a:off x="738000" y="1314360"/>
              <a:ext cx="7382880" cy="4637880"/>
            </a:xfrm>
            <a:prstGeom prst="rect">
              <a:avLst/>
            </a:prstGeom>
            <a:ln w="3600">
              <a:noFill/>
            </a:ln>
          </p:spPr>
        </p:pic>
        <p:sp>
          <p:nvSpPr>
            <p:cNvPr id="505" name=""/>
            <p:cNvSpPr/>
            <p:nvPr/>
          </p:nvSpPr>
          <p:spPr>
            <a:xfrm>
              <a:off x="1056600" y="5427000"/>
              <a:ext cx="1622520" cy="232200"/>
            </a:xfrm>
            <a:prstGeom prst="rect">
              <a:avLst/>
            </a:prstGeom>
            <a:noFill/>
            <a:ln w="38160">
              <a:solidFill>
                <a:srgbClr val="81d41a"/>
              </a:solidFill>
              <a:round/>
            </a:ln>
          </p:spPr>
          <p:style>
            <a:lnRef idx="0"/>
            <a:fillRef idx="0"/>
            <a:effectRef idx="0"/>
            <a:fontRef idx="minor"/>
          </p:style>
          <p:txBody>
            <a:bodyPr lIns="109080" rIns="109080" tIns="64080" bIns="64080" anchor="ctr">
              <a:noAutofit/>
            </a:bodyPr>
            <a:p>
              <a:pPr algn="ctr"/>
              <a:endParaRPr b="0" lang="en-GB" sz="1800" spc="-1" strike="noStrike">
                <a:solidFill>
                  <a:srgbClr val="333333"/>
                </a:solidFill>
                <a:latin typeface="Arial"/>
              </a:endParaRPr>
            </a:p>
          </p:txBody>
        </p:sp>
        <p:sp>
          <p:nvSpPr>
            <p:cNvPr id="506" name=""/>
            <p:cNvSpPr/>
            <p:nvPr/>
          </p:nvSpPr>
          <p:spPr>
            <a:xfrm>
              <a:off x="1056600" y="5717880"/>
              <a:ext cx="1622520" cy="232560"/>
            </a:xfrm>
            <a:prstGeom prst="rect">
              <a:avLst/>
            </a:prstGeom>
            <a:noFill/>
            <a:ln w="38160">
              <a:solidFill>
                <a:srgbClr val="81d41a"/>
              </a:solidFill>
              <a:round/>
            </a:ln>
          </p:spPr>
          <p:style>
            <a:lnRef idx="0"/>
            <a:fillRef idx="0"/>
            <a:effectRef idx="0"/>
            <a:fontRef idx="minor"/>
          </p:style>
          <p:txBody>
            <a:bodyPr lIns="109080" rIns="109080" tIns="64080" bIns="64080" anchor="ctr">
              <a:noAutofit/>
            </a:bodyPr>
            <a:p>
              <a:pPr algn="ctr"/>
              <a:endParaRPr b="0" lang="en-GB" sz="1800" spc="-1" strike="noStrike">
                <a:solidFill>
                  <a:srgbClr val="333333"/>
                </a:solidFill>
                <a:latin typeface="Arial"/>
              </a:endParaRPr>
            </a:p>
          </p:txBody>
        </p:sp>
      </p:grpSp>
    </p:spTree>
  </p:cSld>
  <mc:AlternateContent>
    <mc:Choice Requires="p14">
      <p:transition spd="slow" p14:dur="2000"/>
    </mc:Choice>
    <mc:Fallback>
      <p:transition spd="slow"/>
    </mc:Fallback>
  </mc:AlternateContent>
</p:sld>
</file>

<file path=ppt/slides/slide5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07"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Choosing the right topology | High Freq. DC-DC Sub-systems</a:t>
            </a:r>
            <a:endParaRPr b="1" lang="en-GB" sz="2200" spc="-1" strike="noStrike">
              <a:solidFill>
                <a:srgbClr val="ffffff"/>
              </a:solidFill>
              <a:latin typeface="Arial"/>
            </a:endParaRPr>
          </a:p>
        </p:txBody>
      </p:sp>
      <p:graphicFrame>
        <p:nvGraphicFramePr>
          <p:cNvPr id="508" name="Table 4_ 29"/>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Ph. Shift. Inverter | Driver</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nSpc>
                          <a:spcPct val="115000"/>
                        </a:lnSpc>
                        <a:spcBef>
                          <a:spcPts val="283"/>
                        </a:spcBef>
                        <a:spcAft>
                          <a:spcPts val="283"/>
                        </a:spcAft>
                      </a:pPr>
                      <a:r>
                        <a:rPr b="1" lang="en-GB" sz="1800" spc="-1" strike="noStrike">
                          <a:solidFill>
                            <a:srgbClr val="333333"/>
                          </a:solidFill>
                          <a:latin typeface="Arial"/>
                        </a:rPr>
                        <a:t>A complete simulation model was developped, allowing to foresee (and compensate) dose effect.</a:t>
                      </a:r>
                      <a:endParaRPr b="1" lang="en-GB" sz="1800" spc="-1" strike="noStrike">
                        <a:solidFill>
                          <a:srgbClr val="333333"/>
                        </a:solidFill>
                        <a:latin typeface="Arial"/>
                      </a:endParaRPr>
                    </a:p>
                    <a:p>
                      <a:pPr marL="36000">
                        <a:lnSpc>
                          <a:spcPct val="115000"/>
                        </a:lnSpc>
                        <a:spcBef>
                          <a:spcPts val="283"/>
                        </a:spcBef>
                        <a:spcAft>
                          <a:spcPts val="283"/>
                        </a:spcAft>
                      </a:pPr>
                      <a:r>
                        <a:rPr b="1" lang="en-GB" sz="1800" spc="-1" strike="noStrike">
                          <a:solidFill>
                            <a:srgbClr val="333333"/>
                          </a:solidFill>
                          <a:latin typeface="Arial"/>
                        </a:rPr>
                        <a:t>It was </a:t>
                      </a:r>
                      <a:r>
                        <a:rPr b="1" lang="en-GB" sz="1800" spc="-1" strike="noStrike">
                          <a:solidFill>
                            <a:srgbClr val="706e0c"/>
                          </a:solidFill>
                          <a:latin typeface="Arial"/>
                        </a:rPr>
                        <a:t>later tested successful SET free</a:t>
                      </a:r>
                      <a:r>
                        <a:rPr b="1" lang="en-GB" sz="1800" spc="-1" strike="noStrike">
                          <a:solidFill>
                            <a:srgbClr val="333333"/>
                          </a:solidFill>
                          <a:latin typeface="Arial"/>
                        </a:rPr>
                        <a:t> and up to </a:t>
                      </a:r>
                      <a:r>
                        <a:rPr b="1" lang="en-GB" sz="1800" spc="-1" strike="noStrike">
                          <a:solidFill>
                            <a:srgbClr val="706e0c"/>
                          </a:solidFill>
                          <a:latin typeface="Arial"/>
                        </a:rPr>
                        <a:t>800 Gy</a:t>
                      </a:r>
                      <a:r>
                        <a:rPr b="1" lang="en-GB" sz="1800" spc="-1" strike="noStrike">
                          <a:solidFill>
                            <a:srgbClr val="333333"/>
                          </a:solidFill>
                          <a:latin typeface="Arial"/>
                        </a:rPr>
                        <a:t> at CHARM.</a:t>
                      </a:r>
                      <a:endParaRPr b="1" lang="en-GB" sz="1800" spc="-1" strike="noStrike">
                        <a:solidFill>
                          <a:srgbClr val="333333"/>
                        </a:solidFill>
                        <a:latin typeface="Arial"/>
                      </a:endParaRPr>
                    </a:p>
                    <a:p>
                      <a:pPr marL="36000">
                        <a:lnSpc>
                          <a:spcPct val="115000"/>
                        </a:lnSpc>
                        <a:spcBef>
                          <a:spcPts val="283"/>
                        </a:spcBef>
                        <a:spcAft>
                          <a:spcPts val="283"/>
                        </a:spcAft>
                      </a:pPr>
                      <a:r>
                        <a:rPr b="1" lang="en-GB" sz="1800" spc="-1" strike="noStrike">
                          <a:solidFill>
                            <a:srgbClr val="333333"/>
                          </a:solidFill>
                          <a:latin typeface="Arial"/>
                        </a:rPr>
                        <a:t>Still, since VGE threshold of the IGBT and Mosfet used in driver both change, the applied delay time can vary quite a lot, with design absorbing it.</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509" name="Picture 17" descr=""/>
          <p:cNvPicPr/>
          <p:nvPr/>
        </p:nvPicPr>
        <p:blipFill>
          <a:blip r:embed="rId1"/>
          <a:stretch/>
        </p:blipFill>
        <p:spPr>
          <a:xfrm>
            <a:off x="805680" y="1236960"/>
            <a:ext cx="7511760" cy="4942080"/>
          </a:xfrm>
          <a:prstGeom prst="rect">
            <a:avLst/>
          </a:prstGeom>
          <a:ln w="0">
            <a:solidFill>
              <a:srgbClr val="333333"/>
            </a:solidFill>
          </a:ln>
        </p:spPr>
      </p:pic>
    </p:spTree>
  </p:cSld>
  <mc:AlternateContent>
    <mc:Choice Requires="p14">
      <p:transition spd="slow" p14:dur="2000"/>
    </mc:Choice>
    <mc:Fallback>
      <p:transition spd="slow"/>
    </mc:Fallback>
  </mc:AlternateContent>
</p:sld>
</file>

<file path=ppt/slides/slide5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10"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Choosing the right topology | High Freq. DC-DC Sub-systems</a:t>
            </a:r>
            <a:endParaRPr b="1" lang="en-GB" sz="2200" spc="-1" strike="noStrike">
              <a:solidFill>
                <a:srgbClr val="ffffff"/>
              </a:solidFill>
              <a:latin typeface="Arial"/>
            </a:endParaRPr>
          </a:p>
        </p:txBody>
      </p:sp>
      <p:graphicFrame>
        <p:nvGraphicFramePr>
          <p:cNvPr id="511" name="Table 4_ 27"/>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Ph. Shift. Inverter | Driver</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nSpc>
                          <a:spcPct val="115000"/>
                        </a:lnSpc>
                        <a:spcBef>
                          <a:spcPts val="283"/>
                        </a:spcBef>
                        <a:spcAft>
                          <a:spcPts val="283"/>
                        </a:spcAft>
                      </a:pPr>
                      <a:r>
                        <a:rPr b="1" lang="en-GB" sz="1800" spc="-1" strike="noStrike">
                          <a:solidFill>
                            <a:srgbClr val="333333"/>
                          </a:solidFill>
                          <a:latin typeface="Arial"/>
                        </a:rPr>
                        <a:t>The very precise simulation allows to take into account SET from PWM already at IGBT driver stage, and later at IGBT level (spurious higher current &amp; losses, when losing zero voltage switching conditions).</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512" name="" descr=""/>
          <p:cNvPicPr/>
          <p:nvPr/>
        </p:nvPicPr>
        <p:blipFill>
          <a:blip r:embed="rId1"/>
          <a:stretch/>
        </p:blipFill>
        <p:spPr>
          <a:xfrm>
            <a:off x="835560" y="1339200"/>
            <a:ext cx="7238520" cy="4390560"/>
          </a:xfrm>
          <a:prstGeom prst="rect">
            <a:avLst/>
          </a:prstGeom>
          <a:ln w="3600">
            <a:solidFill>
              <a:srgbClr val="333333"/>
            </a:solidFill>
            <a:round/>
          </a:ln>
        </p:spPr>
      </p:pic>
    </p:spTree>
  </p:cSld>
  <mc:AlternateContent>
    <mc:Choice Requires="p14">
      <p:transition spd="slow" p14:dur="2000"/>
    </mc:Choice>
    <mc:Fallback>
      <p:transition spd="slow"/>
    </mc:Fallback>
  </mc:AlternateContent>
</p:sld>
</file>

<file path=ppt/slides/slide5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13"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Choosing the right topology | 4-Quadrant Linear Stage</a:t>
            </a:r>
            <a:endParaRPr b="1" lang="en-GB" sz="2200" spc="-1" strike="noStrike">
              <a:solidFill>
                <a:srgbClr val="ffffff"/>
              </a:solidFill>
              <a:latin typeface="Arial"/>
            </a:endParaRPr>
          </a:p>
        </p:txBody>
      </p:sp>
      <p:graphicFrame>
        <p:nvGraphicFramePr>
          <p:cNvPr id="514" name="Table 4_ 77"/>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Overview</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Selection of the topology should be focusing on radiation tolerant design to come.</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sp>
        <p:nvSpPr>
          <p:cNvPr id="515" name="Text Placeholder 12_ 39"/>
          <p:cNvSpPr/>
          <p:nvPr/>
        </p:nvSpPr>
        <p:spPr>
          <a:xfrm>
            <a:off x="5016240" y="5114160"/>
            <a:ext cx="3168000" cy="1263240"/>
          </a:xfrm>
          <a:prstGeom prst="rect">
            <a:avLst/>
          </a:prstGeom>
          <a:solidFill>
            <a:srgbClr val="f7d1d5"/>
          </a:solidFill>
          <a:ln w="0">
            <a:solidFill>
              <a:srgbClr val="706e0c"/>
            </a:solidFill>
          </a:ln>
        </p:spPr>
        <p:style>
          <a:lnRef idx="0"/>
          <a:fillRef idx="0"/>
          <a:effectRef idx="0"/>
          <a:fontRef idx="minor"/>
        </p:style>
        <p:txBody>
          <a:bodyPr lIns="90000" rIns="90000" tIns="45000" bIns="45000" anchor="ctr">
            <a:noAutofit/>
          </a:bodyPr>
          <a:p>
            <a:pPr marL="72000" algn="just">
              <a:lnSpc>
                <a:spcPct val="100000"/>
              </a:lnSpc>
              <a:spcBef>
                <a:spcPts val="400"/>
              </a:spcBef>
              <a:tabLst>
                <a:tab algn="l" pos="0"/>
              </a:tabLst>
            </a:pPr>
            <a:r>
              <a:rPr b="1" lang="en-GB" sz="1600" spc="-1" strike="noStrike">
                <a:solidFill>
                  <a:srgbClr val="333333"/>
                </a:solidFill>
                <a:latin typeface="Arial"/>
              </a:rPr>
              <a:t>Output Linear Stage (+ circulating current) selected to control power mosfets gate voltage.</a:t>
            </a:r>
            <a:endParaRPr b="1" lang="en-GB" sz="1600" spc="-1" strike="noStrike">
              <a:solidFill>
                <a:srgbClr val="333333"/>
              </a:solidFill>
              <a:latin typeface="Arial"/>
            </a:endParaRPr>
          </a:p>
        </p:txBody>
      </p:sp>
      <p:pic>
        <p:nvPicPr>
          <p:cNvPr id="516" name="" descr=""/>
          <p:cNvPicPr/>
          <p:nvPr/>
        </p:nvPicPr>
        <p:blipFill>
          <a:blip r:embed="rId1"/>
          <a:stretch/>
        </p:blipFill>
        <p:spPr>
          <a:xfrm>
            <a:off x="952200" y="1474560"/>
            <a:ext cx="7239600" cy="2341440"/>
          </a:xfrm>
          <a:prstGeom prst="rect">
            <a:avLst/>
          </a:prstGeom>
          <a:ln w="3600">
            <a:solidFill>
              <a:srgbClr val="333333"/>
            </a:solidFill>
            <a:round/>
          </a:ln>
        </p:spPr>
      </p:pic>
      <p:sp>
        <p:nvSpPr>
          <p:cNvPr id="517" name="Text Placeholder 12_ 1"/>
          <p:cNvSpPr/>
          <p:nvPr/>
        </p:nvSpPr>
        <p:spPr>
          <a:xfrm>
            <a:off x="6840000" y="3958560"/>
            <a:ext cx="1340640" cy="1008000"/>
          </a:xfrm>
          <a:prstGeom prst="rect">
            <a:avLst/>
          </a:prstGeom>
          <a:solidFill>
            <a:srgbClr val="e16173"/>
          </a:solidFill>
          <a:ln w="0">
            <a:solidFill>
              <a:srgbClr val="948a54"/>
            </a:solidFill>
          </a:ln>
        </p:spPr>
        <p:style>
          <a:lnRef idx="0"/>
          <a:fillRef idx="0"/>
          <a:effectRef idx="0"/>
          <a:fontRef idx="minor"/>
        </p:style>
        <p:txBody>
          <a:bodyPr lIns="90000" rIns="90000" tIns="45000" bIns="45000" anchor="ctr">
            <a:noAutofit/>
          </a:bodyPr>
          <a:p>
            <a:pPr marL="72000" algn="ctr">
              <a:lnSpc>
                <a:spcPct val="100000"/>
              </a:lnSpc>
              <a:spcBef>
                <a:spcPts val="400"/>
              </a:spcBef>
              <a:tabLst>
                <a:tab algn="l" pos="0"/>
              </a:tabLst>
            </a:pPr>
            <a:r>
              <a:rPr b="1" lang="en-GB" sz="1600" spc="-1" strike="noStrike">
                <a:solidFill>
                  <a:srgbClr val="333333"/>
                </a:solidFill>
                <a:latin typeface="Arial"/>
              </a:rPr>
              <a:t>Highly critical vs radiation!</a:t>
            </a:r>
            <a:endParaRPr b="1" lang="en-GB" sz="1600" spc="-1" strike="noStrike">
              <a:solidFill>
                <a:srgbClr val="333333"/>
              </a:solidFill>
              <a:latin typeface="Arial"/>
            </a:endParaRPr>
          </a:p>
        </p:txBody>
      </p:sp>
    </p:spTree>
  </p:cSld>
  <mc:AlternateContent>
    <mc:Choice Requires="p14">
      <p:transition spd="slow" p14:dur="2000"/>
    </mc:Choice>
    <mc:Fallback>
      <p:transition spd="slow"/>
    </mc:Fallback>
  </mc:AlternateContent>
</p:sld>
</file>

<file path=ppt/slides/slide5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18"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Choosing the right topology | 4-Quadrant Linear Stage</a:t>
            </a:r>
            <a:endParaRPr b="1" lang="en-GB" sz="2200" spc="-1" strike="noStrike">
              <a:solidFill>
                <a:srgbClr val="ffffff"/>
              </a:solidFill>
              <a:latin typeface="Arial"/>
            </a:endParaRPr>
          </a:p>
        </p:txBody>
      </p:sp>
      <p:graphicFrame>
        <p:nvGraphicFramePr>
          <p:cNvPr id="519" name="Table 4_ 72"/>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Topology choice</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4-quadrant linear Stage</a:t>
                      </a:r>
                      <a:endParaRPr b="1" lang="en-GB" sz="1800" spc="-1" strike="noStrike">
                        <a:solidFill>
                          <a:srgbClr val="333333"/>
                        </a:solidFill>
                        <a:latin typeface="Arial"/>
                      </a:endParaRPr>
                    </a:p>
                    <a:p>
                      <a:pPr marL="36000" algn="just">
                        <a:lnSpc>
                          <a:spcPct val="115000"/>
                        </a:lnSpc>
                        <a:spcBef>
                          <a:spcPts val="283"/>
                        </a:spcBef>
                        <a:spcAft>
                          <a:spcPts val="283"/>
                        </a:spcAft>
                        <a:buClr>
                          <a:srgbClr val="000000"/>
                        </a:buClr>
                        <a:buSzPct val="45000"/>
                        <a:buFont typeface="Wingdings" charset="2"/>
                        <a:buChar char=""/>
                      </a:pPr>
                      <a:r>
                        <a:rPr b="1" lang="en-GB" sz="1800" spc="-1" strike="noStrike">
                          <a:solidFill>
                            <a:srgbClr val="706e0c"/>
                          </a:solidFill>
                          <a:latin typeface="Arial"/>
                        </a:rPr>
                        <a:t>Permanent</a:t>
                      </a:r>
                      <a:r>
                        <a:rPr b="1" lang="en-GB" sz="1800" spc="-1" strike="noStrike">
                          <a:solidFill>
                            <a:srgbClr val="333333"/>
                          </a:solidFill>
                          <a:latin typeface="Arial"/>
                        </a:rPr>
                        <a:t> control of applied </a:t>
                      </a:r>
                      <a:r>
                        <a:rPr b="1" lang="en-GB" sz="1800" spc="-1" strike="noStrike">
                          <a:solidFill>
                            <a:srgbClr val="706e0c"/>
                          </a:solidFill>
                          <a:latin typeface="Arial"/>
                        </a:rPr>
                        <a:t>VGS voltage on Power Mosfets</a:t>
                      </a:r>
                      <a:r>
                        <a:rPr b="1" lang="en-GB" sz="1800" spc="-1" strike="noStrike">
                          <a:solidFill>
                            <a:srgbClr val="333333"/>
                          </a:solidFill>
                          <a:latin typeface="Arial"/>
                        </a:rPr>
                        <a:t> thanks to added circultating current.</a:t>
                      </a:r>
                      <a:endParaRPr b="1" lang="en-GB" sz="1800" spc="-1" strike="noStrike">
                        <a:solidFill>
                          <a:srgbClr val="333333"/>
                        </a:solidFill>
                        <a:latin typeface="Arial"/>
                      </a:endParaRPr>
                    </a:p>
                    <a:p>
                      <a:pPr marL="36000" algn="just">
                        <a:lnSpc>
                          <a:spcPct val="115000"/>
                        </a:lnSpc>
                        <a:spcBef>
                          <a:spcPts val="283"/>
                        </a:spcBef>
                        <a:spcAft>
                          <a:spcPts val="283"/>
                        </a:spcAft>
                        <a:buClr>
                          <a:srgbClr val="000000"/>
                        </a:buClr>
                        <a:buSzPct val="45000"/>
                        <a:buFont typeface="Wingdings" charset="2"/>
                        <a:buChar char=""/>
                      </a:pPr>
                      <a:r>
                        <a:rPr b="1" lang="en-GB" sz="1800" spc="-1" strike="noStrike">
                          <a:solidFill>
                            <a:srgbClr val="333333"/>
                          </a:solidFill>
                          <a:latin typeface="Arial"/>
                        </a:rPr>
                        <a:t>Very fast and </a:t>
                      </a:r>
                      <a:r>
                        <a:rPr b="1" lang="en-GB" sz="1800" spc="-1" strike="noStrike">
                          <a:solidFill>
                            <a:srgbClr val="706e0c"/>
                          </a:solidFill>
                          <a:latin typeface="Arial"/>
                        </a:rPr>
                        <a:t>able to clean any SET</a:t>
                      </a:r>
                      <a:r>
                        <a:rPr b="1" lang="en-GB" sz="1800" spc="-1" strike="noStrike">
                          <a:solidFill>
                            <a:srgbClr val="333333"/>
                          </a:solidFill>
                          <a:latin typeface="Arial"/>
                        </a:rPr>
                        <a:t> from inverter side</a:t>
                      </a:r>
                      <a:endParaRPr b="1" lang="en-GB" sz="1800" spc="-1" strike="noStrike">
                        <a:solidFill>
                          <a:srgbClr val="333333"/>
                        </a:solidFill>
                        <a:latin typeface="Arial"/>
                      </a:endParaRPr>
                    </a:p>
                    <a:p>
                      <a:pPr marL="36000" algn="just">
                        <a:lnSpc>
                          <a:spcPct val="115000"/>
                        </a:lnSpc>
                        <a:spcBef>
                          <a:spcPts val="283"/>
                        </a:spcBef>
                        <a:spcAft>
                          <a:spcPts val="283"/>
                        </a:spcAft>
                      </a:pP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sp>
        <p:nvSpPr>
          <p:cNvPr id="520" name=""/>
          <p:cNvSpPr txBox="1"/>
          <p:nvPr/>
        </p:nvSpPr>
        <p:spPr>
          <a:xfrm>
            <a:off x="709560" y="2238480"/>
            <a:ext cx="641520" cy="620280"/>
          </a:xfrm>
          <a:prstGeom prst="rect">
            <a:avLst/>
          </a:prstGeom>
          <a:noFill/>
          <a:ln w="3600">
            <a:noFill/>
          </a:ln>
        </p:spPr>
        <p:txBody>
          <a:bodyPr lIns="54000" rIns="54000" tIns="54000" bIns="54000" anchor="t">
            <a:noAutofit/>
          </a:bodyPr>
          <a:p>
            <a:pPr algn="ctr"/>
            <a:r>
              <a:rPr b="1" lang="en-GB" sz="1800" spc="-1" strike="noStrike">
                <a:solidFill>
                  <a:srgbClr val="800080"/>
                </a:solidFill>
                <a:latin typeface="Arial"/>
              </a:rPr>
              <a:t>VGS</a:t>
            </a:r>
            <a:br>
              <a:rPr sz="1800"/>
            </a:br>
            <a:r>
              <a:rPr b="1" lang="en-GB" sz="1800" spc="-1" strike="noStrike">
                <a:solidFill>
                  <a:srgbClr val="800080"/>
                </a:solidFill>
                <a:latin typeface="Arial"/>
                <a:ea typeface="Arial"/>
              </a:rPr>
              <a:t>≈</a:t>
            </a:r>
            <a:r>
              <a:rPr b="1" lang="en-GB" sz="1800" spc="-1" strike="noStrike">
                <a:solidFill>
                  <a:srgbClr val="800080"/>
                </a:solidFill>
                <a:latin typeface="Arial"/>
                <a:ea typeface="Arial"/>
              </a:rPr>
              <a:t> </a:t>
            </a:r>
            <a:r>
              <a:rPr b="1" lang="en-GB" sz="1800" spc="-1" strike="noStrike">
                <a:solidFill>
                  <a:srgbClr val="800080"/>
                </a:solidFill>
                <a:latin typeface="Arial"/>
              </a:rPr>
              <a:t>5V</a:t>
            </a:r>
            <a:endParaRPr b="0" lang="en-GB" sz="1800" spc="-1" strike="noStrike">
              <a:solidFill>
                <a:srgbClr val="333333"/>
              </a:solidFill>
              <a:latin typeface="Arial"/>
            </a:endParaRPr>
          </a:p>
        </p:txBody>
      </p:sp>
      <p:sp>
        <p:nvSpPr>
          <p:cNvPr id="521" name=""/>
          <p:cNvSpPr/>
          <p:nvPr/>
        </p:nvSpPr>
        <p:spPr>
          <a:xfrm>
            <a:off x="1493640" y="1335960"/>
            <a:ext cx="6517800" cy="425520"/>
          </a:xfrm>
          <a:prstGeom prst="rect">
            <a:avLst/>
          </a:prstGeom>
          <a:solidFill>
            <a:srgbClr val="eeeeee"/>
          </a:solidFill>
          <a:ln w="3600">
            <a:solidFill>
              <a:srgbClr val="666666"/>
            </a:solidFill>
            <a:round/>
          </a:ln>
        </p:spPr>
        <p:style>
          <a:lnRef idx="0"/>
          <a:fillRef idx="0"/>
          <a:effectRef idx="0"/>
          <a:fontRef idx="minor"/>
        </p:style>
        <p:txBody>
          <a:bodyPr lIns="54000" rIns="54000" tIns="54000" bIns="54000" anchor="ctr">
            <a:noAutofit/>
          </a:bodyPr>
          <a:p>
            <a:pPr algn="ctr"/>
            <a:r>
              <a:rPr b="1" lang="en-GB" sz="1800" spc="-1" strike="noStrike">
                <a:solidFill>
                  <a:srgbClr val="333333"/>
                </a:solidFill>
                <a:latin typeface="Arial"/>
              </a:rPr>
              <a:t>Test of Power Mosfet in Linear Stage | 0 Gy</a:t>
            </a:r>
            <a:endParaRPr b="1" lang="en-GB" sz="1800" spc="-1" strike="noStrike">
              <a:solidFill>
                <a:srgbClr val="333333"/>
              </a:solidFill>
              <a:latin typeface="Arial"/>
            </a:endParaRPr>
          </a:p>
        </p:txBody>
      </p:sp>
      <p:pic>
        <p:nvPicPr>
          <p:cNvPr id="522" name="Espace réservé du contenu 2" descr=""/>
          <p:cNvPicPr/>
          <p:nvPr/>
        </p:nvPicPr>
        <p:blipFill>
          <a:blip r:embed="rId1"/>
          <a:stretch/>
        </p:blipFill>
        <p:spPr>
          <a:xfrm>
            <a:off x="1313280" y="1975320"/>
            <a:ext cx="6912720" cy="4095720"/>
          </a:xfrm>
          <a:prstGeom prst="rect">
            <a:avLst/>
          </a:prstGeom>
          <a:ln w="0">
            <a:noFill/>
          </a:ln>
        </p:spPr>
      </p:pic>
      <p:sp>
        <p:nvSpPr>
          <p:cNvPr id="523" name=""/>
          <p:cNvSpPr txBox="1"/>
          <p:nvPr/>
        </p:nvSpPr>
        <p:spPr>
          <a:xfrm>
            <a:off x="3986640" y="2648520"/>
            <a:ext cx="701640" cy="391680"/>
          </a:xfrm>
          <a:prstGeom prst="rect">
            <a:avLst/>
          </a:prstGeom>
          <a:noFill/>
          <a:ln w="3600">
            <a:noFill/>
          </a:ln>
        </p:spPr>
        <p:txBody>
          <a:bodyPr wrap="none" lIns="54000" rIns="54000" tIns="54000" bIns="54000" anchor="t">
            <a:noAutofit/>
          </a:bodyPr>
          <a:p>
            <a:pPr algn="ctr"/>
            <a:r>
              <a:rPr b="1" lang="en-GB" sz="2000" spc="-1" strike="noStrike">
                <a:solidFill>
                  <a:srgbClr val="50938a"/>
                </a:solidFill>
                <a:latin typeface="Arial"/>
              </a:rPr>
              <a:t>Imos</a:t>
            </a:r>
            <a:endParaRPr b="0" lang="en-GB" sz="2000" spc="-1" strike="noStrike">
              <a:solidFill>
                <a:srgbClr val="333333"/>
              </a:solidFill>
              <a:latin typeface="Arial"/>
            </a:endParaRPr>
          </a:p>
        </p:txBody>
      </p:sp>
      <p:sp>
        <p:nvSpPr>
          <p:cNvPr id="524" name=""/>
          <p:cNvSpPr txBox="1"/>
          <p:nvPr/>
        </p:nvSpPr>
        <p:spPr>
          <a:xfrm>
            <a:off x="4052880" y="2165760"/>
            <a:ext cx="503280" cy="391680"/>
          </a:xfrm>
          <a:prstGeom prst="rect">
            <a:avLst/>
          </a:prstGeom>
          <a:noFill/>
          <a:ln w="3600">
            <a:noFill/>
          </a:ln>
        </p:spPr>
        <p:txBody>
          <a:bodyPr wrap="none" lIns="54000" rIns="54000" tIns="54000" bIns="54000" anchor="t">
            <a:noAutofit/>
          </a:bodyPr>
          <a:p>
            <a:pPr algn="ctr"/>
            <a:r>
              <a:rPr b="1" lang="en-GB" sz="2000" spc="-1" strike="noStrike">
                <a:solidFill>
                  <a:srgbClr val="2a6099"/>
                </a:solidFill>
                <a:latin typeface="Arial"/>
              </a:rPr>
              <a:t>Iref</a:t>
            </a:r>
            <a:endParaRPr b="0" lang="en-GB" sz="2000" spc="-1" strike="noStrike">
              <a:solidFill>
                <a:srgbClr val="333333"/>
              </a:solidFill>
              <a:latin typeface="Arial"/>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7"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Power Converters in CERN Accelerators | What are they?</a:t>
            </a:r>
            <a:endParaRPr b="1" lang="en-GB" sz="2200" spc="-1" strike="noStrike">
              <a:solidFill>
                <a:srgbClr val="ffffff"/>
              </a:solidFill>
              <a:latin typeface="Arial"/>
            </a:endParaRPr>
          </a:p>
        </p:txBody>
      </p:sp>
      <p:graphicFrame>
        <p:nvGraphicFramePr>
          <p:cNvPr id="228" name="Table 4_ 37"/>
          <p:cNvGraphicFramePr/>
          <p:nvPr/>
        </p:nvGraphicFramePr>
        <p:xfrm>
          <a:off x="360720" y="818640"/>
          <a:ext cx="11518920" cy="5730480"/>
        </p:xfrm>
        <a:graphic>
          <a:graphicData uri="http://schemas.openxmlformats.org/drawingml/2006/table">
            <a:tbl>
              <a:tblPr/>
              <a:tblGrid>
                <a:gridCol w="11519280"/>
              </a:tblGrid>
              <a:tr h="5730840">
                <a:tc>
                  <a:txBody>
                    <a:bodyPr lIns="90000" rIns="90000" tIns="46800" bIns="46800" anchor="t">
                      <a:noAutofit/>
                    </a:bodyPr>
                    <a:p>
                      <a:pPr algn="ctr">
                        <a:lnSpc>
                          <a:spcPct val="100000"/>
                        </a:lnSpc>
                        <a:tabLst>
                          <a:tab algn="l" pos="0"/>
                        </a:tabLst>
                      </a:pP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sp>
        <p:nvSpPr>
          <p:cNvPr id="229" name="PlaceHolder 2"/>
          <p:cNvSpPr>
            <a:spLocks noGrp="1"/>
          </p:cNvSpPr>
          <p:nvPr>
            <p:ph/>
          </p:nvPr>
        </p:nvSpPr>
        <p:spPr>
          <a:xfrm>
            <a:off x="483120" y="5472360"/>
            <a:ext cx="3877560" cy="1042560"/>
          </a:xfrm>
          <a:prstGeom prst="rect">
            <a:avLst/>
          </a:prstGeom>
          <a:noFill/>
          <a:ln w="6480">
            <a:solidFill>
              <a:schemeClr val="lt2">
                <a:lumMod val="50000"/>
              </a:schemeClr>
            </a:solidFill>
            <a:round/>
          </a:ln>
        </p:spPr>
        <p:txBody>
          <a:bodyPr lIns="90000" rIns="90000" tIns="45000" bIns="45000" anchor="ctr">
            <a:noAutofit/>
          </a:bodyPr>
          <a:p>
            <a:pPr indent="0" algn="ctr" defTabSz="914400">
              <a:lnSpc>
                <a:spcPct val="100000"/>
              </a:lnSpc>
              <a:spcBef>
                <a:spcPts val="479"/>
              </a:spcBef>
              <a:buNone/>
              <a:tabLst>
                <a:tab algn="l" pos="0"/>
              </a:tabLst>
            </a:pPr>
            <a:r>
              <a:rPr b="0" i="1" lang="en-GB" sz="2000" spc="-1" strike="noStrike">
                <a:solidFill>
                  <a:schemeClr val="dk1">
                    <a:lumMod val="65000"/>
                    <a:lumOff val="35000"/>
                  </a:schemeClr>
                </a:solidFill>
                <a:latin typeface="Calibri"/>
              </a:rPr>
              <a:t>Few families, with output current in [60; 13 000] A</a:t>
            </a:r>
            <a:endParaRPr b="1" lang="en-GB" sz="2000" spc="-1" strike="noStrike">
              <a:solidFill>
                <a:srgbClr val="333333"/>
              </a:solidFill>
              <a:latin typeface="Arial"/>
            </a:endParaRPr>
          </a:p>
        </p:txBody>
      </p:sp>
      <p:sp>
        <p:nvSpPr>
          <p:cNvPr id="230" name="PlaceHolder 3"/>
          <p:cNvSpPr>
            <a:spLocks noGrp="1"/>
          </p:cNvSpPr>
          <p:nvPr>
            <p:ph/>
          </p:nvPr>
        </p:nvSpPr>
        <p:spPr>
          <a:xfrm>
            <a:off x="8115480" y="5472360"/>
            <a:ext cx="3662280" cy="1042560"/>
          </a:xfrm>
          <a:prstGeom prst="rect">
            <a:avLst/>
          </a:prstGeom>
          <a:noFill/>
          <a:ln w="6480">
            <a:solidFill>
              <a:schemeClr val="lt2">
                <a:lumMod val="50000"/>
              </a:schemeClr>
            </a:solidFill>
            <a:round/>
          </a:ln>
        </p:spPr>
        <p:txBody>
          <a:bodyPr lIns="90000" rIns="90000" tIns="45000" bIns="45000" anchor="ctr">
            <a:noAutofit/>
          </a:bodyPr>
          <a:p>
            <a:pPr indent="0" algn="ctr" defTabSz="914400">
              <a:lnSpc>
                <a:spcPct val="100000"/>
              </a:lnSpc>
              <a:spcBef>
                <a:spcPts val="479"/>
              </a:spcBef>
              <a:buNone/>
              <a:tabLst>
                <a:tab algn="l" pos="0"/>
              </a:tabLst>
            </a:pPr>
            <a:r>
              <a:rPr b="0" i="1" lang="en-GB" sz="2000" spc="-1" strike="noStrike">
                <a:solidFill>
                  <a:schemeClr val="dk1">
                    <a:lumMod val="65000"/>
                    <a:lumOff val="35000"/>
                  </a:schemeClr>
                </a:solidFill>
                <a:latin typeface="Calibri"/>
              </a:rPr>
              <a:t>… </a:t>
            </a:r>
            <a:r>
              <a:rPr b="0" i="1" lang="en-GB" sz="2000" spc="-1" strike="noStrike">
                <a:solidFill>
                  <a:srgbClr val="5eb91e"/>
                </a:solidFill>
                <a:latin typeface="Calibri"/>
              </a:rPr>
              <a:t>power device</a:t>
            </a:r>
            <a:r>
              <a:rPr b="0" i="1" lang="en-GB" sz="2000" spc="-1" strike="noStrike">
                <a:solidFill>
                  <a:srgbClr val="81d41a"/>
                </a:solidFill>
                <a:latin typeface="Calibri"/>
              </a:rPr>
              <a:t> </a:t>
            </a:r>
            <a:r>
              <a:rPr b="0" i="1" lang="en-GB" sz="2000" spc="-1" strike="noStrike">
                <a:solidFill>
                  <a:schemeClr val="dk1">
                    <a:lumMod val="65000"/>
                    <a:lumOff val="35000"/>
                  </a:schemeClr>
                </a:solidFill>
                <a:latin typeface="Calibri"/>
              </a:rPr>
              <a:t>using only analogue components.</a:t>
            </a:r>
            <a:endParaRPr b="1" lang="en-GB" sz="2000" spc="-1" strike="noStrike">
              <a:solidFill>
                <a:srgbClr val="333333"/>
              </a:solidFill>
              <a:latin typeface="Arial"/>
            </a:endParaRPr>
          </a:p>
        </p:txBody>
      </p:sp>
      <p:pic>
        <p:nvPicPr>
          <p:cNvPr id="231" name="Picture 75" descr=""/>
          <p:cNvPicPr/>
          <p:nvPr/>
        </p:nvPicPr>
        <p:blipFill>
          <a:blip r:embed="rId1"/>
          <a:stretch/>
        </p:blipFill>
        <p:spPr>
          <a:xfrm>
            <a:off x="472680" y="997200"/>
            <a:ext cx="3672000" cy="2266920"/>
          </a:xfrm>
          <a:prstGeom prst="rect">
            <a:avLst/>
          </a:prstGeom>
          <a:ln w="0">
            <a:noFill/>
          </a:ln>
        </p:spPr>
      </p:pic>
      <p:pic>
        <p:nvPicPr>
          <p:cNvPr id="232" name="Picture 77" descr=""/>
          <p:cNvPicPr/>
          <p:nvPr/>
        </p:nvPicPr>
        <p:blipFill>
          <a:blip r:embed="rId2"/>
          <a:stretch/>
        </p:blipFill>
        <p:spPr>
          <a:xfrm>
            <a:off x="8134200" y="2864880"/>
            <a:ext cx="3562560" cy="2546640"/>
          </a:xfrm>
          <a:prstGeom prst="rect">
            <a:avLst/>
          </a:prstGeom>
          <a:ln w="0">
            <a:noFill/>
          </a:ln>
        </p:spPr>
      </p:pic>
      <p:cxnSp>
        <p:nvCxnSpPr>
          <p:cNvPr id="233" name="Straight Connector 24"/>
          <p:cNvCxnSpPr/>
          <p:nvPr/>
        </p:nvCxnSpPr>
        <p:spPr>
          <a:xfrm>
            <a:off x="4469040" y="1073520"/>
            <a:ext cx="360" cy="5441760"/>
          </a:xfrm>
          <a:prstGeom prst="straightConnector1">
            <a:avLst/>
          </a:prstGeom>
          <a:ln w="9360">
            <a:solidFill>
              <a:schemeClr val="lt2">
                <a:lumMod val="50000"/>
              </a:schemeClr>
            </a:solidFill>
            <a:round/>
          </a:ln>
        </p:spPr>
      </p:cxnSp>
      <p:cxnSp>
        <p:nvCxnSpPr>
          <p:cNvPr id="234" name="Straight Connector 25"/>
          <p:cNvCxnSpPr/>
          <p:nvPr/>
        </p:nvCxnSpPr>
        <p:spPr>
          <a:xfrm>
            <a:off x="7997400" y="1073520"/>
            <a:ext cx="360" cy="5441760"/>
          </a:xfrm>
          <a:prstGeom prst="straightConnector1">
            <a:avLst/>
          </a:prstGeom>
          <a:ln w="9360">
            <a:solidFill>
              <a:schemeClr val="lt2">
                <a:lumMod val="50000"/>
              </a:schemeClr>
            </a:solidFill>
            <a:round/>
          </a:ln>
        </p:spPr>
      </p:cxnSp>
      <p:pic>
        <p:nvPicPr>
          <p:cNvPr id="235" name="Picture 78" descr="\\CERN\dfs\Websites\t\te-epc-lpc\converters\lhc4-6-8ka-08v\pagesources\high-res\LHC4-6-8kA-08V-View2.png"/>
          <p:cNvPicPr/>
          <p:nvPr/>
        </p:nvPicPr>
        <p:blipFill>
          <a:blip r:embed="rId3"/>
          <a:stretch/>
        </p:blipFill>
        <p:spPr>
          <a:xfrm>
            <a:off x="1817280" y="3039480"/>
            <a:ext cx="2530800" cy="2556000"/>
          </a:xfrm>
          <a:prstGeom prst="rect">
            <a:avLst/>
          </a:prstGeom>
          <a:ln w="0">
            <a:noFill/>
          </a:ln>
        </p:spPr>
      </p:pic>
      <p:pic>
        <p:nvPicPr>
          <p:cNvPr id="236" name="Picture 79" descr=""/>
          <p:cNvPicPr/>
          <p:nvPr/>
        </p:nvPicPr>
        <p:blipFill>
          <a:blip r:embed="rId4"/>
          <a:stretch/>
        </p:blipFill>
        <p:spPr>
          <a:xfrm>
            <a:off x="8046360" y="983160"/>
            <a:ext cx="3839040" cy="1781280"/>
          </a:xfrm>
          <a:prstGeom prst="rect">
            <a:avLst/>
          </a:prstGeom>
          <a:ln w="0">
            <a:noFill/>
          </a:ln>
        </p:spPr>
      </p:pic>
      <p:grpSp>
        <p:nvGrpSpPr>
          <p:cNvPr id="237" name="Group 48"/>
          <p:cNvGrpSpPr/>
          <p:nvPr/>
        </p:nvGrpSpPr>
        <p:grpSpPr>
          <a:xfrm>
            <a:off x="1812240" y="2549880"/>
            <a:ext cx="2567520" cy="3147120"/>
            <a:chOff x="1812240" y="2549880"/>
            <a:chExt cx="2567520" cy="3147120"/>
          </a:xfrm>
        </p:grpSpPr>
        <p:sp>
          <p:nvSpPr>
            <p:cNvPr id="238" name="Rectangle 7"/>
            <p:cNvSpPr/>
            <p:nvPr/>
          </p:nvSpPr>
          <p:spPr>
            <a:xfrm>
              <a:off x="1817280" y="2549880"/>
              <a:ext cx="2562480" cy="395640"/>
            </a:xfrm>
            <a:prstGeom prst="rect">
              <a:avLst/>
            </a:prstGeom>
            <a:solidFill>
              <a:schemeClr val="accent6">
                <a:lumMod val="75000"/>
              </a:schemeClr>
            </a:solidFill>
            <a:ln w="25560">
              <a:solidFill>
                <a:srgbClr val="ffff00"/>
              </a:solidFill>
              <a:round/>
            </a:ln>
          </p:spPr>
          <p:style>
            <a:lnRef idx="0"/>
            <a:fillRef idx="0"/>
            <a:effectRef idx="0"/>
            <a:fontRef idx="minor"/>
          </p:style>
          <p:txBody>
            <a:bodyPr lIns="90000" rIns="90000" tIns="45000" bIns="45000" anchor="ctr">
              <a:noAutofit/>
            </a:bodyPr>
            <a:p>
              <a:pPr algn="ctr">
                <a:lnSpc>
                  <a:spcPct val="100000"/>
                </a:lnSpc>
              </a:pPr>
              <a:r>
                <a:rPr b="1" lang="en-GB" sz="1600" spc="-1" strike="noStrike">
                  <a:solidFill>
                    <a:schemeClr val="lt1"/>
                  </a:solidFill>
                  <a:latin typeface="Calibri"/>
                </a:rPr>
                <a:t>60 Units</a:t>
              </a:r>
              <a:endParaRPr b="0" lang="en-GB" sz="1600" spc="-1" strike="noStrike">
                <a:solidFill>
                  <a:srgbClr val="333333"/>
                </a:solidFill>
                <a:latin typeface="Arial"/>
              </a:endParaRPr>
            </a:p>
          </p:txBody>
        </p:sp>
        <p:sp>
          <p:nvSpPr>
            <p:cNvPr id="239" name="Freeform 5"/>
            <p:cNvSpPr/>
            <p:nvPr/>
          </p:nvSpPr>
          <p:spPr>
            <a:xfrm>
              <a:off x="1812240" y="3006720"/>
              <a:ext cx="2567520" cy="2690280"/>
            </a:xfrm>
            <a:custGeom>
              <a:avLst/>
              <a:gdLst>
                <a:gd name="textAreaLeft" fmla="*/ 0 w 2567520"/>
                <a:gd name="textAreaRight" fmla="*/ 2567880 w 2567520"/>
                <a:gd name="textAreaTop" fmla="*/ 0 h 2690280"/>
                <a:gd name="textAreaBottom" fmla="*/ 2690640 h 2690280"/>
              </a:gdLst>
              <a:ahLst/>
              <a:rect l="textAreaLeft" t="textAreaTop" r="textAreaRight" b="textAreaBottom"/>
              <a:pathLst>
                <a:path w="2567940" h="3017520">
                  <a:moveTo>
                    <a:pt x="0" y="60960"/>
                  </a:moveTo>
                  <a:lnTo>
                    <a:pt x="15240" y="2529840"/>
                  </a:lnTo>
                  <a:lnTo>
                    <a:pt x="2567940" y="3017520"/>
                  </a:lnTo>
                  <a:lnTo>
                    <a:pt x="2567940" y="0"/>
                  </a:lnTo>
                  <a:lnTo>
                    <a:pt x="7620" y="0"/>
                  </a:lnTo>
                  <a:lnTo>
                    <a:pt x="0" y="60960"/>
                  </a:lnTo>
                  <a:close/>
                </a:path>
              </a:pathLst>
            </a:custGeom>
            <a:noFill/>
            <a:ln w="25560">
              <a:solidFill>
                <a:schemeClr val="accent6">
                  <a:lumMod val="75000"/>
                </a:schemeClr>
              </a:solidFill>
              <a:round/>
            </a:ln>
          </p:spPr>
          <p:style>
            <a:lnRef idx="0"/>
            <a:fillRef idx="0"/>
            <a:effectRef idx="0"/>
            <a:fontRef idx="minor"/>
          </p:style>
          <p:txBody>
            <a:bodyPr lIns="90000" rIns="90000" tIns="45000" bIns="45000" anchor="ctr">
              <a:noAutofit/>
            </a:bodyPr>
            <a:p>
              <a:pPr algn="ctr"/>
              <a:endParaRPr b="0" lang="en-GB" sz="1800" spc="-1" strike="noStrike">
                <a:solidFill>
                  <a:schemeClr val="lt1"/>
                </a:solidFill>
                <a:latin typeface="Calibri"/>
              </a:endParaRPr>
            </a:p>
          </p:txBody>
        </p:sp>
        <p:pic>
          <p:nvPicPr>
            <p:cNvPr id="240" name="Picture 80" descr=""/>
            <p:cNvPicPr/>
            <p:nvPr/>
          </p:nvPicPr>
          <p:blipFill>
            <a:blip r:embed="rId5"/>
            <a:stretch/>
          </p:blipFill>
          <p:spPr>
            <a:xfrm>
              <a:off x="3983400" y="2594880"/>
              <a:ext cx="299160" cy="317880"/>
            </a:xfrm>
            <a:prstGeom prst="rect">
              <a:avLst/>
            </a:prstGeom>
            <a:ln w="0">
              <a:noFill/>
            </a:ln>
          </p:spPr>
        </p:pic>
      </p:grpSp>
      <p:grpSp>
        <p:nvGrpSpPr>
          <p:cNvPr id="241" name="Group 49"/>
          <p:cNvGrpSpPr/>
          <p:nvPr/>
        </p:nvGrpSpPr>
        <p:grpSpPr>
          <a:xfrm>
            <a:off x="472680" y="2549880"/>
            <a:ext cx="1258560" cy="2861280"/>
            <a:chOff x="472680" y="2549880"/>
            <a:chExt cx="1258560" cy="2861280"/>
          </a:xfrm>
        </p:grpSpPr>
        <p:sp>
          <p:nvSpPr>
            <p:cNvPr id="242" name="Rectangle 12"/>
            <p:cNvSpPr/>
            <p:nvPr/>
          </p:nvSpPr>
          <p:spPr>
            <a:xfrm>
              <a:off x="472680" y="3006720"/>
              <a:ext cx="1223640" cy="2404440"/>
            </a:xfrm>
            <a:prstGeom prst="rect">
              <a:avLst/>
            </a:prstGeom>
            <a:noFill/>
            <a:ln w="25560">
              <a:solidFill>
                <a:schemeClr val="accent6">
                  <a:lumMod val="75000"/>
                </a:schemeClr>
              </a:solidFill>
              <a:round/>
            </a:ln>
          </p:spPr>
          <p:style>
            <a:lnRef idx="0"/>
            <a:fillRef idx="0"/>
            <a:effectRef idx="0"/>
            <a:fontRef idx="minor"/>
          </p:style>
          <p:txBody>
            <a:bodyPr lIns="90000" rIns="90000" tIns="45000" bIns="45000" anchor="ctr">
              <a:noAutofit/>
            </a:bodyPr>
            <a:p>
              <a:pPr algn="ctr"/>
              <a:endParaRPr b="0" lang="en-GB" sz="1800" spc="-1" strike="noStrike">
                <a:solidFill>
                  <a:schemeClr val="lt1"/>
                </a:solidFill>
                <a:latin typeface="Calibri"/>
              </a:endParaRPr>
            </a:p>
          </p:txBody>
        </p:sp>
        <p:sp>
          <p:nvSpPr>
            <p:cNvPr id="243" name="Rectangle 29"/>
            <p:cNvSpPr/>
            <p:nvPr/>
          </p:nvSpPr>
          <p:spPr>
            <a:xfrm>
              <a:off x="472680" y="2549880"/>
              <a:ext cx="1223640" cy="395640"/>
            </a:xfrm>
            <a:prstGeom prst="rect">
              <a:avLst/>
            </a:prstGeom>
            <a:solidFill>
              <a:schemeClr val="accent6">
                <a:lumMod val="75000"/>
              </a:schemeClr>
            </a:solidFill>
            <a:ln w="25560">
              <a:solidFill>
                <a:srgbClr val="ffff00"/>
              </a:solidFill>
              <a:round/>
            </a:ln>
          </p:spPr>
          <p:style>
            <a:lnRef idx="0"/>
            <a:fillRef idx="0"/>
            <a:effectRef idx="0"/>
            <a:fontRef idx="minor"/>
          </p:style>
          <p:txBody>
            <a:bodyPr lIns="90000" rIns="90000" tIns="45000" bIns="45000" anchor="ctr">
              <a:noAutofit/>
            </a:bodyPr>
            <a:p>
              <a:pPr>
                <a:lnSpc>
                  <a:spcPct val="100000"/>
                </a:lnSpc>
              </a:pPr>
              <a:r>
                <a:rPr b="1" lang="en-GB" sz="1600" spc="-1" strike="noStrike">
                  <a:solidFill>
                    <a:schemeClr val="lt1"/>
                  </a:solidFill>
                  <a:latin typeface="Calibri"/>
                </a:rPr>
                <a:t>120 Units</a:t>
              </a:r>
              <a:endParaRPr b="0" lang="en-GB" sz="1600" spc="-1" strike="noStrike">
                <a:solidFill>
                  <a:srgbClr val="333333"/>
                </a:solidFill>
                <a:latin typeface="Arial"/>
              </a:endParaRPr>
            </a:p>
          </p:txBody>
        </p:sp>
        <p:pic>
          <p:nvPicPr>
            <p:cNvPr id="244" name="Picture 81" descr=""/>
            <p:cNvPicPr/>
            <p:nvPr/>
          </p:nvPicPr>
          <p:blipFill>
            <a:blip r:embed="rId6"/>
            <a:stretch/>
          </p:blipFill>
          <p:spPr>
            <a:xfrm>
              <a:off x="1432080" y="2594880"/>
              <a:ext cx="299160" cy="317880"/>
            </a:xfrm>
            <a:prstGeom prst="rect">
              <a:avLst/>
            </a:prstGeom>
            <a:ln w="0">
              <a:noFill/>
            </a:ln>
          </p:spPr>
        </p:pic>
      </p:grpSp>
      <p:grpSp>
        <p:nvGrpSpPr>
          <p:cNvPr id="245" name="Group 52"/>
          <p:cNvGrpSpPr/>
          <p:nvPr/>
        </p:nvGrpSpPr>
        <p:grpSpPr>
          <a:xfrm>
            <a:off x="4561920" y="1050120"/>
            <a:ext cx="3399120" cy="5464800"/>
            <a:chOff x="4561920" y="1050120"/>
            <a:chExt cx="3399120" cy="5464800"/>
          </a:xfrm>
        </p:grpSpPr>
        <p:grpSp>
          <p:nvGrpSpPr>
            <p:cNvPr id="246" name="Group 53"/>
            <p:cNvGrpSpPr/>
            <p:nvPr/>
          </p:nvGrpSpPr>
          <p:grpSpPr>
            <a:xfrm>
              <a:off x="4561920" y="1050120"/>
              <a:ext cx="3399120" cy="5464800"/>
              <a:chOff x="4561920" y="1050120"/>
              <a:chExt cx="3399120" cy="5464800"/>
            </a:xfrm>
          </p:grpSpPr>
          <p:sp>
            <p:nvSpPr>
              <p:cNvPr id="247" name="Text Placeholder 65"/>
              <p:cNvSpPr/>
              <p:nvPr/>
            </p:nvSpPr>
            <p:spPr>
              <a:xfrm>
                <a:off x="4561920" y="5472360"/>
                <a:ext cx="3293640" cy="1042560"/>
              </a:xfrm>
              <a:prstGeom prst="rect">
                <a:avLst/>
              </a:prstGeom>
              <a:noFill/>
              <a:ln w="6480">
                <a:solidFill>
                  <a:schemeClr val="lt2">
                    <a:lumMod val="50000"/>
                  </a:schemeClr>
                </a:solidFill>
                <a:round/>
              </a:ln>
            </p:spPr>
            <p:style>
              <a:lnRef idx="0"/>
              <a:fillRef idx="0"/>
              <a:effectRef idx="0"/>
              <a:fontRef idx="minor"/>
            </p:style>
            <p:txBody>
              <a:bodyPr lIns="90000" rIns="90000" tIns="45000" bIns="45000" anchor="ctr">
                <a:noAutofit/>
              </a:bodyPr>
              <a:p>
                <a:pPr algn="ctr" defTabSz="914400">
                  <a:lnSpc>
                    <a:spcPct val="100000"/>
                  </a:lnSpc>
                  <a:spcBef>
                    <a:spcPts val="479"/>
                  </a:spcBef>
                  <a:tabLst>
                    <a:tab algn="l" pos="0"/>
                  </a:tabLst>
                </a:pPr>
                <a:r>
                  <a:rPr b="0" i="1" lang="en-GB" sz="2000" spc="-1" strike="noStrike">
                    <a:solidFill>
                      <a:schemeClr val="dk1">
                        <a:lumMod val="65000"/>
                        <a:lumOff val="35000"/>
                      </a:schemeClr>
                    </a:solidFill>
                    <a:latin typeface="Calibri"/>
                  </a:rPr>
                  <a:t>A power converter needs control but is mainly a … </a:t>
                </a:r>
                <a:endParaRPr b="0" lang="en-GB" sz="2000" spc="-1" strike="noStrike">
                  <a:solidFill>
                    <a:srgbClr val="333333"/>
                  </a:solidFill>
                  <a:latin typeface="Arial"/>
                </a:endParaRPr>
              </a:p>
            </p:txBody>
          </p:sp>
          <p:grpSp>
            <p:nvGrpSpPr>
              <p:cNvPr id="248" name="Group 54"/>
              <p:cNvGrpSpPr/>
              <p:nvPr/>
            </p:nvGrpSpPr>
            <p:grpSpPr>
              <a:xfrm>
                <a:off x="4616640" y="1050120"/>
                <a:ext cx="3344400" cy="2202480"/>
                <a:chOff x="4616640" y="1050120"/>
                <a:chExt cx="3344400" cy="2202480"/>
              </a:xfrm>
            </p:grpSpPr>
            <p:sp>
              <p:nvSpPr>
                <p:cNvPr id="249" name="Rectangle 100"/>
                <p:cNvSpPr/>
                <p:nvPr/>
              </p:nvSpPr>
              <p:spPr>
                <a:xfrm>
                  <a:off x="4616640" y="1302120"/>
                  <a:ext cx="2984400" cy="1950480"/>
                </a:xfrm>
                <a:prstGeom prst="rect">
                  <a:avLst/>
                </a:prstGeom>
                <a:solidFill>
                  <a:schemeClr val="lt1">
                    <a:lumMod val="95000"/>
                  </a:schemeClr>
                </a:solidFill>
                <a:ln cap="rnd" w="9360">
                  <a:solidFill>
                    <a:schemeClr val="lt1">
                      <a:lumMod val="75000"/>
                    </a:schemeClr>
                  </a:solidFill>
                  <a:round/>
                </a:ln>
              </p:spPr>
              <p:style>
                <a:lnRef idx="0"/>
                <a:fillRef idx="0"/>
                <a:effectRef idx="0"/>
                <a:fontRef idx="minor"/>
              </p:style>
              <p:txBody>
                <a:bodyPr lIns="90000" rIns="90000" tIns="45000" bIns="45000" anchor="ctr">
                  <a:noAutofit/>
                </a:bodyPr>
                <a:p>
                  <a:pPr algn="ctr"/>
                  <a:endParaRPr b="0" lang="en-GB" sz="1050" spc="-1" strike="noStrike">
                    <a:solidFill>
                      <a:schemeClr val="lt1"/>
                    </a:solidFill>
                    <a:latin typeface="Calibri"/>
                  </a:endParaRPr>
                </a:p>
              </p:txBody>
            </p:sp>
            <p:sp>
              <p:nvSpPr>
                <p:cNvPr id="250" name="Rectangle 101"/>
                <p:cNvSpPr/>
                <p:nvPr/>
              </p:nvSpPr>
              <p:spPr>
                <a:xfrm>
                  <a:off x="6125400" y="2754000"/>
                  <a:ext cx="123480" cy="117720"/>
                </a:xfrm>
                <a:prstGeom prst="rect">
                  <a:avLst/>
                </a:prstGeom>
                <a:solidFill>
                  <a:schemeClr val="lt1">
                    <a:lumMod val="95000"/>
                  </a:schemeClr>
                </a:solidFill>
                <a:ln w="25560">
                  <a:noFill/>
                </a:ln>
              </p:spPr>
              <p:style>
                <a:lnRef idx="0"/>
                <a:fillRef idx="0"/>
                <a:effectRef idx="0"/>
                <a:fontRef idx="minor"/>
              </p:style>
              <p:txBody>
                <a:bodyPr lIns="90000" rIns="90000" tIns="45000" bIns="45000" anchor="ctr">
                  <a:noAutofit/>
                </a:bodyPr>
                <a:p>
                  <a:pPr algn="ctr"/>
                  <a:endParaRPr b="0" lang="en-GB" sz="1050" spc="-1" strike="noStrike">
                    <a:solidFill>
                      <a:schemeClr val="lt1"/>
                    </a:solidFill>
                    <a:latin typeface="Calibri"/>
                  </a:endParaRPr>
                </a:p>
              </p:txBody>
            </p:sp>
            <p:sp>
              <p:nvSpPr>
                <p:cNvPr id="251" name="Freeform 6"/>
                <p:cNvSpPr/>
                <p:nvPr/>
              </p:nvSpPr>
              <p:spPr>
                <a:xfrm>
                  <a:off x="6148800" y="1486080"/>
                  <a:ext cx="1632240" cy="704520"/>
                </a:xfrm>
                <a:custGeom>
                  <a:avLst/>
                  <a:gdLst>
                    <a:gd name="textAreaLeft" fmla="*/ 0 w 1632240"/>
                    <a:gd name="textAreaRight" fmla="*/ 1632600 w 1632240"/>
                    <a:gd name="textAreaTop" fmla="*/ 0 h 704520"/>
                    <a:gd name="textAreaBottom" fmla="*/ 704880 h 704520"/>
                  </a:gdLst>
                  <a:ahLst/>
                  <a:rect l="textAreaLeft" t="textAreaTop" r="textAreaRight" b="textAreaBottom"/>
                  <a:pathLst>
                    <a:path w="2316" h="884">
                      <a:moveTo>
                        <a:pt x="0" y="0"/>
                      </a:moveTo>
                      <a:lnTo>
                        <a:pt x="2316" y="2"/>
                      </a:lnTo>
                      <a:lnTo>
                        <a:pt x="2314" y="884"/>
                      </a:lnTo>
                      <a:lnTo>
                        <a:pt x="297" y="884"/>
                      </a:lnTo>
                    </a:path>
                  </a:pathLst>
                </a:custGeom>
                <a:noFill/>
                <a:ln w="57240">
                  <a:solidFill>
                    <a:srgbClr val="000000"/>
                  </a:solidFill>
                  <a:round/>
                  <a:tailEnd len="med" type="triangle" w="med"/>
                </a:ln>
              </p:spPr>
              <p:style>
                <a:lnRef idx="0"/>
                <a:fillRef idx="0"/>
                <a:effectRef idx="0"/>
                <a:fontRef idx="minor"/>
              </p:style>
              <p:txBody>
                <a:bodyPr lIns="90000" rIns="90000" tIns="45000" bIns="45000" anchor="t">
                  <a:noAutofit/>
                </a:bodyPr>
                <a:p>
                  <a:pPr algn="ctr"/>
                  <a:endParaRPr b="0" lang="en-GB" sz="1050" spc="-1" strike="noStrike">
                    <a:solidFill>
                      <a:schemeClr val="dk1"/>
                    </a:solidFill>
                    <a:latin typeface="Arial"/>
                  </a:endParaRPr>
                </a:p>
              </p:txBody>
            </p:sp>
            <p:sp>
              <p:nvSpPr>
                <p:cNvPr id="252" name="Rectangle 102"/>
                <p:cNvSpPr/>
                <p:nvPr/>
              </p:nvSpPr>
              <p:spPr>
                <a:xfrm>
                  <a:off x="4730400" y="1371240"/>
                  <a:ext cx="1629720" cy="947520"/>
                </a:xfrm>
                <a:prstGeom prst="rect">
                  <a:avLst/>
                </a:prstGeom>
                <a:solidFill>
                  <a:srgbClr val="7dad21"/>
                </a:solidFill>
                <a:ln w="3240">
                  <a:solidFill>
                    <a:srgbClr val="000000"/>
                  </a:solidFill>
                  <a:miter/>
                </a:ln>
              </p:spPr>
              <p:style>
                <a:lnRef idx="0"/>
                <a:fillRef idx="0"/>
                <a:effectRef idx="0"/>
                <a:fontRef idx="minor"/>
              </p:style>
              <p:txBody>
                <a:bodyPr wrap="none" lIns="90000" rIns="90000" tIns="45000" bIns="45000" anchor="ctr">
                  <a:noAutofit/>
                </a:bodyPr>
                <a:p>
                  <a:pPr>
                    <a:lnSpc>
                      <a:spcPct val="100000"/>
                    </a:lnSpc>
                  </a:pPr>
                  <a:r>
                    <a:rPr b="1" lang="en-GB" sz="1600" spc="-1" strike="noStrike">
                      <a:solidFill>
                        <a:srgbClr val="ffffff"/>
                      </a:solidFill>
                      <a:latin typeface="Calibri"/>
                    </a:rPr>
                    <a:t>Power Part</a:t>
                  </a:r>
                  <a:endParaRPr b="0" lang="en-GB" sz="1600" spc="-1" strike="noStrike">
                    <a:solidFill>
                      <a:srgbClr val="333333"/>
                    </a:solidFill>
                    <a:latin typeface="Arial"/>
                  </a:endParaRPr>
                </a:p>
                <a:p>
                  <a:pPr>
                    <a:lnSpc>
                      <a:spcPct val="100000"/>
                    </a:lnSpc>
                  </a:pPr>
                  <a:r>
                    <a:rPr b="1" lang="en-GB" sz="1600" spc="-1" strike="noStrike">
                      <a:solidFill>
                        <a:srgbClr val="ffffff"/>
                      </a:solidFill>
                      <a:latin typeface="Calibri"/>
                    </a:rPr>
                    <a:t>(Voltage Source)</a:t>
                  </a:r>
                  <a:endParaRPr b="0" lang="en-GB" sz="1600" spc="-1" strike="noStrike">
                    <a:solidFill>
                      <a:srgbClr val="333333"/>
                    </a:solidFill>
                    <a:latin typeface="Arial"/>
                  </a:endParaRPr>
                </a:p>
              </p:txBody>
            </p:sp>
            <p:sp>
              <p:nvSpPr>
                <p:cNvPr id="253" name="Line 1"/>
                <p:cNvSpPr/>
                <p:nvPr/>
              </p:nvSpPr>
              <p:spPr>
                <a:xfrm flipV="1">
                  <a:off x="4934520" y="2328840"/>
                  <a:ext cx="360" cy="221040"/>
                </a:xfrm>
                <a:prstGeom prst="line">
                  <a:avLst/>
                </a:prstGeom>
                <a:ln w="25560">
                  <a:solidFill>
                    <a:schemeClr val="lt1">
                      <a:lumMod val="65000"/>
                    </a:schemeClr>
                  </a:solidFill>
                  <a:round/>
                  <a:tailEnd len="med" type="triangle" w="med"/>
                </a:ln>
              </p:spPr>
              <p:style>
                <a:lnRef idx="0"/>
                <a:fillRef idx="0"/>
                <a:effectRef idx="0"/>
                <a:fontRef idx="minor"/>
              </p:style>
              <p:txBody>
                <a:bodyPr lIns="90000" rIns="90000" tIns="45000" bIns="45000" anchor="ctr">
                  <a:noAutofit/>
                </a:bodyPr>
                <a:p>
                  <a:pPr algn="ctr"/>
                  <a:endParaRPr b="0" lang="en-GB" sz="1050" spc="-1" strike="noStrike">
                    <a:solidFill>
                      <a:schemeClr val="dk1"/>
                    </a:solidFill>
                    <a:latin typeface="Arial"/>
                  </a:endParaRPr>
                </a:p>
              </p:txBody>
            </p:sp>
            <p:sp>
              <p:nvSpPr>
                <p:cNvPr id="254" name="Line 2"/>
                <p:cNvSpPr/>
                <p:nvPr/>
              </p:nvSpPr>
              <p:spPr>
                <a:xfrm flipH="1">
                  <a:off x="7266240" y="2746800"/>
                  <a:ext cx="77040" cy="360"/>
                </a:xfrm>
                <a:prstGeom prst="line">
                  <a:avLst/>
                </a:prstGeom>
                <a:ln w="9360">
                  <a:solidFill>
                    <a:srgbClr val="000000"/>
                  </a:solidFill>
                  <a:round/>
                </a:ln>
              </p:spPr>
              <p:style>
                <a:lnRef idx="0"/>
                <a:fillRef idx="0"/>
                <a:effectRef idx="0"/>
                <a:fontRef idx="minor"/>
              </p:style>
              <p:txBody>
                <a:bodyPr lIns="90000" rIns="90000" tIns="-44640" bIns="-44640" anchor="ctr">
                  <a:noAutofit/>
                </a:bodyPr>
                <a:p>
                  <a:pPr algn="ctr"/>
                  <a:endParaRPr b="0" lang="en-GB" sz="1050" spc="-1" strike="noStrike">
                    <a:solidFill>
                      <a:schemeClr val="dk1"/>
                    </a:solidFill>
                    <a:latin typeface="Arial"/>
                  </a:endParaRPr>
                </a:p>
              </p:txBody>
            </p:sp>
            <p:sp>
              <p:nvSpPr>
                <p:cNvPr id="255" name="Rectangle 103"/>
                <p:cNvSpPr/>
                <p:nvPr/>
              </p:nvSpPr>
              <p:spPr>
                <a:xfrm>
                  <a:off x="7075440" y="2045880"/>
                  <a:ext cx="125640" cy="288720"/>
                </a:xfrm>
                <a:prstGeom prst="rect">
                  <a:avLst/>
                </a:prstGeom>
                <a:solidFill>
                  <a:schemeClr val="lt1">
                    <a:lumMod val="75000"/>
                  </a:schemeClr>
                </a:solidFill>
                <a:ln w="3240">
                  <a:solidFill>
                    <a:schemeClr val="lt1">
                      <a:lumMod val="65000"/>
                    </a:schemeClr>
                  </a:solidFill>
                  <a:miter/>
                </a:ln>
              </p:spPr>
              <p:style>
                <a:lnRef idx="0"/>
                <a:fillRef idx="0"/>
                <a:effectRef idx="0"/>
                <a:fontRef idx="minor"/>
              </p:style>
              <p:txBody>
                <a:bodyPr wrap="none" lIns="90000" rIns="90000" tIns="45000" bIns="45000" anchor="ctr">
                  <a:noAutofit/>
                </a:bodyPr>
                <a:p>
                  <a:pPr algn="ctr"/>
                  <a:endParaRPr b="0" lang="en-GB" sz="1050" spc="-1" strike="noStrike">
                    <a:solidFill>
                      <a:schemeClr val="dk1">
                        <a:lumMod val="65000"/>
                        <a:lumOff val="35000"/>
                      </a:schemeClr>
                    </a:solidFill>
                    <a:latin typeface="Calibri"/>
                  </a:endParaRPr>
                </a:p>
              </p:txBody>
            </p:sp>
            <p:sp>
              <p:nvSpPr>
                <p:cNvPr id="256" name="Rectangle 111"/>
                <p:cNvSpPr/>
                <p:nvPr/>
              </p:nvSpPr>
              <p:spPr>
                <a:xfrm>
                  <a:off x="7256520" y="2045880"/>
                  <a:ext cx="126720" cy="288720"/>
                </a:xfrm>
                <a:prstGeom prst="rect">
                  <a:avLst/>
                </a:prstGeom>
                <a:solidFill>
                  <a:schemeClr val="lt1">
                    <a:lumMod val="75000"/>
                  </a:schemeClr>
                </a:solidFill>
                <a:ln w="3240">
                  <a:solidFill>
                    <a:schemeClr val="lt1">
                      <a:lumMod val="65000"/>
                    </a:schemeClr>
                  </a:solidFill>
                  <a:miter/>
                </a:ln>
              </p:spPr>
              <p:style>
                <a:lnRef idx="0"/>
                <a:fillRef idx="0"/>
                <a:effectRef idx="0"/>
                <a:fontRef idx="minor"/>
              </p:style>
              <p:txBody>
                <a:bodyPr wrap="none" lIns="90000" rIns="90000" tIns="45000" bIns="45000" anchor="ctr">
                  <a:noAutofit/>
                </a:bodyPr>
                <a:p>
                  <a:pPr algn="ctr"/>
                  <a:endParaRPr b="0" lang="en-GB" sz="1050" spc="-1" strike="noStrike">
                    <a:solidFill>
                      <a:schemeClr val="dk1">
                        <a:lumMod val="65000"/>
                        <a:lumOff val="35000"/>
                      </a:schemeClr>
                    </a:solidFill>
                    <a:latin typeface="Calibri"/>
                  </a:endParaRPr>
                </a:p>
              </p:txBody>
            </p:sp>
            <p:sp>
              <p:nvSpPr>
                <p:cNvPr id="257" name="Rectangle 112"/>
                <p:cNvSpPr/>
                <p:nvPr/>
              </p:nvSpPr>
              <p:spPr>
                <a:xfrm>
                  <a:off x="4749480" y="2572920"/>
                  <a:ext cx="1610640" cy="597600"/>
                </a:xfrm>
                <a:prstGeom prst="rect">
                  <a:avLst/>
                </a:prstGeom>
                <a:solidFill>
                  <a:schemeClr val="lt1">
                    <a:lumMod val="85000"/>
                  </a:schemeClr>
                </a:solidFill>
                <a:ln w="3240">
                  <a:solidFill>
                    <a:srgbClr val="000000"/>
                  </a:solidFill>
                  <a:miter/>
                </a:ln>
              </p:spPr>
              <p:style>
                <a:lnRef idx="0"/>
                <a:fillRef idx="0"/>
                <a:effectRef idx="0"/>
                <a:fontRef idx="minor"/>
              </p:style>
              <p:txBody>
                <a:bodyPr wrap="none" lIns="90000" rIns="90000" tIns="45000" bIns="45000" anchor="ctr">
                  <a:noAutofit/>
                </a:bodyPr>
                <a:p>
                  <a:pPr>
                    <a:lnSpc>
                      <a:spcPct val="100000"/>
                    </a:lnSpc>
                  </a:pPr>
                  <a:r>
                    <a:rPr b="1" lang="en-GB" sz="1050" spc="-1" strike="noStrike">
                      <a:solidFill>
                        <a:schemeClr val="dk1">
                          <a:lumMod val="65000"/>
                          <a:lumOff val="35000"/>
                        </a:schemeClr>
                      </a:solidFill>
                      <a:latin typeface="Calibri"/>
                    </a:rPr>
                    <a:t>Digital Electronic</a:t>
                  </a:r>
                  <a:endParaRPr b="0" lang="en-GB" sz="1050" spc="-1" strike="noStrike">
                    <a:solidFill>
                      <a:srgbClr val="333333"/>
                    </a:solidFill>
                    <a:latin typeface="Arial"/>
                  </a:endParaRPr>
                </a:p>
                <a:p>
                  <a:pPr marL="216000" indent="-216000">
                    <a:lnSpc>
                      <a:spcPct val="100000"/>
                    </a:lnSpc>
                    <a:buClr>
                      <a:srgbClr val="595959"/>
                    </a:buClr>
                    <a:buFont typeface="Symbol" charset="2"/>
                    <a:buChar char=""/>
                  </a:pPr>
                  <a:r>
                    <a:rPr b="0" lang="en-GB" sz="900" spc="-1" strike="noStrike">
                      <a:solidFill>
                        <a:schemeClr val="dk1">
                          <a:lumMod val="65000"/>
                          <a:lumOff val="35000"/>
                        </a:schemeClr>
                      </a:solidFill>
                      <a:latin typeface="Calibri"/>
                    </a:rPr>
                    <a:t>Control</a:t>
                  </a:r>
                  <a:endParaRPr b="0" lang="en-GB" sz="900" spc="-1" strike="noStrike">
                    <a:solidFill>
                      <a:srgbClr val="333333"/>
                    </a:solidFill>
                    <a:latin typeface="Arial"/>
                  </a:endParaRPr>
                </a:p>
                <a:p>
                  <a:pPr marL="216000" indent="-216000">
                    <a:lnSpc>
                      <a:spcPct val="100000"/>
                    </a:lnSpc>
                    <a:buClr>
                      <a:srgbClr val="595959"/>
                    </a:buClr>
                    <a:buFont typeface="Symbol" charset="2"/>
                    <a:buChar char=""/>
                  </a:pPr>
                  <a:r>
                    <a:rPr b="0" lang="en-GB" sz="900" spc="-1" strike="noStrike">
                      <a:solidFill>
                        <a:schemeClr val="dk1">
                          <a:lumMod val="65000"/>
                          <a:lumOff val="35000"/>
                        </a:schemeClr>
                      </a:solidFill>
                      <a:latin typeface="Calibri"/>
                    </a:rPr>
                    <a:t>Digital loop</a:t>
                  </a:r>
                  <a:endParaRPr b="0" lang="en-GB" sz="900" spc="-1" strike="noStrike">
                    <a:solidFill>
                      <a:srgbClr val="333333"/>
                    </a:solidFill>
                    <a:latin typeface="Arial"/>
                  </a:endParaRPr>
                </a:p>
                <a:p>
                  <a:pPr marL="216000" indent="-216000">
                    <a:lnSpc>
                      <a:spcPct val="100000"/>
                    </a:lnSpc>
                    <a:buClr>
                      <a:srgbClr val="595959"/>
                    </a:buClr>
                    <a:buFont typeface="Symbol" charset="2"/>
                    <a:buChar char=""/>
                  </a:pPr>
                  <a:r>
                    <a:rPr b="0" lang="en-GB" sz="900" spc="-1" strike="noStrike">
                      <a:solidFill>
                        <a:schemeClr val="dk1">
                          <a:lumMod val="65000"/>
                          <a:lumOff val="35000"/>
                        </a:schemeClr>
                      </a:solidFill>
                      <a:latin typeface="Calibri"/>
                    </a:rPr>
                    <a:t> </a:t>
                  </a:r>
                  <a:r>
                    <a:rPr b="0" lang="en-GB" sz="900" spc="-1" strike="noStrike">
                      <a:solidFill>
                        <a:schemeClr val="dk1">
                          <a:lumMod val="65000"/>
                          <a:lumOff val="35000"/>
                        </a:schemeClr>
                      </a:solidFill>
                      <a:latin typeface="Calibri"/>
                    </a:rPr>
                    <a:t>Communications</a:t>
                  </a:r>
                  <a:endParaRPr b="0" lang="en-GB" sz="900" spc="-1" strike="noStrike">
                    <a:solidFill>
                      <a:srgbClr val="333333"/>
                    </a:solidFill>
                    <a:latin typeface="Arial"/>
                  </a:endParaRPr>
                </a:p>
              </p:txBody>
            </p:sp>
            <p:sp>
              <p:nvSpPr>
                <p:cNvPr id="258" name="Text Box 1"/>
                <p:cNvSpPr/>
                <p:nvPr/>
              </p:nvSpPr>
              <p:spPr>
                <a:xfrm>
                  <a:off x="5291640" y="2323080"/>
                  <a:ext cx="398520" cy="213480"/>
                </a:xfrm>
                <a:prstGeom prst="rect">
                  <a:avLst/>
                </a:prstGeom>
                <a:noFill/>
                <a:ln w="0">
                  <a:noFill/>
                </a:ln>
              </p:spPr>
              <p:style>
                <a:lnRef idx="0"/>
                <a:fillRef idx="0"/>
                <a:effectRef idx="0"/>
                <a:fontRef idx="minor"/>
              </p:style>
              <p:txBody>
                <a:bodyPr lIns="0" rIns="0" tIns="0" bIns="0" anchor="t">
                  <a:spAutoFit/>
                </a:bodyPr>
                <a:p>
                  <a:pPr>
                    <a:lnSpc>
                      <a:spcPct val="100000"/>
                    </a:lnSpc>
                    <a:spcBef>
                      <a:spcPts val="349"/>
                    </a:spcBef>
                  </a:pPr>
                  <a:r>
                    <a:rPr b="0" lang="en-GB" sz="700" spc="-1" strike="noStrike">
                      <a:solidFill>
                        <a:schemeClr val="dk1">
                          <a:lumMod val="65000"/>
                          <a:lumOff val="35000"/>
                        </a:schemeClr>
                      </a:solidFill>
                      <a:latin typeface="Calibri"/>
                    </a:rPr>
                    <a:t>     </a:t>
                  </a:r>
                  <a:r>
                    <a:rPr b="0" lang="en-GB" sz="700" spc="-1" strike="noStrike">
                      <a:solidFill>
                        <a:schemeClr val="dk1">
                          <a:lumMod val="65000"/>
                          <a:lumOff val="35000"/>
                        </a:schemeClr>
                      </a:solidFill>
                      <a:latin typeface="Calibri"/>
                    </a:rPr>
                    <a:t>digital</a:t>
                  </a:r>
                  <a:br>
                    <a:rPr sz="700"/>
                  </a:br>
                  <a:r>
                    <a:rPr b="0" lang="en-GB" sz="700" spc="-1" strike="noStrike">
                      <a:solidFill>
                        <a:schemeClr val="dk1">
                          <a:lumMod val="65000"/>
                          <a:lumOff val="35000"/>
                        </a:schemeClr>
                      </a:solidFill>
                      <a:latin typeface="Calibri"/>
                    </a:rPr>
                    <a:t>.... analog</a:t>
                  </a:r>
                  <a:endParaRPr b="0" lang="en-GB" sz="700" spc="-1" strike="noStrike">
                    <a:solidFill>
                      <a:srgbClr val="333333"/>
                    </a:solidFill>
                    <a:latin typeface="Arial"/>
                  </a:endParaRPr>
                </a:p>
              </p:txBody>
            </p:sp>
            <p:sp>
              <p:nvSpPr>
                <p:cNvPr id="259" name="Line 3"/>
                <p:cNvSpPr/>
                <p:nvPr/>
              </p:nvSpPr>
              <p:spPr>
                <a:xfrm>
                  <a:off x="5251320" y="2345760"/>
                  <a:ext cx="360" cy="219960"/>
                </a:xfrm>
                <a:prstGeom prst="line">
                  <a:avLst/>
                </a:prstGeom>
                <a:ln w="25560">
                  <a:solidFill>
                    <a:schemeClr val="lt1">
                      <a:lumMod val="65000"/>
                    </a:schemeClr>
                  </a:solidFill>
                  <a:round/>
                  <a:tailEnd len="med" type="triangle" w="med"/>
                </a:ln>
              </p:spPr>
              <p:style>
                <a:lnRef idx="0"/>
                <a:fillRef idx="0"/>
                <a:effectRef idx="0"/>
                <a:fontRef idx="minor"/>
              </p:style>
              <p:txBody>
                <a:bodyPr lIns="90000" rIns="90000" tIns="45000" bIns="45000" anchor="ctr">
                  <a:noAutofit/>
                </a:bodyPr>
                <a:p>
                  <a:pPr algn="ctr"/>
                  <a:endParaRPr b="0" lang="en-GB" sz="1050" spc="-1" strike="noStrike">
                    <a:solidFill>
                      <a:schemeClr val="dk1"/>
                    </a:solidFill>
                    <a:latin typeface="Arial"/>
                  </a:endParaRPr>
                </a:p>
              </p:txBody>
            </p:sp>
            <p:sp>
              <p:nvSpPr>
                <p:cNvPr id="260" name="Text Box 2"/>
                <p:cNvSpPr/>
                <p:nvPr/>
              </p:nvSpPr>
              <p:spPr>
                <a:xfrm>
                  <a:off x="4676400" y="2390040"/>
                  <a:ext cx="226800" cy="122040"/>
                </a:xfrm>
                <a:prstGeom prst="rect">
                  <a:avLst/>
                </a:prstGeom>
                <a:noFill/>
                <a:ln w="0">
                  <a:noFill/>
                </a:ln>
              </p:spPr>
              <p:style>
                <a:lnRef idx="0"/>
                <a:fillRef idx="0"/>
                <a:effectRef idx="0"/>
                <a:fontRef idx="minor"/>
              </p:style>
              <p:txBody>
                <a:bodyPr lIns="0" rIns="0" tIns="0" bIns="0" anchor="t">
                  <a:spAutoFit/>
                </a:bodyPr>
                <a:p>
                  <a:pPr>
                    <a:lnSpc>
                      <a:spcPct val="100000"/>
                    </a:lnSpc>
                    <a:spcBef>
                      <a:spcPts val="400"/>
                    </a:spcBef>
                  </a:pPr>
                  <a:r>
                    <a:rPr b="1" lang="en-GB" sz="800" spc="-1" strike="noStrike">
                      <a:solidFill>
                        <a:schemeClr val="dk1">
                          <a:lumMod val="65000"/>
                          <a:lumOff val="35000"/>
                        </a:schemeClr>
                      </a:solidFill>
                      <a:latin typeface="Calibri"/>
                    </a:rPr>
                    <a:t>Vref</a:t>
                  </a:r>
                  <a:endParaRPr b="0" lang="en-GB" sz="800" spc="-1" strike="noStrike">
                    <a:solidFill>
                      <a:srgbClr val="333333"/>
                    </a:solidFill>
                    <a:latin typeface="Arial"/>
                  </a:endParaRPr>
                </a:p>
              </p:txBody>
            </p:sp>
            <p:sp>
              <p:nvSpPr>
                <p:cNvPr id="261" name="Rectangle 113"/>
                <p:cNvSpPr/>
                <p:nvPr/>
              </p:nvSpPr>
              <p:spPr>
                <a:xfrm>
                  <a:off x="6794640" y="2572920"/>
                  <a:ext cx="774000" cy="597600"/>
                </a:xfrm>
                <a:prstGeom prst="rect">
                  <a:avLst/>
                </a:prstGeom>
                <a:solidFill>
                  <a:schemeClr val="lt1">
                    <a:lumMod val="75000"/>
                  </a:schemeClr>
                </a:solidFill>
                <a:ln w="3240">
                  <a:solidFill>
                    <a:schemeClr val="lt1">
                      <a:lumMod val="65000"/>
                    </a:schemeClr>
                  </a:solidFill>
                  <a:miter/>
                </a:ln>
              </p:spPr>
              <p:style>
                <a:lnRef idx="0"/>
                <a:fillRef idx="0"/>
                <a:effectRef idx="0"/>
                <a:fontRef idx="minor"/>
              </p:style>
              <p:txBody>
                <a:bodyPr wrap="none" lIns="90000" rIns="90000" tIns="45000" bIns="45000" anchor="ctr">
                  <a:noAutofit/>
                </a:bodyPr>
                <a:p>
                  <a:pPr>
                    <a:lnSpc>
                      <a:spcPct val="100000"/>
                    </a:lnSpc>
                  </a:pPr>
                  <a:r>
                    <a:rPr b="1" lang="en-GB" sz="1000" spc="-1" strike="noStrike">
                      <a:solidFill>
                        <a:schemeClr val="dk1">
                          <a:lumMod val="65000"/>
                          <a:lumOff val="35000"/>
                        </a:schemeClr>
                      </a:solidFill>
                      <a:latin typeface="Calibri"/>
                    </a:rPr>
                    <a:t>Current</a:t>
                  </a:r>
                  <a:br>
                    <a:rPr sz="1000"/>
                  </a:br>
                  <a:r>
                    <a:rPr b="1" lang="en-GB" sz="1000" spc="-1" strike="noStrike">
                      <a:solidFill>
                        <a:schemeClr val="dk1">
                          <a:lumMod val="65000"/>
                          <a:lumOff val="35000"/>
                        </a:schemeClr>
                      </a:solidFill>
                      <a:latin typeface="Calibri"/>
                    </a:rPr>
                    <a:t>Transducers</a:t>
                  </a:r>
                  <a:endParaRPr b="0" lang="en-GB" sz="1000" spc="-1" strike="noStrike">
                    <a:solidFill>
                      <a:srgbClr val="333333"/>
                    </a:solidFill>
                    <a:latin typeface="Arial"/>
                  </a:endParaRPr>
                </a:p>
              </p:txBody>
            </p:sp>
            <p:sp>
              <p:nvSpPr>
                <p:cNvPr id="262" name="Text Box 3"/>
                <p:cNvSpPr/>
                <p:nvPr/>
              </p:nvSpPr>
              <p:spPr>
                <a:xfrm>
                  <a:off x="6567480" y="2799000"/>
                  <a:ext cx="198720" cy="137880"/>
                </a:xfrm>
                <a:prstGeom prst="rect">
                  <a:avLst/>
                </a:prstGeom>
                <a:noFill/>
                <a:ln w="0">
                  <a:noFill/>
                </a:ln>
              </p:spPr>
              <p:style>
                <a:lnRef idx="0"/>
                <a:fillRef idx="0"/>
                <a:effectRef idx="0"/>
                <a:fontRef idx="minor"/>
              </p:style>
              <p:txBody>
                <a:bodyPr lIns="0" rIns="0" tIns="0" bIns="0" anchor="t">
                  <a:spAutoFit/>
                </a:bodyPr>
                <a:p>
                  <a:pPr>
                    <a:lnSpc>
                      <a:spcPct val="100000"/>
                    </a:lnSpc>
                    <a:spcBef>
                      <a:spcPts val="451"/>
                    </a:spcBef>
                  </a:pPr>
                  <a:r>
                    <a:rPr b="1" lang="en-GB" sz="900" spc="-1" strike="noStrike">
                      <a:solidFill>
                        <a:schemeClr val="dk1">
                          <a:lumMod val="65000"/>
                          <a:lumOff val="35000"/>
                        </a:schemeClr>
                      </a:solidFill>
                      <a:latin typeface="Calibri"/>
                    </a:rPr>
                    <a:t>I.A</a:t>
                  </a:r>
                  <a:endParaRPr b="0" lang="en-GB" sz="900" spc="-1" strike="noStrike">
                    <a:solidFill>
                      <a:srgbClr val="333333"/>
                    </a:solidFill>
                    <a:latin typeface="Arial"/>
                  </a:endParaRPr>
                </a:p>
              </p:txBody>
            </p:sp>
            <p:sp>
              <p:nvSpPr>
                <p:cNvPr id="263" name="Text Box 4"/>
                <p:cNvSpPr/>
                <p:nvPr/>
              </p:nvSpPr>
              <p:spPr>
                <a:xfrm>
                  <a:off x="6567480" y="3017160"/>
                  <a:ext cx="198720" cy="137880"/>
                </a:xfrm>
                <a:prstGeom prst="rect">
                  <a:avLst/>
                </a:prstGeom>
                <a:noFill/>
                <a:ln w="0">
                  <a:noFill/>
                </a:ln>
              </p:spPr>
              <p:style>
                <a:lnRef idx="0"/>
                <a:fillRef idx="0"/>
                <a:effectRef idx="0"/>
                <a:fontRef idx="minor"/>
              </p:style>
              <p:txBody>
                <a:bodyPr lIns="0" rIns="0" tIns="0" bIns="0" anchor="t">
                  <a:spAutoFit/>
                </a:bodyPr>
                <a:p>
                  <a:pPr>
                    <a:lnSpc>
                      <a:spcPct val="100000"/>
                    </a:lnSpc>
                    <a:spcBef>
                      <a:spcPts val="451"/>
                    </a:spcBef>
                  </a:pPr>
                  <a:r>
                    <a:rPr b="1" lang="en-GB" sz="900" spc="-1" strike="noStrike">
                      <a:solidFill>
                        <a:schemeClr val="dk1">
                          <a:lumMod val="65000"/>
                          <a:lumOff val="35000"/>
                        </a:schemeClr>
                      </a:solidFill>
                      <a:latin typeface="Calibri"/>
                    </a:rPr>
                    <a:t>I.B</a:t>
                  </a:r>
                  <a:endParaRPr b="0" lang="en-GB" sz="900" spc="-1" strike="noStrike">
                    <a:solidFill>
                      <a:srgbClr val="333333"/>
                    </a:solidFill>
                    <a:latin typeface="Arial"/>
                  </a:endParaRPr>
                </a:p>
              </p:txBody>
            </p:sp>
            <p:sp>
              <p:nvSpPr>
                <p:cNvPr id="264" name="Text Box 5"/>
                <p:cNvSpPr/>
                <p:nvPr/>
              </p:nvSpPr>
              <p:spPr>
                <a:xfrm>
                  <a:off x="7109640" y="2135880"/>
                  <a:ext cx="92520" cy="153000"/>
                </a:xfrm>
                <a:prstGeom prst="rect">
                  <a:avLst/>
                </a:prstGeom>
                <a:noFill/>
                <a:ln w="0">
                  <a:noFill/>
                </a:ln>
              </p:spPr>
              <p:style>
                <a:lnRef idx="0"/>
                <a:fillRef idx="0"/>
                <a:effectRef idx="0"/>
                <a:fontRef idx="minor"/>
              </p:style>
              <p:txBody>
                <a:bodyPr lIns="0" rIns="0" tIns="0" bIns="0" anchor="t">
                  <a:spAutoFit/>
                </a:bodyPr>
                <a:p>
                  <a:pPr>
                    <a:lnSpc>
                      <a:spcPct val="100000"/>
                    </a:lnSpc>
                    <a:spcBef>
                      <a:spcPts val="499"/>
                    </a:spcBef>
                  </a:pPr>
                  <a:r>
                    <a:rPr b="1" lang="en-GB" sz="1000" spc="-1" strike="noStrike">
                      <a:solidFill>
                        <a:schemeClr val="dk1">
                          <a:lumMod val="65000"/>
                          <a:lumOff val="35000"/>
                        </a:schemeClr>
                      </a:solidFill>
                      <a:latin typeface="Calibri"/>
                    </a:rPr>
                    <a:t>A</a:t>
                  </a:r>
                  <a:endParaRPr b="0" lang="en-GB" sz="1000" spc="-1" strike="noStrike">
                    <a:solidFill>
                      <a:srgbClr val="333333"/>
                    </a:solidFill>
                    <a:latin typeface="Arial"/>
                  </a:endParaRPr>
                </a:p>
              </p:txBody>
            </p:sp>
            <p:sp>
              <p:nvSpPr>
                <p:cNvPr id="265" name="Text Box 6"/>
                <p:cNvSpPr/>
                <p:nvPr/>
              </p:nvSpPr>
              <p:spPr>
                <a:xfrm>
                  <a:off x="7292520" y="2135880"/>
                  <a:ext cx="70560" cy="153000"/>
                </a:xfrm>
                <a:prstGeom prst="rect">
                  <a:avLst/>
                </a:prstGeom>
                <a:noFill/>
                <a:ln w="0">
                  <a:noFill/>
                </a:ln>
              </p:spPr>
              <p:style>
                <a:lnRef idx="0"/>
                <a:fillRef idx="0"/>
                <a:effectRef idx="0"/>
                <a:fontRef idx="minor"/>
              </p:style>
              <p:txBody>
                <a:bodyPr lIns="0" rIns="0" tIns="0" bIns="0" anchor="t">
                  <a:spAutoFit/>
                </a:bodyPr>
                <a:p>
                  <a:pPr>
                    <a:lnSpc>
                      <a:spcPct val="100000"/>
                    </a:lnSpc>
                    <a:spcBef>
                      <a:spcPts val="499"/>
                    </a:spcBef>
                  </a:pPr>
                  <a:r>
                    <a:rPr b="1" lang="en-GB" sz="1000" spc="-1" strike="noStrike">
                      <a:solidFill>
                        <a:schemeClr val="dk1">
                          <a:lumMod val="65000"/>
                          <a:lumOff val="35000"/>
                        </a:schemeClr>
                      </a:solidFill>
                      <a:latin typeface="Calibri"/>
                    </a:rPr>
                    <a:t>B</a:t>
                  </a:r>
                  <a:endParaRPr b="0" lang="en-GB" sz="1000" spc="-1" strike="noStrike">
                    <a:solidFill>
                      <a:srgbClr val="333333"/>
                    </a:solidFill>
                    <a:latin typeface="Arial"/>
                  </a:endParaRPr>
                </a:p>
              </p:txBody>
            </p:sp>
            <p:sp>
              <p:nvSpPr>
                <p:cNvPr id="266" name="Line 4"/>
                <p:cNvSpPr/>
                <p:nvPr/>
              </p:nvSpPr>
              <p:spPr>
                <a:xfrm flipV="1">
                  <a:off x="7319160" y="2345760"/>
                  <a:ext cx="360" cy="214200"/>
                </a:xfrm>
                <a:prstGeom prst="line">
                  <a:avLst/>
                </a:prstGeom>
                <a:ln w="25560">
                  <a:solidFill>
                    <a:schemeClr val="lt1">
                      <a:lumMod val="65000"/>
                    </a:schemeClr>
                  </a:solidFill>
                  <a:round/>
                  <a:headEnd len="med" type="triangle" w="med"/>
                  <a:tailEnd len="med" type="triangle" w="med"/>
                </a:ln>
              </p:spPr>
              <p:style>
                <a:lnRef idx="0"/>
                <a:fillRef idx="0"/>
                <a:effectRef idx="0"/>
                <a:fontRef idx="minor"/>
              </p:style>
              <p:txBody>
                <a:bodyPr lIns="90000" rIns="90000" tIns="45000" bIns="45000" anchor="ctr">
                  <a:noAutofit/>
                </a:bodyPr>
                <a:p>
                  <a:pPr algn="ctr"/>
                  <a:endParaRPr b="0" lang="en-GB" sz="1050" spc="-1" strike="noStrike">
                    <a:solidFill>
                      <a:schemeClr val="dk1"/>
                    </a:solidFill>
                    <a:latin typeface="Arial"/>
                  </a:endParaRPr>
                </a:p>
              </p:txBody>
            </p:sp>
            <p:sp>
              <p:nvSpPr>
                <p:cNvPr id="267" name="Rectangle 114"/>
                <p:cNvSpPr/>
                <p:nvPr/>
              </p:nvSpPr>
              <p:spPr>
                <a:xfrm>
                  <a:off x="7695360" y="1576080"/>
                  <a:ext cx="179640" cy="542520"/>
                </a:xfrm>
                <a:prstGeom prst="rect">
                  <a:avLst/>
                </a:prstGeom>
                <a:solidFill>
                  <a:schemeClr val="accent1">
                    <a:lumMod val="60000"/>
                    <a:lumOff val="40000"/>
                  </a:schemeClr>
                </a:solidFill>
                <a:ln w="3240">
                  <a:solidFill>
                    <a:schemeClr val="accent1">
                      <a:lumMod val="75000"/>
                    </a:schemeClr>
                  </a:solidFill>
                  <a:miter/>
                </a:ln>
              </p:spPr>
              <p:style>
                <a:lnRef idx="0"/>
                <a:fillRef idx="0"/>
                <a:effectRef idx="0"/>
                <a:fontRef idx="minor"/>
              </p:style>
              <p:txBody>
                <a:bodyPr wrap="none" lIns="90000" rIns="90000" tIns="45000" bIns="45000" anchor="ctr">
                  <a:noAutofit/>
                </a:bodyPr>
                <a:p>
                  <a:pPr algn="ctr"/>
                  <a:endParaRPr b="0" lang="en-GB" sz="1050" spc="-1" strike="noStrike">
                    <a:solidFill>
                      <a:schemeClr val="dk1"/>
                    </a:solidFill>
                    <a:latin typeface="Calibri"/>
                  </a:endParaRPr>
                </a:p>
              </p:txBody>
            </p:sp>
            <p:sp>
              <p:nvSpPr>
                <p:cNvPr id="268" name="Line 5"/>
                <p:cNvSpPr/>
                <p:nvPr/>
              </p:nvSpPr>
              <p:spPr>
                <a:xfrm flipV="1">
                  <a:off x="6522480" y="1530000"/>
                  <a:ext cx="360" cy="560880"/>
                </a:xfrm>
                <a:prstGeom prst="line">
                  <a:avLst/>
                </a:prstGeom>
                <a:ln w="19080">
                  <a:solidFill>
                    <a:srgbClr val="000000"/>
                  </a:solidFill>
                  <a:round/>
                  <a:tailEnd len="med" type="triangle" w="med"/>
                </a:ln>
              </p:spPr>
              <p:style>
                <a:lnRef idx="0"/>
                <a:fillRef idx="0"/>
                <a:effectRef idx="0"/>
                <a:fontRef idx="minor"/>
              </p:style>
              <p:txBody>
                <a:bodyPr lIns="90000" rIns="90000" tIns="45000" bIns="45000" anchor="t">
                  <a:noAutofit/>
                </a:bodyPr>
                <a:p>
                  <a:pPr algn="ctr"/>
                  <a:endParaRPr b="0" lang="en-GB" sz="1050" spc="-1" strike="noStrike">
                    <a:solidFill>
                      <a:schemeClr val="dk1"/>
                    </a:solidFill>
                    <a:latin typeface="Arial"/>
                  </a:endParaRPr>
                </a:p>
              </p:txBody>
            </p:sp>
            <p:sp>
              <p:nvSpPr>
                <p:cNvPr id="269" name="Text Box 7"/>
                <p:cNvSpPr/>
                <p:nvPr/>
              </p:nvSpPr>
              <p:spPr>
                <a:xfrm>
                  <a:off x="6558480" y="1720080"/>
                  <a:ext cx="348480" cy="160200"/>
                </a:xfrm>
                <a:prstGeom prst="rect">
                  <a:avLst/>
                </a:prstGeom>
                <a:noFill/>
                <a:ln w="0">
                  <a:noFill/>
                </a:ln>
              </p:spPr>
              <p:style>
                <a:lnRef idx="0"/>
                <a:fillRef idx="0"/>
                <a:effectRef idx="0"/>
                <a:fontRef idx="minor"/>
              </p:style>
              <p:txBody>
                <a:bodyPr lIns="0" rIns="0" tIns="0" bIns="0" anchor="t">
                  <a:spAutoFit/>
                </a:bodyPr>
                <a:p>
                  <a:pPr>
                    <a:lnSpc>
                      <a:spcPct val="100000"/>
                    </a:lnSpc>
                    <a:spcBef>
                      <a:spcPts val="524"/>
                    </a:spcBef>
                  </a:pPr>
                  <a:r>
                    <a:rPr b="1" lang="en-GB" sz="1050" spc="-1" strike="noStrike">
                      <a:solidFill>
                        <a:schemeClr val="dk1">
                          <a:lumMod val="65000"/>
                          <a:lumOff val="35000"/>
                        </a:schemeClr>
                      </a:solidFill>
                      <a:latin typeface="Calibri"/>
                    </a:rPr>
                    <a:t>Vout</a:t>
                  </a:r>
                  <a:endParaRPr b="0" lang="en-GB" sz="1050" spc="-1" strike="noStrike">
                    <a:solidFill>
                      <a:srgbClr val="333333"/>
                    </a:solidFill>
                    <a:latin typeface="Arial"/>
                  </a:endParaRPr>
                </a:p>
              </p:txBody>
            </p:sp>
            <p:sp>
              <p:nvSpPr>
                <p:cNvPr id="270" name="Line 8"/>
                <p:cNvSpPr/>
                <p:nvPr/>
              </p:nvSpPr>
              <p:spPr>
                <a:xfrm>
                  <a:off x="6938280" y="1485000"/>
                  <a:ext cx="90000" cy="360"/>
                </a:xfrm>
                <a:prstGeom prst="line">
                  <a:avLst/>
                </a:prstGeom>
                <a:ln w="76320">
                  <a:solidFill>
                    <a:srgbClr val="000000"/>
                  </a:solidFill>
                  <a:round/>
                  <a:tailEnd len="med" type="triangle" w="med"/>
                </a:ln>
              </p:spPr>
              <p:style>
                <a:lnRef idx="0"/>
                <a:fillRef idx="0"/>
                <a:effectRef idx="0"/>
                <a:fontRef idx="minor"/>
              </p:style>
              <p:txBody>
                <a:bodyPr lIns="90000" rIns="90000" tIns="-44640" bIns="-44640" anchor="t">
                  <a:noAutofit/>
                </a:bodyPr>
                <a:p>
                  <a:pPr algn="ctr"/>
                  <a:endParaRPr b="0" lang="en-GB" sz="1050" spc="-1" strike="noStrike">
                    <a:solidFill>
                      <a:schemeClr val="dk1"/>
                    </a:solidFill>
                    <a:latin typeface="Arial"/>
                  </a:endParaRPr>
                </a:p>
              </p:txBody>
            </p:sp>
            <p:sp>
              <p:nvSpPr>
                <p:cNvPr id="271" name="Text Box 8"/>
                <p:cNvSpPr/>
                <p:nvPr/>
              </p:nvSpPr>
              <p:spPr>
                <a:xfrm>
                  <a:off x="6974640" y="1302120"/>
                  <a:ext cx="271800" cy="160200"/>
                </a:xfrm>
                <a:prstGeom prst="rect">
                  <a:avLst/>
                </a:prstGeom>
                <a:noFill/>
                <a:ln w="0">
                  <a:noFill/>
                </a:ln>
              </p:spPr>
              <p:style>
                <a:lnRef idx="0"/>
                <a:fillRef idx="0"/>
                <a:effectRef idx="0"/>
                <a:fontRef idx="minor"/>
              </p:style>
              <p:txBody>
                <a:bodyPr lIns="0" rIns="0" tIns="0" bIns="0" anchor="t">
                  <a:spAutoFit/>
                </a:bodyPr>
                <a:p>
                  <a:pPr>
                    <a:lnSpc>
                      <a:spcPct val="100000"/>
                    </a:lnSpc>
                    <a:spcBef>
                      <a:spcPts val="524"/>
                    </a:spcBef>
                  </a:pPr>
                  <a:r>
                    <a:rPr b="1" lang="en-GB" sz="1050" spc="-1" strike="noStrike">
                      <a:solidFill>
                        <a:schemeClr val="dk1">
                          <a:lumMod val="65000"/>
                          <a:lumOff val="35000"/>
                        </a:schemeClr>
                      </a:solidFill>
                      <a:latin typeface="Calibri"/>
                    </a:rPr>
                    <a:t>Iout</a:t>
                  </a:r>
                  <a:endParaRPr b="0" lang="en-GB" sz="1050" spc="-1" strike="noStrike">
                    <a:solidFill>
                      <a:srgbClr val="333333"/>
                    </a:solidFill>
                    <a:latin typeface="Arial"/>
                  </a:endParaRPr>
                </a:p>
              </p:txBody>
            </p:sp>
            <p:sp>
              <p:nvSpPr>
                <p:cNvPr id="272" name="AutoShape 1"/>
                <p:cNvSpPr/>
                <p:nvPr/>
              </p:nvSpPr>
              <p:spPr>
                <a:xfrm>
                  <a:off x="4730400" y="1050120"/>
                  <a:ext cx="1629720" cy="228600"/>
                </a:xfrm>
                <a:prstGeom prst="flowChartAlternateProcess">
                  <a:avLst/>
                </a:prstGeom>
                <a:solidFill>
                  <a:schemeClr val="lt1">
                    <a:lumMod val="75000"/>
                  </a:schemeClr>
                </a:solidFill>
                <a:ln w="3240">
                  <a:solidFill>
                    <a:schemeClr val="lt1">
                      <a:lumMod val="65000"/>
                    </a:schemeClr>
                  </a:solidFill>
                  <a:miter/>
                </a:ln>
              </p:spPr>
              <p:style>
                <a:lnRef idx="0"/>
                <a:fillRef idx="0"/>
                <a:effectRef idx="0"/>
                <a:fontRef idx="minor"/>
              </p:style>
              <p:txBody>
                <a:bodyPr wrap="none" lIns="90000" rIns="90000" tIns="45000" bIns="45000" anchor="ctr">
                  <a:noAutofit/>
                </a:bodyPr>
                <a:p>
                  <a:pPr algn="ctr">
                    <a:lnSpc>
                      <a:spcPct val="100000"/>
                    </a:lnSpc>
                    <a:spcBef>
                      <a:spcPts val="499"/>
                    </a:spcBef>
                  </a:pPr>
                  <a:r>
                    <a:rPr b="1" lang="en-GB" sz="1000" spc="-1" strike="noStrike">
                      <a:solidFill>
                        <a:schemeClr val="dk1">
                          <a:lumMod val="65000"/>
                          <a:lumOff val="35000"/>
                        </a:schemeClr>
                      </a:solidFill>
                      <a:latin typeface="Calibri"/>
                    </a:rPr>
                    <a:t>AC Mains Supply</a:t>
                  </a:r>
                  <a:endParaRPr b="0" lang="en-GB" sz="1000" spc="-1" strike="noStrike">
                    <a:solidFill>
                      <a:srgbClr val="333333"/>
                    </a:solidFill>
                    <a:latin typeface="Arial"/>
                  </a:endParaRPr>
                </a:p>
              </p:txBody>
            </p:sp>
            <p:sp>
              <p:nvSpPr>
                <p:cNvPr id="273" name="AutoShape 2"/>
                <p:cNvSpPr/>
                <p:nvPr/>
              </p:nvSpPr>
              <p:spPr>
                <a:xfrm rot="5400000">
                  <a:off x="5442480" y="1249920"/>
                  <a:ext cx="97200" cy="144720"/>
                </a:xfrm>
                <a:prstGeom prst="leftRightArrow">
                  <a:avLst>
                    <a:gd name="adj1" fmla="val 50000"/>
                    <a:gd name="adj2" fmla="val 32552"/>
                  </a:avLst>
                </a:prstGeom>
                <a:solidFill>
                  <a:srgbClr val="800000"/>
                </a:solidFill>
                <a:ln w="3240">
                  <a:solidFill>
                    <a:schemeClr val="lt1">
                      <a:lumMod val="65000"/>
                    </a:schemeClr>
                  </a:solidFill>
                  <a:miter/>
                </a:ln>
              </p:spPr>
              <p:style>
                <a:lnRef idx="0"/>
                <a:fillRef idx="0"/>
                <a:effectRef idx="0"/>
                <a:fontRef idx="minor"/>
              </p:style>
              <p:txBody>
                <a:bodyPr wrap="none" lIns="90000" rIns="90000" tIns="27720" bIns="27720" anchor="ctr">
                  <a:noAutofit/>
                </a:bodyPr>
                <a:p>
                  <a:pPr algn="ctr"/>
                  <a:endParaRPr b="1" lang="en-GB" sz="900" spc="-1" strike="noStrike">
                    <a:solidFill>
                      <a:schemeClr val="lt1"/>
                    </a:solidFill>
                    <a:latin typeface="Calibri"/>
                  </a:endParaRPr>
                </a:p>
              </p:txBody>
            </p:sp>
            <p:sp>
              <p:nvSpPr>
                <p:cNvPr id="274" name="Line 9"/>
                <p:cNvSpPr/>
                <p:nvPr/>
              </p:nvSpPr>
              <p:spPr>
                <a:xfrm flipV="1">
                  <a:off x="5183280" y="2322720"/>
                  <a:ext cx="360" cy="227160"/>
                </a:xfrm>
                <a:prstGeom prst="line">
                  <a:avLst/>
                </a:prstGeom>
                <a:ln w="25560">
                  <a:solidFill>
                    <a:schemeClr val="lt1">
                      <a:lumMod val="65000"/>
                    </a:schemeClr>
                  </a:solidFill>
                  <a:round/>
                  <a:tailEnd len="med" type="triangle" w="med"/>
                </a:ln>
              </p:spPr>
              <p:style>
                <a:lnRef idx="0"/>
                <a:fillRef idx="0"/>
                <a:effectRef idx="0"/>
                <a:fontRef idx="minor"/>
              </p:style>
              <p:txBody>
                <a:bodyPr lIns="90000" rIns="90000" tIns="45000" bIns="45000" anchor="ctr">
                  <a:noAutofit/>
                </a:bodyPr>
                <a:p>
                  <a:pPr algn="ctr"/>
                  <a:endParaRPr b="0" lang="en-GB" sz="1050" spc="-1" strike="noStrike">
                    <a:solidFill>
                      <a:schemeClr val="dk1"/>
                    </a:solidFill>
                    <a:latin typeface="Arial"/>
                  </a:endParaRPr>
                </a:p>
              </p:txBody>
            </p:sp>
            <p:sp>
              <p:nvSpPr>
                <p:cNvPr id="275" name="Line 10"/>
                <p:cNvSpPr/>
                <p:nvPr/>
              </p:nvSpPr>
              <p:spPr>
                <a:xfrm flipV="1">
                  <a:off x="5115240" y="2322720"/>
                  <a:ext cx="360" cy="227160"/>
                </a:xfrm>
                <a:prstGeom prst="line">
                  <a:avLst/>
                </a:prstGeom>
                <a:ln w="25560">
                  <a:solidFill>
                    <a:schemeClr val="lt1">
                      <a:lumMod val="65000"/>
                    </a:schemeClr>
                  </a:solidFill>
                  <a:round/>
                  <a:tailEnd len="med" type="triangle" w="med"/>
                </a:ln>
              </p:spPr>
              <p:style>
                <a:lnRef idx="0"/>
                <a:fillRef idx="0"/>
                <a:effectRef idx="0"/>
                <a:fontRef idx="minor"/>
              </p:style>
              <p:txBody>
                <a:bodyPr lIns="90000" rIns="90000" tIns="45000" bIns="45000" anchor="ctr">
                  <a:noAutofit/>
                </a:bodyPr>
                <a:p>
                  <a:pPr algn="ctr"/>
                  <a:endParaRPr b="0" lang="en-GB" sz="1050" spc="-1" strike="noStrike">
                    <a:solidFill>
                      <a:schemeClr val="dk1"/>
                    </a:solidFill>
                    <a:latin typeface="Arial"/>
                  </a:endParaRPr>
                </a:p>
              </p:txBody>
            </p:sp>
            <p:sp>
              <p:nvSpPr>
                <p:cNvPr id="276" name="Line 11"/>
                <p:cNvSpPr/>
                <p:nvPr/>
              </p:nvSpPr>
              <p:spPr>
                <a:xfrm flipV="1">
                  <a:off x="7134120" y="2345760"/>
                  <a:ext cx="360" cy="214200"/>
                </a:xfrm>
                <a:prstGeom prst="line">
                  <a:avLst/>
                </a:prstGeom>
                <a:ln w="25560">
                  <a:solidFill>
                    <a:schemeClr val="lt1">
                      <a:lumMod val="65000"/>
                    </a:schemeClr>
                  </a:solidFill>
                  <a:round/>
                  <a:headEnd len="med" type="triangle" w="med"/>
                  <a:tailEnd len="med" type="triangle" w="med"/>
                </a:ln>
              </p:spPr>
              <p:style>
                <a:lnRef idx="0"/>
                <a:fillRef idx="0"/>
                <a:effectRef idx="0"/>
                <a:fontRef idx="minor"/>
              </p:style>
              <p:txBody>
                <a:bodyPr lIns="90000" rIns="90000" tIns="45000" bIns="45000" anchor="ctr">
                  <a:noAutofit/>
                </a:bodyPr>
                <a:p>
                  <a:pPr algn="ctr"/>
                  <a:endParaRPr b="0" lang="en-GB" sz="1050" spc="-1" strike="noStrike">
                    <a:solidFill>
                      <a:schemeClr val="dk1"/>
                    </a:solidFill>
                    <a:latin typeface="Arial"/>
                  </a:endParaRPr>
                </a:p>
              </p:txBody>
            </p:sp>
            <p:grpSp>
              <p:nvGrpSpPr>
                <p:cNvPr id="277" name="Group 55"/>
                <p:cNvGrpSpPr/>
                <p:nvPr/>
              </p:nvGrpSpPr>
              <p:grpSpPr>
                <a:xfrm>
                  <a:off x="6360480" y="2808000"/>
                  <a:ext cx="414720" cy="218160"/>
                  <a:chOff x="6360480" y="2808000"/>
                  <a:chExt cx="414720" cy="218160"/>
                </a:xfrm>
              </p:grpSpPr>
              <p:sp>
                <p:nvSpPr>
                  <p:cNvPr id="278" name="Line 13"/>
                  <p:cNvSpPr/>
                  <p:nvPr/>
                </p:nvSpPr>
                <p:spPr>
                  <a:xfrm flipH="1">
                    <a:off x="6360480" y="2808000"/>
                    <a:ext cx="414720" cy="360"/>
                  </a:xfrm>
                  <a:prstGeom prst="line">
                    <a:avLst/>
                  </a:prstGeom>
                  <a:ln w="25560">
                    <a:solidFill>
                      <a:schemeClr val="lt1">
                        <a:lumMod val="65000"/>
                      </a:schemeClr>
                    </a:solidFill>
                    <a:round/>
                    <a:tailEnd len="med" type="triangle" w="med"/>
                  </a:ln>
                </p:spPr>
                <p:style>
                  <a:lnRef idx="0"/>
                  <a:fillRef idx="0"/>
                  <a:effectRef idx="0"/>
                  <a:fontRef idx="minor"/>
                </p:style>
                <p:txBody>
                  <a:bodyPr lIns="90000" rIns="90000" tIns="-44640" bIns="-44640" anchor="ctr">
                    <a:noAutofit/>
                  </a:bodyPr>
                  <a:p>
                    <a:pPr algn="ctr"/>
                    <a:endParaRPr b="0" lang="en-GB" sz="1050" spc="-1" strike="noStrike">
                      <a:solidFill>
                        <a:schemeClr val="dk1"/>
                      </a:solidFill>
                      <a:latin typeface="Arial"/>
                    </a:endParaRPr>
                  </a:p>
                </p:txBody>
              </p:sp>
              <p:sp>
                <p:nvSpPr>
                  <p:cNvPr id="279" name="Line 14"/>
                  <p:cNvSpPr/>
                  <p:nvPr/>
                </p:nvSpPr>
                <p:spPr>
                  <a:xfrm flipH="1">
                    <a:off x="6360480" y="3025800"/>
                    <a:ext cx="398160" cy="360"/>
                  </a:xfrm>
                  <a:prstGeom prst="line">
                    <a:avLst/>
                  </a:prstGeom>
                  <a:ln w="25560">
                    <a:solidFill>
                      <a:schemeClr val="lt1">
                        <a:lumMod val="65000"/>
                      </a:schemeClr>
                    </a:solidFill>
                    <a:round/>
                    <a:tailEnd len="med" type="triangle" w="med"/>
                  </a:ln>
                </p:spPr>
                <p:style>
                  <a:lnRef idx="0"/>
                  <a:fillRef idx="0"/>
                  <a:effectRef idx="0"/>
                  <a:fontRef idx="minor"/>
                </p:style>
                <p:txBody>
                  <a:bodyPr lIns="90000" rIns="90000" tIns="-44640" bIns="-44640" anchor="ctr">
                    <a:noAutofit/>
                  </a:bodyPr>
                  <a:p>
                    <a:pPr algn="ctr"/>
                    <a:endParaRPr b="0" lang="en-GB" sz="1050" spc="-1" strike="noStrike">
                      <a:solidFill>
                        <a:schemeClr val="dk1"/>
                      </a:solidFill>
                      <a:latin typeface="Arial"/>
                    </a:endParaRPr>
                  </a:p>
                </p:txBody>
              </p:sp>
            </p:grpSp>
            <p:sp>
              <p:nvSpPr>
                <p:cNvPr id="280" name="AutoShape 3"/>
                <p:cNvSpPr/>
                <p:nvPr/>
              </p:nvSpPr>
              <p:spPr>
                <a:xfrm rot="5400000">
                  <a:off x="5707440" y="2371680"/>
                  <a:ext cx="237600" cy="150480"/>
                </a:xfrm>
                <a:prstGeom prst="leftRightArrow">
                  <a:avLst>
                    <a:gd name="adj1" fmla="val 51389"/>
                    <a:gd name="adj2" fmla="val 43935"/>
                  </a:avLst>
                </a:prstGeom>
                <a:solidFill>
                  <a:schemeClr val="lt1">
                    <a:lumMod val="75000"/>
                  </a:schemeClr>
                </a:solidFill>
                <a:ln w="3240">
                  <a:solidFill>
                    <a:schemeClr val="lt1">
                      <a:lumMod val="65000"/>
                    </a:schemeClr>
                  </a:solidFill>
                  <a:miter/>
                </a:ln>
              </p:spPr>
              <p:style>
                <a:lnRef idx="0"/>
                <a:fillRef idx="0"/>
                <a:effectRef idx="0"/>
                <a:fontRef idx="minor"/>
              </p:style>
              <p:txBody>
                <a:bodyPr wrap="none" lIns="90000" rIns="90000" tIns="32760" bIns="32760" anchor="ctr">
                  <a:noAutofit/>
                </a:bodyPr>
                <a:p>
                  <a:pPr algn="ctr"/>
                  <a:endParaRPr b="1" lang="en-GB" sz="1000" spc="-1" strike="noStrike">
                    <a:solidFill>
                      <a:schemeClr val="lt1"/>
                    </a:solidFill>
                    <a:latin typeface="Calibri"/>
                  </a:endParaRPr>
                </a:p>
              </p:txBody>
            </p:sp>
            <p:sp>
              <p:nvSpPr>
                <p:cNvPr id="281" name="TextBox 45"/>
                <p:cNvSpPr/>
                <p:nvPr/>
              </p:nvSpPr>
              <p:spPr>
                <a:xfrm>
                  <a:off x="6489360" y="1068120"/>
                  <a:ext cx="1471680" cy="25020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i="1" lang="fr-FR" sz="1050" spc="-1" strike="noStrike">
                      <a:solidFill>
                        <a:schemeClr val="accent1">
                          <a:lumMod val="50000"/>
                        </a:schemeClr>
                      </a:solidFill>
                      <a:latin typeface="Arial"/>
                    </a:rPr>
                    <a:t>Power Converter</a:t>
                  </a:r>
                  <a:endParaRPr b="0" lang="en-GB" sz="1050" spc="-1" strike="noStrike">
                    <a:solidFill>
                      <a:srgbClr val="333333"/>
                    </a:solidFill>
                    <a:latin typeface="Arial"/>
                  </a:endParaRPr>
                </a:p>
              </p:txBody>
            </p:sp>
            <p:sp>
              <p:nvSpPr>
                <p:cNvPr id="282" name="Text Box 9"/>
                <p:cNvSpPr/>
                <p:nvPr/>
              </p:nvSpPr>
              <p:spPr>
                <a:xfrm>
                  <a:off x="7757280" y="1751040"/>
                  <a:ext cx="70560" cy="213840"/>
                </a:xfrm>
                <a:prstGeom prst="rect">
                  <a:avLst/>
                </a:prstGeom>
                <a:noFill/>
                <a:ln w="0">
                  <a:noFill/>
                </a:ln>
              </p:spPr>
              <p:style>
                <a:lnRef idx="0"/>
                <a:fillRef idx="0"/>
                <a:effectRef idx="0"/>
                <a:fontRef idx="minor"/>
              </p:style>
              <p:txBody>
                <a:bodyPr lIns="0" rIns="0" tIns="0" bIns="0" anchor="t">
                  <a:spAutoFit/>
                </a:bodyPr>
                <a:p>
                  <a:pPr>
                    <a:lnSpc>
                      <a:spcPct val="100000"/>
                    </a:lnSpc>
                    <a:spcBef>
                      <a:spcPts val="700"/>
                    </a:spcBef>
                  </a:pPr>
                  <a:r>
                    <a:rPr b="1" lang="en-GB" sz="1400" spc="-1" strike="noStrike">
                      <a:solidFill>
                        <a:schemeClr val="accent1">
                          <a:lumMod val="50000"/>
                        </a:schemeClr>
                      </a:solidFill>
                      <a:latin typeface="Calibri"/>
                    </a:rPr>
                    <a:t>L</a:t>
                  </a:r>
                  <a:endParaRPr b="0" lang="en-GB" sz="1400" spc="-1" strike="noStrike">
                    <a:solidFill>
                      <a:srgbClr val="333333"/>
                    </a:solidFill>
                    <a:latin typeface="Arial"/>
                  </a:endParaRPr>
                </a:p>
              </p:txBody>
            </p:sp>
          </p:grpSp>
          <p:sp>
            <p:nvSpPr>
              <p:cNvPr id="283" name="Text Placeholder 66"/>
              <p:cNvSpPr/>
              <p:nvPr/>
            </p:nvSpPr>
            <p:spPr>
              <a:xfrm>
                <a:off x="6287760" y="3660120"/>
                <a:ext cx="1568880" cy="1463760"/>
              </a:xfrm>
              <a:prstGeom prst="rect">
                <a:avLst/>
              </a:prstGeom>
              <a:noFill/>
              <a:ln w="6480">
                <a:solidFill>
                  <a:schemeClr val="lt2">
                    <a:lumMod val="50000"/>
                  </a:schemeClr>
                </a:solidFill>
                <a:round/>
              </a:ln>
            </p:spPr>
            <p:style>
              <a:lnRef idx="0"/>
              <a:fillRef idx="0"/>
              <a:effectRef idx="0"/>
              <a:fontRef idx="minor"/>
            </p:style>
            <p:txBody>
              <a:bodyPr lIns="90000" rIns="90000" tIns="45000" bIns="45000" anchor="ctr">
                <a:noAutofit/>
              </a:bodyPr>
              <a:p>
                <a:pPr algn="ctr" defTabSz="914400">
                  <a:lnSpc>
                    <a:spcPct val="100000"/>
                  </a:lnSpc>
                  <a:spcBef>
                    <a:spcPts val="320"/>
                  </a:spcBef>
                  <a:tabLst>
                    <a:tab algn="l" pos="0"/>
                  </a:tabLst>
                </a:pPr>
                <a:r>
                  <a:rPr b="0" i="1" lang="en-GB" sz="1600" spc="-1" strike="noStrike">
                    <a:solidFill>
                      <a:schemeClr val="dk1">
                        <a:lumMod val="65000"/>
                        <a:lumOff val="35000"/>
                      </a:schemeClr>
                    </a:solidFill>
                    <a:latin typeface="Calibri"/>
                  </a:rPr>
                  <a:t>Control (digital): </a:t>
                </a:r>
                <a:endParaRPr b="0" lang="en-GB" sz="1600" spc="-1" strike="noStrike">
                  <a:solidFill>
                    <a:srgbClr val="333333"/>
                  </a:solidFill>
                  <a:latin typeface="Arial"/>
                </a:endParaRPr>
              </a:p>
              <a:p>
                <a:pPr algn="ctr" defTabSz="914400">
                  <a:lnSpc>
                    <a:spcPct val="100000"/>
                  </a:lnSpc>
                  <a:spcBef>
                    <a:spcPts val="320"/>
                  </a:spcBef>
                  <a:tabLst>
                    <a:tab algn="l" pos="0"/>
                  </a:tabLst>
                </a:pPr>
                <a:r>
                  <a:rPr b="0" i="1" lang="en-GB" sz="1600" spc="-1" strike="noStrike">
                    <a:solidFill>
                      <a:schemeClr val="dk1">
                        <a:lumMod val="65000"/>
                        <a:lumOff val="35000"/>
                      </a:schemeClr>
                    </a:solidFill>
                    <a:latin typeface="Calibri"/>
                  </a:rPr>
                  <a:t>S. Uznanski</a:t>
                </a:r>
                <a:endParaRPr b="0" lang="en-GB" sz="1600" spc="-1" strike="noStrike">
                  <a:solidFill>
                    <a:srgbClr val="333333"/>
                  </a:solidFill>
                  <a:latin typeface="Arial"/>
                </a:endParaRPr>
              </a:p>
              <a:p>
                <a:pPr algn="ctr" defTabSz="914400">
                  <a:lnSpc>
                    <a:spcPct val="100000"/>
                  </a:lnSpc>
                  <a:spcBef>
                    <a:spcPts val="320"/>
                  </a:spcBef>
                  <a:tabLst>
                    <a:tab algn="l" pos="0"/>
                  </a:tabLst>
                </a:pPr>
                <a:r>
                  <a:rPr b="0" i="1" lang="en-GB" sz="1600" spc="-1" strike="noStrike">
                    <a:solidFill>
                      <a:schemeClr val="dk1">
                        <a:lumMod val="65000"/>
                        <a:lumOff val="35000"/>
                      </a:schemeClr>
                    </a:solidFill>
                    <a:latin typeface="Calibri"/>
                  </a:rPr>
                  <a:t>NSREC2017</a:t>
                </a:r>
                <a:endParaRPr b="0" lang="en-GB" sz="1600" spc="-1" strike="noStrike">
                  <a:solidFill>
                    <a:srgbClr val="333333"/>
                  </a:solidFill>
                  <a:latin typeface="Arial"/>
                </a:endParaRPr>
              </a:p>
            </p:txBody>
          </p:sp>
          <p:sp>
            <p:nvSpPr>
              <p:cNvPr id="284" name="Down Arrow 3"/>
              <p:cNvSpPr/>
              <p:nvPr/>
            </p:nvSpPr>
            <p:spPr>
              <a:xfrm>
                <a:off x="5257080" y="3223080"/>
                <a:ext cx="467640" cy="268200"/>
              </a:xfrm>
              <a:prstGeom prst="downArrow">
                <a:avLst>
                  <a:gd name="adj1" fmla="val 43597"/>
                  <a:gd name="adj2" fmla="val 50000"/>
                </a:avLst>
              </a:prstGeom>
              <a:solidFill>
                <a:schemeClr val="lt1">
                  <a:lumMod val="75000"/>
                </a:schemeClr>
              </a:solidFill>
              <a:ln w="25560">
                <a:solidFill>
                  <a:schemeClr val="lt1">
                    <a:lumMod val="65000"/>
                  </a:schemeClr>
                </a:solidFill>
                <a:round/>
              </a:ln>
            </p:spPr>
            <p:style>
              <a:lnRef idx="0"/>
              <a:fillRef idx="0"/>
              <a:effectRef idx="0"/>
              <a:fontRef idx="minor"/>
            </p:style>
            <p:txBody>
              <a:bodyPr lIns="90000" rIns="90000" tIns="45000" bIns="45000" anchor="ctr">
                <a:noAutofit/>
              </a:bodyPr>
              <a:p>
                <a:pPr algn="ctr"/>
                <a:endParaRPr b="0" lang="en-GB" sz="1800" spc="-1" strike="noStrike">
                  <a:solidFill>
                    <a:schemeClr val="lt1"/>
                  </a:solidFill>
                  <a:latin typeface="Calibri"/>
                </a:endParaRPr>
              </a:p>
            </p:txBody>
          </p:sp>
        </p:grpSp>
        <p:pic>
          <p:nvPicPr>
            <p:cNvPr id="285" name="Picture 82" descr=""/>
            <p:cNvPicPr/>
            <p:nvPr/>
          </p:nvPicPr>
          <p:blipFill>
            <a:blip r:embed="rId7"/>
            <a:stretch/>
          </p:blipFill>
          <p:spPr>
            <a:xfrm>
              <a:off x="4723920" y="3613320"/>
              <a:ext cx="1329480" cy="1686960"/>
            </a:xfrm>
            <a:prstGeom prst="rect">
              <a:avLst/>
            </a:prstGeom>
            <a:ln w="0">
              <a:noFill/>
            </a:ln>
          </p:spPr>
        </p:pic>
      </p:grpSp>
      <p:pic>
        <p:nvPicPr>
          <p:cNvPr id="286" name="Picture 83" descr=""/>
          <p:cNvPicPr/>
          <p:nvPr/>
        </p:nvPicPr>
        <p:blipFill>
          <a:blip r:embed="rId8"/>
          <a:stretch/>
        </p:blipFill>
        <p:spPr>
          <a:xfrm>
            <a:off x="503640" y="3196800"/>
            <a:ext cx="1192680" cy="2214360"/>
          </a:xfrm>
          <a:prstGeom prst="rect">
            <a:avLst/>
          </a:prstGeom>
          <a:ln w="0">
            <a:noFill/>
          </a:ln>
        </p:spPr>
      </p:pic>
      <p:grpSp>
        <p:nvGrpSpPr>
          <p:cNvPr id="287" name="Group 56"/>
          <p:cNvGrpSpPr/>
          <p:nvPr/>
        </p:nvGrpSpPr>
        <p:grpSpPr>
          <a:xfrm>
            <a:off x="6177600" y="1199520"/>
            <a:ext cx="1603440" cy="1589760"/>
            <a:chOff x="6177600" y="1199520"/>
            <a:chExt cx="1603440" cy="1589760"/>
          </a:xfrm>
        </p:grpSpPr>
        <p:sp>
          <p:nvSpPr>
            <p:cNvPr id="288" name="Oval 19"/>
            <p:cNvSpPr/>
            <p:nvPr/>
          </p:nvSpPr>
          <p:spPr>
            <a:xfrm>
              <a:off x="6177600" y="1199520"/>
              <a:ext cx="339840" cy="339840"/>
            </a:xfrm>
            <a:prstGeom prst="ellipse">
              <a:avLst/>
            </a:prstGeom>
            <a:solidFill>
              <a:schemeClr val="lt2">
                <a:lumMod val="25000"/>
              </a:schemeClr>
            </a:solidFill>
            <a:ln w="25560">
              <a:solidFill>
                <a:schemeClr val="lt2">
                  <a:lumMod val="75000"/>
                </a:schemeClr>
              </a:solidFill>
              <a:round/>
            </a:ln>
          </p:spPr>
          <p:style>
            <a:lnRef idx="0"/>
            <a:fillRef idx="0"/>
            <a:effectRef idx="0"/>
            <a:fontRef idx="minor"/>
          </p:style>
          <p:txBody>
            <a:bodyPr lIns="90000" rIns="90000" tIns="45000" bIns="45000" anchor="ctr">
              <a:noAutofit/>
            </a:bodyPr>
            <a:p>
              <a:pPr algn="ctr">
                <a:lnSpc>
                  <a:spcPct val="100000"/>
                </a:lnSpc>
              </a:pPr>
              <a:r>
                <a:rPr b="0" lang="en-GB" sz="1800" spc="-1" strike="noStrike">
                  <a:solidFill>
                    <a:schemeClr val="lt1"/>
                  </a:solidFill>
                  <a:latin typeface="Calibri"/>
                </a:rPr>
                <a:t>3</a:t>
              </a:r>
              <a:endParaRPr b="0" lang="en-GB" sz="1800" spc="-1" strike="noStrike">
                <a:solidFill>
                  <a:srgbClr val="ffffff"/>
                </a:solidFill>
                <a:latin typeface="Arial"/>
              </a:endParaRPr>
            </a:p>
          </p:txBody>
        </p:sp>
        <p:sp>
          <p:nvSpPr>
            <p:cNvPr id="289" name="Oval 20"/>
            <p:cNvSpPr/>
            <p:nvPr/>
          </p:nvSpPr>
          <p:spPr>
            <a:xfrm>
              <a:off x="6177600" y="2449440"/>
              <a:ext cx="339840" cy="339840"/>
            </a:xfrm>
            <a:prstGeom prst="ellipse">
              <a:avLst/>
            </a:prstGeom>
            <a:solidFill>
              <a:schemeClr val="lt2">
                <a:lumMod val="25000"/>
              </a:schemeClr>
            </a:solidFill>
            <a:ln w="25560">
              <a:solidFill>
                <a:schemeClr val="lt2">
                  <a:lumMod val="75000"/>
                </a:schemeClr>
              </a:solidFill>
              <a:round/>
            </a:ln>
          </p:spPr>
          <p:style>
            <a:lnRef idx="0"/>
            <a:fillRef idx="0"/>
            <a:effectRef idx="0"/>
            <a:fontRef idx="minor"/>
          </p:style>
          <p:txBody>
            <a:bodyPr lIns="90000" rIns="90000" tIns="45000" bIns="45000" anchor="ctr">
              <a:noAutofit/>
            </a:bodyPr>
            <a:p>
              <a:pPr algn="ctr">
                <a:lnSpc>
                  <a:spcPct val="100000"/>
                </a:lnSpc>
              </a:pPr>
              <a:r>
                <a:rPr b="0" lang="en-GB" sz="1800" spc="-1" strike="noStrike">
                  <a:solidFill>
                    <a:schemeClr val="lt1"/>
                  </a:solidFill>
                  <a:latin typeface="Calibri"/>
                </a:rPr>
                <a:t>2</a:t>
              </a:r>
              <a:endParaRPr b="0" lang="en-GB" sz="1800" spc="-1" strike="noStrike">
                <a:solidFill>
                  <a:srgbClr val="ffffff"/>
                </a:solidFill>
                <a:latin typeface="Arial"/>
              </a:endParaRPr>
            </a:p>
          </p:txBody>
        </p:sp>
        <p:sp>
          <p:nvSpPr>
            <p:cNvPr id="290" name="Oval 21"/>
            <p:cNvSpPr/>
            <p:nvPr/>
          </p:nvSpPr>
          <p:spPr>
            <a:xfrm>
              <a:off x="7441200" y="2449440"/>
              <a:ext cx="339840" cy="339840"/>
            </a:xfrm>
            <a:prstGeom prst="ellipse">
              <a:avLst/>
            </a:prstGeom>
            <a:solidFill>
              <a:schemeClr val="lt2">
                <a:lumMod val="25000"/>
              </a:schemeClr>
            </a:solidFill>
            <a:ln w="25560">
              <a:solidFill>
                <a:schemeClr val="lt2">
                  <a:lumMod val="75000"/>
                </a:schemeClr>
              </a:solidFill>
              <a:round/>
            </a:ln>
          </p:spPr>
          <p:style>
            <a:lnRef idx="0"/>
            <a:fillRef idx="0"/>
            <a:effectRef idx="0"/>
            <a:fontRef idx="minor"/>
          </p:style>
          <p:txBody>
            <a:bodyPr lIns="90000" rIns="90000" tIns="45000" bIns="45000" anchor="ctr">
              <a:noAutofit/>
            </a:bodyPr>
            <a:p>
              <a:pPr algn="ctr">
                <a:lnSpc>
                  <a:spcPct val="100000"/>
                </a:lnSpc>
              </a:pPr>
              <a:r>
                <a:rPr b="0" lang="en-GB" sz="1800" spc="-1" strike="noStrike">
                  <a:solidFill>
                    <a:schemeClr val="lt1"/>
                  </a:solidFill>
                  <a:latin typeface="Calibri"/>
                </a:rPr>
                <a:t>1</a:t>
              </a:r>
              <a:endParaRPr b="0" lang="en-GB" sz="1800" spc="-1" strike="noStrike">
                <a:solidFill>
                  <a:srgbClr val="ffffff"/>
                </a:solidFill>
                <a:latin typeface="Arial"/>
              </a:endParaRPr>
            </a:p>
          </p:txBody>
        </p:sp>
      </p:grpSp>
    </p:spTree>
  </p:cSld>
  <mc:AlternateContent>
    <mc:Choice Requires="p14">
      <p:transition spd="slow" p14:dur="2000"/>
    </mc:Choice>
    <mc:Fallback>
      <p:transition spd="slow"/>
    </mc:Fallback>
  </mc:AlternateContent>
  <p:timing>
    <p:tnLst>
      <p:par>
        <p:cTn id="17" dur="indefinite" restart="never" nodeType="tmRoot">
          <p:childTnLst>
            <p:seq>
              <p:cTn id="18" dur="indefinite" nodeType="mainSeq">
                <p:childTnLst>
                  <p:par>
                    <p:cTn id="19" fill="hold">
                      <p:stCondLst>
                        <p:cond delay="indefinite"/>
                      </p:stCondLst>
                      <p:childTnLst>
                        <p:par>
                          <p:cTn id="20" fill="hold">
                            <p:stCondLst>
                              <p:cond delay="0"/>
                            </p:stCondLst>
                            <p:childTnLst>
                              <p:par>
                                <p:cTn id="21" nodeType="clickEffect" fill="hold" presetClass="entr" presetID="1">
                                  <p:stCondLst>
                                    <p:cond delay="0"/>
                                  </p:stCondLst>
                                  <p:childTnLst>
                                    <p:set>
                                      <p:cBhvr>
                                        <p:cTn id="22" dur="1" fill="hold">
                                          <p:stCondLst>
                                            <p:cond delay="0"/>
                                          </p:stCondLst>
                                        </p:cTn>
                                        <p:tgtEl>
                                          <p:spTgt spid="233"/>
                                        </p:tgtEl>
                                        <p:attrNameLst>
                                          <p:attrName>style.visibility</p:attrName>
                                        </p:attrNameLst>
                                      </p:cBhvr>
                                      <p:to>
                                        <p:strVal val="visible"/>
                                      </p:to>
                                    </p:set>
                                  </p:childTnLst>
                                </p:cTn>
                              </p:par>
                              <p:par>
                                <p:cTn id="23" nodeType="withEffect" fill="hold" presetClass="entr" presetID="1">
                                  <p:stCondLst>
                                    <p:cond delay="0"/>
                                  </p:stCondLst>
                                  <p:childTnLst>
                                    <p:set>
                                      <p:cBhvr>
                                        <p:cTn id="24" dur="1" fill="hold">
                                          <p:stCondLst>
                                            <p:cond delay="0"/>
                                          </p:stCondLst>
                                        </p:cTn>
                                        <p:tgtEl>
                                          <p:spTgt spid="245"/>
                                        </p:tgtEl>
                                        <p:attrNameLst>
                                          <p:attrName>style.visibility</p:attrName>
                                        </p:attrNameLst>
                                      </p:cBhvr>
                                      <p:to>
                                        <p:strVal val="visible"/>
                                      </p:to>
                                    </p:set>
                                  </p:childTnLst>
                                </p:cTn>
                              </p:par>
                              <p:par>
                                <p:cTn id="25" nodeType="withEffect" fill="hold" presetClass="entr" presetID="1">
                                  <p:stCondLst>
                                    <p:cond delay="0"/>
                                  </p:stCondLst>
                                  <p:childTnLst>
                                    <p:set>
                                      <p:cBhvr>
                                        <p:cTn id="26" dur="1" fill="hold">
                                          <p:stCondLst>
                                            <p:cond delay="0"/>
                                          </p:stCondLst>
                                        </p:cTn>
                                        <p:tgtEl>
                                          <p:spTgt spid="28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nodeType="clickEffect" fill="hold" presetClass="entr" presetID="1">
                                  <p:stCondLst>
                                    <p:cond delay="0"/>
                                  </p:stCondLst>
                                  <p:childTnLst>
                                    <p:set>
                                      <p:cBhvr>
                                        <p:cTn id="30" dur="1" fill="hold">
                                          <p:stCondLst>
                                            <p:cond delay="0"/>
                                          </p:stCondLst>
                                        </p:cTn>
                                        <p:tgtEl>
                                          <p:spTgt spid="230"/>
                                        </p:tgtEl>
                                        <p:attrNameLst>
                                          <p:attrName>style.visibility</p:attrName>
                                        </p:attrNameLst>
                                      </p:cBhvr>
                                      <p:to>
                                        <p:strVal val="visible"/>
                                      </p:to>
                                    </p:set>
                                  </p:childTnLst>
                                </p:cTn>
                              </p:par>
                              <p:par>
                                <p:cTn id="31" nodeType="withEffect" fill="hold" presetClass="entr" presetID="1">
                                  <p:stCondLst>
                                    <p:cond delay="0"/>
                                  </p:stCondLst>
                                  <p:childTnLst>
                                    <p:set>
                                      <p:cBhvr>
                                        <p:cTn id="32" dur="1" fill="hold">
                                          <p:stCondLst>
                                            <p:cond delay="0"/>
                                          </p:stCondLst>
                                        </p:cTn>
                                        <p:tgtEl>
                                          <p:spTgt spid="232"/>
                                        </p:tgtEl>
                                        <p:attrNameLst>
                                          <p:attrName>style.visibility</p:attrName>
                                        </p:attrNameLst>
                                      </p:cBhvr>
                                      <p:to>
                                        <p:strVal val="visible"/>
                                      </p:to>
                                    </p:set>
                                  </p:childTnLst>
                                </p:cTn>
                              </p:par>
                              <p:par>
                                <p:cTn id="33" nodeType="withEffect" fill="hold" presetClass="entr" presetID="1">
                                  <p:stCondLst>
                                    <p:cond delay="0"/>
                                  </p:stCondLst>
                                  <p:childTnLst>
                                    <p:set>
                                      <p:cBhvr>
                                        <p:cTn id="34" dur="1" fill="hold">
                                          <p:stCondLst>
                                            <p:cond delay="0"/>
                                          </p:stCondLst>
                                        </p:cTn>
                                        <p:tgtEl>
                                          <p:spTgt spid="234"/>
                                        </p:tgtEl>
                                        <p:attrNameLst>
                                          <p:attrName>style.visibility</p:attrName>
                                        </p:attrNameLst>
                                      </p:cBhvr>
                                      <p:to>
                                        <p:strVal val="visible"/>
                                      </p:to>
                                    </p:set>
                                  </p:childTnLst>
                                </p:cTn>
                              </p:par>
                              <p:par>
                                <p:cTn id="35" nodeType="withEffect" fill="hold" presetClass="entr" presetID="1">
                                  <p:stCondLst>
                                    <p:cond delay="0"/>
                                  </p:stCondLst>
                                  <p:childTnLst>
                                    <p:set>
                                      <p:cBhvr>
                                        <p:cTn id="36" dur="1" fill="hold">
                                          <p:stCondLst>
                                            <p:cond delay="0"/>
                                          </p:stCondLst>
                                        </p:cTn>
                                        <p:tgtEl>
                                          <p:spTgt spid="23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25"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Choosing the right topology | 4-Quadrant Linear Stage</a:t>
            </a:r>
            <a:endParaRPr b="1" lang="en-GB" sz="2200" spc="-1" strike="noStrike">
              <a:solidFill>
                <a:srgbClr val="ffffff"/>
              </a:solidFill>
              <a:latin typeface="Arial"/>
            </a:endParaRPr>
          </a:p>
        </p:txBody>
      </p:sp>
      <p:graphicFrame>
        <p:nvGraphicFramePr>
          <p:cNvPr id="526" name="Table 4_ 7"/>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Topology choice</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See effect on VGS threshold falling from 5 V to 1 V, but still well managed by chosen control (-10 V possible), maintaining I</a:t>
                      </a:r>
                      <a:r>
                        <a:rPr b="1" lang="en-GB" sz="1800" spc="-1" strike="noStrike" baseline="-8000">
                          <a:solidFill>
                            <a:srgbClr val="333333"/>
                          </a:solidFill>
                          <a:latin typeface="Arial"/>
                        </a:rPr>
                        <a:t>mos</a:t>
                      </a:r>
                      <a:r>
                        <a:rPr b="1" lang="en-GB" sz="1800" spc="-1" strike="noStrike">
                          <a:solidFill>
                            <a:srgbClr val="333333"/>
                          </a:solidFill>
                          <a:latin typeface="Arial"/>
                        </a:rPr>
                        <a:t> = I</a:t>
                      </a:r>
                      <a:r>
                        <a:rPr b="1" lang="en-GB" sz="1800" spc="-1" strike="noStrike" baseline="-8000">
                          <a:solidFill>
                            <a:srgbClr val="333333"/>
                          </a:solidFill>
                          <a:latin typeface="Arial"/>
                        </a:rPr>
                        <a:t>ref</a:t>
                      </a:r>
                      <a:r>
                        <a:rPr b="1" lang="en-GB" sz="1800" spc="-1" strike="noStrike">
                          <a:solidFill>
                            <a:srgbClr val="333333"/>
                          </a:solidFill>
                          <a:latin typeface="Arial"/>
                        </a:rPr>
                        <a:t>.</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See also the minor change on dynamic (OPA &amp; MOSFET degradation, which lead to more stable system).</a:t>
                      </a:r>
                      <a:endParaRPr b="1" lang="en-GB" sz="1800" spc="-1" strike="noStrike">
                        <a:solidFill>
                          <a:srgbClr val="333333"/>
                        </a:solidFill>
                        <a:latin typeface="Arial"/>
                      </a:endParaRPr>
                    </a:p>
                    <a:p>
                      <a:pPr marL="36000" algn="just">
                        <a:lnSpc>
                          <a:spcPct val="115000"/>
                        </a:lnSpc>
                        <a:spcBef>
                          <a:spcPts val="283"/>
                        </a:spcBef>
                        <a:spcAft>
                          <a:spcPts val="283"/>
                        </a:spcAft>
                      </a:pP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grpSp>
        <p:nvGrpSpPr>
          <p:cNvPr id="527" name=""/>
          <p:cNvGrpSpPr/>
          <p:nvPr/>
        </p:nvGrpSpPr>
        <p:grpSpPr>
          <a:xfrm>
            <a:off x="748080" y="1338120"/>
            <a:ext cx="7477920" cy="4731840"/>
            <a:chOff x="748080" y="1338120"/>
            <a:chExt cx="7477920" cy="4731840"/>
          </a:xfrm>
        </p:grpSpPr>
        <p:pic>
          <p:nvPicPr>
            <p:cNvPr id="528" name="Espace réservé du contenu 8" descr=""/>
            <p:cNvPicPr/>
            <p:nvPr/>
          </p:nvPicPr>
          <p:blipFill>
            <a:blip r:embed="rId1"/>
            <a:stretch/>
          </p:blipFill>
          <p:spPr>
            <a:xfrm>
              <a:off x="1319400" y="1982160"/>
              <a:ext cx="6906600" cy="4087800"/>
            </a:xfrm>
            <a:prstGeom prst="rect">
              <a:avLst/>
            </a:prstGeom>
            <a:ln w="0">
              <a:noFill/>
            </a:ln>
          </p:spPr>
        </p:pic>
        <p:sp>
          <p:nvSpPr>
            <p:cNvPr id="529" name=""/>
            <p:cNvSpPr txBox="1"/>
            <p:nvPr/>
          </p:nvSpPr>
          <p:spPr>
            <a:xfrm>
              <a:off x="748080" y="4043160"/>
              <a:ext cx="640440" cy="649440"/>
            </a:xfrm>
            <a:prstGeom prst="rect">
              <a:avLst/>
            </a:prstGeom>
            <a:noFill/>
            <a:ln w="3600">
              <a:noFill/>
            </a:ln>
          </p:spPr>
          <p:txBody>
            <a:bodyPr lIns="54000" rIns="54000" tIns="54000" bIns="54000" anchor="t">
              <a:noAutofit/>
            </a:bodyPr>
            <a:p>
              <a:pPr algn="ctr"/>
              <a:r>
                <a:rPr b="1" lang="en-GB" sz="1800" spc="-1" strike="noStrike">
                  <a:solidFill>
                    <a:srgbClr val="800080"/>
                  </a:solidFill>
                  <a:latin typeface="Arial"/>
                </a:rPr>
                <a:t>VGS</a:t>
              </a:r>
              <a:br>
                <a:rPr sz="1800"/>
              </a:br>
              <a:r>
                <a:rPr b="1" lang="en-GB" sz="1800" spc="-1" strike="noStrike">
                  <a:solidFill>
                    <a:srgbClr val="800080"/>
                  </a:solidFill>
                  <a:latin typeface="Arial"/>
                  <a:ea typeface="Arial"/>
                </a:rPr>
                <a:t>≈</a:t>
              </a:r>
              <a:r>
                <a:rPr b="1" lang="en-GB" sz="1800" spc="-1" strike="noStrike">
                  <a:solidFill>
                    <a:srgbClr val="800080"/>
                  </a:solidFill>
                  <a:latin typeface="Arial"/>
                  <a:ea typeface="Arial"/>
                </a:rPr>
                <a:t> 1</a:t>
              </a:r>
              <a:r>
                <a:rPr b="1" lang="en-GB" sz="1800" spc="-1" strike="noStrike">
                  <a:solidFill>
                    <a:srgbClr val="800080"/>
                  </a:solidFill>
                  <a:latin typeface="Arial"/>
                </a:rPr>
                <a:t>V</a:t>
              </a:r>
              <a:endParaRPr b="0" lang="en-GB" sz="1800" spc="-1" strike="noStrike">
                <a:solidFill>
                  <a:srgbClr val="333333"/>
                </a:solidFill>
                <a:latin typeface="Arial"/>
              </a:endParaRPr>
            </a:p>
          </p:txBody>
        </p:sp>
        <p:sp>
          <p:nvSpPr>
            <p:cNvPr id="530" name=""/>
            <p:cNvSpPr txBox="1"/>
            <p:nvPr/>
          </p:nvSpPr>
          <p:spPr>
            <a:xfrm>
              <a:off x="3980160" y="2648520"/>
              <a:ext cx="717480" cy="410040"/>
            </a:xfrm>
            <a:prstGeom prst="rect">
              <a:avLst/>
            </a:prstGeom>
            <a:noFill/>
            <a:ln w="3600">
              <a:noFill/>
            </a:ln>
          </p:spPr>
          <p:txBody>
            <a:bodyPr wrap="none" lIns="54000" rIns="54000" tIns="54000" bIns="54000" anchor="t">
              <a:noAutofit/>
            </a:bodyPr>
            <a:p>
              <a:pPr algn="ctr"/>
              <a:r>
                <a:rPr b="1" lang="en-GB" sz="2000" spc="-1" strike="noStrike">
                  <a:solidFill>
                    <a:srgbClr val="50938a"/>
                  </a:solidFill>
                  <a:latin typeface="Arial"/>
                </a:rPr>
                <a:t>Imos</a:t>
              </a:r>
              <a:endParaRPr b="0" lang="en-GB" sz="2000" spc="-1" strike="noStrike">
                <a:solidFill>
                  <a:srgbClr val="333333"/>
                </a:solidFill>
                <a:latin typeface="Arial"/>
              </a:endParaRPr>
            </a:p>
          </p:txBody>
        </p:sp>
        <p:sp>
          <p:nvSpPr>
            <p:cNvPr id="531" name=""/>
            <p:cNvSpPr txBox="1"/>
            <p:nvPr/>
          </p:nvSpPr>
          <p:spPr>
            <a:xfrm>
              <a:off x="4046040" y="2166120"/>
              <a:ext cx="514440" cy="410040"/>
            </a:xfrm>
            <a:prstGeom prst="rect">
              <a:avLst/>
            </a:prstGeom>
            <a:noFill/>
            <a:ln w="3600">
              <a:noFill/>
            </a:ln>
          </p:spPr>
          <p:txBody>
            <a:bodyPr wrap="none" lIns="54000" rIns="54000" tIns="54000" bIns="54000" anchor="t">
              <a:noAutofit/>
            </a:bodyPr>
            <a:p>
              <a:pPr algn="ctr"/>
              <a:r>
                <a:rPr b="1" lang="en-GB" sz="2000" spc="-1" strike="noStrike">
                  <a:solidFill>
                    <a:srgbClr val="2a6099"/>
                  </a:solidFill>
                  <a:latin typeface="Arial"/>
                </a:rPr>
                <a:t>Iref</a:t>
              </a:r>
              <a:endParaRPr b="0" lang="en-GB" sz="2000" spc="-1" strike="noStrike">
                <a:solidFill>
                  <a:srgbClr val="333333"/>
                </a:solidFill>
                <a:latin typeface="Arial"/>
              </a:endParaRPr>
            </a:p>
          </p:txBody>
        </p:sp>
        <p:sp>
          <p:nvSpPr>
            <p:cNvPr id="532" name=""/>
            <p:cNvSpPr/>
            <p:nvPr/>
          </p:nvSpPr>
          <p:spPr>
            <a:xfrm>
              <a:off x="917640" y="2831760"/>
              <a:ext cx="328680" cy="1211400"/>
            </a:xfrm>
            <a:prstGeom prst="downArrow">
              <a:avLst>
                <a:gd name="adj1" fmla="val 36610"/>
                <a:gd name="adj2" fmla="val 45794"/>
              </a:avLst>
            </a:prstGeom>
            <a:solidFill>
              <a:srgbClr val="bf819e"/>
            </a:solidFill>
            <a:ln w="3600">
              <a:solidFill>
                <a:srgbClr val="666666"/>
              </a:solidFill>
              <a:round/>
            </a:ln>
          </p:spPr>
          <p:style>
            <a:lnRef idx="0"/>
            <a:fillRef idx="0"/>
            <a:effectRef idx="0"/>
            <a:fontRef idx="minor"/>
          </p:style>
          <p:txBody>
            <a:bodyPr lIns="54000" rIns="54000" tIns="54000" bIns="54000" anchor="ctr">
              <a:noAutofit/>
            </a:bodyPr>
            <a:p>
              <a:pPr algn="ctr"/>
              <a:endParaRPr b="0" lang="en-GB" sz="1800" spc="-1" strike="noStrike">
                <a:solidFill>
                  <a:srgbClr val="333333"/>
                </a:solidFill>
                <a:latin typeface="Arial"/>
              </a:endParaRPr>
            </a:p>
          </p:txBody>
        </p:sp>
        <p:sp>
          <p:nvSpPr>
            <p:cNvPr id="533" name=""/>
            <p:cNvSpPr txBox="1"/>
            <p:nvPr/>
          </p:nvSpPr>
          <p:spPr>
            <a:xfrm>
              <a:off x="748080" y="2225520"/>
              <a:ext cx="640440" cy="649080"/>
            </a:xfrm>
            <a:prstGeom prst="rect">
              <a:avLst/>
            </a:prstGeom>
            <a:noFill/>
            <a:ln w="3600">
              <a:noFill/>
            </a:ln>
          </p:spPr>
          <p:txBody>
            <a:bodyPr lIns="54000" rIns="54000" tIns="54000" bIns="54000" anchor="t">
              <a:noAutofit/>
            </a:bodyPr>
            <a:p>
              <a:pPr algn="ctr"/>
              <a:r>
                <a:rPr b="1" lang="en-GB" sz="1800" spc="-1" strike="noStrike">
                  <a:solidFill>
                    <a:srgbClr val="999999"/>
                  </a:solidFill>
                  <a:latin typeface="Arial"/>
                </a:rPr>
                <a:t>VGS</a:t>
              </a:r>
              <a:br>
                <a:rPr sz="1800"/>
              </a:br>
              <a:r>
                <a:rPr b="1" lang="en-GB" sz="1800" spc="-1" strike="noStrike">
                  <a:solidFill>
                    <a:srgbClr val="999999"/>
                  </a:solidFill>
                  <a:latin typeface="Arial"/>
                  <a:ea typeface="Arial"/>
                </a:rPr>
                <a:t>≈</a:t>
              </a:r>
              <a:r>
                <a:rPr b="1" lang="en-GB" sz="1800" spc="-1" strike="noStrike">
                  <a:solidFill>
                    <a:srgbClr val="999999"/>
                  </a:solidFill>
                  <a:latin typeface="Arial"/>
                  <a:ea typeface="Arial"/>
                </a:rPr>
                <a:t> 5</a:t>
              </a:r>
              <a:r>
                <a:rPr b="1" lang="en-GB" sz="1800" spc="-1" strike="noStrike">
                  <a:solidFill>
                    <a:srgbClr val="999999"/>
                  </a:solidFill>
                  <a:latin typeface="Arial"/>
                </a:rPr>
                <a:t>V</a:t>
              </a:r>
              <a:endParaRPr b="0" lang="en-GB" sz="1800" spc="-1" strike="noStrike">
                <a:solidFill>
                  <a:srgbClr val="333333"/>
                </a:solidFill>
                <a:latin typeface="Arial"/>
              </a:endParaRPr>
            </a:p>
          </p:txBody>
        </p:sp>
        <p:sp>
          <p:nvSpPr>
            <p:cNvPr id="534" name=""/>
            <p:cNvSpPr/>
            <p:nvPr/>
          </p:nvSpPr>
          <p:spPr>
            <a:xfrm>
              <a:off x="1491840" y="1338120"/>
              <a:ext cx="6504840" cy="425160"/>
            </a:xfrm>
            <a:prstGeom prst="rect">
              <a:avLst/>
            </a:prstGeom>
            <a:solidFill>
              <a:srgbClr val="eeeeee"/>
            </a:solidFill>
            <a:ln w="3600">
              <a:solidFill>
                <a:srgbClr val="666666"/>
              </a:solidFill>
              <a:round/>
            </a:ln>
          </p:spPr>
          <p:style>
            <a:lnRef idx="0"/>
            <a:fillRef idx="0"/>
            <a:effectRef idx="0"/>
            <a:fontRef idx="minor"/>
          </p:style>
          <p:txBody>
            <a:bodyPr lIns="54000" rIns="54000" tIns="54000" bIns="54000" anchor="ctr">
              <a:noAutofit/>
            </a:bodyPr>
            <a:p>
              <a:pPr algn="ctr"/>
              <a:r>
                <a:rPr b="1" lang="en-GB" sz="1800" spc="-1" strike="noStrike">
                  <a:solidFill>
                    <a:srgbClr val="333333"/>
                  </a:solidFill>
                  <a:latin typeface="Arial"/>
                </a:rPr>
                <a:t>Test of Power Mosfet in Linear Stage | </a:t>
              </a:r>
              <a:r>
                <a:rPr b="1" lang="en-GB" sz="1800" spc="-1" strike="noStrike">
                  <a:solidFill>
                    <a:srgbClr val="784b04"/>
                  </a:solidFill>
                  <a:latin typeface="Arial"/>
                </a:rPr>
                <a:t>1 000</a:t>
              </a:r>
              <a:r>
                <a:rPr b="1" lang="en-GB" sz="1800" spc="-1" strike="noStrike">
                  <a:solidFill>
                    <a:srgbClr val="333333"/>
                  </a:solidFill>
                  <a:latin typeface="Arial"/>
                </a:rPr>
                <a:t> Gy</a:t>
              </a:r>
              <a:endParaRPr b="1" lang="en-GB" sz="1800" spc="-1" strike="noStrike">
                <a:solidFill>
                  <a:srgbClr val="333333"/>
                </a:solidFill>
                <a:latin typeface="Arial"/>
              </a:endParaRPr>
            </a:p>
          </p:txBody>
        </p:sp>
      </p:grpSp>
    </p:spTree>
  </p:cSld>
  <mc:AlternateContent>
    <mc:Choice Requires="p14">
      <p:transition spd="slow" p14:dur="2000"/>
    </mc:Choice>
    <mc:Fallback>
      <p:transition spd="slow"/>
    </mc:Fallback>
  </mc:AlternateContent>
</p:sld>
</file>

<file path=ppt/slides/slide6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35"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Choosing the right topology | 4-Quadrant Linear Stage</a:t>
            </a:r>
            <a:endParaRPr b="1" lang="en-GB" sz="2200" spc="-1" strike="noStrike">
              <a:solidFill>
                <a:srgbClr val="ffffff"/>
              </a:solidFill>
              <a:latin typeface="Arial"/>
            </a:endParaRPr>
          </a:p>
        </p:txBody>
      </p:sp>
      <p:graphicFrame>
        <p:nvGraphicFramePr>
          <p:cNvPr id="536" name="Table 4_ 41"/>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Topology Simulation</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nSpc>
                          <a:spcPct val="115000"/>
                        </a:lnSpc>
                        <a:spcBef>
                          <a:spcPts val="283"/>
                        </a:spcBef>
                        <a:spcAft>
                          <a:spcPts val="283"/>
                        </a:spcAft>
                      </a:pPr>
                      <a:r>
                        <a:rPr b="1" lang="en-GB" sz="1800" spc="-1" strike="noStrike">
                          <a:solidFill>
                            <a:srgbClr val="333333"/>
                          </a:solidFill>
                          <a:latin typeface="Arial"/>
                        </a:rPr>
                        <a:t>Expert and highly precise simulation allows the creation of dedicated component models, integrating cumulative dose degradation.</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537" name="" descr=""/>
          <p:cNvPicPr/>
          <p:nvPr/>
        </p:nvPicPr>
        <p:blipFill>
          <a:blip r:embed="rId1"/>
          <a:stretch/>
        </p:blipFill>
        <p:spPr>
          <a:xfrm>
            <a:off x="8988480" y="3672000"/>
            <a:ext cx="2787120" cy="2877120"/>
          </a:xfrm>
          <a:prstGeom prst="rect">
            <a:avLst/>
          </a:prstGeom>
          <a:ln w="3600">
            <a:noFill/>
          </a:ln>
        </p:spPr>
      </p:pic>
      <p:pic>
        <p:nvPicPr>
          <p:cNvPr id="538" name="" descr=""/>
          <p:cNvPicPr/>
          <p:nvPr/>
        </p:nvPicPr>
        <p:blipFill>
          <a:blip r:embed="rId2"/>
          <a:stretch/>
        </p:blipFill>
        <p:spPr>
          <a:xfrm>
            <a:off x="10008000" y="5971320"/>
            <a:ext cx="1627920" cy="222120"/>
          </a:xfrm>
          <a:prstGeom prst="rect">
            <a:avLst/>
          </a:prstGeom>
          <a:ln w="3600">
            <a:noFill/>
          </a:ln>
        </p:spPr>
      </p:pic>
      <p:grpSp>
        <p:nvGrpSpPr>
          <p:cNvPr id="539" name=""/>
          <p:cNvGrpSpPr/>
          <p:nvPr/>
        </p:nvGrpSpPr>
        <p:grpSpPr>
          <a:xfrm>
            <a:off x="1084680" y="1419480"/>
            <a:ext cx="7048080" cy="4720320"/>
            <a:chOff x="1084680" y="1419480"/>
            <a:chExt cx="7048080" cy="4720320"/>
          </a:xfrm>
        </p:grpSpPr>
        <p:pic>
          <p:nvPicPr>
            <p:cNvPr id="540" name="" descr=""/>
            <p:cNvPicPr/>
            <p:nvPr/>
          </p:nvPicPr>
          <p:blipFill>
            <a:blip r:embed="rId3"/>
            <a:stretch/>
          </p:blipFill>
          <p:spPr>
            <a:xfrm>
              <a:off x="1084680" y="1419480"/>
              <a:ext cx="6983280" cy="4673520"/>
            </a:xfrm>
            <a:prstGeom prst="rect">
              <a:avLst/>
            </a:prstGeom>
            <a:ln w="3600">
              <a:noFill/>
            </a:ln>
          </p:spPr>
        </p:pic>
        <p:sp>
          <p:nvSpPr>
            <p:cNvPr id="541" name=""/>
            <p:cNvSpPr/>
            <p:nvPr/>
          </p:nvSpPr>
          <p:spPr>
            <a:xfrm>
              <a:off x="2692080" y="4028040"/>
              <a:ext cx="596160" cy="571680"/>
            </a:xfrm>
            <a:prstGeom prst="ellipse">
              <a:avLst/>
            </a:prstGeom>
            <a:noFill/>
            <a:ln w="29160">
              <a:solidFill>
                <a:srgbClr val="ff0000"/>
              </a:solidFill>
              <a:prstDash val="dash"/>
              <a:round/>
            </a:ln>
          </p:spPr>
          <p:style>
            <a:lnRef idx="0"/>
            <a:fillRef idx="0"/>
            <a:effectRef idx="0"/>
            <a:fontRef idx="minor"/>
          </p:style>
          <p:txBody>
            <a:bodyPr lIns="66600" rIns="66600" tIns="66600" bIns="66600" anchor="ctr">
              <a:noAutofit/>
            </a:bodyPr>
            <a:p>
              <a:pPr algn="ctr"/>
              <a:endParaRPr b="0" lang="en-GB" sz="1800" spc="-1" strike="noStrike">
                <a:solidFill>
                  <a:srgbClr val="333333"/>
                </a:solidFill>
                <a:latin typeface="Arial"/>
              </a:endParaRPr>
            </a:p>
          </p:txBody>
        </p:sp>
        <p:sp>
          <p:nvSpPr>
            <p:cNvPr id="542" name=""/>
            <p:cNvSpPr/>
            <p:nvPr/>
          </p:nvSpPr>
          <p:spPr>
            <a:xfrm>
              <a:off x="1084680" y="5704920"/>
              <a:ext cx="7048080" cy="434880"/>
            </a:xfrm>
            <a:prstGeom prst="rect">
              <a:avLst/>
            </a:prstGeom>
            <a:noFill/>
            <a:ln cap="rnd" w="29160">
              <a:solidFill>
                <a:srgbClr val="ff0000"/>
              </a:solidFill>
              <a:prstDash val="sysDash"/>
              <a:round/>
            </a:ln>
          </p:spPr>
          <p:style>
            <a:lnRef idx="0"/>
            <a:fillRef idx="0"/>
            <a:effectRef idx="0"/>
            <a:fontRef idx="minor"/>
          </p:style>
          <p:txBody>
            <a:bodyPr lIns="66600" rIns="66600" tIns="66600" bIns="66600" anchor="ctr">
              <a:noAutofit/>
            </a:bodyPr>
            <a:p>
              <a:pPr algn="ctr"/>
              <a:endParaRPr b="0" lang="en-GB" sz="1800" spc="-1" strike="noStrike">
                <a:solidFill>
                  <a:srgbClr val="333333"/>
                </a:solidFill>
                <a:latin typeface="Arial"/>
              </a:endParaRPr>
            </a:p>
          </p:txBody>
        </p:sp>
      </p:grpSp>
    </p:spTree>
  </p:cSld>
  <mc:AlternateContent>
    <mc:Choice Requires="p14">
      <p:transition spd="slow" p14:dur="2000"/>
    </mc:Choice>
    <mc:Fallback>
      <p:transition spd="slow"/>
    </mc:Fallback>
  </mc:AlternateContent>
</p:sld>
</file>

<file path=ppt/slides/slide6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43"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Choosing the right reason to… stop the converter!</a:t>
            </a:r>
            <a:endParaRPr b="1" lang="en-GB" sz="2200" spc="-1" strike="noStrike">
              <a:solidFill>
                <a:srgbClr val="ffffff"/>
              </a:solidFill>
              <a:latin typeface="Arial"/>
            </a:endParaRPr>
          </a:p>
        </p:txBody>
      </p:sp>
      <p:graphicFrame>
        <p:nvGraphicFramePr>
          <p:cNvPr id="544" name="Table 4_ 74"/>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Operation first!</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Select and keep only the critical faults stopping the converter.</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This requires a good understanding of operation requirements, also to correctly evaluate the good trip levels and reason for stop, including redundancy in the decision (it is sometimes better to get one child unit stop earlier, to prevent the global redundant converter to fail).</a:t>
                      </a:r>
                      <a:endParaRPr b="1" lang="en-GB" sz="1800" spc="-1" strike="noStrike">
                        <a:solidFill>
                          <a:srgbClr val="333333"/>
                        </a:solidFill>
                        <a:latin typeface="Arial"/>
                      </a:endParaRPr>
                    </a:p>
                    <a:p>
                      <a:pPr marL="36000" algn="just">
                        <a:lnSpc>
                          <a:spcPct val="115000"/>
                        </a:lnSpc>
                        <a:spcBef>
                          <a:spcPts val="283"/>
                        </a:spcBef>
                        <a:spcAft>
                          <a:spcPts val="283"/>
                        </a:spcAft>
                      </a:pP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545" name="" descr=""/>
          <p:cNvPicPr/>
          <p:nvPr/>
        </p:nvPicPr>
        <p:blipFill>
          <a:blip r:embed="rId1"/>
          <a:stretch/>
        </p:blipFill>
        <p:spPr>
          <a:xfrm>
            <a:off x="1144080" y="1261440"/>
            <a:ext cx="6987960" cy="4882680"/>
          </a:xfrm>
          <a:prstGeom prst="rect">
            <a:avLst/>
          </a:prstGeom>
          <a:ln w="3600">
            <a:noFill/>
          </a:ln>
        </p:spPr>
      </p:pic>
    </p:spTree>
  </p:cSld>
  <mc:AlternateContent>
    <mc:Choice Requires="p14">
      <p:transition spd="slow" p14:dur="2000"/>
    </mc:Choice>
    <mc:Fallback>
      <p:transition spd="slow"/>
    </mc:Fallback>
  </mc:AlternateContent>
</p:sld>
</file>

<file path=ppt/slides/slide6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46" name="PlaceHolder 1"/>
          <p:cNvSpPr>
            <a:spLocks noGrp="1"/>
          </p:cNvSpPr>
          <p:nvPr>
            <p:ph type="title"/>
          </p:nvPr>
        </p:nvSpPr>
        <p:spPr>
          <a:xfrm>
            <a:off x="1741680" y="2873520"/>
            <a:ext cx="9405000" cy="1001520"/>
          </a:xfrm>
          <a:prstGeom prst="rect">
            <a:avLst/>
          </a:prstGeom>
          <a:noFill/>
          <a:ln w="0">
            <a:noFill/>
          </a:ln>
        </p:spPr>
        <p:txBody>
          <a:bodyPr lIns="0" rIns="0" tIns="0" bIns="0" anchor="ctr">
            <a:noAutofit/>
          </a:bodyPr>
          <a:p>
            <a:pPr indent="0">
              <a:buNone/>
            </a:pPr>
            <a:r>
              <a:rPr b="1" lang="en-GB" sz="3200" spc="-1" strike="noStrike">
                <a:solidFill>
                  <a:srgbClr val="333333"/>
                </a:solidFill>
                <a:latin typeface="Arial"/>
              </a:rPr>
              <a:t>Design: detailed highlights</a:t>
            </a:r>
            <a:endParaRPr b="1" lang="en-GB" sz="3200" spc="-1" strike="noStrike">
              <a:solidFill>
                <a:srgbClr val="333333"/>
              </a:solidFill>
              <a:latin typeface="Arial"/>
            </a:endParaRPr>
          </a:p>
        </p:txBody>
      </p:sp>
    </p:spTree>
  </p:cSld>
  <mc:AlternateContent>
    <mc:Choice Requires="p14">
      <p:transition spd="slow" p14:dur="2000"/>
    </mc:Choice>
    <mc:Fallback>
      <p:transition spd="slow"/>
    </mc:Fallback>
  </mc:AlternateContent>
</p:sld>
</file>

<file path=ppt/slides/slide6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47"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Design: detailed highlights | High occurrence of small components</a:t>
            </a:r>
            <a:endParaRPr b="1" lang="en-GB" sz="2200" spc="-1" strike="noStrike">
              <a:solidFill>
                <a:srgbClr val="ffffff"/>
              </a:solidFill>
              <a:latin typeface="Arial"/>
            </a:endParaRPr>
          </a:p>
        </p:txBody>
      </p:sp>
      <p:graphicFrame>
        <p:nvGraphicFramePr>
          <p:cNvPr id="548" name="Table 4_ 49"/>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High occurrence case</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Case of Very High Occurrence in the design = SOT23 Low Power Mosfet, widely used.</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This component can be used up to </a:t>
                      </a:r>
                      <a:r>
                        <a:rPr b="1" lang="en-GB" sz="1800" spc="-1" strike="noStrike">
                          <a:solidFill>
                            <a:srgbClr val="706e0c"/>
                          </a:solidFill>
                          <a:latin typeface="Arial"/>
                        </a:rPr>
                        <a:t>50-100 times in a power module</a:t>
                      </a:r>
                      <a:r>
                        <a:rPr b="1" lang="en-GB" sz="1800" spc="-1" strike="noStrike">
                          <a:solidFill>
                            <a:srgbClr val="333333"/>
                          </a:solidFill>
                          <a:latin typeface="Arial"/>
                        </a:rPr>
                        <a:t> (then up to 300 times in a full redundant converter).</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Apply a </a:t>
                      </a:r>
                      <a:r>
                        <a:rPr b="1" lang="en-GB" sz="1800" spc="-1" strike="noStrike">
                          <a:solidFill>
                            <a:srgbClr val="706e0c"/>
                          </a:solidFill>
                          <a:latin typeface="Arial"/>
                        </a:rPr>
                        <a:t>solid strategy</a:t>
                      </a:r>
                      <a:r>
                        <a:rPr b="1" lang="en-GB" sz="1800" spc="-1" strike="noStrike">
                          <a:solidFill>
                            <a:srgbClr val="333333"/>
                          </a:solidFill>
                          <a:latin typeface="Arial"/>
                        </a:rPr>
                        <a:t> on how to use it versus its </a:t>
                      </a:r>
                      <a:r>
                        <a:rPr b="1" lang="en-GB" sz="1800" spc="-1" strike="noStrike">
                          <a:solidFill>
                            <a:srgbClr val="706e0c"/>
                          </a:solidFill>
                          <a:latin typeface="Arial"/>
                        </a:rPr>
                        <a:t>nominal operational state</a:t>
                      </a:r>
                      <a:r>
                        <a:rPr b="1" lang="en-GB" sz="1800" spc="-1" strike="noStrike">
                          <a:solidFill>
                            <a:srgbClr val="333333"/>
                          </a:solidFill>
                          <a:latin typeface="Arial"/>
                        </a:rPr>
                        <a:t> (nominally OFF or ON).</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grpSp>
        <p:nvGrpSpPr>
          <p:cNvPr id="549" name=""/>
          <p:cNvGrpSpPr/>
          <p:nvPr/>
        </p:nvGrpSpPr>
        <p:grpSpPr>
          <a:xfrm>
            <a:off x="1301760" y="1458360"/>
            <a:ext cx="6711120" cy="4495320"/>
            <a:chOff x="1301760" y="1458360"/>
            <a:chExt cx="6711120" cy="4495320"/>
          </a:xfrm>
        </p:grpSpPr>
        <p:pic>
          <p:nvPicPr>
            <p:cNvPr id="550" name="" descr=""/>
            <p:cNvPicPr/>
            <p:nvPr/>
          </p:nvPicPr>
          <p:blipFill>
            <a:blip r:embed="rId1"/>
            <a:stretch/>
          </p:blipFill>
          <p:spPr>
            <a:xfrm>
              <a:off x="1301760" y="1458360"/>
              <a:ext cx="6711120" cy="4495320"/>
            </a:xfrm>
            <a:prstGeom prst="rect">
              <a:avLst/>
            </a:prstGeom>
            <a:ln w="3600">
              <a:noFill/>
            </a:ln>
          </p:spPr>
        </p:pic>
        <p:sp>
          <p:nvSpPr>
            <p:cNvPr id="551" name=""/>
            <p:cNvSpPr/>
            <p:nvPr/>
          </p:nvSpPr>
          <p:spPr>
            <a:xfrm>
              <a:off x="2327400" y="1852200"/>
              <a:ext cx="415080" cy="369000"/>
            </a:xfrm>
            <a:prstGeom prst="ellipse">
              <a:avLst/>
            </a:prstGeom>
            <a:solidFill>
              <a:srgbClr val="ff0000">
                <a:alpha val="22000"/>
              </a:srgbClr>
            </a:solidFill>
            <a:ln w="19080">
              <a:solidFill>
                <a:srgbClr val="ff0000"/>
              </a:solidFill>
              <a:round/>
            </a:ln>
          </p:spPr>
          <p:style>
            <a:lnRef idx="0"/>
            <a:fillRef idx="0"/>
            <a:effectRef idx="0"/>
            <a:fontRef idx="minor"/>
          </p:style>
          <p:txBody>
            <a:bodyPr lIns="99720" rIns="99720" tIns="54720" bIns="54720" anchor="ctr">
              <a:noAutofit/>
            </a:bodyPr>
            <a:p>
              <a:pPr algn="ctr"/>
              <a:endParaRPr b="0" lang="en-GB" sz="1800" spc="-1" strike="noStrike">
                <a:solidFill>
                  <a:srgbClr val="333333"/>
                </a:solidFill>
                <a:latin typeface="Arial"/>
              </a:endParaRPr>
            </a:p>
          </p:txBody>
        </p:sp>
        <p:sp>
          <p:nvSpPr>
            <p:cNvPr id="552" name=""/>
            <p:cNvSpPr/>
            <p:nvPr/>
          </p:nvSpPr>
          <p:spPr>
            <a:xfrm>
              <a:off x="2412360" y="4872960"/>
              <a:ext cx="415080" cy="368640"/>
            </a:xfrm>
            <a:prstGeom prst="ellipse">
              <a:avLst/>
            </a:prstGeom>
            <a:solidFill>
              <a:srgbClr val="ff0000">
                <a:alpha val="22000"/>
              </a:srgbClr>
            </a:solidFill>
            <a:ln w="19080">
              <a:solidFill>
                <a:srgbClr val="ff0000"/>
              </a:solidFill>
              <a:round/>
            </a:ln>
          </p:spPr>
          <p:style>
            <a:lnRef idx="0"/>
            <a:fillRef idx="0"/>
            <a:effectRef idx="0"/>
            <a:fontRef idx="minor"/>
          </p:style>
          <p:txBody>
            <a:bodyPr lIns="99720" rIns="99720" tIns="54720" bIns="54720" anchor="ctr">
              <a:noAutofit/>
            </a:bodyPr>
            <a:p>
              <a:pPr algn="ctr"/>
              <a:endParaRPr b="0" lang="en-GB" sz="1800" spc="-1" strike="noStrike">
                <a:solidFill>
                  <a:srgbClr val="333333"/>
                </a:solidFill>
                <a:latin typeface="Arial"/>
              </a:endParaRPr>
            </a:p>
          </p:txBody>
        </p:sp>
        <p:sp>
          <p:nvSpPr>
            <p:cNvPr id="553" name=""/>
            <p:cNvSpPr/>
            <p:nvPr/>
          </p:nvSpPr>
          <p:spPr>
            <a:xfrm>
              <a:off x="3474720" y="4638600"/>
              <a:ext cx="415080" cy="368280"/>
            </a:xfrm>
            <a:prstGeom prst="ellipse">
              <a:avLst/>
            </a:prstGeom>
            <a:solidFill>
              <a:srgbClr val="ff0000">
                <a:alpha val="22000"/>
              </a:srgbClr>
            </a:solidFill>
            <a:ln w="19080">
              <a:solidFill>
                <a:srgbClr val="ff0000"/>
              </a:solidFill>
              <a:round/>
            </a:ln>
          </p:spPr>
          <p:style>
            <a:lnRef idx="0"/>
            <a:fillRef idx="0"/>
            <a:effectRef idx="0"/>
            <a:fontRef idx="minor"/>
          </p:style>
          <p:txBody>
            <a:bodyPr lIns="99720" rIns="99720" tIns="54720" bIns="54720" anchor="ctr">
              <a:noAutofit/>
            </a:bodyPr>
            <a:p>
              <a:pPr algn="ctr"/>
              <a:endParaRPr b="0" lang="en-GB" sz="1800" spc="-1" strike="noStrike">
                <a:solidFill>
                  <a:srgbClr val="333333"/>
                </a:solidFill>
                <a:latin typeface="Arial"/>
              </a:endParaRPr>
            </a:p>
          </p:txBody>
        </p:sp>
        <p:sp>
          <p:nvSpPr>
            <p:cNvPr id="554" name=""/>
            <p:cNvSpPr/>
            <p:nvPr/>
          </p:nvSpPr>
          <p:spPr>
            <a:xfrm>
              <a:off x="3849120" y="5341680"/>
              <a:ext cx="415440" cy="369000"/>
            </a:xfrm>
            <a:prstGeom prst="ellipse">
              <a:avLst/>
            </a:prstGeom>
            <a:solidFill>
              <a:srgbClr val="ff0000">
                <a:alpha val="22000"/>
              </a:srgbClr>
            </a:solidFill>
            <a:ln w="19080">
              <a:solidFill>
                <a:srgbClr val="ff0000"/>
              </a:solidFill>
              <a:round/>
            </a:ln>
          </p:spPr>
          <p:style>
            <a:lnRef idx="0"/>
            <a:fillRef idx="0"/>
            <a:effectRef idx="0"/>
            <a:fontRef idx="minor"/>
          </p:style>
          <p:txBody>
            <a:bodyPr lIns="99720" rIns="99720" tIns="54720" bIns="54720" anchor="ctr">
              <a:noAutofit/>
            </a:bodyPr>
            <a:p>
              <a:pPr algn="ctr"/>
              <a:endParaRPr b="0" lang="en-GB" sz="1800" spc="-1" strike="noStrike">
                <a:solidFill>
                  <a:srgbClr val="333333"/>
                </a:solidFill>
                <a:latin typeface="Arial"/>
              </a:endParaRPr>
            </a:p>
          </p:txBody>
        </p:sp>
        <p:sp>
          <p:nvSpPr>
            <p:cNvPr id="555" name=""/>
            <p:cNvSpPr/>
            <p:nvPr/>
          </p:nvSpPr>
          <p:spPr>
            <a:xfrm>
              <a:off x="3412080" y="1648800"/>
              <a:ext cx="415080" cy="368280"/>
            </a:xfrm>
            <a:prstGeom prst="ellipse">
              <a:avLst/>
            </a:prstGeom>
            <a:solidFill>
              <a:srgbClr val="ff0000">
                <a:alpha val="22000"/>
              </a:srgbClr>
            </a:solidFill>
            <a:ln w="19080">
              <a:solidFill>
                <a:srgbClr val="ff0000"/>
              </a:solidFill>
              <a:round/>
            </a:ln>
          </p:spPr>
          <p:style>
            <a:lnRef idx="0"/>
            <a:fillRef idx="0"/>
            <a:effectRef idx="0"/>
            <a:fontRef idx="minor"/>
          </p:style>
          <p:txBody>
            <a:bodyPr lIns="99720" rIns="99720" tIns="54720" bIns="54720" anchor="ctr">
              <a:noAutofit/>
            </a:bodyPr>
            <a:p>
              <a:pPr algn="ctr"/>
              <a:endParaRPr b="0" lang="en-GB" sz="1800" spc="-1" strike="noStrike">
                <a:solidFill>
                  <a:srgbClr val="333333"/>
                </a:solidFill>
                <a:latin typeface="Arial"/>
              </a:endParaRPr>
            </a:p>
          </p:txBody>
        </p:sp>
        <p:sp>
          <p:nvSpPr>
            <p:cNvPr id="556" name=""/>
            <p:cNvSpPr/>
            <p:nvPr/>
          </p:nvSpPr>
          <p:spPr>
            <a:xfrm>
              <a:off x="3764520" y="2276280"/>
              <a:ext cx="414720" cy="369000"/>
            </a:xfrm>
            <a:prstGeom prst="ellipse">
              <a:avLst/>
            </a:prstGeom>
            <a:solidFill>
              <a:srgbClr val="ff0000">
                <a:alpha val="22000"/>
              </a:srgbClr>
            </a:solidFill>
            <a:ln w="19080">
              <a:solidFill>
                <a:srgbClr val="ff0000"/>
              </a:solidFill>
              <a:round/>
            </a:ln>
          </p:spPr>
          <p:style>
            <a:lnRef idx="0"/>
            <a:fillRef idx="0"/>
            <a:effectRef idx="0"/>
            <a:fontRef idx="minor"/>
          </p:style>
          <p:txBody>
            <a:bodyPr lIns="99720" rIns="99720" tIns="54720" bIns="54720" anchor="ctr">
              <a:noAutofit/>
            </a:bodyPr>
            <a:p>
              <a:pPr algn="ctr"/>
              <a:endParaRPr b="0" lang="en-GB" sz="1800" spc="-1" strike="noStrike">
                <a:solidFill>
                  <a:srgbClr val="333333"/>
                </a:solidFill>
                <a:latin typeface="Arial"/>
              </a:endParaRPr>
            </a:p>
          </p:txBody>
        </p:sp>
        <p:sp>
          <p:nvSpPr>
            <p:cNvPr id="557" name=""/>
            <p:cNvSpPr/>
            <p:nvPr/>
          </p:nvSpPr>
          <p:spPr>
            <a:xfrm>
              <a:off x="3827160" y="3993480"/>
              <a:ext cx="415080" cy="369360"/>
            </a:xfrm>
            <a:prstGeom prst="ellipse">
              <a:avLst/>
            </a:prstGeom>
            <a:solidFill>
              <a:srgbClr val="ff0000">
                <a:alpha val="22000"/>
              </a:srgbClr>
            </a:solidFill>
            <a:ln w="19080">
              <a:solidFill>
                <a:srgbClr val="ff0000"/>
              </a:solidFill>
              <a:round/>
            </a:ln>
          </p:spPr>
          <p:style>
            <a:lnRef idx="0"/>
            <a:fillRef idx="0"/>
            <a:effectRef idx="0"/>
            <a:fontRef idx="minor"/>
          </p:style>
          <p:txBody>
            <a:bodyPr lIns="99720" rIns="99720" tIns="54720" bIns="54720" anchor="ctr">
              <a:noAutofit/>
            </a:bodyPr>
            <a:p>
              <a:pPr algn="ctr"/>
              <a:endParaRPr b="0" lang="en-GB" sz="1800" spc="-1" strike="noStrike">
                <a:solidFill>
                  <a:srgbClr val="333333"/>
                </a:solidFill>
                <a:latin typeface="Arial"/>
              </a:endParaRPr>
            </a:p>
          </p:txBody>
        </p:sp>
        <p:sp>
          <p:nvSpPr>
            <p:cNvPr id="558" name=""/>
            <p:cNvSpPr/>
            <p:nvPr/>
          </p:nvSpPr>
          <p:spPr>
            <a:xfrm>
              <a:off x="5348520" y="3993480"/>
              <a:ext cx="415080" cy="369000"/>
            </a:xfrm>
            <a:prstGeom prst="ellipse">
              <a:avLst/>
            </a:prstGeom>
            <a:solidFill>
              <a:srgbClr val="ff0000">
                <a:alpha val="22000"/>
              </a:srgbClr>
            </a:solidFill>
            <a:ln w="19080">
              <a:solidFill>
                <a:srgbClr val="ff0000"/>
              </a:solidFill>
              <a:round/>
            </a:ln>
          </p:spPr>
          <p:style>
            <a:lnRef idx="0"/>
            <a:fillRef idx="0"/>
            <a:effectRef idx="0"/>
            <a:fontRef idx="minor"/>
          </p:style>
          <p:txBody>
            <a:bodyPr lIns="99720" rIns="99720" tIns="54720" bIns="54720" anchor="ctr">
              <a:noAutofit/>
            </a:bodyPr>
            <a:p>
              <a:pPr algn="ctr"/>
              <a:endParaRPr b="0" lang="en-GB" sz="1800" spc="-1" strike="noStrike">
                <a:solidFill>
                  <a:srgbClr val="333333"/>
                </a:solidFill>
                <a:latin typeface="Arial"/>
              </a:endParaRPr>
            </a:p>
          </p:txBody>
        </p:sp>
        <p:sp>
          <p:nvSpPr>
            <p:cNvPr id="559" name=""/>
            <p:cNvSpPr/>
            <p:nvPr/>
          </p:nvSpPr>
          <p:spPr>
            <a:xfrm>
              <a:off x="3849480" y="3097080"/>
              <a:ext cx="415080" cy="369000"/>
            </a:xfrm>
            <a:prstGeom prst="ellipse">
              <a:avLst/>
            </a:prstGeom>
            <a:solidFill>
              <a:srgbClr val="ff0000">
                <a:alpha val="22000"/>
              </a:srgbClr>
            </a:solidFill>
            <a:ln w="19080">
              <a:solidFill>
                <a:srgbClr val="ff0000"/>
              </a:solidFill>
              <a:round/>
            </a:ln>
          </p:spPr>
          <p:style>
            <a:lnRef idx="0"/>
            <a:fillRef idx="0"/>
            <a:effectRef idx="0"/>
            <a:fontRef idx="minor"/>
          </p:style>
          <p:txBody>
            <a:bodyPr lIns="99720" rIns="99720" tIns="54720" bIns="54720" anchor="ctr">
              <a:noAutofit/>
            </a:bodyPr>
            <a:p>
              <a:pPr algn="ctr"/>
              <a:endParaRPr b="0" lang="en-GB" sz="1800" spc="-1" strike="noStrike">
                <a:solidFill>
                  <a:srgbClr val="333333"/>
                </a:solidFill>
                <a:latin typeface="Arial"/>
              </a:endParaRPr>
            </a:p>
          </p:txBody>
        </p:sp>
        <p:sp>
          <p:nvSpPr>
            <p:cNvPr id="560" name=""/>
            <p:cNvSpPr/>
            <p:nvPr/>
          </p:nvSpPr>
          <p:spPr>
            <a:xfrm>
              <a:off x="5411160" y="2980080"/>
              <a:ext cx="415080" cy="368640"/>
            </a:xfrm>
            <a:prstGeom prst="ellipse">
              <a:avLst/>
            </a:prstGeom>
            <a:solidFill>
              <a:srgbClr val="ff0000">
                <a:alpha val="22000"/>
              </a:srgbClr>
            </a:solidFill>
            <a:ln w="19080">
              <a:solidFill>
                <a:srgbClr val="ff0000"/>
              </a:solidFill>
              <a:round/>
            </a:ln>
          </p:spPr>
          <p:style>
            <a:lnRef idx="0"/>
            <a:fillRef idx="0"/>
            <a:effectRef idx="0"/>
            <a:fontRef idx="minor"/>
          </p:style>
          <p:txBody>
            <a:bodyPr lIns="99720" rIns="99720" tIns="54720" bIns="54720" anchor="ctr">
              <a:noAutofit/>
            </a:bodyPr>
            <a:p>
              <a:pPr algn="ctr"/>
              <a:endParaRPr b="0" lang="en-GB" sz="1800" spc="-1" strike="noStrike">
                <a:solidFill>
                  <a:srgbClr val="333333"/>
                </a:solidFill>
                <a:latin typeface="Arial"/>
              </a:endParaRPr>
            </a:p>
          </p:txBody>
        </p:sp>
        <p:sp>
          <p:nvSpPr>
            <p:cNvPr id="561" name=""/>
            <p:cNvSpPr/>
            <p:nvPr/>
          </p:nvSpPr>
          <p:spPr>
            <a:xfrm>
              <a:off x="6536160" y="3231720"/>
              <a:ext cx="414360" cy="368280"/>
            </a:xfrm>
            <a:prstGeom prst="ellipse">
              <a:avLst/>
            </a:prstGeom>
            <a:solidFill>
              <a:srgbClr val="ff0000">
                <a:alpha val="22000"/>
              </a:srgbClr>
            </a:solidFill>
            <a:ln w="19080">
              <a:solidFill>
                <a:srgbClr val="ff0000"/>
              </a:solidFill>
              <a:round/>
            </a:ln>
          </p:spPr>
          <p:style>
            <a:lnRef idx="0"/>
            <a:fillRef idx="0"/>
            <a:effectRef idx="0"/>
            <a:fontRef idx="minor"/>
          </p:style>
          <p:txBody>
            <a:bodyPr lIns="99720" rIns="99720" tIns="54720" bIns="54720" anchor="ctr">
              <a:noAutofit/>
            </a:bodyPr>
            <a:p>
              <a:pPr algn="ctr"/>
              <a:endParaRPr b="0" lang="en-GB" sz="1800" spc="-1" strike="noStrike">
                <a:solidFill>
                  <a:srgbClr val="333333"/>
                </a:solidFill>
                <a:latin typeface="Arial"/>
              </a:endParaRPr>
            </a:p>
          </p:txBody>
        </p:sp>
        <p:sp>
          <p:nvSpPr>
            <p:cNvPr id="562" name=""/>
            <p:cNvSpPr/>
            <p:nvPr/>
          </p:nvSpPr>
          <p:spPr>
            <a:xfrm>
              <a:off x="6536160" y="3759120"/>
              <a:ext cx="414360" cy="368640"/>
            </a:xfrm>
            <a:prstGeom prst="ellipse">
              <a:avLst/>
            </a:prstGeom>
            <a:solidFill>
              <a:srgbClr val="ff0000">
                <a:alpha val="22000"/>
              </a:srgbClr>
            </a:solidFill>
            <a:ln w="19080">
              <a:solidFill>
                <a:srgbClr val="ff0000"/>
              </a:solidFill>
              <a:round/>
            </a:ln>
          </p:spPr>
          <p:style>
            <a:lnRef idx="0"/>
            <a:fillRef idx="0"/>
            <a:effectRef idx="0"/>
            <a:fontRef idx="minor"/>
          </p:style>
          <p:txBody>
            <a:bodyPr lIns="99720" rIns="99720" tIns="54720" bIns="54720" anchor="ctr">
              <a:noAutofit/>
            </a:bodyPr>
            <a:p>
              <a:pPr algn="ctr"/>
              <a:endParaRPr b="0" lang="en-GB" sz="1800" spc="-1" strike="noStrike">
                <a:solidFill>
                  <a:srgbClr val="333333"/>
                </a:solidFill>
                <a:latin typeface="Arial"/>
              </a:endParaRPr>
            </a:p>
          </p:txBody>
        </p:sp>
      </p:grpSp>
    </p:spTree>
  </p:cSld>
  <mc:AlternateContent>
    <mc:Choice Requires="p14">
      <p:transition spd="slow" p14:dur="2000"/>
    </mc:Choice>
    <mc:Fallback>
      <p:transition spd="slow"/>
    </mc:Fallback>
  </mc:AlternateContent>
</p:sld>
</file>

<file path=ppt/slides/slide6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63"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Design: detailed highlights | High occurrence of small components</a:t>
            </a:r>
            <a:endParaRPr b="1" lang="en-GB" sz="2200" spc="-1" strike="noStrike">
              <a:solidFill>
                <a:srgbClr val="ffffff"/>
              </a:solidFill>
              <a:latin typeface="Arial"/>
            </a:endParaRPr>
          </a:p>
        </p:txBody>
      </p:sp>
      <p:graphicFrame>
        <p:nvGraphicFramePr>
          <p:cNvPr id="564" name="Table 4_ 75"/>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Topology choice</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Strategy: gate is biased at </a:t>
                      </a:r>
                      <a:r>
                        <a:rPr b="1" lang="en-GB" sz="1800" spc="-1" strike="noStrike">
                          <a:solidFill>
                            <a:srgbClr val="706e0c"/>
                          </a:solidFill>
                          <a:latin typeface="Arial"/>
                        </a:rPr>
                        <a:t>3.3 V</a:t>
                      </a:r>
                      <a:r>
                        <a:rPr b="1" lang="en-GB" sz="1800" spc="-1" strike="noStrike">
                          <a:solidFill>
                            <a:srgbClr val="333333"/>
                          </a:solidFill>
                          <a:latin typeface="Arial"/>
                        </a:rPr>
                        <a:t> (not more) if </a:t>
                      </a:r>
                      <a:r>
                        <a:rPr b="1" lang="en-GB" sz="1800" spc="-1" strike="noStrike">
                          <a:solidFill>
                            <a:srgbClr val="706e0c"/>
                          </a:solidFill>
                          <a:latin typeface="Arial"/>
                        </a:rPr>
                        <a:t>ON</a:t>
                      </a:r>
                      <a:r>
                        <a:rPr b="1" lang="en-GB" sz="1800" spc="-1" strike="noStrike">
                          <a:solidFill>
                            <a:srgbClr val="333333"/>
                          </a:solidFill>
                          <a:latin typeface="Arial"/>
                        </a:rPr>
                        <a:t> all the time and then </a:t>
                      </a:r>
                      <a:r>
                        <a:rPr b="1" lang="en-GB" sz="1800" spc="-1" strike="noStrike">
                          <a:solidFill>
                            <a:srgbClr val="706e0c"/>
                          </a:solidFill>
                          <a:latin typeface="Arial"/>
                        </a:rPr>
                        <a:t>driving in negative</a:t>
                      </a:r>
                      <a:r>
                        <a:rPr b="1" lang="en-GB" sz="1800" spc="-1" strike="noStrike">
                          <a:solidFill>
                            <a:srgbClr val="333333"/>
                          </a:solidFill>
                          <a:latin typeface="Arial"/>
                        </a:rPr>
                        <a:t> voltage if </a:t>
                      </a:r>
                      <a:r>
                        <a:rPr b="1" lang="en-GB" sz="1800" spc="-1" strike="noStrike">
                          <a:solidFill>
                            <a:srgbClr val="706e0c"/>
                          </a:solidFill>
                          <a:latin typeface="Arial"/>
                        </a:rPr>
                        <a:t>OFF</a:t>
                      </a:r>
                      <a:r>
                        <a:rPr b="1" lang="en-GB" sz="1800" spc="-1" strike="noStrike">
                          <a:solidFill>
                            <a:srgbClr val="333333"/>
                          </a:solidFill>
                          <a:latin typeface="Arial"/>
                        </a:rPr>
                        <a:t>.</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If gate is </a:t>
                      </a:r>
                      <a:r>
                        <a:rPr b="1" lang="en-GB" sz="1800" spc="-1" strike="noStrike">
                          <a:solidFill>
                            <a:srgbClr val="706e0c"/>
                          </a:solidFill>
                          <a:latin typeface="Arial"/>
                        </a:rPr>
                        <a:t>always at 0 V</a:t>
                      </a:r>
                      <a:r>
                        <a:rPr b="1" lang="en-GB" sz="1800" spc="-1" strike="noStrike">
                          <a:solidFill>
                            <a:srgbClr val="333333"/>
                          </a:solidFill>
                          <a:latin typeface="Arial"/>
                        </a:rPr>
                        <a:t> during normal operation, it can handle up </a:t>
                      </a:r>
                      <a:r>
                        <a:rPr b="1" lang="en-GB" sz="1800" spc="-1" strike="noStrike">
                          <a:solidFill>
                            <a:srgbClr val="706e0c"/>
                          </a:solidFill>
                          <a:latin typeface="Arial"/>
                        </a:rPr>
                        <a:t>to 700-800 Gy easily</a:t>
                      </a:r>
                      <a:r>
                        <a:rPr b="1" lang="en-GB" sz="1800" spc="-1" strike="noStrike">
                          <a:solidFill>
                            <a:srgbClr val="333333"/>
                          </a:solidFill>
                          <a:latin typeface="Arial"/>
                        </a:rPr>
                        <a:t> as it is.</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565" name="" descr=""/>
          <p:cNvPicPr/>
          <p:nvPr/>
        </p:nvPicPr>
        <p:blipFill>
          <a:blip r:embed="rId1"/>
          <a:stretch/>
        </p:blipFill>
        <p:spPr>
          <a:xfrm>
            <a:off x="432000" y="1008000"/>
            <a:ext cx="7848000" cy="5434560"/>
          </a:xfrm>
          <a:prstGeom prst="rect">
            <a:avLst/>
          </a:prstGeom>
          <a:ln w="3600">
            <a:noFill/>
          </a:ln>
        </p:spPr>
      </p:pic>
      <p:pic>
        <p:nvPicPr>
          <p:cNvPr id="566" name="Image 2" descr=""/>
          <p:cNvPicPr/>
          <p:nvPr/>
        </p:nvPicPr>
        <p:blipFill>
          <a:blip r:embed="rId2"/>
          <a:stretch/>
        </p:blipFill>
        <p:spPr>
          <a:xfrm>
            <a:off x="8834400" y="3896640"/>
            <a:ext cx="3002400" cy="2459520"/>
          </a:xfrm>
          <a:prstGeom prst="rect">
            <a:avLst/>
          </a:prstGeom>
          <a:ln w="0">
            <a:noFill/>
          </a:ln>
        </p:spPr>
      </p:pic>
      <p:grpSp>
        <p:nvGrpSpPr>
          <p:cNvPr id="567" name=""/>
          <p:cNvGrpSpPr/>
          <p:nvPr/>
        </p:nvGrpSpPr>
        <p:grpSpPr>
          <a:xfrm>
            <a:off x="9422280" y="4322880"/>
            <a:ext cx="2278800" cy="918360"/>
            <a:chOff x="9422280" y="4322880"/>
            <a:chExt cx="2278800" cy="918360"/>
          </a:xfrm>
        </p:grpSpPr>
        <p:sp>
          <p:nvSpPr>
            <p:cNvPr id="568" name=""/>
            <p:cNvSpPr/>
            <p:nvPr/>
          </p:nvSpPr>
          <p:spPr>
            <a:xfrm>
              <a:off x="9422280" y="4322880"/>
              <a:ext cx="483480" cy="280080"/>
            </a:xfrm>
            <a:prstGeom prst="line">
              <a:avLst/>
            </a:prstGeom>
            <a:ln cap="rnd" w="19080">
              <a:solidFill>
                <a:srgbClr val="ff0000"/>
              </a:solidFill>
              <a:prstDash val="sysDash"/>
              <a:round/>
            </a:ln>
          </p:spPr>
          <p:style>
            <a:lnRef idx="0"/>
            <a:fillRef idx="0"/>
            <a:effectRef idx="0"/>
            <a:fontRef idx="minor"/>
          </p:style>
          <p:txBody>
            <a:bodyPr lIns="61560" rIns="61560" tIns="61560" bIns="61560" anchor="ctr">
              <a:noAutofit/>
            </a:bodyPr>
            <a:p>
              <a:pPr algn="ctr"/>
              <a:endParaRPr b="0" lang="en-GB" sz="1800" spc="-1" strike="noStrike">
                <a:solidFill>
                  <a:srgbClr val="333333"/>
                </a:solidFill>
                <a:latin typeface="Arial"/>
              </a:endParaRPr>
            </a:p>
          </p:txBody>
        </p:sp>
        <p:sp>
          <p:nvSpPr>
            <p:cNvPr id="569" name=""/>
            <p:cNvSpPr/>
            <p:nvPr/>
          </p:nvSpPr>
          <p:spPr>
            <a:xfrm>
              <a:off x="9978840" y="4654800"/>
              <a:ext cx="415440" cy="205560"/>
            </a:xfrm>
            <a:prstGeom prst="line">
              <a:avLst/>
            </a:prstGeom>
            <a:ln cap="rnd" w="19080">
              <a:solidFill>
                <a:srgbClr val="ff0000"/>
              </a:solidFill>
              <a:prstDash val="sysDash"/>
              <a:round/>
            </a:ln>
          </p:spPr>
          <p:style>
            <a:lnRef idx="0"/>
            <a:fillRef idx="0"/>
            <a:effectRef idx="0"/>
            <a:fontRef idx="minor"/>
          </p:style>
          <p:txBody>
            <a:bodyPr lIns="61560" rIns="61560" tIns="61560" bIns="61560" anchor="ctr">
              <a:noAutofit/>
            </a:bodyPr>
            <a:p>
              <a:pPr algn="ctr"/>
              <a:endParaRPr b="0" lang="en-GB" sz="1800" spc="-1" strike="noStrike">
                <a:solidFill>
                  <a:srgbClr val="333333"/>
                </a:solidFill>
                <a:latin typeface="Arial"/>
              </a:endParaRPr>
            </a:p>
          </p:txBody>
        </p:sp>
        <p:sp>
          <p:nvSpPr>
            <p:cNvPr id="570" name=""/>
            <p:cNvSpPr/>
            <p:nvPr/>
          </p:nvSpPr>
          <p:spPr>
            <a:xfrm>
              <a:off x="10474560" y="4898880"/>
              <a:ext cx="415800" cy="156960"/>
            </a:xfrm>
            <a:prstGeom prst="line">
              <a:avLst/>
            </a:prstGeom>
            <a:ln cap="rnd" w="19080">
              <a:solidFill>
                <a:srgbClr val="ff0000"/>
              </a:solidFill>
              <a:prstDash val="sysDash"/>
              <a:round/>
            </a:ln>
          </p:spPr>
          <p:style>
            <a:lnRef idx="0"/>
            <a:fillRef idx="0"/>
            <a:effectRef idx="0"/>
            <a:fontRef idx="minor"/>
          </p:style>
          <p:txBody>
            <a:bodyPr lIns="61560" rIns="61560" tIns="61560" bIns="61560" anchor="ctr">
              <a:noAutofit/>
            </a:bodyPr>
            <a:p>
              <a:pPr algn="ctr"/>
              <a:endParaRPr b="0" lang="en-GB" sz="1800" spc="-1" strike="noStrike">
                <a:solidFill>
                  <a:srgbClr val="333333"/>
                </a:solidFill>
                <a:latin typeface="Arial"/>
              </a:endParaRPr>
            </a:p>
          </p:txBody>
        </p:sp>
        <p:sp>
          <p:nvSpPr>
            <p:cNvPr id="571" name=""/>
            <p:cNvSpPr/>
            <p:nvPr/>
          </p:nvSpPr>
          <p:spPr>
            <a:xfrm>
              <a:off x="10975680" y="5079600"/>
              <a:ext cx="393120" cy="110520"/>
            </a:xfrm>
            <a:prstGeom prst="line">
              <a:avLst/>
            </a:prstGeom>
            <a:ln cap="rnd" w="19080">
              <a:solidFill>
                <a:srgbClr val="ff0000"/>
              </a:solidFill>
              <a:prstDash val="sysDash"/>
              <a:round/>
            </a:ln>
          </p:spPr>
          <p:style>
            <a:lnRef idx="0"/>
            <a:fillRef idx="0"/>
            <a:effectRef idx="0"/>
            <a:fontRef idx="minor"/>
          </p:style>
          <p:txBody>
            <a:bodyPr lIns="61560" rIns="61560" tIns="48960" bIns="48960" anchor="ctr">
              <a:noAutofit/>
            </a:bodyPr>
            <a:p>
              <a:pPr algn="ctr"/>
              <a:endParaRPr b="0" lang="en-GB" sz="1800" spc="-1" strike="noStrike">
                <a:solidFill>
                  <a:srgbClr val="333333"/>
                </a:solidFill>
                <a:latin typeface="Arial"/>
              </a:endParaRPr>
            </a:p>
          </p:txBody>
        </p:sp>
        <p:sp>
          <p:nvSpPr>
            <p:cNvPr id="572" name=""/>
            <p:cNvSpPr/>
            <p:nvPr/>
          </p:nvSpPr>
          <p:spPr>
            <a:xfrm>
              <a:off x="11459160" y="5204160"/>
              <a:ext cx="241920" cy="37080"/>
            </a:xfrm>
            <a:prstGeom prst="line">
              <a:avLst/>
            </a:prstGeom>
            <a:ln cap="rnd" w="19080">
              <a:solidFill>
                <a:srgbClr val="ff0000"/>
              </a:solidFill>
              <a:prstDash val="sysDash"/>
              <a:round/>
            </a:ln>
          </p:spPr>
          <p:style>
            <a:lnRef idx="0"/>
            <a:fillRef idx="0"/>
            <a:effectRef idx="0"/>
            <a:fontRef idx="minor"/>
          </p:style>
          <p:txBody>
            <a:bodyPr lIns="61560" rIns="61560" tIns="-24480" bIns="-24480" anchor="ctr">
              <a:noAutofit/>
            </a:bodyPr>
            <a:p>
              <a:pPr algn="ctr"/>
              <a:endParaRPr b="0" lang="en-GB" sz="1800" spc="-1" strike="noStrike">
                <a:solidFill>
                  <a:srgbClr val="333333"/>
                </a:solidFill>
                <a:latin typeface="Arial"/>
              </a:endParaRPr>
            </a:p>
          </p:txBody>
        </p:sp>
      </p:grpSp>
      <p:grpSp>
        <p:nvGrpSpPr>
          <p:cNvPr id="573" name=""/>
          <p:cNvGrpSpPr/>
          <p:nvPr/>
        </p:nvGrpSpPr>
        <p:grpSpPr>
          <a:xfrm>
            <a:off x="9578880" y="4579200"/>
            <a:ext cx="1854000" cy="1505880"/>
            <a:chOff x="9578880" y="4579200"/>
            <a:chExt cx="1854000" cy="1505880"/>
          </a:xfrm>
        </p:grpSpPr>
        <p:sp>
          <p:nvSpPr>
            <p:cNvPr id="574" name=""/>
            <p:cNvSpPr/>
            <p:nvPr/>
          </p:nvSpPr>
          <p:spPr>
            <a:xfrm>
              <a:off x="9578880" y="4579200"/>
              <a:ext cx="376200" cy="361440"/>
            </a:xfrm>
            <a:prstGeom prst="line">
              <a:avLst/>
            </a:prstGeom>
            <a:ln cap="rnd" w="19080">
              <a:solidFill>
                <a:srgbClr val="355269"/>
              </a:solidFill>
              <a:prstDash val="sysDash"/>
              <a:round/>
            </a:ln>
          </p:spPr>
          <p:style>
            <a:lnRef idx="0"/>
            <a:fillRef idx="0"/>
            <a:effectRef idx="0"/>
            <a:fontRef idx="minor"/>
          </p:style>
          <p:txBody>
            <a:bodyPr lIns="61560" rIns="61560" tIns="61560" bIns="61560" anchor="ctr">
              <a:noAutofit/>
            </a:bodyPr>
            <a:p>
              <a:pPr algn="ctr"/>
              <a:endParaRPr b="0" lang="en-GB" sz="1800" spc="-1" strike="noStrike">
                <a:solidFill>
                  <a:srgbClr val="333333"/>
                </a:solidFill>
                <a:latin typeface="Arial"/>
              </a:endParaRPr>
            </a:p>
          </p:txBody>
        </p:sp>
        <p:sp>
          <p:nvSpPr>
            <p:cNvPr id="575" name=""/>
            <p:cNvSpPr/>
            <p:nvPr/>
          </p:nvSpPr>
          <p:spPr>
            <a:xfrm>
              <a:off x="10063440" y="5034240"/>
              <a:ext cx="408960" cy="318600"/>
            </a:xfrm>
            <a:prstGeom prst="line">
              <a:avLst/>
            </a:prstGeom>
            <a:ln cap="rnd" w="19080">
              <a:solidFill>
                <a:srgbClr val="355269"/>
              </a:solidFill>
              <a:prstDash val="sysDash"/>
              <a:round/>
            </a:ln>
          </p:spPr>
          <p:style>
            <a:lnRef idx="0"/>
            <a:fillRef idx="0"/>
            <a:effectRef idx="0"/>
            <a:fontRef idx="minor"/>
          </p:style>
          <p:txBody>
            <a:bodyPr lIns="61560" rIns="61560" tIns="61560" bIns="61560" anchor="ctr">
              <a:noAutofit/>
            </a:bodyPr>
            <a:p>
              <a:pPr algn="ctr"/>
              <a:endParaRPr b="0" lang="en-GB" sz="1800" spc="-1" strike="noStrike">
                <a:solidFill>
                  <a:srgbClr val="333333"/>
                </a:solidFill>
                <a:latin typeface="Arial"/>
              </a:endParaRPr>
            </a:p>
          </p:txBody>
        </p:sp>
        <p:sp>
          <p:nvSpPr>
            <p:cNvPr id="576" name=""/>
            <p:cNvSpPr/>
            <p:nvPr/>
          </p:nvSpPr>
          <p:spPr>
            <a:xfrm>
              <a:off x="10551240" y="5412600"/>
              <a:ext cx="378000" cy="291600"/>
            </a:xfrm>
            <a:prstGeom prst="line">
              <a:avLst/>
            </a:prstGeom>
            <a:ln cap="rnd" w="19080">
              <a:solidFill>
                <a:srgbClr val="355269"/>
              </a:solidFill>
              <a:prstDash val="sysDash"/>
              <a:round/>
            </a:ln>
          </p:spPr>
          <p:style>
            <a:lnRef idx="0"/>
            <a:fillRef idx="0"/>
            <a:effectRef idx="0"/>
            <a:fontRef idx="minor"/>
          </p:style>
          <p:txBody>
            <a:bodyPr lIns="61560" rIns="61560" tIns="61560" bIns="61560" anchor="ctr">
              <a:noAutofit/>
            </a:bodyPr>
            <a:p>
              <a:pPr algn="ctr"/>
              <a:endParaRPr b="0" lang="en-GB" sz="1800" spc="-1" strike="noStrike">
                <a:solidFill>
                  <a:srgbClr val="333333"/>
                </a:solidFill>
                <a:latin typeface="Arial"/>
              </a:endParaRPr>
            </a:p>
          </p:txBody>
        </p:sp>
        <p:sp>
          <p:nvSpPr>
            <p:cNvPr id="577" name=""/>
            <p:cNvSpPr/>
            <p:nvPr/>
          </p:nvSpPr>
          <p:spPr>
            <a:xfrm>
              <a:off x="11054880" y="5793480"/>
              <a:ext cx="378000" cy="291600"/>
            </a:xfrm>
            <a:prstGeom prst="line">
              <a:avLst/>
            </a:prstGeom>
            <a:ln cap="rnd" w="19080">
              <a:solidFill>
                <a:srgbClr val="355269"/>
              </a:solidFill>
              <a:prstDash val="sysDash"/>
              <a:round/>
            </a:ln>
          </p:spPr>
          <p:style>
            <a:lnRef idx="0"/>
            <a:fillRef idx="0"/>
            <a:effectRef idx="0"/>
            <a:fontRef idx="minor"/>
          </p:style>
          <p:txBody>
            <a:bodyPr lIns="61560" rIns="61560" tIns="61560" bIns="61560" anchor="ctr">
              <a:noAutofit/>
            </a:bodyPr>
            <a:p>
              <a:pPr algn="ctr"/>
              <a:endParaRPr b="0" lang="en-GB" sz="1800" spc="-1" strike="noStrike">
                <a:solidFill>
                  <a:srgbClr val="333333"/>
                </a:solidFill>
                <a:latin typeface="Arial"/>
              </a:endParaRPr>
            </a:p>
          </p:txBody>
        </p:sp>
      </p:grpSp>
      <p:sp>
        <p:nvSpPr>
          <p:cNvPr id="578" name=""/>
          <p:cNvSpPr/>
          <p:nvPr/>
        </p:nvSpPr>
        <p:spPr>
          <a:xfrm>
            <a:off x="4110120" y="4617360"/>
            <a:ext cx="1361160" cy="1216080"/>
          </a:xfrm>
          <a:prstGeom prst="rect">
            <a:avLst/>
          </a:prstGeom>
          <a:noFill/>
          <a:ln w="29160">
            <a:solidFill>
              <a:srgbClr val="ff0000"/>
            </a:solidFill>
            <a:prstDash val="sysDash"/>
            <a:round/>
          </a:ln>
        </p:spPr>
        <p:style>
          <a:lnRef idx="0"/>
          <a:fillRef idx="0"/>
          <a:effectRef idx="0"/>
          <a:fontRef idx="minor"/>
        </p:style>
        <p:txBody>
          <a:bodyPr lIns="66600" rIns="66600" tIns="66600" bIns="66600" anchor="ctr">
            <a:noAutofit/>
          </a:bodyPr>
          <a:p>
            <a:pPr algn="ctr"/>
            <a:endParaRPr b="0" lang="en-GB" sz="1800" spc="-1" strike="noStrike">
              <a:solidFill>
                <a:srgbClr val="333333"/>
              </a:solidFill>
              <a:latin typeface="Arial"/>
            </a:endParaRPr>
          </a:p>
        </p:txBody>
      </p:sp>
      <p:sp>
        <p:nvSpPr>
          <p:cNvPr id="579" name=""/>
          <p:cNvSpPr txBox="1"/>
          <p:nvPr/>
        </p:nvSpPr>
        <p:spPr>
          <a:xfrm>
            <a:off x="4059360" y="3692520"/>
            <a:ext cx="1421280" cy="876240"/>
          </a:xfrm>
          <a:prstGeom prst="rect">
            <a:avLst/>
          </a:prstGeom>
          <a:noFill/>
          <a:ln w="3600">
            <a:noFill/>
          </a:ln>
        </p:spPr>
        <p:txBody>
          <a:bodyPr lIns="54000" rIns="54000" tIns="54000" bIns="54000" anchor="t">
            <a:noAutofit/>
          </a:bodyPr>
          <a:p>
            <a:pPr algn="ctr"/>
            <a:r>
              <a:rPr b="1" lang="en-GB" sz="1800" spc="-1" strike="noStrike">
                <a:solidFill>
                  <a:srgbClr val="ff0000"/>
                </a:solidFill>
                <a:latin typeface="Arial"/>
              </a:rPr>
              <a:t>&gt; 400 Gy starts to be challenging</a:t>
            </a:r>
            <a:endParaRPr b="0" lang="en-GB" sz="1800" spc="-1" strike="noStrike">
              <a:solidFill>
                <a:srgbClr val="333333"/>
              </a:solidFill>
              <a:latin typeface="Arial"/>
            </a:endParaRPr>
          </a:p>
        </p:txBody>
      </p:sp>
    </p:spTree>
  </p:cSld>
  <mc:AlternateContent>
    <mc:Choice Requires="p14">
      <p:transition spd="slow" p14:dur="2000"/>
    </mc:Choice>
    <mc:Fallback>
      <p:transition spd="slow"/>
    </mc:Fallback>
  </mc:AlternateContent>
</p:sld>
</file>

<file path=ppt/slides/slide6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80"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Design: detailed highlights | Filter possible SE at source level</a:t>
            </a:r>
            <a:endParaRPr b="1" lang="en-GB" sz="2200" spc="-1" strike="noStrike">
              <a:solidFill>
                <a:srgbClr val="ffffff"/>
              </a:solidFill>
              <a:latin typeface="Arial"/>
            </a:endParaRPr>
          </a:p>
        </p:txBody>
      </p:sp>
      <p:graphicFrame>
        <p:nvGraphicFramePr>
          <p:cNvPr id="581" name="Table 4_ 73"/>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Topology choice</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Adequate filtering to avoid spurious (SET) trip.</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706e0c"/>
                          </a:solidFill>
                          <a:latin typeface="Arial"/>
                        </a:rPr>
                        <a:t>All signals</a:t>
                      </a:r>
                      <a:r>
                        <a:rPr b="1" lang="en-GB" sz="1800" spc="-1" strike="noStrike">
                          <a:solidFill>
                            <a:srgbClr val="333333"/>
                          </a:solidFill>
                          <a:latin typeface="Arial"/>
                        </a:rPr>
                        <a:t> in the converter </a:t>
                      </a:r>
                      <a:r>
                        <a:rPr b="1" lang="en-GB" sz="1800" spc="-1" strike="noStrike">
                          <a:solidFill>
                            <a:srgbClr val="706e0c"/>
                          </a:solidFill>
                          <a:latin typeface="Arial"/>
                        </a:rPr>
                        <a:t>were filtered</a:t>
                      </a:r>
                      <a:r>
                        <a:rPr b="1" lang="en-GB" sz="1800" spc="-1" strike="noStrike">
                          <a:solidFill>
                            <a:srgbClr val="333333"/>
                          </a:solidFill>
                          <a:latin typeface="Arial"/>
                        </a:rPr>
                        <a:t> versus their </a:t>
                      </a:r>
                      <a:r>
                        <a:rPr b="1" lang="en-GB" sz="1800" spc="-1" strike="noStrike">
                          <a:solidFill>
                            <a:srgbClr val="706e0c"/>
                          </a:solidFill>
                          <a:latin typeface="Arial"/>
                        </a:rPr>
                        <a:t>criticity</a:t>
                      </a:r>
                      <a:r>
                        <a:rPr b="1" lang="en-GB" sz="1800" spc="-1" strike="noStrike">
                          <a:solidFill>
                            <a:srgbClr val="333333"/>
                          </a:solidFill>
                          <a:latin typeface="Arial"/>
                        </a:rPr>
                        <a:t>.</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Simulation allows to ensure converter is always well protected (adding SE source easily).</a:t>
                      </a:r>
                      <a:endParaRPr b="1" lang="en-GB" sz="1800" spc="-1" strike="noStrike">
                        <a:solidFill>
                          <a:srgbClr val="333333"/>
                        </a:solidFill>
                        <a:latin typeface="Arial"/>
                      </a:endParaRPr>
                    </a:p>
                    <a:p>
                      <a:pPr marL="36000" algn="just">
                        <a:lnSpc>
                          <a:spcPct val="115000"/>
                        </a:lnSpc>
                        <a:spcBef>
                          <a:spcPts val="283"/>
                        </a:spcBef>
                        <a:spcAft>
                          <a:spcPts val="283"/>
                        </a:spcAft>
                      </a:pP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582" name="" descr=""/>
          <p:cNvPicPr/>
          <p:nvPr/>
        </p:nvPicPr>
        <p:blipFill>
          <a:blip r:embed="rId1"/>
          <a:stretch/>
        </p:blipFill>
        <p:spPr>
          <a:xfrm>
            <a:off x="1084320" y="1596960"/>
            <a:ext cx="6968520" cy="3751920"/>
          </a:xfrm>
          <a:prstGeom prst="rect">
            <a:avLst/>
          </a:prstGeom>
          <a:ln w="3600">
            <a:noFill/>
          </a:ln>
        </p:spPr>
      </p:pic>
      <p:sp>
        <p:nvSpPr>
          <p:cNvPr id="583" name=""/>
          <p:cNvSpPr/>
          <p:nvPr/>
        </p:nvSpPr>
        <p:spPr>
          <a:xfrm>
            <a:off x="4896000" y="3600000"/>
            <a:ext cx="576000" cy="936000"/>
          </a:xfrm>
          <a:prstGeom prst="rect">
            <a:avLst/>
          </a:prstGeom>
          <a:noFill/>
          <a:ln w="29160">
            <a:solidFill>
              <a:srgbClr val="ff0000"/>
            </a:solidFill>
            <a:prstDash val="sysDash"/>
            <a:round/>
          </a:ln>
        </p:spPr>
        <p:style>
          <a:lnRef idx="0"/>
          <a:fillRef idx="0"/>
          <a:effectRef idx="0"/>
          <a:fontRef idx="minor"/>
        </p:style>
        <p:txBody>
          <a:bodyPr lIns="66600" rIns="66600" tIns="66600" bIns="66600" anchor="ctr">
            <a:noAutofit/>
          </a:bodyPr>
          <a:p>
            <a:pPr algn="ctr"/>
            <a:endParaRPr b="0" lang="en-GB" sz="1800" spc="-1" strike="noStrike">
              <a:solidFill>
                <a:srgbClr val="333333"/>
              </a:solidFill>
              <a:latin typeface="Arial"/>
            </a:endParaRPr>
          </a:p>
        </p:txBody>
      </p:sp>
      <p:sp>
        <p:nvSpPr>
          <p:cNvPr id="584" name=""/>
          <p:cNvSpPr/>
          <p:nvPr/>
        </p:nvSpPr>
        <p:spPr>
          <a:xfrm>
            <a:off x="3137400" y="4175280"/>
            <a:ext cx="921960" cy="767160"/>
          </a:xfrm>
          <a:prstGeom prst="rect">
            <a:avLst/>
          </a:prstGeom>
          <a:noFill/>
          <a:ln w="29160">
            <a:solidFill>
              <a:srgbClr val="ff0000"/>
            </a:solidFill>
            <a:prstDash val="sysDash"/>
            <a:round/>
          </a:ln>
        </p:spPr>
        <p:style>
          <a:lnRef idx="0"/>
          <a:fillRef idx="0"/>
          <a:effectRef idx="0"/>
          <a:fontRef idx="minor"/>
        </p:style>
        <p:txBody>
          <a:bodyPr lIns="66600" rIns="66600" tIns="66600" bIns="66600" anchor="ctr">
            <a:noAutofit/>
          </a:bodyPr>
          <a:p>
            <a:pPr algn="ctr"/>
            <a:endParaRPr b="0" lang="en-GB" sz="1800" spc="-1" strike="noStrike">
              <a:solidFill>
                <a:srgbClr val="333333"/>
              </a:solidFill>
              <a:latin typeface="Arial"/>
            </a:endParaRPr>
          </a:p>
        </p:txBody>
      </p:sp>
    </p:spTree>
  </p:cSld>
  <mc:AlternateContent>
    <mc:Choice Requires="p14">
      <p:transition spd="slow" p14:dur="2000"/>
    </mc:Choice>
    <mc:Fallback>
      <p:transition spd="slow"/>
    </mc:Fallback>
  </mc:AlternateContent>
</p:sld>
</file>

<file path=ppt/slides/slide6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85"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Design: detailed highlights | Do not forget “Old” robust designs</a:t>
            </a:r>
            <a:endParaRPr b="1" lang="en-GB" sz="2200" spc="-1" strike="noStrike">
              <a:solidFill>
                <a:srgbClr val="ffffff"/>
              </a:solidFill>
              <a:latin typeface="Arial"/>
            </a:endParaRPr>
          </a:p>
        </p:txBody>
      </p:sp>
      <p:graphicFrame>
        <p:nvGraphicFramePr>
          <p:cNvPr id="586" name="Table 4_ 70"/>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a:t>
                      </a:r>
                      <a:r>
                        <a:rPr b="1" lang="en-US" sz="1800" spc="-1" strike="noStrike">
                          <a:solidFill>
                            <a:srgbClr val="333333"/>
                          </a:solidFill>
                          <a:latin typeface="Arial"/>
                        </a:rPr>
                        <a:t>Old” but reliable design</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Linear power supply, even if heavy (weight) provides safely high performance simply using a Darlington transistor (gain vs dose) and a rad-tolerant (qualified) adjustable programmable voltage reference.</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706e0c"/>
                          </a:solidFill>
                          <a:latin typeface="Arial"/>
                        </a:rPr>
                        <a:t>No SE</a:t>
                      </a:r>
                      <a:r>
                        <a:rPr b="1" lang="en-GB" sz="1800" spc="-1" strike="noStrike">
                          <a:solidFill>
                            <a:srgbClr val="333333"/>
                          </a:solidFill>
                          <a:latin typeface="Arial"/>
                        </a:rPr>
                        <a:t> to expect, filtering well AC network as well.</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It allows to </a:t>
                      </a:r>
                      <a:r>
                        <a:rPr b="1" lang="en-GB" sz="1800" spc="-1" strike="noStrike">
                          <a:solidFill>
                            <a:srgbClr val="706e0c"/>
                          </a:solidFill>
                          <a:latin typeface="Arial"/>
                        </a:rPr>
                        <a:t>avoid the use of commercial DC-DC</a:t>
                      </a:r>
                      <a:r>
                        <a:rPr b="1" lang="en-GB" sz="1800" spc="-1" strike="noStrike">
                          <a:solidFill>
                            <a:srgbClr val="333333"/>
                          </a:solidFill>
                          <a:latin typeface="Arial"/>
                        </a:rPr>
                        <a:t> (forbidden black box).</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587" name="" descr=""/>
          <p:cNvPicPr/>
          <p:nvPr/>
        </p:nvPicPr>
        <p:blipFill>
          <a:blip r:embed="rId1"/>
          <a:stretch/>
        </p:blipFill>
        <p:spPr>
          <a:xfrm>
            <a:off x="1755360" y="3994920"/>
            <a:ext cx="6395400" cy="2047680"/>
          </a:xfrm>
          <a:prstGeom prst="rect">
            <a:avLst/>
          </a:prstGeom>
          <a:ln w="3600">
            <a:noFill/>
          </a:ln>
        </p:spPr>
      </p:pic>
      <p:pic>
        <p:nvPicPr>
          <p:cNvPr id="588" name="" descr=""/>
          <p:cNvPicPr/>
          <p:nvPr/>
        </p:nvPicPr>
        <p:blipFill>
          <a:blip r:embed="rId2"/>
          <a:stretch/>
        </p:blipFill>
        <p:spPr>
          <a:xfrm>
            <a:off x="1121760" y="1202760"/>
            <a:ext cx="5849640" cy="2957400"/>
          </a:xfrm>
          <a:prstGeom prst="rect">
            <a:avLst/>
          </a:prstGeom>
          <a:ln w="3600">
            <a:noFill/>
          </a:ln>
        </p:spPr>
      </p:pic>
    </p:spTree>
  </p:cSld>
  <mc:AlternateContent>
    <mc:Choice Requires="p14">
      <p:transition spd="slow" p14:dur="2000"/>
    </mc:Choice>
    <mc:Fallback>
      <p:transition spd="slow"/>
    </mc:Fallback>
  </mc:AlternateContent>
</p:sld>
</file>

<file path=ppt/slides/slide6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89"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Design: detailed highlights | Do not forget “Old” robust designs</a:t>
            </a:r>
            <a:endParaRPr b="1" lang="en-GB" sz="2200" spc="-1" strike="noStrike">
              <a:solidFill>
                <a:srgbClr val="ffffff"/>
              </a:solidFill>
              <a:latin typeface="Arial"/>
            </a:endParaRPr>
          </a:p>
        </p:txBody>
      </p:sp>
      <p:graphicFrame>
        <p:nvGraphicFramePr>
          <p:cNvPr id="590" name="Table 4_ 40"/>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a:t>
                      </a:r>
                      <a:r>
                        <a:rPr b="1" lang="en-US" sz="1800" spc="-1" strike="noStrike">
                          <a:solidFill>
                            <a:srgbClr val="333333"/>
                          </a:solidFill>
                          <a:latin typeface="Arial"/>
                        </a:rPr>
                        <a:t>Old” but reliable design</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Radiation cumulative effects (DD + TID) will, clearly impact transistor gain, but in a predictable and manageable way.</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A </a:t>
                      </a:r>
                      <a:r>
                        <a:rPr b="1" lang="en-GB" sz="1800" spc="-1" strike="noStrike">
                          <a:solidFill>
                            <a:srgbClr val="706e0c"/>
                          </a:solidFill>
                          <a:latin typeface="Arial"/>
                        </a:rPr>
                        <a:t>darlington</a:t>
                      </a:r>
                      <a:r>
                        <a:rPr b="1" lang="en-GB" sz="1800" spc="-1" strike="noStrike">
                          <a:solidFill>
                            <a:srgbClr val="333333"/>
                          </a:solidFill>
                          <a:latin typeface="Arial"/>
                        </a:rPr>
                        <a:t> stage can help to reach higher dose.</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591" name="Picture 2" descr=""/>
          <p:cNvPicPr/>
          <p:nvPr/>
        </p:nvPicPr>
        <p:blipFill>
          <a:blip r:embed="rId1"/>
          <a:stretch/>
        </p:blipFill>
        <p:spPr>
          <a:xfrm>
            <a:off x="913320" y="992160"/>
            <a:ext cx="6566760" cy="5415840"/>
          </a:xfrm>
          <a:prstGeom prst="rect">
            <a:avLst/>
          </a:prstGeom>
          <a:ln w="0">
            <a:noFill/>
          </a:ln>
        </p:spPr>
      </p:pic>
      <p:sp>
        <p:nvSpPr>
          <p:cNvPr id="592" name=""/>
          <p:cNvSpPr/>
          <p:nvPr/>
        </p:nvSpPr>
        <p:spPr>
          <a:xfrm>
            <a:off x="7506720" y="1536840"/>
            <a:ext cx="358560" cy="3733560"/>
          </a:xfrm>
          <a:prstGeom prst="downArrow">
            <a:avLst>
              <a:gd name="adj1" fmla="val 36610"/>
              <a:gd name="adj2" fmla="val 129377"/>
            </a:avLst>
          </a:prstGeom>
          <a:solidFill>
            <a:srgbClr val="ff860d"/>
          </a:solidFill>
          <a:ln w="3600">
            <a:solidFill>
              <a:srgbClr val="666666"/>
            </a:solidFill>
            <a:round/>
          </a:ln>
        </p:spPr>
        <p:style>
          <a:lnRef idx="0"/>
          <a:fillRef idx="0"/>
          <a:effectRef idx="0"/>
          <a:fontRef idx="minor"/>
        </p:style>
        <p:txBody>
          <a:bodyPr lIns="54000" rIns="54000" tIns="54000" bIns="54000" anchor="ctr">
            <a:noAutofit/>
          </a:bodyPr>
          <a:p>
            <a:pPr algn="ctr"/>
            <a:endParaRPr b="0" lang="en-GB" sz="1800" spc="-1" strike="noStrike">
              <a:solidFill>
                <a:srgbClr val="333333"/>
              </a:solidFill>
              <a:latin typeface="Arial"/>
            </a:endParaRPr>
          </a:p>
        </p:txBody>
      </p:sp>
    </p:spTree>
  </p:cSld>
  <mc:AlternateContent>
    <mc:Choice Requires="p14">
      <p:transition spd="slow" p14:dur="2000"/>
    </mc:Choice>
    <mc:Fallback>
      <p:transition spd="slow"/>
    </mc:Fallback>
  </mc:AlternateContent>
</p:sld>
</file>

<file path=ppt/slides/slide6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93"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Design: detailed highlights | Old design delivers high performance</a:t>
            </a:r>
            <a:endParaRPr b="1" lang="en-GB" sz="2200" spc="-1" strike="noStrike">
              <a:solidFill>
                <a:srgbClr val="ffffff"/>
              </a:solidFill>
              <a:latin typeface="Arial"/>
            </a:endParaRPr>
          </a:p>
        </p:txBody>
      </p:sp>
      <p:graphicFrame>
        <p:nvGraphicFramePr>
          <p:cNvPr id="594" name="Table 4_ 80"/>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a:t>
                      </a:r>
                      <a:r>
                        <a:rPr b="1" lang="en-US" sz="1800" spc="-1" strike="noStrike">
                          <a:solidFill>
                            <a:srgbClr val="333333"/>
                          </a:solidFill>
                          <a:latin typeface="Arial"/>
                        </a:rPr>
                        <a:t>Old” but reliable design</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Performance is directly linked to the </a:t>
                      </a:r>
                      <a:r>
                        <a:rPr b="1" lang="en-GB" sz="1800" spc="-1" strike="noStrike">
                          <a:solidFill>
                            <a:srgbClr val="706e0c"/>
                          </a:solidFill>
                          <a:latin typeface="Arial"/>
                        </a:rPr>
                        <a:t>programmable voltage reference</a:t>
                      </a:r>
                      <a:r>
                        <a:rPr b="1" lang="en-GB" sz="1800" spc="-1" strike="noStrike">
                          <a:solidFill>
                            <a:srgbClr val="333333"/>
                          </a:solidFill>
                          <a:latin typeface="Arial"/>
                        </a:rPr>
                        <a:t> (SOT23) component. Several references can easily fit strong requirements.</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595" name="" descr=""/>
          <p:cNvPicPr/>
          <p:nvPr/>
        </p:nvPicPr>
        <p:blipFill>
          <a:blip r:embed="rId1"/>
          <a:stretch/>
        </p:blipFill>
        <p:spPr>
          <a:xfrm>
            <a:off x="468000" y="1211760"/>
            <a:ext cx="8172000" cy="4476240"/>
          </a:xfrm>
          <a:prstGeom prst="rect">
            <a:avLst/>
          </a:prstGeom>
          <a:ln w="3600">
            <a:noFill/>
          </a:ln>
        </p:spPr>
      </p:pic>
      <p:pic>
        <p:nvPicPr>
          <p:cNvPr id="596" name="" descr=""/>
          <p:cNvPicPr/>
          <p:nvPr/>
        </p:nvPicPr>
        <p:blipFill>
          <a:blip r:embed="rId2"/>
          <a:stretch/>
        </p:blipFill>
        <p:spPr>
          <a:xfrm>
            <a:off x="9487080" y="3737160"/>
            <a:ext cx="1744920" cy="2526840"/>
          </a:xfrm>
          <a:prstGeom prst="rect">
            <a:avLst/>
          </a:prstGeom>
          <a:ln w="3600">
            <a:noFill/>
          </a:ln>
        </p:spPr>
      </p:pic>
      <p:sp>
        <p:nvSpPr>
          <p:cNvPr id="597" name=""/>
          <p:cNvSpPr/>
          <p:nvPr/>
        </p:nvSpPr>
        <p:spPr>
          <a:xfrm>
            <a:off x="2304000" y="1404000"/>
            <a:ext cx="288000" cy="3816000"/>
          </a:xfrm>
          <a:prstGeom prst="upDownArrow">
            <a:avLst>
              <a:gd name="adj1" fmla="val 36719"/>
              <a:gd name="adj2" fmla="val 60971"/>
            </a:avLst>
          </a:prstGeom>
          <a:solidFill>
            <a:srgbClr val="f7d1d5"/>
          </a:solidFill>
          <a:ln w="3600">
            <a:solidFill>
              <a:srgbClr val="666666"/>
            </a:solidFill>
            <a:round/>
          </a:ln>
        </p:spPr>
        <p:style>
          <a:lnRef idx="0"/>
          <a:fillRef idx="0"/>
          <a:effectRef idx="0"/>
          <a:fontRef idx="minor"/>
        </p:style>
        <p:txBody>
          <a:bodyPr lIns="54000" rIns="54000" tIns="54000" bIns="54000" anchor="ctr">
            <a:noAutofit/>
          </a:bodyPr>
          <a:p>
            <a:pPr algn="ctr"/>
            <a:endParaRPr b="0" lang="en-GB" sz="1800" spc="-1" strike="noStrike">
              <a:solidFill>
                <a:srgbClr val="333333"/>
              </a:solidFill>
              <a:latin typeface="Arial"/>
            </a:endParaRPr>
          </a:p>
        </p:txBody>
      </p:sp>
      <p:sp>
        <p:nvSpPr>
          <p:cNvPr id="598" name=""/>
          <p:cNvSpPr txBox="1"/>
          <p:nvPr/>
        </p:nvSpPr>
        <p:spPr>
          <a:xfrm>
            <a:off x="2520000" y="2088000"/>
            <a:ext cx="1224000" cy="504000"/>
          </a:xfrm>
          <a:prstGeom prst="rect">
            <a:avLst/>
          </a:prstGeom>
          <a:noFill/>
          <a:ln w="3600">
            <a:noFill/>
          </a:ln>
        </p:spPr>
        <p:txBody>
          <a:bodyPr lIns="54000" rIns="54000" tIns="54000" bIns="54000" anchor="t">
            <a:noAutofit/>
          </a:bodyPr>
          <a:p>
            <a:pPr algn="ctr"/>
            <a:r>
              <a:rPr b="1" lang="en-GB" sz="2400" spc="-1" strike="noStrike">
                <a:solidFill>
                  <a:srgbClr val="333333"/>
                </a:solidFill>
                <a:latin typeface="Arial"/>
              </a:rPr>
              <a:t>+/- 1 %</a:t>
            </a:r>
            <a:endParaRPr b="0" lang="en-GB" sz="2400" spc="-1" strike="noStrike">
              <a:solidFill>
                <a:srgbClr val="333333"/>
              </a:solidFill>
              <a:latin typeface="Arial"/>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1"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Power Converters in CERN Accelerators | Low Power</a:t>
            </a:r>
            <a:endParaRPr b="1" lang="en-GB" sz="2200" spc="-1" strike="noStrike">
              <a:solidFill>
                <a:srgbClr val="ffffff"/>
              </a:solidFill>
              <a:latin typeface="Arial"/>
            </a:endParaRPr>
          </a:p>
        </p:txBody>
      </p:sp>
      <p:graphicFrame>
        <p:nvGraphicFramePr>
          <p:cNvPr id="292" name="Table 4_ 50"/>
          <p:cNvGraphicFramePr/>
          <p:nvPr/>
        </p:nvGraphicFramePr>
        <p:xfrm>
          <a:off x="360720" y="818640"/>
          <a:ext cx="11518920" cy="5749920"/>
        </p:xfrm>
        <a:graphic>
          <a:graphicData uri="http://schemas.openxmlformats.org/drawingml/2006/table">
            <a:tbl>
              <a:tblPr/>
              <a:tblGrid>
                <a:gridCol w="8416800"/>
                <a:gridCol w="3102480"/>
              </a:tblGrid>
              <a:tr h="50436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Power Converter Details</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45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Low Power Converter comes with </a:t>
                      </a:r>
                      <a:r>
                        <a:rPr b="1" lang="en-GB" sz="1800" spc="-1" strike="noStrike">
                          <a:solidFill>
                            <a:srgbClr val="706e0c"/>
                          </a:solidFill>
                          <a:latin typeface="Arial"/>
                        </a:rPr>
                        <a:t>mainly analog (power) components</a:t>
                      </a:r>
                      <a:r>
                        <a:rPr b="1" lang="en-GB" sz="1800" spc="-1" strike="noStrike">
                          <a:solidFill>
                            <a:srgbClr val="333333"/>
                          </a:solidFill>
                          <a:latin typeface="Arial"/>
                        </a:rPr>
                        <a:t>, very specific, like:</a:t>
                      </a:r>
                      <a:endParaRPr b="1" lang="en-GB" sz="1800" spc="-1" strike="noStrike">
                        <a:solidFill>
                          <a:srgbClr val="333333"/>
                        </a:solidFill>
                        <a:latin typeface="Arial"/>
                      </a:endParaRPr>
                    </a:p>
                    <a:p>
                      <a:pPr marL="36000" algn="just">
                        <a:lnSpc>
                          <a:spcPct val="115000"/>
                        </a:lnSpc>
                        <a:spcBef>
                          <a:spcPts val="283"/>
                        </a:spcBef>
                        <a:spcAft>
                          <a:spcPts val="283"/>
                        </a:spcAft>
                        <a:buClr>
                          <a:srgbClr val="000000"/>
                        </a:buClr>
                        <a:buSzPct val="45000"/>
                        <a:buFont typeface="Wingdings" charset="2"/>
                        <a:buChar char=""/>
                      </a:pPr>
                      <a:r>
                        <a:rPr b="1" lang="en-GB" sz="1800" spc="-1" strike="noStrike">
                          <a:solidFill>
                            <a:srgbClr val="706e0c"/>
                          </a:solidFill>
                          <a:latin typeface="Arial"/>
                          <a:ea typeface="DejaVu Sans"/>
                        </a:rPr>
                        <a:t>Power</a:t>
                      </a:r>
                      <a:r>
                        <a:rPr b="1" lang="en-GB" sz="1800" spc="-1" strike="noStrike">
                          <a:solidFill>
                            <a:srgbClr val="333333"/>
                          </a:solidFill>
                          <a:latin typeface="Arial"/>
                          <a:ea typeface="DejaVu Sans"/>
                        </a:rPr>
                        <a:t> transistors, </a:t>
                      </a:r>
                      <a:r>
                        <a:rPr b="1" lang="en-GB" sz="1800" spc="-1" strike="noStrike">
                          <a:solidFill>
                            <a:srgbClr val="333333"/>
                          </a:solidFill>
                          <a:latin typeface="Arial"/>
                        </a:rPr>
                        <a:t>Diodes, Mosfets, IGBTs</a:t>
                      </a:r>
                      <a:endParaRPr b="1" lang="en-GB" sz="1800" spc="-1" strike="noStrike">
                        <a:solidFill>
                          <a:srgbClr val="333333"/>
                        </a:solidFill>
                        <a:latin typeface="Arial"/>
                      </a:endParaRPr>
                    </a:p>
                    <a:p>
                      <a:pPr marL="36000" algn="just">
                        <a:lnSpc>
                          <a:spcPct val="115000"/>
                        </a:lnSpc>
                        <a:spcBef>
                          <a:spcPts val="283"/>
                        </a:spcBef>
                        <a:spcAft>
                          <a:spcPts val="283"/>
                        </a:spcAft>
                        <a:buClr>
                          <a:srgbClr val="000000"/>
                        </a:buClr>
                        <a:buSzPct val="45000"/>
                        <a:buFont typeface="Wingdings" charset="2"/>
                        <a:buChar char=""/>
                      </a:pPr>
                      <a:r>
                        <a:rPr b="1" lang="en-GB" sz="1800" spc="-1" strike="noStrike">
                          <a:solidFill>
                            <a:srgbClr val="706e0c"/>
                          </a:solidFill>
                          <a:latin typeface="Arial"/>
                        </a:rPr>
                        <a:t>Specific</a:t>
                      </a:r>
                      <a:r>
                        <a:rPr b="1" lang="en-GB" sz="1800" spc="-1" strike="noStrike">
                          <a:solidFill>
                            <a:srgbClr val="333333"/>
                          </a:solidFill>
                          <a:latin typeface="Arial"/>
                        </a:rPr>
                        <a:t> sub-system like auxiliary power supplies, IGBT drivers</a:t>
                      </a:r>
                      <a:endParaRPr b="1" lang="en-GB" sz="1800" spc="-1" strike="noStrike">
                        <a:solidFill>
                          <a:srgbClr val="333333"/>
                        </a:solidFill>
                        <a:latin typeface="Arial"/>
                      </a:endParaRPr>
                    </a:p>
                    <a:p>
                      <a:pPr marL="36000" algn="just">
                        <a:lnSpc>
                          <a:spcPct val="115000"/>
                        </a:lnSpc>
                        <a:spcBef>
                          <a:spcPts val="283"/>
                        </a:spcBef>
                        <a:spcAft>
                          <a:spcPts val="283"/>
                        </a:spcAft>
                        <a:buClr>
                          <a:srgbClr val="000000"/>
                        </a:buClr>
                        <a:buSzPct val="45000"/>
                        <a:buFont typeface="Wingdings" charset="2"/>
                        <a:buChar char=""/>
                      </a:pPr>
                      <a:r>
                        <a:rPr b="1" lang="en-GB" sz="1800" spc="-1" strike="noStrike">
                          <a:solidFill>
                            <a:srgbClr val="706e0c"/>
                          </a:solidFill>
                          <a:latin typeface="Arial"/>
                          <a:ea typeface="DejaVu Sans"/>
                        </a:rPr>
                        <a:t>Conventional</a:t>
                      </a:r>
                      <a:r>
                        <a:rPr b="1" lang="en-GB" sz="1800" spc="-1" strike="noStrike">
                          <a:solidFill>
                            <a:srgbClr val="333333"/>
                          </a:solidFill>
                          <a:latin typeface="Arial"/>
                          <a:ea typeface="DejaVu Sans"/>
                        </a:rPr>
                        <a:t> analog components like: OPA, </a:t>
                      </a:r>
                      <a:r>
                        <a:rPr b="1" lang="en-GB" sz="1800" spc="-1" strike="noStrike">
                          <a:solidFill>
                            <a:srgbClr val="333333"/>
                          </a:solidFill>
                          <a:latin typeface="Arial"/>
                        </a:rPr>
                        <a:t>comparators, low power transistors (mosfet or bipolar, zener, progr. voltage reference...)</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sp>
        <p:nvSpPr>
          <p:cNvPr id="293" name=""/>
          <p:cNvSpPr txBox="1"/>
          <p:nvPr/>
        </p:nvSpPr>
        <p:spPr>
          <a:xfrm>
            <a:off x="5184360" y="4142160"/>
            <a:ext cx="108720" cy="249840"/>
          </a:xfrm>
          <a:prstGeom prst="rect">
            <a:avLst/>
          </a:prstGeom>
          <a:noFill/>
          <a:ln w="3600">
            <a:noFill/>
          </a:ln>
        </p:spPr>
        <p:txBody>
          <a:bodyPr lIns="54000" rIns="54000" tIns="54000" bIns="54000" anchor="t">
            <a:noAutofit/>
          </a:bodyPr>
          <a:p>
            <a:pPr algn="ctr"/>
            <a:endParaRPr b="0" lang="en-GB" sz="1800" spc="-1" strike="noStrike">
              <a:solidFill>
                <a:srgbClr val="333333"/>
              </a:solidFill>
              <a:latin typeface="Arial"/>
            </a:endParaRPr>
          </a:p>
        </p:txBody>
      </p:sp>
      <p:pic>
        <p:nvPicPr>
          <p:cNvPr id="294" name="" descr=""/>
          <p:cNvPicPr/>
          <p:nvPr/>
        </p:nvPicPr>
        <p:blipFill>
          <a:blip r:embed="rId1"/>
          <a:stretch/>
        </p:blipFill>
        <p:spPr>
          <a:xfrm>
            <a:off x="1043280" y="1284120"/>
            <a:ext cx="6624720" cy="5081760"/>
          </a:xfrm>
          <a:prstGeom prst="rect">
            <a:avLst/>
          </a:prstGeom>
          <a:ln w="3600">
            <a:noFill/>
          </a:ln>
        </p:spPr>
      </p:pic>
    </p:spTree>
  </p:cSld>
  <mc:AlternateContent>
    <mc:Choice Requires="p14">
      <p:transition spd="slow" p14:dur="2000"/>
    </mc:Choice>
    <mc:Fallback>
      <p:transition spd="slow"/>
    </mc:Fallback>
  </mc:AlternateContent>
</p:sld>
</file>

<file path=ppt/slides/slide7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99" name="PlaceHolder 1"/>
          <p:cNvSpPr>
            <a:spLocks noGrp="1"/>
          </p:cNvSpPr>
          <p:nvPr>
            <p:ph type="title"/>
          </p:nvPr>
        </p:nvSpPr>
        <p:spPr>
          <a:xfrm>
            <a:off x="1741680" y="2873520"/>
            <a:ext cx="9405000" cy="1001520"/>
          </a:xfrm>
          <a:prstGeom prst="rect">
            <a:avLst/>
          </a:prstGeom>
          <a:noFill/>
          <a:ln w="0">
            <a:noFill/>
          </a:ln>
        </p:spPr>
        <p:txBody>
          <a:bodyPr lIns="0" rIns="0" tIns="0" bIns="0" anchor="ctr">
            <a:noAutofit/>
          </a:bodyPr>
          <a:p>
            <a:pPr indent="0">
              <a:buNone/>
            </a:pPr>
            <a:r>
              <a:rPr b="1" lang="en-GB" sz="3200" spc="-1" strike="noStrike">
                <a:solidFill>
                  <a:srgbClr val="333333"/>
                </a:solidFill>
                <a:latin typeface="Arial"/>
              </a:rPr>
              <a:t>COTS use: the gold rules applied</a:t>
            </a:r>
            <a:endParaRPr b="1" lang="en-GB" sz="3200" spc="-1" strike="noStrike">
              <a:solidFill>
                <a:srgbClr val="333333"/>
              </a:solidFill>
              <a:latin typeface="Arial"/>
            </a:endParaRPr>
          </a:p>
        </p:txBody>
      </p:sp>
      <p:sp>
        <p:nvSpPr>
          <p:cNvPr id="600" name="PlaceHolder 2"/>
          <p:cNvSpPr>
            <a:spLocks noGrp="1"/>
          </p:cNvSpPr>
          <p:nvPr>
            <p:ph/>
          </p:nvPr>
        </p:nvSpPr>
        <p:spPr>
          <a:xfrm>
            <a:off x="1741680" y="3875040"/>
            <a:ext cx="9405000" cy="3352680"/>
          </a:xfrm>
          <a:prstGeom prst="rect">
            <a:avLst/>
          </a:prstGeom>
          <a:noFill/>
          <a:ln w="0">
            <a:noFill/>
          </a:ln>
        </p:spPr>
        <p:txBody>
          <a:bodyPr lIns="0" rIns="0" tIns="0" bIns="0" anchor="t">
            <a:normAutofit/>
          </a:bodyPr>
          <a:p>
            <a:pPr indent="0">
              <a:spcBef>
                <a:spcPts val="1293"/>
              </a:spcBef>
            </a:pPr>
            <a:r>
              <a:rPr b="0" lang="en-GB" sz="2800" spc="-1" strike="noStrike">
                <a:solidFill>
                  <a:srgbClr val="666666"/>
                </a:solidFill>
                <a:latin typeface="Arial"/>
              </a:rPr>
              <a:t>… </a:t>
            </a:r>
            <a:r>
              <a:rPr b="0" lang="en-GB" sz="2800" spc="-1" strike="noStrike">
                <a:solidFill>
                  <a:srgbClr val="666666"/>
                </a:solidFill>
                <a:latin typeface="Arial"/>
              </a:rPr>
              <a:t>and classify COTS adequately</a:t>
            </a:r>
            <a:endParaRPr b="0" lang="en-GB" sz="2800" spc="-1" strike="noStrike">
              <a:solidFill>
                <a:srgbClr val="666666"/>
              </a:solidFill>
              <a:latin typeface="Arial"/>
            </a:endParaRPr>
          </a:p>
        </p:txBody>
      </p:sp>
    </p:spTree>
  </p:cSld>
  <mc:AlternateContent>
    <mc:Choice Requires="p14">
      <p:transition spd="slow" p14:dur="2000"/>
    </mc:Choice>
    <mc:Fallback>
      <p:transition spd="slow"/>
    </mc:Fallback>
  </mc:AlternateContent>
</p:sld>
</file>

<file path=ppt/slides/slide7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01"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COTS General approach SE &amp; Cumulative Dose | Rules</a:t>
            </a:r>
            <a:endParaRPr b="1" lang="en-GB" sz="2200" spc="-1" strike="noStrike">
              <a:solidFill>
                <a:srgbClr val="ffffff"/>
              </a:solidFill>
              <a:latin typeface="Arial"/>
            </a:endParaRPr>
          </a:p>
        </p:txBody>
      </p:sp>
      <p:graphicFrame>
        <p:nvGraphicFramePr>
          <p:cNvPr id="602" name="Table 4_ 85"/>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1"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Gold rules</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1"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Stay tune and </a:t>
                      </a:r>
                      <a:r>
                        <a:rPr b="1" lang="en-GB" sz="1800" spc="-1" strike="noStrike">
                          <a:solidFill>
                            <a:srgbClr val="706e0c"/>
                          </a:solidFill>
                          <a:latin typeface="Arial"/>
                        </a:rPr>
                        <a:t>vigilent</a:t>
                      </a:r>
                      <a:r>
                        <a:rPr b="1" lang="en-GB" sz="1800" spc="-1" strike="noStrike">
                          <a:solidFill>
                            <a:srgbClr val="333333"/>
                          </a:solidFill>
                          <a:latin typeface="Arial"/>
                        </a:rPr>
                        <a:t>! Some components can be perfectly suitable for an application, and not adequate for many reason for other use:</a:t>
                      </a:r>
                      <a:endParaRPr b="1" lang="en-GB" sz="1800" spc="-1" strike="noStrike">
                        <a:solidFill>
                          <a:srgbClr val="333333"/>
                        </a:solidFill>
                        <a:latin typeface="Arial"/>
                      </a:endParaRPr>
                    </a:p>
                    <a:p>
                      <a:pPr marL="36000" algn="just">
                        <a:lnSpc>
                          <a:spcPct val="115000"/>
                        </a:lnSpc>
                        <a:spcBef>
                          <a:spcPts val="283"/>
                        </a:spcBef>
                        <a:spcAft>
                          <a:spcPts val="283"/>
                        </a:spcAft>
                        <a:buClr>
                          <a:srgbClr val="000000"/>
                        </a:buClr>
                        <a:buSzPct val="45000"/>
                        <a:buFont typeface="Wingdings" charset="2"/>
                        <a:buChar char=""/>
                      </a:pPr>
                      <a:r>
                        <a:rPr b="1" lang="en-GB" sz="1800" spc="-1" strike="noStrike">
                          <a:solidFill>
                            <a:srgbClr val="333333"/>
                          </a:solidFill>
                          <a:latin typeface="Arial"/>
                        </a:rPr>
                        <a:t>Radiation stress level (cross section or dose)</a:t>
                      </a:r>
                      <a:endParaRPr b="1" lang="en-GB" sz="1800" spc="-1" strike="noStrike">
                        <a:solidFill>
                          <a:srgbClr val="333333"/>
                        </a:solidFill>
                        <a:latin typeface="Arial"/>
                      </a:endParaRPr>
                    </a:p>
                    <a:p>
                      <a:pPr marL="36000" algn="just">
                        <a:lnSpc>
                          <a:spcPct val="115000"/>
                        </a:lnSpc>
                        <a:spcBef>
                          <a:spcPts val="283"/>
                        </a:spcBef>
                        <a:spcAft>
                          <a:spcPts val="283"/>
                        </a:spcAft>
                        <a:buClr>
                          <a:srgbClr val="000000"/>
                        </a:buClr>
                        <a:buSzPct val="45000"/>
                        <a:buFont typeface="Wingdings" charset="2"/>
                        <a:buChar char=""/>
                      </a:pPr>
                      <a:r>
                        <a:rPr b="1" lang="en-GB" sz="1800" spc="-1" strike="noStrike">
                          <a:solidFill>
                            <a:srgbClr val="333333"/>
                          </a:solidFill>
                          <a:latin typeface="Arial"/>
                        </a:rPr>
                        <a:t>Use in electronic schematics (leakage current, Mosfet VGS threshold if use in linear or commutated state, or current level for bipolars)</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sp>
        <p:nvSpPr>
          <p:cNvPr id="603" name="Rectangle 83"/>
          <p:cNvSpPr/>
          <p:nvPr/>
        </p:nvSpPr>
        <p:spPr>
          <a:xfrm>
            <a:off x="886680" y="1310760"/>
            <a:ext cx="7444800" cy="612000"/>
          </a:xfrm>
          <a:prstGeom prst="rect">
            <a:avLst/>
          </a:prstGeom>
          <a:solidFill>
            <a:schemeClr val="lt2">
              <a:lumMod val="50000"/>
            </a:schemeClr>
          </a:solidFill>
          <a:ln w="3240">
            <a:solidFill>
              <a:schemeClr val="lt2">
                <a:lumMod val="25000"/>
              </a:schemeClr>
            </a:solidFill>
            <a:round/>
          </a:ln>
        </p:spPr>
        <p:style>
          <a:lnRef idx="0"/>
          <a:fillRef idx="0"/>
          <a:effectRef idx="0"/>
          <a:fontRef idx="minor"/>
        </p:style>
        <p:txBody>
          <a:bodyPr lIns="90000" rIns="90000" tIns="45000" bIns="45000" anchor="ctr">
            <a:noAutofit/>
          </a:bodyPr>
          <a:p>
            <a:pPr algn="ctr">
              <a:lnSpc>
                <a:spcPct val="100000"/>
              </a:lnSpc>
            </a:pPr>
            <a:r>
              <a:rPr b="1" lang="en-GB" sz="2000" spc="-1" strike="noStrike">
                <a:solidFill>
                  <a:schemeClr val="lt1"/>
                </a:solidFill>
                <a:latin typeface="Calibri"/>
                <a:ea typeface="DejaVu Sans"/>
              </a:rPr>
              <a:t>Minimize the number of references</a:t>
            </a:r>
            <a:br>
              <a:rPr sz="1800"/>
            </a:br>
            <a:r>
              <a:rPr b="1" lang="en-GB" sz="1400" spc="-1" strike="noStrike">
                <a:solidFill>
                  <a:schemeClr val="lt1"/>
                </a:solidFill>
                <a:latin typeface="Calibri"/>
              </a:rPr>
              <a:t>(better choose the good reference component!)</a:t>
            </a:r>
            <a:endParaRPr b="1" lang="en-GB" sz="1400" spc="-1" strike="noStrike">
              <a:solidFill>
                <a:srgbClr val="ffffff"/>
              </a:solidFill>
              <a:latin typeface="Arial"/>
            </a:endParaRPr>
          </a:p>
        </p:txBody>
      </p:sp>
      <p:sp>
        <p:nvSpPr>
          <p:cNvPr id="604" name="Rectangle 85"/>
          <p:cNvSpPr/>
          <p:nvPr/>
        </p:nvSpPr>
        <p:spPr>
          <a:xfrm>
            <a:off x="886680" y="1997280"/>
            <a:ext cx="7444800" cy="612000"/>
          </a:xfrm>
          <a:prstGeom prst="rect">
            <a:avLst/>
          </a:prstGeom>
          <a:solidFill>
            <a:schemeClr val="lt2">
              <a:lumMod val="50000"/>
            </a:schemeClr>
          </a:solidFill>
          <a:ln w="3240">
            <a:solidFill>
              <a:schemeClr val="lt2">
                <a:lumMod val="25000"/>
              </a:schemeClr>
            </a:solidFill>
            <a:round/>
          </a:ln>
        </p:spPr>
        <p:style>
          <a:lnRef idx="0"/>
          <a:fillRef idx="0"/>
          <a:effectRef idx="0"/>
          <a:fontRef idx="minor"/>
        </p:style>
        <p:txBody>
          <a:bodyPr lIns="90000" rIns="90000" tIns="45000" bIns="45000" anchor="ctr">
            <a:noAutofit/>
          </a:bodyPr>
          <a:p>
            <a:pPr algn="ctr">
              <a:lnSpc>
                <a:spcPct val="100000"/>
              </a:lnSpc>
            </a:pPr>
            <a:r>
              <a:rPr b="1" lang="en-GB" sz="2100" spc="-1" strike="noStrike">
                <a:solidFill>
                  <a:schemeClr val="lt1"/>
                </a:solidFill>
                <a:latin typeface="Calibri"/>
              </a:rPr>
              <a:t>Prefer the robust topologies</a:t>
            </a:r>
            <a:br>
              <a:rPr sz="2000"/>
            </a:br>
            <a:r>
              <a:rPr b="1" lang="en-GB" sz="1400" spc="-1" strike="noStrike">
                <a:solidFill>
                  <a:schemeClr val="lt1"/>
                </a:solidFill>
                <a:latin typeface="Calibri"/>
              </a:rPr>
              <a:t>(limiting stress on critical components)</a:t>
            </a:r>
            <a:endParaRPr b="1" lang="en-GB" sz="1400" spc="-1" strike="noStrike">
              <a:solidFill>
                <a:srgbClr val="ffffff"/>
              </a:solidFill>
              <a:latin typeface="Arial"/>
            </a:endParaRPr>
          </a:p>
        </p:txBody>
      </p:sp>
      <p:sp>
        <p:nvSpPr>
          <p:cNvPr id="605" name="Rectangle 84"/>
          <p:cNvSpPr/>
          <p:nvPr/>
        </p:nvSpPr>
        <p:spPr>
          <a:xfrm>
            <a:off x="886680" y="2683440"/>
            <a:ext cx="7444800" cy="612000"/>
          </a:xfrm>
          <a:prstGeom prst="rect">
            <a:avLst/>
          </a:prstGeom>
          <a:solidFill>
            <a:schemeClr val="lt2">
              <a:lumMod val="50000"/>
            </a:schemeClr>
          </a:solidFill>
          <a:ln w="3240">
            <a:solidFill>
              <a:schemeClr val="lt2">
                <a:lumMod val="25000"/>
              </a:schemeClr>
            </a:solidFill>
            <a:round/>
          </a:ln>
        </p:spPr>
        <p:style>
          <a:lnRef idx="0"/>
          <a:fillRef idx="0"/>
          <a:effectRef idx="0"/>
          <a:fontRef idx="minor"/>
        </p:style>
        <p:txBody>
          <a:bodyPr lIns="90000" rIns="90000" tIns="45000" bIns="45000" anchor="ctr">
            <a:noAutofit/>
          </a:bodyPr>
          <a:p>
            <a:pPr algn="ctr">
              <a:lnSpc>
                <a:spcPct val="100000"/>
              </a:lnSpc>
            </a:pPr>
            <a:r>
              <a:rPr b="1" lang="en-GB" sz="2000" spc="-1" strike="noStrike">
                <a:solidFill>
                  <a:schemeClr val="lt1"/>
                </a:solidFill>
                <a:latin typeface="Calibri"/>
              </a:rPr>
              <a:t>COTS black boxes (&gt;1 cpt inside) are forbidden</a:t>
            </a:r>
            <a:br>
              <a:rPr sz="2000"/>
            </a:br>
            <a:r>
              <a:rPr b="1" lang="en-GB" sz="1400" spc="-1" strike="noStrike">
                <a:solidFill>
                  <a:schemeClr val="lt1"/>
                </a:solidFill>
                <a:latin typeface="Calibri"/>
              </a:rPr>
              <a:t>(DC-DC, AC-DC, IGBT Drivers...)</a:t>
            </a:r>
            <a:endParaRPr b="1" lang="en-GB" sz="1400" spc="-1" strike="noStrike">
              <a:solidFill>
                <a:srgbClr val="ffffff"/>
              </a:solidFill>
              <a:latin typeface="Arial"/>
            </a:endParaRPr>
          </a:p>
        </p:txBody>
      </p:sp>
      <p:sp>
        <p:nvSpPr>
          <p:cNvPr id="606" name="Rectangle 1"/>
          <p:cNvSpPr/>
          <p:nvPr/>
        </p:nvSpPr>
        <p:spPr>
          <a:xfrm>
            <a:off x="886680" y="4056120"/>
            <a:ext cx="7444800" cy="612000"/>
          </a:xfrm>
          <a:prstGeom prst="rect">
            <a:avLst/>
          </a:prstGeom>
          <a:solidFill>
            <a:schemeClr val="lt2">
              <a:lumMod val="50000"/>
            </a:schemeClr>
          </a:solidFill>
          <a:ln w="3240">
            <a:solidFill>
              <a:schemeClr val="lt2">
                <a:lumMod val="25000"/>
              </a:schemeClr>
            </a:solidFill>
            <a:round/>
          </a:ln>
        </p:spPr>
        <p:style>
          <a:lnRef idx="0"/>
          <a:fillRef idx="0"/>
          <a:effectRef idx="0"/>
          <a:fontRef idx="minor"/>
        </p:style>
        <p:txBody>
          <a:bodyPr lIns="90000" rIns="90000" tIns="45000" bIns="45000" anchor="ctr">
            <a:noAutofit/>
          </a:bodyPr>
          <a:p>
            <a:pPr algn="ctr">
              <a:lnSpc>
                <a:spcPct val="100000"/>
              </a:lnSpc>
            </a:pPr>
            <a:r>
              <a:rPr b="1" lang="en-GB" sz="2000" spc="-1" strike="noStrike">
                <a:solidFill>
                  <a:schemeClr val="lt1"/>
                </a:solidFill>
                <a:latin typeface="Calibri"/>
              </a:rPr>
              <a:t>Test / qualify component as closest as possible to final use</a:t>
            </a:r>
            <a:endParaRPr b="1" lang="en-GB" sz="2000" spc="-1" strike="noStrike">
              <a:solidFill>
                <a:srgbClr val="ffffff"/>
              </a:solidFill>
              <a:latin typeface="Arial"/>
            </a:endParaRPr>
          </a:p>
        </p:txBody>
      </p:sp>
      <p:sp>
        <p:nvSpPr>
          <p:cNvPr id="607" name="Rectangle 8"/>
          <p:cNvSpPr/>
          <p:nvPr/>
        </p:nvSpPr>
        <p:spPr>
          <a:xfrm>
            <a:off x="886680" y="3369960"/>
            <a:ext cx="7444800" cy="612000"/>
          </a:xfrm>
          <a:prstGeom prst="rect">
            <a:avLst/>
          </a:prstGeom>
          <a:solidFill>
            <a:schemeClr val="lt2">
              <a:lumMod val="50000"/>
            </a:schemeClr>
          </a:solidFill>
          <a:ln w="3240">
            <a:solidFill>
              <a:schemeClr val="lt2">
                <a:lumMod val="25000"/>
              </a:schemeClr>
            </a:solidFill>
            <a:round/>
          </a:ln>
        </p:spPr>
        <p:style>
          <a:lnRef idx="0"/>
          <a:fillRef idx="0"/>
          <a:effectRef idx="0"/>
          <a:fontRef idx="minor"/>
        </p:style>
        <p:txBody>
          <a:bodyPr lIns="90000" rIns="90000" tIns="45000" bIns="45000" anchor="ctr">
            <a:noAutofit/>
          </a:bodyPr>
          <a:p>
            <a:pPr algn="ctr">
              <a:lnSpc>
                <a:spcPct val="100000"/>
              </a:lnSpc>
            </a:pPr>
            <a:r>
              <a:rPr b="1" lang="en-GB" sz="2000" spc="-1" strike="noStrike">
                <a:solidFill>
                  <a:schemeClr val="lt1"/>
                </a:solidFill>
                <a:latin typeface="Calibri"/>
              </a:rPr>
              <a:t>Use the component in its known Radiation Safe Operating Area</a:t>
            </a:r>
            <a:endParaRPr b="1" lang="en-GB" sz="2000" spc="-1" strike="noStrike">
              <a:solidFill>
                <a:srgbClr val="ffffff"/>
              </a:solidFill>
              <a:latin typeface="Arial"/>
            </a:endParaRPr>
          </a:p>
        </p:txBody>
      </p:sp>
      <p:sp>
        <p:nvSpPr>
          <p:cNvPr id="608" name="Rectangle 11"/>
          <p:cNvSpPr/>
          <p:nvPr/>
        </p:nvSpPr>
        <p:spPr>
          <a:xfrm>
            <a:off x="886680" y="4769280"/>
            <a:ext cx="7444800" cy="1548000"/>
          </a:xfrm>
          <a:prstGeom prst="rect">
            <a:avLst/>
          </a:prstGeom>
          <a:solidFill>
            <a:srgbClr val="784b04"/>
          </a:solidFill>
          <a:ln w="3240">
            <a:solidFill>
              <a:schemeClr val="lt2">
                <a:lumMod val="25000"/>
              </a:schemeClr>
            </a:solidFill>
            <a:round/>
          </a:ln>
        </p:spPr>
        <p:style>
          <a:lnRef idx="0"/>
          <a:fillRef idx="0"/>
          <a:effectRef idx="0"/>
          <a:fontRef idx="minor"/>
        </p:style>
        <p:txBody>
          <a:bodyPr lIns="90000" rIns="90000" tIns="45000" bIns="45000" anchor="ctr">
            <a:noAutofit/>
          </a:bodyPr>
          <a:p>
            <a:pPr algn="ctr">
              <a:lnSpc>
                <a:spcPct val="100000"/>
              </a:lnSpc>
            </a:pPr>
            <a:r>
              <a:rPr b="1" lang="en-GB" sz="2000" spc="-1" strike="noStrike">
                <a:solidFill>
                  <a:schemeClr val="lt1"/>
                </a:solidFill>
                <a:latin typeface="Calibri"/>
              </a:rPr>
              <a:t>Use only component found in “list of qualified components”</a:t>
            </a:r>
            <a:endParaRPr b="1" lang="en-GB" sz="2000" spc="-1" strike="noStrike">
              <a:solidFill>
                <a:srgbClr val="ffffff"/>
              </a:solidFill>
              <a:latin typeface="Arial"/>
            </a:endParaRPr>
          </a:p>
          <a:p>
            <a:pPr algn="ctr">
              <a:lnSpc>
                <a:spcPct val="100000"/>
              </a:lnSpc>
            </a:pPr>
            <a:r>
              <a:rPr b="1" i="1" lang="en-GB" sz="1500" spc="-1" strike="noStrike">
                <a:solidFill>
                  <a:schemeClr val="lt1"/>
                </a:solidFill>
                <a:latin typeface="Calibri"/>
              </a:rPr>
              <a:t>but, in same time ...</a:t>
            </a:r>
            <a:endParaRPr b="1" lang="en-GB" sz="1500" spc="-1" strike="noStrike">
              <a:solidFill>
                <a:srgbClr val="ffffff"/>
              </a:solidFill>
              <a:latin typeface="Arial"/>
            </a:endParaRPr>
          </a:p>
          <a:p>
            <a:pPr algn="ctr">
              <a:lnSpc>
                <a:spcPct val="100000"/>
              </a:lnSpc>
            </a:pPr>
            <a:r>
              <a:rPr b="1" lang="en-GB" sz="2000" spc="-1" strike="noStrike">
                <a:solidFill>
                  <a:schemeClr val="lt1"/>
                </a:solidFill>
                <a:latin typeface="Calibri"/>
              </a:rPr>
              <a:t>Be suspicious about all past conclusions / tests / qualified list</a:t>
            </a:r>
            <a:endParaRPr b="1" lang="en-GB" sz="2000" spc="-1" strike="noStrike">
              <a:solidFill>
                <a:srgbClr val="ffffff"/>
              </a:solidFill>
              <a:latin typeface="Arial"/>
            </a:endParaRPr>
          </a:p>
          <a:p>
            <a:pPr algn="ctr">
              <a:lnSpc>
                <a:spcPct val="100000"/>
              </a:lnSpc>
            </a:pPr>
            <a:r>
              <a:rPr b="1" i="1" lang="en-GB" sz="1500" spc="-1" strike="noStrike">
                <a:solidFill>
                  <a:schemeClr val="lt1"/>
                </a:solidFill>
                <a:latin typeface="Calibri"/>
              </a:rPr>
              <a:t>… </a:t>
            </a:r>
            <a:r>
              <a:rPr b="1" i="1" lang="en-GB" sz="1500" spc="-1" strike="noStrike">
                <a:solidFill>
                  <a:schemeClr val="lt1"/>
                </a:solidFill>
                <a:latin typeface="Calibri"/>
              </a:rPr>
              <a:t>and ...</a:t>
            </a:r>
            <a:endParaRPr b="1" lang="en-GB" sz="1500" spc="-1" strike="noStrike">
              <a:solidFill>
                <a:srgbClr val="ffffff"/>
              </a:solidFill>
              <a:latin typeface="Arial"/>
            </a:endParaRPr>
          </a:p>
          <a:p>
            <a:pPr algn="ctr">
              <a:lnSpc>
                <a:spcPct val="100000"/>
              </a:lnSpc>
            </a:pPr>
            <a:r>
              <a:rPr b="1" lang="en-GB" sz="2000" spc="-1" strike="noStrike">
                <a:solidFill>
                  <a:schemeClr val="lt1"/>
                </a:solidFill>
                <a:latin typeface="Calibri"/>
              </a:rPr>
              <a:t>Always verify the date, test conditions + read carefully test reports</a:t>
            </a:r>
            <a:endParaRPr b="1" lang="en-GB" sz="2000" spc="-1" strike="noStrike">
              <a:solidFill>
                <a:srgbClr val="ffffff"/>
              </a:solidFill>
              <a:latin typeface="Arial"/>
            </a:endParaRPr>
          </a:p>
        </p:txBody>
      </p:sp>
    </p:spTree>
  </p:cSld>
  <mc:AlternateContent>
    <mc:Choice Requires="p14">
      <p:transition spd="slow" p14:dur="2000"/>
    </mc:Choice>
    <mc:Fallback>
      <p:transition spd="slow"/>
    </mc:Fallback>
  </mc:AlternateContent>
  <p:timing>
    <p:tnLst>
      <p:par>
        <p:cTn id="37" dur="indefinite" restart="never" nodeType="tmRoot">
          <p:childTnLst>
            <p:seq>
              <p:cTn id="38" dur="indefinite" nodeType="mainSeq">
                <p:childTnLst>
                  <p:par>
                    <p:cTn id="39" fill="hold">
                      <p:stCondLst>
                        <p:cond delay="indefinite"/>
                      </p:stCondLst>
                      <p:childTnLst>
                        <p:par>
                          <p:cTn id="40" fill="hold">
                            <p:stCondLst>
                              <p:cond delay="0"/>
                            </p:stCondLst>
                            <p:childTnLst>
                              <p:par>
                                <p:cTn id="41" nodeType="clickEffect" fill="hold" presetClass="entr" presetID="1">
                                  <p:stCondLst>
                                    <p:cond delay="0"/>
                                  </p:stCondLst>
                                  <p:childTnLst>
                                    <p:set>
                                      <p:cBhvr>
                                        <p:cTn id="42" dur="1" fill="hold">
                                          <p:stCondLst>
                                            <p:cond delay="0"/>
                                          </p:stCondLst>
                                        </p:cTn>
                                        <p:tgtEl>
                                          <p:spTgt spid="60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nodeType="clickEffect" fill="hold" presetClass="entr" presetID="1">
                                  <p:stCondLst>
                                    <p:cond delay="0"/>
                                  </p:stCondLst>
                                  <p:childTnLst>
                                    <p:set>
                                      <p:cBhvr>
                                        <p:cTn id="46" dur="1" fill="hold">
                                          <p:stCondLst>
                                            <p:cond delay="0"/>
                                          </p:stCondLst>
                                        </p:cTn>
                                        <p:tgtEl>
                                          <p:spTgt spid="60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nodeType="clickEffect" fill="hold" presetClass="entr" presetID="1">
                                  <p:stCondLst>
                                    <p:cond delay="0"/>
                                  </p:stCondLst>
                                  <p:childTnLst>
                                    <p:set>
                                      <p:cBhvr>
                                        <p:cTn id="50" dur="1" fill="hold">
                                          <p:stCondLst>
                                            <p:cond delay="0"/>
                                          </p:stCondLst>
                                        </p:cTn>
                                        <p:tgtEl>
                                          <p:spTgt spid="607"/>
                                        </p:tgtEl>
                                        <p:attrNameLst>
                                          <p:attrName>style.visibility</p:attrName>
                                        </p:attrNameLst>
                                      </p:cBhvr>
                                      <p:to>
                                        <p:strVal val="visible"/>
                                      </p:to>
                                    </p:set>
                                  </p:childTnLst>
                                </p:cTn>
                              </p:par>
                              <p:par>
                                <p:cTn id="51" nodeType="withEffect" fill="hold" presetClass="entr" presetID="1">
                                  <p:stCondLst>
                                    <p:cond delay="0"/>
                                  </p:stCondLst>
                                  <p:childTnLst>
                                    <p:set>
                                      <p:cBhvr>
                                        <p:cTn id="52" dur="1" fill="hold">
                                          <p:stCondLst>
                                            <p:cond delay="0"/>
                                          </p:stCondLst>
                                        </p:cTn>
                                        <p:tgtEl>
                                          <p:spTgt spid="606"/>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nodeType="clickEffect" fill="hold" presetClass="entr" presetID="1">
                                  <p:stCondLst>
                                    <p:cond delay="0"/>
                                  </p:stCondLst>
                                  <p:childTnLst>
                                    <p:set>
                                      <p:cBhvr>
                                        <p:cTn id="56" dur="1" fill="hold">
                                          <p:stCondLst>
                                            <p:cond delay="0"/>
                                          </p:stCondLst>
                                        </p:cTn>
                                        <p:tgtEl>
                                          <p:spTgt spid="60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09"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COTS General approach SE &amp; Cumulative Dose | Rules</a:t>
            </a:r>
            <a:endParaRPr b="1" lang="en-GB" sz="2200" spc="-1" strike="noStrike">
              <a:solidFill>
                <a:srgbClr val="ffffff"/>
              </a:solidFill>
              <a:latin typeface="Arial"/>
            </a:endParaRPr>
          </a:p>
        </p:txBody>
      </p:sp>
      <p:graphicFrame>
        <p:nvGraphicFramePr>
          <p:cNvPr id="610" name="Table 4_ 56"/>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1"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Gold rules</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1"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Many semiconductors comes with </a:t>
                      </a:r>
                      <a:r>
                        <a:rPr b="1" lang="en-GB" sz="1800" spc="-1" strike="noStrike">
                          <a:solidFill>
                            <a:srgbClr val="706e0c"/>
                          </a:solidFill>
                          <a:latin typeface="Arial"/>
                        </a:rPr>
                        <a:t>known good rules</a:t>
                      </a:r>
                      <a:r>
                        <a:rPr b="1" lang="en-GB" sz="1800" spc="-1" strike="noStrike">
                          <a:solidFill>
                            <a:srgbClr val="333333"/>
                          </a:solidFill>
                          <a:latin typeface="Arial"/>
                        </a:rPr>
                        <a:t> when using them under radiation. Simply follow them:</a:t>
                      </a:r>
                      <a:endParaRPr b="1" lang="en-GB" sz="1800" spc="-1" strike="noStrike">
                        <a:solidFill>
                          <a:srgbClr val="333333"/>
                        </a:solidFill>
                        <a:latin typeface="Arial"/>
                      </a:endParaRPr>
                    </a:p>
                    <a:p>
                      <a:pPr marL="36000" algn="just">
                        <a:lnSpc>
                          <a:spcPct val="115000"/>
                        </a:lnSpc>
                        <a:spcBef>
                          <a:spcPts val="283"/>
                        </a:spcBef>
                        <a:spcAft>
                          <a:spcPts val="283"/>
                        </a:spcAft>
                        <a:buClr>
                          <a:srgbClr val="000000"/>
                        </a:buClr>
                        <a:buSzPct val="45000"/>
                        <a:buFont typeface="Wingdings" charset="2"/>
                        <a:buChar char=""/>
                      </a:pPr>
                      <a:r>
                        <a:rPr b="1" lang="en-GB" sz="1800" spc="-1" strike="noStrike">
                          <a:solidFill>
                            <a:srgbClr val="333333"/>
                          </a:solidFill>
                          <a:latin typeface="Arial"/>
                        </a:rPr>
                        <a:t>50% derating voltage on Mosfet (SEB)</a:t>
                      </a:r>
                      <a:endParaRPr b="1" lang="en-GB" sz="1800" spc="-1" strike="noStrike">
                        <a:solidFill>
                          <a:srgbClr val="333333"/>
                        </a:solidFill>
                        <a:latin typeface="Arial"/>
                      </a:endParaRPr>
                    </a:p>
                    <a:p>
                      <a:pPr marL="36000" algn="just">
                        <a:lnSpc>
                          <a:spcPct val="115000"/>
                        </a:lnSpc>
                        <a:spcBef>
                          <a:spcPts val="283"/>
                        </a:spcBef>
                        <a:spcAft>
                          <a:spcPts val="283"/>
                        </a:spcAft>
                        <a:buClr>
                          <a:srgbClr val="000000"/>
                        </a:buClr>
                        <a:buSzPct val="45000"/>
                        <a:buFont typeface="Wingdings" charset="2"/>
                        <a:buChar char=""/>
                      </a:pPr>
                      <a:r>
                        <a:rPr b="1" lang="en-GB" sz="1800" spc="-1" strike="noStrike">
                          <a:solidFill>
                            <a:srgbClr val="333333"/>
                          </a:solidFill>
                          <a:latin typeface="Arial"/>
                        </a:rPr>
                        <a:t>R-C filtering applied (SET)</a:t>
                      </a:r>
                      <a:endParaRPr b="1" lang="en-GB" sz="1800" spc="-1" strike="noStrike">
                        <a:solidFill>
                          <a:srgbClr val="333333"/>
                        </a:solidFill>
                        <a:latin typeface="Arial"/>
                      </a:endParaRPr>
                    </a:p>
                    <a:p>
                      <a:pPr marL="36000" algn="just">
                        <a:lnSpc>
                          <a:spcPct val="115000"/>
                        </a:lnSpc>
                        <a:spcBef>
                          <a:spcPts val="283"/>
                        </a:spcBef>
                        <a:spcAft>
                          <a:spcPts val="283"/>
                        </a:spcAft>
                        <a:buClr>
                          <a:srgbClr val="000000"/>
                        </a:buClr>
                        <a:buSzPct val="45000"/>
                        <a:buFont typeface="Wingdings" charset="2"/>
                        <a:buChar char=""/>
                      </a:pPr>
                      <a:r>
                        <a:rPr b="1" lang="en-GB" sz="1800" spc="-1" strike="noStrike">
                          <a:solidFill>
                            <a:srgbClr val="333333"/>
                          </a:solidFill>
                          <a:latin typeface="Arial"/>
                        </a:rPr>
                        <a:t>mosfet gate levels (SEGD + TID)</a:t>
                      </a:r>
                      <a:endParaRPr b="1" lang="en-GB" sz="1800" spc="-1" strike="noStrike">
                        <a:solidFill>
                          <a:srgbClr val="333333"/>
                        </a:solidFill>
                        <a:latin typeface="Arial"/>
                      </a:endParaRPr>
                    </a:p>
                    <a:p>
                      <a:pPr marL="36000" algn="just">
                        <a:lnSpc>
                          <a:spcPct val="115000"/>
                        </a:lnSpc>
                        <a:spcBef>
                          <a:spcPts val="283"/>
                        </a:spcBef>
                        <a:spcAft>
                          <a:spcPts val="283"/>
                        </a:spcAft>
                        <a:buClr>
                          <a:srgbClr val="000000"/>
                        </a:buClr>
                        <a:buSzPct val="45000"/>
                        <a:buFont typeface="Wingdings" charset="2"/>
                        <a:buChar char=""/>
                      </a:pPr>
                      <a:r>
                        <a:rPr b="1" lang="en-GB" sz="1800" spc="-1" strike="noStrike">
                          <a:solidFill>
                            <a:srgbClr val="333333"/>
                          </a:solidFill>
                          <a:latin typeface="Arial"/>
                        </a:rPr>
                        <a:t>minimum gain &amp; optimum current for optocouplers &amp; bipolar (TID), …</a:t>
                      </a:r>
                      <a:endParaRPr b="1" lang="en-GB" sz="1800" spc="-1" strike="noStrike">
                        <a:solidFill>
                          <a:srgbClr val="333333"/>
                        </a:solidFill>
                        <a:latin typeface="Arial"/>
                      </a:endParaRPr>
                    </a:p>
                    <a:p>
                      <a:pPr marL="36000" algn="just">
                        <a:lnSpc>
                          <a:spcPct val="115000"/>
                        </a:lnSpc>
                        <a:spcBef>
                          <a:spcPts val="283"/>
                        </a:spcBef>
                        <a:spcAft>
                          <a:spcPts val="283"/>
                        </a:spcAft>
                      </a:pP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611" name="" descr=""/>
          <p:cNvPicPr/>
          <p:nvPr/>
        </p:nvPicPr>
        <p:blipFill>
          <a:blip r:embed="rId1"/>
          <a:stretch/>
        </p:blipFill>
        <p:spPr>
          <a:xfrm>
            <a:off x="968400" y="1053000"/>
            <a:ext cx="6972120" cy="5190840"/>
          </a:xfrm>
          <a:prstGeom prst="rect">
            <a:avLst/>
          </a:prstGeom>
          <a:ln w="3600">
            <a:noFill/>
          </a:ln>
        </p:spPr>
      </p:pic>
    </p:spTree>
  </p:cSld>
  <mc:AlternateContent>
    <mc:Choice Requires="p14">
      <p:transition spd="slow" p14:dur="2000"/>
    </mc:Choice>
    <mc:Fallback>
      <p:transition spd="slow"/>
    </mc:Fallback>
  </mc:AlternateContent>
</p:sld>
</file>

<file path=ppt/slides/slide7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12"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COTS General approach SE &amp; Cumulative Dose | Rules</a:t>
            </a:r>
            <a:endParaRPr b="1" lang="en-GB" sz="2200" spc="-1" strike="noStrike">
              <a:solidFill>
                <a:srgbClr val="ffffff"/>
              </a:solidFill>
              <a:latin typeface="Arial"/>
            </a:endParaRPr>
          </a:p>
        </p:txBody>
      </p:sp>
      <p:graphicFrame>
        <p:nvGraphicFramePr>
          <p:cNvPr id="613" name="Table 4_ 97"/>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1"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Classify components</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1"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Classify component to put the correct testing and selection effort on.</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grpSp>
        <p:nvGrpSpPr>
          <p:cNvPr id="614" name=""/>
          <p:cNvGrpSpPr/>
          <p:nvPr/>
        </p:nvGrpSpPr>
        <p:grpSpPr>
          <a:xfrm>
            <a:off x="886680" y="1310760"/>
            <a:ext cx="7444440" cy="1355040"/>
            <a:chOff x="886680" y="1310760"/>
            <a:chExt cx="7444440" cy="1355040"/>
          </a:xfrm>
        </p:grpSpPr>
        <p:sp>
          <p:nvSpPr>
            <p:cNvPr id="615" name="Rectangle 83"/>
            <p:cNvSpPr/>
            <p:nvPr/>
          </p:nvSpPr>
          <p:spPr>
            <a:xfrm>
              <a:off x="886680" y="1310760"/>
              <a:ext cx="7444440" cy="593280"/>
            </a:xfrm>
            <a:prstGeom prst="rect">
              <a:avLst/>
            </a:prstGeom>
            <a:solidFill>
              <a:schemeClr val="lt2">
                <a:lumMod val="50000"/>
              </a:schemeClr>
            </a:solidFill>
            <a:ln w="3240">
              <a:solidFill>
                <a:schemeClr val="lt2">
                  <a:lumMod val="25000"/>
                </a:schemeClr>
              </a:solidFill>
              <a:round/>
            </a:ln>
          </p:spPr>
          <p:style>
            <a:lnRef idx="0"/>
            <a:fillRef idx="0"/>
            <a:effectRef idx="0"/>
            <a:fontRef idx="minor"/>
          </p:style>
          <p:txBody>
            <a:bodyPr lIns="90000" rIns="90000" tIns="45000" bIns="45000" anchor="ctr">
              <a:noAutofit/>
            </a:bodyPr>
            <a:p>
              <a:pPr algn="ctr">
                <a:lnSpc>
                  <a:spcPct val="100000"/>
                </a:lnSpc>
              </a:pPr>
              <a:r>
                <a:rPr b="1" lang="en-GB" sz="2000" spc="-1" strike="noStrike">
                  <a:solidFill>
                    <a:schemeClr val="lt1"/>
                  </a:solidFill>
                  <a:latin typeface="Calibri"/>
                </a:rPr>
                <a:t>Select Component Based on Gold Known Rules </a:t>
              </a:r>
              <a:endParaRPr b="1" lang="en-GB" sz="2000" spc="-1" strike="noStrike">
                <a:solidFill>
                  <a:srgbClr val="ffffff"/>
                </a:solidFill>
                <a:latin typeface="Arial"/>
              </a:endParaRPr>
            </a:p>
          </p:txBody>
        </p:sp>
        <p:sp>
          <p:nvSpPr>
            <p:cNvPr id="616" name="Rectangle 85"/>
            <p:cNvSpPr/>
            <p:nvPr/>
          </p:nvSpPr>
          <p:spPr>
            <a:xfrm>
              <a:off x="886680" y="2072520"/>
              <a:ext cx="7444440" cy="593280"/>
            </a:xfrm>
            <a:prstGeom prst="rect">
              <a:avLst/>
            </a:prstGeom>
            <a:solidFill>
              <a:schemeClr val="lt2">
                <a:lumMod val="50000"/>
              </a:schemeClr>
            </a:solidFill>
            <a:ln w="3240">
              <a:solidFill>
                <a:schemeClr val="lt2">
                  <a:lumMod val="25000"/>
                </a:schemeClr>
              </a:solidFill>
              <a:round/>
            </a:ln>
          </p:spPr>
          <p:style>
            <a:lnRef idx="0"/>
            <a:fillRef idx="0"/>
            <a:effectRef idx="0"/>
            <a:fontRef idx="minor"/>
          </p:style>
          <p:txBody>
            <a:bodyPr lIns="90000" rIns="90000" tIns="45000" bIns="45000" anchor="ctr">
              <a:noAutofit/>
            </a:bodyPr>
            <a:p>
              <a:pPr algn="ctr">
                <a:lnSpc>
                  <a:spcPct val="100000"/>
                </a:lnSpc>
              </a:pPr>
              <a:r>
                <a:rPr b="1" lang="en-GB" sz="2000" spc="-1" strike="noStrike">
                  <a:solidFill>
                    <a:schemeClr val="lt1"/>
                  </a:solidFill>
                  <a:latin typeface="Calibri"/>
                </a:rPr>
                <a:t>Classify Component Radiation versus Criticity</a:t>
              </a:r>
              <a:endParaRPr b="1" lang="en-GB" sz="2000" spc="-1" strike="noStrike">
                <a:solidFill>
                  <a:srgbClr val="ffffff"/>
                </a:solidFill>
                <a:latin typeface="Arial"/>
              </a:endParaRPr>
            </a:p>
          </p:txBody>
        </p:sp>
      </p:grpSp>
      <p:sp>
        <p:nvSpPr>
          <p:cNvPr id="617" name="Rectangle 86"/>
          <p:cNvSpPr/>
          <p:nvPr/>
        </p:nvSpPr>
        <p:spPr>
          <a:xfrm>
            <a:off x="886680" y="2809800"/>
            <a:ext cx="2314800" cy="678600"/>
          </a:xfrm>
          <a:prstGeom prst="rect">
            <a:avLst/>
          </a:prstGeom>
          <a:solidFill>
            <a:schemeClr val="lt2">
              <a:lumMod val="50000"/>
            </a:schemeClr>
          </a:solidFill>
          <a:ln w="3240">
            <a:solidFill>
              <a:schemeClr val="lt2">
                <a:lumMod val="25000"/>
              </a:schemeClr>
            </a:solidFill>
            <a:round/>
          </a:ln>
        </p:spPr>
        <p:style>
          <a:lnRef idx="0"/>
          <a:fillRef idx="0"/>
          <a:effectRef idx="0"/>
          <a:fontRef idx="minor"/>
        </p:style>
        <p:txBody>
          <a:bodyPr lIns="90000" rIns="90000" tIns="45000" bIns="45000" anchor="ctr">
            <a:noAutofit/>
          </a:bodyPr>
          <a:p>
            <a:pPr algn="ctr">
              <a:lnSpc>
                <a:spcPct val="100000"/>
              </a:lnSpc>
            </a:pPr>
            <a:r>
              <a:rPr b="1" lang="en-GB" sz="2000" spc="-1" strike="noStrike">
                <a:solidFill>
                  <a:schemeClr val="lt1"/>
                </a:solidFill>
                <a:latin typeface="Calibri"/>
              </a:rPr>
              <a:t>Class-0</a:t>
            </a:r>
            <a:endParaRPr b="1" lang="en-GB" sz="2000" spc="-1" strike="noStrike">
              <a:solidFill>
                <a:srgbClr val="ffffff"/>
              </a:solidFill>
              <a:latin typeface="Arial"/>
            </a:endParaRPr>
          </a:p>
        </p:txBody>
      </p:sp>
      <p:sp>
        <p:nvSpPr>
          <p:cNvPr id="618" name="Rectangle 89"/>
          <p:cNvSpPr/>
          <p:nvPr/>
        </p:nvSpPr>
        <p:spPr>
          <a:xfrm>
            <a:off x="3463200" y="2809800"/>
            <a:ext cx="2315160" cy="678600"/>
          </a:xfrm>
          <a:prstGeom prst="rect">
            <a:avLst/>
          </a:prstGeom>
          <a:solidFill>
            <a:schemeClr val="lt2">
              <a:lumMod val="25000"/>
            </a:schemeClr>
          </a:solidFill>
          <a:ln w="3240">
            <a:solidFill>
              <a:schemeClr val="lt2">
                <a:lumMod val="25000"/>
              </a:schemeClr>
            </a:solidFill>
            <a:round/>
          </a:ln>
        </p:spPr>
        <p:style>
          <a:lnRef idx="0"/>
          <a:fillRef idx="0"/>
          <a:effectRef idx="0"/>
          <a:fontRef idx="minor"/>
        </p:style>
        <p:txBody>
          <a:bodyPr lIns="90000" rIns="90000" tIns="45000" bIns="45000" anchor="ctr">
            <a:noAutofit/>
          </a:bodyPr>
          <a:p>
            <a:pPr algn="ctr">
              <a:lnSpc>
                <a:spcPct val="100000"/>
              </a:lnSpc>
            </a:pPr>
            <a:r>
              <a:rPr b="1" lang="en-GB" sz="2000" spc="-1" strike="noStrike">
                <a:solidFill>
                  <a:schemeClr val="lt1"/>
                </a:solidFill>
                <a:latin typeface="Calibri"/>
              </a:rPr>
              <a:t>Class-1</a:t>
            </a:r>
            <a:endParaRPr b="1" lang="en-GB" sz="2000" spc="-1" strike="noStrike">
              <a:solidFill>
                <a:srgbClr val="ffffff"/>
              </a:solidFill>
              <a:latin typeface="Arial"/>
            </a:endParaRPr>
          </a:p>
        </p:txBody>
      </p:sp>
      <p:sp>
        <p:nvSpPr>
          <p:cNvPr id="619" name="Rectangle 93"/>
          <p:cNvSpPr/>
          <p:nvPr/>
        </p:nvSpPr>
        <p:spPr>
          <a:xfrm>
            <a:off x="6028920" y="2809800"/>
            <a:ext cx="2314800" cy="678600"/>
          </a:xfrm>
          <a:prstGeom prst="rect">
            <a:avLst/>
          </a:prstGeom>
          <a:solidFill>
            <a:schemeClr val="lt2">
              <a:lumMod val="10000"/>
            </a:schemeClr>
          </a:solidFill>
          <a:ln w="3240">
            <a:solidFill>
              <a:schemeClr val="lt2">
                <a:lumMod val="25000"/>
              </a:schemeClr>
            </a:solidFill>
            <a:round/>
          </a:ln>
        </p:spPr>
        <p:style>
          <a:lnRef idx="0"/>
          <a:fillRef idx="0"/>
          <a:effectRef idx="0"/>
          <a:fontRef idx="minor"/>
        </p:style>
        <p:txBody>
          <a:bodyPr lIns="90000" rIns="90000" tIns="45000" bIns="45000" anchor="ctr">
            <a:noAutofit/>
          </a:bodyPr>
          <a:p>
            <a:pPr algn="ctr">
              <a:lnSpc>
                <a:spcPct val="100000"/>
              </a:lnSpc>
            </a:pPr>
            <a:r>
              <a:rPr b="1" lang="en-GB" sz="2000" spc="-1" strike="noStrike">
                <a:solidFill>
                  <a:schemeClr val="lt1"/>
                </a:solidFill>
                <a:latin typeface="Calibri"/>
              </a:rPr>
              <a:t>Class-2</a:t>
            </a:r>
            <a:endParaRPr b="1" lang="en-GB" sz="2000" spc="-1" strike="noStrike">
              <a:solidFill>
                <a:srgbClr val="ffffff"/>
              </a:solidFill>
              <a:latin typeface="Arial"/>
            </a:endParaRPr>
          </a:p>
        </p:txBody>
      </p:sp>
      <p:sp>
        <p:nvSpPr>
          <p:cNvPr id="620" name="Rectangle 87"/>
          <p:cNvSpPr/>
          <p:nvPr/>
        </p:nvSpPr>
        <p:spPr>
          <a:xfrm>
            <a:off x="886680" y="3677040"/>
            <a:ext cx="2314800" cy="727560"/>
          </a:xfrm>
          <a:prstGeom prst="rect">
            <a:avLst/>
          </a:prstGeom>
          <a:solidFill>
            <a:schemeClr val="lt2">
              <a:lumMod val="50000"/>
            </a:schemeClr>
          </a:solidFill>
          <a:ln w="3240">
            <a:solidFill>
              <a:schemeClr val="lt2">
                <a:lumMod val="25000"/>
              </a:schemeClr>
            </a:solidFill>
            <a:round/>
          </a:ln>
        </p:spPr>
        <p:style>
          <a:lnRef idx="0"/>
          <a:fillRef idx="0"/>
          <a:effectRef idx="0"/>
          <a:fontRef idx="minor"/>
        </p:style>
        <p:txBody>
          <a:bodyPr lIns="90000" rIns="90000" tIns="45000" bIns="45000" anchor="ctr">
            <a:noAutofit/>
          </a:bodyPr>
          <a:p>
            <a:pPr algn="ctr">
              <a:lnSpc>
                <a:spcPct val="100000"/>
              </a:lnSpc>
            </a:pPr>
            <a:r>
              <a:rPr b="1" lang="en-GB" sz="1800" spc="-1" strike="noStrike">
                <a:solidFill>
                  <a:schemeClr val="lt1"/>
                </a:solidFill>
                <a:latin typeface="Calibri"/>
              </a:rPr>
              <a:t>Potentially sensitive</a:t>
            </a:r>
            <a:endParaRPr b="1" lang="en-GB" sz="1800" spc="-1" strike="noStrike">
              <a:solidFill>
                <a:srgbClr val="ffffff"/>
              </a:solidFill>
              <a:latin typeface="Arial"/>
            </a:endParaRPr>
          </a:p>
        </p:txBody>
      </p:sp>
      <p:sp>
        <p:nvSpPr>
          <p:cNvPr id="621" name="Rectangle 90"/>
          <p:cNvSpPr/>
          <p:nvPr/>
        </p:nvSpPr>
        <p:spPr>
          <a:xfrm>
            <a:off x="3463200" y="3677040"/>
            <a:ext cx="2315160" cy="727560"/>
          </a:xfrm>
          <a:prstGeom prst="rect">
            <a:avLst/>
          </a:prstGeom>
          <a:solidFill>
            <a:schemeClr val="lt2">
              <a:lumMod val="25000"/>
            </a:schemeClr>
          </a:solidFill>
          <a:ln w="3240">
            <a:solidFill>
              <a:schemeClr val="lt2">
                <a:lumMod val="25000"/>
              </a:schemeClr>
            </a:solidFill>
            <a:round/>
          </a:ln>
        </p:spPr>
        <p:style>
          <a:lnRef idx="0"/>
          <a:fillRef idx="0"/>
          <a:effectRef idx="0"/>
          <a:fontRef idx="minor"/>
        </p:style>
        <p:txBody>
          <a:bodyPr lIns="90000" rIns="90000" tIns="45000" bIns="45000" anchor="ctr">
            <a:noAutofit/>
          </a:bodyPr>
          <a:p>
            <a:pPr algn="ctr">
              <a:lnSpc>
                <a:spcPct val="100000"/>
              </a:lnSpc>
            </a:pPr>
            <a:r>
              <a:rPr b="1" lang="en-GB" sz="2000" spc="-1" strike="noStrike">
                <a:solidFill>
                  <a:schemeClr val="lt1"/>
                </a:solidFill>
                <a:latin typeface="Calibri"/>
              </a:rPr>
              <a:t>Potentially critical</a:t>
            </a:r>
            <a:endParaRPr b="1" lang="en-GB" sz="2000" spc="-1" strike="noStrike">
              <a:solidFill>
                <a:srgbClr val="ffffff"/>
              </a:solidFill>
              <a:latin typeface="Arial"/>
            </a:endParaRPr>
          </a:p>
        </p:txBody>
      </p:sp>
      <p:sp>
        <p:nvSpPr>
          <p:cNvPr id="622" name="Rectangle 94"/>
          <p:cNvSpPr/>
          <p:nvPr/>
        </p:nvSpPr>
        <p:spPr>
          <a:xfrm>
            <a:off x="6028920" y="3677040"/>
            <a:ext cx="2314800" cy="727560"/>
          </a:xfrm>
          <a:prstGeom prst="rect">
            <a:avLst/>
          </a:prstGeom>
          <a:solidFill>
            <a:schemeClr val="lt2">
              <a:lumMod val="10000"/>
            </a:schemeClr>
          </a:solidFill>
          <a:ln w="3240">
            <a:solidFill>
              <a:schemeClr val="lt2">
                <a:lumMod val="25000"/>
              </a:schemeClr>
            </a:solidFill>
            <a:round/>
          </a:ln>
        </p:spPr>
        <p:style>
          <a:lnRef idx="0"/>
          <a:fillRef idx="0"/>
          <a:effectRef idx="0"/>
          <a:fontRef idx="minor"/>
        </p:style>
        <p:txBody>
          <a:bodyPr lIns="90000" rIns="90000" tIns="45000" bIns="45000" anchor="ctr">
            <a:noAutofit/>
          </a:bodyPr>
          <a:p>
            <a:pPr algn="ctr">
              <a:lnSpc>
                <a:spcPct val="100000"/>
              </a:lnSpc>
            </a:pPr>
            <a:r>
              <a:rPr b="1" lang="en-GB" sz="2000" spc="-1" strike="noStrike">
                <a:solidFill>
                  <a:schemeClr val="lt1"/>
                </a:solidFill>
                <a:latin typeface="Calibri"/>
              </a:rPr>
              <a:t>Highly critical</a:t>
            </a:r>
            <a:endParaRPr b="1" lang="en-GB" sz="2000" spc="-1" strike="noStrike">
              <a:solidFill>
                <a:srgbClr val="ffffff"/>
              </a:solidFill>
              <a:latin typeface="Arial"/>
            </a:endParaRPr>
          </a:p>
        </p:txBody>
      </p:sp>
      <p:sp>
        <p:nvSpPr>
          <p:cNvPr id="623" name="Rectangle 88"/>
          <p:cNvSpPr/>
          <p:nvPr/>
        </p:nvSpPr>
        <p:spPr>
          <a:xfrm>
            <a:off x="886680" y="4583880"/>
            <a:ext cx="2314800" cy="1096920"/>
          </a:xfrm>
          <a:prstGeom prst="rect">
            <a:avLst/>
          </a:prstGeom>
          <a:solidFill>
            <a:schemeClr val="lt2">
              <a:lumMod val="50000"/>
            </a:schemeClr>
          </a:solidFill>
          <a:ln w="3240">
            <a:solidFill>
              <a:schemeClr val="lt2">
                <a:lumMod val="25000"/>
              </a:schemeClr>
            </a:solidFill>
            <a:round/>
          </a:ln>
        </p:spPr>
        <p:style>
          <a:lnRef idx="0"/>
          <a:fillRef idx="0"/>
          <a:effectRef idx="0"/>
          <a:fontRef idx="minor"/>
        </p:style>
        <p:txBody>
          <a:bodyPr lIns="90000" rIns="90000" tIns="45000" bIns="45000" anchor="ctr">
            <a:noAutofit/>
          </a:bodyPr>
          <a:p>
            <a:pPr algn="ctr">
              <a:lnSpc>
                <a:spcPct val="100000"/>
              </a:lnSpc>
            </a:pPr>
            <a:r>
              <a:rPr b="1" lang="en-GB" sz="1800" spc="-1" strike="noStrike">
                <a:solidFill>
                  <a:schemeClr val="lt1"/>
                </a:solidFill>
                <a:latin typeface="Calibri"/>
              </a:rPr>
              <a:t>Unlikely, with a lot of possible references</a:t>
            </a:r>
            <a:endParaRPr b="1" lang="en-GB" sz="1800" spc="-1" strike="noStrike">
              <a:solidFill>
                <a:srgbClr val="ffffff"/>
              </a:solidFill>
              <a:latin typeface="Arial"/>
            </a:endParaRPr>
          </a:p>
        </p:txBody>
      </p:sp>
      <p:sp>
        <p:nvSpPr>
          <p:cNvPr id="624" name="Rectangle 92"/>
          <p:cNvSpPr/>
          <p:nvPr/>
        </p:nvSpPr>
        <p:spPr>
          <a:xfrm>
            <a:off x="3462480" y="4583880"/>
            <a:ext cx="2314800" cy="1096920"/>
          </a:xfrm>
          <a:prstGeom prst="rect">
            <a:avLst/>
          </a:prstGeom>
          <a:solidFill>
            <a:schemeClr val="lt2">
              <a:lumMod val="25000"/>
            </a:schemeClr>
          </a:solidFill>
          <a:ln w="3240">
            <a:solidFill>
              <a:schemeClr val="lt2">
                <a:lumMod val="25000"/>
              </a:schemeClr>
            </a:solidFill>
            <a:round/>
          </a:ln>
        </p:spPr>
        <p:style>
          <a:lnRef idx="0"/>
          <a:fillRef idx="0"/>
          <a:effectRef idx="0"/>
          <a:fontRef idx="minor"/>
        </p:style>
        <p:txBody>
          <a:bodyPr lIns="90000" rIns="90000" tIns="45000" bIns="45000" anchor="ctr">
            <a:noAutofit/>
          </a:bodyPr>
          <a:p>
            <a:pPr algn="ctr">
              <a:lnSpc>
                <a:spcPct val="100000"/>
              </a:lnSpc>
            </a:pPr>
            <a:r>
              <a:rPr b="1" lang="en-GB" sz="1800" spc="-1" strike="noStrike">
                <a:solidFill>
                  <a:schemeClr val="lt1"/>
                </a:solidFill>
                <a:latin typeface="Calibri"/>
              </a:rPr>
              <a:t>Mitigating technics known &amp; applicable</a:t>
            </a:r>
            <a:endParaRPr b="1" lang="en-GB" sz="1800" spc="-1" strike="noStrike">
              <a:solidFill>
                <a:srgbClr val="ffffff"/>
              </a:solidFill>
              <a:latin typeface="Arial"/>
            </a:endParaRPr>
          </a:p>
        </p:txBody>
      </p:sp>
      <p:sp>
        <p:nvSpPr>
          <p:cNvPr id="625" name="Rectangle 95"/>
          <p:cNvSpPr/>
          <p:nvPr/>
        </p:nvSpPr>
        <p:spPr>
          <a:xfrm>
            <a:off x="6025320" y="4583880"/>
            <a:ext cx="2314800" cy="1096920"/>
          </a:xfrm>
          <a:prstGeom prst="rect">
            <a:avLst/>
          </a:prstGeom>
          <a:solidFill>
            <a:schemeClr val="lt2">
              <a:lumMod val="10000"/>
            </a:schemeClr>
          </a:solidFill>
          <a:ln w="3240">
            <a:solidFill>
              <a:schemeClr val="lt2">
                <a:lumMod val="25000"/>
              </a:schemeClr>
            </a:solidFill>
            <a:round/>
          </a:ln>
        </p:spPr>
        <p:style>
          <a:lnRef idx="0"/>
          <a:fillRef idx="0"/>
          <a:effectRef idx="0"/>
          <a:fontRef idx="minor"/>
        </p:style>
        <p:txBody>
          <a:bodyPr lIns="90000" rIns="90000" tIns="45000" bIns="45000" anchor="ctr">
            <a:noAutofit/>
          </a:bodyPr>
          <a:p>
            <a:pPr algn="ctr">
              <a:lnSpc>
                <a:spcPct val="100000"/>
              </a:lnSpc>
            </a:pPr>
            <a:r>
              <a:rPr b="1" lang="en-GB" sz="1800" spc="-1" strike="noStrike">
                <a:solidFill>
                  <a:schemeClr val="lt1"/>
                </a:solidFill>
                <a:latin typeface="Calibri"/>
              </a:rPr>
              <a:t>Crucial design component, known to be sensitive</a:t>
            </a:r>
            <a:endParaRPr b="1" lang="en-GB" sz="1800" spc="-1" strike="noStrike">
              <a:solidFill>
                <a:srgbClr val="ffffff"/>
              </a:solidFill>
              <a:latin typeface="Arial"/>
            </a:endParaRPr>
          </a:p>
        </p:txBody>
      </p:sp>
      <p:grpSp>
        <p:nvGrpSpPr>
          <p:cNvPr id="626" name="Group 18"/>
          <p:cNvGrpSpPr/>
          <p:nvPr/>
        </p:nvGrpSpPr>
        <p:grpSpPr>
          <a:xfrm>
            <a:off x="886680" y="5826240"/>
            <a:ext cx="7453440" cy="483120"/>
            <a:chOff x="886680" y="5826240"/>
            <a:chExt cx="7453440" cy="483120"/>
          </a:xfrm>
        </p:grpSpPr>
        <p:sp>
          <p:nvSpPr>
            <p:cNvPr id="627" name="Rectangle 96"/>
            <p:cNvSpPr/>
            <p:nvPr/>
          </p:nvSpPr>
          <p:spPr>
            <a:xfrm>
              <a:off x="886680" y="5826240"/>
              <a:ext cx="706680" cy="483120"/>
            </a:xfrm>
            <a:prstGeom prst="rect">
              <a:avLst/>
            </a:prstGeom>
            <a:solidFill>
              <a:schemeClr val="accent6">
                <a:lumMod val="60000"/>
                <a:lumOff val="40000"/>
              </a:schemeClr>
            </a:solidFill>
            <a:ln w="3240">
              <a:solidFill>
                <a:schemeClr val="accent6">
                  <a:lumMod val="75000"/>
                </a:schemeClr>
              </a:solidFill>
              <a:round/>
            </a:ln>
          </p:spPr>
          <p:style>
            <a:lnRef idx="0"/>
            <a:fillRef idx="0"/>
            <a:effectRef idx="0"/>
            <a:fontRef idx="minor"/>
          </p:style>
          <p:txBody>
            <a:bodyPr lIns="90000" rIns="90000" tIns="45000" bIns="45000" anchor="ctr">
              <a:noAutofit/>
            </a:bodyPr>
            <a:p>
              <a:pPr algn="ctr">
                <a:lnSpc>
                  <a:spcPct val="100000"/>
                </a:lnSpc>
              </a:pPr>
              <a:r>
                <a:rPr b="1" lang="en-GB" sz="1600" spc="-1" strike="noStrike">
                  <a:solidFill>
                    <a:schemeClr val="lt1"/>
                  </a:solidFill>
                  <a:latin typeface="Arial"/>
                </a:rPr>
                <a:t>TEST</a:t>
              </a:r>
              <a:endParaRPr b="0" lang="en-GB" sz="1600" spc="-1" strike="noStrike">
                <a:solidFill>
                  <a:srgbClr val="000000"/>
                </a:solidFill>
                <a:latin typeface="Arial"/>
              </a:endParaRPr>
            </a:p>
          </p:txBody>
        </p:sp>
        <p:sp>
          <p:nvSpPr>
            <p:cNvPr id="628" name="Rectangle 97"/>
            <p:cNvSpPr/>
            <p:nvPr/>
          </p:nvSpPr>
          <p:spPr>
            <a:xfrm>
              <a:off x="3463200" y="5826240"/>
              <a:ext cx="1225080" cy="483120"/>
            </a:xfrm>
            <a:prstGeom prst="rect">
              <a:avLst/>
            </a:prstGeom>
            <a:solidFill>
              <a:schemeClr val="accent6">
                <a:lumMod val="75000"/>
              </a:schemeClr>
            </a:solidFill>
            <a:ln w="3240">
              <a:solidFill>
                <a:schemeClr val="accent6">
                  <a:lumMod val="75000"/>
                </a:schemeClr>
              </a:solidFill>
              <a:round/>
            </a:ln>
          </p:spPr>
          <p:style>
            <a:lnRef idx="0"/>
            <a:fillRef idx="0"/>
            <a:effectRef idx="0"/>
            <a:fontRef idx="minor"/>
          </p:style>
          <p:txBody>
            <a:bodyPr lIns="90000" rIns="90000" tIns="45000" bIns="45000" anchor="ctr">
              <a:noAutofit/>
            </a:bodyPr>
            <a:p>
              <a:pPr algn="ctr">
                <a:lnSpc>
                  <a:spcPct val="100000"/>
                </a:lnSpc>
              </a:pPr>
              <a:r>
                <a:rPr b="1" lang="en-GB" sz="1600" spc="-1" strike="noStrike">
                  <a:solidFill>
                    <a:schemeClr val="lt1"/>
                  </a:solidFill>
                  <a:latin typeface="Arial"/>
                </a:rPr>
                <a:t>TEST</a:t>
              </a:r>
              <a:endParaRPr b="0" lang="en-GB" sz="1600" spc="-1" strike="noStrike">
                <a:solidFill>
                  <a:srgbClr val="ffffff"/>
                </a:solidFill>
                <a:latin typeface="Arial"/>
              </a:endParaRPr>
            </a:p>
          </p:txBody>
        </p:sp>
        <p:sp>
          <p:nvSpPr>
            <p:cNvPr id="629" name="Rectangle 98"/>
            <p:cNvSpPr/>
            <p:nvPr/>
          </p:nvSpPr>
          <p:spPr>
            <a:xfrm>
              <a:off x="6031800" y="5826240"/>
              <a:ext cx="2308320" cy="483120"/>
            </a:xfrm>
            <a:prstGeom prst="rect">
              <a:avLst/>
            </a:prstGeom>
            <a:solidFill>
              <a:schemeClr val="accent6">
                <a:lumMod val="50000"/>
              </a:schemeClr>
            </a:solidFill>
            <a:ln w="3240">
              <a:solidFill>
                <a:schemeClr val="accent2">
                  <a:lumMod val="50000"/>
                </a:schemeClr>
              </a:solidFill>
              <a:round/>
            </a:ln>
          </p:spPr>
          <p:style>
            <a:lnRef idx="0"/>
            <a:fillRef idx="0"/>
            <a:effectRef idx="0"/>
            <a:fontRef idx="minor"/>
          </p:style>
          <p:txBody>
            <a:bodyPr lIns="90000" rIns="90000" tIns="45000" bIns="45000" anchor="ctr">
              <a:noAutofit/>
            </a:bodyPr>
            <a:p>
              <a:pPr algn="ctr">
                <a:lnSpc>
                  <a:spcPct val="100000"/>
                </a:lnSpc>
              </a:pPr>
              <a:r>
                <a:rPr b="1" lang="en-GB" sz="1600" spc="-1" strike="noStrike">
                  <a:solidFill>
                    <a:schemeClr val="lt1"/>
                  </a:solidFill>
                  <a:latin typeface="Arial"/>
                </a:rPr>
                <a:t>TEST</a:t>
              </a:r>
              <a:endParaRPr b="1" lang="en-GB" sz="1600" spc="-1" strike="noStrike">
                <a:solidFill>
                  <a:srgbClr val="ffffff"/>
                </a:solidFill>
                <a:latin typeface="Arial"/>
              </a:endParaRPr>
            </a:p>
          </p:txBody>
        </p:sp>
      </p:grpSp>
      <p:pic>
        <p:nvPicPr>
          <p:cNvPr id="630" name="" descr=""/>
          <p:cNvPicPr/>
          <p:nvPr/>
        </p:nvPicPr>
        <p:blipFill>
          <a:blip r:embed="rId1"/>
          <a:stretch/>
        </p:blipFill>
        <p:spPr>
          <a:xfrm>
            <a:off x="8979120" y="2434320"/>
            <a:ext cx="2821680" cy="3848040"/>
          </a:xfrm>
          <a:prstGeom prst="rect">
            <a:avLst/>
          </a:prstGeom>
          <a:ln w="3600">
            <a:noFill/>
          </a:ln>
        </p:spPr>
      </p:pic>
    </p:spTree>
  </p:cSld>
  <mc:AlternateContent>
    <mc:Choice Requires="p14">
      <p:transition spd="slow" p14:dur="2000"/>
    </mc:Choice>
    <mc:Fallback>
      <p:transition spd="slow"/>
    </mc:Fallback>
  </mc:AlternateContent>
  <p:timing>
    <p:tnLst>
      <p:par>
        <p:cTn id="57" dur="indefinite" restart="never" nodeType="tmRoot">
          <p:childTnLst>
            <p:seq>
              <p:cTn id="58" dur="indefinite" nodeType="mainSeq">
                <p:childTnLst>
                  <p:par>
                    <p:cTn id="59" fill="hold">
                      <p:stCondLst>
                        <p:cond delay="indefinite"/>
                      </p:stCondLst>
                      <p:childTnLst>
                        <p:par>
                          <p:cTn id="60" fill="hold">
                            <p:stCondLst>
                              <p:cond delay="0"/>
                            </p:stCondLst>
                            <p:childTnLst>
                              <p:par>
                                <p:cTn id="61" nodeType="clickEffect" fill="hold" presetClass="entr" presetID="1">
                                  <p:stCondLst>
                                    <p:cond delay="0"/>
                                  </p:stCondLst>
                                  <p:childTnLst>
                                    <p:set>
                                      <p:cBhvr>
                                        <p:cTn id="62" dur="1" fill="hold">
                                          <p:stCondLst>
                                            <p:cond delay="0"/>
                                          </p:stCondLst>
                                        </p:cTn>
                                        <p:tgtEl>
                                          <p:spTgt spid="617"/>
                                        </p:tgtEl>
                                        <p:attrNameLst>
                                          <p:attrName>style.visibility</p:attrName>
                                        </p:attrNameLst>
                                      </p:cBhvr>
                                      <p:to>
                                        <p:strVal val="visible"/>
                                      </p:to>
                                    </p:set>
                                  </p:childTnLst>
                                </p:cTn>
                              </p:par>
                              <p:par>
                                <p:cTn id="63" nodeType="withEffect" fill="hold" presetClass="entr" presetID="1">
                                  <p:stCondLst>
                                    <p:cond delay="0"/>
                                  </p:stCondLst>
                                  <p:childTnLst>
                                    <p:set>
                                      <p:cBhvr>
                                        <p:cTn id="64" dur="1" fill="hold">
                                          <p:stCondLst>
                                            <p:cond delay="0"/>
                                          </p:stCondLst>
                                        </p:cTn>
                                        <p:tgtEl>
                                          <p:spTgt spid="618"/>
                                        </p:tgtEl>
                                        <p:attrNameLst>
                                          <p:attrName>style.visibility</p:attrName>
                                        </p:attrNameLst>
                                      </p:cBhvr>
                                      <p:to>
                                        <p:strVal val="visible"/>
                                      </p:to>
                                    </p:set>
                                  </p:childTnLst>
                                </p:cTn>
                              </p:par>
                              <p:par>
                                <p:cTn id="65" nodeType="withEffect" fill="hold" presetClass="entr" presetID="1">
                                  <p:stCondLst>
                                    <p:cond delay="0"/>
                                  </p:stCondLst>
                                  <p:childTnLst>
                                    <p:set>
                                      <p:cBhvr>
                                        <p:cTn id="66" dur="1" fill="hold">
                                          <p:stCondLst>
                                            <p:cond delay="0"/>
                                          </p:stCondLst>
                                        </p:cTn>
                                        <p:tgtEl>
                                          <p:spTgt spid="619"/>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nodeType="clickEffect" fill="hold" presetClass="entr" presetID="1">
                                  <p:stCondLst>
                                    <p:cond delay="0"/>
                                  </p:stCondLst>
                                  <p:childTnLst>
                                    <p:set>
                                      <p:cBhvr>
                                        <p:cTn id="70" dur="1" fill="hold">
                                          <p:stCondLst>
                                            <p:cond delay="0"/>
                                          </p:stCondLst>
                                        </p:cTn>
                                        <p:tgtEl>
                                          <p:spTgt spid="620"/>
                                        </p:tgtEl>
                                        <p:attrNameLst>
                                          <p:attrName>style.visibility</p:attrName>
                                        </p:attrNameLst>
                                      </p:cBhvr>
                                      <p:to>
                                        <p:strVal val="visible"/>
                                      </p:to>
                                    </p:set>
                                  </p:childTnLst>
                                </p:cTn>
                              </p:par>
                              <p:par>
                                <p:cTn id="71" nodeType="withEffect" fill="hold" presetClass="entr" presetID="1">
                                  <p:stCondLst>
                                    <p:cond delay="0"/>
                                  </p:stCondLst>
                                  <p:childTnLst>
                                    <p:set>
                                      <p:cBhvr>
                                        <p:cTn id="72" dur="1" fill="hold">
                                          <p:stCondLst>
                                            <p:cond delay="0"/>
                                          </p:stCondLst>
                                        </p:cTn>
                                        <p:tgtEl>
                                          <p:spTgt spid="621"/>
                                        </p:tgtEl>
                                        <p:attrNameLst>
                                          <p:attrName>style.visibility</p:attrName>
                                        </p:attrNameLst>
                                      </p:cBhvr>
                                      <p:to>
                                        <p:strVal val="visible"/>
                                      </p:to>
                                    </p:set>
                                  </p:childTnLst>
                                </p:cTn>
                              </p:par>
                              <p:par>
                                <p:cTn id="73" nodeType="withEffect" fill="hold" presetClass="entr" presetID="1">
                                  <p:stCondLst>
                                    <p:cond delay="0"/>
                                  </p:stCondLst>
                                  <p:childTnLst>
                                    <p:set>
                                      <p:cBhvr>
                                        <p:cTn id="74" dur="1" fill="hold">
                                          <p:stCondLst>
                                            <p:cond delay="0"/>
                                          </p:stCondLst>
                                        </p:cTn>
                                        <p:tgtEl>
                                          <p:spTgt spid="622"/>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nodeType="clickEffect" fill="hold" presetClass="entr" presetID="1">
                                  <p:stCondLst>
                                    <p:cond delay="0"/>
                                  </p:stCondLst>
                                  <p:childTnLst>
                                    <p:set>
                                      <p:cBhvr>
                                        <p:cTn id="78" dur="1" fill="hold">
                                          <p:stCondLst>
                                            <p:cond delay="0"/>
                                          </p:stCondLst>
                                        </p:cTn>
                                        <p:tgtEl>
                                          <p:spTgt spid="623"/>
                                        </p:tgtEl>
                                        <p:attrNameLst>
                                          <p:attrName>style.visibility</p:attrName>
                                        </p:attrNameLst>
                                      </p:cBhvr>
                                      <p:to>
                                        <p:strVal val="visible"/>
                                      </p:to>
                                    </p:set>
                                  </p:childTnLst>
                                </p:cTn>
                              </p:par>
                              <p:par>
                                <p:cTn id="79" nodeType="withEffect" fill="hold" presetClass="entr" presetID="1">
                                  <p:stCondLst>
                                    <p:cond delay="0"/>
                                  </p:stCondLst>
                                  <p:childTnLst>
                                    <p:set>
                                      <p:cBhvr>
                                        <p:cTn id="80" dur="1" fill="hold">
                                          <p:stCondLst>
                                            <p:cond delay="0"/>
                                          </p:stCondLst>
                                        </p:cTn>
                                        <p:tgtEl>
                                          <p:spTgt spid="624"/>
                                        </p:tgtEl>
                                        <p:attrNameLst>
                                          <p:attrName>style.visibility</p:attrName>
                                        </p:attrNameLst>
                                      </p:cBhvr>
                                      <p:to>
                                        <p:strVal val="visible"/>
                                      </p:to>
                                    </p:set>
                                  </p:childTnLst>
                                </p:cTn>
                              </p:par>
                              <p:par>
                                <p:cTn id="81" nodeType="withEffect" fill="hold" presetClass="entr" presetID="1">
                                  <p:stCondLst>
                                    <p:cond delay="0"/>
                                  </p:stCondLst>
                                  <p:childTnLst>
                                    <p:set>
                                      <p:cBhvr>
                                        <p:cTn id="82" dur="1" fill="hold">
                                          <p:stCondLst>
                                            <p:cond delay="0"/>
                                          </p:stCondLst>
                                        </p:cTn>
                                        <p:tgtEl>
                                          <p:spTgt spid="625"/>
                                        </p:tgtEl>
                                        <p:attrNameLst>
                                          <p:attrName>style.visibility</p:attrName>
                                        </p:attrNameLst>
                                      </p:cBhvr>
                                      <p:to>
                                        <p:strVal val="visible"/>
                                      </p:to>
                                    </p:set>
                                  </p:childTnLst>
                                </p:cTn>
                              </p:par>
                              <p:par>
                                <p:cTn id="83" nodeType="withEffect" fill="hold" presetClass="entr" presetID="1">
                                  <p:stCondLst>
                                    <p:cond delay="0"/>
                                  </p:stCondLst>
                                  <p:childTnLst>
                                    <p:set>
                                      <p:cBhvr>
                                        <p:cTn id="84" dur="1" fill="hold">
                                          <p:stCondLst>
                                            <p:cond delay="0"/>
                                          </p:stCondLst>
                                        </p:cTn>
                                        <p:tgtEl>
                                          <p:spTgt spid="62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31" name="PlaceHolder 1"/>
          <p:cNvSpPr>
            <a:spLocks noGrp="1"/>
          </p:cNvSpPr>
          <p:nvPr>
            <p:ph type="title"/>
          </p:nvPr>
        </p:nvSpPr>
        <p:spPr>
          <a:xfrm>
            <a:off x="1741680" y="2873520"/>
            <a:ext cx="9405000" cy="1001520"/>
          </a:xfrm>
          <a:prstGeom prst="rect">
            <a:avLst/>
          </a:prstGeom>
          <a:noFill/>
          <a:ln w="0">
            <a:noFill/>
          </a:ln>
        </p:spPr>
        <p:txBody>
          <a:bodyPr lIns="0" rIns="0" tIns="0" bIns="0" anchor="ctr">
            <a:noAutofit/>
          </a:bodyPr>
          <a:p>
            <a:pPr indent="0">
              <a:buNone/>
            </a:pPr>
            <a:r>
              <a:rPr b="1" lang="en-GB" sz="3200" spc="-1" strike="noStrike">
                <a:solidFill>
                  <a:srgbClr val="333333"/>
                </a:solidFill>
                <a:latin typeface="Arial"/>
              </a:rPr>
              <a:t>COTS qualification</a:t>
            </a:r>
            <a:endParaRPr b="1" lang="en-GB" sz="3200" spc="-1" strike="noStrike">
              <a:solidFill>
                <a:srgbClr val="333333"/>
              </a:solidFill>
              <a:latin typeface="Arial"/>
            </a:endParaRPr>
          </a:p>
        </p:txBody>
      </p:sp>
    </p:spTree>
  </p:cSld>
  <mc:AlternateContent>
    <mc:Choice Requires="p14">
      <p:transition spd="slow" p14:dur="2000"/>
    </mc:Choice>
    <mc:Fallback>
      <p:transition spd="slow"/>
    </mc:Fallback>
  </mc:AlternateContent>
</p:sld>
</file>

<file path=ppt/slides/slide7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32"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Qualification system under radiation | Do minimum...but well</a:t>
            </a:r>
            <a:endParaRPr b="1" lang="en-GB" sz="2200" spc="-1" strike="noStrike">
              <a:solidFill>
                <a:srgbClr val="ffffff"/>
              </a:solidFill>
              <a:latin typeface="Arial"/>
            </a:endParaRPr>
          </a:p>
        </p:txBody>
      </p:sp>
      <p:graphicFrame>
        <p:nvGraphicFramePr>
          <p:cNvPr id="633" name="Table 4_ 10"/>
          <p:cNvGraphicFramePr/>
          <p:nvPr/>
        </p:nvGraphicFramePr>
        <p:xfrm>
          <a:off x="360720" y="818640"/>
          <a:ext cx="11518920" cy="5804280"/>
        </p:xfrm>
        <a:graphic>
          <a:graphicData uri="http://schemas.openxmlformats.org/drawingml/2006/table">
            <a:tbl>
              <a:tblPr/>
              <a:tblGrid>
                <a:gridCol w="8416800"/>
                <a:gridCol w="3102480"/>
              </a:tblGrid>
              <a:tr h="53820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SE: Limiting test effort</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6644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472702"/>
                          </a:solidFill>
                          <a:latin typeface="Arial"/>
                          <a:ea typeface="DejaVu Sans"/>
                        </a:rPr>
                        <a:t>How to limit testing to the minimum required need</a:t>
                      </a:r>
                      <a:r>
                        <a:rPr b="1" lang="en-GB" sz="1800" spc="-1" strike="noStrike">
                          <a:solidFill>
                            <a:srgbClr val="472702"/>
                          </a:solidFill>
                          <a:latin typeface="Arial"/>
                        </a:rPr>
                        <a:t>?</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472702"/>
                          </a:solidFill>
                          <a:latin typeface="Arial"/>
                        </a:rPr>
                        <a:t>------------------------------------</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Concentrate on </a:t>
                      </a:r>
                      <a:r>
                        <a:rPr b="1" lang="en-GB" sz="1800" spc="-1" strike="noStrike">
                          <a:solidFill>
                            <a:srgbClr val="706e0c"/>
                          </a:solidFill>
                          <a:latin typeface="Arial"/>
                        </a:rPr>
                        <a:t>0-FAIL</a:t>
                      </a:r>
                      <a:r>
                        <a:rPr b="1" lang="en-GB" sz="1800" spc="-1" strike="noStrike">
                          <a:solidFill>
                            <a:srgbClr val="333333"/>
                          </a:solidFill>
                          <a:latin typeface="Arial"/>
                        </a:rPr>
                        <a:t> test type + concentrate on </a:t>
                      </a:r>
                      <a:r>
                        <a:rPr b="1" lang="en-GB" sz="1800" spc="-1" strike="noStrike">
                          <a:solidFill>
                            <a:srgbClr val="706e0c"/>
                          </a:solidFill>
                          <a:latin typeface="Arial"/>
                        </a:rPr>
                        <a:t>operating</a:t>
                      </a:r>
                      <a:r>
                        <a:rPr b="1" lang="en-GB" sz="1800" spc="-1" strike="noStrike">
                          <a:solidFill>
                            <a:srgbClr val="333333"/>
                          </a:solidFill>
                          <a:latin typeface="Arial"/>
                        </a:rPr>
                        <a:t> conditions only.</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Ensure </a:t>
                      </a:r>
                      <a:r>
                        <a:rPr b="1" lang="en-GB" sz="1800" spc="-1" strike="noStrike">
                          <a:solidFill>
                            <a:srgbClr val="706e0c"/>
                          </a:solidFill>
                          <a:latin typeface="Arial"/>
                        </a:rPr>
                        <a:t>only</a:t>
                      </a:r>
                      <a:r>
                        <a:rPr b="1" lang="en-GB" sz="1800" spc="-1" strike="noStrike">
                          <a:solidFill>
                            <a:srgbClr val="333333"/>
                          </a:solidFill>
                          <a:latin typeface="Arial"/>
                        </a:rPr>
                        <a:t> that less than maximum cross-section is achieved through a 90% confidence </a:t>
                      </a:r>
                      <a:r>
                        <a:rPr b="1" lang="en-GB" sz="1800" spc="-1" strike="noStrike">
                          <a:solidFill>
                            <a:srgbClr val="706e0c"/>
                          </a:solidFill>
                          <a:latin typeface="Arial"/>
                        </a:rPr>
                        <a:t>weibaye</a:t>
                      </a:r>
                      <a:r>
                        <a:rPr b="1" lang="en-GB" sz="1800" spc="-1" strike="noStrike">
                          <a:solidFill>
                            <a:srgbClr val="333333"/>
                          </a:solidFill>
                          <a:latin typeface="Arial"/>
                        </a:rPr>
                        <a:t> test. Quantity of qualified component per reference is [5; min required vs XS].</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sp>
        <p:nvSpPr>
          <p:cNvPr id="634" name="Rectangle 3"/>
          <p:cNvSpPr/>
          <p:nvPr/>
        </p:nvSpPr>
        <p:spPr>
          <a:xfrm>
            <a:off x="2585520" y="3186000"/>
            <a:ext cx="1367280" cy="2318400"/>
          </a:xfrm>
          <a:prstGeom prst="rect">
            <a:avLst/>
          </a:prstGeom>
          <a:solidFill>
            <a:srgbClr val="7dad21"/>
          </a:solidFill>
          <a:ln w="3240">
            <a:solidFill>
              <a:schemeClr val="accent3">
                <a:lumMod val="75000"/>
              </a:schemeClr>
            </a:solidFill>
            <a:round/>
          </a:ln>
        </p:spPr>
        <p:style>
          <a:lnRef idx="0"/>
          <a:fillRef idx="0"/>
          <a:effectRef idx="0"/>
          <a:fontRef idx="minor"/>
        </p:style>
        <p:txBody>
          <a:bodyPr lIns="90000" rIns="90000" tIns="45000" bIns="45000" anchor="ctr">
            <a:noAutofit/>
          </a:bodyPr>
          <a:p>
            <a:pPr algn="ctr">
              <a:lnSpc>
                <a:spcPct val="100000"/>
              </a:lnSpc>
            </a:pPr>
            <a:r>
              <a:rPr b="0" lang="en-GB" sz="1800" spc="-1" strike="noStrike">
                <a:solidFill>
                  <a:schemeClr val="lt1"/>
                </a:solidFill>
                <a:latin typeface="Calibri"/>
              </a:rPr>
              <a:t>“</a:t>
            </a:r>
            <a:r>
              <a:rPr b="0" lang="en-GB" sz="1800" spc="-1" strike="noStrike">
                <a:solidFill>
                  <a:schemeClr val="lt1"/>
                </a:solidFill>
                <a:latin typeface="Calibri"/>
              </a:rPr>
              <a:t>XS in this allowed area?”</a:t>
            </a:r>
            <a:endParaRPr b="0" lang="en-GB" sz="1800" spc="-1" strike="noStrike">
              <a:solidFill>
                <a:srgbClr val="333333"/>
              </a:solidFill>
              <a:latin typeface="Arial"/>
            </a:endParaRPr>
          </a:p>
          <a:p>
            <a:pPr algn="ctr">
              <a:lnSpc>
                <a:spcPct val="100000"/>
              </a:lnSpc>
            </a:pPr>
            <a:r>
              <a:rPr b="1" lang="en-GB" sz="1600" spc="-1" strike="noStrike">
                <a:solidFill>
                  <a:schemeClr val="lt1"/>
                </a:solidFill>
                <a:latin typeface="Calibri"/>
              </a:rPr>
              <a:t>TESTED</a:t>
            </a:r>
            <a:endParaRPr b="0" lang="en-GB" sz="1600" spc="-1" strike="noStrike">
              <a:solidFill>
                <a:srgbClr val="333333"/>
              </a:solidFill>
              <a:latin typeface="Arial"/>
            </a:endParaRPr>
          </a:p>
        </p:txBody>
      </p:sp>
      <p:sp>
        <p:nvSpPr>
          <p:cNvPr id="635" name="Rectangle 4"/>
          <p:cNvSpPr/>
          <p:nvPr/>
        </p:nvSpPr>
        <p:spPr>
          <a:xfrm>
            <a:off x="3946680" y="982080"/>
            <a:ext cx="2772720" cy="4521600"/>
          </a:xfrm>
          <a:prstGeom prst="rect">
            <a:avLst/>
          </a:prstGeom>
          <a:pattFill prst="ltDnDiag">
            <a:fgClr>
              <a:srgbClr val="4f81bd"/>
            </a:fgClr>
            <a:bgClr>
              <a:srgbClr val="ffffff"/>
            </a:bgClr>
          </a:pattFill>
          <a:ln w="6480">
            <a:solidFill>
              <a:schemeClr val="accent1"/>
            </a:solidFill>
            <a:round/>
          </a:ln>
        </p:spPr>
        <p:style>
          <a:lnRef idx="0"/>
          <a:fillRef idx="0"/>
          <a:effectRef idx="0"/>
          <a:fontRef idx="minor"/>
        </p:style>
        <p:txBody>
          <a:bodyPr lIns="90000" rIns="90000" tIns="45000" bIns="45000" anchor="ctr">
            <a:noAutofit/>
          </a:bodyPr>
          <a:p>
            <a:pPr algn="ctr">
              <a:lnSpc>
                <a:spcPct val="100000"/>
              </a:lnSpc>
            </a:pPr>
            <a:endParaRPr b="0" lang="en-GB" sz="2800" spc="-1" strike="noStrike">
              <a:solidFill>
                <a:srgbClr val="333333"/>
              </a:solidFill>
              <a:latin typeface="Arial"/>
            </a:endParaRPr>
          </a:p>
          <a:p>
            <a:pPr algn="ctr">
              <a:lnSpc>
                <a:spcPct val="100000"/>
              </a:lnSpc>
            </a:pPr>
            <a:endParaRPr b="0" lang="en-GB" sz="2800" spc="-1" strike="noStrike">
              <a:solidFill>
                <a:srgbClr val="333333"/>
              </a:solidFill>
              <a:latin typeface="Arial"/>
            </a:endParaRPr>
          </a:p>
          <a:p>
            <a:pPr algn="ctr">
              <a:lnSpc>
                <a:spcPct val="100000"/>
              </a:lnSpc>
            </a:pPr>
            <a:r>
              <a:rPr b="0" lang="en-GB" sz="2800" spc="-1" strike="noStrike">
                <a:solidFill>
                  <a:srgbClr val="c00000"/>
                </a:solidFill>
                <a:latin typeface="Calibri"/>
              </a:rPr>
              <a:t>                  </a:t>
            </a:r>
            <a:r>
              <a:rPr b="0" lang="en-GB" sz="2800" spc="-1" strike="noStrike">
                <a:solidFill>
                  <a:srgbClr val="c00000"/>
                </a:solidFill>
                <a:latin typeface="Calibri"/>
              </a:rPr>
              <a:t>Ignored &amp;</a:t>
            </a:r>
            <a:br>
              <a:rPr sz="2800"/>
            </a:br>
            <a:r>
              <a:rPr b="0" lang="en-GB" sz="2800" spc="-1" strike="noStrike">
                <a:solidFill>
                  <a:srgbClr val="c00000"/>
                </a:solidFill>
                <a:latin typeface="Calibri"/>
              </a:rPr>
              <a:t>  </a:t>
            </a:r>
            <a:r>
              <a:rPr b="1" lang="en-GB" sz="2400" spc="-1" strike="noStrike">
                <a:solidFill>
                  <a:srgbClr val="c00000"/>
                </a:solidFill>
                <a:latin typeface="Calibri"/>
              </a:rPr>
              <a:t>NOT TESTED</a:t>
            </a:r>
            <a:endParaRPr b="0" lang="en-GB" sz="2400" spc="-1" strike="noStrike">
              <a:solidFill>
                <a:srgbClr val="333333"/>
              </a:solidFill>
              <a:latin typeface="Arial"/>
            </a:endParaRPr>
          </a:p>
        </p:txBody>
      </p:sp>
      <p:grpSp>
        <p:nvGrpSpPr>
          <p:cNvPr id="636" name="Group 1"/>
          <p:cNvGrpSpPr/>
          <p:nvPr/>
        </p:nvGrpSpPr>
        <p:grpSpPr>
          <a:xfrm>
            <a:off x="2591640" y="982080"/>
            <a:ext cx="1360800" cy="2206800"/>
            <a:chOff x="2591640" y="982080"/>
            <a:chExt cx="1360800" cy="2206800"/>
          </a:xfrm>
        </p:grpSpPr>
        <p:sp>
          <p:nvSpPr>
            <p:cNvPr id="637" name="Rectangle 5"/>
            <p:cNvSpPr/>
            <p:nvPr/>
          </p:nvSpPr>
          <p:spPr>
            <a:xfrm>
              <a:off x="2591640" y="982080"/>
              <a:ext cx="1360800" cy="2206800"/>
            </a:xfrm>
            <a:prstGeom prst="rect">
              <a:avLst/>
            </a:prstGeom>
            <a:solidFill>
              <a:srgbClr val="c00000"/>
            </a:solidFill>
            <a:ln w="6480">
              <a:solidFill>
                <a:schemeClr val="accent1"/>
              </a:solidFill>
              <a:round/>
            </a:ln>
          </p:spPr>
          <p:style>
            <a:lnRef idx="0"/>
            <a:fillRef idx="0"/>
            <a:effectRef idx="0"/>
            <a:fontRef idx="minor"/>
          </p:style>
          <p:txBody>
            <a:bodyPr lIns="90000" rIns="90000" tIns="45000" bIns="45000" anchor="ctr">
              <a:noAutofit/>
            </a:bodyPr>
            <a:p>
              <a:pPr algn="ctr">
                <a:lnSpc>
                  <a:spcPct val="100000"/>
                </a:lnSpc>
              </a:pPr>
              <a:r>
                <a:rPr b="0" lang="en-GB" sz="1800" spc="-1" strike="noStrike">
                  <a:solidFill>
                    <a:srgbClr val="ffffff"/>
                  </a:solidFill>
                  <a:latin typeface="Calibri"/>
                </a:rPr>
                <a:t>“</a:t>
              </a:r>
              <a:r>
                <a:rPr b="0" lang="en-GB" sz="1800" spc="-1" strike="noStrike">
                  <a:solidFill>
                    <a:srgbClr val="ffffff"/>
                  </a:solidFill>
                  <a:latin typeface="Calibri"/>
                </a:rPr>
                <a:t>Area Not allowed!” </a:t>
              </a:r>
              <a:r>
                <a:rPr b="1" lang="en-GB" sz="1800" spc="-1" strike="noStrike">
                  <a:solidFill>
                    <a:srgbClr val="ffffff"/>
                  </a:solidFill>
                  <a:latin typeface="Calibri"/>
                </a:rPr>
                <a:t>TESTED</a:t>
              </a:r>
              <a:endParaRPr b="0" lang="en-GB" sz="1800" spc="-1" strike="noStrike">
                <a:solidFill>
                  <a:srgbClr val="333333"/>
                </a:solidFill>
                <a:latin typeface="Arial"/>
              </a:endParaRPr>
            </a:p>
          </p:txBody>
        </p:sp>
        <p:cxnSp>
          <p:nvCxnSpPr>
            <p:cNvPr id="638" name="Straight Connector 2"/>
            <p:cNvCxnSpPr/>
            <p:nvPr/>
          </p:nvCxnSpPr>
          <p:spPr>
            <a:xfrm flipV="1">
              <a:off x="3764880" y="982080"/>
              <a:ext cx="160560" cy="257760"/>
            </a:xfrm>
            <a:prstGeom prst="straightConnector1">
              <a:avLst/>
            </a:prstGeom>
            <a:ln w="28440">
              <a:solidFill>
                <a:schemeClr val="lt1">
                  <a:lumMod val="95000"/>
                </a:schemeClr>
              </a:solidFill>
              <a:round/>
            </a:ln>
          </p:spPr>
        </p:cxnSp>
        <p:cxnSp>
          <p:nvCxnSpPr>
            <p:cNvPr id="639" name="Straight Connector 3"/>
            <p:cNvCxnSpPr/>
            <p:nvPr/>
          </p:nvCxnSpPr>
          <p:spPr>
            <a:xfrm flipV="1">
              <a:off x="2591640" y="2926080"/>
              <a:ext cx="162000" cy="260280"/>
            </a:xfrm>
            <a:prstGeom prst="straightConnector1">
              <a:avLst/>
            </a:prstGeom>
            <a:ln w="28440">
              <a:solidFill>
                <a:schemeClr val="lt1">
                  <a:lumMod val="95000"/>
                </a:schemeClr>
              </a:solidFill>
              <a:round/>
            </a:ln>
          </p:spPr>
        </p:cxnSp>
        <p:cxnSp>
          <p:nvCxnSpPr>
            <p:cNvPr id="640" name="Straight Connector 4"/>
            <p:cNvCxnSpPr/>
            <p:nvPr/>
          </p:nvCxnSpPr>
          <p:spPr>
            <a:xfrm flipH="1" flipV="1">
              <a:off x="2605320" y="982080"/>
              <a:ext cx="173880" cy="257760"/>
            </a:xfrm>
            <a:prstGeom prst="straightConnector1">
              <a:avLst/>
            </a:prstGeom>
            <a:ln w="28440">
              <a:solidFill>
                <a:schemeClr val="lt1">
                  <a:lumMod val="95000"/>
                </a:schemeClr>
              </a:solidFill>
              <a:round/>
            </a:ln>
          </p:spPr>
        </p:cxnSp>
        <p:cxnSp>
          <p:nvCxnSpPr>
            <p:cNvPr id="641" name="Straight Connector 5"/>
            <p:cNvCxnSpPr/>
            <p:nvPr/>
          </p:nvCxnSpPr>
          <p:spPr>
            <a:xfrm flipH="1" flipV="1">
              <a:off x="3773520" y="2926080"/>
              <a:ext cx="151920" cy="236880"/>
            </a:xfrm>
            <a:prstGeom prst="straightConnector1">
              <a:avLst/>
            </a:prstGeom>
            <a:ln w="28440">
              <a:solidFill>
                <a:schemeClr val="lt1">
                  <a:lumMod val="95000"/>
                </a:schemeClr>
              </a:solidFill>
              <a:round/>
            </a:ln>
          </p:spPr>
        </p:cxnSp>
      </p:grpSp>
      <p:grpSp>
        <p:nvGrpSpPr>
          <p:cNvPr id="642" name="Group 2"/>
          <p:cNvGrpSpPr/>
          <p:nvPr/>
        </p:nvGrpSpPr>
        <p:grpSpPr>
          <a:xfrm>
            <a:off x="2591640" y="874080"/>
            <a:ext cx="1390320" cy="5690880"/>
            <a:chOff x="2591640" y="874080"/>
            <a:chExt cx="1390320" cy="5690880"/>
          </a:xfrm>
        </p:grpSpPr>
        <p:sp>
          <p:nvSpPr>
            <p:cNvPr id="643" name="Rectangle 6"/>
            <p:cNvSpPr/>
            <p:nvPr/>
          </p:nvSpPr>
          <p:spPr>
            <a:xfrm>
              <a:off x="2591640" y="5541840"/>
              <a:ext cx="1360800" cy="1023120"/>
            </a:xfrm>
            <a:prstGeom prst="rect">
              <a:avLst/>
            </a:prstGeom>
            <a:solidFill>
              <a:schemeClr val="accent3">
                <a:lumMod val="20000"/>
                <a:lumOff val="80000"/>
              </a:schemeClr>
            </a:solidFill>
            <a:ln w="6480">
              <a:solidFill>
                <a:schemeClr val="accent1"/>
              </a:solidFill>
              <a:round/>
            </a:ln>
          </p:spPr>
          <p:style>
            <a:lnRef idx="0"/>
            <a:fillRef idx="0"/>
            <a:effectRef idx="0"/>
            <a:fontRef idx="minor"/>
          </p:style>
          <p:txBody>
            <a:bodyPr lIns="90000" rIns="90000" tIns="45000" bIns="45000" anchor="ctr">
              <a:noAutofit/>
            </a:bodyPr>
            <a:p>
              <a:pPr algn="ctr">
                <a:lnSpc>
                  <a:spcPct val="100000"/>
                </a:lnSpc>
              </a:pPr>
              <a:br>
                <a:rPr sz="2800"/>
              </a:br>
              <a:r>
                <a:rPr b="1" lang="en-GB" sz="2600" spc="-1" strike="noStrike">
                  <a:solidFill>
                    <a:schemeClr val="accent3">
                      <a:lumMod val="75000"/>
                    </a:schemeClr>
                  </a:solidFill>
                  <a:latin typeface="Calibri"/>
                </a:rPr>
                <a:t>R2E SOA</a:t>
              </a:r>
              <a:endParaRPr b="0" lang="en-GB" sz="2600" spc="-1" strike="noStrike">
                <a:solidFill>
                  <a:srgbClr val="333333"/>
                </a:solidFill>
                <a:latin typeface="Arial"/>
              </a:endParaRPr>
            </a:p>
          </p:txBody>
        </p:sp>
        <p:cxnSp>
          <p:nvCxnSpPr>
            <p:cNvPr id="644" name="Straight Connector 6"/>
            <p:cNvCxnSpPr/>
            <p:nvPr/>
          </p:nvCxnSpPr>
          <p:spPr>
            <a:xfrm>
              <a:off x="3981960" y="874080"/>
              <a:ext cx="360" cy="4522680"/>
            </a:xfrm>
            <a:prstGeom prst="straightConnector1">
              <a:avLst/>
            </a:prstGeom>
            <a:ln w="12600">
              <a:solidFill>
                <a:srgbClr val="000000"/>
              </a:solidFill>
              <a:prstDash val="dash"/>
              <a:round/>
            </a:ln>
          </p:spPr>
        </p:cxnSp>
      </p:grpSp>
      <p:pic>
        <p:nvPicPr>
          <p:cNvPr id="645" name="Picture 3" descr=""/>
          <p:cNvPicPr/>
          <p:nvPr/>
        </p:nvPicPr>
        <p:blipFill>
          <a:blip r:embed="rId1"/>
          <a:stretch/>
        </p:blipFill>
        <p:spPr>
          <a:xfrm>
            <a:off x="1554840" y="982080"/>
            <a:ext cx="5294880" cy="5262120"/>
          </a:xfrm>
          <a:prstGeom prst="rect">
            <a:avLst/>
          </a:prstGeom>
          <a:ln w="0">
            <a:noFill/>
          </a:ln>
        </p:spPr>
      </p:pic>
    </p:spTree>
  </p:cSld>
  <mc:AlternateContent>
    <mc:Choice Requires="p14">
      <p:transition spd="slow" p14:dur="2000"/>
    </mc:Choice>
    <mc:Fallback>
      <p:transition spd="slow"/>
    </mc:Fallback>
  </mc:AlternateContent>
</p:sld>
</file>

<file path=ppt/slides/slide7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46"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Component qualification | Very Low Cross Section Goal</a:t>
            </a:r>
            <a:endParaRPr b="1" lang="en-GB" sz="2200" spc="-1" strike="noStrike">
              <a:solidFill>
                <a:srgbClr val="ffffff"/>
              </a:solidFill>
              <a:latin typeface="Arial"/>
            </a:endParaRPr>
          </a:p>
        </p:txBody>
      </p:sp>
      <p:graphicFrame>
        <p:nvGraphicFramePr>
          <p:cNvPr id="647" name="Table 4_ 87"/>
          <p:cNvGraphicFramePr/>
          <p:nvPr/>
        </p:nvGraphicFramePr>
        <p:xfrm>
          <a:off x="360720" y="818640"/>
          <a:ext cx="11518920" cy="5749920"/>
        </p:xfrm>
        <a:graphic>
          <a:graphicData uri="http://schemas.openxmlformats.org/drawingml/2006/table">
            <a:tbl>
              <a:tblPr/>
              <a:tblGrid>
                <a:gridCol w="8416800"/>
                <a:gridCol w="3102480"/>
              </a:tblGrid>
              <a:tr h="50436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0-Fail concept</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45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Knowing the distribution of stress applied (randomly spread for Single Event, end of life for dose effect), a </a:t>
                      </a:r>
                      <a:r>
                        <a:rPr b="1" lang="en-GB" sz="1800" spc="-1" strike="noStrike">
                          <a:solidFill>
                            <a:srgbClr val="706e0c"/>
                          </a:solidFill>
                          <a:latin typeface="Arial"/>
                        </a:rPr>
                        <a:t>0-failure</a:t>
                      </a:r>
                      <a:r>
                        <a:rPr b="1" lang="en-GB" sz="1800" spc="-1" strike="noStrike">
                          <a:solidFill>
                            <a:srgbClr val="333333"/>
                          </a:solidFill>
                          <a:latin typeface="Arial"/>
                        </a:rPr>
                        <a:t> test is organized.</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A given level of stress level (dose, E &gt; 20 MeV particles) is applied over a defined quantity of components.</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If </a:t>
                      </a:r>
                      <a:r>
                        <a:rPr b="1" lang="en-GB" sz="1800" spc="-1" strike="noStrike">
                          <a:solidFill>
                            <a:srgbClr val="706e0c"/>
                          </a:solidFill>
                          <a:latin typeface="Arial"/>
                        </a:rPr>
                        <a:t>0-fail test (weibaye) is successful</a:t>
                      </a:r>
                      <a:r>
                        <a:rPr b="1" lang="en-GB" sz="1800" spc="-1" strike="noStrike">
                          <a:solidFill>
                            <a:srgbClr val="333333"/>
                          </a:solidFill>
                          <a:latin typeface="Arial"/>
                        </a:rPr>
                        <a:t>, </a:t>
                      </a:r>
                      <a:r>
                        <a:rPr b="1" lang="en-GB" sz="1800" spc="-1" strike="noStrike">
                          <a:solidFill>
                            <a:srgbClr val="706e0c"/>
                          </a:solidFill>
                          <a:latin typeface="Arial"/>
                        </a:rPr>
                        <a:t>X-section bound can be claimed</a:t>
                      </a:r>
                      <a:r>
                        <a:rPr b="1" lang="en-GB" sz="1800" spc="-1" strike="noStrike">
                          <a:solidFill>
                            <a:srgbClr val="333333"/>
                          </a:solidFill>
                          <a:latin typeface="Arial"/>
                        </a:rPr>
                        <a:t> (with a confidence level).</a:t>
                      </a:r>
                      <a:endParaRPr b="1" lang="en-GB" sz="1800" spc="-1" strike="noStrike">
                        <a:solidFill>
                          <a:srgbClr val="333333"/>
                        </a:solidFill>
                        <a:latin typeface="Arial"/>
                      </a:endParaRPr>
                    </a:p>
                    <a:p>
                      <a:pPr marL="36000" algn="just">
                        <a:lnSpc>
                          <a:spcPct val="115000"/>
                        </a:lnSpc>
                        <a:spcBef>
                          <a:spcPts val="283"/>
                        </a:spcBef>
                        <a:spcAft>
                          <a:spcPts val="283"/>
                        </a:spcAft>
                      </a:pP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648" name="" descr=""/>
          <p:cNvPicPr/>
          <p:nvPr/>
        </p:nvPicPr>
        <p:blipFill>
          <a:blip r:embed="rId1"/>
          <a:stretch/>
        </p:blipFill>
        <p:spPr>
          <a:xfrm>
            <a:off x="1382400" y="913320"/>
            <a:ext cx="5594040" cy="5610600"/>
          </a:xfrm>
          <a:prstGeom prst="rect">
            <a:avLst/>
          </a:prstGeom>
          <a:ln w="3600">
            <a:noFill/>
          </a:ln>
        </p:spPr>
      </p:pic>
      <p:sp>
        <p:nvSpPr>
          <p:cNvPr id="649" name="Rectangle 2"/>
          <p:cNvSpPr/>
          <p:nvPr/>
        </p:nvSpPr>
        <p:spPr>
          <a:xfrm>
            <a:off x="2400120" y="1735920"/>
            <a:ext cx="4356000" cy="3929760"/>
          </a:xfrm>
          <a:custGeom>
            <a:avLst/>
            <a:gdLst>
              <a:gd name="textAreaLeft" fmla="*/ 0 w 4356000"/>
              <a:gd name="textAreaRight" fmla="*/ 4356360 w 4356000"/>
              <a:gd name="textAreaTop" fmla="*/ 0 h 3929760"/>
              <a:gd name="textAreaBottom" fmla="*/ 3930120 h 3929760"/>
            </a:gdLst>
            <a:ahLst/>
            <a:rect l="textAreaLeft" t="textAreaTop" r="textAreaRight" b="textAreaBottom"/>
            <a:pathLst>
              <a:path w="4356484" h="3930151">
                <a:moveTo>
                  <a:pt x="2219325" y="0"/>
                </a:moveTo>
                <a:lnTo>
                  <a:pt x="4356484" y="5715"/>
                </a:lnTo>
                <a:lnTo>
                  <a:pt x="4356484" y="3930151"/>
                </a:lnTo>
                <a:lnTo>
                  <a:pt x="0" y="3930151"/>
                </a:lnTo>
                <a:lnTo>
                  <a:pt x="2219325" y="0"/>
                </a:lnTo>
                <a:close/>
              </a:path>
            </a:pathLst>
          </a:custGeom>
          <a:pattFill prst="ltDnDiag">
            <a:fgClr>
              <a:srgbClr val="4f81bd"/>
            </a:fgClr>
            <a:bgClr>
              <a:srgbClr val="ffffff"/>
            </a:bgClr>
          </a:pattFill>
          <a:ln w="25560">
            <a:solidFill>
              <a:schemeClr val="accent1"/>
            </a:solidFill>
            <a:round/>
          </a:ln>
        </p:spPr>
        <p:style>
          <a:lnRef idx="0"/>
          <a:fillRef idx="0"/>
          <a:effectRef idx="0"/>
          <a:fontRef idx="minor"/>
        </p:style>
        <p:txBody>
          <a:bodyPr lIns="90000" rIns="90000" tIns="45000" bIns="45000" anchor="ctr">
            <a:noAutofit/>
          </a:bodyPr>
          <a:p>
            <a:pPr algn="ctr"/>
            <a:endParaRPr b="0" lang="en-GB" sz="1800" spc="-1" strike="noStrike">
              <a:solidFill>
                <a:schemeClr val="lt1"/>
              </a:solidFill>
              <a:latin typeface="Calibri"/>
            </a:endParaRPr>
          </a:p>
        </p:txBody>
      </p:sp>
      <p:sp>
        <p:nvSpPr>
          <p:cNvPr id="650" name="Line Callout 1 (Border and Accent Bar) 2"/>
          <p:cNvSpPr/>
          <p:nvPr/>
        </p:nvSpPr>
        <p:spPr>
          <a:xfrm>
            <a:off x="4034880" y="4344120"/>
            <a:ext cx="2088000" cy="437400"/>
          </a:xfrm>
          <a:prstGeom prst="accentBorderCallout1">
            <a:avLst>
              <a:gd name="adj1" fmla="val 45510"/>
              <a:gd name="adj2" fmla="val -3347"/>
              <a:gd name="adj3" fmla="val -20064"/>
              <a:gd name="adj4" fmla="val -23656"/>
            </a:avLst>
          </a:prstGeom>
          <a:solidFill>
            <a:schemeClr val="accent1"/>
          </a:solidFill>
          <a:ln w="25560">
            <a:solidFill>
              <a:schemeClr val="accent1"/>
            </a:solidFill>
            <a:prstDash val="sysDash"/>
            <a:round/>
          </a:ln>
        </p:spPr>
        <p:style>
          <a:lnRef idx="0"/>
          <a:fillRef idx="0"/>
          <a:effectRef idx="0"/>
          <a:fontRef idx="minor"/>
        </p:style>
        <p:txBody>
          <a:bodyPr lIns="90000" rIns="90000" tIns="45000" bIns="45000" anchor="ctr">
            <a:noAutofit/>
          </a:bodyPr>
          <a:p>
            <a:pPr>
              <a:lnSpc>
                <a:spcPct val="100000"/>
              </a:lnSpc>
            </a:pPr>
            <a:r>
              <a:rPr b="1" lang="fr-FR" sz="1800" spc="-1" strike="noStrike">
                <a:solidFill>
                  <a:schemeClr val="lt1"/>
                </a:solidFill>
                <a:latin typeface="Calibri"/>
              </a:rPr>
              <a:t>[beta=3;  eta = 342]</a:t>
            </a:r>
            <a:endParaRPr b="0" lang="en-GB" sz="1800" spc="-1" strike="noStrike">
              <a:solidFill>
                <a:srgbClr val="333333"/>
              </a:solidFill>
              <a:latin typeface="Arial"/>
            </a:endParaRPr>
          </a:p>
        </p:txBody>
      </p:sp>
      <p:cxnSp>
        <p:nvCxnSpPr>
          <p:cNvPr id="651" name="Straight Connector 7"/>
          <p:cNvCxnSpPr/>
          <p:nvPr/>
        </p:nvCxnSpPr>
        <p:spPr>
          <a:xfrm flipH="1">
            <a:off x="2747520" y="1737000"/>
            <a:ext cx="2214360" cy="3924720"/>
          </a:xfrm>
          <a:prstGeom prst="straightConnector1">
            <a:avLst/>
          </a:prstGeom>
          <a:ln w="28440">
            <a:solidFill>
              <a:schemeClr val="accent1">
                <a:lumMod val="75000"/>
              </a:schemeClr>
            </a:solidFill>
            <a:prstDash val="dash"/>
            <a:round/>
          </a:ln>
        </p:spPr>
      </p:cxnSp>
    </p:spTree>
  </p:cSld>
  <mc:AlternateContent>
    <mc:Choice Requires="p14">
      <p:transition spd="slow" p14:dur="2000"/>
    </mc:Choice>
    <mc:Fallback>
      <p:transition spd="slow"/>
    </mc:Fallback>
  </mc:AlternateContent>
</p:sld>
</file>

<file path=ppt/slides/slide7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52"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Component qualification | Very Low Cross Section Goal</a:t>
            </a:r>
            <a:endParaRPr b="1" lang="en-GB" sz="2200" spc="-1" strike="noStrike">
              <a:solidFill>
                <a:srgbClr val="ffffff"/>
              </a:solidFill>
              <a:latin typeface="Arial"/>
            </a:endParaRPr>
          </a:p>
        </p:txBody>
      </p:sp>
      <p:graphicFrame>
        <p:nvGraphicFramePr>
          <p:cNvPr id="653" name="Table 4_ 88"/>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0-Fail results</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The majority of components used in our design </a:t>
                      </a:r>
                      <a:r>
                        <a:rPr b="1" lang="en-GB" sz="1800" spc="-1" strike="noStrike">
                          <a:solidFill>
                            <a:srgbClr val="706e0c"/>
                          </a:solidFill>
                          <a:latin typeface="Arial"/>
                        </a:rPr>
                        <a:t>comes from qualification sessions without any single event</a:t>
                      </a:r>
                      <a:r>
                        <a:rPr b="1" lang="en-GB" sz="1800" spc="-1" strike="noStrike">
                          <a:solidFill>
                            <a:srgbClr val="333333"/>
                          </a:solidFill>
                          <a:latin typeface="Arial"/>
                        </a:rPr>
                        <a:t> / data recorded and </a:t>
                      </a:r>
                      <a:r>
                        <a:rPr b="1" lang="en-GB" sz="1800" spc="-1" strike="noStrike">
                          <a:solidFill>
                            <a:srgbClr val="706e0c"/>
                          </a:solidFill>
                          <a:latin typeface="Arial"/>
                        </a:rPr>
                        <a:t>it is a good sign</a:t>
                      </a:r>
                      <a:r>
                        <a:rPr b="1" lang="en-GB" sz="1800" spc="-1" strike="noStrike">
                          <a:solidFill>
                            <a:srgbClr val="333333"/>
                          </a:solidFill>
                          <a:latin typeface="Arial"/>
                        </a:rPr>
                        <a:t>!</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(very different from heavy ion qualification).</a:t>
                      </a:r>
                      <a:endParaRPr b="1" lang="en-GB" sz="1800" spc="-1" strike="noStrike">
                        <a:solidFill>
                          <a:srgbClr val="333333"/>
                        </a:solidFill>
                        <a:latin typeface="Arial"/>
                      </a:endParaRPr>
                    </a:p>
                    <a:p>
                      <a:pPr marL="36000" algn="just">
                        <a:lnSpc>
                          <a:spcPct val="115000"/>
                        </a:lnSpc>
                        <a:spcBef>
                          <a:spcPts val="283"/>
                        </a:spcBef>
                        <a:spcAft>
                          <a:spcPts val="283"/>
                        </a:spcAft>
                      </a:pP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654" name="Picture 4" descr=""/>
          <p:cNvPicPr/>
          <p:nvPr/>
        </p:nvPicPr>
        <p:blipFill>
          <a:blip r:embed="rId1"/>
          <a:stretch/>
        </p:blipFill>
        <p:spPr>
          <a:xfrm>
            <a:off x="1347120" y="1075320"/>
            <a:ext cx="5099400" cy="5189400"/>
          </a:xfrm>
          <a:prstGeom prst="rect">
            <a:avLst/>
          </a:prstGeom>
          <a:ln w="0">
            <a:noFill/>
          </a:ln>
        </p:spPr>
      </p:pic>
      <p:pic>
        <p:nvPicPr>
          <p:cNvPr id="655" name="Picture 6" descr=""/>
          <p:cNvPicPr/>
          <p:nvPr/>
        </p:nvPicPr>
        <p:blipFill>
          <a:blip r:embed="rId2"/>
          <a:stretch/>
        </p:blipFill>
        <p:spPr>
          <a:xfrm>
            <a:off x="2962800" y="2451600"/>
            <a:ext cx="3424320" cy="1797120"/>
          </a:xfrm>
          <a:prstGeom prst="rect">
            <a:avLst/>
          </a:prstGeom>
          <a:ln w="0">
            <a:noFill/>
          </a:ln>
        </p:spPr>
      </p:pic>
    </p:spTree>
  </p:cSld>
  <mc:AlternateContent>
    <mc:Choice Requires="p14">
      <p:transition spd="slow" p14:dur="2000"/>
    </mc:Choice>
    <mc:Fallback>
      <p:transition spd="slow"/>
    </mc:Fallback>
  </mc:AlternateContent>
</p:sld>
</file>

<file path=ppt/slides/slide7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56"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Component qualification | Very Low Cross Section Goal</a:t>
            </a:r>
            <a:endParaRPr b="1" lang="en-GB" sz="2200" spc="-1" strike="noStrike">
              <a:solidFill>
                <a:srgbClr val="ffffff"/>
              </a:solidFill>
              <a:latin typeface="Arial"/>
            </a:endParaRPr>
          </a:p>
        </p:txBody>
      </p:sp>
      <p:graphicFrame>
        <p:nvGraphicFramePr>
          <p:cNvPr id="657" name="Table 4_ 8"/>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And when results exist?</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The most difficult case is certainly when </a:t>
                      </a:r>
                      <a:r>
                        <a:rPr b="1" lang="en-GB" sz="1800" spc="-1" strike="noStrike">
                          <a:solidFill>
                            <a:srgbClr val="706e0c"/>
                          </a:solidFill>
                          <a:latin typeface="Arial"/>
                        </a:rPr>
                        <a:t>one event happens at the end of the irradiation phase</a:t>
                      </a:r>
                      <a:r>
                        <a:rPr b="1" lang="en-GB" sz="1800" spc="-1" strike="noStrike">
                          <a:solidFill>
                            <a:srgbClr val="333333"/>
                          </a:solidFill>
                          <a:latin typeface="Arial"/>
                        </a:rPr>
                        <a:t> (at high dose). </a:t>
                      </a:r>
                      <a:r>
                        <a:rPr b="1" lang="en-GB" sz="1800" spc="-1" strike="noStrike">
                          <a:solidFill>
                            <a:srgbClr val="706e0c"/>
                          </a:solidFill>
                          <a:latin typeface="Arial"/>
                        </a:rPr>
                        <a:t>Is it a SE</a:t>
                      </a:r>
                      <a:r>
                        <a:rPr b="1" lang="en-GB" sz="1800" spc="-1" strike="noStrike">
                          <a:solidFill>
                            <a:srgbClr val="333333"/>
                          </a:solidFill>
                          <a:latin typeface="Arial"/>
                        </a:rPr>
                        <a:t> (chosing to happen at end of irradiation?) or </a:t>
                      </a:r>
                      <a:r>
                        <a:rPr b="1" lang="en-GB" sz="1800" spc="-1" strike="noStrike">
                          <a:solidFill>
                            <a:srgbClr val="706e0c"/>
                          </a:solidFill>
                          <a:latin typeface="Arial"/>
                        </a:rPr>
                        <a:t>start of cumulative dose effect</a:t>
                      </a:r>
                      <a:r>
                        <a:rPr b="1" lang="en-GB" sz="1800" spc="-1" strike="noStrike">
                          <a:solidFill>
                            <a:srgbClr val="333333"/>
                          </a:solidFill>
                          <a:latin typeface="Arial"/>
                        </a:rPr>
                        <a:t> (next ones would just come in mass just after).</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As soon as events are more than 5, </a:t>
                      </a:r>
                      <a:r>
                        <a:rPr b="1" lang="en-GB" sz="1800" spc="-1" strike="noStrike">
                          <a:solidFill>
                            <a:srgbClr val="706e0c"/>
                          </a:solidFill>
                          <a:latin typeface="Arial"/>
                        </a:rPr>
                        <a:t>always trace a weibull* graph</a:t>
                      </a:r>
                      <a:r>
                        <a:rPr b="1" lang="en-GB" sz="1800" spc="-1" strike="noStrike">
                          <a:solidFill>
                            <a:srgbClr val="333333"/>
                          </a:solidFill>
                          <a:latin typeface="Arial"/>
                        </a:rPr>
                        <a:t> (to check SE is failure mode).</a:t>
                      </a:r>
                      <a:endParaRPr b="1" lang="en-GB" sz="1800" spc="-1" strike="noStrike">
                        <a:solidFill>
                          <a:srgbClr val="333333"/>
                        </a:solidFill>
                        <a:latin typeface="Arial"/>
                      </a:endParaRPr>
                    </a:p>
                    <a:p>
                      <a:pPr marL="36000" algn="just">
                        <a:lnSpc>
                          <a:spcPct val="115000"/>
                        </a:lnSpc>
                        <a:spcBef>
                          <a:spcPts val="283"/>
                        </a:spcBef>
                        <a:spcAft>
                          <a:spcPts val="283"/>
                        </a:spcAft>
                      </a:pPr>
                      <a:endParaRPr b="1" lang="en-GB" sz="1800" spc="-1" strike="noStrike">
                        <a:solidFill>
                          <a:srgbClr val="333333"/>
                        </a:solidFill>
                        <a:latin typeface="Arial"/>
                      </a:endParaRPr>
                    </a:p>
                    <a:p>
                      <a:pPr marL="36000" algn="just">
                        <a:lnSpc>
                          <a:spcPct val="115000"/>
                        </a:lnSpc>
                        <a:spcBef>
                          <a:spcPts val="283"/>
                        </a:spcBef>
                        <a:spcAft>
                          <a:spcPts val="283"/>
                        </a:spcAft>
                      </a:pPr>
                      <a:r>
                        <a:rPr b="0" lang="en-GB" sz="1500" spc="-1" strike="noStrike">
                          <a:solidFill>
                            <a:srgbClr val="333333"/>
                          </a:solidFill>
                          <a:latin typeface="Arial"/>
                        </a:rPr>
                        <a:t>* Open Source solution exists to trace this graph.</a:t>
                      </a:r>
                      <a:endParaRPr b="1" lang="en-GB" sz="15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658" name="" descr=""/>
          <p:cNvPicPr/>
          <p:nvPr/>
        </p:nvPicPr>
        <p:blipFill>
          <a:blip r:embed="rId1"/>
          <a:stretch/>
        </p:blipFill>
        <p:spPr>
          <a:xfrm>
            <a:off x="1006920" y="1525320"/>
            <a:ext cx="4419720" cy="4663080"/>
          </a:xfrm>
          <a:prstGeom prst="rect">
            <a:avLst/>
          </a:prstGeom>
          <a:ln w="3600">
            <a:solidFill>
              <a:srgbClr val="333333"/>
            </a:solidFill>
            <a:round/>
          </a:ln>
        </p:spPr>
      </p:pic>
      <p:pic>
        <p:nvPicPr>
          <p:cNvPr id="659" name="" descr=""/>
          <p:cNvPicPr/>
          <p:nvPr/>
        </p:nvPicPr>
        <p:blipFill>
          <a:blip r:embed="rId2"/>
          <a:stretch/>
        </p:blipFill>
        <p:spPr>
          <a:xfrm>
            <a:off x="5577840" y="1536480"/>
            <a:ext cx="2754720" cy="910800"/>
          </a:xfrm>
          <a:prstGeom prst="rect">
            <a:avLst/>
          </a:prstGeom>
          <a:ln w="3600">
            <a:solidFill>
              <a:srgbClr val="333333"/>
            </a:solidFill>
            <a:round/>
          </a:ln>
        </p:spPr>
      </p:pic>
      <p:sp>
        <p:nvSpPr>
          <p:cNvPr id="660" name=""/>
          <p:cNvSpPr/>
          <p:nvPr/>
        </p:nvSpPr>
        <p:spPr>
          <a:xfrm>
            <a:off x="5568480" y="2580480"/>
            <a:ext cx="2793240" cy="3621960"/>
          </a:xfrm>
          <a:prstGeom prst="rect">
            <a:avLst/>
          </a:prstGeom>
          <a:solidFill>
            <a:srgbClr val="ffd7d7"/>
          </a:solidFill>
          <a:ln w="3600">
            <a:solidFill>
              <a:srgbClr val="666666"/>
            </a:solidFill>
            <a:round/>
          </a:ln>
        </p:spPr>
        <p:style>
          <a:lnRef idx="0"/>
          <a:fillRef idx="0"/>
          <a:effectRef idx="0"/>
          <a:fontRef idx="minor"/>
        </p:style>
        <p:txBody>
          <a:bodyPr lIns="54000" rIns="54000" tIns="54000" bIns="54000" anchor="ctr">
            <a:noAutofit/>
          </a:bodyPr>
          <a:p>
            <a:pPr marL="72000" algn="just"/>
            <a:r>
              <a:rPr b="1" lang="en-GB" sz="2000" spc="-1" strike="noStrike">
                <a:solidFill>
                  <a:srgbClr val="333333"/>
                </a:solidFill>
                <a:latin typeface="Arial"/>
              </a:rPr>
              <a:t>Not a “nice” weibull.</a:t>
            </a:r>
            <a:endParaRPr b="1" lang="en-GB" sz="2000" spc="-1" strike="noStrike">
              <a:solidFill>
                <a:srgbClr val="333333"/>
              </a:solidFill>
              <a:latin typeface="Arial"/>
            </a:endParaRPr>
          </a:p>
          <a:p>
            <a:pPr marL="72000" algn="just"/>
            <a:r>
              <a:rPr b="1" lang="en-GB" sz="2000" spc="-1" strike="noStrike">
                <a:solidFill>
                  <a:srgbClr val="333333"/>
                </a:solidFill>
                <a:latin typeface="Arial"/>
              </a:rPr>
              <a:t>Weibull expected : all points in line with random distribution (line, beta = 1)</a:t>
            </a:r>
            <a:endParaRPr b="1" lang="en-GB" sz="2000" spc="-1" strike="noStrike">
              <a:solidFill>
                <a:srgbClr val="333333"/>
              </a:solidFill>
              <a:latin typeface="Arial"/>
            </a:endParaRPr>
          </a:p>
        </p:txBody>
      </p:sp>
      <p:sp>
        <p:nvSpPr>
          <p:cNvPr id="661" name=""/>
          <p:cNvSpPr/>
          <p:nvPr/>
        </p:nvSpPr>
        <p:spPr>
          <a:xfrm>
            <a:off x="10605240" y="-360"/>
            <a:ext cx="1599840" cy="1585080"/>
          </a:xfrm>
          <a:custGeom>
            <a:avLst/>
            <a:gdLst/>
            <a:ahLst/>
            <a:rect l="0" t="0" r="r" b="b"/>
            <a:pathLst>
              <a:path w="4444" h="4403">
                <a:moveTo>
                  <a:pt x="0" y="0"/>
                </a:moveTo>
                <a:lnTo>
                  <a:pt x="2505" y="1"/>
                </a:lnTo>
                <a:lnTo>
                  <a:pt x="4444" y="1950"/>
                </a:lnTo>
                <a:lnTo>
                  <a:pt x="4420" y="4403"/>
                </a:lnTo>
                <a:lnTo>
                  <a:pt x="0" y="0"/>
                </a:lnTo>
                <a:close/>
              </a:path>
            </a:pathLst>
          </a:custGeom>
          <a:solidFill>
            <a:srgbClr val="ec9ba4"/>
          </a:solidFill>
          <a:ln w="3600">
            <a:solidFill>
              <a:srgbClr val="666666"/>
            </a:solidFill>
            <a:round/>
          </a:ln>
        </p:spPr>
        <p:txBody>
          <a:bodyPr lIns="54000" rIns="54000" tIns="54000" bIns="54000" anchor="ctr">
            <a:noAutofit/>
          </a:bodyPr>
          <a:p>
            <a:pPr algn="ctr"/>
            <a:endParaRPr b="0" lang="en-GB" sz="1800" spc="-1" strike="noStrike">
              <a:solidFill>
                <a:srgbClr val="333333"/>
              </a:solidFill>
              <a:latin typeface="Arial"/>
            </a:endParaRPr>
          </a:p>
        </p:txBody>
      </p:sp>
      <p:sp>
        <p:nvSpPr>
          <p:cNvPr id="662" name="Rectangle 17_ 18"/>
          <p:cNvSpPr/>
          <p:nvPr/>
        </p:nvSpPr>
        <p:spPr>
          <a:xfrm rot="2700000">
            <a:off x="10167840" y="220320"/>
            <a:ext cx="2871000" cy="635400"/>
          </a:xfrm>
          <a:prstGeom prst="rect">
            <a:avLst/>
          </a:prstGeom>
          <a:noFill/>
          <a:ln w="3240">
            <a:noFill/>
          </a:ln>
        </p:spPr>
        <p:style>
          <a:lnRef idx="0"/>
          <a:fillRef idx="0"/>
          <a:effectRef idx="0"/>
          <a:fontRef idx="minor"/>
        </p:style>
        <p:txBody>
          <a:bodyPr lIns="288000" rIns="288000" tIns="36000" bIns="36000" anchor="ctr">
            <a:noAutofit/>
          </a:bodyPr>
          <a:p>
            <a:pPr algn="ctr">
              <a:lnSpc>
                <a:spcPct val="100000"/>
              </a:lnSpc>
            </a:pPr>
            <a:r>
              <a:rPr b="1" lang="en-GB" sz="1800" spc="-1" strike="noStrike">
                <a:solidFill>
                  <a:srgbClr val="ffffff"/>
                </a:solidFill>
                <a:latin typeface="Arial"/>
              </a:rPr>
              <a:t>Real Life</a:t>
            </a:r>
            <a:endParaRPr b="0" lang="en-GB" sz="1800" spc="-1" strike="noStrike">
              <a:solidFill>
                <a:srgbClr val="333333"/>
              </a:solidFill>
              <a:latin typeface="Arial"/>
            </a:endParaRPr>
          </a:p>
        </p:txBody>
      </p:sp>
    </p:spTree>
  </p:cSld>
  <mc:AlternateContent>
    <mc:Choice Requires="p14">
      <p:transition spd="slow" p14:dur="2000"/>
    </mc:Choice>
    <mc:Fallback>
      <p:transition spd="slow"/>
    </mc:Fallback>
  </mc:AlternateContent>
</p:sld>
</file>

<file path=ppt/slides/slide7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63"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Component qualification | Very Low Cross Section Goal</a:t>
            </a:r>
            <a:endParaRPr b="1" lang="en-GB" sz="2200" spc="-1" strike="noStrike">
              <a:solidFill>
                <a:srgbClr val="ffffff"/>
              </a:solidFill>
              <a:latin typeface="Arial"/>
            </a:endParaRPr>
          </a:p>
        </p:txBody>
      </p:sp>
      <p:graphicFrame>
        <p:nvGraphicFramePr>
          <p:cNvPr id="664" name="Table 4_ 54"/>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And when results exist?</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This is the </a:t>
                      </a:r>
                      <a:r>
                        <a:rPr b="1" lang="en-GB" sz="1800" spc="-1" strike="noStrike">
                          <a:solidFill>
                            <a:srgbClr val="706e0c"/>
                          </a:solidFill>
                          <a:latin typeface="Arial"/>
                        </a:rPr>
                        <a:t>correct graph, removing the latest SE events</a:t>
                      </a:r>
                      <a:r>
                        <a:rPr b="1" lang="en-GB" sz="1800" spc="-1" strike="noStrike">
                          <a:solidFill>
                            <a:srgbClr val="333333"/>
                          </a:solidFill>
                          <a:latin typeface="Arial"/>
                        </a:rPr>
                        <a:t>, which were obtained with drastically </a:t>
                      </a:r>
                      <a:r>
                        <a:rPr b="1" lang="en-GB" sz="1800" spc="-1" strike="noStrike">
                          <a:solidFill>
                            <a:srgbClr val="706e0c"/>
                          </a:solidFill>
                          <a:latin typeface="Arial"/>
                        </a:rPr>
                        <a:t>modified</a:t>
                      </a:r>
                      <a:r>
                        <a:rPr b="1" lang="en-GB" sz="1800" spc="-1" strike="noStrike">
                          <a:solidFill>
                            <a:srgbClr val="333333"/>
                          </a:solidFill>
                          <a:latin typeface="Arial"/>
                        </a:rPr>
                        <a:t> operating conditions, biasing the results.</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The resulting correct cross-section is severly modified.</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X-section </a:t>
                      </a:r>
                      <a:r>
                        <a:rPr b="1" lang="en-GB" sz="1800" spc="-1" strike="noStrike" baseline="-8000">
                          <a:solidFill>
                            <a:srgbClr val="333333"/>
                          </a:solidFill>
                          <a:latin typeface="Arial"/>
                        </a:rPr>
                        <a:t>false</a:t>
                      </a:r>
                      <a:r>
                        <a:rPr b="1" lang="en-GB" sz="1800" spc="-1" strike="noStrike">
                          <a:solidFill>
                            <a:srgbClr val="333333"/>
                          </a:solidFill>
                          <a:latin typeface="Arial"/>
                        </a:rPr>
                        <a:t>: </a:t>
                      </a:r>
                      <a:r>
                        <a:rPr b="1" lang="en-GB" sz="1800" spc="-1" strike="noStrike">
                          <a:solidFill>
                            <a:srgbClr val="ff0000"/>
                          </a:solidFill>
                          <a:latin typeface="Arial"/>
                        </a:rPr>
                        <a:t>6.3E-14 cm</a:t>
                      </a:r>
                      <a:r>
                        <a:rPr b="1" lang="en-GB" sz="1800" spc="-1" strike="noStrike" baseline="33000">
                          <a:solidFill>
                            <a:srgbClr val="ff0000"/>
                          </a:solidFill>
                          <a:latin typeface="Arial"/>
                        </a:rPr>
                        <a:t>2</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X-section </a:t>
                      </a:r>
                      <a:r>
                        <a:rPr b="1" lang="en-GB" sz="1800" spc="-1" strike="noStrike" baseline="-8000">
                          <a:solidFill>
                            <a:srgbClr val="333333"/>
                          </a:solidFill>
                          <a:latin typeface="Arial"/>
                        </a:rPr>
                        <a:t>true</a:t>
                      </a:r>
                      <a:r>
                        <a:rPr b="1" lang="en-GB" sz="1800" spc="-1" strike="noStrike">
                          <a:solidFill>
                            <a:srgbClr val="333333"/>
                          </a:solidFill>
                          <a:latin typeface="Arial"/>
                        </a:rPr>
                        <a:t> : 1.5E-13 cm</a:t>
                      </a:r>
                      <a:r>
                        <a:rPr b="1" lang="en-GB" sz="1800" spc="-1" strike="noStrike" baseline="33000">
                          <a:solidFill>
                            <a:srgbClr val="333333"/>
                          </a:solidFill>
                          <a:latin typeface="Arial"/>
                        </a:rPr>
                        <a:t>2</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665" name="" descr=""/>
          <p:cNvPicPr/>
          <p:nvPr/>
        </p:nvPicPr>
        <p:blipFill>
          <a:blip r:embed="rId1"/>
          <a:stretch/>
        </p:blipFill>
        <p:spPr>
          <a:xfrm>
            <a:off x="5541480" y="1536120"/>
            <a:ext cx="2811240" cy="969480"/>
          </a:xfrm>
          <a:prstGeom prst="rect">
            <a:avLst/>
          </a:prstGeom>
          <a:ln w="3600">
            <a:solidFill>
              <a:srgbClr val="333333"/>
            </a:solidFill>
            <a:round/>
          </a:ln>
        </p:spPr>
      </p:pic>
      <p:sp>
        <p:nvSpPr>
          <p:cNvPr id="666" name=""/>
          <p:cNvSpPr/>
          <p:nvPr/>
        </p:nvSpPr>
        <p:spPr>
          <a:xfrm>
            <a:off x="10605240" y="-360"/>
            <a:ext cx="1599840" cy="1585080"/>
          </a:xfrm>
          <a:custGeom>
            <a:avLst/>
            <a:gdLst/>
            <a:ahLst/>
            <a:rect l="0" t="0" r="r" b="b"/>
            <a:pathLst>
              <a:path w="4444" h="4403">
                <a:moveTo>
                  <a:pt x="0" y="0"/>
                </a:moveTo>
                <a:lnTo>
                  <a:pt x="2505" y="1"/>
                </a:lnTo>
                <a:lnTo>
                  <a:pt x="4444" y="1950"/>
                </a:lnTo>
                <a:lnTo>
                  <a:pt x="4420" y="4403"/>
                </a:lnTo>
                <a:lnTo>
                  <a:pt x="0" y="0"/>
                </a:lnTo>
                <a:close/>
              </a:path>
            </a:pathLst>
          </a:custGeom>
          <a:solidFill>
            <a:srgbClr val="ec9ba4"/>
          </a:solidFill>
          <a:ln w="3600">
            <a:solidFill>
              <a:srgbClr val="666666"/>
            </a:solidFill>
            <a:round/>
          </a:ln>
        </p:spPr>
        <p:txBody>
          <a:bodyPr lIns="54000" rIns="54000" tIns="54000" bIns="54000" anchor="ctr">
            <a:noAutofit/>
          </a:bodyPr>
          <a:p>
            <a:pPr algn="ctr"/>
            <a:endParaRPr b="0" lang="en-GB" sz="1800" spc="-1" strike="noStrike">
              <a:solidFill>
                <a:srgbClr val="333333"/>
              </a:solidFill>
              <a:latin typeface="Arial"/>
            </a:endParaRPr>
          </a:p>
        </p:txBody>
      </p:sp>
      <p:sp>
        <p:nvSpPr>
          <p:cNvPr id="667" name="Rectangle 17_ 19"/>
          <p:cNvSpPr/>
          <p:nvPr/>
        </p:nvSpPr>
        <p:spPr>
          <a:xfrm rot="2700000">
            <a:off x="10167840" y="220320"/>
            <a:ext cx="2871000" cy="635400"/>
          </a:xfrm>
          <a:prstGeom prst="rect">
            <a:avLst/>
          </a:prstGeom>
          <a:noFill/>
          <a:ln w="3240">
            <a:noFill/>
          </a:ln>
        </p:spPr>
        <p:style>
          <a:lnRef idx="0"/>
          <a:fillRef idx="0"/>
          <a:effectRef idx="0"/>
          <a:fontRef idx="minor"/>
        </p:style>
        <p:txBody>
          <a:bodyPr lIns="288000" rIns="288000" tIns="36000" bIns="36000" anchor="ctr">
            <a:noAutofit/>
          </a:bodyPr>
          <a:p>
            <a:pPr algn="ctr">
              <a:lnSpc>
                <a:spcPct val="100000"/>
              </a:lnSpc>
            </a:pPr>
            <a:r>
              <a:rPr b="1" lang="en-GB" sz="1800" spc="-1" strike="noStrike">
                <a:solidFill>
                  <a:srgbClr val="ffffff"/>
                </a:solidFill>
                <a:latin typeface="Arial"/>
              </a:rPr>
              <a:t>Real Life</a:t>
            </a:r>
            <a:endParaRPr b="0" lang="en-GB" sz="1800" spc="-1" strike="noStrike">
              <a:solidFill>
                <a:srgbClr val="333333"/>
              </a:solidFill>
              <a:latin typeface="Arial"/>
            </a:endParaRPr>
          </a:p>
        </p:txBody>
      </p:sp>
      <p:pic>
        <p:nvPicPr>
          <p:cNvPr id="668" name="" descr=""/>
          <p:cNvPicPr/>
          <p:nvPr/>
        </p:nvPicPr>
        <p:blipFill>
          <a:blip r:embed="rId2"/>
          <a:stretch/>
        </p:blipFill>
        <p:spPr>
          <a:xfrm>
            <a:off x="1007280" y="1525680"/>
            <a:ext cx="4419720" cy="4676040"/>
          </a:xfrm>
          <a:prstGeom prst="rect">
            <a:avLst/>
          </a:prstGeom>
          <a:ln w="3600">
            <a:solidFill>
              <a:srgbClr val="333333"/>
            </a:solidFill>
            <a:round/>
          </a:ln>
        </p:spPr>
      </p:pic>
      <p:sp>
        <p:nvSpPr>
          <p:cNvPr id="669" name=""/>
          <p:cNvSpPr/>
          <p:nvPr/>
        </p:nvSpPr>
        <p:spPr>
          <a:xfrm>
            <a:off x="5550120" y="2579040"/>
            <a:ext cx="2817000" cy="3605040"/>
          </a:xfrm>
          <a:prstGeom prst="rect">
            <a:avLst/>
          </a:prstGeom>
          <a:solidFill>
            <a:srgbClr val="f6f9d4"/>
          </a:solidFill>
          <a:ln w="3600">
            <a:solidFill>
              <a:srgbClr val="666666"/>
            </a:solidFill>
            <a:round/>
          </a:ln>
        </p:spPr>
        <p:style>
          <a:lnRef idx="0"/>
          <a:fillRef idx="0"/>
          <a:effectRef idx="0"/>
          <a:fontRef idx="minor"/>
        </p:style>
        <p:txBody>
          <a:bodyPr lIns="54000" rIns="54000" tIns="54000" bIns="54000" anchor="ctr">
            <a:noAutofit/>
          </a:bodyPr>
          <a:p>
            <a:pPr marL="72000" algn="just"/>
            <a:r>
              <a:rPr b="1" lang="en-GB" sz="2000" spc="-1" strike="noStrike">
                <a:solidFill>
                  <a:srgbClr val="333333"/>
                </a:solidFill>
                <a:latin typeface="Arial"/>
              </a:rPr>
              <a:t>Once corrected (taking points belonging to same test conditions), weibull plot is conform to expectation, with beta = 1 (random).</a:t>
            </a:r>
            <a:endParaRPr b="1" lang="en-GB" sz="2000" spc="-1" strike="noStrike">
              <a:solidFill>
                <a:srgbClr val="333333"/>
              </a:solidFill>
              <a:latin typeface="Arial"/>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5"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Power Converters in CERN Accelerators | Low Power… High Qty</a:t>
            </a:r>
            <a:endParaRPr b="1" lang="en-GB" sz="2200" spc="-1" strike="noStrike">
              <a:solidFill>
                <a:srgbClr val="ffffff"/>
              </a:solidFill>
              <a:latin typeface="Arial"/>
            </a:endParaRPr>
          </a:p>
        </p:txBody>
      </p:sp>
      <p:graphicFrame>
        <p:nvGraphicFramePr>
          <p:cNvPr id="296" name="Table 4_ 51"/>
          <p:cNvGraphicFramePr/>
          <p:nvPr/>
        </p:nvGraphicFramePr>
        <p:xfrm>
          <a:off x="360720" y="818640"/>
          <a:ext cx="11518920" cy="5749920"/>
        </p:xfrm>
        <a:graphic>
          <a:graphicData uri="http://schemas.openxmlformats.org/drawingml/2006/table">
            <a:tbl>
              <a:tblPr/>
              <a:tblGrid>
                <a:gridCol w="8416800"/>
                <a:gridCol w="3102480"/>
              </a:tblGrid>
              <a:tr h="50436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Power Converter Details</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45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Very often, converter design is modular, with </a:t>
                      </a:r>
                      <a:r>
                        <a:rPr b="1" lang="en-GB" sz="1800" spc="-1" strike="noStrike">
                          <a:solidFill>
                            <a:srgbClr val="706e0c"/>
                          </a:solidFill>
                          <a:latin typeface="Arial"/>
                        </a:rPr>
                        <a:t>several</a:t>
                      </a:r>
                      <a:r>
                        <a:rPr b="1" lang="en-GB" sz="1800" spc="-1" strike="noStrike">
                          <a:solidFill>
                            <a:srgbClr val="333333"/>
                          </a:solidFill>
                          <a:latin typeface="Arial"/>
                        </a:rPr>
                        <a:t> power modules (PM) and a control &amp; protection module (CPM) used.</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One Power Module comes with </a:t>
                      </a:r>
                      <a:r>
                        <a:rPr b="1" lang="en-GB" sz="1800" spc="-1" strike="noStrike">
                          <a:solidFill>
                            <a:srgbClr val="706e0c"/>
                          </a:solidFill>
                          <a:latin typeface="Arial"/>
                        </a:rPr>
                        <a:t>800 semiconductors</a:t>
                      </a:r>
                      <a:r>
                        <a:rPr b="1" lang="en-GB" sz="1800" spc="-1" strike="noStrike">
                          <a:solidFill>
                            <a:srgbClr val="333333"/>
                          </a:solidFill>
                          <a:latin typeface="Arial"/>
                        </a:rPr>
                        <a:t>. A standard modular converter can easily use 3 000 semiconductors.</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For LS3 required converters, </a:t>
                      </a:r>
                      <a:r>
                        <a:rPr b="1" lang="en-GB" sz="1800" spc="-1" strike="noStrike">
                          <a:solidFill>
                            <a:srgbClr val="706e0c"/>
                          </a:solidFill>
                          <a:latin typeface="Arial"/>
                        </a:rPr>
                        <a:t>650 000</a:t>
                      </a:r>
                      <a:r>
                        <a:rPr b="1" lang="en-GB" sz="1800" spc="-1" strike="noStrike">
                          <a:solidFill>
                            <a:srgbClr val="333333"/>
                          </a:solidFill>
                          <a:latin typeface="Arial"/>
                        </a:rPr>
                        <a:t> </a:t>
                      </a:r>
                      <a:r>
                        <a:rPr b="1" lang="en-GB" sz="1800" spc="-1" strike="noStrike">
                          <a:solidFill>
                            <a:srgbClr val="706e0c"/>
                          </a:solidFill>
                          <a:latin typeface="Arial"/>
                        </a:rPr>
                        <a:t>semiconductors</a:t>
                      </a:r>
                      <a:r>
                        <a:rPr b="1" lang="en-GB" sz="1800" spc="-1" strike="noStrike">
                          <a:solidFill>
                            <a:srgbClr val="333333"/>
                          </a:solidFill>
                          <a:latin typeface="Arial"/>
                        </a:rPr>
                        <a:t> were bought in 2022-2023 for 300 converters.</a:t>
                      </a:r>
                      <a:endParaRPr b="1" lang="en-GB" sz="1800" spc="-1" strike="noStrike">
                        <a:solidFill>
                          <a:srgbClr val="333333"/>
                        </a:solidFill>
                        <a:latin typeface="Arial"/>
                      </a:endParaRPr>
                    </a:p>
                    <a:p>
                      <a:pPr marL="36000" algn="just">
                        <a:lnSpc>
                          <a:spcPct val="115000"/>
                        </a:lnSpc>
                        <a:spcBef>
                          <a:spcPts val="283"/>
                        </a:spcBef>
                        <a:spcAft>
                          <a:spcPts val="283"/>
                        </a:spcAft>
                      </a:pP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sp>
        <p:nvSpPr>
          <p:cNvPr id="297" name=""/>
          <p:cNvSpPr txBox="1"/>
          <p:nvPr/>
        </p:nvSpPr>
        <p:spPr>
          <a:xfrm>
            <a:off x="5184360" y="4142160"/>
            <a:ext cx="108720" cy="249840"/>
          </a:xfrm>
          <a:prstGeom prst="rect">
            <a:avLst/>
          </a:prstGeom>
          <a:noFill/>
          <a:ln w="3600">
            <a:noFill/>
          </a:ln>
        </p:spPr>
        <p:txBody>
          <a:bodyPr lIns="54000" rIns="54000" tIns="54000" bIns="54000" anchor="t">
            <a:noAutofit/>
          </a:bodyPr>
          <a:p>
            <a:pPr algn="ctr"/>
            <a:endParaRPr b="0" lang="en-GB" sz="1800" spc="-1" strike="noStrike">
              <a:solidFill>
                <a:srgbClr val="333333"/>
              </a:solidFill>
              <a:latin typeface="Arial"/>
            </a:endParaRPr>
          </a:p>
        </p:txBody>
      </p:sp>
      <p:pic>
        <p:nvPicPr>
          <p:cNvPr id="298" name="" descr=""/>
          <p:cNvPicPr/>
          <p:nvPr/>
        </p:nvPicPr>
        <p:blipFill>
          <a:blip r:embed="rId1"/>
          <a:stretch/>
        </p:blipFill>
        <p:spPr>
          <a:xfrm>
            <a:off x="1044000" y="1316160"/>
            <a:ext cx="2650680" cy="4813200"/>
          </a:xfrm>
          <a:prstGeom prst="rect">
            <a:avLst/>
          </a:prstGeom>
          <a:ln w="3600">
            <a:noFill/>
          </a:ln>
        </p:spPr>
      </p:pic>
      <p:pic>
        <p:nvPicPr>
          <p:cNvPr id="299" name="" descr=""/>
          <p:cNvPicPr/>
          <p:nvPr/>
        </p:nvPicPr>
        <p:blipFill>
          <a:blip r:embed="rId2"/>
          <a:stretch/>
        </p:blipFill>
        <p:spPr>
          <a:xfrm>
            <a:off x="4002480" y="1406880"/>
            <a:ext cx="4518720" cy="4859640"/>
          </a:xfrm>
          <a:prstGeom prst="rect">
            <a:avLst/>
          </a:prstGeom>
          <a:ln w="3600">
            <a:noFill/>
          </a:ln>
        </p:spPr>
      </p:pic>
      <p:sp>
        <p:nvSpPr>
          <p:cNvPr id="300" name=""/>
          <p:cNvSpPr/>
          <p:nvPr/>
        </p:nvSpPr>
        <p:spPr>
          <a:xfrm>
            <a:off x="1728000" y="3096000"/>
            <a:ext cx="864000" cy="864000"/>
          </a:xfrm>
          <a:custGeom>
            <a:avLst/>
            <a:gdLst/>
            <a:ahLst/>
            <a:rect l="0" t="0" r="r" b="b"/>
            <a:pathLst>
              <a:path w="2400" h="2400">
                <a:moveTo>
                  <a:pt x="0" y="0"/>
                </a:moveTo>
                <a:lnTo>
                  <a:pt x="2400" y="0"/>
                </a:lnTo>
                <a:lnTo>
                  <a:pt x="2400" y="2400"/>
                </a:lnTo>
                <a:lnTo>
                  <a:pt x="0" y="2200"/>
                </a:lnTo>
                <a:lnTo>
                  <a:pt x="0" y="600"/>
                </a:lnTo>
                <a:lnTo>
                  <a:pt x="0" y="0"/>
                </a:lnTo>
                <a:close/>
              </a:path>
            </a:pathLst>
          </a:custGeom>
          <a:noFill/>
          <a:ln cap="rnd" w="19080">
            <a:solidFill>
              <a:srgbClr val="ff0000"/>
            </a:solidFill>
            <a:prstDash val="sysDash"/>
            <a:round/>
          </a:ln>
        </p:spPr>
        <p:txBody>
          <a:bodyPr lIns="61560" rIns="61560" tIns="61560" bIns="61560" anchor="ctr">
            <a:noAutofit/>
          </a:bodyPr>
          <a:p>
            <a:pPr algn="ctr"/>
            <a:endParaRPr b="0" lang="en-GB" sz="1800" spc="-1" strike="noStrike">
              <a:solidFill>
                <a:srgbClr val="333333"/>
              </a:solidFill>
              <a:latin typeface="Arial"/>
            </a:endParaRPr>
          </a:p>
        </p:txBody>
      </p:sp>
    </p:spTree>
  </p:cSld>
  <mc:AlternateContent>
    <mc:Choice Requires="p14">
      <p:transition spd="slow" p14:dur="2000"/>
    </mc:Choice>
    <mc:Fallback>
      <p:transition spd="slow"/>
    </mc:Fallback>
  </mc:AlternateContent>
</p:sld>
</file>

<file path=ppt/slides/slide8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70"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COTS issue | Are same reference identical?</a:t>
            </a:r>
            <a:endParaRPr b="1" lang="en-GB" sz="2200" spc="-1" strike="noStrike">
              <a:solidFill>
                <a:srgbClr val="ffffff"/>
              </a:solidFill>
              <a:latin typeface="Arial"/>
            </a:endParaRPr>
          </a:p>
        </p:txBody>
      </p:sp>
      <p:graphicFrame>
        <p:nvGraphicFramePr>
          <p:cNvPr id="671" name="Table 4_ 96"/>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COTS testing vs dose</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Radiation cumulative effects (DD + TID).</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Degradation rate (VGS threshold, gain)  is often high initially and smoother then.</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706e0c"/>
                          </a:solidFill>
                          <a:latin typeface="Arial"/>
                        </a:rPr>
                        <a:t>A factor of 2-3x </a:t>
                      </a:r>
                      <a:r>
                        <a:rPr b="1" lang="en-GB" sz="1800" spc="-1" strike="noStrike">
                          <a:solidFill>
                            <a:srgbClr val="333333"/>
                          </a:solidFill>
                          <a:latin typeface="Arial"/>
                        </a:rPr>
                        <a:t>is applied to cumulative dose to cover:</a:t>
                      </a:r>
                      <a:endParaRPr b="1" lang="en-GB" sz="1800" spc="-1" strike="noStrike">
                        <a:solidFill>
                          <a:srgbClr val="333333"/>
                        </a:solidFill>
                        <a:latin typeface="Arial"/>
                      </a:endParaRPr>
                    </a:p>
                    <a:p>
                      <a:pPr marL="36000" algn="just">
                        <a:lnSpc>
                          <a:spcPct val="115000"/>
                        </a:lnSpc>
                        <a:spcBef>
                          <a:spcPts val="283"/>
                        </a:spcBef>
                        <a:spcAft>
                          <a:spcPts val="283"/>
                        </a:spcAft>
                        <a:buClr>
                          <a:srgbClr val="000000"/>
                        </a:buClr>
                        <a:buSzPct val="45000"/>
                        <a:buFont typeface="Wingdings" charset="2"/>
                        <a:buChar char=""/>
                      </a:pPr>
                      <a:r>
                        <a:rPr b="1" lang="en-GB" sz="1800" spc="-1" strike="noStrike">
                          <a:solidFill>
                            <a:srgbClr val="333333"/>
                          </a:solidFill>
                          <a:latin typeface="Arial"/>
                        </a:rPr>
                        <a:t>Lot-Lot variation</a:t>
                      </a:r>
                      <a:endParaRPr b="1" lang="en-GB" sz="1800" spc="-1" strike="noStrike">
                        <a:solidFill>
                          <a:srgbClr val="333333"/>
                        </a:solidFill>
                        <a:latin typeface="Arial"/>
                      </a:endParaRPr>
                    </a:p>
                    <a:p>
                      <a:pPr marL="36000" algn="just">
                        <a:lnSpc>
                          <a:spcPct val="115000"/>
                        </a:lnSpc>
                        <a:spcBef>
                          <a:spcPts val="283"/>
                        </a:spcBef>
                        <a:spcAft>
                          <a:spcPts val="283"/>
                        </a:spcAft>
                        <a:buClr>
                          <a:srgbClr val="000000"/>
                        </a:buClr>
                        <a:buSzPct val="45000"/>
                        <a:buFont typeface="Wingdings" charset="2"/>
                        <a:buChar char=""/>
                      </a:pPr>
                      <a:r>
                        <a:rPr b="1" lang="en-GB" sz="1800" spc="-1" strike="noStrike">
                          <a:solidFill>
                            <a:srgbClr val="333333"/>
                          </a:solidFill>
                          <a:latin typeface="Arial"/>
                        </a:rPr>
                        <a:t>ELDRS (if applicable)</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672" name="" descr=""/>
          <p:cNvPicPr/>
          <p:nvPr/>
        </p:nvPicPr>
        <p:blipFill>
          <a:blip r:embed="rId1"/>
          <a:stretch/>
        </p:blipFill>
        <p:spPr>
          <a:xfrm>
            <a:off x="1602720" y="1329480"/>
            <a:ext cx="6003360" cy="4662720"/>
          </a:xfrm>
          <a:prstGeom prst="rect">
            <a:avLst/>
          </a:prstGeom>
          <a:ln w="3600">
            <a:solidFill>
              <a:srgbClr val="333333"/>
            </a:solidFill>
            <a:round/>
          </a:ln>
        </p:spPr>
      </p:pic>
    </p:spTree>
  </p:cSld>
  <mc:AlternateContent>
    <mc:Choice Requires="p14">
      <p:transition spd="slow" p14:dur="2000"/>
    </mc:Choice>
    <mc:Fallback>
      <p:transition spd="slow"/>
    </mc:Fallback>
  </mc:AlternateContent>
</p:sld>
</file>

<file path=ppt/slides/slide8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73"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COTS qualification | “Ideal” process</a:t>
            </a:r>
            <a:endParaRPr b="1" lang="en-GB" sz="2200" spc="-1" strike="noStrike">
              <a:solidFill>
                <a:srgbClr val="ffffff"/>
              </a:solidFill>
              <a:latin typeface="Arial"/>
            </a:endParaRPr>
          </a:p>
        </p:txBody>
      </p:sp>
      <p:graphicFrame>
        <p:nvGraphicFramePr>
          <p:cNvPr id="674" name="Table 4_ 12"/>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Some leasson learnt</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COTS = inherent issues to cope with:</a:t>
                      </a:r>
                      <a:endParaRPr b="1" lang="en-GB" sz="1800" spc="-1" strike="noStrike">
                        <a:solidFill>
                          <a:srgbClr val="333333"/>
                        </a:solidFill>
                        <a:latin typeface="Arial"/>
                      </a:endParaRPr>
                    </a:p>
                    <a:p>
                      <a:pPr marL="36000" algn="just">
                        <a:lnSpc>
                          <a:spcPct val="115000"/>
                        </a:lnSpc>
                        <a:spcBef>
                          <a:spcPts val="283"/>
                        </a:spcBef>
                        <a:spcAft>
                          <a:spcPts val="283"/>
                        </a:spcAft>
                        <a:buClr>
                          <a:srgbClr val="000000"/>
                        </a:buClr>
                        <a:buSzPct val="45000"/>
                        <a:buFont typeface="Wingdings" charset="2"/>
                        <a:buChar char=""/>
                      </a:pPr>
                      <a:r>
                        <a:rPr b="1" lang="en-GB" sz="1800" spc="-1" strike="noStrike">
                          <a:solidFill>
                            <a:srgbClr val="333333"/>
                          </a:solidFill>
                          <a:latin typeface="Arial"/>
                        </a:rPr>
                        <a:t>Identifying </a:t>
                      </a:r>
                      <a:r>
                        <a:rPr b="1" lang="en-GB" sz="1800" spc="-1" strike="noStrike">
                          <a:solidFill>
                            <a:srgbClr val="706e0c"/>
                          </a:solidFill>
                          <a:latin typeface="Arial"/>
                        </a:rPr>
                        <a:t>correctly the different lots</a:t>
                      </a:r>
                      <a:r>
                        <a:rPr b="1" lang="en-GB" sz="1800" spc="-1" strike="noStrike">
                          <a:solidFill>
                            <a:srgbClr val="333333"/>
                          </a:solidFill>
                          <a:latin typeface="Arial"/>
                        </a:rPr>
                        <a:t> and the </a:t>
                      </a:r>
                      <a:r>
                        <a:rPr b="1" lang="en-GB" sz="1800" spc="-1" strike="noStrike">
                          <a:solidFill>
                            <a:srgbClr val="706e0c"/>
                          </a:solidFill>
                          <a:latin typeface="Arial"/>
                        </a:rPr>
                        <a:t>representability</a:t>
                      </a:r>
                      <a:r>
                        <a:rPr b="1" lang="en-GB" sz="1800" spc="-1" strike="noStrike">
                          <a:solidFill>
                            <a:srgbClr val="333333"/>
                          </a:solidFill>
                          <a:latin typeface="Arial"/>
                        </a:rPr>
                        <a:t> of the tested samples versus its lot is a </a:t>
                      </a:r>
                      <a:r>
                        <a:rPr b="1" lang="en-GB" sz="1800" spc="-1" strike="noStrike">
                          <a:solidFill>
                            <a:srgbClr val="706e0c"/>
                          </a:solidFill>
                          <a:latin typeface="Arial"/>
                        </a:rPr>
                        <a:t>difficult task</a:t>
                      </a:r>
                      <a:r>
                        <a:rPr b="1" lang="en-GB" sz="1800" spc="-1" strike="noStrike">
                          <a:solidFill>
                            <a:srgbClr val="333333"/>
                          </a:solidFill>
                          <a:latin typeface="Arial"/>
                        </a:rPr>
                        <a:t>.</a:t>
                      </a:r>
                      <a:endParaRPr b="1" lang="en-GB" sz="1800" spc="-1" strike="noStrike">
                        <a:solidFill>
                          <a:srgbClr val="333333"/>
                        </a:solidFill>
                        <a:latin typeface="Arial"/>
                      </a:endParaRPr>
                    </a:p>
                    <a:p>
                      <a:pPr marL="36000" algn="just">
                        <a:lnSpc>
                          <a:spcPct val="115000"/>
                        </a:lnSpc>
                        <a:spcBef>
                          <a:spcPts val="283"/>
                        </a:spcBef>
                        <a:spcAft>
                          <a:spcPts val="283"/>
                        </a:spcAft>
                        <a:buClr>
                          <a:srgbClr val="000000"/>
                        </a:buClr>
                        <a:buSzPct val="45000"/>
                        <a:buFont typeface="Wingdings" charset="2"/>
                        <a:buChar char=""/>
                      </a:pPr>
                      <a:r>
                        <a:rPr b="1" lang="en-GB" sz="1800" spc="-1" strike="noStrike">
                          <a:solidFill>
                            <a:srgbClr val="706e0c"/>
                          </a:solidFill>
                          <a:latin typeface="Arial"/>
                        </a:rPr>
                        <a:t>Do not let too much time</a:t>
                      </a:r>
                      <a:r>
                        <a:rPr b="1" lang="en-GB" sz="1800" spc="-1" strike="noStrike">
                          <a:solidFill>
                            <a:srgbClr val="333333"/>
                          </a:solidFill>
                          <a:latin typeface="Arial"/>
                        </a:rPr>
                        <a:t> between qualification and final purchase (all qty)</a:t>
                      </a:r>
                      <a:endParaRPr b="1" lang="en-GB" sz="1800" spc="-1" strike="noStrike">
                        <a:solidFill>
                          <a:srgbClr val="333333"/>
                        </a:solidFill>
                        <a:latin typeface="Arial"/>
                      </a:endParaRPr>
                    </a:p>
                    <a:p>
                      <a:pPr marL="36000" algn="just">
                        <a:lnSpc>
                          <a:spcPct val="115000"/>
                        </a:lnSpc>
                        <a:spcBef>
                          <a:spcPts val="283"/>
                        </a:spcBef>
                        <a:spcAft>
                          <a:spcPts val="283"/>
                        </a:spcAft>
                        <a:buClr>
                          <a:srgbClr val="000000"/>
                        </a:buClr>
                        <a:buSzPct val="45000"/>
                        <a:buFont typeface="Wingdings" charset="2"/>
                        <a:buChar char=""/>
                      </a:pPr>
                      <a:r>
                        <a:rPr b="1" lang="en-GB" sz="1800" spc="-1" strike="noStrike">
                          <a:solidFill>
                            <a:srgbClr val="333333"/>
                          </a:solidFill>
                          <a:latin typeface="Arial"/>
                        </a:rPr>
                        <a:t>Radiation hardness insurance requires ideally to test </a:t>
                      </a:r>
                      <a:r>
                        <a:rPr b="1" lang="en-GB" sz="1800" spc="-1" strike="noStrike">
                          <a:solidFill>
                            <a:srgbClr val="706e0c"/>
                          </a:solidFill>
                          <a:latin typeface="Arial"/>
                        </a:rPr>
                        <a:t>your purchased</a:t>
                      </a:r>
                      <a:r>
                        <a:rPr b="1" lang="en-GB" sz="1800" spc="-1" strike="noStrike">
                          <a:solidFill>
                            <a:srgbClr val="333333"/>
                          </a:solidFill>
                          <a:latin typeface="Arial"/>
                        </a:rPr>
                        <a:t> components</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sp>
        <p:nvSpPr>
          <p:cNvPr id="675" name="Rectangle 19"/>
          <p:cNvSpPr/>
          <p:nvPr/>
        </p:nvSpPr>
        <p:spPr>
          <a:xfrm>
            <a:off x="1800000" y="5665320"/>
            <a:ext cx="5832000" cy="454680"/>
          </a:xfrm>
          <a:prstGeom prst="rect">
            <a:avLst/>
          </a:prstGeom>
          <a:solidFill>
            <a:schemeClr val="accent3">
              <a:lumMod val="50000"/>
            </a:schemeClr>
          </a:solidFill>
          <a:ln w="3240">
            <a:solidFill>
              <a:schemeClr val="lt2">
                <a:lumMod val="25000"/>
              </a:schemeClr>
            </a:solidFill>
            <a:round/>
          </a:ln>
        </p:spPr>
        <p:style>
          <a:lnRef idx="0"/>
          <a:fillRef idx="0"/>
          <a:effectRef idx="0"/>
          <a:fontRef idx="minor"/>
        </p:style>
        <p:txBody>
          <a:bodyPr lIns="90000" rIns="90000" tIns="45000" bIns="45000" anchor="ctr">
            <a:noAutofit/>
          </a:bodyPr>
          <a:p>
            <a:pPr algn="ctr">
              <a:lnSpc>
                <a:spcPct val="100000"/>
              </a:lnSpc>
            </a:pPr>
            <a:r>
              <a:rPr b="0" lang="en-GB" sz="1600" spc="-1" strike="noStrike">
                <a:solidFill>
                  <a:schemeClr val="lt1"/>
                </a:solidFill>
                <a:latin typeface="Calibri"/>
              </a:rPr>
              <a:t>Bought components qualified &amp; ready for production.</a:t>
            </a:r>
            <a:endParaRPr b="0" lang="en-GB" sz="1600" spc="-1" strike="noStrike">
              <a:solidFill>
                <a:srgbClr val="ffffff"/>
              </a:solidFill>
              <a:latin typeface="Arial"/>
            </a:endParaRPr>
          </a:p>
        </p:txBody>
      </p:sp>
      <p:sp>
        <p:nvSpPr>
          <p:cNvPr id="676" name="Rectangle 20"/>
          <p:cNvSpPr/>
          <p:nvPr/>
        </p:nvSpPr>
        <p:spPr>
          <a:xfrm>
            <a:off x="1806480" y="1368000"/>
            <a:ext cx="5825520" cy="454680"/>
          </a:xfrm>
          <a:prstGeom prst="rect">
            <a:avLst/>
          </a:prstGeom>
          <a:solidFill>
            <a:schemeClr val="lt2">
              <a:lumMod val="50000"/>
            </a:schemeClr>
          </a:solidFill>
          <a:ln w="3240">
            <a:solidFill>
              <a:schemeClr val="lt2">
                <a:lumMod val="25000"/>
              </a:schemeClr>
            </a:solidFill>
            <a:round/>
          </a:ln>
        </p:spPr>
        <p:style>
          <a:lnRef idx="0"/>
          <a:fillRef idx="0"/>
          <a:effectRef idx="0"/>
          <a:fontRef idx="minor"/>
        </p:style>
        <p:txBody>
          <a:bodyPr lIns="90000" rIns="90000" tIns="45000" bIns="45000" anchor="ctr">
            <a:noAutofit/>
          </a:bodyPr>
          <a:p>
            <a:pPr algn="ctr">
              <a:lnSpc>
                <a:spcPct val="100000"/>
              </a:lnSpc>
            </a:pPr>
            <a:r>
              <a:rPr b="0" lang="en-GB" sz="1800" spc="-1" strike="noStrike">
                <a:solidFill>
                  <a:schemeClr val="lt1"/>
                </a:solidFill>
                <a:latin typeface="Calibri"/>
              </a:rPr>
              <a:t>Initial Quantity  selection &amp; Purchase</a:t>
            </a:r>
            <a:endParaRPr b="0" lang="en-GB" sz="1800" spc="-1" strike="noStrike">
              <a:solidFill>
                <a:srgbClr val="ffffff"/>
              </a:solidFill>
              <a:latin typeface="Arial"/>
            </a:endParaRPr>
          </a:p>
        </p:txBody>
      </p:sp>
      <p:sp>
        <p:nvSpPr>
          <p:cNvPr id="677" name="Rectangle 21"/>
          <p:cNvSpPr/>
          <p:nvPr/>
        </p:nvSpPr>
        <p:spPr>
          <a:xfrm>
            <a:off x="1806480" y="1949760"/>
            <a:ext cx="2353320" cy="454320"/>
          </a:xfrm>
          <a:prstGeom prst="rect">
            <a:avLst/>
          </a:prstGeom>
          <a:solidFill>
            <a:schemeClr val="lt1">
              <a:lumMod val="65000"/>
            </a:schemeClr>
          </a:solidFill>
          <a:ln w="3240">
            <a:solidFill>
              <a:schemeClr val="lt2">
                <a:lumMod val="25000"/>
              </a:schemeClr>
            </a:solidFill>
            <a:round/>
          </a:ln>
        </p:spPr>
        <p:style>
          <a:lnRef idx="0"/>
          <a:fillRef idx="0"/>
          <a:effectRef idx="0"/>
          <a:fontRef idx="minor"/>
        </p:style>
        <p:txBody>
          <a:bodyPr lIns="90000" rIns="90000" tIns="45000" bIns="45000" anchor="ctr">
            <a:noAutofit/>
          </a:bodyPr>
          <a:p>
            <a:pPr algn="ctr">
              <a:lnSpc>
                <a:spcPct val="100000"/>
              </a:lnSpc>
            </a:pPr>
            <a:r>
              <a:rPr b="0" lang="en-GB" sz="1800" spc="-1" strike="noStrike">
                <a:solidFill>
                  <a:schemeClr val="lt1"/>
                </a:solidFill>
                <a:latin typeface="Calibri"/>
              </a:rPr>
              <a:t>Electrical Validation</a:t>
            </a:r>
            <a:endParaRPr b="0" lang="en-GB" sz="1800" spc="-1" strike="noStrike">
              <a:solidFill>
                <a:srgbClr val="000000"/>
              </a:solidFill>
              <a:latin typeface="Arial"/>
            </a:endParaRPr>
          </a:p>
        </p:txBody>
      </p:sp>
      <p:sp>
        <p:nvSpPr>
          <p:cNvPr id="678" name="Rectangle 22"/>
          <p:cNvSpPr/>
          <p:nvPr/>
        </p:nvSpPr>
        <p:spPr>
          <a:xfrm>
            <a:off x="4314240" y="1949760"/>
            <a:ext cx="3317760" cy="454320"/>
          </a:xfrm>
          <a:prstGeom prst="rect">
            <a:avLst/>
          </a:prstGeom>
          <a:solidFill>
            <a:schemeClr val="lt2">
              <a:lumMod val="50000"/>
            </a:schemeClr>
          </a:solidFill>
          <a:ln w="3240">
            <a:solidFill>
              <a:schemeClr val="lt2">
                <a:lumMod val="25000"/>
              </a:schemeClr>
            </a:solidFill>
            <a:round/>
          </a:ln>
        </p:spPr>
        <p:style>
          <a:lnRef idx="0"/>
          <a:fillRef idx="0"/>
          <a:effectRef idx="0"/>
          <a:fontRef idx="minor"/>
        </p:style>
        <p:txBody>
          <a:bodyPr lIns="90000" rIns="90000" tIns="45000" bIns="45000" anchor="ctr">
            <a:noAutofit/>
          </a:bodyPr>
          <a:p>
            <a:pPr algn="ctr">
              <a:lnSpc>
                <a:spcPct val="100000"/>
              </a:lnSpc>
            </a:pPr>
            <a:r>
              <a:rPr b="0" lang="en-GB" sz="1800" spc="-1" strike="noStrike">
                <a:solidFill>
                  <a:schemeClr val="lt1"/>
                </a:solidFill>
                <a:latin typeface="Calibri"/>
              </a:rPr>
              <a:t>Radiation Initial Qualification</a:t>
            </a:r>
            <a:endParaRPr b="0" lang="en-GB" sz="1800" spc="-1" strike="noStrike">
              <a:solidFill>
                <a:srgbClr val="ffffff"/>
              </a:solidFill>
              <a:latin typeface="Arial"/>
            </a:endParaRPr>
          </a:p>
        </p:txBody>
      </p:sp>
      <p:sp>
        <p:nvSpPr>
          <p:cNvPr id="679" name="Rectangle 23"/>
          <p:cNvSpPr/>
          <p:nvPr/>
        </p:nvSpPr>
        <p:spPr>
          <a:xfrm>
            <a:off x="1806480" y="2517840"/>
            <a:ext cx="5825520" cy="624960"/>
          </a:xfrm>
          <a:prstGeom prst="rect">
            <a:avLst/>
          </a:prstGeom>
          <a:solidFill>
            <a:schemeClr val="lt2">
              <a:lumMod val="25000"/>
            </a:schemeClr>
          </a:solidFill>
          <a:ln w="3240">
            <a:solidFill>
              <a:schemeClr val="lt2">
                <a:lumMod val="25000"/>
              </a:schemeClr>
            </a:solidFill>
            <a:round/>
          </a:ln>
        </p:spPr>
        <p:style>
          <a:lnRef idx="0"/>
          <a:fillRef idx="0"/>
          <a:effectRef idx="0"/>
          <a:fontRef idx="minor"/>
        </p:style>
        <p:txBody>
          <a:bodyPr lIns="90000" rIns="90000" tIns="45000" bIns="45000" anchor="ctr">
            <a:noAutofit/>
          </a:bodyPr>
          <a:p>
            <a:pPr algn="ctr">
              <a:lnSpc>
                <a:spcPct val="100000"/>
              </a:lnSpc>
            </a:pPr>
            <a:r>
              <a:rPr b="0" lang="en-GB" sz="1800" spc="-1" strike="noStrike">
                <a:solidFill>
                  <a:schemeClr val="lt1"/>
                </a:solidFill>
                <a:latin typeface="Calibri"/>
              </a:rPr>
              <a:t>Total Quantity Purchase</a:t>
            </a:r>
            <a:endParaRPr b="0" lang="en-GB" sz="1800" spc="-1" strike="noStrike">
              <a:solidFill>
                <a:srgbClr val="ffffff"/>
              </a:solidFill>
              <a:latin typeface="Arial"/>
            </a:endParaRPr>
          </a:p>
          <a:p>
            <a:pPr algn="ctr">
              <a:lnSpc>
                <a:spcPct val="100000"/>
              </a:lnSpc>
            </a:pPr>
            <a:r>
              <a:rPr b="0" lang="en-GB" sz="1600" spc="-1" strike="noStrike">
                <a:solidFill>
                  <a:schemeClr val="lt1"/>
                </a:solidFill>
                <a:latin typeface="Calibri"/>
              </a:rPr>
              <a:t>(Minimizing number of different batches if possible)</a:t>
            </a:r>
            <a:endParaRPr b="0" lang="en-GB" sz="1600" spc="-1" strike="noStrike">
              <a:solidFill>
                <a:srgbClr val="ffffff"/>
              </a:solidFill>
              <a:latin typeface="Arial"/>
            </a:endParaRPr>
          </a:p>
        </p:txBody>
      </p:sp>
      <p:sp>
        <p:nvSpPr>
          <p:cNvPr id="680" name="Rectangle 24"/>
          <p:cNvSpPr/>
          <p:nvPr/>
        </p:nvSpPr>
        <p:spPr>
          <a:xfrm>
            <a:off x="1806480" y="3224160"/>
            <a:ext cx="5825520" cy="454320"/>
          </a:xfrm>
          <a:prstGeom prst="rect">
            <a:avLst/>
          </a:prstGeom>
          <a:solidFill>
            <a:schemeClr val="lt2">
              <a:lumMod val="25000"/>
            </a:schemeClr>
          </a:solidFill>
          <a:ln w="3240">
            <a:solidFill>
              <a:schemeClr val="lt2">
                <a:lumMod val="25000"/>
              </a:schemeClr>
            </a:solidFill>
            <a:round/>
          </a:ln>
        </p:spPr>
        <p:style>
          <a:lnRef idx="0"/>
          <a:fillRef idx="0"/>
          <a:effectRef idx="0"/>
          <a:fontRef idx="minor"/>
        </p:style>
        <p:txBody>
          <a:bodyPr lIns="90000" rIns="90000" tIns="45000" bIns="45000" anchor="ctr">
            <a:noAutofit/>
          </a:bodyPr>
          <a:p>
            <a:pPr algn="ctr">
              <a:lnSpc>
                <a:spcPct val="100000"/>
              </a:lnSpc>
            </a:pPr>
            <a:r>
              <a:rPr b="0" lang="en-GB" sz="1800" spc="-1" strike="noStrike">
                <a:solidFill>
                  <a:schemeClr val="lt1"/>
                </a:solidFill>
                <a:latin typeface="Calibri"/>
              </a:rPr>
              <a:t>Identification of received different batches</a:t>
            </a:r>
            <a:endParaRPr b="0" lang="en-GB" sz="1800" spc="-1" strike="noStrike">
              <a:solidFill>
                <a:srgbClr val="ffffff"/>
              </a:solidFill>
              <a:latin typeface="Arial"/>
            </a:endParaRPr>
          </a:p>
        </p:txBody>
      </p:sp>
      <p:sp>
        <p:nvSpPr>
          <p:cNvPr id="681" name="Rectangle 25"/>
          <p:cNvSpPr/>
          <p:nvPr/>
        </p:nvSpPr>
        <p:spPr>
          <a:xfrm>
            <a:off x="1800000" y="3776400"/>
            <a:ext cx="3517200" cy="454680"/>
          </a:xfrm>
          <a:prstGeom prst="rect">
            <a:avLst/>
          </a:prstGeom>
          <a:solidFill>
            <a:schemeClr val="lt2">
              <a:lumMod val="10000"/>
            </a:schemeClr>
          </a:solidFill>
          <a:ln w="3240">
            <a:solidFill>
              <a:schemeClr val="lt2">
                <a:lumMod val="25000"/>
              </a:schemeClr>
            </a:solidFill>
            <a:round/>
          </a:ln>
        </p:spPr>
        <p:style>
          <a:lnRef idx="0"/>
          <a:fillRef idx="0"/>
          <a:effectRef idx="0"/>
          <a:fontRef idx="minor"/>
        </p:style>
        <p:txBody>
          <a:bodyPr lIns="90000" rIns="90000" tIns="45000" bIns="45000" anchor="ctr">
            <a:noAutofit/>
          </a:bodyPr>
          <a:p>
            <a:pPr algn="ctr">
              <a:lnSpc>
                <a:spcPct val="100000"/>
              </a:lnSpc>
            </a:pPr>
            <a:r>
              <a:rPr b="0" lang="en-GB" sz="1800" spc="-1" strike="noStrike">
                <a:solidFill>
                  <a:schemeClr val="lt1"/>
                </a:solidFill>
                <a:latin typeface="Calibri"/>
              </a:rPr>
              <a:t>Lot-1</a:t>
            </a:r>
            <a:endParaRPr b="0" lang="en-GB" sz="1800" spc="-1" strike="noStrike">
              <a:solidFill>
                <a:srgbClr val="ffffff"/>
              </a:solidFill>
              <a:latin typeface="Arial"/>
            </a:endParaRPr>
          </a:p>
        </p:txBody>
      </p:sp>
      <p:sp>
        <p:nvSpPr>
          <p:cNvPr id="682" name="Rectangle 26"/>
          <p:cNvSpPr/>
          <p:nvPr/>
        </p:nvSpPr>
        <p:spPr>
          <a:xfrm>
            <a:off x="1800000" y="4338000"/>
            <a:ext cx="3517200" cy="454680"/>
          </a:xfrm>
          <a:prstGeom prst="rect">
            <a:avLst/>
          </a:prstGeom>
          <a:solidFill>
            <a:schemeClr val="lt2">
              <a:lumMod val="10000"/>
            </a:schemeClr>
          </a:solidFill>
          <a:ln w="3240">
            <a:solidFill>
              <a:schemeClr val="lt2">
                <a:lumMod val="25000"/>
              </a:schemeClr>
            </a:solidFill>
            <a:round/>
          </a:ln>
        </p:spPr>
        <p:style>
          <a:lnRef idx="0"/>
          <a:fillRef idx="0"/>
          <a:effectRef idx="0"/>
          <a:fontRef idx="minor"/>
        </p:style>
        <p:txBody>
          <a:bodyPr lIns="90000" rIns="90000" tIns="45000" bIns="45000" anchor="ctr">
            <a:noAutofit/>
          </a:bodyPr>
          <a:p>
            <a:pPr algn="ctr">
              <a:lnSpc>
                <a:spcPct val="100000"/>
              </a:lnSpc>
            </a:pPr>
            <a:r>
              <a:rPr b="0" lang="en-GB" sz="1600" spc="-1" strike="noStrike">
                <a:solidFill>
                  <a:schemeClr val="lt1"/>
                </a:solidFill>
                <a:latin typeface="Calibri"/>
              </a:rPr>
              <a:t>Radiation Qualification</a:t>
            </a:r>
            <a:endParaRPr b="0" lang="en-GB" sz="1600" spc="-1" strike="noStrike">
              <a:solidFill>
                <a:srgbClr val="ffffff"/>
              </a:solidFill>
              <a:latin typeface="Arial"/>
            </a:endParaRPr>
          </a:p>
        </p:txBody>
      </p:sp>
      <p:sp>
        <p:nvSpPr>
          <p:cNvPr id="683" name="Rectangle 27"/>
          <p:cNvSpPr/>
          <p:nvPr/>
        </p:nvSpPr>
        <p:spPr>
          <a:xfrm>
            <a:off x="5433120" y="3776400"/>
            <a:ext cx="848160" cy="454680"/>
          </a:xfrm>
          <a:prstGeom prst="rect">
            <a:avLst/>
          </a:prstGeom>
          <a:solidFill>
            <a:schemeClr val="lt1">
              <a:lumMod val="65000"/>
            </a:schemeClr>
          </a:solidFill>
          <a:ln w="3240">
            <a:solidFill>
              <a:schemeClr val="lt2">
                <a:lumMod val="25000"/>
              </a:schemeClr>
            </a:solidFill>
            <a:round/>
          </a:ln>
        </p:spPr>
        <p:style>
          <a:lnRef idx="0"/>
          <a:fillRef idx="0"/>
          <a:effectRef idx="0"/>
          <a:fontRef idx="minor"/>
        </p:style>
        <p:txBody>
          <a:bodyPr lIns="90000" rIns="90000" tIns="45000" bIns="45000" anchor="ctr">
            <a:noAutofit/>
          </a:bodyPr>
          <a:p>
            <a:pPr algn="ctr">
              <a:lnSpc>
                <a:spcPct val="100000"/>
              </a:lnSpc>
            </a:pPr>
            <a:r>
              <a:rPr b="0" lang="en-GB" sz="1800" spc="-1" strike="noStrike">
                <a:solidFill>
                  <a:schemeClr val="lt1"/>
                </a:solidFill>
                <a:latin typeface="Calibri"/>
              </a:rPr>
              <a:t>Lot-2</a:t>
            </a:r>
            <a:endParaRPr b="0" lang="en-GB" sz="1800" spc="-1" strike="noStrike">
              <a:solidFill>
                <a:srgbClr val="000000"/>
              </a:solidFill>
              <a:latin typeface="Arial"/>
            </a:endParaRPr>
          </a:p>
        </p:txBody>
      </p:sp>
      <p:sp>
        <p:nvSpPr>
          <p:cNvPr id="684" name="Rectangle 28"/>
          <p:cNvSpPr/>
          <p:nvPr/>
        </p:nvSpPr>
        <p:spPr>
          <a:xfrm>
            <a:off x="1800000" y="4917960"/>
            <a:ext cx="1549440" cy="624960"/>
          </a:xfrm>
          <a:prstGeom prst="rect">
            <a:avLst/>
          </a:prstGeom>
          <a:solidFill>
            <a:schemeClr val="lt2">
              <a:lumMod val="10000"/>
            </a:schemeClr>
          </a:solidFill>
          <a:ln w="3240">
            <a:solidFill>
              <a:schemeClr val="lt2">
                <a:lumMod val="25000"/>
              </a:schemeClr>
            </a:solidFill>
            <a:round/>
          </a:ln>
        </p:spPr>
        <p:style>
          <a:lnRef idx="0"/>
          <a:fillRef idx="0"/>
          <a:effectRef idx="0"/>
          <a:fontRef idx="minor"/>
        </p:style>
        <p:txBody>
          <a:bodyPr lIns="90000" rIns="90000" tIns="45000" bIns="45000" anchor="ctr">
            <a:noAutofit/>
          </a:bodyPr>
          <a:p>
            <a:pPr algn="ctr">
              <a:lnSpc>
                <a:spcPct val="100000"/>
              </a:lnSpc>
            </a:pPr>
            <a:r>
              <a:rPr b="0" lang="en-GB" sz="1600" spc="-1" strike="noStrike">
                <a:solidFill>
                  <a:schemeClr val="lt1"/>
                </a:solidFill>
                <a:latin typeface="Calibri"/>
              </a:rPr>
              <a:t>Vs cumulative effects: 5x DUT</a:t>
            </a:r>
            <a:endParaRPr b="0" lang="en-GB" sz="1600" spc="-1" strike="noStrike">
              <a:solidFill>
                <a:srgbClr val="ffffff"/>
              </a:solidFill>
              <a:latin typeface="Arial"/>
            </a:endParaRPr>
          </a:p>
        </p:txBody>
      </p:sp>
      <p:sp>
        <p:nvSpPr>
          <p:cNvPr id="685" name="Rectangle 30"/>
          <p:cNvSpPr/>
          <p:nvPr/>
        </p:nvSpPr>
        <p:spPr>
          <a:xfrm>
            <a:off x="3427200" y="4917960"/>
            <a:ext cx="1890360" cy="624960"/>
          </a:xfrm>
          <a:prstGeom prst="rect">
            <a:avLst/>
          </a:prstGeom>
          <a:solidFill>
            <a:schemeClr val="lt2">
              <a:lumMod val="10000"/>
            </a:schemeClr>
          </a:solidFill>
          <a:ln w="3240">
            <a:solidFill>
              <a:schemeClr val="lt2">
                <a:lumMod val="25000"/>
              </a:schemeClr>
            </a:solidFill>
            <a:round/>
          </a:ln>
        </p:spPr>
        <p:style>
          <a:lnRef idx="0"/>
          <a:fillRef idx="0"/>
          <a:effectRef idx="0"/>
          <a:fontRef idx="minor"/>
        </p:style>
        <p:txBody>
          <a:bodyPr lIns="90000" rIns="90000" tIns="45000" bIns="45000" anchor="ctr">
            <a:noAutofit/>
          </a:bodyPr>
          <a:p>
            <a:pPr algn="ctr">
              <a:lnSpc>
                <a:spcPct val="100000"/>
              </a:lnSpc>
            </a:pPr>
            <a:r>
              <a:rPr b="0" lang="en-GB" sz="1600" spc="-1" strike="noStrike">
                <a:solidFill>
                  <a:schemeClr val="lt1"/>
                </a:solidFill>
                <a:latin typeface="Calibri"/>
              </a:rPr>
              <a:t>Vs SE effects: (5x</a:t>
            </a:r>
            <a:r>
              <a:rPr b="0" lang="en-GB" sz="1600" spc="-1" strike="noStrike" baseline="-25000">
                <a:solidFill>
                  <a:schemeClr val="lt1"/>
                </a:solidFill>
                <a:latin typeface="Calibri"/>
              </a:rPr>
              <a:t>min</a:t>
            </a:r>
            <a:r>
              <a:rPr b="0" lang="en-GB" sz="1600" spc="-1" strike="noStrike">
                <a:solidFill>
                  <a:schemeClr val="lt1"/>
                </a:solidFill>
                <a:latin typeface="Calibri"/>
              </a:rPr>
              <a:t> + XS</a:t>
            </a:r>
            <a:r>
              <a:rPr b="0" lang="en-GB" sz="1600" spc="-1" strike="noStrike" baseline="-25000">
                <a:solidFill>
                  <a:schemeClr val="lt1"/>
                </a:solidFill>
                <a:latin typeface="Calibri"/>
              </a:rPr>
              <a:t>calc.</a:t>
            </a:r>
            <a:r>
              <a:rPr b="0" lang="en-GB" sz="1600" spc="-1" strike="noStrike">
                <a:solidFill>
                  <a:schemeClr val="lt1"/>
                </a:solidFill>
                <a:latin typeface="Calibri"/>
              </a:rPr>
              <a:t>) DUT</a:t>
            </a:r>
            <a:endParaRPr b="0" lang="en-GB" sz="1600" spc="-1" strike="noStrike">
              <a:solidFill>
                <a:srgbClr val="ffffff"/>
              </a:solidFill>
              <a:latin typeface="Arial"/>
            </a:endParaRPr>
          </a:p>
        </p:txBody>
      </p:sp>
      <p:sp>
        <p:nvSpPr>
          <p:cNvPr id="686" name="Rectangle 71"/>
          <p:cNvSpPr/>
          <p:nvPr/>
        </p:nvSpPr>
        <p:spPr>
          <a:xfrm>
            <a:off x="6783840" y="3776400"/>
            <a:ext cx="848160" cy="454680"/>
          </a:xfrm>
          <a:prstGeom prst="rect">
            <a:avLst/>
          </a:prstGeom>
          <a:solidFill>
            <a:schemeClr val="lt1">
              <a:lumMod val="65000"/>
            </a:schemeClr>
          </a:solidFill>
          <a:ln w="3240">
            <a:solidFill>
              <a:schemeClr val="lt2">
                <a:lumMod val="25000"/>
              </a:schemeClr>
            </a:solidFill>
            <a:round/>
          </a:ln>
        </p:spPr>
        <p:style>
          <a:lnRef idx="0"/>
          <a:fillRef idx="0"/>
          <a:effectRef idx="0"/>
          <a:fontRef idx="minor"/>
        </p:style>
        <p:txBody>
          <a:bodyPr lIns="90000" rIns="90000" tIns="45000" bIns="45000" anchor="ctr">
            <a:noAutofit/>
          </a:bodyPr>
          <a:p>
            <a:pPr algn="ctr">
              <a:lnSpc>
                <a:spcPct val="100000"/>
              </a:lnSpc>
            </a:pPr>
            <a:r>
              <a:rPr b="0" lang="en-GB" sz="1800" spc="-1" strike="noStrike">
                <a:solidFill>
                  <a:schemeClr val="lt1"/>
                </a:solidFill>
                <a:latin typeface="Calibri"/>
              </a:rPr>
              <a:t>Lot-n</a:t>
            </a:r>
            <a:endParaRPr b="0" lang="en-GB" sz="1800" spc="-1" strike="noStrike">
              <a:solidFill>
                <a:srgbClr val="000000"/>
              </a:solidFill>
              <a:latin typeface="Arial"/>
            </a:endParaRPr>
          </a:p>
        </p:txBody>
      </p:sp>
      <p:sp>
        <p:nvSpPr>
          <p:cNvPr id="687" name="Rectangle 72"/>
          <p:cNvSpPr/>
          <p:nvPr/>
        </p:nvSpPr>
        <p:spPr>
          <a:xfrm>
            <a:off x="5433120" y="4338000"/>
            <a:ext cx="848160" cy="454680"/>
          </a:xfrm>
          <a:prstGeom prst="rect">
            <a:avLst/>
          </a:prstGeom>
          <a:solidFill>
            <a:schemeClr val="lt1">
              <a:lumMod val="65000"/>
            </a:schemeClr>
          </a:solidFill>
          <a:ln w="3240">
            <a:solidFill>
              <a:schemeClr val="lt2">
                <a:lumMod val="25000"/>
              </a:schemeClr>
            </a:solidFill>
            <a:round/>
          </a:ln>
        </p:spPr>
        <p:style>
          <a:lnRef idx="0"/>
          <a:fillRef idx="0"/>
          <a:effectRef idx="0"/>
          <a:fontRef idx="minor"/>
        </p:style>
        <p:txBody>
          <a:bodyPr lIns="90000" rIns="90000" tIns="45000" bIns="45000" anchor="ctr">
            <a:noAutofit/>
          </a:bodyPr>
          <a:p>
            <a:endParaRPr b="0" lang="en-GB" sz="1800" spc="-1" strike="noStrike">
              <a:solidFill>
                <a:schemeClr val="lt1"/>
              </a:solidFill>
              <a:latin typeface="Calibri"/>
            </a:endParaRPr>
          </a:p>
        </p:txBody>
      </p:sp>
      <p:sp>
        <p:nvSpPr>
          <p:cNvPr id="688" name="Rectangle 73"/>
          <p:cNvSpPr/>
          <p:nvPr/>
        </p:nvSpPr>
        <p:spPr>
          <a:xfrm>
            <a:off x="5433120" y="4915080"/>
            <a:ext cx="346680" cy="627480"/>
          </a:xfrm>
          <a:prstGeom prst="rect">
            <a:avLst/>
          </a:prstGeom>
          <a:solidFill>
            <a:schemeClr val="lt1">
              <a:lumMod val="65000"/>
            </a:schemeClr>
          </a:solidFill>
          <a:ln w="3240">
            <a:solidFill>
              <a:schemeClr val="lt2">
                <a:lumMod val="25000"/>
              </a:schemeClr>
            </a:solidFill>
            <a:round/>
          </a:ln>
        </p:spPr>
        <p:style>
          <a:lnRef idx="0"/>
          <a:fillRef idx="0"/>
          <a:effectRef idx="0"/>
          <a:fontRef idx="minor"/>
        </p:style>
        <p:txBody>
          <a:bodyPr lIns="90000" rIns="90000" tIns="45000" bIns="45000" anchor="ctr">
            <a:noAutofit/>
          </a:bodyPr>
          <a:p>
            <a:endParaRPr b="0" lang="en-GB" sz="1800" spc="-1" strike="noStrike">
              <a:solidFill>
                <a:schemeClr val="lt1"/>
              </a:solidFill>
              <a:latin typeface="Calibri"/>
            </a:endParaRPr>
          </a:p>
        </p:txBody>
      </p:sp>
      <p:sp>
        <p:nvSpPr>
          <p:cNvPr id="689" name="Rectangle 74"/>
          <p:cNvSpPr/>
          <p:nvPr/>
        </p:nvSpPr>
        <p:spPr>
          <a:xfrm>
            <a:off x="5896440" y="4915080"/>
            <a:ext cx="385560" cy="627480"/>
          </a:xfrm>
          <a:prstGeom prst="rect">
            <a:avLst/>
          </a:prstGeom>
          <a:solidFill>
            <a:schemeClr val="lt1">
              <a:lumMod val="65000"/>
            </a:schemeClr>
          </a:solidFill>
          <a:ln w="3240">
            <a:solidFill>
              <a:schemeClr val="lt2">
                <a:lumMod val="25000"/>
              </a:schemeClr>
            </a:solidFill>
            <a:round/>
          </a:ln>
        </p:spPr>
        <p:style>
          <a:lnRef idx="0"/>
          <a:fillRef idx="0"/>
          <a:effectRef idx="0"/>
          <a:fontRef idx="minor"/>
        </p:style>
        <p:txBody>
          <a:bodyPr lIns="90000" rIns="90000" tIns="45000" bIns="45000" anchor="ctr">
            <a:noAutofit/>
          </a:bodyPr>
          <a:p>
            <a:endParaRPr b="0" lang="en-GB" sz="1800" spc="-1" strike="noStrike">
              <a:solidFill>
                <a:schemeClr val="lt1"/>
              </a:solidFill>
              <a:latin typeface="Calibri"/>
            </a:endParaRPr>
          </a:p>
        </p:txBody>
      </p:sp>
      <p:sp>
        <p:nvSpPr>
          <p:cNvPr id="690" name="Rectangle 75"/>
          <p:cNvSpPr/>
          <p:nvPr/>
        </p:nvSpPr>
        <p:spPr>
          <a:xfrm>
            <a:off x="6783840" y="4338000"/>
            <a:ext cx="848160" cy="454680"/>
          </a:xfrm>
          <a:prstGeom prst="rect">
            <a:avLst/>
          </a:prstGeom>
          <a:solidFill>
            <a:schemeClr val="lt1">
              <a:lumMod val="65000"/>
            </a:schemeClr>
          </a:solidFill>
          <a:ln w="3240">
            <a:solidFill>
              <a:schemeClr val="lt2">
                <a:lumMod val="25000"/>
              </a:schemeClr>
            </a:solidFill>
            <a:round/>
          </a:ln>
        </p:spPr>
        <p:style>
          <a:lnRef idx="0"/>
          <a:fillRef idx="0"/>
          <a:effectRef idx="0"/>
          <a:fontRef idx="minor"/>
        </p:style>
        <p:txBody>
          <a:bodyPr lIns="90000" rIns="90000" tIns="45000" bIns="45000" anchor="ctr">
            <a:noAutofit/>
          </a:bodyPr>
          <a:p>
            <a:endParaRPr b="0" lang="en-GB" sz="1800" spc="-1" strike="noStrike">
              <a:solidFill>
                <a:schemeClr val="lt1"/>
              </a:solidFill>
              <a:latin typeface="Calibri"/>
            </a:endParaRPr>
          </a:p>
        </p:txBody>
      </p:sp>
      <p:sp>
        <p:nvSpPr>
          <p:cNvPr id="691" name="Rectangle 76"/>
          <p:cNvSpPr/>
          <p:nvPr/>
        </p:nvSpPr>
        <p:spPr>
          <a:xfrm>
            <a:off x="6783840" y="4915080"/>
            <a:ext cx="346680" cy="627480"/>
          </a:xfrm>
          <a:prstGeom prst="rect">
            <a:avLst/>
          </a:prstGeom>
          <a:solidFill>
            <a:schemeClr val="lt1">
              <a:lumMod val="65000"/>
            </a:schemeClr>
          </a:solidFill>
          <a:ln w="3240">
            <a:solidFill>
              <a:schemeClr val="lt2">
                <a:lumMod val="25000"/>
              </a:schemeClr>
            </a:solidFill>
            <a:round/>
          </a:ln>
        </p:spPr>
        <p:style>
          <a:lnRef idx="0"/>
          <a:fillRef idx="0"/>
          <a:effectRef idx="0"/>
          <a:fontRef idx="minor"/>
        </p:style>
        <p:txBody>
          <a:bodyPr lIns="90000" rIns="90000" tIns="45000" bIns="45000" anchor="ctr">
            <a:noAutofit/>
          </a:bodyPr>
          <a:p>
            <a:endParaRPr b="0" lang="en-GB" sz="1800" spc="-1" strike="noStrike">
              <a:solidFill>
                <a:schemeClr val="lt1"/>
              </a:solidFill>
              <a:latin typeface="Calibri"/>
            </a:endParaRPr>
          </a:p>
        </p:txBody>
      </p:sp>
      <p:sp>
        <p:nvSpPr>
          <p:cNvPr id="692" name="Rectangle 77"/>
          <p:cNvSpPr/>
          <p:nvPr/>
        </p:nvSpPr>
        <p:spPr>
          <a:xfrm>
            <a:off x="7246800" y="4915080"/>
            <a:ext cx="385200" cy="627480"/>
          </a:xfrm>
          <a:prstGeom prst="rect">
            <a:avLst/>
          </a:prstGeom>
          <a:solidFill>
            <a:schemeClr val="lt1">
              <a:lumMod val="65000"/>
            </a:schemeClr>
          </a:solidFill>
          <a:ln w="3240">
            <a:solidFill>
              <a:schemeClr val="lt2">
                <a:lumMod val="25000"/>
              </a:schemeClr>
            </a:solidFill>
            <a:round/>
          </a:ln>
        </p:spPr>
        <p:style>
          <a:lnRef idx="0"/>
          <a:fillRef idx="0"/>
          <a:effectRef idx="0"/>
          <a:fontRef idx="minor"/>
        </p:style>
        <p:txBody>
          <a:bodyPr lIns="90000" rIns="90000" tIns="45000" bIns="45000" anchor="ctr">
            <a:noAutofit/>
          </a:bodyPr>
          <a:p>
            <a:endParaRPr b="0" lang="en-GB" sz="1800" spc="-1" strike="noStrike">
              <a:solidFill>
                <a:schemeClr val="lt1"/>
              </a:solidFill>
              <a:latin typeface="Calibri"/>
            </a:endParaRPr>
          </a:p>
        </p:txBody>
      </p:sp>
      <p:sp>
        <p:nvSpPr>
          <p:cNvPr id="693" name="TextBox 13"/>
          <p:cNvSpPr/>
          <p:nvPr/>
        </p:nvSpPr>
        <p:spPr>
          <a:xfrm>
            <a:off x="6355800" y="3947400"/>
            <a:ext cx="40968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en-GB" sz="1800" spc="-1" strike="noStrike">
                <a:solidFill>
                  <a:schemeClr val="dk1"/>
                </a:solidFill>
                <a:latin typeface="Arial"/>
              </a:rPr>
              <a:t>…</a:t>
            </a:r>
            <a:endParaRPr b="0" lang="en-GB" sz="1800" spc="-1" strike="noStrike">
              <a:solidFill>
                <a:srgbClr val="000000"/>
              </a:solidFill>
              <a:latin typeface="Arial"/>
            </a:endParaRPr>
          </a:p>
        </p:txBody>
      </p:sp>
      <p:sp>
        <p:nvSpPr>
          <p:cNvPr id="694" name="TextBox 17"/>
          <p:cNvSpPr/>
          <p:nvPr/>
        </p:nvSpPr>
        <p:spPr>
          <a:xfrm>
            <a:off x="6355800" y="4510800"/>
            <a:ext cx="40968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en-GB" sz="1800" spc="-1" strike="noStrike">
                <a:solidFill>
                  <a:schemeClr val="dk1"/>
                </a:solidFill>
                <a:latin typeface="Arial"/>
              </a:rPr>
              <a:t>…</a:t>
            </a:r>
            <a:endParaRPr b="0" lang="en-GB" sz="1800" spc="-1" strike="noStrike">
              <a:solidFill>
                <a:srgbClr val="000000"/>
              </a:solidFill>
              <a:latin typeface="Arial"/>
            </a:endParaRPr>
          </a:p>
        </p:txBody>
      </p:sp>
      <p:sp>
        <p:nvSpPr>
          <p:cNvPr id="695" name="TextBox 19"/>
          <p:cNvSpPr/>
          <p:nvPr/>
        </p:nvSpPr>
        <p:spPr>
          <a:xfrm>
            <a:off x="6355800" y="5251320"/>
            <a:ext cx="40968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en-GB" sz="1800" spc="-1" strike="noStrike">
                <a:solidFill>
                  <a:schemeClr val="dk1"/>
                </a:solidFill>
                <a:latin typeface="Arial"/>
              </a:rPr>
              <a:t>…</a:t>
            </a:r>
            <a:endParaRPr b="0" lang="en-GB"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8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96"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COTS qualification | “Ideal” process vs reality</a:t>
            </a:r>
            <a:endParaRPr b="1" lang="en-GB" sz="2200" spc="-1" strike="noStrike">
              <a:solidFill>
                <a:srgbClr val="ffffff"/>
              </a:solidFill>
              <a:latin typeface="Arial"/>
            </a:endParaRPr>
          </a:p>
        </p:txBody>
      </p:sp>
      <p:graphicFrame>
        <p:nvGraphicFramePr>
          <p:cNvPr id="697" name="Table 4_ 68"/>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COTS in real life</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706e0c"/>
                          </a:solidFill>
                          <a:latin typeface="Arial"/>
                        </a:rPr>
                        <a:t>Purchasing</a:t>
                      </a:r>
                      <a:r>
                        <a:rPr b="1" lang="en-GB" sz="1800" spc="-1" strike="noStrike">
                          <a:solidFill>
                            <a:srgbClr val="333333"/>
                          </a:solidFill>
                          <a:latin typeface="Arial"/>
                        </a:rPr>
                        <a:t> COTS in quantity is one thing, </a:t>
                      </a:r>
                      <a:r>
                        <a:rPr b="1" lang="en-GB" sz="1800" spc="-1" strike="noStrike">
                          <a:solidFill>
                            <a:srgbClr val="706e0c"/>
                          </a:solidFill>
                          <a:latin typeface="Arial"/>
                        </a:rPr>
                        <a:t>getting them is another</a:t>
                      </a:r>
                      <a:r>
                        <a:rPr b="1" lang="en-GB" sz="1800" spc="-1" strike="noStrike">
                          <a:solidFill>
                            <a:srgbClr val="333333"/>
                          </a:solidFill>
                          <a:latin typeface="Arial"/>
                        </a:rPr>
                        <a:t>… Sometimes, intial quantity cannot be first tested before purchasing phase, since taking too much time.</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698" name="" descr=""/>
          <p:cNvPicPr/>
          <p:nvPr/>
        </p:nvPicPr>
        <p:blipFill>
          <a:blip r:embed="rId1"/>
          <a:stretch/>
        </p:blipFill>
        <p:spPr>
          <a:xfrm>
            <a:off x="1730880" y="1408680"/>
            <a:ext cx="6063840" cy="4649400"/>
          </a:xfrm>
          <a:prstGeom prst="rect">
            <a:avLst/>
          </a:prstGeom>
          <a:ln w="3600">
            <a:noFill/>
          </a:ln>
        </p:spPr>
      </p:pic>
      <p:sp>
        <p:nvSpPr>
          <p:cNvPr id="699" name=""/>
          <p:cNvSpPr/>
          <p:nvPr/>
        </p:nvSpPr>
        <p:spPr>
          <a:xfrm>
            <a:off x="6134400" y="6157440"/>
            <a:ext cx="1669320" cy="317520"/>
          </a:xfrm>
          <a:prstGeom prst="rect">
            <a:avLst/>
          </a:prstGeom>
          <a:solidFill>
            <a:srgbClr val="eeeeee"/>
          </a:solidFill>
          <a:ln w="3600">
            <a:solidFill>
              <a:srgbClr val="666666"/>
            </a:solidFill>
            <a:round/>
          </a:ln>
        </p:spPr>
        <p:style>
          <a:lnRef idx="0"/>
          <a:fillRef idx="0"/>
          <a:effectRef idx="0"/>
          <a:fontRef idx="minor"/>
        </p:style>
        <p:txBody>
          <a:bodyPr lIns="54000" rIns="54000" tIns="54000" bIns="54000" anchor="ctr">
            <a:noAutofit/>
          </a:bodyPr>
          <a:p>
            <a:pPr algn="ctr"/>
            <a:r>
              <a:rPr b="1" lang="en-GB" sz="1400" spc="-1" strike="noStrike">
                <a:solidFill>
                  <a:srgbClr val="333333"/>
                </a:solidFill>
                <a:latin typeface="Arial"/>
              </a:rPr>
              <a:t>Observed in 2022</a:t>
            </a:r>
            <a:endParaRPr b="1" lang="en-GB" sz="1400" spc="-1" strike="noStrike">
              <a:solidFill>
                <a:srgbClr val="333333"/>
              </a:solidFill>
              <a:latin typeface="Arial"/>
            </a:endParaRPr>
          </a:p>
        </p:txBody>
      </p:sp>
      <p:sp>
        <p:nvSpPr>
          <p:cNvPr id="700" name=""/>
          <p:cNvSpPr/>
          <p:nvPr/>
        </p:nvSpPr>
        <p:spPr>
          <a:xfrm>
            <a:off x="10605240" y="-360"/>
            <a:ext cx="1599840" cy="1585080"/>
          </a:xfrm>
          <a:custGeom>
            <a:avLst/>
            <a:gdLst/>
            <a:ahLst/>
            <a:rect l="0" t="0" r="r" b="b"/>
            <a:pathLst>
              <a:path w="4444" h="4403">
                <a:moveTo>
                  <a:pt x="0" y="0"/>
                </a:moveTo>
                <a:lnTo>
                  <a:pt x="2505" y="1"/>
                </a:lnTo>
                <a:lnTo>
                  <a:pt x="4444" y="1950"/>
                </a:lnTo>
                <a:lnTo>
                  <a:pt x="4420" y="4403"/>
                </a:lnTo>
                <a:lnTo>
                  <a:pt x="0" y="0"/>
                </a:lnTo>
                <a:close/>
              </a:path>
            </a:pathLst>
          </a:custGeom>
          <a:solidFill>
            <a:srgbClr val="ec9ba4"/>
          </a:solidFill>
          <a:ln w="3600">
            <a:solidFill>
              <a:srgbClr val="666666"/>
            </a:solidFill>
            <a:round/>
          </a:ln>
        </p:spPr>
        <p:txBody>
          <a:bodyPr lIns="54000" rIns="54000" tIns="54000" bIns="54000" anchor="ctr">
            <a:noAutofit/>
          </a:bodyPr>
          <a:p>
            <a:pPr algn="ctr"/>
            <a:endParaRPr b="0" lang="en-GB" sz="1800" spc="-1" strike="noStrike">
              <a:solidFill>
                <a:srgbClr val="333333"/>
              </a:solidFill>
              <a:latin typeface="Arial"/>
            </a:endParaRPr>
          </a:p>
        </p:txBody>
      </p:sp>
      <p:sp>
        <p:nvSpPr>
          <p:cNvPr id="701" name="Rectangle 17_ 16"/>
          <p:cNvSpPr/>
          <p:nvPr/>
        </p:nvSpPr>
        <p:spPr>
          <a:xfrm rot="2700000">
            <a:off x="10167840" y="220320"/>
            <a:ext cx="2871000" cy="635400"/>
          </a:xfrm>
          <a:prstGeom prst="rect">
            <a:avLst/>
          </a:prstGeom>
          <a:noFill/>
          <a:ln w="3240">
            <a:noFill/>
          </a:ln>
        </p:spPr>
        <p:style>
          <a:lnRef idx="0"/>
          <a:fillRef idx="0"/>
          <a:effectRef idx="0"/>
          <a:fontRef idx="minor"/>
        </p:style>
        <p:txBody>
          <a:bodyPr lIns="288000" rIns="288000" tIns="36000" bIns="36000" anchor="ctr">
            <a:noAutofit/>
          </a:bodyPr>
          <a:p>
            <a:pPr algn="ctr">
              <a:lnSpc>
                <a:spcPct val="100000"/>
              </a:lnSpc>
            </a:pPr>
            <a:r>
              <a:rPr b="1" lang="en-GB" sz="1800" spc="-1" strike="noStrike">
                <a:solidFill>
                  <a:srgbClr val="ffffff"/>
                </a:solidFill>
                <a:latin typeface="Arial"/>
              </a:rPr>
              <a:t>Real Life</a:t>
            </a:r>
            <a:endParaRPr b="0" lang="en-GB" sz="1800" spc="-1" strike="noStrike">
              <a:solidFill>
                <a:srgbClr val="333333"/>
              </a:solidFill>
              <a:latin typeface="Arial"/>
            </a:endParaRPr>
          </a:p>
        </p:txBody>
      </p:sp>
    </p:spTree>
  </p:cSld>
  <mc:AlternateContent>
    <mc:Choice Requires="p14">
      <p:transition spd="slow" p14:dur="2000"/>
    </mc:Choice>
    <mc:Fallback>
      <p:transition spd="slow"/>
    </mc:Fallback>
  </mc:AlternateContent>
</p:sld>
</file>

<file path=ppt/slides/slide8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02"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COTS qualification | the dark side of COTS use</a:t>
            </a:r>
            <a:endParaRPr b="1" lang="en-GB" sz="2200" spc="-1" strike="noStrike">
              <a:solidFill>
                <a:srgbClr val="ffffff"/>
              </a:solidFill>
              <a:latin typeface="Arial"/>
            </a:endParaRPr>
          </a:p>
        </p:txBody>
      </p:sp>
      <p:graphicFrame>
        <p:nvGraphicFramePr>
          <p:cNvPr id="703" name="Table 4_ 16"/>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Storing ...COTS</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Ordering all components in advance, testing batches … means storing and managing thousands of components.</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In the latest R2E converter projects, around </a:t>
                      </a:r>
                      <a:r>
                        <a:rPr b="1" lang="en-GB" sz="1800" spc="-1" strike="noStrike">
                          <a:solidFill>
                            <a:srgbClr val="706e0c"/>
                          </a:solidFill>
                          <a:latin typeface="Arial"/>
                        </a:rPr>
                        <a:t>650 000 components</a:t>
                      </a:r>
                      <a:r>
                        <a:rPr b="1" lang="en-GB" sz="1800" spc="-1" strike="noStrike">
                          <a:solidFill>
                            <a:srgbClr val="333333"/>
                          </a:solidFill>
                          <a:latin typeface="Arial"/>
                        </a:rPr>
                        <a:t> had to be bought &amp; stored.</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704" name="" descr=""/>
          <p:cNvPicPr/>
          <p:nvPr/>
        </p:nvPicPr>
        <p:blipFill>
          <a:blip r:embed="rId1"/>
          <a:stretch/>
        </p:blipFill>
        <p:spPr>
          <a:xfrm>
            <a:off x="1062000" y="1392840"/>
            <a:ext cx="3317040" cy="4547160"/>
          </a:xfrm>
          <a:prstGeom prst="rect">
            <a:avLst/>
          </a:prstGeom>
          <a:ln w="3600">
            <a:noFill/>
          </a:ln>
        </p:spPr>
      </p:pic>
      <p:pic>
        <p:nvPicPr>
          <p:cNvPr id="705" name="" descr=""/>
          <p:cNvPicPr/>
          <p:nvPr/>
        </p:nvPicPr>
        <p:blipFill>
          <a:blip r:embed="rId2"/>
          <a:stretch/>
        </p:blipFill>
        <p:spPr>
          <a:xfrm>
            <a:off x="4542480" y="1392840"/>
            <a:ext cx="3615120" cy="4547160"/>
          </a:xfrm>
          <a:prstGeom prst="rect">
            <a:avLst/>
          </a:prstGeom>
          <a:ln w="3600">
            <a:noFill/>
          </a:ln>
        </p:spPr>
      </p:pic>
      <p:sp>
        <p:nvSpPr>
          <p:cNvPr id="706" name=""/>
          <p:cNvSpPr/>
          <p:nvPr/>
        </p:nvSpPr>
        <p:spPr>
          <a:xfrm>
            <a:off x="10605240" y="-360"/>
            <a:ext cx="1599840" cy="1585080"/>
          </a:xfrm>
          <a:custGeom>
            <a:avLst/>
            <a:gdLst/>
            <a:ahLst/>
            <a:rect l="0" t="0" r="r" b="b"/>
            <a:pathLst>
              <a:path w="4444" h="4403">
                <a:moveTo>
                  <a:pt x="0" y="0"/>
                </a:moveTo>
                <a:lnTo>
                  <a:pt x="2505" y="1"/>
                </a:lnTo>
                <a:lnTo>
                  <a:pt x="4444" y="1950"/>
                </a:lnTo>
                <a:lnTo>
                  <a:pt x="4420" y="4403"/>
                </a:lnTo>
                <a:lnTo>
                  <a:pt x="0" y="0"/>
                </a:lnTo>
                <a:close/>
              </a:path>
            </a:pathLst>
          </a:custGeom>
          <a:solidFill>
            <a:srgbClr val="ec9ba4"/>
          </a:solidFill>
          <a:ln w="3600">
            <a:solidFill>
              <a:srgbClr val="666666"/>
            </a:solidFill>
            <a:round/>
          </a:ln>
        </p:spPr>
        <p:txBody>
          <a:bodyPr lIns="54000" rIns="54000" tIns="54000" bIns="54000" anchor="ctr">
            <a:noAutofit/>
          </a:bodyPr>
          <a:p>
            <a:pPr algn="ctr"/>
            <a:endParaRPr b="0" lang="en-GB" sz="1800" spc="-1" strike="noStrike">
              <a:solidFill>
                <a:srgbClr val="333333"/>
              </a:solidFill>
              <a:latin typeface="Arial"/>
            </a:endParaRPr>
          </a:p>
        </p:txBody>
      </p:sp>
      <p:sp>
        <p:nvSpPr>
          <p:cNvPr id="707" name="Rectangle 17_ 17"/>
          <p:cNvSpPr/>
          <p:nvPr/>
        </p:nvSpPr>
        <p:spPr>
          <a:xfrm rot="2700000">
            <a:off x="10167840" y="220320"/>
            <a:ext cx="2871000" cy="635400"/>
          </a:xfrm>
          <a:prstGeom prst="rect">
            <a:avLst/>
          </a:prstGeom>
          <a:noFill/>
          <a:ln w="3240">
            <a:noFill/>
          </a:ln>
        </p:spPr>
        <p:style>
          <a:lnRef idx="0"/>
          <a:fillRef idx="0"/>
          <a:effectRef idx="0"/>
          <a:fontRef idx="minor"/>
        </p:style>
        <p:txBody>
          <a:bodyPr lIns="288000" rIns="288000" tIns="36000" bIns="36000" anchor="ctr">
            <a:noAutofit/>
          </a:bodyPr>
          <a:p>
            <a:pPr algn="ctr">
              <a:lnSpc>
                <a:spcPct val="100000"/>
              </a:lnSpc>
            </a:pPr>
            <a:r>
              <a:rPr b="1" lang="en-GB" sz="1800" spc="-1" strike="noStrike">
                <a:solidFill>
                  <a:srgbClr val="ffffff"/>
                </a:solidFill>
                <a:latin typeface="Arial"/>
              </a:rPr>
              <a:t>Real Life</a:t>
            </a:r>
            <a:endParaRPr b="0" lang="en-GB" sz="1800" spc="-1" strike="noStrike">
              <a:solidFill>
                <a:srgbClr val="333333"/>
              </a:solidFill>
              <a:latin typeface="Arial"/>
            </a:endParaRPr>
          </a:p>
        </p:txBody>
      </p:sp>
    </p:spTree>
  </p:cSld>
  <mc:AlternateContent>
    <mc:Choice Requires="p14">
      <p:transition spd="slow" p14:dur="2000"/>
    </mc:Choice>
    <mc:Fallback>
      <p:transition spd="slow"/>
    </mc:Fallback>
  </mc:AlternateContent>
</p:sld>
</file>

<file path=ppt/slides/slide8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08"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Qualification system under radiation</a:t>
            </a:r>
            <a:endParaRPr b="1" lang="en-GB" sz="2200" spc="-1" strike="noStrike">
              <a:solidFill>
                <a:srgbClr val="ffffff"/>
              </a:solidFill>
              <a:latin typeface="Arial"/>
            </a:endParaRPr>
          </a:p>
        </p:txBody>
      </p:sp>
      <p:graphicFrame>
        <p:nvGraphicFramePr>
          <p:cNvPr id="709" name="Table 4_ 39"/>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Huge testing erffort</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Seet 2022 test campaign. Many components for power converter design, many thanks to R2E team for the testing.</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710" name="Image 3" descr=""/>
          <p:cNvPicPr/>
          <p:nvPr/>
        </p:nvPicPr>
        <p:blipFill>
          <a:blip r:embed="rId1"/>
          <a:stretch/>
        </p:blipFill>
        <p:spPr>
          <a:xfrm>
            <a:off x="1057680" y="1436400"/>
            <a:ext cx="7239600" cy="4454280"/>
          </a:xfrm>
          <a:prstGeom prst="rect">
            <a:avLst/>
          </a:prstGeom>
          <a:ln w="0">
            <a:noFill/>
          </a:ln>
        </p:spPr>
      </p:pic>
    </p:spTree>
  </p:cSld>
  <mc:AlternateContent>
    <mc:Choice Requires="p14">
      <p:transition spd="slow" p14:dur="2000"/>
    </mc:Choice>
    <mc:Fallback>
      <p:transition spd="slow"/>
    </mc:Fallback>
  </mc:AlternateContent>
</p:sld>
</file>

<file path=ppt/slides/slide8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11"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Qualification system under radiation</a:t>
            </a:r>
            <a:endParaRPr b="1" lang="en-GB" sz="2200" spc="-1" strike="noStrike">
              <a:solidFill>
                <a:srgbClr val="ffffff"/>
              </a:solidFill>
              <a:latin typeface="Arial"/>
            </a:endParaRPr>
          </a:p>
        </p:txBody>
      </p:sp>
      <p:graphicFrame>
        <p:nvGraphicFramePr>
          <p:cNvPr id="712" name="Table 4_ 69"/>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Testing @ PSI</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CERN R2E team tested many different components. Up to typically 5-20 units were tested at PSI, with many parameters being checked.</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713" name="" descr=""/>
          <p:cNvPicPr/>
          <p:nvPr/>
        </p:nvPicPr>
        <p:blipFill>
          <a:blip r:embed="rId1"/>
          <a:stretch/>
        </p:blipFill>
        <p:spPr>
          <a:xfrm>
            <a:off x="1275840" y="1196640"/>
            <a:ext cx="6633000" cy="4974480"/>
          </a:xfrm>
          <a:prstGeom prst="rect">
            <a:avLst/>
          </a:prstGeom>
          <a:ln w="3600">
            <a:noFill/>
          </a:ln>
        </p:spPr>
      </p:pic>
    </p:spTree>
  </p:cSld>
  <mc:AlternateContent>
    <mc:Choice Requires="p14">
      <p:transition spd="slow" p14:dur="2000"/>
    </mc:Choice>
    <mc:Fallback>
      <p:transition spd="slow"/>
    </mc:Fallback>
  </mc:AlternateContent>
</p:sld>
</file>

<file path=ppt/slides/slide8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14"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Qualification system under radiation</a:t>
            </a:r>
            <a:endParaRPr b="1" lang="en-GB" sz="2200" spc="-1" strike="noStrike">
              <a:solidFill>
                <a:srgbClr val="ffffff"/>
              </a:solidFill>
              <a:latin typeface="Arial"/>
            </a:endParaRPr>
          </a:p>
        </p:txBody>
      </p:sp>
      <p:graphicFrame>
        <p:nvGraphicFramePr>
          <p:cNvPr id="715" name="Table 4_ 13"/>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Testing @ PSI</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See test of current sensors from two manufacturers, the only </a:t>
                      </a:r>
                      <a:r>
                        <a:rPr b="1" lang="en-GB" sz="1800" spc="-1" strike="noStrike">
                          <a:solidFill>
                            <a:srgbClr val="706e0c"/>
                          </a:solidFill>
                          <a:latin typeface="Arial"/>
                        </a:rPr>
                        <a:t>black box </a:t>
                      </a:r>
                      <a:r>
                        <a:rPr b="1" lang="en-GB" sz="1800" spc="-1" strike="noStrike">
                          <a:solidFill>
                            <a:srgbClr val="333333"/>
                          </a:solidFill>
                          <a:latin typeface="Arial"/>
                        </a:rPr>
                        <a:t>considered.</a:t>
                      </a:r>
                      <a:endParaRPr b="1" lang="en-GB" sz="1800" spc="-1" strike="noStrike">
                        <a:solidFill>
                          <a:srgbClr val="333333"/>
                        </a:solidFill>
                        <a:latin typeface="Arial"/>
                      </a:endParaRPr>
                    </a:p>
                    <a:p>
                      <a:pPr marL="36000" algn="just">
                        <a:lnSpc>
                          <a:spcPct val="115000"/>
                        </a:lnSpc>
                        <a:spcBef>
                          <a:spcPts val="283"/>
                        </a:spcBef>
                        <a:spcAft>
                          <a:spcPts val="283"/>
                        </a:spcAft>
                        <a:buClr>
                          <a:srgbClr val="000000"/>
                        </a:buClr>
                        <a:buSzPct val="45000"/>
                        <a:buFont typeface="Wingdings" charset="2"/>
                        <a:buChar char=""/>
                      </a:pPr>
                      <a:r>
                        <a:rPr b="1" lang="en-GB" sz="1800" spc="-1" strike="noStrike">
                          <a:solidFill>
                            <a:srgbClr val="333333"/>
                          </a:solidFill>
                          <a:latin typeface="Arial"/>
                        </a:rPr>
                        <a:t>Each current sensor was opened, with a </a:t>
                      </a:r>
                      <a:r>
                        <a:rPr b="1" lang="en-GB" sz="1800" spc="-1" strike="noStrike">
                          <a:solidFill>
                            <a:srgbClr val="706e0c"/>
                          </a:solidFill>
                          <a:latin typeface="Arial"/>
                        </a:rPr>
                        <a:t>quick check</a:t>
                      </a:r>
                      <a:r>
                        <a:rPr b="1" lang="en-GB" sz="1800" spc="-1" strike="noStrike">
                          <a:solidFill>
                            <a:srgbClr val="333333"/>
                          </a:solidFill>
                          <a:latin typeface="Arial"/>
                        </a:rPr>
                        <a:t> on </a:t>
                      </a:r>
                      <a:r>
                        <a:rPr b="1" lang="en-GB" sz="1800" spc="-1" strike="noStrike">
                          <a:solidFill>
                            <a:srgbClr val="706e0c"/>
                          </a:solidFill>
                          <a:latin typeface="Arial"/>
                        </a:rPr>
                        <a:t>nature of components</a:t>
                      </a:r>
                      <a:r>
                        <a:rPr b="1" lang="en-GB" sz="1800" spc="-1" strike="noStrike">
                          <a:solidFill>
                            <a:srgbClr val="333333"/>
                          </a:solidFill>
                          <a:latin typeface="Arial"/>
                        </a:rPr>
                        <a:t> used.</a:t>
                      </a:r>
                      <a:endParaRPr b="1" lang="en-GB" sz="1800" spc="-1" strike="noStrike">
                        <a:solidFill>
                          <a:srgbClr val="333333"/>
                        </a:solidFill>
                        <a:latin typeface="Arial"/>
                      </a:endParaRPr>
                    </a:p>
                    <a:p>
                      <a:pPr marL="36000" algn="just">
                        <a:lnSpc>
                          <a:spcPct val="115000"/>
                        </a:lnSpc>
                        <a:spcBef>
                          <a:spcPts val="283"/>
                        </a:spcBef>
                        <a:spcAft>
                          <a:spcPts val="283"/>
                        </a:spcAft>
                        <a:buClr>
                          <a:srgbClr val="000000"/>
                        </a:buClr>
                        <a:buSzPct val="45000"/>
                        <a:buFont typeface="Wingdings" charset="2"/>
                        <a:buChar char=""/>
                      </a:pPr>
                      <a:r>
                        <a:rPr b="1" lang="en-GB" sz="1800" spc="-1" strike="noStrike">
                          <a:solidFill>
                            <a:srgbClr val="333333"/>
                          </a:solidFill>
                          <a:latin typeface="Arial"/>
                        </a:rPr>
                        <a:t>Both manufacturers were contacted for </a:t>
                      </a:r>
                      <a:r>
                        <a:rPr b="1" lang="en-GB" sz="1800" spc="-1" strike="noStrike">
                          <a:solidFill>
                            <a:srgbClr val="706e0c"/>
                          </a:solidFill>
                          <a:latin typeface="Arial"/>
                        </a:rPr>
                        <a:t>minimizing</a:t>
                      </a:r>
                      <a:r>
                        <a:rPr b="1" lang="en-GB" sz="1800" spc="-1" strike="noStrike">
                          <a:solidFill>
                            <a:srgbClr val="333333"/>
                          </a:solidFill>
                          <a:latin typeface="Arial"/>
                        </a:rPr>
                        <a:t> various component </a:t>
                      </a:r>
                      <a:r>
                        <a:rPr b="1" lang="en-GB" sz="1800" spc="-1" strike="noStrike">
                          <a:solidFill>
                            <a:srgbClr val="706e0c"/>
                          </a:solidFill>
                          <a:latin typeface="Arial"/>
                        </a:rPr>
                        <a:t>sources</a:t>
                      </a:r>
                      <a:r>
                        <a:rPr b="1" lang="en-GB" sz="1800" spc="-1" strike="noStrike">
                          <a:solidFill>
                            <a:srgbClr val="333333"/>
                          </a:solidFill>
                          <a:latin typeface="Arial"/>
                        </a:rPr>
                        <a:t>. </a:t>
                      </a:r>
                      <a:endParaRPr b="1" lang="en-GB" sz="1800" spc="-1" strike="noStrike">
                        <a:solidFill>
                          <a:srgbClr val="333333"/>
                        </a:solidFill>
                        <a:latin typeface="Arial"/>
                      </a:endParaRPr>
                    </a:p>
                    <a:p>
                      <a:pPr marL="36000" algn="just">
                        <a:lnSpc>
                          <a:spcPct val="115000"/>
                        </a:lnSpc>
                        <a:spcBef>
                          <a:spcPts val="283"/>
                        </a:spcBef>
                        <a:spcAft>
                          <a:spcPts val="283"/>
                        </a:spcAft>
                        <a:buClr>
                          <a:srgbClr val="000000"/>
                        </a:buClr>
                        <a:buSzPct val="45000"/>
                        <a:buFont typeface="Wingdings" charset="2"/>
                        <a:buChar char=""/>
                      </a:pPr>
                      <a:r>
                        <a:rPr b="1" lang="en-GB" sz="1800" spc="-1" strike="noStrike">
                          <a:solidFill>
                            <a:srgbClr val="333333"/>
                          </a:solidFill>
                          <a:latin typeface="Arial"/>
                        </a:rPr>
                        <a:t>This sensor is </a:t>
                      </a:r>
                      <a:r>
                        <a:rPr b="1" lang="en-GB" sz="1800" spc="-1" strike="noStrike">
                          <a:solidFill>
                            <a:srgbClr val="706e0c"/>
                          </a:solidFill>
                          <a:latin typeface="Arial"/>
                        </a:rPr>
                        <a:t>not highly critical</a:t>
                      </a:r>
                      <a:r>
                        <a:rPr b="1" lang="en-GB" sz="1800" spc="-1" strike="noStrike">
                          <a:solidFill>
                            <a:srgbClr val="333333"/>
                          </a:solidFill>
                          <a:latin typeface="Arial"/>
                        </a:rPr>
                        <a:t> for the converter to operate.</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716" name="" descr=""/>
          <p:cNvPicPr/>
          <p:nvPr/>
        </p:nvPicPr>
        <p:blipFill>
          <a:blip r:embed="rId1"/>
          <a:stretch/>
        </p:blipFill>
        <p:spPr>
          <a:xfrm>
            <a:off x="1184040" y="1302840"/>
            <a:ext cx="6910200" cy="4830840"/>
          </a:xfrm>
          <a:prstGeom prst="rect">
            <a:avLst/>
          </a:prstGeom>
          <a:ln w="3600">
            <a:noFill/>
          </a:ln>
        </p:spPr>
      </p:pic>
    </p:spTree>
  </p:cSld>
  <mc:AlternateContent>
    <mc:Choice Requires="p14">
      <p:transition spd="slow" p14:dur="2000"/>
    </mc:Choice>
    <mc:Fallback>
      <p:transition spd="slow"/>
    </mc:Fallback>
  </mc:AlternateContent>
</p:sld>
</file>

<file path=ppt/slides/slide8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17"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Component qualification | Very Low Cross Section Goal</a:t>
            </a:r>
            <a:endParaRPr b="1" lang="en-GB" sz="2200" spc="-1" strike="noStrike">
              <a:solidFill>
                <a:srgbClr val="ffffff"/>
              </a:solidFill>
              <a:latin typeface="Arial"/>
            </a:endParaRPr>
          </a:p>
        </p:txBody>
      </p:sp>
      <p:graphicFrame>
        <p:nvGraphicFramePr>
          <p:cNvPr id="718" name="Table 4_ 2"/>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Real-life example - 1/6</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A first test campaign performed on 23 chip , each under 1.29E12 60 MeV protons / cm2 (for a dose up to 750 Gy).</a:t>
                      </a:r>
                      <a:endParaRPr b="1" lang="en-GB" sz="1800" spc="-1" strike="noStrike">
                        <a:solidFill>
                          <a:srgbClr val="333333"/>
                        </a:solidFill>
                        <a:latin typeface="Arial"/>
                      </a:endParaRPr>
                    </a:p>
                    <a:p>
                      <a:pPr marL="36000" algn="just">
                        <a:lnSpc>
                          <a:spcPct val="115000"/>
                        </a:lnSpc>
                        <a:spcBef>
                          <a:spcPts val="283"/>
                        </a:spcBef>
                        <a:spcAft>
                          <a:spcPts val="283"/>
                        </a:spcAft>
                      </a:pP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No SEL reported.</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719" name="" descr=""/>
          <p:cNvPicPr/>
          <p:nvPr/>
        </p:nvPicPr>
        <p:blipFill>
          <a:blip r:embed="rId1"/>
          <a:stretch/>
        </p:blipFill>
        <p:spPr>
          <a:xfrm>
            <a:off x="856440" y="1266840"/>
            <a:ext cx="3931560" cy="5128560"/>
          </a:xfrm>
          <a:prstGeom prst="rect">
            <a:avLst/>
          </a:prstGeom>
          <a:ln w="3600">
            <a:noFill/>
          </a:ln>
        </p:spPr>
      </p:pic>
      <p:pic>
        <p:nvPicPr>
          <p:cNvPr id="720" name="" descr=""/>
          <p:cNvPicPr/>
          <p:nvPr/>
        </p:nvPicPr>
        <p:blipFill>
          <a:blip r:embed="rId2"/>
          <a:stretch/>
        </p:blipFill>
        <p:spPr>
          <a:xfrm>
            <a:off x="5032080" y="1564200"/>
            <a:ext cx="2867760" cy="4267800"/>
          </a:xfrm>
          <a:prstGeom prst="rect">
            <a:avLst/>
          </a:prstGeom>
          <a:ln w="3600">
            <a:noFill/>
          </a:ln>
        </p:spPr>
      </p:pic>
      <p:sp>
        <p:nvSpPr>
          <p:cNvPr id="721" name=""/>
          <p:cNvSpPr/>
          <p:nvPr/>
        </p:nvSpPr>
        <p:spPr>
          <a:xfrm>
            <a:off x="10605240" y="-360"/>
            <a:ext cx="1599840" cy="1585080"/>
          </a:xfrm>
          <a:custGeom>
            <a:avLst/>
            <a:gdLst/>
            <a:ahLst/>
            <a:rect l="0" t="0" r="r" b="b"/>
            <a:pathLst>
              <a:path w="4444" h="4403">
                <a:moveTo>
                  <a:pt x="0" y="0"/>
                </a:moveTo>
                <a:lnTo>
                  <a:pt x="2505" y="1"/>
                </a:lnTo>
                <a:lnTo>
                  <a:pt x="4444" y="1950"/>
                </a:lnTo>
                <a:lnTo>
                  <a:pt x="4420" y="4403"/>
                </a:lnTo>
                <a:lnTo>
                  <a:pt x="0" y="0"/>
                </a:lnTo>
                <a:close/>
              </a:path>
            </a:pathLst>
          </a:custGeom>
          <a:solidFill>
            <a:srgbClr val="ec9ba4"/>
          </a:solidFill>
          <a:ln w="3600">
            <a:solidFill>
              <a:srgbClr val="666666"/>
            </a:solidFill>
            <a:round/>
          </a:ln>
        </p:spPr>
        <p:txBody>
          <a:bodyPr lIns="54000" rIns="54000" tIns="54000" bIns="54000" anchor="ctr">
            <a:noAutofit/>
          </a:bodyPr>
          <a:p>
            <a:pPr algn="ctr"/>
            <a:endParaRPr b="0" lang="en-GB" sz="1800" spc="-1" strike="noStrike">
              <a:solidFill>
                <a:srgbClr val="333333"/>
              </a:solidFill>
              <a:latin typeface="Arial"/>
            </a:endParaRPr>
          </a:p>
        </p:txBody>
      </p:sp>
      <p:sp>
        <p:nvSpPr>
          <p:cNvPr id="722" name="Rectangle 17_ 8"/>
          <p:cNvSpPr/>
          <p:nvPr/>
        </p:nvSpPr>
        <p:spPr>
          <a:xfrm rot="2700000">
            <a:off x="10167840" y="220320"/>
            <a:ext cx="2871000" cy="635400"/>
          </a:xfrm>
          <a:prstGeom prst="rect">
            <a:avLst/>
          </a:prstGeom>
          <a:noFill/>
          <a:ln w="3240">
            <a:noFill/>
          </a:ln>
        </p:spPr>
        <p:style>
          <a:lnRef idx="0"/>
          <a:fillRef idx="0"/>
          <a:effectRef idx="0"/>
          <a:fontRef idx="minor"/>
        </p:style>
        <p:txBody>
          <a:bodyPr lIns="288000" rIns="288000" tIns="36000" bIns="36000" anchor="ctr">
            <a:noAutofit/>
          </a:bodyPr>
          <a:p>
            <a:pPr algn="ctr">
              <a:lnSpc>
                <a:spcPct val="100000"/>
              </a:lnSpc>
            </a:pPr>
            <a:r>
              <a:rPr b="1" lang="en-GB" sz="1800" spc="-1" strike="noStrike">
                <a:solidFill>
                  <a:srgbClr val="ffffff"/>
                </a:solidFill>
                <a:latin typeface="Arial"/>
              </a:rPr>
              <a:t>Real Life</a:t>
            </a:r>
            <a:endParaRPr b="0" lang="en-GB" sz="1800" spc="-1" strike="noStrike">
              <a:solidFill>
                <a:srgbClr val="333333"/>
              </a:solidFill>
              <a:latin typeface="Arial"/>
            </a:endParaRPr>
          </a:p>
        </p:txBody>
      </p:sp>
    </p:spTree>
  </p:cSld>
  <mc:AlternateContent>
    <mc:Choice Requires="p14">
      <p:transition spd="slow" p14:dur="2000"/>
    </mc:Choice>
    <mc:Fallback>
      <p:transition spd="slow"/>
    </mc:Fallback>
  </mc:AlternateContent>
</p:sld>
</file>

<file path=ppt/slides/slide8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23"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Component qualification | Very Low Cross Section Goal</a:t>
            </a:r>
            <a:endParaRPr b="1" lang="en-GB" sz="2200" spc="-1" strike="noStrike">
              <a:solidFill>
                <a:srgbClr val="ffffff"/>
              </a:solidFill>
              <a:latin typeface="Arial"/>
            </a:endParaRPr>
          </a:p>
        </p:txBody>
      </p:sp>
      <p:graphicFrame>
        <p:nvGraphicFramePr>
          <p:cNvPr id="724" name="Table 4_ 45"/>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Real-life example - 2/6</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Report conclusion:</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 </a:t>
                      </a:r>
                      <a:r>
                        <a:rPr b="1" i="1" lang="en-GB" sz="1800" spc="-1" strike="noStrike">
                          <a:solidFill>
                            <a:srgbClr val="333333"/>
                          </a:solidFill>
                          <a:latin typeface="Arial"/>
                        </a:rPr>
                        <a:t>Both references OPA192 and OPA2192 were irradiated up to 750Gy. Besides one instance of SET, no other SETs were captured</a:t>
                      </a:r>
                      <a:r>
                        <a:rPr b="1" lang="en-GB" sz="1800" spc="-1" strike="noStrike">
                          <a:solidFill>
                            <a:srgbClr val="333333"/>
                          </a:solidFill>
                          <a:latin typeface="Arial"/>
                        </a:rPr>
                        <a:t> […] </a:t>
                      </a:r>
                      <a:endParaRPr b="1" lang="en-GB" sz="1800" spc="-1" strike="noStrike">
                        <a:solidFill>
                          <a:srgbClr val="333333"/>
                        </a:solidFill>
                        <a:latin typeface="Arial"/>
                      </a:endParaRPr>
                    </a:p>
                    <a:p>
                      <a:pPr marL="36000" algn="just">
                        <a:lnSpc>
                          <a:spcPct val="115000"/>
                        </a:lnSpc>
                        <a:spcBef>
                          <a:spcPts val="283"/>
                        </a:spcBef>
                        <a:spcAft>
                          <a:spcPts val="283"/>
                        </a:spcAft>
                      </a:pP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A range of SEL cross section can be given, but no estimate (no real value).</a:t>
                      </a:r>
                      <a:endParaRPr b="1" lang="en-GB" sz="1800" spc="-1" strike="noStrike">
                        <a:solidFill>
                          <a:srgbClr val="333333"/>
                        </a:solidFill>
                        <a:latin typeface="Arial"/>
                      </a:endParaRPr>
                    </a:p>
                    <a:p>
                      <a:pPr marL="36000" algn="just">
                        <a:lnSpc>
                          <a:spcPct val="115000"/>
                        </a:lnSpc>
                        <a:spcBef>
                          <a:spcPts val="283"/>
                        </a:spcBef>
                        <a:spcAft>
                          <a:spcPts val="283"/>
                        </a:spcAft>
                      </a:pP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725" name="" descr=""/>
          <p:cNvPicPr/>
          <p:nvPr/>
        </p:nvPicPr>
        <p:blipFill>
          <a:blip r:embed="rId1"/>
          <a:stretch/>
        </p:blipFill>
        <p:spPr>
          <a:xfrm>
            <a:off x="1818720" y="1301760"/>
            <a:ext cx="5753520" cy="4817880"/>
          </a:xfrm>
          <a:prstGeom prst="rect">
            <a:avLst/>
          </a:prstGeom>
          <a:ln w="3600">
            <a:solidFill>
              <a:srgbClr val="333333"/>
            </a:solidFill>
            <a:round/>
          </a:ln>
        </p:spPr>
      </p:pic>
      <p:sp>
        <p:nvSpPr>
          <p:cNvPr id="726" name=""/>
          <p:cNvSpPr/>
          <p:nvPr/>
        </p:nvSpPr>
        <p:spPr>
          <a:xfrm>
            <a:off x="10605240" y="-360"/>
            <a:ext cx="1599840" cy="1585080"/>
          </a:xfrm>
          <a:custGeom>
            <a:avLst/>
            <a:gdLst/>
            <a:ahLst/>
            <a:rect l="0" t="0" r="r" b="b"/>
            <a:pathLst>
              <a:path w="4444" h="4403">
                <a:moveTo>
                  <a:pt x="0" y="0"/>
                </a:moveTo>
                <a:lnTo>
                  <a:pt x="2505" y="1"/>
                </a:lnTo>
                <a:lnTo>
                  <a:pt x="4444" y="1950"/>
                </a:lnTo>
                <a:lnTo>
                  <a:pt x="4420" y="4403"/>
                </a:lnTo>
                <a:lnTo>
                  <a:pt x="0" y="0"/>
                </a:lnTo>
                <a:close/>
              </a:path>
            </a:pathLst>
          </a:custGeom>
          <a:solidFill>
            <a:srgbClr val="ec9ba4"/>
          </a:solidFill>
          <a:ln w="3600">
            <a:solidFill>
              <a:srgbClr val="666666"/>
            </a:solidFill>
            <a:round/>
          </a:ln>
        </p:spPr>
        <p:txBody>
          <a:bodyPr lIns="54000" rIns="54000" tIns="54000" bIns="54000" anchor="ctr">
            <a:noAutofit/>
          </a:bodyPr>
          <a:p>
            <a:pPr algn="ctr"/>
            <a:endParaRPr b="0" lang="en-GB" sz="1800" spc="-1" strike="noStrike">
              <a:solidFill>
                <a:srgbClr val="333333"/>
              </a:solidFill>
              <a:latin typeface="Arial"/>
            </a:endParaRPr>
          </a:p>
        </p:txBody>
      </p:sp>
      <p:sp>
        <p:nvSpPr>
          <p:cNvPr id="727" name="Rectangle 17_ 1"/>
          <p:cNvSpPr/>
          <p:nvPr/>
        </p:nvSpPr>
        <p:spPr>
          <a:xfrm rot="2700000">
            <a:off x="10167840" y="220320"/>
            <a:ext cx="2871000" cy="635400"/>
          </a:xfrm>
          <a:prstGeom prst="rect">
            <a:avLst/>
          </a:prstGeom>
          <a:noFill/>
          <a:ln w="3240">
            <a:noFill/>
          </a:ln>
        </p:spPr>
        <p:style>
          <a:lnRef idx="0"/>
          <a:fillRef idx="0"/>
          <a:effectRef idx="0"/>
          <a:fontRef idx="minor"/>
        </p:style>
        <p:txBody>
          <a:bodyPr lIns="288000" rIns="288000" tIns="36000" bIns="36000" anchor="ctr">
            <a:noAutofit/>
          </a:bodyPr>
          <a:p>
            <a:pPr algn="ctr">
              <a:lnSpc>
                <a:spcPct val="100000"/>
              </a:lnSpc>
            </a:pPr>
            <a:r>
              <a:rPr b="1" lang="en-GB" sz="1800" spc="-1" strike="noStrike">
                <a:solidFill>
                  <a:srgbClr val="ffffff"/>
                </a:solidFill>
                <a:latin typeface="Arial"/>
              </a:rPr>
              <a:t>Real Life</a:t>
            </a:r>
            <a:endParaRPr b="0" lang="en-GB" sz="1800" spc="-1" strike="noStrike">
              <a:solidFill>
                <a:srgbClr val="333333"/>
              </a:solidFill>
              <a:latin typeface="Arial"/>
            </a:endParaRPr>
          </a:p>
        </p:txBody>
      </p:sp>
    </p:spTree>
  </p:cSld>
  <mc:AlternateContent>
    <mc:Choice Requires="p14">
      <p:transition spd="slow" p14:dur="2000"/>
    </mc:Choice>
    <mc:Fallback>
      <p:transition spd="slow"/>
    </mc:Fallback>
  </mc:AlternateContent>
</p:sld>
</file>

<file path=ppt/slides/slide8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28"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Component qualification | Very Low Cross Section Goal</a:t>
            </a:r>
            <a:endParaRPr b="1" lang="en-GB" sz="2200" spc="-1" strike="noStrike">
              <a:solidFill>
                <a:srgbClr val="ffffff"/>
              </a:solidFill>
              <a:latin typeface="Arial"/>
            </a:endParaRPr>
          </a:p>
        </p:txBody>
      </p:sp>
      <p:graphicFrame>
        <p:nvGraphicFramePr>
          <p:cNvPr id="729" name="Table 4_ 28"/>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Real-life example - 3/6</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472702"/>
                          </a:solidFill>
                          <a:latin typeface="Arial"/>
                        </a:rPr>
                        <a:t>How to ENSURE these widely used OPA are sufficiently radiation tolerant, versus stronger requirements?</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Testing </a:t>
                      </a:r>
                      <a:r>
                        <a:rPr b="1" lang="en-GB" sz="1800" spc="-1" strike="noStrike">
                          <a:solidFill>
                            <a:srgbClr val="706e0c"/>
                          </a:solidFill>
                          <a:latin typeface="Arial"/>
                        </a:rPr>
                        <a:t>several hundreds</a:t>
                      </a:r>
                      <a:r>
                        <a:rPr b="1" lang="en-GB" sz="1800" spc="-1" strike="noStrike">
                          <a:solidFill>
                            <a:srgbClr val="333333"/>
                          </a:solidFill>
                          <a:latin typeface="Arial"/>
                        </a:rPr>
                        <a:t> of them in a </a:t>
                      </a:r>
                      <a:r>
                        <a:rPr b="1" lang="en-GB" sz="1800" spc="-1" strike="noStrike">
                          <a:solidFill>
                            <a:srgbClr val="706e0c"/>
                          </a:solidFill>
                          <a:latin typeface="Arial"/>
                        </a:rPr>
                        <a:t>0-fail </a:t>
                      </a:r>
                      <a:r>
                        <a:rPr b="1" lang="en-GB" sz="1800" spc="-1" strike="noStrike">
                          <a:solidFill>
                            <a:srgbClr val="333333"/>
                          </a:solidFill>
                          <a:latin typeface="Arial"/>
                        </a:rPr>
                        <a:t>oriented test, focusing on SEL only due to practical consideration, but still focusing on the main dramatic event.</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730" name="" descr=""/>
          <p:cNvPicPr/>
          <p:nvPr/>
        </p:nvPicPr>
        <p:blipFill>
          <a:blip r:embed="rId1"/>
          <a:stretch/>
        </p:blipFill>
        <p:spPr>
          <a:xfrm>
            <a:off x="1235160" y="1205640"/>
            <a:ext cx="6814080" cy="4875840"/>
          </a:xfrm>
          <a:prstGeom prst="rect">
            <a:avLst/>
          </a:prstGeom>
          <a:ln w="3600">
            <a:noFill/>
          </a:ln>
        </p:spPr>
      </p:pic>
      <p:sp>
        <p:nvSpPr>
          <p:cNvPr id="731" name=""/>
          <p:cNvSpPr/>
          <p:nvPr/>
        </p:nvSpPr>
        <p:spPr>
          <a:xfrm>
            <a:off x="10605240" y="-360"/>
            <a:ext cx="1599840" cy="1585080"/>
          </a:xfrm>
          <a:custGeom>
            <a:avLst/>
            <a:gdLst/>
            <a:ahLst/>
            <a:rect l="0" t="0" r="r" b="b"/>
            <a:pathLst>
              <a:path w="4444" h="4403">
                <a:moveTo>
                  <a:pt x="0" y="0"/>
                </a:moveTo>
                <a:lnTo>
                  <a:pt x="2505" y="1"/>
                </a:lnTo>
                <a:lnTo>
                  <a:pt x="4444" y="1950"/>
                </a:lnTo>
                <a:lnTo>
                  <a:pt x="4420" y="4403"/>
                </a:lnTo>
                <a:lnTo>
                  <a:pt x="0" y="0"/>
                </a:lnTo>
                <a:close/>
              </a:path>
            </a:pathLst>
          </a:custGeom>
          <a:solidFill>
            <a:srgbClr val="ec9ba4"/>
          </a:solidFill>
          <a:ln w="3600">
            <a:solidFill>
              <a:srgbClr val="666666"/>
            </a:solidFill>
            <a:round/>
          </a:ln>
        </p:spPr>
        <p:txBody>
          <a:bodyPr lIns="54000" rIns="54000" tIns="54000" bIns="54000" anchor="ctr">
            <a:noAutofit/>
          </a:bodyPr>
          <a:p>
            <a:pPr algn="ctr"/>
            <a:endParaRPr b="0" lang="en-GB" sz="1800" spc="-1" strike="noStrike">
              <a:solidFill>
                <a:srgbClr val="333333"/>
              </a:solidFill>
              <a:latin typeface="Arial"/>
            </a:endParaRPr>
          </a:p>
        </p:txBody>
      </p:sp>
      <p:sp>
        <p:nvSpPr>
          <p:cNvPr id="732" name="Rectangle 17_ 2"/>
          <p:cNvSpPr/>
          <p:nvPr/>
        </p:nvSpPr>
        <p:spPr>
          <a:xfrm rot="2700000">
            <a:off x="10167840" y="220320"/>
            <a:ext cx="2871000" cy="635400"/>
          </a:xfrm>
          <a:prstGeom prst="rect">
            <a:avLst/>
          </a:prstGeom>
          <a:noFill/>
          <a:ln w="3240">
            <a:noFill/>
          </a:ln>
        </p:spPr>
        <p:style>
          <a:lnRef idx="0"/>
          <a:fillRef idx="0"/>
          <a:effectRef idx="0"/>
          <a:fontRef idx="minor"/>
        </p:style>
        <p:txBody>
          <a:bodyPr lIns="288000" rIns="288000" tIns="36000" bIns="36000" anchor="ctr">
            <a:noAutofit/>
          </a:bodyPr>
          <a:p>
            <a:pPr algn="ctr">
              <a:lnSpc>
                <a:spcPct val="100000"/>
              </a:lnSpc>
            </a:pPr>
            <a:r>
              <a:rPr b="1" lang="en-GB" sz="1800" spc="-1" strike="noStrike">
                <a:solidFill>
                  <a:srgbClr val="ffffff"/>
                </a:solidFill>
                <a:latin typeface="Arial"/>
              </a:rPr>
              <a:t>Real Life</a:t>
            </a:r>
            <a:endParaRPr b="0" lang="en-GB" sz="1800" spc="-1" strike="noStrike">
              <a:solidFill>
                <a:srgbClr val="333333"/>
              </a:solidFill>
              <a:latin typeface="Arial"/>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1"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Power Converters in CERN Accelerators | High Power</a:t>
            </a:r>
            <a:endParaRPr b="1" lang="en-GB" sz="2200" spc="-1" strike="noStrike">
              <a:solidFill>
                <a:srgbClr val="ffffff"/>
              </a:solidFill>
              <a:latin typeface="Arial"/>
            </a:endParaRPr>
          </a:p>
        </p:txBody>
      </p:sp>
      <p:graphicFrame>
        <p:nvGraphicFramePr>
          <p:cNvPr id="302" name="Table 4_ 4"/>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High Power Converter</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Compared to low power, high power comes with water cooling system, uses bigger components, except in the case of redundant modules.</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303" name="" descr=""/>
          <p:cNvPicPr/>
          <p:nvPr/>
        </p:nvPicPr>
        <p:blipFill>
          <a:blip r:embed="rId1"/>
          <a:stretch/>
        </p:blipFill>
        <p:spPr>
          <a:xfrm>
            <a:off x="9103320" y="3111480"/>
            <a:ext cx="2647440" cy="3332520"/>
          </a:xfrm>
          <a:prstGeom prst="rect">
            <a:avLst/>
          </a:prstGeom>
          <a:ln w="3600">
            <a:noFill/>
          </a:ln>
        </p:spPr>
      </p:pic>
      <p:pic>
        <p:nvPicPr>
          <p:cNvPr id="304" name="" descr=""/>
          <p:cNvPicPr/>
          <p:nvPr/>
        </p:nvPicPr>
        <p:blipFill>
          <a:blip r:embed="rId2"/>
          <a:stretch/>
        </p:blipFill>
        <p:spPr>
          <a:xfrm>
            <a:off x="1114920" y="1462680"/>
            <a:ext cx="4464000" cy="4693320"/>
          </a:xfrm>
          <a:prstGeom prst="rect">
            <a:avLst/>
          </a:prstGeom>
          <a:ln w="3600">
            <a:noFill/>
          </a:ln>
        </p:spPr>
      </p:pic>
      <p:pic>
        <p:nvPicPr>
          <p:cNvPr id="305" name="" descr=""/>
          <p:cNvPicPr/>
          <p:nvPr/>
        </p:nvPicPr>
        <p:blipFill>
          <a:blip r:embed="rId3"/>
          <a:stretch/>
        </p:blipFill>
        <p:spPr>
          <a:xfrm>
            <a:off x="5738400" y="1466640"/>
            <a:ext cx="2829600" cy="4564080"/>
          </a:xfrm>
          <a:prstGeom prst="rect">
            <a:avLst/>
          </a:prstGeom>
          <a:ln w="3600">
            <a:noFill/>
          </a:ln>
        </p:spPr>
      </p:pic>
    </p:spTree>
  </p:cSld>
  <mc:AlternateContent>
    <mc:Choice Requires="p14">
      <p:transition spd="slow" p14:dur="2000"/>
    </mc:Choice>
    <mc:Fallback>
      <p:transition spd="slow"/>
    </mc:Fallback>
  </mc:AlternateContent>
</p:sld>
</file>

<file path=ppt/slides/slide9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33"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Component qualification | Very Low Cross Section Goal</a:t>
            </a:r>
            <a:endParaRPr b="1" lang="en-GB" sz="2200" spc="-1" strike="noStrike">
              <a:solidFill>
                <a:srgbClr val="ffffff"/>
              </a:solidFill>
              <a:latin typeface="Arial"/>
            </a:endParaRPr>
          </a:p>
        </p:txBody>
      </p:sp>
      <p:graphicFrame>
        <p:nvGraphicFramePr>
          <p:cNvPr id="734" name="Table 4_ 11"/>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Real-life example - 4/6</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OPA was powered in a follower mode, and consumption of the whole board is measured in real time (several OPA units together).</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Using polyswitch on each SOIC8 (2x OPA) allows to</a:t>
                      </a:r>
                      <a:endParaRPr b="1" lang="en-GB" sz="1800" spc="-1" strike="noStrike">
                        <a:solidFill>
                          <a:srgbClr val="333333"/>
                        </a:solidFill>
                        <a:latin typeface="Arial"/>
                      </a:endParaRPr>
                    </a:p>
                    <a:p>
                      <a:pPr marL="36000" algn="just">
                        <a:lnSpc>
                          <a:spcPct val="115000"/>
                        </a:lnSpc>
                        <a:spcBef>
                          <a:spcPts val="283"/>
                        </a:spcBef>
                        <a:spcAft>
                          <a:spcPts val="283"/>
                        </a:spcAft>
                        <a:buClr>
                          <a:srgbClr val="000000"/>
                        </a:buClr>
                        <a:buSzPct val="45000"/>
                        <a:buFont typeface="Wingdings" charset="2"/>
                        <a:buChar char=""/>
                      </a:pPr>
                      <a:r>
                        <a:rPr b="1" lang="en-GB" sz="1800" spc="-1" strike="noStrike">
                          <a:solidFill>
                            <a:srgbClr val="333333"/>
                          </a:solidFill>
                          <a:latin typeface="Arial"/>
                        </a:rPr>
                        <a:t>Count the SEL</a:t>
                      </a:r>
                      <a:br>
                        <a:rPr sz="1800"/>
                      </a:br>
                      <a:r>
                        <a:rPr b="1" lang="en-GB" sz="1600" spc="-1" strike="noStrike">
                          <a:solidFill>
                            <a:srgbClr val="333333"/>
                          </a:solidFill>
                          <a:latin typeface="Arial"/>
                        </a:rPr>
                        <a:t>(a Polyswitch is not a fuse, and will consume a step current when activated)</a:t>
                      </a:r>
                      <a:endParaRPr b="1" lang="en-GB" sz="1600" spc="-1" strike="noStrike">
                        <a:solidFill>
                          <a:srgbClr val="333333"/>
                        </a:solidFill>
                        <a:latin typeface="Arial"/>
                      </a:endParaRPr>
                    </a:p>
                    <a:p>
                      <a:pPr marL="36000" algn="just">
                        <a:lnSpc>
                          <a:spcPct val="115000"/>
                        </a:lnSpc>
                        <a:spcBef>
                          <a:spcPts val="283"/>
                        </a:spcBef>
                        <a:spcAft>
                          <a:spcPts val="283"/>
                        </a:spcAft>
                        <a:buClr>
                          <a:srgbClr val="000000"/>
                        </a:buClr>
                        <a:buSzPct val="45000"/>
                        <a:buFont typeface="Wingdings" charset="2"/>
                        <a:buChar char=""/>
                      </a:pPr>
                      <a:r>
                        <a:rPr b="1" lang="en-GB" sz="1800" spc="-1" strike="noStrike">
                          <a:solidFill>
                            <a:srgbClr val="333333"/>
                          </a:solidFill>
                          <a:latin typeface="Arial"/>
                        </a:rPr>
                        <a:t>Protect the whole setup from dying units.</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sp>
        <p:nvSpPr>
          <p:cNvPr id="735" name=""/>
          <p:cNvSpPr/>
          <p:nvPr/>
        </p:nvSpPr>
        <p:spPr>
          <a:xfrm>
            <a:off x="1066320" y="1315080"/>
            <a:ext cx="3311640" cy="360000"/>
          </a:xfrm>
          <a:prstGeom prst="rect">
            <a:avLst/>
          </a:prstGeom>
          <a:solidFill>
            <a:srgbClr val="eeeeee"/>
          </a:solidFill>
          <a:ln w="3600">
            <a:solidFill>
              <a:srgbClr val="666666"/>
            </a:solidFill>
            <a:round/>
          </a:ln>
        </p:spPr>
        <p:style>
          <a:lnRef idx="0"/>
          <a:fillRef idx="0"/>
          <a:effectRef idx="0"/>
          <a:fontRef idx="minor"/>
        </p:style>
        <p:txBody>
          <a:bodyPr lIns="54000" rIns="54000" tIns="54000" bIns="54000" anchor="ctr">
            <a:noAutofit/>
          </a:bodyPr>
          <a:p>
            <a:pPr algn="ctr"/>
            <a:r>
              <a:rPr b="1" lang="en-GB" sz="1800" spc="-1" strike="noStrike">
                <a:solidFill>
                  <a:srgbClr val="333333"/>
                </a:solidFill>
                <a:latin typeface="Arial"/>
              </a:rPr>
              <a:t>Not a fuse but a polyswitch</a:t>
            </a:r>
            <a:endParaRPr b="1" lang="en-GB" sz="1800" spc="-1" strike="noStrike">
              <a:solidFill>
                <a:srgbClr val="333333"/>
              </a:solidFill>
              <a:latin typeface="Arial"/>
            </a:endParaRPr>
          </a:p>
        </p:txBody>
      </p:sp>
      <p:pic>
        <p:nvPicPr>
          <p:cNvPr id="736" name="" descr=""/>
          <p:cNvPicPr/>
          <p:nvPr/>
        </p:nvPicPr>
        <p:blipFill>
          <a:blip r:embed="rId1"/>
          <a:stretch/>
        </p:blipFill>
        <p:spPr>
          <a:xfrm>
            <a:off x="1067760" y="1839600"/>
            <a:ext cx="3284280" cy="3992400"/>
          </a:xfrm>
          <a:prstGeom prst="rect">
            <a:avLst/>
          </a:prstGeom>
          <a:ln w="3600">
            <a:solidFill>
              <a:srgbClr val="333333"/>
            </a:solidFill>
            <a:round/>
          </a:ln>
        </p:spPr>
      </p:pic>
      <p:pic>
        <p:nvPicPr>
          <p:cNvPr id="737" name="" descr=""/>
          <p:cNvPicPr/>
          <p:nvPr/>
        </p:nvPicPr>
        <p:blipFill>
          <a:blip r:embed="rId2"/>
          <a:stretch/>
        </p:blipFill>
        <p:spPr>
          <a:xfrm>
            <a:off x="4608000" y="1856880"/>
            <a:ext cx="3431520" cy="3982320"/>
          </a:xfrm>
          <a:prstGeom prst="rect">
            <a:avLst/>
          </a:prstGeom>
          <a:ln w="3600">
            <a:solidFill>
              <a:srgbClr val="333333"/>
            </a:solidFill>
            <a:round/>
          </a:ln>
        </p:spPr>
      </p:pic>
      <p:sp>
        <p:nvSpPr>
          <p:cNvPr id="738" name=""/>
          <p:cNvSpPr/>
          <p:nvPr/>
        </p:nvSpPr>
        <p:spPr>
          <a:xfrm>
            <a:off x="10605240" y="-360"/>
            <a:ext cx="1599840" cy="1585080"/>
          </a:xfrm>
          <a:custGeom>
            <a:avLst/>
            <a:gdLst/>
            <a:ahLst/>
            <a:rect l="0" t="0" r="r" b="b"/>
            <a:pathLst>
              <a:path w="4444" h="4403">
                <a:moveTo>
                  <a:pt x="0" y="0"/>
                </a:moveTo>
                <a:lnTo>
                  <a:pt x="2505" y="1"/>
                </a:lnTo>
                <a:lnTo>
                  <a:pt x="4444" y="1950"/>
                </a:lnTo>
                <a:lnTo>
                  <a:pt x="4420" y="4403"/>
                </a:lnTo>
                <a:lnTo>
                  <a:pt x="0" y="0"/>
                </a:lnTo>
                <a:close/>
              </a:path>
            </a:pathLst>
          </a:custGeom>
          <a:solidFill>
            <a:srgbClr val="ec9ba4"/>
          </a:solidFill>
          <a:ln w="3600">
            <a:solidFill>
              <a:srgbClr val="666666"/>
            </a:solidFill>
            <a:round/>
          </a:ln>
        </p:spPr>
        <p:txBody>
          <a:bodyPr lIns="54000" rIns="54000" tIns="54000" bIns="54000" anchor="ctr">
            <a:noAutofit/>
          </a:bodyPr>
          <a:p>
            <a:pPr algn="ctr"/>
            <a:endParaRPr b="0" lang="en-GB" sz="1800" spc="-1" strike="noStrike">
              <a:solidFill>
                <a:srgbClr val="333333"/>
              </a:solidFill>
              <a:latin typeface="Arial"/>
            </a:endParaRPr>
          </a:p>
        </p:txBody>
      </p:sp>
      <p:sp>
        <p:nvSpPr>
          <p:cNvPr id="739" name="Rectangle 17_ 3"/>
          <p:cNvSpPr/>
          <p:nvPr/>
        </p:nvSpPr>
        <p:spPr>
          <a:xfrm rot="2700000">
            <a:off x="10167840" y="220320"/>
            <a:ext cx="2871000" cy="635400"/>
          </a:xfrm>
          <a:prstGeom prst="rect">
            <a:avLst/>
          </a:prstGeom>
          <a:noFill/>
          <a:ln w="3240">
            <a:noFill/>
          </a:ln>
        </p:spPr>
        <p:style>
          <a:lnRef idx="0"/>
          <a:fillRef idx="0"/>
          <a:effectRef idx="0"/>
          <a:fontRef idx="minor"/>
        </p:style>
        <p:txBody>
          <a:bodyPr lIns="288000" rIns="288000" tIns="36000" bIns="36000" anchor="ctr">
            <a:noAutofit/>
          </a:bodyPr>
          <a:p>
            <a:pPr algn="ctr">
              <a:lnSpc>
                <a:spcPct val="100000"/>
              </a:lnSpc>
            </a:pPr>
            <a:r>
              <a:rPr b="1" lang="en-GB" sz="1800" spc="-1" strike="noStrike">
                <a:solidFill>
                  <a:srgbClr val="ffffff"/>
                </a:solidFill>
                <a:latin typeface="Arial"/>
              </a:rPr>
              <a:t>Real Life</a:t>
            </a:r>
            <a:endParaRPr b="0" lang="en-GB" sz="1800" spc="-1" strike="noStrike">
              <a:solidFill>
                <a:srgbClr val="333333"/>
              </a:solidFill>
              <a:latin typeface="Arial"/>
            </a:endParaRPr>
          </a:p>
        </p:txBody>
      </p:sp>
    </p:spTree>
  </p:cSld>
  <mc:AlternateContent>
    <mc:Choice Requires="p14">
      <p:transition spd="slow" p14:dur="2000"/>
    </mc:Choice>
    <mc:Fallback>
      <p:transition spd="slow"/>
    </mc:Fallback>
  </mc:AlternateContent>
</p:sld>
</file>

<file path=ppt/slides/slide9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40"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Component qualification | Very Low Cross Section Goal</a:t>
            </a:r>
            <a:endParaRPr b="1" lang="en-GB" sz="2200" spc="-1" strike="noStrike">
              <a:solidFill>
                <a:srgbClr val="ffffff"/>
              </a:solidFill>
              <a:latin typeface="Arial"/>
            </a:endParaRPr>
          </a:p>
        </p:txBody>
      </p:sp>
      <p:graphicFrame>
        <p:nvGraphicFramePr>
          <p:cNvPr id="741" name="Table 4_ 18"/>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pPr>
                      <a:r>
                        <a:rPr b="1" lang="en-US" sz="1800" spc="-1" strike="noStrike">
                          <a:solidFill>
                            <a:srgbClr val="333333"/>
                          </a:solidFill>
                          <a:latin typeface="Arial"/>
                        </a:rPr>
                        <a:t>Real-life example - 5/6 </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Since many events were found (was not expected), a weibull curve could easily be extracted.</a:t>
                      </a:r>
                      <a:endParaRPr b="1" lang="en-GB" sz="1800" spc="-1" strike="noStrike">
                        <a:solidFill>
                          <a:srgbClr val="333333"/>
                        </a:solidFill>
                        <a:latin typeface="Arial"/>
                      </a:endParaRPr>
                    </a:p>
                    <a:p>
                      <a:pPr marL="36000" algn="just">
                        <a:lnSpc>
                          <a:spcPct val="115000"/>
                        </a:lnSpc>
                        <a:spcBef>
                          <a:spcPts val="283"/>
                        </a:spcBef>
                        <a:spcAft>
                          <a:spcPts val="283"/>
                        </a:spcAft>
                        <a:buClr>
                          <a:srgbClr val="000000"/>
                        </a:buClr>
                        <a:buSzPct val="45000"/>
                        <a:buFont typeface="Wingdings" charset="2"/>
                        <a:buChar char=""/>
                      </a:pPr>
                      <a:r>
                        <a:rPr b="1" lang="en-GB" sz="1800" spc="-1" strike="noStrike">
                          <a:solidFill>
                            <a:srgbClr val="333333"/>
                          </a:solidFill>
                          <a:latin typeface="Arial"/>
                        </a:rPr>
                        <a:t>Analyse showed events were indeed randomly distributed (as expected for a single event )</a:t>
                      </a:r>
                      <a:endParaRPr b="1" lang="en-GB" sz="1800" spc="-1" strike="noStrike">
                        <a:solidFill>
                          <a:srgbClr val="333333"/>
                        </a:solidFill>
                        <a:latin typeface="Arial"/>
                      </a:endParaRPr>
                    </a:p>
                    <a:p>
                      <a:pPr marL="36000" algn="just">
                        <a:lnSpc>
                          <a:spcPct val="115000"/>
                        </a:lnSpc>
                        <a:spcBef>
                          <a:spcPts val="283"/>
                        </a:spcBef>
                        <a:spcAft>
                          <a:spcPts val="283"/>
                        </a:spcAft>
                        <a:buClr>
                          <a:srgbClr val="000000"/>
                        </a:buClr>
                        <a:buSzPct val="45000"/>
                        <a:buFont typeface="Wingdings" charset="2"/>
                        <a:buChar char=""/>
                      </a:pPr>
                      <a:r>
                        <a:rPr b="1" lang="en-GB" sz="1800" spc="-1" strike="noStrike">
                          <a:solidFill>
                            <a:srgbClr val="333333"/>
                          </a:solidFill>
                          <a:latin typeface="Arial"/>
                        </a:rPr>
                        <a:t>Analyse was giving a relatively precise cross section (90 % bounds)</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742" name="" descr=""/>
          <p:cNvPicPr/>
          <p:nvPr/>
        </p:nvPicPr>
        <p:blipFill>
          <a:blip r:embed="rId1"/>
          <a:stretch/>
        </p:blipFill>
        <p:spPr>
          <a:xfrm>
            <a:off x="1735560" y="996120"/>
            <a:ext cx="5248440" cy="5553000"/>
          </a:xfrm>
          <a:prstGeom prst="rect">
            <a:avLst/>
          </a:prstGeom>
          <a:ln w="3600">
            <a:solidFill>
              <a:srgbClr val="333333"/>
            </a:solidFill>
            <a:round/>
          </a:ln>
        </p:spPr>
      </p:pic>
      <p:sp>
        <p:nvSpPr>
          <p:cNvPr id="743" name=""/>
          <p:cNvSpPr/>
          <p:nvPr/>
        </p:nvSpPr>
        <p:spPr>
          <a:xfrm>
            <a:off x="10605240" y="-360"/>
            <a:ext cx="1599840" cy="1585080"/>
          </a:xfrm>
          <a:custGeom>
            <a:avLst/>
            <a:gdLst/>
            <a:ahLst/>
            <a:rect l="0" t="0" r="r" b="b"/>
            <a:pathLst>
              <a:path w="4444" h="4403">
                <a:moveTo>
                  <a:pt x="0" y="0"/>
                </a:moveTo>
                <a:lnTo>
                  <a:pt x="2505" y="1"/>
                </a:lnTo>
                <a:lnTo>
                  <a:pt x="4444" y="1950"/>
                </a:lnTo>
                <a:lnTo>
                  <a:pt x="4420" y="4403"/>
                </a:lnTo>
                <a:lnTo>
                  <a:pt x="0" y="0"/>
                </a:lnTo>
                <a:close/>
              </a:path>
            </a:pathLst>
          </a:custGeom>
          <a:solidFill>
            <a:srgbClr val="ec9ba4"/>
          </a:solidFill>
          <a:ln w="3600">
            <a:solidFill>
              <a:srgbClr val="666666"/>
            </a:solidFill>
            <a:round/>
          </a:ln>
        </p:spPr>
        <p:txBody>
          <a:bodyPr lIns="54000" rIns="54000" tIns="54000" bIns="54000" anchor="ctr">
            <a:noAutofit/>
          </a:bodyPr>
          <a:p>
            <a:pPr algn="ctr"/>
            <a:endParaRPr b="0" lang="en-GB" sz="1800" spc="-1" strike="noStrike">
              <a:solidFill>
                <a:srgbClr val="333333"/>
              </a:solidFill>
              <a:latin typeface="Arial"/>
            </a:endParaRPr>
          </a:p>
        </p:txBody>
      </p:sp>
      <p:sp>
        <p:nvSpPr>
          <p:cNvPr id="744" name="Rectangle 17_ 4"/>
          <p:cNvSpPr/>
          <p:nvPr/>
        </p:nvSpPr>
        <p:spPr>
          <a:xfrm rot="2700000">
            <a:off x="10167840" y="220320"/>
            <a:ext cx="2871000" cy="635400"/>
          </a:xfrm>
          <a:prstGeom prst="rect">
            <a:avLst/>
          </a:prstGeom>
          <a:noFill/>
          <a:ln w="3240">
            <a:noFill/>
          </a:ln>
        </p:spPr>
        <p:style>
          <a:lnRef idx="0"/>
          <a:fillRef idx="0"/>
          <a:effectRef idx="0"/>
          <a:fontRef idx="minor"/>
        </p:style>
        <p:txBody>
          <a:bodyPr lIns="288000" rIns="288000" tIns="36000" bIns="36000" anchor="ctr">
            <a:noAutofit/>
          </a:bodyPr>
          <a:p>
            <a:pPr algn="ctr">
              <a:lnSpc>
                <a:spcPct val="100000"/>
              </a:lnSpc>
            </a:pPr>
            <a:r>
              <a:rPr b="1" lang="en-GB" sz="1800" spc="-1" strike="noStrike">
                <a:solidFill>
                  <a:srgbClr val="ffffff"/>
                </a:solidFill>
                <a:latin typeface="Arial"/>
              </a:rPr>
              <a:t>Real Life</a:t>
            </a:r>
            <a:endParaRPr b="0" lang="en-GB" sz="1800" spc="-1" strike="noStrike">
              <a:solidFill>
                <a:srgbClr val="333333"/>
              </a:solidFill>
              <a:latin typeface="Arial"/>
            </a:endParaRPr>
          </a:p>
        </p:txBody>
      </p:sp>
    </p:spTree>
  </p:cSld>
  <mc:AlternateContent>
    <mc:Choice Requires="p14">
      <p:transition spd="slow" p14:dur="2000"/>
    </mc:Choice>
    <mc:Fallback>
      <p:transition spd="slow"/>
    </mc:Fallback>
  </mc:AlternateContent>
</p:sld>
</file>

<file path=ppt/slides/slide9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45"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Component qualification | Very Low Cross Section Goal</a:t>
            </a:r>
            <a:endParaRPr b="1" lang="en-GB" sz="2200" spc="-1" strike="noStrike">
              <a:solidFill>
                <a:srgbClr val="ffffff"/>
              </a:solidFill>
              <a:latin typeface="Arial"/>
            </a:endParaRPr>
          </a:p>
        </p:txBody>
      </p:sp>
      <p:graphicFrame>
        <p:nvGraphicFramePr>
          <p:cNvPr id="746" name="Table 4_ 31"/>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Real-life example - 6/6 </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OPA 2192 cross section was found just below threshold (max) initially extracted from previous qualification campaign, and quickly abandonned.</a:t>
                      </a:r>
                      <a:endParaRPr b="1" lang="en-GB" sz="1800" spc="-1" strike="noStrike">
                        <a:solidFill>
                          <a:srgbClr val="333333"/>
                        </a:solidFill>
                        <a:latin typeface="Arial"/>
                      </a:endParaRPr>
                    </a:p>
                    <a:p>
                      <a:pPr marL="36000" algn="just">
                        <a:lnSpc>
                          <a:spcPct val="115000"/>
                        </a:lnSpc>
                        <a:spcBef>
                          <a:spcPts val="283"/>
                        </a:spcBef>
                        <a:spcAft>
                          <a:spcPts val="283"/>
                        </a:spcAft>
                      </a:pP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472702"/>
                          </a:solidFill>
                          <a:latin typeface="Arial"/>
                        </a:rPr>
                        <a:t>Everything fine, isn’t it?</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472702"/>
                          </a:solidFill>
                          <a:latin typeface="Arial"/>
                        </a:rPr>
                        <a:t>-------------------------------------</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Well not really. The whole quantity was purchased* (40 000 units) and none will finally be used.</a:t>
                      </a:r>
                      <a:endParaRPr b="1" lang="en-GB" sz="1800" spc="-1" strike="noStrike">
                        <a:solidFill>
                          <a:srgbClr val="333333"/>
                        </a:solidFill>
                        <a:latin typeface="Arial"/>
                      </a:endParaRPr>
                    </a:p>
                    <a:p>
                      <a:pPr marL="36000" algn="just">
                        <a:lnSpc>
                          <a:spcPct val="115000"/>
                        </a:lnSpc>
                        <a:spcBef>
                          <a:spcPts val="283"/>
                        </a:spcBef>
                        <a:spcAft>
                          <a:spcPts val="283"/>
                        </a:spcAft>
                      </a:pPr>
                      <a:endParaRPr b="1" lang="en-GB" sz="1800" spc="-1" strike="noStrike">
                        <a:solidFill>
                          <a:srgbClr val="333333"/>
                        </a:solidFill>
                        <a:latin typeface="Arial"/>
                      </a:endParaRPr>
                    </a:p>
                    <a:p>
                      <a:pPr marL="36000" algn="just">
                        <a:lnSpc>
                          <a:spcPct val="115000"/>
                        </a:lnSpc>
                        <a:spcBef>
                          <a:spcPts val="283"/>
                        </a:spcBef>
                        <a:spcAft>
                          <a:spcPts val="283"/>
                        </a:spcAft>
                      </a:pPr>
                      <a:r>
                        <a:rPr b="0" lang="en-GB" sz="1600" spc="-1" strike="noStrike">
                          <a:solidFill>
                            <a:srgbClr val="333333"/>
                          </a:solidFill>
                          <a:latin typeface="Arial"/>
                        </a:rPr>
                        <a:t>* almost 2-years of delivery time announced during covid… </a:t>
                      </a:r>
                      <a:r>
                        <a:rPr b="1" lang="en-GB" sz="1600" spc="-1" strike="noStrike">
                          <a:solidFill>
                            <a:srgbClr val="333333"/>
                          </a:solidFill>
                          <a:latin typeface="Arial"/>
                        </a:rPr>
                        <a:t>“Risk doesn't always pay”</a:t>
                      </a:r>
                      <a:endParaRPr b="1" lang="en-GB" sz="16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747" name="" descr=""/>
          <p:cNvPicPr/>
          <p:nvPr/>
        </p:nvPicPr>
        <p:blipFill>
          <a:blip r:embed="rId1"/>
          <a:stretch/>
        </p:blipFill>
        <p:spPr>
          <a:xfrm>
            <a:off x="1542600" y="1258560"/>
            <a:ext cx="6239880" cy="4898520"/>
          </a:xfrm>
          <a:prstGeom prst="rect">
            <a:avLst/>
          </a:prstGeom>
          <a:ln w="3600">
            <a:solidFill>
              <a:srgbClr val="333333"/>
            </a:solidFill>
            <a:round/>
          </a:ln>
        </p:spPr>
      </p:pic>
      <p:sp>
        <p:nvSpPr>
          <p:cNvPr id="748" name=""/>
          <p:cNvSpPr/>
          <p:nvPr/>
        </p:nvSpPr>
        <p:spPr>
          <a:xfrm>
            <a:off x="10605240" y="-360"/>
            <a:ext cx="1599840" cy="1585080"/>
          </a:xfrm>
          <a:custGeom>
            <a:avLst/>
            <a:gdLst/>
            <a:ahLst/>
            <a:rect l="0" t="0" r="r" b="b"/>
            <a:pathLst>
              <a:path w="4444" h="4403">
                <a:moveTo>
                  <a:pt x="0" y="0"/>
                </a:moveTo>
                <a:lnTo>
                  <a:pt x="2505" y="1"/>
                </a:lnTo>
                <a:lnTo>
                  <a:pt x="4444" y="1950"/>
                </a:lnTo>
                <a:lnTo>
                  <a:pt x="4420" y="4403"/>
                </a:lnTo>
                <a:lnTo>
                  <a:pt x="0" y="0"/>
                </a:lnTo>
                <a:close/>
              </a:path>
            </a:pathLst>
          </a:custGeom>
          <a:solidFill>
            <a:srgbClr val="ec9ba4"/>
          </a:solidFill>
          <a:ln w="3600">
            <a:solidFill>
              <a:srgbClr val="666666"/>
            </a:solidFill>
            <a:round/>
          </a:ln>
        </p:spPr>
        <p:txBody>
          <a:bodyPr lIns="54000" rIns="54000" tIns="54000" bIns="54000" anchor="ctr">
            <a:noAutofit/>
          </a:bodyPr>
          <a:p>
            <a:pPr algn="ctr"/>
            <a:endParaRPr b="0" lang="en-GB" sz="1800" spc="-1" strike="noStrike">
              <a:solidFill>
                <a:srgbClr val="333333"/>
              </a:solidFill>
              <a:latin typeface="Arial"/>
            </a:endParaRPr>
          </a:p>
        </p:txBody>
      </p:sp>
      <p:sp>
        <p:nvSpPr>
          <p:cNvPr id="749" name="Rectangle 17_ 5"/>
          <p:cNvSpPr/>
          <p:nvPr/>
        </p:nvSpPr>
        <p:spPr>
          <a:xfrm rot="2700000">
            <a:off x="10167840" y="220320"/>
            <a:ext cx="2871000" cy="635400"/>
          </a:xfrm>
          <a:prstGeom prst="rect">
            <a:avLst/>
          </a:prstGeom>
          <a:noFill/>
          <a:ln w="3240">
            <a:noFill/>
          </a:ln>
        </p:spPr>
        <p:style>
          <a:lnRef idx="0"/>
          <a:fillRef idx="0"/>
          <a:effectRef idx="0"/>
          <a:fontRef idx="minor"/>
        </p:style>
        <p:txBody>
          <a:bodyPr lIns="288000" rIns="288000" tIns="36000" bIns="36000" anchor="ctr">
            <a:noAutofit/>
          </a:bodyPr>
          <a:p>
            <a:pPr algn="ctr">
              <a:lnSpc>
                <a:spcPct val="100000"/>
              </a:lnSpc>
            </a:pPr>
            <a:r>
              <a:rPr b="1" lang="en-GB" sz="1800" spc="-1" strike="noStrike">
                <a:solidFill>
                  <a:srgbClr val="ffffff"/>
                </a:solidFill>
                <a:latin typeface="Arial"/>
              </a:rPr>
              <a:t>Real Life</a:t>
            </a:r>
            <a:endParaRPr b="0" lang="en-GB" sz="1800" spc="-1" strike="noStrike">
              <a:solidFill>
                <a:srgbClr val="333333"/>
              </a:solidFill>
              <a:latin typeface="Arial"/>
            </a:endParaRPr>
          </a:p>
        </p:txBody>
      </p:sp>
    </p:spTree>
  </p:cSld>
  <mc:AlternateContent>
    <mc:Choice Requires="p14">
      <p:transition spd="slow" p14:dur="2000"/>
    </mc:Choice>
    <mc:Fallback>
      <p:transition spd="slow"/>
    </mc:Fallback>
  </mc:AlternateContent>
</p:sld>
</file>

<file path=ppt/slides/slide9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50" name="PlaceHolder 1"/>
          <p:cNvSpPr>
            <a:spLocks noGrp="1"/>
          </p:cNvSpPr>
          <p:nvPr>
            <p:ph type="title"/>
          </p:nvPr>
        </p:nvSpPr>
        <p:spPr>
          <a:xfrm>
            <a:off x="1741680" y="2873520"/>
            <a:ext cx="9405000" cy="1001520"/>
          </a:xfrm>
          <a:prstGeom prst="rect">
            <a:avLst/>
          </a:prstGeom>
          <a:noFill/>
          <a:ln w="0">
            <a:noFill/>
          </a:ln>
        </p:spPr>
        <p:txBody>
          <a:bodyPr lIns="0" rIns="0" tIns="0" bIns="0" anchor="ctr">
            <a:noAutofit/>
          </a:bodyPr>
          <a:p>
            <a:pPr indent="0">
              <a:buNone/>
            </a:pPr>
            <a:r>
              <a:rPr b="1" lang="en-GB" sz="3200" spc="-1" strike="noStrike">
                <a:solidFill>
                  <a:srgbClr val="333333"/>
                </a:solidFill>
                <a:latin typeface="Arial"/>
              </a:rPr>
              <a:t>Converter qualification</a:t>
            </a:r>
            <a:endParaRPr b="1" lang="en-GB" sz="3200" spc="-1" strike="noStrike">
              <a:solidFill>
                <a:srgbClr val="333333"/>
              </a:solidFill>
              <a:latin typeface="Arial"/>
            </a:endParaRPr>
          </a:p>
        </p:txBody>
      </p:sp>
    </p:spTree>
  </p:cSld>
  <mc:AlternateContent>
    <mc:Choice Requires="p14">
      <p:transition spd="slow" p14:dur="2000"/>
    </mc:Choice>
    <mc:Fallback>
      <p:transition spd="slow"/>
    </mc:Fallback>
  </mc:AlternateContent>
</p:sld>
</file>

<file path=ppt/slides/slide9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51"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Converter qualification under radiation</a:t>
            </a:r>
            <a:endParaRPr b="1" lang="en-GB" sz="2200" spc="-1" strike="noStrike">
              <a:solidFill>
                <a:srgbClr val="ffffff"/>
              </a:solidFill>
              <a:latin typeface="Arial"/>
            </a:endParaRPr>
          </a:p>
        </p:txBody>
      </p:sp>
      <p:graphicFrame>
        <p:nvGraphicFramePr>
          <p:cNvPr id="752" name="Table 4_ 44"/>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Rad. test seq. overview</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The converter test was built on the basis of sequences generated and repeated, covering 1-2 Gy per sequence.</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It allows to:</a:t>
                      </a:r>
                      <a:endParaRPr b="1" lang="en-GB" sz="1800" spc="-1" strike="noStrike">
                        <a:solidFill>
                          <a:srgbClr val="333333"/>
                        </a:solidFill>
                        <a:latin typeface="Arial"/>
                      </a:endParaRPr>
                    </a:p>
                    <a:p>
                      <a:pPr marL="36000" algn="just">
                        <a:lnSpc>
                          <a:spcPct val="115000"/>
                        </a:lnSpc>
                        <a:spcBef>
                          <a:spcPts val="283"/>
                        </a:spcBef>
                        <a:spcAft>
                          <a:spcPts val="283"/>
                        </a:spcAft>
                        <a:buClr>
                          <a:srgbClr val="000000"/>
                        </a:buClr>
                        <a:buSzPct val="45000"/>
                        <a:buFont typeface="Wingdings" charset="2"/>
                        <a:buChar char=""/>
                      </a:pPr>
                      <a:r>
                        <a:rPr b="1" lang="en-GB" sz="1800" spc="-1" strike="noStrike">
                          <a:solidFill>
                            <a:srgbClr val="333333"/>
                          </a:solidFill>
                          <a:latin typeface="Arial"/>
                        </a:rPr>
                        <a:t>Catch SET if impacting the system (inadequate filtering, or topology issue)</a:t>
                      </a:r>
                      <a:endParaRPr b="1" lang="en-GB" sz="1800" spc="-1" strike="noStrike">
                        <a:solidFill>
                          <a:srgbClr val="333333"/>
                        </a:solidFill>
                        <a:latin typeface="Arial"/>
                      </a:endParaRPr>
                    </a:p>
                    <a:p>
                      <a:pPr marL="36000" algn="just">
                        <a:lnSpc>
                          <a:spcPct val="115000"/>
                        </a:lnSpc>
                        <a:spcBef>
                          <a:spcPts val="283"/>
                        </a:spcBef>
                        <a:spcAft>
                          <a:spcPts val="283"/>
                        </a:spcAft>
                        <a:buClr>
                          <a:srgbClr val="000000"/>
                        </a:buClr>
                        <a:buSzPct val="45000"/>
                        <a:buFont typeface="Wingdings" charset="2"/>
                        <a:buChar char=""/>
                      </a:pPr>
                      <a:r>
                        <a:rPr b="1" lang="en-GB" sz="1800" spc="-1" strike="noStrike">
                          <a:solidFill>
                            <a:srgbClr val="333333"/>
                          </a:solidFill>
                          <a:latin typeface="Arial"/>
                        </a:rPr>
                        <a:t>Measure cumulative dose impact through different measurements</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753" name="" descr=""/>
          <p:cNvPicPr/>
          <p:nvPr/>
        </p:nvPicPr>
        <p:blipFill>
          <a:blip r:embed="rId1"/>
          <a:stretch/>
        </p:blipFill>
        <p:spPr>
          <a:xfrm>
            <a:off x="856080" y="2481480"/>
            <a:ext cx="7640280" cy="3795480"/>
          </a:xfrm>
          <a:prstGeom prst="rect">
            <a:avLst/>
          </a:prstGeom>
          <a:ln w="3600">
            <a:noFill/>
          </a:ln>
        </p:spPr>
      </p:pic>
      <p:sp>
        <p:nvSpPr>
          <p:cNvPr id="754" name=""/>
          <p:cNvSpPr/>
          <p:nvPr/>
        </p:nvSpPr>
        <p:spPr>
          <a:xfrm>
            <a:off x="1126080" y="1243800"/>
            <a:ext cx="7236720" cy="1152000"/>
          </a:xfrm>
          <a:prstGeom prst="rect">
            <a:avLst/>
          </a:prstGeom>
          <a:solidFill>
            <a:srgbClr val="e8f2a1"/>
          </a:solidFill>
          <a:ln w="0">
            <a:solidFill>
              <a:srgbClr val="3465a4"/>
            </a:solidFill>
          </a:ln>
        </p:spPr>
        <p:style>
          <a:lnRef idx="0"/>
          <a:fillRef idx="0"/>
          <a:effectRef idx="0"/>
          <a:fontRef idx="minor"/>
        </p:style>
        <p:txBody>
          <a:bodyPr lIns="90000" rIns="90000" tIns="45000" bIns="45000" anchor="ctr">
            <a:noAutofit/>
          </a:bodyPr>
          <a:p>
            <a:pPr algn="ctr">
              <a:lnSpc>
                <a:spcPct val="100000"/>
              </a:lnSpc>
            </a:pPr>
            <a:r>
              <a:rPr b="1" lang="en-GB" sz="2100" spc="-1" strike="noStrike">
                <a:solidFill>
                  <a:srgbClr val="000000"/>
                </a:solidFill>
                <a:latin typeface="Arial"/>
              </a:rPr>
              <a:t>More than 500 sequences  |  Start – Regulation – Stop</a:t>
            </a:r>
            <a:endParaRPr b="0" lang="en-GB" sz="2100" spc="-1" strike="noStrike">
              <a:solidFill>
                <a:srgbClr val="333333"/>
              </a:solidFill>
              <a:latin typeface="Arial"/>
            </a:endParaRPr>
          </a:p>
          <a:p>
            <a:pPr algn="ctr">
              <a:lnSpc>
                <a:spcPct val="100000"/>
              </a:lnSpc>
              <a:spcBef>
                <a:spcPts val="283"/>
              </a:spcBef>
            </a:pPr>
            <a:r>
              <a:rPr b="1" lang="en-GB" sz="1500" spc="-1" strike="noStrike">
                <a:solidFill>
                  <a:srgbClr val="000000"/>
                </a:solidFill>
                <a:latin typeface="Arial"/>
              </a:rPr>
              <a:t>No Single Event | Converter handles 500 Gy | Electronics safe up to 800 Gy</a:t>
            </a:r>
            <a:endParaRPr b="0" lang="en-GB" sz="1500" spc="-1" strike="noStrike">
              <a:solidFill>
                <a:srgbClr val="333333"/>
              </a:solidFill>
              <a:latin typeface="Arial"/>
            </a:endParaRPr>
          </a:p>
        </p:txBody>
      </p:sp>
    </p:spTree>
  </p:cSld>
  <mc:AlternateContent>
    <mc:Choice Requires="p14">
      <p:transition spd="slow" p14:dur="2000"/>
    </mc:Choice>
    <mc:Fallback>
      <p:transition spd="slow"/>
    </mc:Fallback>
  </mc:AlternateContent>
</p:sld>
</file>

<file path=ppt/slides/slide9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55"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Converter qualification under radiation</a:t>
            </a:r>
            <a:endParaRPr b="1" lang="en-GB" sz="2200" spc="-1" strike="noStrike">
              <a:solidFill>
                <a:srgbClr val="ffffff"/>
              </a:solidFill>
              <a:latin typeface="Arial"/>
            </a:endParaRPr>
          </a:p>
        </p:txBody>
      </p:sp>
      <p:graphicFrame>
        <p:nvGraphicFramePr>
          <p:cNvPr id="756" name="Table 4_ 52"/>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Radiation test sequences</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nSpc>
                          <a:spcPct val="115000"/>
                        </a:lnSpc>
                        <a:spcBef>
                          <a:spcPts val="283"/>
                        </a:spcBef>
                        <a:spcAft>
                          <a:spcPts val="283"/>
                        </a:spcAft>
                      </a:pPr>
                      <a:r>
                        <a:rPr b="1" lang="en-GB" sz="1800" spc="-1" strike="noStrike">
                          <a:solidFill>
                            <a:srgbClr val="333333"/>
                          </a:solidFill>
                          <a:latin typeface="Arial"/>
                        </a:rPr>
                        <a:t>Predefined sequence is envisaged with many different records at specific points of operation, to be comparable with</a:t>
                      </a:r>
                      <a:endParaRPr b="1" lang="en-GB" sz="1800" spc="-1" strike="noStrike">
                        <a:solidFill>
                          <a:srgbClr val="333333"/>
                        </a:solidFill>
                        <a:latin typeface="Arial"/>
                      </a:endParaRPr>
                    </a:p>
                    <a:p>
                      <a:pPr marL="36000">
                        <a:lnSpc>
                          <a:spcPct val="115000"/>
                        </a:lnSpc>
                        <a:spcBef>
                          <a:spcPts val="283"/>
                        </a:spcBef>
                        <a:spcAft>
                          <a:spcPts val="283"/>
                        </a:spcAft>
                      </a:pPr>
                      <a:r>
                        <a:rPr b="1" lang="en-GB" sz="1800" spc="-1" strike="noStrike">
                          <a:solidFill>
                            <a:srgbClr val="333333"/>
                          </a:solidFill>
                          <a:latin typeface="Arial"/>
                        </a:rPr>
                        <a:t>LHC Operation of the converter, well known. </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757" name="" descr=""/>
          <p:cNvPicPr/>
          <p:nvPr/>
        </p:nvPicPr>
        <p:blipFill>
          <a:blip r:embed="rId1"/>
          <a:stretch/>
        </p:blipFill>
        <p:spPr>
          <a:xfrm>
            <a:off x="840960" y="1633680"/>
            <a:ext cx="7673760" cy="3868200"/>
          </a:xfrm>
          <a:prstGeom prst="rect">
            <a:avLst/>
          </a:prstGeom>
          <a:ln w="3600">
            <a:noFill/>
          </a:ln>
        </p:spPr>
      </p:pic>
    </p:spTree>
  </p:cSld>
  <mc:AlternateContent>
    <mc:Choice Requires="p14">
      <p:transition spd="slow" p14:dur="2000"/>
    </mc:Choice>
    <mc:Fallback>
      <p:transition spd="slow"/>
    </mc:Fallback>
  </mc:AlternateContent>
</p:sld>
</file>

<file path=ppt/slides/slide9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58"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Converter qualification under radiation</a:t>
            </a:r>
            <a:endParaRPr b="1" lang="en-GB" sz="2200" spc="-1" strike="noStrike">
              <a:solidFill>
                <a:srgbClr val="ffffff"/>
              </a:solidFill>
              <a:latin typeface="Arial"/>
            </a:endParaRPr>
          </a:p>
        </p:txBody>
      </p:sp>
      <p:graphicFrame>
        <p:nvGraphicFramePr>
          <p:cNvPr id="759" name="Table 4_ 24"/>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Radiation test sequences</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nSpc>
                          <a:spcPct val="115000"/>
                        </a:lnSpc>
                        <a:spcBef>
                          <a:spcPts val="283"/>
                        </a:spcBef>
                        <a:spcAft>
                          <a:spcPts val="283"/>
                        </a:spcAft>
                      </a:pPr>
                      <a:r>
                        <a:rPr b="1" lang="en-GB" sz="1800" spc="-1" strike="noStrike">
                          <a:solidFill>
                            <a:srgbClr val="333333"/>
                          </a:solidFill>
                          <a:latin typeface="Arial"/>
                        </a:rPr>
                        <a:t>Some </a:t>
                      </a:r>
                      <a:r>
                        <a:rPr b="1" lang="en-GB" sz="1800" spc="-1" strike="noStrike">
                          <a:solidFill>
                            <a:srgbClr val="706e0c"/>
                          </a:solidFill>
                          <a:latin typeface="Arial"/>
                        </a:rPr>
                        <a:t>specific patterns</a:t>
                      </a:r>
                      <a:r>
                        <a:rPr b="1" lang="en-GB" sz="1800" spc="-1" strike="noStrike">
                          <a:solidFill>
                            <a:srgbClr val="333333"/>
                          </a:solidFill>
                          <a:latin typeface="Arial"/>
                        </a:rPr>
                        <a:t> are played inside the sequence to better evaluate inner performance of the converter (See </a:t>
                      </a:r>
                      <a:r>
                        <a:rPr b="1" lang="en-GB" sz="1800" spc="-1" strike="noStrike">
                          <a:solidFill>
                            <a:srgbClr val="706e0c"/>
                          </a:solidFill>
                          <a:latin typeface="Arial"/>
                        </a:rPr>
                        <a:t>sinus placed </a:t>
                      </a:r>
                      <a:r>
                        <a:rPr b="1" lang="en-GB" sz="1800" spc="-1" strike="noStrike">
                          <a:solidFill>
                            <a:srgbClr val="333333"/>
                          </a:solidFill>
                          <a:latin typeface="Arial"/>
                        </a:rPr>
                        <a:t>at each plateau’end).</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760" name="" descr=""/>
          <p:cNvPicPr/>
          <p:nvPr/>
        </p:nvPicPr>
        <p:blipFill>
          <a:blip r:embed="rId1"/>
          <a:stretch/>
        </p:blipFill>
        <p:spPr>
          <a:xfrm>
            <a:off x="803880" y="1542600"/>
            <a:ext cx="7569720" cy="4182480"/>
          </a:xfrm>
          <a:prstGeom prst="rect">
            <a:avLst/>
          </a:prstGeom>
          <a:ln w="3600">
            <a:noFill/>
          </a:ln>
        </p:spPr>
      </p:pic>
    </p:spTree>
  </p:cSld>
  <mc:AlternateContent>
    <mc:Choice Requires="p14">
      <p:transition spd="slow" p14:dur="2000"/>
    </mc:Choice>
    <mc:Fallback>
      <p:transition spd="slow"/>
    </mc:Fallback>
  </mc:AlternateContent>
</p:sld>
</file>

<file path=ppt/slides/slide9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61"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Converter qualification under radiation</a:t>
            </a:r>
            <a:endParaRPr b="1" lang="en-GB" sz="2200" spc="-1" strike="noStrike">
              <a:solidFill>
                <a:srgbClr val="ffffff"/>
              </a:solidFill>
              <a:latin typeface="Arial"/>
            </a:endParaRPr>
          </a:p>
        </p:txBody>
      </p:sp>
      <p:graphicFrame>
        <p:nvGraphicFramePr>
          <p:cNvPr id="762" name="Table 4_ 82"/>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Radiation test sequences</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nSpc>
                          <a:spcPct val="115000"/>
                        </a:lnSpc>
                        <a:spcBef>
                          <a:spcPts val="283"/>
                        </a:spcBef>
                        <a:spcAft>
                          <a:spcPts val="283"/>
                        </a:spcAft>
                      </a:pPr>
                      <a:r>
                        <a:rPr b="1" lang="en-GB" sz="1800" spc="-1" strike="noStrike">
                          <a:solidFill>
                            <a:srgbClr val="333333"/>
                          </a:solidFill>
                          <a:latin typeface="Arial"/>
                        </a:rPr>
                        <a:t>Some relative high sampling capture are taken trying to catch some possible SE events.</a:t>
                      </a:r>
                      <a:endParaRPr b="1" lang="en-GB" sz="1800" spc="-1" strike="noStrike">
                        <a:solidFill>
                          <a:srgbClr val="333333"/>
                        </a:solidFill>
                        <a:latin typeface="Arial"/>
                      </a:endParaRPr>
                    </a:p>
                    <a:p>
                      <a:pPr marL="36000">
                        <a:lnSpc>
                          <a:spcPct val="115000"/>
                        </a:lnSpc>
                        <a:spcBef>
                          <a:spcPts val="283"/>
                        </a:spcBef>
                        <a:spcAft>
                          <a:spcPts val="283"/>
                        </a:spcAft>
                      </a:pPr>
                      <a:r>
                        <a:rPr b="1" lang="en-GB" sz="1800" spc="-1" strike="noStrike">
                          <a:solidFill>
                            <a:srgbClr val="333333"/>
                          </a:solidFill>
                          <a:latin typeface="Arial"/>
                        </a:rPr>
                        <a:t>Signals are captured on Oscillo (40-50 meters of distance).</a:t>
                      </a:r>
                      <a:endParaRPr b="1" lang="en-GB" sz="1800" spc="-1" strike="noStrike">
                        <a:solidFill>
                          <a:srgbClr val="333333"/>
                        </a:solidFill>
                        <a:latin typeface="Arial"/>
                      </a:endParaRPr>
                    </a:p>
                    <a:p>
                      <a:pPr marL="36000">
                        <a:lnSpc>
                          <a:spcPct val="115000"/>
                        </a:lnSpc>
                        <a:spcBef>
                          <a:spcPts val="283"/>
                        </a:spcBef>
                        <a:spcAft>
                          <a:spcPts val="283"/>
                        </a:spcAft>
                      </a:pPr>
                      <a:r>
                        <a:rPr b="1" lang="en-GB" sz="1800" spc="-1" strike="noStrike">
                          <a:solidFill>
                            <a:srgbClr val="333333"/>
                          </a:solidFill>
                          <a:latin typeface="Arial"/>
                        </a:rPr>
                        <a:t>Measured system is operating for 2 weeks under test with switching frequency at 70 kHz, and Single Event likely in the 100 ns max duration time order.</a:t>
                      </a:r>
                      <a:endParaRPr b="1" lang="en-GB" sz="1800" spc="-1" strike="noStrike">
                        <a:solidFill>
                          <a:srgbClr val="333333"/>
                        </a:solidFill>
                        <a:latin typeface="Arial"/>
                      </a:endParaRPr>
                    </a:p>
                    <a:p>
                      <a:pPr marL="36000">
                        <a:lnSpc>
                          <a:spcPct val="115000"/>
                        </a:lnSpc>
                        <a:spcBef>
                          <a:spcPts val="283"/>
                        </a:spcBef>
                        <a:spcAft>
                          <a:spcPts val="283"/>
                        </a:spcAft>
                      </a:pPr>
                      <a:r>
                        <a:rPr b="1" lang="en-GB" sz="1800" spc="-1" strike="noStrike">
                          <a:solidFill>
                            <a:srgbClr val="706e0c"/>
                          </a:solidFill>
                          <a:latin typeface="Arial"/>
                        </a:rPr>
                        <a:t>Not an easy task, generating a lot of data</a:t>
                      </a:r>
                      <a:r>
                        <a:rPr b="1" lang="en-GB" sz="1800" spc="-1" strike="noStrike">
                          <a:solidFill>
                            <a:srgbClr val="333333"/>
                          </a:solidFill>
                          <a:latin typeface="Arial"/>
                        </a:rPr>
                        <a:t>.</a:t>
                      </a: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grpSp>
        <p:nvGrpSpPr>
          <p:cNvPr id="763" name=""/>
          <p:cNvGrpSpPr/>
          <p:nvPr/>
        </p:nvGrpSpPr>
        <p:grpSpPr>
          <a:xfrm>
            <a:off x="943920" y="1345320"/>
            <a:ext cx="7464600" cy="4560480"/>
            <a:chOff x="943920" y="1345320"/>
            <a:chExt cx="7464600" cy="4560480"/>
          </a:xfrm>
        </p:grpSpPr>
        <p:pic>
          <p:nvPicPr>
            <p:cNvPr id="764" name="" descr=""/>
            <p:cNvPicPr/>
            <p:nvPr/>
          </p:nvPicPr>
          <p:blipFill>
            <a:blip r:embed="rId1"/>
            <a:stretch/>
          </p:blipFill>
          <p:spPr>
            <a:xfrm>
              <a:off x="943920" y="1345320"/>
              <a:ext cx="7464600" cy="4560480"/>
            </a:xfrm>
            <a:prstGeom prst="rect">
              <a:avLst/>
            </a:prstGeom>
            <a:ln w="3600">
              <a:noFill/>
            </a:ln>
          </p:spPr>
        </p:pic>
        <p:sp>
          <p:nvSpPr>
            <p:cNvPr id="765" name=""/>
            <p:cNvSpPr/>
            <p:nvPr/>
          </p:nvSpPr>
          <p:spPr>
            <a:xfrm>
              <a:off x="2894760" y="3716640"/>
              <a:ext cx="1135440" cy="278280"/>
            </a:xfrm>
            <a:prstGeom prst="rect">
              <a:avLst/>
            </a:prstGeom>
            <a:solidFill>
              <a:srgbClr val="e8f2a1">
                <a:alpha val="45000"/>
              </a:srgbClr>
            </a:solidFill>
            <a:ln w="3600">
              <a:solidFill>
                <a:srgbClr val="666666"/>
              </a:solidFill>
              <a:round/>
            </a:ln>
          </p:spPr>
          <p:style>
            <a:lnRef idx="0"/>
            <a:fillRef idx="0"/>
            <a:effectRef idx="0"/>
            <a:fontRef idx="minor"/>
          </p:style>
          <p:txBody>
            <a:bodyPr lIns="54000" rIns="54000" tIns="54000" bIns="54000" anchor="ctr">
              <a:noAutofit/>
            </a:bodyPr>
            <a:p>
              <a:pPr algn="ctr"/>
              <a:endParaRPr b="0" lang="en-GB" sz="1800" spc="-1" strike="noStrike">
                <a:solidFill>
                  <a:srgbClr val="333333"/>
                </a:solidFill>
                <a:latin typeface="Arial"/>
              </a:endParaRPr>
            </a:p>
          </p:txBody>
        </p:sp>
        <p:sp>
          <p:nvSpPr>
            <p:cNvPr id="766" name=""/>
            <p:cNvSpPr/>
            <p:nvPr/>
          </p:nvSpPr>
          <p:spPr>
            <a:xfrm>
              <a:off x="2049480" y="3716640"/>
              <a:ext cx="780120" cy="278280"/>
            </a:xfrm>
            <a:prstGeom prst="rect">
              <a:avLst/>
            </a:prstGeom>
            <a:solidFill>
              <a:srgbClr val="bf819e">
                <a:alpha val="45000"/>
              </a:srgbClr>
            </a:solidFill>
            <a:ln w="3600">
              <a:solidFill>
                <a:srgbClr val="666666"/>
              </a:solidFill>
              <a:round/>
            </a:ln>
          </p:spPr>
          <p:style>
            <a:lnRef idx="0"/>
            <a:fillRef idx="0"/>
            <a:effectRef idx="0"/>
            <a:fontRef idx="minor"/>
          </p:style>
          <p:txBody>
            <a:bodyPr lIns="54000" rIns="54000" tIns="54000" bIns="54000" anchor="ctr">
              <a:noAutofit/>
            </a:bodyPr>
            <a:p>
              <a:pPr algn="ctr"/>
              <a:endParaRPr b="0" lang="en-GB" sz="1800" spc="-1" strike="noStrike">
                <a:solidFill>
                  <a:srgbClr val="333333"/>
                </a:solidFill>
                <a:latin typeface="Arial"/>
              </a:endParaRPr>
            </a:p>
          </p:txBody>
        </p:sp>
        <p:sp>
          <p:nvSpPr>
            <p:cNvPr id="767" name=""/>
            <p:cNvSpPr/>
            <p:nvPr/>
          </p:nvSpPr>
          <p:spPr>
            <a:xfrm>
              <a:off x="4130280" y="3462840"/>
              <a:ext cx="780480" cy="781560"/>
            </a:xfrm>
            <a:prstGeom prst="rect">
              <a:avLst/>
            </a:prstGeom>
            <a:solidFill>
              <a:srgbClr val="f6f9d4">
                <a:alpha val="45000"/>
              </a:srgbClr>
            </a:solidFill>
            <a:ln w="3600">
              <a:solidFill>
                <a:srgbClr val="666666"/>
              </a:solidFill>
              <a:round/>
            </a:ln>
          </p:spPr>
          <p:style>
            <a:lnRef idx="0"/>
            <a:fillRef idx="0"/>
            <a:effectRef idx="0"/>
            <a:fontRef idx="minor"/>
          </p:style>
          <p:txBody>
            <a:bodyPr lIns="54000" rIns="54000" tIns="54000" bIns="54000" anchor="ctr">
              <a:noAutofit/>
            </a:bodyPr>
            <a:p>
              <a:pPr algn="ctr"/>
              <a:endParaRPr b="0" lang="en-GB" sz="1800" spc="-1" strike="noStrike">
                <a:solidFill>
                  <a:srgbClr val="333333"/>
                </a:solidFill>
                <a:latin typeface="Arial"/>
              </a:endParaRPr>
            </a:p>
          </p:txBody>
        </p:sp>
        <p:sp>
          <p:nvSpPr>
            <p:cNvPr id="768" name=""/>
            <p:cNvSpPr txBox="1"/>
            <p:nvPr/>
          </p:nvSpPr>
          <p:spPr>
            <a:xfrm>
              <a:off x="4000320" y="2933280"/>
              <a:ext cx="1087200" cy="477000"/>
            </a:xfrm>
            <a:prstGeom prst="rect">
              <a:avLst/>
            </a:prstGeom>
            <a:noFill/>
            <a:ln w="3600">
              <a:noFill/>
            </a:ln>
          </p:spPr>
          <p:txBody>
            <a:bodyPr wrap="none" lIns="54000" rIns="54000" tIns="54000" bIns="54000" anchor="t">
              <a:noAutofit/>
            </a:bodyPr>
            <a:p>
              <a:pPr algn="ctr"/>
              <a:r>
                <a:rPr b="1" lang="en-GB" sz="1300" spc="-1" strike="noStrike">
                  <a:solidFill>
                    <a:srgbClr val="00a933"/>
                  </a:solidFill>
                  <a:latin typeface="Arial"/>
                </a:rPr>
                <a:t>Evaluating</a:t>
              </a:r>
              <a:br>
                <a:rPr sz="1300"/>
              </a:br>
              <a:r>
                <a:rPr b="1" lang="en-GB" sz="1300" spc="-1" strike="noStrike">
                  <a:solidFill>
                    <a:srgbClr val="00a933"/>
                  </a:solidFill>
                  <a:latin typeface="Arial"/>
                </a:rPr>
                <a:t>Vreg on sine</a:t>
              </a:r>
              <a:endParaRPr b="0" lang="en-GB" sz="1300" spc="-1" strike="noStrike">
                <a:solidFill>
                  <a:srgbClr val="333333"/>
                </a:solidFill>
                <a:latin typeface="Arial"/>
              </a:endParaRPr>
            </a:p>
          </p:txBody>
        </p:sp>
        <p:sp>
          <p:nvSpPr>
            <p:cNvPr id="769" name=""/>
            <p:cNvSpPr txBox="1"/>
            <p:nvPr/>
          </p:nvSpPr>
          <p:spPr>
            <a:xfrm>
              <a:off x="3024720" y="2973960"/>
              <a:ext cx="940680" cy="477000"/>
            </a:xfrm>
            <a:prstGeom prst="rect">
              <a:avLst/>
            </a:prstGeom>
            <a:noFill/>
            <a:ln w="3600">
              <a:noFill/>
            </a:ln>
          </p:spPr>
          <p:txBody>
            <a:bodyPr wrap="none" lIns="54000" rIns="54000" tIns="54000" bIns="54000" anchor="t">
              <a:noAutofit/>
            </a:bodyPr>
            <a:p>
              <a:pPr algn="ctr"/>
              <a:r>
                <a:rPr b="1" lang="en-GB" sz="1300" spc="-1" strike="noStrike">
                  <a:solidFill>
                    <a:srgbClr val="00a933"/>
                  </a:solidFill>
                  <a:latin typeface="Arial"/>
                </a:rPr>
                <a:t>Evaluating</a:t>
              </a:r>
              <a:br>
                <a:rPr sz="1300"/>
              </a:br>
              <a:r>
                <a:rPr b="1" lang="en-GB" sz="1300" spc="-1" strike="noStrike">
                  <a:solidFill>
                    <a:srgbClr val="00a933"/>
                  </a:solidFill>
                  <a:latin typeface="Arial"/>
                </a:rPr>
                <a:t>Vreg in DC</a:t>
              </a:r>
              <a:endParaRPr b="0" lang="en-GB" sz="1300" spc="-1" strike="noStrike">
                <a:solidFill>
                  <a:srgbClr val="333333"/>
                </a:solidFill>
                <a:latin typeface="Arial"/>
              </a:endParaRPr>
            </a:p>
          </p:txBody>
        </p:sp>
        <p:sp>
          <p:nvSpPr>
            <p:cNvPr id="770" name=""/>
            <p:cNvSpPr txBox="1"/>
            <p:nvPr/>
          </p:nvSpPr>
          <p:spPr>
            <a:xfrm>
              <a:off x="2114280" y="2998440"/>
              <a:ext cx="730440" cy="477000"/>
            </a:xfrm>
            <a:prstGeom prst="rect">
              <a:avLst/>
            </a:prstGeom>
            <a:noFill/>
            <a:ln w="3600">
              <a:noFill/>
            </a:ln>
          </p:spPr>
          <p:txBody>
            <a:bodyPr wrap="none" lIns="54000" rIns="54000" tIns="54000" bIns="54000" anchor="t">
              <a:noAutofit/>
            </a:bodyPr>
            <a:p>
              <a:pPr algn="ctr"/>
              <a:r>
                <a:rPr b="1" lang="en-GB" sz="1300" spc="-1" strike="noStrike">
                  <a:solidFill>
                    <a:srgbClr val="800080"/>
                  </a:solidFill>
                  <a:latin typeface="Arial"/>
                </a:rPr>
                <a:t>Capture</a:t>
              </a:r>
              <a:endParaRPr b="0" lang="en-GB" sz="1300" spc="-1" strike="noStrike">
                <a:solidFill>
                  <a:srgbClr val="333333"/>
                </a:solidFill>
                <a:latin typeface="Arial"/>
              </a:endParaRPr>
            </a:p>
            <a:p>
              <a:pPr algn="ctr"/>
              <a:r>
                <a:rPr b="1" lang="en-GB" sz="1300" spc="-1" strike="noStrike">
                  <a:solidFill>
                    <a:srgbClr val="800080"/>
                  </a:solidFill>
                  <a:latin typeface="Arial"/>
                </a:rPr>
                <a:t>Oscillo</a:t>
              </a:r>
              <a:endParaRPr b="0" lang="en-GB" sz="1300" spc="-1" strike="noStrike">
                <a:solidFill>
                  <a:srgbClr val="333333"/>
                </a:solidFill>
                <a:latin typeface="Arial"/>
              </a:endParaRPr>
            </a:p>
          </p:txBody>
        </p:sp>
        <p:sp>
          <p:nvSpPr>
            <p:cNvPr id="771" name=""/>
            <p:cNvSpPr/>
            <p:nvPr/>
          </p:nvSpPr>
          <p:spPr>
            <a:xfrm>
              <a:off x="1139040" y="3716640"/>
              <a:ext cx="845280" cy="278280"/>
            </a:xfrm>
            <a:prstGeom prst="rect">
              <a:avLst/>
            </a:prstGeom>
            <a:solidFill>
              <a:srgbClr val="f7d1d5">
                <a:alpha val="45000"/>
              </a:srgbClr>
            </a:solidFill>
            <a:ln w="3600">
              <a:solidFill>
                <a:srgbClr val="666666"/>
              </a:solidFill>
              <a:round/>
            </a:ln>
          </p:spPr>
          <p:style>
            <a:lnRef idx="0"/>
            <a:fillRef idx="0"/>
            <a:effectRef idx="0"/>
            <a:fontRef idx="minor"/>
          </p:style>
          <p:txBody>
            <a:bodyPr lIns="54000" rIns="54000" tIns="54000" bIns="54000" anchor="ctr">
              <a:noAutofit/>
            </a:bodyPr>
            <a:p>
              <a:pPr algn="ctr"/>
              <a:endParaRPr b="0" lang="en-GB" sz="1800" spc="-1" strike="noStrike">
                <a:solidFill>
                  <a:srgbClr val="333333"/>
                </a:solidFill>
                <a:latin typeface="Arial"/>
              </a:endParaRPr>
            </a:p>
          </p:txBody>
        </p:sp>
        <p:sp>
          <p:nvSpPr>
            <p:cNvPr id="772" name=""/>
            <p:cNvSpPr txBox="1"/>
            <p:nvPr/>
          </p:nvSpPr>
          <p:spPr>
            <a:xfrm>
              <a:off x="1139040" y="2973960"/>
              <a:ext cx="940680" cy="477000"/>
            </a:xfrm>
            <a:prstGeom prst="rect">
              <a:avLst/>
            </a:prstGeom>
            <a:noFill/>
            <a:ln w="3600">
              <a:noFill/>
            </a:ln>
          </p:spPr>
          <p:txBody>
            <a:bodyPr wrap="none" lIns="54000" rIns="54000" tIns="54000" bIns="54000" anchor="t">
              <a:noAutofit/>
            </a:bodyPr>
            <a:p>
              <a:pPr algn="ctr"/>
              <a:r>
                <a:rPr b="1" lang="en-GB" sz="1300" spc="-1" strike="noStrike">
                  <a:solidFill>
                    <a:srgbClr val="c9211e"/>
                  </a:solidFill>
                  <a:latin typeface="Arial"/>
                </a:rPr>
                <a:t>Evaluating</a:t>
              </a:r>
              <a:br>
                <a:rPr sz="1300"/>
              </a:br>
              <a:r>
                <a:rPr b="1" lang="en-GB" sz="1300" spc="-1" strike="noStrike">
                  <a:solidFill>
                    <a:srgbClr val="c9211e"/>
                  </a:solidFill>
                  <a:latin typeface="Arial"/>
                </a:rPr>
                <a:t>Ireg in DC</a:t>
              </a:r>
              <a:endParaRPr b="0" lang="en-GB" sz="1300" spc="-1" strike="noStrike">
                <a:solidFill>
                  <a:srgbClr val="333333"/>
                </a:solidFill>
                <a:latin typeface="Arial"/>
              </a:endParaRPr>
            </a:p>
          </p:txBody>
        </p:sp>
      </p:grpSp>
    </p:spTree>
  </p:cSld>
  <mc:AlternateContent>
    <mc:Choice Requires="p14">
      <p:transition spd="slow" p14:dur="2000"/>
    </mc:Choice>
    <mc:Fallback>
      <p:transition spd="slow"/>
    </mc:Fallback>
  </mc:AlternateContent>
</p:sld>
</file>

<file path=ppt/slides/slide9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73"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Converter qualification under radiation</a:t>
            </a:r>
            <a:endParaRPr b="1" lang="en-GB" sz="2200" spc="-1" strike="noStrike">
              <a:solidFill>
                <a:srgbClr val="ffffff"/>
              </a:solidFill>
              <a:latin typeface="Arial"/>
            </a:endParaRPr>
          </a:p>
        </p:txBody>
      </p:sp>
      <p:graphicFrame>
        <p:nvGraphicFramePr>
          <p:cNvPr id="774" name="Table 4_ 5"/>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Radiation test sequencer</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333333"/>
                          </a:solidFill>
                          <a:latin typeface="Arial"/>
                        </a:rPr>
                        <a:t>Such complex test set up, in terms of control is tunable thanks to </a:t>
                      </a:r>
                      <a:r>
                        <a:rPr b="1" lang="en-GB" sz="1800" spc="-1" strike="noStrike">
                          <a:solidFill>
                            <a:srgbClr val="706e0c"/>
                          </a:solidFill>
                          <a:latin typeface="Arial"/>
                        </a:rPr>
                        <a:t>specific launcher</a:t>
                      </a:r>
                      <a:r>
                        <a:rPr b="1" lang="en-GB" sz="1800" spc="-1" strike="noStrike">
                          <a:solidFill>
                            <a:srgbClr val="333333"/>
                          </a:solidFill>
                          <a:latin typeface="Arial"/>
                        </a:rPr>
                        <a:t> (python) written on purpose, able to generate and modify easily the generate patterns, in a highly configurabl way.</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This launcher </a:t>
                      </a:r>
                      <a:r>
                        <a:rPr b="1" lang="en-GB" sz="1800" spc="-1" strike="noStrike">
                          <a:solidFill>
                            <a:srgbClr val="706e0c"/>
                          </a:solidFill>
                          <a:latin typeface="Arial"/>
                        </a:rPr>
                        <a:t>required weeks of coding work</a:t>
                      </a:r>
                      <a:r>
                        <a:rPr b="1" lang="en-GB" sz="1800" spc="-1" strike="noStrike">
                          <a:solidFill>
                            <a:srgbClr val="333333"/>
                          </a:solidFill>
                          <a:latin typeface="Arial"/>
                        </a:rPr>
                        <a:t>, and is constantly updated to fit with observe data.</a:t>
                      </a:r>
                      <a:endParaRPr b="1" lang="en-GB" sz="1800" spc="-1" strike="noStrike">
                        <a:solidFill>
                          <a:srgbClr val="333333"/>
                        </a:solidFill>
                        <a:latin typeface="Arial"/>
                      </a:endParaRPr>
                    </a:p>
                    <a:p>
                      <a:pPr marL="36000" algn="just">
                        <a:lnSpc>
                          <a:spcPct val="115000"/>
                        </a:lnSpc>
                        <a:spcBef>
                          <a:spcPts val="283"/>
                        </a:spcBef>
                        <a:spcAft>
                          <a:spcPts val="283"/>
                        </a:spcAft>
                      </a:pP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775" name="" descr=""/>
          <p:cNvPicPr/>
          <p:nvPr/>
        </p:nvPicPr>
        <p:blipFill>
          <a:blip r:embed="rId1"/>
          <a:stretch/>
        </p:blipFill>
        <p:spPr>
          <a:xfrm>
            <a:off x="992880" y="1382760"/>
            <a:ext cx="4800240" cy="2657160"/>
          </a:xfrm>
          <a:prstGeom prst="rect">
            <a:avLst/>
          </a:prstGeom>
          <a:ln w="3600">
            <a:noFill/>
          </a:ln>
        </p:spPr>
      </p:pic>
      <p:pic>
        <p:nvPicPr>
          <p:cNvPr id="776" name="" descr=""/>
          <p:cNvPicPr/>
          <p:nvPr/>
        </p:nvPicPr>
        <p:blipFill>
          <a:blip r:embed="rId2"/>
          <a:stretch/>
        </p:blipFill>
        <p:spPr>
          <a:xfrm>
            <a:off x="4166640" y="2353680"/>
            <a:ext cx="3750120" cy="3757680"/>
          </a:xfrm>
          <a:prstGeom prst="rect">
            <a:avLst/>
          </a:prstGeom>
          <a:ln w="19080">
            <a:solidFill>
              <a:srgbClr val="cccccc"/>
            </a:solidFill>
            <a:round/>
          </a:ln>
        </p:spPr>
      </p:pic>
    </p:spTree>
  </p:cSld>
  <mc:AlternateContent>
    <mc:Choice Requires="p14">
      <p:transition spd="slow" p14:dur="2000"/>
    </mc:Choice>
    <mc:Fallback>
      <p:transition spd="slow"/>
    </mc:Fallback>
  </mc:AlternateContent>
</p:sld>
</file>

<file path=ppt/slides/slide9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77" name="PlaceHolder 1"/>
          <p:cNvSpPr>
            <a:spLocks noGrp="1"/>
          </p:cNvSpPr>
          <p:nvPr>
            <p:ph type="title"/>
          </p:nvPr>
        </p:nvSpPr>
        <p:spPr>
          <a:xfrm>
            <a:off x="609480" y="0"/>
            <a:ext cx="10735560" cy="570240"/>
          </a:xfrm>
          <a:prstGeom prst="rect">
            <a:avLst/>
          </a:prstGeom>
          <a:noFill/>
          <a:ln w="0">
            <a:noFill/>
          </a:ln>
        </p:spPr>
        <p:txBody>
          <a:bodyPr lIns="0" rIns="0" tIns="0" bIns="0" anchor="ctr">
            <a:noAutofit/>
          </a:bodyPr>
          <a:p>
            <a:pPr indent="0">
              <a:buNone/>
            </a:pPr>
            <a:r>
              <a:rPr b="1" lang="en-GB" sz="2200" spc="-1" strike="noStrike">
                <a:solidFill>
                  <a:srgbClr val="ffffff"/>
                </a:solidFill>
                <a:latin typeface="Arial"/>
              </a:rPr>
              <a:t>Converter qualif. under radiation | testing, collecting, analysing</a:t>
            </a:r>
            <a:endParaRPr b="1" lang="en-GB" sz="2200" spc="-1" strike="noStrike">
              <a:solidFill>
                <a:srgbClr val="ffffff"/>
              </a:solidFill>
              <a:latin typeface="Arial"/>
            </a:endParaRPr>
          </a:p>
        </p:txBody>
      </p:sp>
      <p:graphicFrame>
        <p:nvGraphicFramePr>
          <p:cNvPr id="778" name="Table 4_ 42"/>
          <p:cNvGraphicFramePr/>
          <p:nvPr/>
        </p:nvGraphicFramePr>
        <p:xfrm>
          <a:off x="360720" y="818640"/>
          <a:ext cx="11518920" cy="5730480"/>
        </p:xfrm>
        <a:graphic>
          <a:graphicData uri="http://schemas.openxmlformats.org/drawingml/2006/table">
            <a:tbl>
              <a:tblPr/>
              <a:tblGrid>
                <a:gridCol w="8416800"/>
                <a:gridCol w="3102480"/>
              </a:tblGrid>
              <a:tr h="502920">
                <a:tc rowSpan="2">
                  <a:txBody>
                    <a:bodyPr lIns="90000" rIns="90000" tIns="46800" bIns="46800" anchor="ctr">
                      <a:noAutofit/>
                    </a:bodyPr>
                    <a:p>
                      <a:pPr algn="ctr">
                        <a:lnSpc>
                          <a:spcPct val="100000"/>
                        </a:lnSpc>
                        <a:tabLst>
                          <a:tab algn="l" pos="0"/>
                        </a:tabLst>
                      </a:pPr>
                      <a:endParaRPr b="0" lang="en-GB" sz="18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ctr">
                      <a:noAutofit/>
                    </a:bodyPr>
                    <a:p>
                      <a:pPr algn="ctr">
                        <a:lnSpc>
                          <a:spcPct val="100000"/>
                        </a:lnSpc>
                        <a:tabLst>
                          <a:tab algn="l" pos="0"/>
                        </a:tabLst>
                      </a:pPr>
                      <a:r>
                        <a:rPr b="1" lang="en-US" sz="1800" spc="-1" strike="noStrike">
                          <a:solidFill>
                            <a:srgbClr val="333333"/>
                          </a:solidFill>
                          <a:latin typeface="Arial"/>
                        </a:rPr>
                        <a:t>Radiation tests results</a:t>
                      </a:r>
                      <a:endParaRPr b="1" lang="en-GB" sz="1800" spc="-1" strike="noStrike">
                        <a:solidFill>
                          <a:srgbClr val="333333"/>
                        </a:solidFill>
                        <a:latin typeface="Arial"/>
                      </a:endParaRPr>
                    </a:p>
                  </a:txBody>
                  <a:tcPr anchor="ctr"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dddddd"/>
                    </a:solidFill>
                  </a:tcPr>
                </a:tc>
              </a:tr>
              <a:tr h="5227920">
                <a:tc vMerge="1">
                  <a:txBody>
                    <a:bodyPr lIns="90000" rIns="90000" tIns="46800" bIns="46800" anchor="ctr">
                      <a:noAutofit/>
                    </a:bodyPr>
                    <a:p>
                      <a:endParaRPr b="0" lang="en-GB" sz="1500" spc="-1" strike="noStrike">
                        <a:solidFill>
                          <a:srgbClr val="333333"/>
                        </a:solidFill>
                        <a:latin typeface="Arial"/>
                      </a:endParaRPr>
                    </a:p>
                  </a:txBody>
                  <a:tcPr anchor="ctr" marL="90000" marR="90000">
                    <a:lnL w="720">
                      <a:solidFill>
                        <a:srgbClr val="b2b2b2"/>
                      </a:solidFill>
                      <a:prstDash val="solid"/>
                    </a:lnL>
                    <a:lnR w="720">
                      <a:solidFill>
                        <a:srgbClr val="b2b2b2"/>
                      </a:solidFill>
                      <a:prstDash val="solid"/>
                    </a:lnR>
                    <a:lnT w="720">
                      <a:solidFill>
                        <a:srgbClr val="b2b2b2"/>
                      </a:solidFill>
                      <a:prstDash val="solid"/>
                    </a:lnT>
                    <a:lnB w="720">
                      <a:solidFill>
                        <a:srgbClr val="b2b2b2"/>
                      </a:solidFill>
                      <a:prstDash val="solid"/>
                    </a:lnB>
                    <a:noFill/>
                  </a:tcPr>
                </a:tc>
                <a:tc>
                  <a:txBody>
                    <a:bodyPr lIns="90000" rIns="90000" tIns="46800" bIns="46800" anchor="t">
                      <a:noAutofit/>
                    </a:bodyPr>
                    <a:p>
                      <a:pPr marL="36000" algn="just">
                        <a:lnSpc>
                          <a:spcPct val="115000"/>
                        </a:lnSpc>
                        <a:spcBef>
                          <a:spcPts val="283"/>
                        </a:spcBef>
                        <a:spcAft>
                          <a:spcPts val="283"/>
                        </a:spcAft>
                      </a:pPr>
                      <a:r>
                        <a:rPr b="1" lang="en-GB" sz="1800" spc="-1" strike="noStrike">
                          <a:solidFill>
                            <a:srgbClr val="472702"/>
                          </a:solidFill>
                          <a:latin typeface="Arial"/>
                        </a:rPr>
                        <a:t>How radiation results look like in practice?</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472702"/>
                          </a:solidFill>
                          <a:latin typeface="Arial"/>
                        </a:rPr>
                        <a:t>------------------------------------</a:t>
                      </a:r>
                      <a:endParaRPr b="1" lang="en-GB" sz="1800" spc="-1" strike="noStrike">
                        <a:solidFill>
                          <a:srgbClr val="333333"/>
                        </a:solidFill>
                        <a:latin typeface="Arial"/>
                      </a:endParaRPr>
                    </a:p>
                    <a:p>
                      <a:pPr marL="36000" algn="just">
                        <a:lnSpc>
                          <a:spcPct val="115000"/>
                        </a:lnSpc>
                        <a:spcBef>
                          <a:spcPts val="283"/>
                        </a:spcBef>
                        <a:spcAft>
                          <a:spcPts val="283"/>
                        </a:spcAft>
                      </a:pPr>
                      <a:r>
                        <a:rPr b="1" lang="en-GB" sz="1800" spc="-1" strike="noStrike">
                          <a:solidFill>
                            <a:srgbClr val="333333"/>
                          </a:solidFill>
                          <a:latin typeface="Arial"/>
                        </a:rPr>
                        <a:t>Very </a:t>
                      </a:r>
                      <a:r>
                        <a:rPr b="1" lang="en-GB" sz="1800" spc="-1" strike="noStrike">
                          <a:solidFill>
                            <a:srgbClr val="706e0c"/>
                          </a:solidFill>
                          <a:latin typeface="Arial"/>
                        </a:rPr>
                        <a:t>heavy csv</a:t>
                      </a:r>
                      <a:r>
                        <a:rPr b="1" lang="en-GB" sz="1800" spc="-1" strike="noStrike">
                          <a:solidFill>
                            <a:srgbClr val="333333"/>
                          </a:solidFill>
                          <a:latin typeface="Arial"/>
                        </a:rPr>
                        <a:t> or elaborated </a:t>
                      </a:r>
                      <a:r>
                        <a:rPr b="1" lang="en-GB" sz="1800" spc="-1" strike="noStrike">
                          <a:solidFill>
                            <a:srgbClr val="706e0c"/>
                          </a:solidFill>
                          <a:latin typeface="Arial"/>
                        </a:rPr>
                        <a:t>spreasheets</a:t>
                      </a:r>
                      <a:r>
                        <a:rPr b="1" lang="en-GB" sz="1800" spc="-1" strike="noStrike">
                          <a:solidFill>
                            <a:srgbClr val="333333"/>
                          </a:solidFill>
                          <a:latin typeface="Arial"/>
                        </a:rPr>
                        <a:t>, hundreds (thousands) of generated files.</a:t>
                      </a:r>
                      <a:endParaRPr b="1" lang="en-GB" sz="1800" spc="-1" strike="noStrike">
                        <a:solidFill>
                          <a:srgbClr val="333333"/>
                        </a:solidFill>
                        <a:latin typeface="Arial"/>
                      </a:endParaRPr>
                    </a:p>
                    <a:p>
                      <a:pPr marL="36000" algn="just">
                        <a:lnSpc>
                          <a:spcPct val="115000"/>
                        </a:lnSpc>
                        <a:spcBef>
                          <a:spcPts val="283"/>
                        </a:spcBef>
                        <a:spcAft>
                          <a:spcPts val="283"/>
                        </a:spcAft>
                      </a:pPr>
                      <a:endParaRPr b="1" lang="en-GB" sz="1800" spc="-1" strike="noStrike">
                        <a:solidFill>
                          <a:srgbClr val="333333"/>
                        </a:solidFill>
                        <a:latin typeface="Arial"/>
                      </a:endParaRPr>
                    </a:p>
                  </a:txBody>
                  <a:tcPr anchor="t" marL="90000" marR="90000">
                    <a:lnL w="720">
                      <a:solidFill>
                        <a:srgbClr val="999999"/>
                      </a:solidFill>
                      <a:prstDash val="solid"/>
                    </a:lnL>
                    <a:lnR w="720">
                      <a:solidFill>
                        <a:srgbClr val="999999"/>
                      </a:solidFill>
                      <a:prstDash val="solid"/>
                    </a:lnR>
                    <a:lnT w="720">
                      <a:solidFill>
                        <a:srgbClr val="999999"/>
                      </a:solidFill>
                      <a:prstDash val="solid"/>
                    </a:lnT>
                    <a:lnB w="720">
                      <a:solidFill>
                        <a:srgbClr val="999999"/>
                      </a:solidFill>
                      <a:prstDash val="solid"/>
                    </a:lnB>
                    <a:solidFill>
                      <a:srgbClr val="ffffff"/>
                    </a:solidFill>
                  </a:tcPr>
                </a:tc>
              </a:tr>
            </a:tbl>
          </a:graphicData>
        </a:graphic>
      </p:graphicFrame>
      <p:pic>
        <p:nvPicPr>
          <p:cNvPr id="779" name="" descr=""/>
          <p:cNvPicPr/>
          <p:nvPr/>
        </p:nvPicPr>
        <p:blipFill>
          <a:blip r:embed="rId1"/>
          <a:stretch/>
        </p:blipFill>
        <p:spPr>
          <a:xfrm>
            <a:off x="1092240" y="1228320"/>
            <a:ext cx="7019280" cy="4837320"/>
          </a:xfrm>
          <a:prstGeom prst="rect">
            <a:avLst/>
          </a:prstGeom>
          <a:ln w="3600">
            <a:noFill/>
          </a:ln>
        </p:spPr>
      </p:pic>
    </p:spTree>
  </p:cSld>
  <mc:AlternateContent>
    <mc:Choice Requires="p14">
      <p:transition spd="slow" p14:dur="2000"/>
    </mc:Choice>
    <mc:Fallback>
      <p:transition spd="slow"/>
    </mc:Fallback>
  </mc:AlternateContent>
</p:sld>
</file>

<file path=ppt/theme/theme1.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ppt/theme/theme10.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ppt/theme/theme11.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ppt/theme/theme12.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ppt/theme/theme13.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ppt/theme/theme14.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ppt/theme/theme15.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ppt/theme/theme16.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ppt/theme/theme17.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ppt/theme/theme5.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ppt/theme/theme6.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ppt/theme/theme7.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ppt/theme/theme8.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ppt/theme/theme9.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docProps/app.xml><?xml version="1.0" encoding="utf-8"?>
<Properties xmlns="http://schemas.openxmlformats.org/officeDocument/2006/extended-properties" xmlns:vt="http://schemas.openxmlformats.org/officeDocument/2006/docPropsVTypes">
  <Template/>
  <TotalTime>3636</TotalTime>
  <Application>LibreOffice/24.2.3.2$Linux_X86_64 LibreOffice_project/433d9c2ded56988e8a90e6b2e771ee4e6a5ab2ba</Application>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2024-05-20T08:04:02Z</dcterms:created>
  <dc:creator/>
  <dc:description/>
  <dc:language>en-GB</dc:language>
  <cp:lastModifiedBy/>
  <cp:lastPrinted>2024-05-29T08:34:03Z</cp:lastPrinted>
  <dcterms:modified xsi:type="dcterms:W3CDTF">2024-05-31T09:48:21Z</dcterms:modified>
  <cp:revision>857</cp:revision>
  <dc:subject/>
  <dc:title/>
</cp:coreProperties>
</file>