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3"/>
  </p:notesMasterIdLst>
  <p:handoutMasterIdLst>
    <p:handoutMasterId r:id="rId24"/>
  </p:handoutMasterIdLst>
  <p:sldIdLst>
    <p:sldId id="263" r:id="rId5"/>
    <p:sldId id="519" r:id="rId6"/>
    <p:sldId id="258" r:id="rId7"/>
    <p:sldId id="541" r:id="rId8"/>
    <p:sldId id="556" r:id="rId9"/>
    <p:sldId id="564" r:id="rId10"/>
    <p:sldId id="557" r:id="rId11"/>
    <p:sldId id="558" r:id="rId12"/>
    <p:sldId id="561" r:id="rId13"/>
    <p:sldId id="562" r:id="rId14"/>
    <p:sldId id="571" r:id="rId15"/>
    <p:sldId id="547" r:id="rId16"/>
    <p:sldId id="559" r:id="rId17"/>
    <p:sldId id="563" r:id="rId18"/>
    <p:sldId id="567" r:id="rId19"/>
    <p:sldId id="568" r:id="rId20"/>
    <p:sldId id="572" r:id="rId21"/>
    <p:sldId id="569" r:id="rId2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colas Heredia Garcia" initials="NHG" lastIdx="3" clrIdx="0">
    <p:extLst>
      <p:ext uri="{19B8F6BF-5375-455C-9EA6-DF929625EA0E}">
        <p15:presenceInfo xmlns:p15="http://schemas.microsoft.com/office/powerpoint/2012/main" userId="S::nicolas.heredia.garcia@cern.ch::2ba00ac8-11f8-4d28-977f-c904d014d51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E40"/>
    <a:srgbClr val="FFFF99"/>
    <a:srgbClr val="D6FE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79" autoAdjust="0"/>
    <p:restoredTop sz="77269" autoAdjust="0"/>
  </p:normalViewPr>
  <p:slideViewPr>
    <p:cSldViewPr snapToObjects="1" showGuides="1">
      <p:cViewPr varScale="1">
        <p:scale>
          <a:sx n="97" d="100"/>
          <a:sy n="97" d="100"/>
        </p:scale>
        <p:origin x="917" y="91"/>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27/09/2024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27/09/2024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646639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Involves 3 Departments, 9 groups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4050701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86102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Departments and 9 Groups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761333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
        <p:nvSpPr>
          <p:cNvPr id="4" name="Espace réservé du pied de page 4">
            <a:extLst>
              <a:ext uri="{FF2B5EF4-FFF2-40B4-BE49-F238E27FC236}">
                <a16:creationId xmlns:a16="http://schemas.microsoft.com/office/drawing/2014/main" id="{EDE47A2D-1699-4DF2-1C77-1228996C745C}"/>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
        <p:nvSpPr>
          <p:cNvPr id="7" name="Espace réservé du pied de page 4">
            <a:extLst>
              <a:ext uri="{FF2B5EF4-FFF2-40B4-BE49-F238E27FC236}">
                <a16:creationId xmlns:a16="http://schemas.microsoft.com/office/drawing/2014/main" id="{1EF9A761-186E-D190-34A4-BE3A8117E7E3}"/>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0" name="Espace réservé du pied de page 4">
            <a:extLst>
              <a:ext uri="{FF2B5EF4-FFF2-40B4-BE49-F238E27FC236}">
                <a16:creationId xmlns:a16="http://schemas.microsoft.com/office/drawing/2014/main" id="{F18DB470-8836-1318-6E4C-2BF546D8918F}"/>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6" name="Espace réservé du pied de page 4">
            <a:extLst>
              <a:ext uri="{FF2B5EF4-FFF2-40B4-BE49-F238E27FC236}">
                <a16:creationId xmlns:a16="http://schemas.microsoft.com/office/drawing/2014/main" id="{32227EEE-17EA-9C47-FF55-7EA3503A4AC0}"/>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5" name="Espace réservé du pied de page 4">
            <a:extLst>
              <a:ext uri="{FF2B5EF4-FFF2-40B4-BE49-F238E27FC236}">
                <a16:creationId xmlns:a16="http://schemas.microsoft.com/office/drawing/2014/main" id="{6FCE9BD7-A42D-9471-D50D-8A0E1E095F8E}"/>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
        <p:nvSpPr>
          <p:cNvPr id="5" name="Espace réservé du pied de page 4">
            <a:extLst>
              <a:ext uri="{FF2B5EF4-FFF2-40B4-BE49-F238E27FC236}">
                <a16:creationId xmlns:a16="http://schemas.microsoft.com/office/drawing/2014/main" id="{093B7527-F656-8962-82DB-3B4639CEB35A}"/>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6" name="Espace réservé du pied de page 4">
            <a:extLst>
              <a:ext uri="{FF2B5EF4-FFF2-40B4-BE49-F238E27FC236}">
                <a16:creationId xmlns:a16="http://schemas.microsoft.com/office/drawing/2014/main" id="{99CCDF3B-A21A-5E13-256D-488CC26BA322}"/>
              </a:ext>
            </a:extLst>
          </p:cNvPr>
          <p:cNvSpPr>
            <a:spLocks noGrp="1"/>
          </p:cNvSpPr>
          <p:nvPr>
            <p:ph type="ftr" sz="quarter" idx="11"/>
          </p:nvPr>
        </p:nvSpPr>
        <p:spPr>
          <a:xfrm>
            <a:off x="1043608" y="4838700"/>
            <a:ext cx="6690000" cy="270000"/>
          </a:xfrm>
          <a:prstGeom prst="rect">
            <a:avLst/>
          </a:prstGeom>
        </p:spPr>
        <p:txBody>
          <a:bodyPr lIns="0" tIns="0" rIns="0" bIns="0" anchor="b" anchorCtr="0"/>
          <a:lstStyle>
            <a:lvl1pPr algn="r">
              <a:defRPr>
                <a:solidFill>
                  <a:schemeClr val="accent1"/>
                </a:solidFill>
              </a:defRPr>
            </a:lvl1pPr>
          </a:lstStyle>
          <a:p>
            <a:r>
              <a:rPr lang="en-GB" dirty="0"/>
              <a:t>S. Blanchard – 2024-09-27 – Controls architecture status – HL-LHC Inner Triplet String Day III</a:t>
            </a:r>
            <a:endParaRPr lang="en-GB" noProof="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50187-19D5-62BD-56DB-D6655894077D}"/>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3189AFD5-433C-53F5-D05C-22475824F904}"/>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B915B1C-BECE-3AC9-F89A-AC34761E1938}"/>
              </a:ext>
            </a:extLst>
          </p:cNvPr>
          <p:cNvSpPr>
            <a:spLocks noGrp="1"/>
          </p:cNvSpPr>
          <p:nvPr>
            <p:ph type="dt" sz="half" idx="10"/>
          </p:nvPr>
        </p:nvSpPr>
        <p:spPr/>
        <p:txBody>
          <a:bodyPr/>
          <a:lstStyle/>
          <a:p>
            <a:fld id="{CA97DC2B-BC28-41B2-9EAF-817ABAD296A6}" type="datetime1">
              <a:rPr lang="en-GB" smtClean="0"/>
              <a:t>27/09/2024</a:t>
            </a:fld>
            <a:endParaRPr lang="en-GB"/>
          </a:p>
        </p:txBody>
      </p:sp>
      <p:sp>
        <p:nvSpPr>
          <p:cNvPr id="5" name="Footer Placeholder 4">
            <a:extLst>
              <a:ext uri="{FF2B5EF4-FFF2-40B4-BE49-F238E27FC236}">
                <a16:creationId xmlns:a16="http://schemas.microsoft.com/office/drawing/2014/main" id="{C522BC8D-1106-89EE-8726-61F5D83B9ED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79BED0-BA1E-9BD9-E7DA-4D444AF099F4}"/>
              </a:ext>
            </a:extLst>
          </p:cNvPr>
          <p:cNvSpPr>
            <a:spLocks noGrp="1"/>
          </p:cNvSpPr>
          <p:nvPr>
            <p:ph type="sldNum" sz="quarter" idx="12"/>
          </p:nvPr>
        </p:nvSpPr>
        <p:spPr/>
        <p:txBody>
          <a:bodyPr/>
          <a:lstStyle/>
          <a:p>
            <a:fld id="{7350E974-5D10-41D5-90EF-AC5E6DFCA7A1}" type="slidenum">
              <a:rPr lang="en-GB" smtClean="0"/>
              <a:t>‹#›</a:t>
            </a:fld>
            <a:endParaRPr lang="en-GB"/>
          </a:p>
        </p:txBody>
      </p:sp>
    </p:spTree>
    <p:extLst>
      <p:ext uri="{BB962C8B-B14F-4D97-AF65-F5344CB8AC3E}">
        <p14:creationId xmlns:p14="http://schemas.microsoft.com/office/powerpoint/2010/main" val="168486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4" name="Footer Placeholder 3">
            <a:extLst>
              <a:ext uri="{FF2B5EF4-FFF2-40B4-BE49-F238E27FC236}">
                <a16:creationId xmlns:a16="http://schemas.microsoft.com/office/drawing/2014/main" id="{886B002C-7DE6-C73B-87FC-D4AAC8037308}"/>
              </a:ext>
            </a:extLst>
          </p:cNvPr>
          <p:cNvSpPr>
            <a:spLocks noGrp="1"/>
          </p:cNvSpPr>
          <p:nvPr>
            <p:ph type="ftr" sz="quarter" idx="3"/>
          </p:nvPr>
        </p:nvSpPr>
        <p:spPr>
          <a:xfrm>
            <a:off x="1115616" y="4803998"/>
            <a:ext cx="7488832" cy="274637"/>
          </a:xfrm>
          <a:prstGeom prst="rect">
            <a:avLst/>
          </a:prstGeom>
        </p:spPr>
        <p:txBody>
          <a:bodyPr vert="horz" lIns="91440" tIns="45720" rIns="91440" bIns="45720" rtlCol="0" anchor="t"/>
          <a:lstStyle>
            <a:lvl1pPr algn="ctr">
              <a:defRPr sz="1200">
                <a:solidFill>
                  <a:schemeClr val="tx1">
                    <a:tint val="75000"/>
                  </a:schemeClr>
                </a:solidFill>
              </a:defRPr>
            </a:lvl1pPr>
          </a:lstStyle>
          <a:p>
            <a:r>
              <a:rPr lang="en-GB"/>
              <a:t>S. Blanchard – 2023-10-16 – Controls architecture status – HL-LHC Inner Triplet String Day III</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408524/timetabl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408524/timetabl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1408524/timetabl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27584" y="1583623"/>
            <a:ext cx="7632848" cy="853498"/>
          </a:xfrm>
        </p:spPr>
        <p:txBody>
          <a:bodyPr/>
          <a:lstStyle/>
          <a:p>
            <a:r>
              <a:rPr lang="en-GB" sz="2600" dirty="0"/>
              <a:t>Controls and software status </a:t>
            </a:r>
            <a:br>
              <a:rPr lang="en-GB" sz="2600" dirty="0"/>
            </a:br>
            <a:r>
              <a:rPr lang="en-GB" sz="2600" dirty="0"/>
              <a:t>for the HL-LHC IT String</a:t>
            </a:r>
            <a:endParaRPr lang="en-GB" dirty="0"/>
          </a:p>
        </p:txBody>
      </p:sp>
      <p:sp>
        <p:nvSpPr>
          <p:cNvPr id="19" name="Sous-titre 18"/>
          <p:cNvSpPr>
            <a:spLocks noGrp="1"/>
          </p:cNvSpPr>
          <p:nvPr>
            <p:ph type="subTitle" idx="1"/>
          </p:nvPr>
        </p:nvSpPr>
        <p:spPr>
          <a:xfrm>
            <a:off x="5220072" y="2024241"/>
            <a:ext cx="3758728" cy="853498"/>
          </a:xfrm>
        </p:spPr>
        <p:txBody>
          <a:bodyPr>
            <a:normAutofit/>
          </a:bodyPr>
          <a:lstStyle/>
          <a:p>
            <a:r>
              <a:rPr lang="fr-CH" sz="1800" dirty="0">
                <a:solidFill>
                  <a:schemeClr val="bg1">
                    <a:lumMod val="50000"/>
                  </a:schemeClr>
                </a:solidFill>
              </a:rPr>
              <a:t>S. Blanchard, CERN, TE-MPE-SF</a:t>
            </a:r>
          </a:p>
          <a:p>
            <a:r>
              <a:rPr lang="fr-CH" sz="1800" dirty="0">
                <a:solidFill>
                  <a:schemeClr val="bg1">
                    <a:lumMod val="50000"/>
                  </a:schemeClr>
                </a:solidFill>
              </a:rPr>
              <a:t>On </a:t>
            </a:r>
            <a:r>
              <a:rPr lang="fr-CH" sz="1800" dirty="0" err="1">
                <a:solidFill>
                  <a:schemeClr val="bg1">
                    <a:lumMod val="50000"/>
                  </a:schemeClr>
                </a:solidFill>
              </a:rPr>
              <a:t>behalf</a:t>
            </a:r>
            <a:r>
              <a:rPr lang="fr-CH" sz="1800" dirty="0">
                <a:solidFill>
                  <a:schemeClr val="bg1">
                    <a:lumMod val="50000"/>
                  </a:schemeClr>
                </a:solidFill>
              </a:rPr>
              <a:t> of the IT String team</a:t>
            </a:r>
          </a:p>
        </p:txBody>
      </p:sp>
      <p:sp>
        <p:nvSpPr>
          <p:cNvPr id="2" name="Footer Placeholder 3">
            <a:extLst>
              <a:ext uri="{FF2B5EF4-FFF2-40B4-BE49-F238E27FC236}">
                <a16:creationId xmlns:a16="http://schemas.microsoft.com/office/drawing/2014/main" id="{95F47F12-9FD7-126D-1468-2900381ACB05}"/>
              </a:ext>
            </a:extLst>
          </p:cNvPr>
          <p:cNvSpPr>
            <a:spLocks noGrp="1"/>
          </p:cNvSpPr>
          <p:nvPr>
            <p:ph type="ftr" sz="quarter" idx="11"/>
          </p:nvPr>
        </p:nvSpPr>
        <p:spPr>
          <a:xfrm>
            <a:off x="971600" y="4659982"/>
            <a:ext cx="6627000" cy="270000"/>
          </a:xfrm>
        </p:spPr>
        <p:txBody>
          <a:bodyPr/>
          <a:lstStyle/>
          <a:p>
            <a:r>
              <a:rPr lang="en-GB" dirty="0"/>
              <a:t>HL-LHC Inner Triplet String Day IV  - </a:t>
            </a:r>
            <a:r>
              <a:rPr lang="en-GB" dirty="0">
                <a:hlinkClick r:id="rId3"/>
              </a:rPr>
              <a:t>https://indico.cern.ch/event/1408524/timetable/</a:t>
            </a:r>
            <a:endParaRPr lang="en-GB" dirty="0"/>
          </a:p>
        </p:txBody>
      </p:sp>
      <p:pic>
        <p:nvPicPr>
          <p:cNvPr id="5" name="Picture 4">
            <a:extLst>
              <a:ext uri="{FF2B5EF4-FFF2-40B4-BE49-F238E27FC236}">
                <a16:creationId xmlns:a16="http://schemas.microsoft.com/office/drawing/2014/main" id="{B275174A-EC33-2B61-82ED-93DB386DD8AF}"/>
              </a:ext>
            </a:extLst>
          </p:cNvPr>
          <p:cNvPicPr>
            <a:picLocks noChangeAspect="1"/>
          </p:cNvPicPr>
          <p:nvPr/>
        </p:nvPicPr>
        <p:blipFill>
          <a:blip r:embed="rId4"/>
          <a:stretch>
            <a:fillRect/>
          </a:stretch>
        </p:blipFill>
        <p:spPr>
          <a:xfrm>
            <a:off x="6876256" y="45373"/>
            <a:ext cx="1632037" cy="1794844"/>
          </a:xfrm>
          <a:prstGeom prst="rect">
            <a:avLst/>
          </a:prstGeom>
        </p:spPr>
      </p:pic>
      <p:sp>
        <p:nvSpPr>
          <p:cNvPr id="6" name="TextBox 5">
            <a:extLst>
              <a:ext uri="{FF2B5EF4-FFF2-40B4-BE49-F238E27FC236}">
                <a16:creationId xmlns:a16="http://schemas.microsoft.com/office/drawing/2014/main" id="{E93213CC-8FDD-5E69-540B-B2129CA9822A}"/>
              </a:ext>
            </a:extLst>
          </p:cNvPr>
          <p:cNvSpPr txBox="1"/>
          <p:nvPr/>
        </p:nvSpPr>
        <p:spPr>
          <a:xfrm>
            <a:off x="251520" y="2720990"/>
            <a:ext cx="7793497" cy="1938992"/>
          </a:xfrm>
          <a:prstGeom prst="rect">
            <a:avLst/>
          </a:prstGeom>
          <a:noFill/>
        </p:spPr>
        <p:txBody>
          <a:bodyPr wrap="square">
            <a:spAutoFit/>
          </a:bodyPr>
          <a:lstStyle/>
          <a:p>
            <a:r>
              <a:rPr lang="en-GB" sz="1200" b="0" i="0" dirty="0">
                <a:solidFill>
                  <a:srgbClr val="000000"/>
                </a:solidFill>
                <a:effectLst/>
                <a:highlight>
                  <a:srgbClr val="FFFFFF"/>
                </a:highlight>
                <a:latin typeface="Aptos" panose="020B0004020202020204" pitchFamily="34" charset="0"/>
              </a:rPr>
              <a:t>The HL-LHC IT String facility includes accelerator systems such as power converters, quench protection, cryogenics, insulation vacuum and alignment. The applications for the system controls and for the operation of the HL-LHC IT String facility compose a three-layer architecture. The front-end layer is composed of Programmable Logic Controllers (PLC) or Front-End Computers (FEC). The systems’ layer is composed of monitoring, control, and supervisory applications. The operation layer is composed of supervisory, sequencer, and magnet circuit test analysis applications. As a preparation of the HL-LHC commissioning phase, the definition of all the required software interfaces, in line with the HL-LHC era, is essential to guarantee the suitable operation of the String facility control system.</a:t>
            </a:r>
            <a:r>
              <a:rPr lang="en-GB" sz="1200" b="0" i="0" dirty="0">
                <a:effectLst/>
                <a:highlight>
                  <a:srgbClr val="FFFFFF"/>
                </a:highlight>
                <a:latin typeface="Aptos" panose="020B0004020202020204" pitchFamily="34" charset="0"/>
              </a:rPr>
              <a:t> The readiness status of the controls and software is reported. The Dry Run tests are essential to validate </a:t>
            </a:r>
            <a:r>
              <a:rPr lang="en-GB" sz="1200" b="0" i="0" dirty="0">
                <a:solidFill>
                  <a:srgbClr val="000000"/>
                </a:solidFill>
                <a:effectLst/>
                <a:highlight>
                  <a:srgbClr val="FFFFFF"/>
                </a:highlight>
                <a:latin typeface="Aptos" panose="020B0004020202020204" pitchFamily="34" charset="0"/>
              </a:rPr>
              <a:t>the operation applications and the complete control system before the cooling and the powering test phase of the HL-LHC IT String commissioning program.</a:t>
            </a:r>
            <a:endParaRPr lang="en-GB"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10</a:t>
            </a:fld>
            <a:endParaRPr lang="fr-FR" dirty="0"/>
          </a:p>
        </p:txBody>
      </p:sp>
      <p:sp>
        <p:nvSpPr>
          <p:cNvPr id="2" name="Title 1">
            <a:extLst>
              <a:ext uri="{FF2B5EF4-FFF2-40B4-BE49-F238E27FC236}">
                <a16:creationId xmlns:a16="http://schemas.microsoft.com/office/drawing/2014/main" id="{F66BEEA3-EB97-4C3B-5313-E53C0A84A60C}"/>
              </a:ext>
            </a:extLst>
          </p:cNvPr>
          <p:cNvSpPr txBox="1">
            <a:spLocks/>
          </p:cNvSpPr>
          <p:nvPr/>
        </p:nvSpPr>
        <p:spPr>
          <a:xfrm>
            <a:off x="575955" y="-20538"/>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Interfaces</a:t>
            </a:r>
          </a:p>
        </p:txBody>
      </p:sp>
      <p:sp>
        <p:nvSpPr>
          <p:cNvPr id="4" name="TextBox 3">
            <a:extLst>
              <a:ext uri="{FF2B5EF4-FFF2-40B4-BE49-F238E27FC236}">
                <a16:creationId xmlns:a16="http://schemas.microsoft.com/office/drawing/2014/main" id="{6DB9E129-38A0-F1EE-72D5-8A6A25EA8AAB}"/>
              </a:ext>
            </a:extLst>
          </p:cNvPr>
          <p:cNvSpPr txBox="1"/>
          <p:nvPr/>
        </p:nvSpPr>
        <p:spPr>
          <a:xfrm>
            <a:off x="862632" y="493954"/>
            <a:ext cx="8219256" cy="4278094"/>
          </a:xfrm>
          <a:prstGeom prst="rect">
            <a:avLst/>
          </a:prstGeom>
          <a:noFill/>
        </p:spPr>
        <p:txBody>
          <a:bodyPr wrap="square">
            <a:spAutoFit/>
          </a:bodyPr>
          <a:lstStyle/>
          <a:p>
            <a:r>
              <a:rPr lang="en-GB" u="sng" dirty="0"/>
              <a:t>Goal:</a:t>
            </a:r>
            <a:r>
              <a:rPr lang="en-GB" dirty="0"/>
              <a:t> </a:t>
            </a:r>
            <a:r>
              <a:rPr lang="en-GB" b="1" dirty="0"/>
              <a:t>Not specifications </a:t>
            </a:r>
            <a:r>
              <a:rPr lang="en-GB" dirty="0"/>
              <a:t>but intends to </a:t>
            </a:r>
            <a:r>
              <a:rPr lang="en-GB" b="1" dirty="0"/>
              <a:t>check</a:t>
            </a:r>
            <a:r>
              <a:rPr lang="en-GB" dirty="0"/>
              <a:t> that all the required interfaces has been implemented. </a:t>
            </a:r>
          </a:p>
          <a:p>
            <a:r>
              <a:rPr lang="en-GB" b="1" dirty="0"/>
              <a:t>Only interfaces between different systems or services are considered</a:t>
            </a:r>
            <a:r>
              <a:rPr lang="en-GB" dirty="0"/>
              <a:t>: </a:t>
            </a:r>
          </a:p>
          <a:p>
            <a:pPr marL="742950" lvl="1" indent="-285750">
              <a:buFont typeface="Arial" panose="020B0604020202020204" pitchFamily="34" charset="0"/>
              <a:buChar char="•"/>
            </a:pPr>
            <a:r>
              <a:rPr lang="en-GB" dirty="0"/>
              <a:t>HW alarm signals between systems</a:t>
            </a:r>
          </a:p>
          <a:p>
            <a:pPr marL="742950" lvl="1" indent="-285750">
              <a:buFont typeface="Arial" panose="020B0604020202020204" pitchFamily="34" charset="0"/>
              <a:buChar char="•"/>
            </a:pPr>
            <a:r>
              <a:rPr lang="en-GB" dirty="0"/>
              <a:t>HW Central Timing </a:t>
            </a:r>
            <a:r>
              <a:rPr lang="en-GB" sz="1800" dirty="0"/>
              <a:t>↔</a:t>
            </a:r>
            <a:r>
              <a:rPr lang="en-GB" dirty="0"/>
              <a:t> FEC</a:t>
            </a:r>
          </a:p>
          <a:p>
            <a:pPr marL="742950" lvl="1" indent="-285750">
              <a:buFont typeface="Arial" panose="020B0604020202020204" pitchFamily="34" charset="0"/>
              <a:buChar char="•"/>
            </a:pPr>
            <a:r>
              <a:rPr lang="en-GB" dirty="0"/>
              <a:t>PLC </a:t>
            </a:r>
            <a:r>
              <a:rPr lang="en-GB" sz="1800" dirty="0"/>
              <a:t>↔</a:t>
            </a:r>
            <a:r>
              <a:rPr lang="en-GB" dirty="0"/>
              <a:t> PLC</a:t>
            </a:r>
          </a:p>
          <a:p>
            <a:pPr marL="742950" lvl="1" indent="-285750">
              <a:buFont typeface="Arial" panose="020B0604020202020204" pitchFamily="34" charset="0"/>
              <a:buChar char="•"/>
            </a:pPr>
            <a:r>
              <a:rPr lang="en-GB" dirty="0"/>
              <a:t>Supervisory application </a:t>
            </a:r>
            <a:r>
              <a:rPr lang="en-GB" sz="1800" dirty="0"/>
              <a:t>↔</a:t>
            </a:r>
            <a:r>
              <a:rPr lang="en-GB" dirty="0"/>
              <a:t> FESA devices</a:t>
            </a:r>
          </a:p>
          <a:p>
            <a:pPr marL="742950" lvl="1" indent="-285750">
              <a:buFont typeface="Arial" panose="020B0604020202020204" pitchFamily="34" charset="0"/>
              <a:buChar char="•"/>
            </a:pPr>
            <a:r>
              <a:rPr lang="en-GB" b="1" dirty="0"/>
              <a:t>AccTesting/HWC Sequencer </a:t>
            </a:r>
            <a:r>
              <a:rPr lang="en-GB" sz="1800" b="1" dirty="0"/>
              <a:t>↔</a:t>
            </a:r>
            <a:r>
              <a:rPr lang="en-GB" b="1" dirty="0"/>
              <a:t> Devices/Applications</a:t>
            </a:r>
          </a:p>
          <a:p>
            <a:pPr marL="742950" lvl="1" indent="-285750">
              <a:buFont typeface="Arial" panose="020B0604020202020204" pitchFamily="34" charset="0"/>
              <a:buChar char="•"/>
            </a:pPr>
            <a:r>
              <a:rPr lang="en-GB" b="1" dirty="0"/>
              <a:t>Configuration DB (CCDB, LSA DB) </a:t>
            </a:r>
            <a:r>
              <a:rPr lang="en-GB" sz="2000" b="1" dirty="0"/>
              <a:t>↔</a:t>
            </a:r>
            <a:r>
              <a:rPr lang="en-GB" b="1" dirty="0"/>
              <a:t> Applications</a:t>
            </a:r>
          </a:p>
          <a:p>
            <a:pPr marL="742950" lvl="1" indent="-285750">
              <a:buFont typeface="Arial" panose="020B0604020202020204" pitchFamily="34" charset="0"/>
              <a:buChar char="•"/>
            </a:pPr>
            <a:r>
              <a:rPr lang="en-GB" sz="1800" dirty="0"/>
              <a:t>Applications ↔ </a:t>
            </a:r>
            <a:r>
              <a:rPr lang="en-GB" dirty="0"/>
              <a:t>Logging </a:t>
            </a:r>
            <a:r>
              <a:rPr lang="en-GB" dirty="0" err="1"/>
              <a:t>NxCALS</a:t>
            </a:r>
            <a:r>
              <a:rPr lang="en-GB" dirty="0"/>
              <a:t>/Post Mortem</a:t>
            </a:r>
          </a:p>
          <a:p>
            <a:pPr marL="742950" lvl="1" indent="-285750">
              <a:buFont typeface="Arial" panose="020B0604020202020204" pitchFamily="34" charset="0"/>
              <a:buChar char="•"/>
            </a:pPr>
            <a:r>
              <a:rPr lang="en-GB" dirty="0"/>
              <a:t>Applications </a:t>
            </a:r>
            <a:r>
              <a:rPr lang="en-GB" sz="1800" dirty="0"/>
              <a:t>↔</a:t>
            </a:r>
            <a:r>
              <a:rPr lang="en-GB" dirty="0"/>
              <a:t> Applications</a:t>
            </a:r>
          </a:p>
          <a:p>
            <a:pPr marL="742950" lvl="1" indent="-285750">
              <a:buFont typeface="Arial" panose="020B0604020202020204" pitchFamily="34" charset="0"/>
              <a:buChar char="•"/>
            </a:pPr>
            <a:endParaRPr lang="en-GB" dirty="0"/>
          </a:p>
          <a:p>
            <a:pPr marL="285750" indent="-285750">
              <a:buFont typeface="Arial" panose="020B0604020202020204" pitchFamily="34" charset="0"/>
              <a:buChar char="•"/>
            </a:pPr>
            <a:r>
              <a:rPr lang="en-US" dirty="0"/>
              <a:t>~</a:t>
            </a:r>
            <a:r>
              <a:rPr lang="en-US" sz="1800" dirty="0"/>
              <a:t>60% of the interfaces are available and ~40% tested during commissioning, SCT, Dry Run 1 (estimation not taking into account the weight of interfaces)</a:t>
            </a:r>
            <a:endParaRPr lang="en-GB" dirty="0"/>
          </a:p>
        </p:txBody>
      </p:sp>
    </p:spTree>
    <p:extLst>
      <p:ext uri="{BB962C8B-B14F-4D97-AF65-F5344CB8AC3E}">
        <p14:creationId xmlns:p14="http://schemas.microsoft.com/office/powerpoint/2010/main" val="2939925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11</a:t>
            </a:fld>
            <a:endParaRPr lang="fr-FR" dirty="0"/>
          </a:p>
        </p:txBody>
      </p:sp>
      <p:sp>
        <p:nvSpPr>
          <p:cNvPr id="2" name="Title 1">
            <a:extLst>
              <a:ext uri="{FF2B5EF4-FFF2-40B4-BE49-F238E27FC236}">
                <a16:creationId xmlns:a16="http://schemas.microsoft.com/office/drawing/2014/main" id="{5003A24E-2B7C-61BA-AB63-1C4BDFC16042}"/>
              </a:ext>
            </a:extLst>
          </p:cNvPr>
          <p:cNvSpPr>
            <a:spLocks noGrp="1"/>
          </p:cNvSpPr>
          <p:nvPr>
            <p:ph type="title"/>
          </p:nvPr>
        </p:nvSpPr>
        <p:spPr>
          <a:xfrm>
            <a:off x="612000" y="-56482"/>
            <a:ext cx="7920000" cy="540000"/>
          </a:xfrm>
        </p:spPr>
        <p:txBody>
          <a:bodyPr/>
          <a:lstStyle/>
          <a:p>
            <a:r>
              <a:rPr lang="en-US" sz="2400" dirty="0"/>
              <a:t>Milestones</a:t>
            </a:r>
            <a:endParaRPr lang="en-GB" sz="2400" dirty="0"/>
          </a:p>
        </p:txBody>
      </p:sp>
      <p:pic>
        <p:nvPicPr>
          <p:cNvPr id="4" name="Picture 3">
            <a:extLst>
              <a:ext uri="{FF2B5EF4-FFF2-40B4-BE49-F238E27FC236}">
                <a16:creationId xmlns:a16="http://schemas.microsoft.com/office/drawing/2014/main" id="{45D0CB6D-FB96-69D9-613A-AEBF27D77F8B}"/>
              </a:ext>
            </a:extLst>
          </p:cNvPr>
          <p:cNvPicPr>
            <a:picLocks noChangeAspect="1"/>
          </p:cNvPicPr>
          <p:nvPr/>
        </p:nvPicPr>
        <p:blipFill>
          <a:blip r:embed="rId2"/>
          <a:stretch>
            <a:fillRect/>
          </a:stretch>
        </p:blipFill>
        <p:spPr>
          <a:xfrm>
            <a:off x="927392" y="555526"/>
            <a:ext cx="7595404" cy="4104456"/>
          </a:xfrm>
          <a:prstGeom prst="rect">
            <a:avLst/>
          </a:prstGeom>
        </p:spPr>
      </p:pic>
      <p:cxnSp>
        <p:nvCxnSpPr>
          <p:cNvPr id="7" name="Straight Connector 6">
            <a:extLst>
              <a:ext uri="{FF2B5EF4-FFF2-40B4-BE49-F238E27FC236}">
                <a16:creationId xmlns:a16="http://schemas.microsoft.com/office/drawing/2014/main" id="{394E8FF6-EF99-A578-E91F-B80F62B26058}"/>
              </a:ext>
            </a:extLst>
          </p:cNvPr>
          <p:cNvCxnSpPr/>
          <p:nvPr/>
        </p:nvCxnSpPr>
        <p:spPr>
          <a:xfrm flipV="1">
            <a:off x="5540697" y="987574"/>
            <a:ext cx="0" cy="3779689"/>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876ECD2A-9798-38F5-605E-7C04C3F41F69}"/>
              </a:ext>
            </a:extLst>
          </p:cNvPr>
          <p:cNvCxnSpPr>
            <a:cxnSpLocks/>
          </p:cNvCxnSpPr>
          <p:nvPr/>
        </p:nvCxnSpPr>
        <p:spPr>
          <a:xfrm>
            <a:off x="4355976" y="1059582"/>
            <a:ext cx="115212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8E0B694A-5754-7B08-FE43-D16C46B32D54}"/>
              </a:ext>
            </a:extLst>
          </p:cNvPr>
          <p:cNvSpPr txBox="1"/>
          <p:nvPr/>
        </p:nvSpPr>
        <p:spPr>
          <a:xfrm>
            <a:off x="5599226" y="907558"/>
            <a:ext cx="825867" cy="461665"/>
          </a:xfrm>
          <a:prstGeom prst="rect">
            <a:avLst/>
          </a:prstGeom>
          <a:noFill/>
        </p:spPr>
        <p:txBody>
          <a:bodyPr wrap="none" rtlCol="0">
            <a:spAutoFit/>
          </a:bodyPr>
          <a:lstStyle/>
          <a:p>
            <a:r>
              <a:rPr lang="en-US" sz="1200" dirty="0">
                <a:solidFill>
                  <a:srgbClr val="0070C0"/>
                </a:solidFill>
              </a:rPr>
              <a:t>New</a:t>
            </a:r>
          </a:p>
          <a:p>
            <a:r>
              <a:rPr lang="en-US" sz="1200" dirty="0">
                <a:solidFill>
                  <a:srgbClr val="0070C0"/>
                </a:solidFill>
              </a:rPr>
              <a:t>LS3 Start</a:t>
            </a:r>
            <a:endParaRPr lang="en-GB" sz="1200" dirty="0">
              <a:solidFill>
                <a:srgbClr val="0070C0"/>
              </a:solidFill>
            </a:endParaRPr>
          </a:p>
        </p:txBody>
      </p:sp>
      <p:sp>
        <p:nvSpPr>
          <p:cNvPr id="14" name="Rectangle 13">
            <a:extLst>
              <a:ext uri="{FF2B5EF4-FFF2-40B4-BE49-F238E27FC236}">
                <a16:creationId xmlns:a16="http://schemas.microsoft.com/office/drawing/2014/main" id="{A138A59A-19FF-9E6A-7E54-797A095F9CC3}"/>
              </a:ext>
            </a:extLst>
          </p:cNvPr>
          <p:cNvSpPr/>
          <p:nvPr/>
        </p:nvSpPr>
        <p:spPr>
          <a:xfrm>
            <a:off x="4427984" y="627534"/>
            <a:ext cx="360040" cy="3960428"/>
          </a:xfrm>
          <a:prstGeom prst="rect">
            <a:avLst/>
          </a:prstGeom>
          <a:solidFill>
            <a:schemeClr val="accent1">
              <a:lumMod val="75000"/>
              <a:alpha val="24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2493A074-7233-11A1-95C3-064585DFC3DA}"/>
              </a:ext>
            </a:extLst>
          </p:cNvPr>
          <p:cNvSpPr txBox="1"/>
          <p:nvPr/>
        </p:nvSpPr>
        <p:spPr>
          <a:xfrm>
            <a:off x="4322981" y="675302"/>
            <a:ext cx="587020" cy="276999"/>
          </a:xfrm>
          <a:prstGeom prst="rect">
            <a:avLst/>
          </a:prstGeom>
          <a:noFill/>
        </p:spPr>
        <p:txBody>
          <a:bodyPr wrap="none" rtlCol="0">
            <a:spAutoFit/>
          </a:bodyPr>
          <a:lstStyle/>
          <a:p>
            <a:r>
              <a:rPr lang="en-US" sz="1200" b="1" dirty="0">
                <a:solidFill>
                  <a:srgbClr val="008E40"/>
                </a:solidFill>
              </a:rPr>
              <a:t>YETS</a:t>
            </a:r>
            <a:endParaRPr lang="en-GB" sz="1200" b="1" dirty="0">
              <a:solidFill>
                <a:srgbClr val="008E40"/>
              </a:solidFill>
            </a:endParaRPr>
          </a:p>
        </p:txBody>
      </p:sp>
    </p:spTree>
    <p:extLst>
      <p:ext uri="{BB962C8B-B14F-4D97-AF65-F5344CB8AC3E}">
        <p14:creationId xmlns:p14="http://schemas.microsoft.com/office/powerpoint/2010/main" val="297408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27D2972E-6344-EA9A-968E-670663E0BFA3}"/>
              </a:ext>
            </a:extLst>
          </p:cNvPr>
          <p:cNvPicPr>
            <a:picLocks noChangeAspect="1"/>
          </p:cNvPicPr>
          <p:nvPr/>
        </p:nvPicPr>
        <p:blipFill>
          <a:blip r:embed="rId3">
            <a:alphaModFix amt="50000"/>
          </a:blip>
          <a:stretch>
            <a:fillRect/>
          </a:stretch>
        </p:blipFill>
        <p:spPr>
          <a:xfrm>
            <a:off x="400016" y="895813"/>
            <a:ext cx="8491129" cy="3617297"/>
          </a:xfrm>
          <a:prstGeom prst="rect">
            <a:avLst/>
          </a:prstGeom>
        </p:spPr>
      </p:pic>
      <p:sp>
        <p:nvSpPr>
          <p:cNvPr id="2" name="Title 1">
            <a:extLst>
              <a:ext uri="{FF2B5EF4-FFF2-40B4-BE49-F238E27FC236}">
                <a16:creationId xmlns:a16="http://schemas.microsoft.com/office/drawing/2014/main" id="{86515150-15C4-AC69-0CD6-7E4F38BE43C0}"/>
              </a:ext>
            </a:extLst>
          </p:cNvPr>
          <p:cNvSpPr>
            <a:spLocks noGrp="1"/>
          </p:cNvSpPr>
          <p:nvPr>
            <p:ph type="title"/>
          </p:nvPr>
        </p:nvSpPr>
        <p:spPr>
          <a:xfrm>
            <a:off x="19350" y="142638"/>
            <a:ext cx="7920000" cy="540000"/>
          </a:xfrm>
        </p:spPr>
        <p:txBody>
          <a:bodyPr/>
          <a:lstStyle/>
          <a:p>
            <a:r>
              <a:rPr lang="en-US" sz="2000" dirty="0"/>
              <a:t>Commissioning and Dry Run1 Checks and Validation</a:t>
            </a:r>
            <a:endParaRPr lang="en-GB" sz="2000" dirty="0"/>
          </a:p>
        </p:txBody>
      </p:sp>
      <p:sp>
        <p:nvSpPr>
          <p:cNvPr id="4" name="Footer Placeholder 3">
            <a:extLst>
              <a:ext uri="{FF2B5EF4-FFF2-40B4-BE49-F238E27FC236}">
                <a16:creationId xmlns:a16="http://schemas.microsoft.com/office/drawing/2014/main" id="{53B27393-172B-4646-CFD3-A4ABF82F6501}"/>
              </a:ext>
            </a:extLst>
          </p:cNvPr>
          <p:cNvSpPr>
            <a:spLocks noGrp="1"/>
          </p:cNvSpPr>
          <p:nvPr>
            <p:ph type="ftr" sz="quarter" idx="11"/>
          </p:nvPr>
        </p:nvSpPr>
        <p:spPr>
          <a:xfrm>
            <a:off x="1905000" y="4767263"/>
            <a:ext cx="6627000" cy="270000"/>
          </a:xfrm>
        </p:spPr>
        <p:txBody>
          <a:bodyPr/>
          <a:lstStyle/>
          <a:p>
            <a:r>
              <a:rPr lang="en-GB" dirty="0"/>
              <a:t>S. Blanchard – 2023-10-16 – Controls architecture status – HL-LHC Inner Triplet String Day III</a:t>
            </a:r>
            <a:endParaRPr lang="en-GB" noProof="0" dirty="0"/>
          </a:p>
        </p:txBody>
      </p:sp>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13" name="TextBox 12">
            <a:extLst>
              <a:ext uri="{FF2B5EF4-FFF2-40B4-BE49-F238E27FC236}">
                <a16:creationId xmlns:a16="http://schemas.microsoft.com/office/drawing/2014/main" id="{DD208A94-CC0E-9F02-624E-A2B5827F8849}"/>
              </a:ext>
            </a:extLst>
          </p:cNvPr>
          <p:cNvSpPr txBox="1"/>
          <p:nvPr/>
        </p:nvSpPr>
        <p:spPr>
          <a:xfrm>
            <a:off x="6692073" y="3956049"/>
            <a:ext cx="813043" cy="230832"/>
          </a:xfrm>
          <a:prstGeom prst="rect">
            <a:avLst/>
          </a:prstGeom>
          <a:solidFill>
            <a:schemeClr val="accent1">
              <a:lumMod val="60000"/>
              <a:lumOff val="40000"/>
            </a:schemeClr>
          </a:solidFill>
        </p:spPr>
        <p:txBody>
          <a:bodyPr wrap="none" rtlCol="0">
            <a:spAutoFit/>
          </a:bodyPr>
          <a:lstStyle/>
          <a:p>
            <a:pPr algn="ctr"/>
            <a:r>
              <a:rPr lang="en-US" sz="900" b="1" dirty="0">
                <a:solidFill>
                  <a:schemeClr val="tx2">
                    <a:lumMod val="50000"/>
                  </a:schemeClr>
                </a:solidFill>
              </a:rPr>
              <a:t>SQXL Vers.</a:t>
            </a:r>
            <a:endParaRPr lang="en-GB" sz="900" b="1" dirty="0">
              <a:solidFill>
                <a:schemeClr val="tx2">
                  <a:lumMod val="50000"/>
                </a:schemeClr>
              </a:solidFill>
            </a:endParaRPr>
          </a:p>
        </p:txBody>
      </p:sp>
      <p:sp>
        <p:nvSpPr>
          <p:cNvPr id="18" name="Rectangle: Rounded Corners 17">
            <a:extLst>
              <a:ext uri="{FF2B5EF4-FFF2-40B4-BE49-F238E27FC236}">
                <a16:creationId xmlns:a16="http://schemas.microsoft.com/office/drawing/2014/main" id="{7446AA06-E6F1-23C1-1067-4D060FF30959}"/>
              </a:ext>
            </a:extLst>
          </p:cNvPr>
          <p:cNvSpPr/>
          <p:nvPr/>
        </p:nvSpPr>
        <p:spPr>
          <a:xfrm>
            <a:off x="6417673" y="2910942"/>
            <a:ext cx="2659966" cy="1822981"/>
          </a:xfrm>
          <a:prstGeom prst="roundRect">
            <a:avLst/>
          </a:prstGeom>
          <a:noFill/>
          <a:ln w="34925">
            <a:solidFill>
              <a:srgbClr val="008E4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B37C492C-14FE-2A41-E491-CAB6F8A1FD7F}"/>
              </a:ext>
            </a:extLst>
          </p:cNvPr>
          <p:cNvSpPr txBox="1"/>
          <p:nvPr/>
        </p:nvSpPr>
        <p:spPr>
          <a:xfrm>
            <a:off x="6534074" y="2830636"/>
            <a:ext cx="2520848" cy="307777"/>
          </a:xfrm>
          <a:prstGeom prst="rect">
            <a:avLst/>
          </a:prstGeom>
          <a:solidFill>
            <a:schemeClr val="bg1"/>
          </a:solidFill>
        </p:spPr>
        <p:txBody>
          <a:bodyPr wrap="square" rtlCol="0">
            <a:spAutoFit/>
          </a:bodyPr>
          <a:lstStyle/>
          <a:p>
            <a:r>
              <a:rPr lang="en-US" sz="1400" b="1" dirty="0"/>
              <a:t>SQXL Cool Down 2023-Q3 </a:t>
            </a:r>
            <a:endParaRPr lang="en-GB" sz="1400" b="1" dirty="0"/>
          </a:p>
        </p:txBody>
      </p:sp>
      <p:sp>
        <p:nvSpPr>
          <p:cNvPr id="21" name="Rectangle: Rounded Corners 20">
            <a:extLst>
              <a:ext uri="{FF2B5EF4-FFF2-40B4-BE49-F238E27FC236}">
                <a16:creationId xmlns:a16="http://schemas.microsoft.com/office/drawing/2014/main" id="{F845EF91-908D-864B-0D86-904B2AFEDE79}"/>
              </a:ext>
            </a:extLst>
          </p:cNvPr>
          <p:cNvSpPr/>
          <p:nvPr/>
        </p:nvSpPr>
        <p:spPr>
          <a:xfrm>
            <a:off x="1153307" y="2908359"/>
            <a:ext cx="1971113" cy="1858904"/>
          </a:xfrm>
          <a:prstGeom prst="roundRect">
            <a:avLst/>
          </a:prstGeom>
          <a:noFill/>
          <a:ln w="3492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A116C757-531C-0472-2A2E-39C29B37CC51}"/>
              </a:ext>
            </a:extLst>
          </p:cNvPr>
          <p:cNvSpPr txBox="1"/>
          <p:nvPr/>
        </p:nvSpPr>
        <p:spPr>
          <a:xfrm>
            <a:off x="1748139" y="4345860"/>
            <a:ext cx="800219" cy="369332"/>
          </a:xfrm>
          <a:prstGeom prst="rect">
            <a:avLst/>
          </a:prstGeom>
          <a:solidFill>
            <a:schemeClr val="accent1">
              <a:lumMod val="60000"/>
              <a:lumOff val="40000"/>
            </a:schemeClr>
          </a:solidFill>
        </p:spPr>
        <p:txBody>
          <a:bodyPr wrap="none" rtlCol="0">
            <a:spAutoFit/>
          </a:bodyPr>
          <a:lstStyle/>
          <a:p>
            <a:pPr algn="ctr"/>
            <a:r>
              <a:rPr lang="en-US" sz="900" b="1" dirty="0">
                <a:solidFill>
                  <a:schemeClr val="tx2">
                    <a:lumMod val="50000"/>
                  </a:schemeClr>
                </a:solidFill>
              </a:rPr>
              <a:t>DB </a:t>
            </a:r>
          </a:p>
          <a:p>
            <a:pPr algn="ctr"/>
            <a:r>
              <a:rPr lang="en-US" sz="900" b="1" dirty="0">
                <a:solidFill>
                  <a:schemeClr val="tx2">
                    <a:lumMod val="50000"/>
                  </a:schemeClr>
                </a:solidFill>
              </a:rPr>
              <a:t>Configured</a:t>
            </a:r>
          </a:p>
        </p:txBody>
      </p:sp>
      <p:sp>
        <p:nvSpPr>
          <p:cNvPr id="23" name="Rectangle: Rounded Corners 22">
            <a:extLst>
              <a:ext uri="{FF2B5EF4-FFF2-40B4-BE49-F238E27FC236}">
                <a16:creationId xmlns:a16="http://schemas.microsoft.com/office/drawing/2014/main" id="{F73F9EDD-AF82-777C-1BB1-E48FF50F92CA}"/>
              </a:ext>
            </a:extLst>
          </p:cNvPr>
          <p:cNvSpPr/>
          <p:nvPr/>
        </p:nvSpPr>
        <p:spPr>
          <a:xfrm>
            <a:off x="4874453" y="3118402"/>
            <a:ext cx="1177607" cy="1552382"/>
          </a:xfrm>
          <a:prstGeom prst="roundRect">
            <a:avLst/>
          </a:prstGeom>
          <a:noFill/>
          <a:ln w="3492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ectangle: Rounded Corners 23">
            <a:extLst>
              <a:ext uri="{FF2B5EF4-FFF2-40B4-BE49-F238E27FC236}">
                <a16:creationId xmlns:a16="http://schemas.microsoft.com/office/drawing/2014/main" id="{130B3FC4-3688-EE9A-C949-652A97AD79D8}"/>
              </a:ext>
            </a:extLst>
          </p:cNvPr>
          <p:cNvSpPr/>
          <p:nvPr/>
        </p:nvSpPr>
        <p:spPr>
          <a:xfrm>
            <a:off x="5851220" y="738139"/>
            <a:ext cx="1434618" cy="2015129"/>
          </a:xfrm>
          <a:prstGeom prst="roundRect">
            <a:avLst/>
          </a:prstGeom>
          <a:noFill/>
          <a:ln w="3492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C75FEB6A-FB98-F6DF-3651-172CFB21D2F0}"/>
              </a:ext>
            </a:extLst>
          </p:cNvPr>
          <p:cNvSpPr txBox="1"/>
          <p:nvPr/>
        </p:nvSpPr>
        <p:spPr>
          <a:xfrm>
            <a:off x="5680305" y="703678"/>
            <a:ext cx="1776448" cy="307777"/>
          </a:xfrm>
          <a:prstGeom prst="rect">
            <a:avLst/>
          </a:prstGeom>
          <a:solidFill>
            <a:schemeClr val="bg1"/>
          </a:solidFill>
        </p:spPr>
        <p:txBody>
          <a:bodyPr wrap="none" rtlCol="0">
            <a:spAutoFit/>
          </a:bodyPr>
          <a:lstStyle/>
          <a:p>
            <a:r>
              <a:rPr lang="en-US" sz="1400" b="1" dirty="0"/>
              <a:t>Dry Run 1 2024-Q2</a:t>
            </a:r>
            <a:endParaRPr lang="en-GB" sz="1400" b="1" dirty="0"/>
          </a:p>
        </p:txBody>
      </p:sp>
      <p:sp>
        <p:nvSpPr>
          <p:cNvPr id="27" name="TextBox 26">
            <a:extLst>
              <a:ext uri="{FF2B5EF4-FFF2-40B4-BE49-F238E27FC236}">
                <a16:creationId xmlns:a16="http://schemas.microsoft.com/office/drawing/2014/main" id="{82181F3A-57A7-B236-0FCC-20297926353A}"/>
              </a:ext>
            </a:extLst>
          </p:cNvPr>
          <p:cNvSpPr txBox="1"/>
          <p:nvPr/>
        </p:nvSpPr>
        <p:spPr>
          <a:xfrm>
            <a:off x="4832189" y="3118402"/>
            <a:ext cx="1289135" cy="307777"/>
          </a:xfrm>
          <a:prstGeom prst="rect">
            <a:avLst/>
          </a:prstGeom>
          <a:solidFill>
            <a:schemeClr val="bg1"/>
          </a:solidFill>
        </p:spPr>
        <p:txBody>
          <a:bodyPr wrap="none" rtlCol="0">
            <a:spAutoFit/>
          </a:bodyPr>
          <a:lstStyle/>
          <a:p>
            <a:r>
              <a:rPr lang="en-US" sz="1400" b="1" dirty="0"/>
              <a:t>SCT 2024-Q1</a:t>
            </a:r>
            <a:endParaRPr lang="en-GB" sz="1400" b="1" dirty="0"/>
          </a:p>
        </p:txBody>
      </p:sp>
      <p:sp>
        <p:nvSpPr>
          <p:cNvPr id="29" name="Rectangle: Rounded Corners 28">
            <a:extLst>
              <a:ext uri="{FF2B5EF4-FFF2-40B4-BE49-F238E27FC236}">
                <a16:creationId xmlns:a16="http://schemas.microsoft.com/office/drawing/2014/main" id="{CE6799E0-C097-A304-92A2-90A77AD124EA}"/>
              </a:ext>
            </a:extLst>
          </p:cNvPr>
          <p:cNvSpPr/>
          <p:nvPr/>
        </p:nvSpPr>
        <p:spPr>
          <a:xfrm>
            <a:off x="2914920" y="1185365"/>
            <a:ext cx="1971113" cy="1514612"/>
          </a:xfrm>
          <a:prstGeom prst="roundRect">
            <a:avLst/>
          </a:prstGeom>
          <a:noFill/>
          <a:ln w="3492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7C7281B3-9398-2974-CF01-84D454E6418B}"/>
              </a:ext>
            </a:extLst>
          </p:cNvPr>
          <p:cNvSpPr txBox="1"/>
          <p:nvPr/>
        </p:nvSpPr>
        <p:spPr>
          <a:xfrm>
            <a:off x="1535340" y="2757980"/>
            <a:ext cx="1289134" cy="523220"/>
          </a:xfrm>
          <a:prstGeom prst="rect">
            <a:avLst/>
          </a:prstGeom>
          <a:solidFill>
            <a:schemeClr val="bg1"/>
          </a:solidFill>
        </p:spPr>
        <p:txBody>
          <a:bodyPr wrap="none" rtlCol="0">
            <a:spAutoFit/>
          </a:bodyPr>
          <a:lstStyle/>
          <a:p>
            <a:pPr algn="ctr"/>
            <a:r>
              <a:rPr lang="en-US" sz="1400" b="1" dirty="0"/>
              <a:t>SCT 2024-Q1</a:t>
            </a:r>
          </a:p>
          <a:p>
            <a:pPr algn="ctr"/>
            <a:endParaRPr lang="en-US" sz="1400" b="1" dirty="0"/>
          </a:p>
        </p:txBody>
      </p:sp>
      <p:sp>
        <p:nvSpPr>
          <p:cNvPr id="31" name="TextBox 30">
            <a:extLst>
              <a:ext uri="{FF2B5EF4-FFF2-40B4-BE49-F238E27FC236}">
                <a16:creationId xmlns:a16="http://schemas.microsoft.com/office/drawing/2014/main" id="{05061D5E-E5C6-4E72-CD0D-00B48465EEDF}"/>
              </a:ext>
            </a:extLst>
          </p:cNvPr>
          <p:cNvSpPr txBox="1"/>
          <p:nvPr/>
        </p:nvSpPr>
        <p:spPr>
          <a:xfrm>
            <a:off x="3041184" y="1031475"/>
            <a:ext cx="1776448" cy="307777"/>
          </a:xfrm>
          <a:prstGeom prst="rect">
            <a:avLst/>
          </a:prstGeom>
          <a:solidFill>
            <a:schemeClr val="bg1"/>
          </a:solidFill>
        </p:spPr>
        <p:txBody>
          <a:bodyPr wrap="none" rtlCol="0">
            <a:spAutoFit/>
          </a:bodyPr>
          <a:lstStyle/>
          <a:p>
            <a:r>
              <a:rPr lang="en-US" sz="1400" b="1" dirty="0"/>
              <a:t>Dry Run 1 2024-Q3</a:t>
            </a:r>
            <a:endParaRPr lang="en-GB" sz="1400" b="1" dirty="0"/>
          </a:p>
        </p:txBody>
      </p:sp>
      <p:sp>
        <p:nvSpPr>
          <p:cNvPr id="32" name="Rectangle: Rounded Corners 31">
            <a:extLst>
              <a:ext uri="{FF2B5EF4-FFF2-40B4-BE49-F238E27FC236}">
                <a16:creationId xmlns:a16="http://schemas.microsoft.com/office/drawing/2014/main" id="{A7B21CF7-FE03-1371-DDC9-636EB0817957}"/>
              </a:ext>
            </a:extLst>
          </p:cNvPr>
          <p:cNvSpPr/>
          <p:nvPr/>
        </p:nvSpPr>
        <p:spPr>
          <a:xfrm>
            <a:off x="3348168" y="2827053"/>
            <a:ext cx="1014202" cy="1782536"/>
          </a:xfrm>
          <a:prstGeom prst="roundRect">
            <a:avLst/>
          </a:prstGeom>
          <a:noFill/>
          <a:ln w="3492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AD15EA20-5A32-6461-20DC-12B37F55E1E7}"/>
              </a:ext>
            </a:extLst>
          </p:cNvPr>
          <p:cNvSpPr txBox="1"/>
          <p:nvPr/>
        </p:nvSpPr>
        <p:spPr>
          <a:xfrm>
            <a:off x="4922761" y="4071465"/>
            <a:ext cx="1107996" cy="369332"/>
          </a:xfrm>
          <a:prstGeom prst="rect">
            <a:avLst/>
          </a:prstGeom>
          <a:solidFill>
            <a:schemeClr val="accent1">
              <a:lumMod val="60000"/>
              <a:lumOff val="40000"/>
            </a:schemeClr>
          </a:solidFill>
        </p:spPr>
        <p:txBody>
          <a:bodyPr wrap="none" rtlCol="0">
            <a:spAutoFit/>
          </a:bodyPr>
          <a:lstStyle/>
          <a:p>
            <a:pPr algn="ctr"/>
            <a:r>
              <a:rPr lang="en-US" sz="900" b="1" dirty="0">
                <a:solidFill>
                  <a:schemeClr val="tx2">
                    <a:lumMod val="50000"/>
                  </a:schemeClr>
                </a:solidFill>
              </a:rPr>
              <a:t>First Operational</a:t>
            </a:r>
          </a:p>
          <a:p>
            <a:pPr algn="ctr"/>
            <a:r>
              <a:rPr lang="en-US" sz="900" b="1" dirty="0">
                <a:solidFill>
                  <a:schemeClr val="tx2">
                    <a:lumMod val="50000"/>
                  </a:schemeClr>
                </a:solidFill>
              </a:rPr>
              <a:t>Vers.</a:t>
            </a:r>
            <a:endParaRPr lang="en-GB" sz="900" b="1" dirty="0">
              <a:solidFill>
                <a:schemeClr val="tx2">
                  <a:lumMod val="50000"/>
                </a:schemeClr>
              </a:solidFill>
            </a:endParaRPr>
          </a:p>
        </p:txBody>
      </p:sp>
      <p:sp>
        <p:nvSpPr>
          <p:cNvPr id="46" name="TextBox 45">
            <a:extLst>
              <a:ext uri="{FF2B5EF4-FFF2-40B4-BE49-F238E27FC236}">
                <a16:creationId xmlns:a16="http://schemas.microsoft.com/office/drawing/2014/main" id="{C1669F3D-323E-CEAF-D576-A6E16A098E59}"/>
              </a:ext>
            </a:extLst>
          </p:cNvPr>
          <p:cNvSpPr txBox="1"/>
          <p:nvPr/>
        </p:nvSpPr>
        <p:spPr>
          <a:xfrm>
            <a:off x="8137562" y="3956049"/>
            <a:ext cx="813043" cy="230832"/>
          </a:xfrm>
          <a:prstGeom prst="rect">
            <a:avLst/>
          </a:prstGeom>
          <a:solidFill>
            <a:schemeClr val="accent1">
              <a:lumMod val="60000"/>
              <a:lumOff val="40000"/>
            </a:schemeClr>
          </a:solidFill>
        </p:spPr>
        <p:txBody>
          <a:bodyPr wrap="none" rtlCol="0">
            <a:spAutoFit/>
          </a:bodyPr>
          <a:lstStyle/>
          <a:p>
            <a:pPr algn="ctr"/>
            <a:r>
              <a:rPr lang="en-US" sz="900" b="1" dirty="0">
                <a:solidFill>
                  <a:schemeClr val="tx2">
                    <a:lumMod val="50000"/>
                  </a:schemeClr>
                </a:solidFill>
              </a:rPr>
              <a:t>SQXL Vers.</a:t>
            </a:r>
            <a:endParaRPr lang="en-GB" sz="900" b="1" dirty="0">
              <a:solidFill>
                <a:schemeClr val="tx2">
                  <a:lumMod val="50000"/>
                </a:schemeClr>
              </a:solidFill>
            </a:endParaRPr>
          </a:p>
        </p:txBody>
      </p:sp>
      <p:sp>
        <p:nvSpPr>
          <p:cNvPr id="3" name="TextBox 2">
            <a:extLst>
              <a:ext uri="{FF2B5EF4-FFF2-40B4-BE49-F238E27FC236}">
                <a16:creationId xmlns:a16="http://schemas.microsoft.com/office/drawing/2014/main" id="{D67C71FD-B199-2BC3-60E5-C64D88511E1F}"/>
              </a:ext>
            </a:extLst>
          </p:cNvPr>
          <p:cNvSpPr txBox="1"/>
          <p:nvPr/>
        </p:nvSpPr>
        <p:spPr>
          <a:xfrm>
            <a:off x="3176874" y="2802581"/>
            <a:ext cx="1541924" cy="461665"/>
          </a:xfrm>
          <a:prstGeom prst="rect">
            <a:avLst/>
          </a:prstGeom>
          <a:solidFill>
            <a:schemeClr val="bg1"/>
          </a:solidFill>
        </p:spPr>
        <p:txBody>
          <a:bodyPr wrap="square" rtlCol="0">
            <a:spAutoFit/>
          </a:bodyPr>
          <a:lstStyle/>
          <a:p>
            <a:pPr algn="ctr"/>
            <a:r>
              <a:rPr lang="en-US" sz="1200" b="1" dirty="0"/>
              <a:t>SCT 2024-Q1</a:t>
            </a:r>
          </a:p>
          <a:p>
            <a:pPr algn="ctr"/>
            <a:r>
              <a:rPr lang="en-US" sz="1200" b="1" dirty="0"/>
              <a:t>Dry Run 1 2024-Q2</a:t>
            </a:r>
            <a:endParaRPr lang="en-GB" sz="1200" b="1" dirty="0"/>
          </a:p>
        </p:txBody>
      </p:sp>
      <p:sp>
        <p:nvSpPr>
          <p:cNvPr id="6" name="TextBox 5">
            <a:extLst>
              <a:ext uri="{FF2B5EF4-FFF2-40B4-BE49-F238E27FC236}">
                <a16:creationId xmlns:a16="http://schemas.microsoft.com/office/drawing/2014/main" id="{17DE6C2A-0C99-43B9-705E-996FCB09CB3D}"/>
              </a:ext>
            </a:extLst>
          </p:cNvPr>
          <p:cNvSpPr txBox="1"/>
          <p:nvPr/>
        </p:nvSpPr>
        <p:spPr>
          <a:xfrm rot="2310756">
            <a:off x="7405479" y="510076"/>
            <a:ext cx="1658844" cy="523220"/>
          </a:xfrm>
          <a:prstGeom prst="rect">
            <a:avLst/>
          </a:prstGeom>
          <a:solidFill>
            <a:srgbClr val="FFFF00"/>
          </a:solidFill>
        </p:spPr>
        <p:txBody>
          <a:bodyPr wrap="square" rtlCol="0">
            <a:spAutoFit/>
          </a:bodyPr>
          <a:lstStyle/>
          <a:p>
            <a:r>
              <a:rPr lang="en-US" sz="1400" b="1" dirty="0"/>
              <a:t>IT String day III</a:t>
            </a:r>
          </a:p>
          <a:p>
            <a:r>
              <a:rPr lang="en-US" sz="1400" b="1" dirty="0"/>
              <a:t>recommendation</a:t>
            </a:r>
            <a:endParaRPr lang="en-GB" sz="1400" b="1" dirty="0"/>
          </a:p>
        </p:txBody>
      </p:sp>
      <p:sp>
        <p:nvSpPr>
          <p:cNvPr id="7" name="TextBox 6">
            <a:extLst>
              <a:ext uri="{FF2B5EF4-FFF2-40B4-BE49-F238E27FC236}">
                <a16:creationId xmlns:a16="http://schemas.microsoft.com/office/drawing/2014/main" id="{E8C46CAB-A59B-E3D0-3997-823BAAE66CE7}"/>
              </a:ext>
            </a:extLst>
          </p:cNvPr>
          <p:cNvSpPr txBox="1"/>
          <p:nvPr/>
        </p:nvSpPr>
        <p:spPr>
          <a:xfrm>
            <a:off x="3526014" y="4117941"/>
            <a:ext cx="748923" cy="369332"/>
          </a:xfrm>
          <a:prstGeom prst="rect">
            <a:avLst/>
          </a:prstGeom>
          <a:solidFill>
            <a:schemeClr val="accent1">
              <a:lumMod val="60000"/>
              <a:lumOff val="40000"/>
            </a:schemeClr>
          </a:solidFill>
        </p:spPr>
        <p:txBody>
          <a:bodyPr wrap="none" rtlCol="0">
            <a:spAutoFit/>
          </a:bodyPr>
          <a:lstStyle/>
          <a:p>
            <a:pPr algn="ctr"/>
            <a:r>
              <a:rPr lang="en-US" sz="900" b="1" dirty="0">
                <a:solidFill>
                  <a:schemeClr val="tx2">
                    <a:lumMod val="50000"/>
                  </a:schemeClr>
                </a:solidFill>
              </a:rPr>
              <a:t>Energy </a:t>
            </a:r>
          </a:p>
          <a:p>
            <a:pPr algn="ctr"/>
            <a:r>
              <a:rPr lang="en-US" sz="900" b="1" dirty="0">
                <a:solidFill>
                  <a:schemeClr val="tx2">
                    <a:lumMod val="50000"/>
                  </a:schemeClr>
                </a:solidFill>
              </a:rPr>
              <a:t>Extraction</a:t>
            </a:r>
          </a:p>
        </p:txBody>
      </p:sp>
      <p:pic>
        <p:nvPicPr>
          <p:cNvPr id="9" name="Picture 8">
            <a:extLst>
              <a:ext uri="{FF2B5EF4-FFF2-40B4-BE49-F238E27FC236}">
                <a16:creationId xmlns:a16="http://schemas.microsoft.com/office/drawing/2014/main" id="{2EB6FF14-0076-9E34-4BB9-C4587E77F73D}"/>
              </a:ext>
            </a:extLst>
          </p:cNvPr>
          <p:cNvPicPr>
            <a:picLocks noChangeAspect="1"/>
          </p:cNvPicPr>
          <p:nvPr/>
        </p:nvPicPr>
        <p:blipFill>
          <a:blip r:embed="rId4"/>
          <a:stretch>
            <a:fillRect/>
          </a:stretch>
        </p:blipFill>
        <p:spPr>
          <a:xfrm>
            <a:off x="3877711" y="3469755"/>
            <a:ext cx="423448" cy="159661"/>
          </a:xfrm>
          <a:prstGeom prst="rect">
            <a:avLst/>
          </a:prstGeom>
        </p:spPr>
      </p:pic>
      <p:pic>
        <p:nvPicPr>
          <p:cNvPr id="10" name="Picture 9">
            <a:extLst>
              <a:ext uri="{FF2B5EF4-FFF2-40B4-BE49-F238E27FC236}">
                <a16:creationId xmlns:a16="http://schemas.microsoft.com/office/drawing/2014/main" id="{69EA3532-ACB6-D2CD-40BF-35824E2E229A}"/>
              </a:ext>
            </a:extLst>
          </p:cNvPr>
          <p:cNvPicPr>
            <a:picLocks noChangeAspect="1"/>
          </p:cNvPicPr>
          <p:nvPr/>
        </p:nvPicPr>
        <p:blipFill>
          <a:blip r:embed="rId4"/>
          <a:stretch>
            <a:fillRect/>
          </a:stretch>
        </p:blipFill>
        <p:spPr>
          <a:xfrm>
            <a:off x="3554112" y="3622155"/>
            <a:ext cx="513831" cy="193740"/>
          </a:xfrm>
          <a:prstGeom prst="rect">
            <a:avLst/>
          </a:prstGeom>
        </p:spPr>
      </p:pic>
    </p:spTree>
    <p:extLst>
      <p:ext uri="{BB962C8B-B14F-4D97-AF65-F5344CB8AC3E}">
        <p14:creationId xmlns:p14="http://schemas.microsoft.com/office/powerpoint/2010/main" val="783162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19" grpId="0" animBg="1"/>
      <p:bldP spid="21" grpId="0" animBg="1"/>
      <p:bldP spid="23" grpId="0" animBg="1"/>
      <p:bldP spid="24" grpId="0" animBg="1"/>
      <p:bldP spid="25" grpId="0" animBg="1"/>
      <p:bldP spid="27" grpId="0" animBg="1"/>
      <p:bldP spid="29" grpId="0" animBg="1"/>
      <p:bldP spid="30" grpId="0" animBg="1"/>
      <p:bldP spid="31" grpId="0" animBg="1"/>
      <p:bldP spid="32" grpId="0" animBg="1"/>
      <p:bldP spid="39" grpId="0" animBg="1"/>
      <p:bldP spid="46"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13</a:t>
            </a:fld>
            <a:endParaRPr lang="fr-FR" dirty="0"/>
          </a:p>
        </p:txBody>
      </p:sp>
      <p:sp>
        <p:nvSpPr>
          <p:cNvPr id="4" name="Title 1">
            <a:extLst>
              <a:ext uri="{FF2B5EF4-FFF2-40B4-BE49-F238E27FC236}">
                <a16:creationId xmlns:a16="http://schemas.microsoft.com/office/drawing/2014/main" id="{E23FB5B1-1428-11E8-494A-6719D97F216A}"/>
              </a:ext>
            </a:extLst>
          </p:cNvPr>
          <p:cNvSpPr txBox="1">
            <a:spLocks/>
          </p:cNvSpPr>
          <p:nvPr/>
        </p:nvSpPr>
        <p:spPr>
          <a:xfrm>
            <a:off x="594003" y="28931"/>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Dry Run 1</a:t>
            </a:r>
          </a:p>
        </p:txBody>
      </p:sp>
      <p:sp>
        <p:nvSpPr>
          <p:cNvPr id="2" name="TextBox 1">
            <a:extLst>
              <a:ext uri="{FF2B5EF4-FFF2-40B4-BE49-F238E27FC236}">
                <a16:creationId xmlns:a16="http://schemas.microsoft.com/office/drawing/2014/main" id="{2B27CCE1-E553-5AF9-0BE6-A240C0E4EB0A}"/>
              </a:ext>
            </a:extLst>
          </p:cNvPr>
          <p:cNvSpPr txBox="1"/>
          <p:nvPr/>
        </p:nvSpPr>
        <p:spPr>
          <a:xfrm>
            <a:off x="732235" y="329594"/>
            <a:ext cx="8298477" cy="4801314"/>
          </a:xfrm>
          <a:prstGeom prst="rect">
            <a:avLst/>
          </a:prstGeom>
          <a:noFill/>
        </p:spPr>
        <p:txBody>
          <a:bodyPr wrap="square">
            <a:spAutoFit/>
          </a:bodyPr>
          <a:lstStyle/>
          <a:p>
            <a:r>
              <a:rPr lang="en-GB" u="sng" dirty="0"/>
              <a:t>Environment:</a:t>
            </a:r>
          </a:p>
          <a:p>
            <a:pPr marL="285750" indent="-285750">
              <a:buFont typeface="Arial" panose="020B0604020202020204" pitchFamily="34" charset="0"/>
              <a:buChar char="•"/>
            </a:pPr>
            <a:r>
              <a:rPr lang="en-GB" dirty="0"/>
              <a:t>Power Converters are operated in </a:t>
            </a:r>
            <a:r>
              <a:rPr lang="en-GB" b="1" dirty="0"/>
              <a:t>Simulation Mode</a:t>
            </a:r>
            <a:r>
              <a:rPr lang="en-GB" dirty="0"/>
              <a:t>.</a:t>
            </a:r>
          </a:p>
          <a:p>
            <a:pPr marL="285750" indent="-285750">
              <a:buFont typeface="Arial" panose="020B0604020202020204" pitchFamily="34" charset="0"/>
              <a:buChar char="•"/>
            </a:pPr>
            <a:r>
              <a:rPr lang="en-GB" dirty="0"/>
              <a:t>Access RBAC limits the access to </a:t>
            </a:r>
            <a:r>
              <a:rPr lang="en-GB" b="1" dirty="0"/>
              <a:t>IT String devices only</a:t>
            </a:r>
            <a:r>
              <a:rPr lang="en-GB" dirty="0"/>
              <a:t>.</a:t>
            </a:r>
          </a:p>
          <a:p>
            <a:pPr marL="285750" indent="-285750">
              <a:buFont typeface="Arial" panose="020B0604020202020204" pitchFamily="34" charset="0"/>
              <a:buChar char="•"/>
            </a:pPr>
            <a:r>
              <a:rPr lang="en-GB" dirty="0"/>
              <a:t>Configuration Database: LSA DB “NEXT” schema of </a:t>
            </a:r>
            <a:r>
              <a:rPr lang="en-GB" b="1" dirty="0"/>
              <a:t>DEV environment.</a:t>
            </a:r>
          </a:p>
          <a:p>
            <a:pPr marL="285750" indent="-285750">
              <a:buFont typeface="Arial" panose="020B0604020202020204" pitchFamily="34" charset="0"/>
              <a:buChar char="•"/>
            </a:pPr>
            <a:r>
              <a:rPr lang="en-GB" dirty="0"/>
              <a:t>LSA DB configured with circuits, power converters, parameters (but not all), and tests definition (TE-MPE, BE-OP, BE-CSS). </a:t>
            </a:r>
          </a:p>
          <a:p>
            <a:endParaRPr lang="en-GB" dirty="0"/>
          </a:p>
          <a:p>
            <a:r>
              <a:rPr lang="en-GB" u="sng" dirty="0"/>
              <a:t>Objectives and results:</a:t>
            </a:r>
            <a:endParaRPr lang="en-GB" dirty="0"/>
          </a:p>
          <a:p>
            <a:pPr marL="285750" indent="-285750">
              <a:buFont typeface="Arial" panose="020B0604020202020204" pitchFamily="34" charset="0"/>
              <a:buChar char="•"/>
            </a:pPr>
            <a:r>
              <a:rPr lang="en-GB" dirty="0"/>
              <a:t>Validation of PowerApp LabVIEW software</a:t>
            </a:r>
          </a:p>
          <a:p>
            <a:pPr marL="285750" indent="-285750">
              <a:buFont typeface="Arial" panose="020B0604020202020204" pitchFamily="34" charset="0"/>
              <a:buChar char="•"/>
            </a:pPr>
            <a:r>
              <a:rPr lang="en-GB" dirty="0"/>
              <a:t>Configuration of LSA DB with the additional information required for the Dry Run tests.</a:t>
            </a:r>
          </a:p>
          <a:p>
            <a:pPr marL="285750" indent="-285750">
              <a:buFont typeface="Arial" panose="020B0604020202020204" pitchFamily="34" charset="0"/>
              <a:buChar char="•"/>
            </a:pPr>
            <a:r>
              <a:rPr lang="en-GB" dirty="0"/>
              <a:t>Check String instance AccTesting and HWC Sequencer application.</a:t>
            </a:r>
          </a:p>
          <a:p>
            <a:pPr marL="285750" indent="-285750">
              <a:buFont typeface="Arial" panose="020B0604020202020204" pitchFamily="34" charset="0"/>
              <a:buChar char="•"/>
            </a:pPr>
            <a:r>
              <a:rPr lang="en-GB" dirty="0"/>
              <a:t>Interface checks:</a:t>
            </a:r>
          </a:p>
          <a:p>
            <a:pPr marL="742950" lvl="1" indent="-285750">
              <a:buFont typeface="Arial" panose="020B0604020202020204" pitchFamily="34" charset="0"/>
              <a:buChar char="•"/>
            </a:pPr>
            <a:r>
              <a:rPr lang="en-GB" dirty="0"/>
              <a:t>AccTesting </a:t>
            </a:r>
            <a:r>
              <a:rPr lang="en-GB" sz="1800" dirty="0"/>
              <a:t>↔</a:t>
            </a:r>
            <a:r>
              <a:rPr lang="en-GB" dirty="0"/>
              <a:t> LSA DB</a:t>
            </a:r>
          </a:p>
          <a:p>
            <a:pPr marL="742950" lvl="1" indent="-285750">
              <a:buFont typeface="Arial" panose="020B0604020202020204" pitchFamily="34" charset="0"/>
              <a:buChar char="•"/>
            </a:pPr>
            <a:r>
              <a:rPr lang="en-GB" dirty="0"/>
              <a:t>AccTesting </a:t>
            </a:r>
            <a:r>
              <a:rPr lang="en-GB" sz="1800" dirty="0"/>
              <a:t>↔</a:t>
            </a:r>
            <a:r>
              <a:rPr lang="en-GB" dirty="0"/>
              <a:t> HWC Sequencer</a:t>
            </a:r>
          </a:p>
          <a:p>
            <a:pPr marL="742950" lvl="1" indent="-285750">
              <a:buFont typeface="Arial" panose="020B0604020202020204" pitchFamily="34" charset="0"/>
              <a:buChar char="•"/>
            </a:pPr>
            <a:r>
              <a:rPr lang="en-GB" dirty="0"/>
              <a:t>HWC Sequencer </a:t>
            </a:r>
            <a:r>
              <a:rPr lang="en-GB" sz="1800" dirty="0"/>
              <a:t>↔</a:t>
            </a:r>
            <a:r>
              <a:rPr lang="en-GB" dirty="0"/>
              <a:t> LSA DB</a:t>
            </a:r>
          </a:p>
          <a:p>
            <a:pPr marL="742950" lvl="1" indent="-285750">
              <a:buFont typeface="Arial" panose="020B0604020202020204" pitchFamily="34" charset="0"/>
              <a:buChar char="•"/>
            </a:pPr>
            <a:r>
              <a:rPr lang="en-GB" dirty="0"/>
              <a:t>HWC Sequencer </a:t>
            </a:r>
            <a:r>
              <a:rPr lang="en-GB" sz="1800" dirty="0"/>
              <a:t>↔</a:t>
            </a:r>
            <a:r>
              <a:rPr lang="en-GB" dirty="0"/>
              <a:t> FGC Devices</a:t>
            </a:r>
          </a:p>
        </p:txBody>
      </p:sp>
      <p:sp>
        <p:nvSpPr>
          <p:cNvPr id="3" name="TextBox 2">
            <a:extLst>
              <a:ext uri="{FF2B5EF4-FFF2-40B4-BE49-F238E27FC236}">
                <a16:creationId xmlns:a16="http://schemas.microsoft.com/office/drawing/2014/main" id="{B5999D23-6774-0ECE-FA69-13E4C724DBCE}"/>
              </a:ext>
            </a:extLst>
          </p:cNvPr>
          <p:cNvSpPr txBox="1"/>
          <p:nvPr/>
        </p:nvSpPr>
        <p:spPr>
          <a:xfrm>
            <a:off x="7207956" y="67984"/>
            <a:ext cx="1658844" cy="523220"/>
          </a:xfrm>
          <a:prstGeom prst="rect">
            <a:avLst/>
          </a:prstGeom>
          <a:solidFill>
            <a:srgbClr val="FFFF00"/>
          </a:solidFill>
        </p:spPr>
        <p:txBody>
          <a:bodyPr wrap="square" rtlCol="0">
            <a:spAutoFit/>
          </a:bodyPr>
          <a:lstStyle/>
          <a:p>
            <a:r>
              <a:rPr lang="en-US" sz="1400" b="1" dirty="0"/>
              <a:t>IT String day III</a:t>
            </a:r>
          </a:p>
          <a:p>
            <a:r>
              <a:rPr lang="en-US" sz="1400" b="1" dirty="0"/>
              <a:t>recommendation</a:t>
            </a:r>
            <a:endParaRPr lang="en-GB" sz="1400" b="1" dirty="0"/>
          </a:p>
        </p:txBody>
      </p:sp>
    </p:spTree>
    <p:extLst>
      <p:ext uri="{BB962C8B-B14F-4D97-AF65-F5344CB8AC3E}">
        <p14:creationId xmlns:p14="http://schemas.microsoft.com/office/powerpoint/2010/main" val="362392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14</a:t>
            </a:fld>
            <a:endParaRPr lang="fr-FR" dirty="0"/>
          </a:p>
        </p:txBody>
      </p:sp>
      <p:sp>
        <p:nvSpPr>
          <p:cNvPr id="4" name="Title 1">
            <a:extLst>
              <a:ext uri="{FF2B5EF4-FFF2-40B4-BE49-F238E27FC236}">
                <a16:creationId xmlns:a16="http://schemas.microsoft.com/office/drawing/2014/main" id="{E23FB5B1-1428-11E8-494A-6719D97F216A}"/>
              </a:ext>
            </a:extLst>
          </p:cNvPr>
          <p:cNvSpPr txBox="1">
            <a:spLocks/>
          </p:cNvSpPr>
          <p:nvPr/>
        </p:nvSpPr>
        <p:spPr>
          <a:xfrm>
            <a:off x="594003" y="28931"/>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Next Dry Runs </a:t>
            </a:r>
          </a:p>
        </p:txBody>
      </p:sp>
      <p:sp>
        <p:nvSpPr>
          <p:cNvPr id="29" name="TextBox 28">
            <a:extLst>
              <a:ext uri="{FF2B5EF4-FFF2-40B4-BE49-F238E27FC236}">
                <a16:creationId xmlns:a16="http://schemas.microsoft.com/office/drawing/2014/main" id="{96BA57CF-10BB-4791-EC6D-E04AFDB804D3}"/>
              </a:ext>
            </a:extLst>
          </p:cNvPr>
          <p:cNvSpPr txBox="1"/>
          <p:nvPr/>
        </p:nvSpPr>
        <p:spPr>
          <a:xfrm>
            <a:off x="844814" y="555526"/>
            <a:ext cx="8298477" cy="3970318"/>
          </a:xfrm>
          <a:prstGeom prst="rect">
            <a:avLst/>
          </a:prstGeom>
          <a:noFill/>
        </p:spPr>
        <p:txBody>
          <a:bodyPr wrap="square">
            <a:spAutoFit/>
          </a:bodyPr>
          <a:lstStyle/>
          <a:p>
            <a:r>
              <a:rPr lang="en-GB" u="sng" dirty="0"/>
              <a:t>Dry Run 2 objectives:</a:t>
            </a:r>
          </a:p>
          <a:p>
            <a:pPr marL="285750" indent="-285750">
              <a:buFont typeface="Arial" panose="020B0604020202020204" pitchFamily="34" charset="0"/>
              <a:buChar char="•"/>
            </a:pPr>
            <a:r>
              <a:rPr lang="en-GB" dirty="0"/>
              <a:t>Test Interfaces AccTesting/HWC Sequencer with remaining devices: PIC, Energy Extraction,...</a:t>
            </a:r>
          </a:p>
          <a:p>
            <a:pPr marL="285750" indent="-285750">
              <a:buFont typeface="Arial" panose="020B0604020202020204" pitchFamily="34" charset="0"/>
              <a:buChar char="•"/>
            </a:pPr>
            <a:r>
              <a:rPr lang="en-GB" dirty="0"/>
              <a:t>Test Post Mortem Triggering.</a:t>
            </a:r>
          </a:p>
          <a:p>
            <a:pPr marL="285750" indent="-285750">
              <a:buFont typeface="Arial" panose="020B0604020202020204" pitchFamily="34" charset="0"/>
              <a:buChar char="•"/>
            </a:pPr>
            <a:r>
              <a:rPr lang="en-GB" dirty="0"/>
              <a:t>Check/update HWC sequencer sub-routine  </a:t>
            </a:r>
          </a:p>
          <a:p>
            <a:endParaRPr lang="en-GB" dirty="0"/>
          </a:p>
          <a:p>
            <a:r>
              <a:rPr lang="en-GB" u="sng" dirty="0"/>
              <a:t>Dry Run 3 objectives and outcome :</a:t>
            </a:r>
          </a:p>
          <a:p>
            <a:r>
              <a:rPr lang="en-GB" dirty="0"/>
              <a:t>The conditions to be able to </a:t>
            </a:r>
            <a:r>
              <a:rPr lang="en-GB" b="1" dirty="0"/>
              <a:t>proceed with the Dry Run depends on the availability of devices.</a:t>
            </a:r>
          </a:p>
          <a:p>
            <a:pPr marL="285750" indent="-285750">
              <a:buFont typeface="Arial" panose="020B0604020202020204" pitchFamily="34" charset="0"/>
              <a:buChar char="•"/>
            </a:pPr>
            <a:r>
              <a:rPr lang="en-GB" dirty="0"/>
              <a:t>Test complete sequences involving all connected components.</a:t>
            </a:r>
          </a:p>
          <a:p>
            <a:pPr marL="285750" indent="-285750">
              <a:buFont typeface="Arial" panose="020B0604020202020204" pitchFamily="34" charset="0"/>
              <a:buChar char="•"/>
            </a:pPr>
            <a:r>
              <a:rPr lang="en-GB" dirty="0"/>
              <a:t>Test the global behaviour of available circuit devices.</a:t>
            </a:r>
          </a:p>
          <a:p>
            <a:pPr marL="285750" indent="-285750">
              <a:buFont typeface="Arial" panose="020B0604020202020204" pitchFamily="34" charset="0"/>
              <a:buChar char="•"/>
            </a:pPr>
            <a:r>
              <a:rPr lang="en-GB" dirty="0"/>
              <a:t>Optimize the HWC sequencer routine/sub-routine for HL-LHC.</a:t>
            </a:r>
          </a:p>
          <a:p>
            <a:pPr marL="285750" indent="-285750">
              <a:buFont typeface="Arial" panose="020B0604020202020204" pitchFamily="34" charset="0"/>
              <a:buChar char="•"/>
            </a:pPr>
            <a:r>
              <a:rPr lang="en-GB" dirty="0"/>
              <a:t>Test interfaces with analysis software (SWAN notebooks)</a:t>
            </a:r>
          </a:p>
          <a:p>
            <a:r>
              <a:rPr lang="en-GB" dirty="0"/>
              <a:t>Trigger the coding of the remaining HL-LHC HWC test sequences.</a:t>
            </a:r>
          </a:p>
        </p:txBody>
      </p:sp>
    </p:spTree>
    <p:extLst>
      <p:ext uri="{BB962C8B-B14F-4D97-AF65-F5344CB8AC3E}">
        <p14:creationId xmlns:p14="http://schemas.microsoft.com/office/powerpoint/2010/main" val="85426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15</a:t>
            </a:fld>
            <a:endParaRPr lang="fr-FR" dirty="0"/>
          </a:p>
        </p:txBody>
      </p:sp>
      <p:sp>
        <p:nvSpPr>
          <p:cNvPr id="2" name="Title 1">
            <a:extLst>
              <a:ext uri="{FF2B5EF4-FFF2-40B4-BE49-F238E27FC236}">
                <a16:creationId xmlns:a16="http://schemas.microsoft.com/office/drawing/2014/main" id="{2C82FF24-FEE2-7B36-12EB-CE49432CF592}"/>
              </a:ext>
            </a:extLst>
          </p:cNvPr>
          <p:cNvSpPr>
            <a:spLocks noGrp="1"/>
          </p:cNvSpPr>
          <p:nvPr>
            <p:ph type="title"/>
          </p:nvPr>
        </p:nvSpPr>
        <p:spPr>
          <a:xfrm>
            <a:off x="612000" y="-56482"/>
            <a:ext cx="7920000" cy="540000"/>
          </a:xfrm>
        </p:spPr>
        <p:txBody>
          <a:bodyPr/>
          <a:lstStyle/>
          <a:p>
            <a:r>
              <a:rPr lang="en-US" sz="2400" dirty="0"/>
              <a:t>Organization</a:t>
            </a:r>
            <a:endParaRPr lang="en-GB" sz="2400" dirty="0"/>
          </a:p>
        </p:txBody>
      </p:sp>
      <p:sp>
        <p:nvSpPr>
          <p:cNvPr id="3" name="TextBox 2">
            <a:extLst>
              <a:ext uri="{FF2B5EF4-FFF2-40B4-BE49-F238E27FC236}">
                <a16:creationId xmlns:a16="http://schemas.microsoft.com/office/drawing/2014/main" id="{BC02CAD0-8E9A-C2C0-4B48-3CBFD871280E}"/>
              </a:ext>
            </a:extLst>
          </p:cNvPr>
          <p:cNvSpPr txBox="1"/>
          <p:nvPr/>
        </p:nvSpPr>
        <p:spPr>
          <a:xfrm>
            <a:off x="467545" y="555527"/>
            <a:ext cx="8424936" cy="3693319"/>
          </a:xfrm>
          <a:prstGeom prst="rect">
            <a:avLst/>
          </a:prstGeom>
          <a:noFill/>
        </p:spPr>
        <p:txBody>
          <a:bodyPr wrap="square">
            <a:spAutoFit/>
          </a:bodyPr>
          <a:lstStyle/>
          <a:p>
            <a:pPr marL="285750" indent="-285750">
              <a:buFont typeface="Arial" panose="020B0604020202020204" pitchFamily="34" charset="0"/>
              <a:buChar char="•"/>
            </a:pPr>
            <a:r>
              <a:rPr lang="en-GB" sz="1600" dirty="0"/>
              <a:t>Coordination and follow-up meetings to address the </a:t>
            </a:r>
            <a:r>
              <a:rPr lang="en-GB" sz="1600" b="1" dirty="0"/>
              <a:t>readiness and availability </a:t>
            </a:r>
            <a:r>
              <a:rPr lang="en-GB" sz="1600" dirty="0"/>
              <a:t>of </a:t>
            </a:r>
            <a:r>
              <a:rPr lang="en-GB" sz="1600" b="1" dirty="0"/>
              <a:t>applications/functionalities</a:t>
            </a:r>
          </a:p>
          <a:p>
            <a:pPr marL="285750" indent="-285750">
              <a:buFont typeface="Arial" panose="020B0604020202020204" pitchFamily="34" charset="0"/>
              <a:buChar char="•"/>
            </a:pPr>
            <a:endParaRPr lang="en-GB" sz="1600" b="1" dirty="0"/>
          </a:p>
          <a:p>
            <a:pPr marL="285750" indent="-285750">
              <a:buFont typeface="Arial" panose="020B0604020202020204" pitchFamily="34" charset="0"/>
              <a:buChar char="•"/>
            </a:pPr>
            <a:r>
              <a:rPr lang="en-GB" sz="1600" dirty="0"/>
              <a:t>Topical meetings to address the </a:t>
            </a:r>
            <a:r>
              <a:rPr lang="en-GB" sz="1600" b="1" dirty="0"/>
              <a:t>implementation</a:t>
            </a:r>
            <a:r>
              <a:rPr lang="en-GB" sz="1600" dirty="0"/>
              <a:t>/availability of </a:t>
            </a:r>
            <a:r>
              <a:rPr lang="en-GB" sz="1600" b="1" dirty="0"/>
              <a:t>interfaces,</a:t>
            </a:r>
            <a:r>
              <a:rPr lang="en-GB" sz="1600" dirty="0"/>
              <a:t> </a:t>
            </a:r>
            <a:r>
              <a:rPr lang="en-GB" sz="1600" b="1" dirty="0"/>
              <a:t>configuration of DB</a:t>
            </a:r>
            <a:r>
              <a:rPr lang="en-GB" sz="1600" dirty="0"/>
              <a:t>, and </a:t>
            </a:r>
            <a:r>
              <a:rPr lang="en-GB" sz="1600" b="1" dirty="0"/>
              <a:t>coding of HWC sequences</a:t>
            </a:r>
            <a:r>
              <a:rPr lang="en-GB" sz="1600" dirty="0"/>
              <a:t>.</a:t>
            </a:r>
            <a:endParaRPr lang="en-GB" sz="1600" b="1" dirty="0"/>
          </a:p>
          <a:p>
            <a:endParaRPr lang="en-GB" sz="1600" dirty="0"/>
          </a:p>
          <a:p>
            <a:pPr marL="285750" indent="-285750">
              <a:buFont typeface="Arial" panose="020B0604020202020204" pitchFamily="34" charset="0"/>
              <a:buChar char="•"/>
            </a:pPr>
            <a:r>
              <a:rPr lang="en-GB" sz="1600" b="1" dirty="0"/>
              <a:t>Dry Runs </a:t>
            </a:r>
            <a:r>
              <a:rPr lang="en-GB" sz="1600" dirty="0"/>
              <a:t>and control </a:t>
            </a:r>
            <a:r>
              <a:rPr lang="en-GB" sz="1600" b="1" dirty="0"/>
              <a:t>Checkout</a:t>
            </a:r>
            <a:r>
              <a:rPr lang="en-GB" sz="1600" dirty="0"/>
              <a:t> to check the </a:t>
            </a:r>
            <a:r>
              <a:rPr lang="en-GB" sz="1600" b="1" dirty="0"/>
              <a:t>operational</a:t>
            </a:r>
            <a:r>
              <a:rPr lang="en-GB" sz="1600" dirty="0"/>
              <a:t> </a:t>
            </a:r>
            <a:r>
              <a:rPr lang="en-GB" sz="1600" b="1" dirty="0"/>
              <a:t>devices </a:t>
            </a:r>
            <a:r>
              <a:rPr lang="en-GB" sz="1600" dirty="0"/>
              <a:t>instantiation and functionality of </a:t>
            </a:r>
            <a:r>
              <a:rPr lang="en-GB" sz="1600" b="1" dirty="0"/>
              <a:t>interfaces.</a:t>
            </a: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r>
              <a:rPr lang="en-GB" sz="1800" b="1" dirty="0"/>
              <a:t>Hardware interfaces tests </a:t>
            </a:r>
            <a:r>
              <a:rPr lang="en-GB" sz="1800" dirty="0"/>
              <a:t>integrated in Q&amp;A plan (</a:t>
            </a:r>
            <a:r>
              <a:rPr lang="en-GB" sz="1800" dirty="0">
                <a:hlinkClick r:id="rId3"/>
              </a:rPr>
              <a:t>See presentation “Quality Assurance &amp; Control”</a:t>
            </a:r>
            <a:r>
              <a:rPr lang="en-GB" sz="1800" dirty="0"/>
              <a: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718340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
        <p:nvSpPr>
          <p:cNvPr id="2" name="Title 1">
            <a:extLst>
              <a:ext uri="{FF2B5EF4-FFF2-40B4-BE49-F238E27FC236}">
                <a16:creationId xmlns:a16="http://schemas.microsoft.com/office/drawing/2014/main" id="{9405994E-F915-AD3B-3204-9B727347921E}"/>
              </a:ext>
            </a:extLst>
          </p:cNvPr>
          <p:cNvSpPr>
            <a:spLocks noGrp="1"/>
          </p:cNvSpPr>
          <p:nvPr>
            <p:ph type="title"/>
          </p:nvPr>
        </p:nvSpPr>
        <p:spPr>
          <a:xfrm>
            <a:off x="612000" y="-56482"/>
            <a:ext cx="7920000" cy="540000"/>
          </a:xfrm>
        </p:spPr>
        <p:txBody>
          <a:bodyPr/>
          <a:lstStyle/>
          <a:p>
            <a:r>
              <a:rPr lang="en-US" sz="2400" dirty="0"/>
              <a:t>Conclusion</a:t>
            </a:r>
            <a:endParaRPr lang="en-GB" sz="2400" dirty="0"/>
          </a:p>
        </p:txBody>
      </p:sp>
      <p:sp>
        <p:nvSpPr>
          <p:cNvPr id="3" name="TextBox 2">
            <a:extLst>
              <a:ext uri="{FF2B5EF4-FFF2-40B4-BE49-F238E27FC236}">
                <a16:creationId xmlns:a16="http://schemas.microsoft.com/office/drawing/2014/main" id="{9A0D5B3C-1524-7877-F042-110F5147D240}"/>
              </a:ext>
            </a:extLst>
          </p:cNvPr>
          <p:cNvSpPr txBox="1"/>
          <p:nvPr/>
        </p:nvSpPr>
        <p:spPr>
          <a:xfrm>
            <a:off x="827584" y="339502"/>
            <a:ext cx="8219256" cy="5016758"/>
          </a:xfrm>
          <a:prstGeom prst="rect">
            <a:avLst/>
          </a:prstGeom>
          <a:noFill/>
        </p:spPr>
        <p:txBody>
          <a:bodyPr wrap="square">
            <a:spAutoFit/>
          </a:bodyPr>
          <a:lstStyle/>
          <a:p>
            <a:pPr marL="285750" indent="-285750">
              <a:buFont typeface="Arial" panose="020B0604020202020204" pitchFamily="34" charset="0"/>
              <a:buChar char="•"/>
            </a:pPr>
            <a:r>
              <a:rPr lang="en-US" sz="1600" dirty="0"/>
              <a:t>Front End </a:t>
            </a:r>
            <a:r>
              <a:rPr lang="en-US" sz="1600" b="1" dirty="0"/>
              <a:t>Hardware</a:t>
            </a:r>
            <a:r>
              <a:rPr lang="en-US" sz="1600" dirty="0"/>
              <a:t> (FEC, PLC, DIOT), Servers (Supervisory Applications) are </a:t>
            </a:r>
            <a:r>
              <a:rPr lang="en-US" sz="1600" b="1" dirty="0"/>
              <a:t>installed and available</a:t>
            </a:r>
            <a:r>
              <a:rPr lang="en-US" sz="1600" dirty="0"/>
              <a:t>.</a:t>
            </a:r>
          </a:p>
          <a:p>
            <a:pPr marL="285750" indent="-285750">
              <a:buFont typeface="Arial" panose="020B0604020202020204" pitchFamily="34" charset="0"/>
              <a:buChar char="•"/>
            </a:pPr>
            <a:r>
              <a:rPr lang="en-US" sz="1600" dirty="0"/>
              <a:t>An estimated of ~70% of the </a:t>
            </a:r>
            <a:r>
              <a:rPr lang="en-US" sz="1600" b="1" dirty="0"/>
              <a:t>applications</a:t>
            </a:r>
            <a:r>
              <a:rPr lang="en-US" sz="1600" dirty="0"/>
              <a:t> are available and operational (but not necessary with all the functionalities and devices)</a:t>
            </a:r>
          </a:p>
          <a:p>
            <a:pPr marL="285750" indent="-285750">
              <a:buFont typeface="Arial" panose="020B0604020202020204" pitchFamily="34" charset="0"/>
              <a:buChar char="•"/>
            </a:pPr>
            <a:r>
              <a:rPr lang="en-US" sz="1600" dirty="0"/>
              <a:t>~60% of the </a:t>
            </a:r>
            <a:r>
              <a:rPr lang="en-US" sz="1600" b="1" dirty="0"/>
              <a:t>interfaces</a:t>
            </a:r>
            <a:r>
              <a:rPr lang="en-US" sz="1600" dirty="0"/>
              <a:t> are available and 40% tested (during commissioning, SCT, Dry Run 1)</a:t>
            </a:r>
          </a:p>
          <a:p>
            <a:pPr marL="285750" indent="-285750">
              <a:buFont typeface="Arial" panose="020B0604020202020204" pitchFamily="34" charset="0"/>
              <a:buChar char="•"/>
            </a:pPr>
            <a:r>
              <a:rPr lang="en-US" sz="1600" dirty="0"/>
              <a:t>Intensive validation and </a:t>
            </a:r>
            <a:r>
              <a:rPr lang="en-US" sz="1600" b="1" dirty="0"/>
              <a:t>tests</a:t>
            </a:r>
            <a:r>
              <a:rPr lang="en-US" sz="1600" dirty="0"/>
              <a:t> of the software and it interfaces (during </a:t>
            </a:r>
            <a:r>
              <a:rPr lang="en-US" sz="1600" b="1" dirty="0"/>
              <a:t>Dry Runs</a:t>
            </a:r>
            <a:r>
              <a:rPr lang="en-US" sz="1600" dirty="0"/>
              <a:t>)</a:t>
            </a:r>
          </a:p>
          <a:p>
            <a:pPr marL="285750" indent="-285750">
              <a:buFont typeface="Arial" panose="020B0604020202020204" pitchFamily="34" charset="0"/>
              <a:buChar char="•"/>
            </a:pPr>
            <a:r>
              <a:rPr lang="en-US" sz="1600" b="1" dirty="0"/>
              <a:t>Positive feedback </a:t>
            </a:r>
            <a:r>
              <a:rPr lang="en-US" sz="1600" dirty="0"/>
              <a:t>on the functionalities &amp; performance of the already tested and operational applications (from Commissioning, SCT &amp; Dry Run tests)</a:t>
            </a:r>
          </a:p>
          <a:p>
            <a:pPr marL="285750" indent="-285750">
              <a:buFont typeface="Arial" panose="020B0604020202020204" pitchFamily="34" charset="0"/>
              <a:buChar char="•"/>
            </a:pPr>
            <a:r>
              <a:rPr lang="en-US" sz="1600" dirty="0"/>
              <a:t>Still a lot of work for the </a:t>
            </a:r>
            <a:r>
              <a:rPr lang="en-US" sz="1600" b="1" dirty="0"/>
              <a:t>configuration</a:t>
            </a:r>
            <a:r>
              <a:rPr lang="en-US" sz="1600" dirty="0"/>
              <a:t>, </a:t>
            </a:r>
            <a:r>
              <a:rPr lang="en-US" sz="1600" b="1" dirty="0"/>
              <a:t>sequences </a:t>
            </a:r>
            <a:r>
              <a:rPr lang="en-US" sz="1600" dirty="0"/>
              <a:t>implementation, </a:t>
            </a:r>
            <a:r>
              <a:rPr lang="en-US" sz="1600" b="1" dirty="0"/>
              <a:t>tests</a:t>
            </a:r>
            <a:r>
              <a:rPr lang="en-US" sz="1600" dirty="0"/>
              <a:t>, and </a:t>
            </a:r>
            <a:r>
              <a:rPr lang="en-US" sz="1600" b="1" dirty="0"/>
              <a:t>learning</a:t>
            </a:r>
            <a:r>
              <a:rPr lang="en-US" sz="1600" dirty="0"/>
              <a:t> of operation applications and tools.</a:t>
            </a:r>
          </a:p>
          <a:p>
            <a:pPr marL="285750" indent="-285750">
              <a:buFont typeface="Arial" panose="020B0604020202020204" pitchFamily="34" charset="0"/>
              <a:buChar char="•"/>
            </a:pPr>
            <a:r>
              <a:rPr lang="en-US" sz="1600" dirty="0"/>
              <a:t>Risk not completing the Dry Runs before Magnets ready. </a:t>
            </a:r>
          </a:p>
          <a:p>
            <a:pPr marL="285750" indent="-285750">
              <a:buFont typeface="Arial" panose="020B0604020202020204" pitchFamily="34" charset="0"/>
              <a:buChar char="•"/>
            </a:pPr>
            <a:r>
              <a:rPr lang="en-GB" sz="1600" dirty="0"/>
              <a:t>With the </a:t>
            </a:r>
            <a:r>
              <a:rPr lang="en-GB" sz="1600" b="1" dirty="0"/>
              <a:t>Dry Run </a:t>
            </a:r>
            <a:r>
              <a:rPr lang="en-GB" sz="1600" dirty="0"/>
              <a:t>tests the goal is to </a:t>
            </a:r>
            <a:r>
              <a:rPr lang="en-GB" sz="1600" b="1" dirty="0"/>
              <a:t>test, check, validate, optimize, give feedback, </a:t>
            </a:r>
            <a:r>
              <a:rPr lang="en-GB" sz="1600" dirty="0"/>
              <a:t>and</a:t>
            </a:r>
            <a:r>
              <a:rPr lang="en-GB" sz="1600" b="1" dirty="0"/>
              <a:t> </a:t>
            </a:r>
            <a:r>
              <a:rPr lang="en-GB" sz="1600" b="1"/>
              <a:t>train </a:t>
            </a:r>
            <a:r>
              <a:rPr lang="en-GB" sz="1600"/>
              <a:t>team.</a:t>
            </a:r>
            <a:endParaRPr lang="en-GB" sz="1600" b="1" dirty="0"/>
          </a:p>
          <a:p>
            <a:pPr marL="285750" indent="-285750">
              <a:buFont typeface="Arial" panose="020B0604020202020204" pitchFamily="34" charset="0"/>
              <a:buChar char="•"/>
            </a:pPr>
            <a:r>
              <a:rPr lang="en-GB" sz="1600" dirty="0"/>
              <a:t>The conditions to be able to </a:t>
            </a:r>
            <a:r>
              <a:rPr lang="en-GB" sz="1600" b="1" dirty="0"/>
              <a:t>proceed with the Dry Runs depends on the availability of devices.</a:t>
            </a:r>
          </a:p>
          <a:p>
            <a:pPr marL="285750" indent="-285750">
              <a:buFont typeface="Arial" panose="020B0604020202020204" pitchFamily="34" charset="0"/>
              <a:buChar char="•"/>
            </a:pPr>
            <a:r>
              <a:rPr lang="en-GB" sz="1600" dirty="0"/>
              <a:t>LS3 start delay is beneficial (accelerator </a:t>
            </a:r>
            <a:r>
              <a:rPr lang="en-GB" sz="1600" b="1" dirty="0"/>
              <a:t>control services availability</a:t>
            </a:r>
            <a:r>
              <a:rPr lang="en-GB" sz="1600" dirty="0"/>
              <a:t>) but the impacts during YETS and LS3 (mid-2026-2027) remain a concern and will be addressed.  </a:t>
            </a:r>
          </a:p>
          <a:p>
            <a:pPr marL="285750" indent="-285750">
              <a:buFont typeface="Arial" panose="020B0604020202020204" pitchFamily="34" charset="0"/>
              <a:buChar char="•"/>
            </a:pPr>
            <a:endParaRPr lang="en-GB" sz="1600" b="1" dirty="0"/>
          </a:p>
        </p:txBody>
      </p:sp>
    </p:spTree>
    <p:extLst>
      <p:ext uri="{BB962C8B-B14F-4D97-AF65-F5344CB8AC3E}">
        <p14:creationId xmlns:p14="http://schemas.microsoft.com/office/powerpoint/2010/main" val="2010453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17</a:t>
            </a:fld>
            <a:endParaRPr lang="fr-FR" dirty="0"/>
          </a:p>
        </p:txBody>
      </p:sp>
      <p:sp>
        <p:nvSpPr>
          <p:cNvPr id="2" name="Title 1">
            <a:extLst>
              <a:ext uri="{FF2B5EF4-FFF2-40B4-BE49-F238E27FC236}">
                <a16:creationId xmlns:a16="http://schemas.microsoft.com/office/drawing/2014/main" id="{9405994E-F915-AD3B-3204-9B727347921E}"/>
              </a:ext>
            </a:extLst>
          </p:cNvPr>
          <p:cNvSpPr>
            <a:spLocks noGrp="1"/>
          </p:cNvSpPr>
          <p:nvPr>
            <p:ph type="title"/>
          </p:nvPr>
        </p:nvSpPr>
        <p:spPr>
          <a:xfrm>
            <a:off x="612000" y="1923678"/>
            <a:ext cx="7920000" cy="540000"/>
          </a:xfrm>
        </p:spPr>
        <p:txBody>
          <a:bodyPr/>
          <a:lstStyle/>
          <a:p>
            <a:r>
              <a:rPr lang="en-US" sz="2400" dirty="0"/>
              <a:t>Spare Slides</a:t>
            </a:r>
            <a:endParaRPr lang="en-GB" sz="2400" dirty="0"/>
          </a:p>
        </p:txBody>
      </p:sp>
    </p:spTree>
    <p:extLst>
      <p:ext uri="{BB962C8B-B14F-4D97-AF65-F5344CB8AC3E}">
        <p14:creationId xmlns:p14="http://schemas.microsoft.com/office/powerpoint/2010/main" val="2964518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18</a:t>
            </a:fld>
            <a:endParaRPr lang="fr-FR" dirty="0"/>
          </a:p>
        </p:txBody>
      </p:sp>
      <p:sp>
        <p:nvSpPr>
          <p:cNvPr id="8" name="Title 6">
            <a:extLst>
              <a:ext uri="{FF2B5EF4-FFF2-40B4-BE49-F238E27FC236}">
                <a16:creationId xmlns:a16="http://schemas.microsoft.com/office/drawing/2014/main" id="{AE2FC5FA-56B5-A1AB-CFC2-CAA6EFCDB6DB}"/>
              </a:ext>
            </a:extLst>
          </p:cNvPr>
          <p:cNvSpPr txBox="1">
            <a:spLocks/>
          </p:cNvSpPr>
          <p:nvPr/>
        </p:nvSpPr>
        <p:spPr>
          <a:xfrm>
            <a:off x="612000" y="1350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t>Stakeholders…</a:t>
            </a:r>
            <a:endParaRPr lang="en-GB" dirty="0"/>
          </a:p>
        </p:txBody>
      </p:sp>
      <p:sp>
        <p:nvSpPr>
          <p:cNvPr id="9" name="TextBox 8">
            <a:extLst>
              <a:ext uri="{FF2B5EF4-FFF2-40B4-BE49-F238E27FC236}">
                <a16:creationId xmlns:a16="http://schemas.microsoft.com/office/drawing/2014/main" id="{0486CA94-BD6A-9E97-F864-414AD91FF509}"/>
              </a:ext>
            </a:extLst>
          </p:cNvPr>
          <p:cNvSpPr txBox="1"/>
          <p:nvPr/>
        </p:nvSpPr>
        <p:spPr>
          <a:xfrm>
            <a:off x="411669" y="749438"/>
            <a:ext cx="8589472" cy="3477875"/>
          </a:xfrm>
          <a:prstGeom prst="rect">
            <a:avLst/>
          </a:prstGeom>
          <a:noFill/>
        </p:spPr>
        <p:txBody>
          <a:bodyPr wrap="square">
            <a:spAutoFit/>
          </a:bodyPr>
          <a:lstStyle/>
          <a:p>
            <a:r>
              <a:rPr lang="en-GB" sz="1000" dirty="0"/>
              <a:t>PIC: Alain Antoine (TE-MPE), Michal Kalinowski (TE-MPE), Jesus Cortes (BE-ICS) </a:t>
            </a:r>
          </a:p>
          <a:p>
            <a:endParaRPr lang="en-GB" sz="1000" dirty="0"/>
          </a:p>
          <a:p>
            <a:r>
              <a:rPr lang="en-GB" sz="1000" dirty="0"/>
              <a:t>Cryo: Antonio Tovar-Gonzalez (TE-CRG), Thomas Barbe (TE-CRG), Nikolaos Trikoupis (TE-CRG), Alexandros Foivos Kostopoulos (BE-ICS) </a:t>
            </a:r>
          </a:p>
          <a:p>
            <a:endParaRPr lang="en-GB" sz="1000" dirty="0"/>
          </a:p>
          <a:p>
            <a:r>
              <a:rPr lang="en-GB" sz="1000" dirty="0"/>
              <a:t>Vacuum: Andre Rocha (TE-VSC)</a:t>
            </a:r>
          </a:p>
          <a:p>
            <a:endParaRPr lang="en-GB" sz="1000" dirty="0"/>
          </a:p>
          <a:p>
            <a:r>
              <a:rPr lang="en-GB" sz="1000" dirty="0"/>
              <a:t>Supervisory QDS, PIC, Circuit: </a:t>
            </a:r>
            <a:r>
              <a:rPr lang="pt-BR" sz="1000" dirty="0"/>
              <a:t>Alexandros Foivos Kostopoulos, </a:t>
            </a:r>
            <a:r>
              <a:rPr lang="en-GB" sz="1000" dirty="0"/>
              <a:t>Enrique Blanco Vinuela (BE-ICS), Brad Schofield (BE-ICS), Lukasz Goralczyk (BE-ICS)</a:t>
            </a:r>
          </a:p>
          <a:p>
            <a:endParaRPr lang="en-GB" sz="1000" dirty="0"/>
          </a:p>
          <a:p>
            <a:r>
              <a:rPr lang="en-GB" sz="1000" dirty="0"/>
              <a:t>QPS Expert/AccTesting/</a:t>
            </a:r>
            <a:r>
              <a:rPr lang="en-GB" sz="1000" dirty="0" err="1"/>
              <a:t>Sigmon</a:t>
            </a:r>
            <a:r>
              <a:rPr lang="en-GB" sz="1000" dirty="0"/>
              <a:t>/Post-Mortem: Daniel Wollmann (TE-MPE), Aleksandra Mnich (TE-MPE), Jean-Christophe Garnier (TE-MPE), Marc-Antoine Galilee (TE-MPE), Gustavo Enrique Sanchez (TE-MPE)</a:t>
            </a:r>
          </a:p>
          <a:p>
            <a:endParaRPr lang="en-GB" sz="1000" dirty="0"/>
          </a:p>
          <a:p>
            <a:r>
              <a:rPr lang="en-GB" sz="1000" dirty="0"/>
              <a:t>QDS: Reiner Denz (TE-MPE),  Tomasz Podzorny (TE-MPE), </a:t>
            </a:r>
            <a:r>
              <a:rPr lang="de-DE" sz="1000" dirty="0"/>
              <a:t>Jens Steckert </a:t>
            </a:r>
            <a:r>
              <a:rPr lang="en-GB" sz="1000" dirty="0"/>
              <a:t>(TE-MPE)</a:t>
            </a:r>
          </a:p>
          <a:p>
            <a:endParaRPr lang="en-GB" sz="1000" dirty="0"/>
          </a:p>
          <a:p>
            <a:r>
              <a:rPr lang="en-GB" sz="1000" dirty="0"/>
              <a:t>FRAS: Mateusz Sosin (BE-GM), Borja Fernandez Adiego (BE-ICS) </a:t>
            </a:r>
          </a:p>
          <a:p>
            <a:endParaRPr lang="en-GB" sz="1000" dirty="0"/>
          </a:p>
          <a:p>
            <a:endParaRPr lang="en-GB" sz="1000" dirty="0"/>
          </a:p>
          <a:p>
            <a:r>
              <a:rPr lang="en-GB" sz="1000" dirty="0"/>
              <a:t>HWC Sequencer/LSA/</a:t>
            </a:r>
            <a:r>
              <a:rPr lang="en-GB" sz="1000" dirty="0" err="1"/>
              <a:t>InCA</a:t>
            </a:r>
            <a:r>
              <a:rPr lang="en-GB" sz="1000" dirty="0"/>
              <a:t>: Michi Hostettler (BE-CO), Lukasz Burdzanowski (BE-CSS), Maciej Peryt (BE-CSS), Roman Gorbonosov (BE-CSS)</a:t>
            </a:r>
          </a:p>
          <a:p>
            <a:endParaRPr lang="en-GB" sz="1000" dirty="0"/>
          </a:p>
          <a:p>
            <a:r>
              <a:rPr lang="en-GB" sz="1000" dirty="0" err="1"/>
              <a:t>PowerApp</a:t>
            </a:r>
            <a:r>
              <a:rPr lang="en-GB" sz="1000" dirty="0"/>
              <a:t>: Hubert Reymond (BE-CEM), Patryk Dawid Jankowski (BE-CEM), Alvaro Martinez </a:t>
            </a:r>
            <a:r>
              <a:rPr lang="en-GB" sz="1000" dirty="0" err="1"/>
              <a:t>Landete</a:t>
            </a:r>
            <a:r>
              <a:rPr lang="en-GB" sz="1000" dirty="0"/>
              <a:t> (BE-CEM)</a:t>
            </a:r>
          </a:p>
          <a:p>
            <a:endParaRPr lang="en-GB" sz="1000" dirty="0"/>
          </a:p>
          <a:p>
            <a:r>
              <a:rPr lang="en-GB" sz="1000" dirty="0"/>
              <a:t>… Apologies for those I have certainly forgotten in this non-exhaustive list</a:t>
            </a:r>
          </a:p>
        </p:txBody>
      </p:sp>
      <p:pic>
        <p:nvPicPr>
          <p:cNvPr id="10" name="Picture 9">
            <a:extLst>
              <a:ext uri="{FF2B5EF4-FFF2-40B4-BE49-F238E27FC236}">
                <a16:creationId xmlns:a16="http://schemas.microsoft.com/office/drawing/2014/main" id="{B23B89AD-8194-87E5-4441-9600573738AA}"/>
              </a:ext>
            </a:extLst>
          </p:cNvPr>
          <p:cNvPicPr>
            <a:picLocks noChangeAspect="1"/>
          </p:cNvPicPr>
          <p:nvPr/>
        </p:nvPicPr>
        <p:blipFill>
          <a:blip r:embed="rId2"/>
          <a:stretch>
            <a:fillRect/>
          </a:stretch>
        </p:blipFill>
        <p:spPr>
          <a:xfrm>
            <a:off x="7190980" y="3648343"/>
            <a:ext cx="1353478" cy="1488496"/>
          </a:xfrm>
          <a:prstGeom prst="rect">
            <a:avLst/>
          </a:prstGeom>
        </p:spPr>
      </p:pic>
    </p:spTree>
    <p:extLst>
      <p:ext uri="{BB962C8B-B14F-4D97-AF65-F5344CB8AC3E}">
        <p14:creationId xmlns:p14="http://schemas.microsoft.com/office/powerpoint/2010/main" val="394153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diagram of a website&#10;&#10;Description automatically generated with medium confidence">
            <a:extLst>
              <a:ext uri="{FF2B5EF4-FFF2-40B4-BE49-F238E27FC236}">
                <a16:creationId xmlns:a16="http://schemas.microsoft.com/office/drawing/2014/main" id="{EC727EFE-82B7-79DF-B4F9-9ED4474DFC71}"/>
              </a:ext>
            </a:extLst>
          </p:cNvPr>
          <p:cNvPicPr>
            <a:picLocks noChangeAspect="1"/>
          </p:cNvPicPr>
          <p:nvPr/>
        </p:nvPicPr>
        <p:blipFill>
          <a:blip r:embed="rId2">
            <a:alphaModFix amt="41000"/>
          </a:blip>
          <a:stretch>
            <a:fillRect/>
          </a:stretch>
        </p:blipFill>
        <p:spPr>
          <a:xfrm>
            <a:off x="3467196" y="-38059"/>
            <a:ext cx="5203556" cy="5143500"/>
          </a:xfrm>
          <a:prstGeom prst="rect">
            <a:avLst/>
          </a:prstGeom>
        </p:spPr>
      </p:pic>
      <p:sp>
        <p:nvSpPr>
          <p:cNvPr id="5" name="Content Placeholder 4">
            <a:extLst>
              <a:ext uri="{FF2B5EF4-FFF2-40B4-BE49-F238E27FC236}">
                <a16:creationId xmlns:a16="http://schemas.microsoft.com/office/drawing/2014/main" id="{1CD9B63D-915A-447B-B4F6-8E58E9277884}"/>
              </a:ext>
            </a:extLst>
          </p:cNvPr>
          <p:cNvSpPr>
            <a:spLocks noGrp="1"/>
          </p:cNvSpPr>
          <p:nvPr>
            <p:ph idx="1"/>
          </p:nvPr>
        </p:nvSpPr>
        <p:spPr>
          <a:xfrm>
            <a:off x="80493" y="832720"/>
            <a:ext cx="3989098" cy="3183567"/>
          </a:xfrm>
        </p:spPr>
        <p:txBody>
          <a:bodyPr>
            <a:normAutofit/>
          </a:bodyPr>
          <a:lstStyle/>
          <a:p>
            <a:pPr marL="457200" lvl="1" indent="0">
              <a:buNone/>
            </a:pPr>
            <a:r>
              <a:rPr lang="en-US" sz="1050" dirty="0"/>
              <a:t> </a:t>
            </a:r>
          </a:p>
        </p:txBody>
      </p:sp>
      <p:sp>
        <p:nvSpPr>
          <p:cNvPr id="3" name="Slide Number Placeholder 2">
            <a:extLst>
              <a:ext uri="{FF2B5EF4-FFF2-40B4-BE49-F238E27FC236}">
                <a16:creationId xmlns:a16="http://schemas.microsoft.com/office/drawing/2014/main" id="{4BE45EB4-8110-4249-9428-839838D9B33F}"/>
              </a:ext>
            </a:extLst>
          </p:cNvPr>
          <p:cNvSpPr>
            <a:spLocks noGrp="1"/>
          </p:cNvSpPr>
          <p:nvPr>
            <p:ph type="sldNum" sz="quarter" idx="12"/>
          </p:nvPr>
        </p:nvSpPr>
        <p:spPr/>
        <p:txBody>
          <a:bodyPr/>
          <a:lstStyle/>
          <a:p>
            <a:fld id="{BFDCA1C4-9514-7B4F-976F-D92F7E296653}" type="slidenum">
              <a:rPr lang="fr-FR" smtClean="0">
                <a:latin typeface="Calisto MT" panose="02040603050505030304" pitchFamily="18" charset="0"/>
              </a:rPr>
              <a:pPr/>
              <a:t>2</a:t>
            </a:fld>
            <a:endParaRPr lang="fr-FR">
              <a:latin typeface="Calisto MT" panose="02040603050505030304" pitchFamily="18" charset="0"/>
            </a:endParaRPr>
          </a:p>
        </p:txBody>
      </p:sp>
      <p:sp>
        <p:nvSpPr>
          <p:cNvPr id="21" name="Rectangle 20">
            <a:extLst>
              <a:ext uri="{FF2B5EF4-FFF2-40B4-BE49-F238E27FC236}">
                <a16:creationId xmlns:a16="http://schemas.microsoft.com/office/drawing/2014/main" id="{27B66309-9155-D22D-4303-67E18EDF9A82}"/>
              </a:ext>
            </a:extLst>
          </p:cNvPr>
          <p:cNvSpPr/>
          <p:nvPr/>
        </p:nvSpPr>
        <p:spPr>
          <a:xfrm>
            <a:off x="8080511" y="934128"/>
            <a:ext cx="750617" cy="22663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latin typeface="Calisto MT" panose="02040603050505030304" pitchFamily="18" charset="0"/>
            </a:endParaRPr>
          </a:p>
        </p:txBody>
      </p:sp>
      <p:pic>
        <p:nvPicPr>
          <p:cNvPr id="9" name="Picture 8">
            <a:extLst>
              <a:ext uri="{FF2B5EF4-FFF2-40B4-BE49-F238E27FC236}">
                <a16:creationId xmlns:a16="http://schemas.microsoft.com/office/drawing/2014/main" id="{045C674E-E5BC-B743-7E88-0D249BAB4A06}"/>
              </a:ext>
            </a:extLst>
          </p:cNvPr>
          <p:cNvPicPr>
            <a:picLocks noChangeAspect="1"/>
          </p:cNvPicPr>
          <p:nvPr/>
        </p:nvPicPr>
        <p:blipFill>
          <a:blip r:embed="rId3"/>
          <a:stretch>
            <a:fillRect/>
          </a:stretch>
        </p:blipFill>
        <p:spPr>
          <a:xfrm>
            <a:off x="1360051" y="4103523"/>
            <a:ext cx="3893538" cy="875542"/>
          </a:xfrm>
          <a:prstGeom prst="rect">
            <a:avLst/>
          </a:prstGeom>
        </p:spPr>
      </p:pic>
      <p:sp>
        <p:nvSpPr>
          <p:cNvPr id="22" name="TextBox 21">
            <a:extLst>
              <a:ext uri="{FF2B5EF4-FFF2-40B4-BE49-F238E27FC236}">
                <a16:creationId xmlns:a16="http://schemas.microsoft.com/office/drawing/2014/main" id="{2AD4202F-C6C5-3248-AD5F-8A8D69985944}"/>
              </a:ext>
            </a:extLst>
          </p:cNvPr>
          <p:cNvSpPr txBox="1"/>
          <p:nvPr/>
        </p:nvSpPr>
        <p:spPr>
          <a:xfrm>
            <a:off x="4208421" y="4241212"/>
            <a:ext cx="882213" cy="300082"/>
          </a:xfrm>
          <a:prstGeom prst="rect">
            <a:avLst/>
          </a:prstGeom>
          <a:solidFill>
            <a:srgbClr val="FF0000"/>
          </a:solidFill>
        </p:spPr>
        <p:txBody>
          <a:bodyPr wrap="square">
            <a:spAutoFit/>
          </a:bodyPr>
          <a:lstStyle/>
          <a:p>
            <a:pPr algn="ctr"/>
            <a:r>
              <a:rPr lang="en-US" sz="1350" dirty="0">
                <a:solidFill>
                  <a:schemeClr val="bg1"/>
                </a:solidFill>
                <a:latin typeface="Calisto MT" panose="02040603050505030304" pitchFamily="18" charset="0"/>
              </a:rPr>
              <a:t>This talk</a:t>
            </a:r>
          </a:p>
        </p:txBody>
      </p:sp>
      <p:pic>
        <p:nvPicPr>
          <p:cNvPr id="14" name="Picture 13">
            <a:extLst>
              <a:ext uri="{FF2B5EF4-FFF2-40B4-BE49-F238E27FC236}">
                <a16:creationId xmlns:a16="http://schemas.microsoft.com/office/drawing/2014/main" id="{64092EC3-C0EF-DE02-836C-3395B3C0F5A0}"/>
              </a:ext>
            </a:extLst>
          </p:cNvPr>
          <p:cNvPicPr>
            <a:picLocks noChangeAspect="1"/>
          </p:cNvPicPr>
          <p:nvPr/>
        </p:nvPicPr>
        <p:blipFill>
          <a:blip r:embed="rId4"/>
          <a:stretch>
            <a:fillRect/>
          </a:stretch>
        </p:blipFill>
        <p:spPr>
          <a:xfrm>
            <a:off x="3004039" y="739234"/>
            <a:ext cx="2899086" cy="523077"/>
          </a:xfrm>
          <a:prstGeom prst="rect">
            <a:avLst/>
          </a:prstGeom>
        </p:spPr>
      </p:pic>
      <p:pic>
        <p:nvPicPr>
          <p:cNvPr id="17" name="Picture 16">
            <a:extLst>
              <a:ext uri="{FF2B5EF4-FFF2-40B4-BE49-F238E27FC236}">
                <a16:creationId xmlns:a16="http://schemas.microsoft.com/office/drawing/2014/main" id="{9222A01C-DF3A-C9BC-0964-3492B19C7C7A}"/>
              </a:ext>
            </a:extLst>
          </p:cNvPr>
          <p:cNvPicPr>
            <a:picLocks noChangeAspect="1"/>
          </p:cNvPicPr>
          <p:nvPr/>
        </p:nvPicPr>
        <p:blipFill>
          <a:blip r:embed="rId5"/>
          <a:stretch>
            <a:fillRect/>
          </a:stretch>
        </p:blipFill>
        <p:spPr>
          <a:xfrm>
            <a:off x="3512164" y="1242066"/>
            <a:ext cx="2631389" cy="431960"/>
          </a:xfrm>
          <a:prstGeom prst="rect">
            <a:avLst/>
          </a:prstGeom>
        </p:spPr>
      </p:pic>
      <p:pic>
        <p:nvPicPr>
          <p:cNvPr id="20" name="Picture 19">
            <a:extLst>
              <a:ext uri="{FF2B5EF4-FFF2-40B4-BE49-F238E27FC236}">
                <a16:creationId xmlns:a16="http://schemas.microsoft.com/office/drawing/2014/main" id="{D2454482-9BBA-0A31-A723-58C31EE0EFCD}"/>
              </a:ext>
            </a:extLst>
          </p:cNvPr>
          <p:cNvPicPr>
            <a:picLocks noChangeAspect="1"/>
          </p:cNvPicPr>
          <p:nvPr/>
        </p:nvPicPr>
        <p:blipFill>
          <a:blip r:embed="rId6"/>
          <a:stretch>
            <a:fillRect/>
          </a:stretch>
        </p:blipFill>
        <p:spPr>
          <a:xfrm>
            <a:off x="5158249" y="277264"/>
            <a:ext cx="3278140" cy="531180"/>
          </a:xfrm>
          <a:prstGeom prst="rect">
            <a:avLst/>
          </a:prstGeom>
        </p:spPr>
      </p:pic>
      <p:pic>
        <p:nvPicPr>
          <p:cNvPr id="24" name="Picture 23">
            <a:extLst>
              <a:ext uri="{FF2B5EF4-FFF2-40B4-BE49-F238E27FC236}">
                <a16:creationId xmlns:a16="http://schemas.microsoft.com/office/drawing/2014/main" id="{DCAE7111-8C68-02CE-BA6D-C07ABA55473A}"/>
              </a:ext>
            </a:extLst>
          </p:cNvPr>
          <p:cNvPicPr>
            <a:picLocks noChangeAspect="1"/>
          </p:cNvPicPr>
          <p:nvPr/>
        </p:nvPicPr>
        <p:blipFill>
          <a:blip r:embed="rId7"/>
          <a:stretch>
            <a:fillRect/>
          </a:stretch>
        </p:blipFill>
        <p:spPr>
          <a:xfrm>
            <a:off x="5447092" y="1899591"/>
            <a:ext cx="3686818" cy="3147573"/>
          </a:xfrm>
          <a:prstGeom prst="rect">
            <a:avLst/>
          </a:prstGeom>
          <a:ln w="28575">
            <a:noFill/>
          </a:ln>
        </p:spPr>
      </p:pic>
      <p:sp>
        <p:nvSpPr>
          <p:cNvPr id="18" name="Content Placeholder 9">
            <a:extLst>
              <a:ext uri="{FF2B5EF4-FFF2-40B4-BE49-F238E27FC236}">
                <a16:creationId xmlns:a16="http://schemas.microsoft.com/office/drawing/2014/main" id="{719F5CEC-204F-FE7F-54C2-E9324C8DFD2E}"/>
              </a:ext>
            </a:extLst>
          </p:cNvPr>
          <p:cNvSpPr txBox="1">
            <a:spLocks/>
          </p:cNvSpPr>
          <p:nvPr/>
        </p:nvSpPr>
        <p:spPr>
          <a:xfrm>
            <a:off x="-219947" y="739234"/>
            <a:ext cx="3886066" cy="383313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t>	   Outline:</a:t>
            </a:r>
          </a:p>
          <a:p>
            <a:pPr lvl="1"/>
            <a:r>
              <a:rPr lang="en-US" sz="2000" dirty="0"/>
              <a:t>Introduction</a:t>
            </a:r>
          </a:p>
          <a:p>
            <a:pPr lvl="1"/>
            <a:r>
              <a:rPr lang="en-US" sz="2000" dirty="0" err="1"/>
              <a:t>Architecture&amp;Readiness</a:t>
            </a:r>
            <a:endParaRPr lang="en-US" sz="2000" dirty="0"/>
          </a:p>
          <a:p>
            <a:pPr lvl="1"/>
            <a:r>
              <a:rPr lang="en-US" sz="2000" dirty="0" err="1"/>
              <a:t>Frameworks&amp;Development</a:t>
            </a:r>
            <a:endParaRPr lang="en-US" sz="2000" dirty="0"/>
          </a:p>
          <a:p>
            <a:pPr lvl="1"/>
            <a:r>
              <a:rPr lang="en-US" sz="2000" dirty="0" err="1"/>
              <a:t>Configuration&amp;Logging</a:t>
            </a:r>
            <a:endParaRPr lang="en-US" sz="2000" dirty="0"/>
          </a:p>
          <a:p>
            <a:pPr lvl="1"/>
            <a:r>
              <a:rPr lang="en-US" sz="2000" dirty="0"/>
              <a:t>Access Controls</a:t>
            </a:r>
          </a:p>
          <a:p>
            <a:pPr lvl="1"/>
            <a:r>
              <a:rPr lang="en-US" sz="2000" dirty="0"/>
              <a:t>Interfaces</a:t>
            </a:r>
          </a:p>
          <a:p>
            <a:pPr lvl="1"/>
            <a:r>
              <a:rPr lang="en-US" sz="2000" dirty="0"/>
              <a:t>Schedule</a:t>
            </a:r>
          </a:p>
          <a:p>
            <a:pPr lvl="1"/>
            <a:r>
              <a:rPr lang="en-US" sz="2000" dirty="0"/>
              <a:t>Organization</a:t>
            </a:r>
          </a:p>
          <a:p>
            <a:pPr lvl="1"/>
            <a:r>
              <a:rPr lang="en-US" sz="2000" dirty="0"/>
              <a:t>Conclusion</a:t>
            </a:r>
          </a:p>
        </p:txBody>
      </p:sp>
      <p:pic>
        <p:nvPicPr>
          <p:cNvPr id="26" name="Picture 25">
            <a:extLst>
              <a:ext uri="{FF2B5EF4-FFF2-40B4-BE49-F238E27FC236}">
                <a16:creationId xmlns:a16="http://schemas.microsoft.com/office/drawing/2014/main" id="{27525FCC-6A14-8E2E-147B-892CA11D23A1}"/>
              </a:ext>
            </a:extLst>
          </p:cNvPr>
          <p:cNvPicPr>
            <a:picLocks noChangeAspect="1"/>
          </p:cNvPicPr>
          <p:nvPr/>
        </p:nvPicPr>
        <p:blipFill>
          <a:blip r:embed="rId8"/>
          <a:stretch>
            <a:fillRect/>
          </a:stretch>
        </p:blipFill>
        <p:spPr>
          <a:xfrm>
            <a:off x="2030362" y="2937084"/>
            <a:ext cx="3228753" cy="1040063"/>
          </a:xfrm>
          <a:prstGeom prst="rect">
            <a:avLst/>
          </a:prstGeom>
        </p:spPr>
      </p:pic>
    </p:spTree>
    <p:extLst>
      <p:ext uri="{BB962C8B-B14F-4D97-AF65-F5344CB8AC3E}">
        <p14:creationId xmlns:p14="http://schemas.microsoft.com/office/powerpoint/2010/main" val="3713967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A60A09-02E0-EBA2-3FE9-1CFD2B6EA8EB}"/>
              </a:ext>
            </a:extLst>
          </p:cNvPr>
          <p:cNvPicPr>
            <a:picLocks noChangeAspect="1"/>
          </p:cNvPicPr>
          <p:nvPr/>
        </p:nvPicPr>
        <p:blipFill>
          <a:blip r:embed="rId2"/>
          <a:stretch>
            <a:fillRect/>
          </a:stretch>
        </p:blipFill>
        <p:spPr>
          <a:xfrm>
            <a:off x="0" y="2355726"/>
            <a:ext cx="9144000" cy="3864776"/>
          </a:xfrm>
          <a:prstGeom prst="rect">
            <a:avLst/>
          </a:prstGeom>
        </p:spPr>
      </p:pic>
      <p:sp>
        <p:nvSpPr>
          <p:cNvPr id="2" name="Slide Number Placeholder 1">
            <a:extLst>
              <a:ext uri="{FF2B5EF4-FFF2-40B4-BE49-F238E27FC236}">
                <a16:creationId xmlns:a16="http://schemas.microsoft.com/office/drawing/2014/main" id="{92D3C9A9-BD94-9A75-9A0D-B132EF7FBF6C}"/>
              </a:ext>
            </a:extLst>
          </p:cNvPr>
          <p:cNvSpPr>
            <a:spLocks noGrp="1"/>
          </p:cNvSpPr>
          <p:nvPr>
            <p:ph type="sldNum" sz="quarter" idx="12"/>
          </p:nvPr>
        </p:nvSpPr>
        <p:spPr/>
        <p:txBody>
          <a:bodyPr/>
          <a:lstStyle/>
          <a:p>
            <a:fld id="{7350E974-5D10-41D5-90EF-AC5E6DFCA7A1}" type="slidenum">
              <a:rPr lang="en-GB" smtClean="0"/>
              <a:t>3</a:t>
            </a:fld>
            <a:endParaRPr lang="en-GB"/>
          </a:p>
        </p:txBody>
      </p:sp>
      <p:sp>
        <p:nvSpPr>
          <p:cNvPr id="5" name="Title 1">
            <a:extLst>
              <a:ext uri="{FF2B5EF4-FFF2-40B4-BE49-F238E27FC236}">
                <a16:creationId xmlns:a16="http://schemas.microsoft.com/office/drawing/2014/main" id="{6911843E-97D9-4E05-86F1-00C705EC6E59}"/>
              </a:ext>
            </a:extLst>
          </p:cNvPr>
          <p:cNvSpPr txBox="1">
            <a:spLocks/>
          </p:cNvSpPr>
          <p:nvPr/>
        </p:nvSpPr>
        <p:spPr>
          <a:xfrm>
            <a:off x="510024" y="0"/>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Introduction</a:t>
            </a:r>
          </a:p>
        </p:txBody>
      </p:sp>
      <p:sp>
        <p:nvSpPr>
          <p:cNvPr id="11" name="TextBox 10">
            <a:extLst>
              <a:ext uri="{FF2B5EF4-FFF2-40B4-BE49-F238E27FC236}">
                <a16:creationId xmlns:a16="http://schemas.microsoft.com/office/drawing/2014/main" id="{252D72D1-1BF6-387A-BB5C-2946A01FF9CC}"/>
              </a:ext>
            </a:extLst>
          </p:cNvPr>
          <p:cNvSpPr txBox="1"/>
          <p:nvPr/>
        </p:nvSpPr>
        <p:spPr>
          <a:xfrm>
            <a:off x="203380" y="501276"/>
            <a:ext cx="8940620" cy="2031325"/>
          </a:xfrm>
          <a:prstGeom prst="rect">
            <a:avLst/>
          </a:prstGeom>
          <a:noFill/>
        </p:spPr>
        <p:txBody>
          <a:bodyPr wrap="square">
            <a:spAutoFit/>
          </a:bodyPr>
          <a:lstStyle/>
          <a:p>
            <a:pPr marL="285750" indent="-285750">
              <a:buFont typeface="Arial" panose="020B0604020202020204" pitchFamily="34" charset="0"/>
              <a:buChar char="•"/>
            </a:pPr>
            <a:r>
              <a:rPr lang="en-GB" dirty="0"/>
              <a:t>The String Facility needs an effective operation software layer to achieve the controls, diagnostics, logging and analysis of the HWC and String specific tests program.    </a:t>
            </a:r>
          </a:p>
          <a:p>
            <a:pPr marL="285750" indent="-285750">
              <a:buFont typeface="Arial" panose="020B0604020202020204" pitchFamily="34" charset="0"/>
              <a:buChar char="•"/>
            </a:pPr>
            <a:r>
              <a:rPr lang="en-GB" dirty="0"/>
              <a:t>Includes the controls of vacuum (VAC), cryogenics (CRYO), power converters (PC), quench protection (QPS), alignment (FRAS), and all the software required for the OPERATION &amp; ANALYSIS</a:t>
            </a:r>
          </a:p>
          <a:p>
            <a:pPr marL="285750" indent="-285750">
              <a:buFont typeface="Arial" panose="020B0604020202020204" pitchFamily="34" charset="0"/>
              <a:buChar char="•"/>
            </a:pPr>
            <a:r>
              <a:rPr lang="en-GB" dirty="0"/>
              <a:t>Highly interconnected with both hardware and software interfaces.</a:t>
            </a:r>
          </a:p>
        </p:txBody>
      </p:sp>
    </p:spTree>
    <p:extLst>
      <p:ext uri="{BB962C8B-B14F-4D97-AF65-F5344CB8AC3E}">
        <p14:creationId xmlns:p14="http://schemas.microsoft.com/office/powerpoint/2010/main" val="3191982262"/>
      </p:ext>
    </p:extLst>
  </p:cSld>
  <p:clrMapOvr>
    <a:masterClrMapping/>
  </p:clrMapOvr>
  <mc:AlternateContent xmlns:mc="http://schemas.openxmlformats.org/markup-compatibility/2006" xmlns:p14="http://schemas.microsoft.com/office/powerpoint/2010/main">
    <mc:Choice Requires="p14">
      <p:transition spd="slow" p14:dur="2000" advTm="60000"/>
    </mc:Choice>
    <mc:Fallback xmlns="">
      <p:transition spd="slow" advTm="6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4</a:t>
            </a:fld>
            <a:endParaRPr lang="fr-FR" dirty="0"/>
          </a:p>
        </p:txBody>
      </p:sp>
      <p:sp>
        <p:nvSpPr>
          <p:cNvPr id="8" name="Title 1">
            <a:extLst>
              <a:ext uri="{FF2B5EF4-FFF2-40B4-BE49-F238E27FC236}">
                <a16:creationId xmlns:a16="http://schemas.microsoft.com/office/drawing/2014/main" id="{8422006C-8E8E-E847-641B-A2CB48993CB7}"/>
              </a:ext>
            </a:extLst>
          </p:cNvPr>
          <p:cNvSpPr txBox="1">
            <a:spLocks/>
          </p:cNvSpPr>
          <p:nvPr/>
        </p:nvSpPr>
        <p:spPr>
          <a:xfrm>
            <a:off x="594003" y="28931"/>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Architecture &amp; Readiness</a:t>
            </a:r>
          </a:p>
        </p:txBody>
      </p:sp>
      <p:pic>
        <p:nvPicPr>
          <p:cNvPr id="3" name="Picture 2">
            <a:extLst>
              <a:ext uri="{FF2B5EF4-FFF2-40B4-BE49-F238E27FC236}">
                <a16:creationId xmlns:a16="http://schemas.microsoft.com/office/drawing/2014/main" id="{311D21B6-83AA-9D20-06C0-C509B27E86D8}"/>
              </a:ext>
            </a:extLst>
          </p:cNvPr>
          <p:cNvPicPr>
            <a:picLocks noChangeAspect="1"/>
          </p:cNvPicPr>
          <p:nvPr/>
        </p:nvPicPr>
        <p:blipFill>
          <a:blip r:embed="rId2"/>
          <a:stretch>
            <a:fillRect/>
          </a:stretch>
        </p:blipFill>
        <p:spPr>
          <a:xfrm>
            <a:off x="295935" y="483518"/>
            <a:ext cx="8421159" cy="4630015"/>
          </a:xfrm>
          <a:prstGeom prst="rect">
            <a:avLst/>
          </a:prstGeom>
        </p:spPr>
      </p:pic>
    </p:spTree>
    <p:extLst>
      <p:ext uri="{BB962C8B-B14F-4D97-AF65-F5344CB8AC3E}">
        <p14:creationId xmlns:p14="http://schemas.microsoft.com/office/powerpoint/2010/main" val="1938609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5</a:t>
            </a:fld>
            <a:endParaRPr lang="fr-FR" dirty="0"/>
          </a:p>
        </p:txBody>
      </p:sp>
      <p:sp>
        <p:nvSpPr>
          <p:cNvPr id="4" name="Title 1">
            <a:extLst>
              <a:ext uri="{FF2B5EF4-FFF2-40B4-BE49-F238E27FC236}">
                <a16:creationId xmlns:a16="http://schemas.microsoft.com/office/drawing/2014/main" id="{E23FB5B1-1428-11E8-494A-6719D97F216A}"/>
              </a:ext>
            </a:extLst>
          </p:cNvPr>
          <p:cNvSpPr txBox="1">
            <a:spLocks/>
          </p:cNvSpPr>
          <p:nvPr/>
        </p:nvSpPr>
        <p:spPr>
          <a:xfrm>
            <a:off x="594003" y="28931"/>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Frameworks &amp; Development</a:t>
            </a:r>
          </a:p>
        </p:txBody>
      </p:sp>
      <p:sp>
        <p:nvSpPr>
          <p:cNvPr id="2" name="TextBox 1">
            <a:extLst>
              <a:ext uri="{FF2B5EF4-FFF2-40B4-BE49-F238E27FC236}">
                <a16:creationId xmlns:a16="http://schemas.microsoft.com/office/drawing/2014/main" id="{2B27CCE1-E553-5AF9-0BE6-A240C0E4EB0A}"/>
              </a:ext>
            </a:extLst>
          </p:cNvPr>
          <p:cNvSpPr txBox="1"/>
          <p:nvPr/>
        </p:nvSpPr>
        <p:spPr>
          <a:xfrm>
            <a:off x="1115616" y="295913"/>
            <a:ext cx="7848872" cy="4801314"/>
          </a:xfrm>
          <a:prstGeom prst="rect">
            <a:avLst/>
          </a:prstGeom>
          <a:noFill/>
        </p:spPr>
        <p:txBody>
          <a:bodyPr wrap="square">
            <a:spAutoFit/>
          </a:bodyPr>
          <a:lstStyle/>
          <a:p>
            <a:pPr marL="285750" indent="-285750">
              <a:buFont typeface="Arial" panose="020B0604020202020204" pitchFamily="34" charset="0"/>
              <a:buChar char="•"/>
            </a:pPr>
            <a:r>
              <a:rPr lang="en-GB" dirty="0"/>
              <a:t>Based on:</a:t>
            </a:r>
          </a:p>
          <a:p>
            <a:pPr marL="742950" lvl="1" indent="-285750">
              <a:buFont typeface="Arial" panose="020B0604020202020204" pitchFamily="34" charset="0"/>
              <a:buChar char="•"/>
            </a:pPr>
            <a:r>
              <a:rPr lang="en-GB" b="1" dirty="0"/>
              <a:t>Industrial control </a:t>
            </a:r>
            <a:r>
              <a:rPr lang="en-GB" dirty="0"/>
              <a:t>systems (Vacuum, Cryogenics, CDB, PIC)</a:t>
            </a:r>
          </a:p>
          <a:p>
            <a:pPr marL="742950" lvl="1" indent="-285750">
              <a:buFont typeface="Arial" panose="020B0604020202020204" pitchFamily="34" charset="0"/>
              <a:buChar char="•"/>
            </a:pPr>
            <a:r>
              <a:rPr lang="en-GB" b="1" dirty="0"/>
              <a:t>FESA</a:t>
            </a:r>
            <a:r>
              <a:rPr lang="en-GB" dirty="0"/>
              <a:t> accelerator control systems (Power Converter, QPS, FRAS)</a:t>
            </a:r>
          </a:p>
          <a:p>
            <a:pPr marL="742950" lvl="1" indent="-285750">
              <a:buFont typeface="Arial" panose="020B0604020202020204" pitchFamily="34" charset="0"/>
              <a:buChar char="•"/>
            </a:pPr>
            <a:r>
              <a:rPr lang="en-GB" dirty="0"/>
              <a:t>Accelerator </a:t>
            </a:r>
            <a:r>
              <a:rPr lang="en-GB" b="1" dirty="0"/>
              <a:t>standard commissioning, operation and diagnostic software </a:t>
            </a:r>
            <a:r>
              <a:rPr lang="en-GB" dirty="0"/>
              <a:t>(AccTesting, HWC Sequencer, e-logbook, OP tools, SWAN notebooks)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t>Use frameworks</a:t>
            </a:r>
            <a:r>
              <a:rPr lang="en-GB" dirty="0"/>
              <a:t>: FESA, UNICOS/JCOB, LSA/</a:t>
            </a:r>
            <a:r>
              <a:rPr lang="en-GB" dirty="0" err="1"/>
              <a:t>InCA</a:t>
            </a:r>
            <a:r>
              <a:rPr lang="en-GB" dirty="0"/>
              <a:t>, SWAN notebooks, WebApp framework (Spring, React…)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Use commercial software applications (for Industrial controls): WinCC OA </a:t>
            </a:r>
            <a:r>
              <a:rPr lang="en-GB" baseline="30000" dirty="0"/>
              <a:t>TM</a:t>
            </a:r>
          </a:p>
          <a:p>
            <a:endParaRPr lang="en-GB" dirty="0"/>
          </a:p>
          <a:p>
            <a:pPr marL="285750" indent="-285750">
              <a:buFont typeface="Arial" panose="020B0604020202020204" pitchFamily="34" charset="0"/>
              <a:buChar char="•"/>
            </a:pPr>
            <a:r>
              <a:rPr lang="en-GB" b="1" dirty="0"/>
              <a:t>No specific framework development: </a:t>
            </a:r>
            <a:r>
              <a:rPr lang="en-GB" dirty="0"/>
              <a:t>LHC or HL-LHC developments</a:t>
            </a:r>
          </a:p>
          <a:p>
            <a:endParaRPr lang="en-GB" dirty="0"/>
          </a:p>
          <a:p>
            <a:pPr marL="285750" indent="-285750">
              <a:buFont typeface="Arial" panose="020B0604020202020204" pitchFamily="34" charset="0"/>
              <a:buChar char="•"/>
            </a:pPr>
            <a:r>
              <a:rPr lang="en-GB" dirty="0"/>
              <a:t>Operation software configured with Accelerator Databases (CCDB, LSA  DB, Layout DB)</a:t>
            </a:r>
          </a:p>
        </p:txBody>
      </p:sp>
    </p:spTree>
    <p:extLst>
      <p:ext uri="{BB962C8B-B14F-4D97-AF65-F5344CB8AC3E}">
        <p14:creationId xmlns:p14="http://schemas.microsoft.com/office/powerpoint/2010/main" val="2484230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87E06C49-9851-A9EC-BD7E-14AFEC81DA4C}"/>
              </a:ext>
            </a:extLst>
          </p:cNvPr>
          <p:cNvPicPr>
            <a:picLocks noChangeAspect="1"/>
          </p:cNvPicPr>
          <p:nvPr/>
        </p:nvPicPr>
        <p:blipFill>
          <a:blip r:embed="rId3">
            <a:alphaModFix amt="60000"/>
          </a:blip>
          <a:stretch>
            <a:fillRect/>
          </a:stretch>
        </p:blipFill>
        <p:spPr>
          <a:xfrm>
            <a:off x="-29131" y="381894"/>
            <a:ext cx="9144000" cy="3782225"/>
          </a:xfrm>
          <a:prstGeom prst="rect">
            <a:avLst/>
          </a:prstGeom>
        </p:spPr>
      </p:pic>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6</a:t>
            </a:fld>
            <a:endParaRPr lang="fr-FR" dirty="0"/>
          </a:p>
        </p:txBody>
      </p:sp>
      <p:sp>
        <p:nvSpPr>
          <p:cNvPr id="6" name="TextBox 5">
            <a:extLst>
              <a:ext uri="{FF2B5EF4-FFF2-40B4-BE49-F238E27FC236}">
                <a16:creationId xmlns:a16="http://schemas.microsoft.com/office/drawing/2014/main" id="{B489D92F-B8AE-918E-09C8-6DBC8DD05852}"/>
              </a:ext>
            </a:extLst>
          </p:cNvPr>
          <p:cNvSpPr txBox="1"/>
          <p:nvPr/>
        </p:nvSpPr>
        <p:spPr>
          <a:xfrm>
            <a:off x="1597273" y="3298362"/>
            <a:ext cx="1213794" cy="430887"/>
          </a:xfrm>
          <a:prstGeom prst="rect">
            <a:avLst/>
          </a:prstGeom>
          <a:solidFill>
            <a:schemeClr val="bg1"/>
          </a:solidFill>
        </p:spPr>
        <p:txBody>
          <a:bodyPr wrap="none" rtlCol="0">
            <a:spAutoFit/>
          </a:bodyPr>
          <a:lstStyle/>
          <a:p>
            <a:r>
              <a:rPr lang="en-US" sz="1100" b="1" dirty="0">
                <a:solidFill>
                  <a:srgbClr val="7030A0"/>
                </a:solidFill>
              </a:rPr>
              <a:t>Specs: SY-EPC</a:t>
            </a:r>
          </a:p>
          <a:p>
            <a:r>
              <a:rPr lang="en-US" sz="1100" b="1" dirty="0" err="1">
                <a:solidFill>
                  <a:srgbClr val="7030A0"/>
                </a:solidFill>
              </a:rPr>
              <a:t>Dev:SY-EPC</a:t>
            </a:r>
            <a:endParaRPr lang="en-GB" sz="1100" b="1" dirty="0">
              <a:solidFill>
                <a:srgbClr val="7030A0"/>
              </a:solidFill>
            </a:endParaRPr>
          </a:p>
        </p:txBody>
      </p:sp>
      <p:sp>
        <p:nvSpPr>
          <p:cNvPr id="7" name="TextBox 6">
            <a:extLst>
              <a:ext uri="{FF2B5EF4-FFF2-40B4-BE49-F238E27FC236}">
                <a16:creationId xmlns:a16="http://schemas.microsoft.com/office/drawing/2014/main" id="{61D44BB4-263A-9B79-575B-14E893FE73A1}"/>
              </a:ext>
            </a:extLst>
          </p:cNvPr>
          <p:cNvSpPr txBox="1"/>
          <p:nvPr/>
        </p:nvSpPr>
        <p:spPr>
          <a:xfrm>
            <a:off x="-14528" y="3312145"/>
            <a:ext cx="1147673" cy="430887"/>
          </a:xfrm>
          <a:prstGeom prst="rect">
            <a:avLst/>
          </a:prstGeom>
          <a:solidFill>
            <a:schemeClr val="bg1"/>
          </a:solidFill>
        </p:spPr>
        <p:txBody>
          <a:bodyPr wrap="square" rtlCol="0">
            <a:spAutoFit/>
          </a:bodyPr>
          <a:lstStyle/>
          <a:p>
            <a:r>
              <a:rPr lang="en-US" sz="1100" b="1" dirty="0" err="1">
                <a:solidFill>
                  <a:schemeClr val="accent6">
                    <a:lumMod val="50000"/>
                  </a:schemeClr>
                </a:solidFill>
              </a:rPr>
              <a:t>Specs:BE-GM</a:t>
            </a:r>
            <a:endParaRPr lang="en-US" sz="1100" b="1" dirty="0">
              <a:solidFill>
                <a:schemeClr val="accent6">
                  <a:lumMod val="50000"/>
                </a:schemeClr>
              </a:solidFill>
            </a:endParaRPr>
          </a:p>
          <a:p>
            <a:r>
              <a:rPr lang="en-US" sz="1100" b="1" dirty="0" err="1">
                <a:solidFill>
                  <a:schemeClr val="accent6">
                    <a:lumMod val="50000"/>
                  </a:schemeClr>
                </a:solidFill>
              </a:rPr>
              <a:t>Dev:BE-ICS</a:t>
            </a:r>
            <a:endParaRPr lang="en-GB" sz="1100" b="1" dirty="0">
              <a:solidFill>
                <a:schemeClr val="accent6">
                  <a:lumMod val="50000"/>
                </a:schemeClr>
              </a:solidFill>
            </a:endParaRPr>
          </a:p>
        </p:txBody>
      </p:sp>
      <p:sp>
        <p:nvSpPr>
          <p:cNvPr id="8" name="TextBox 7">
            <a:extLst>
              <a:ext uri="{FF2B5EF4-FFF2-40B4-BE49-F238E27FC236}">
                <a16:creationId xmlns:a16="http://schemas.microsoft.com/office/drawing/2014/main" id="{66C85672-1A41-64EA-AEDD-E25568753452}"/>
              </a:ext>
            </a:extLst>
          </p:cNvPr>
          <p:cNvSpPr txBox="1"/>
          <p:nvPr/>
        </p:nvSpPr>
        <p:spPr>
          <a:xfrm>
            <a:off x="3292954" y="3187985"/>
            <a:ext cx="1181734" cy="430887"/>
          </a:xfrm>
          <a:prstGeom prst="rect">
            <a:avLst/>
          </a:prstGeom>
          <a:solidFill>
            <a:schemeClr val="bg1"/>
          </a:solidFill>
        </p:spPr>
        <p:txBody>
          <a:bodyPr wrap="none" rtlCol="0">
            <a:spAutoFit/>
          </a:bodyPr>
          <a:lstStyle/>
          <a:p>
            <a:r>
              <a:rPr lang="en-US" sz="1100" b="1" dirty="0" err="1">
                <a:solidFill>
                  <a:schemeClr val="accent4"/>
                </a:solidFill>
              </a:rPr>
              <a:t>Specs:TE-MPE</a:t>
            </a:r>
            <a:endParaRPr lang="en-GB" sz="1100" b="1" dirty="0">
              <a:solidFill>
                <a:schemeClr val="accent4"/>
              </a:solidFill>
            </a:endParaRPr>
          </a:p>
          <a:p>
            <a:r>
              <a:rPr lang="en-US" sz="1100" b="1" dirty="0" err="1">
                <a:solidFill>
                  <a:schemeClr val="accent4"/>
                </a:solidFill>
              </a:rPr>
              <a:t>Dev:TE-MPE</a:t>
            </a:r>
            <a:endParaRPr lang="en-GB" sz="1100" b="1" dirty="0">
              <a:solidFill>
                <a:schemeClr val="accent4"/>
              </a:solidFill>
            </a:endParaRPr>
          </a:p>
        </p:txBody>
      </p:sp>
      <p:sp>
        <p:nvSpPr>
          <p:cNvPr id="10" name="TextBox 9">
            <a:extLst>
              <a:ext uri="{FF2B5EF4-FFF2-40B4-BE49-F238E27FC236}">
                <a16:creationId xmlns:a16="http://schemas.microsoft.com/office/drawing/2014/main" id="{28E28ADD-4638-9A1A-B5F0-72CD34FB9EC1}"/>
              </a:ext>
            </a:extLst>
          </p:cNvPr>
          <p:cNvSpPr txBox="1"/>
          <p:nvPr/>
        </p:nvSpPr>
        <p:spPr>
          <a:xfrm>
            <a:off x="6593064" y="3342081"/>
            <a:ext cx="1195674" cy="430887"/>
          </a:xfrm>
          <a:prstGeom prst="rect">
            <a:avLst/>
          </a:prstGeom>
          <a:solidFill>
            <a:schemeClr val="bg1"/>
          </a:solidFill>
        </p:spPr>
        <p:txBody>
          <a:bodyPr wrap="square" rtlCol="0">
            <a:spAutoFit/>
          </a:bodyPr>
          <a:lstStyle/>
          <a:p>
            <a:r>
              <a:rPr lang="en-US" sz="1100" b="1" dirty="0" err="1">
                <a:solidFill>
                  <a:srgbClr val="008E40"/>
                </a:solidFill>
              </a:rPr>
              <a:t>Specs:TE-CRG</a:t>
            </a:r>
            <a:endParaRPr lang="en-US" sz="1100" b="1" dirty="0">
              <a:solidFill>
                <a:srgbClr val="008E40"/>
              </a:solidFill>
            </a:endParaRPr>
          </a:p>
          <a:p>
            <a:r>
              <a:rPr lang="en-US" sz="1100" b="1" dirty="0" err="1">
                <a:solidFill>
                  <a:srgbClr val="008E40"/>
                </a:solidFill>
              </a:rPr>
              <a:t>Dev:BE-ICS</a:t>
            </a:r>
            <a:endParaRPr lang="en-GB" sz="1100" b="1" dirty="0">
              <a:solidFill>
                <a:srgbClr val="008E40"/>
              </a:solidFill>
            </a:endParaRPr>
          </a:p>
        </p:txBody>
      </p:sp>
      <p:sp>
        <p:nvSpPr>
          <p:cNvPr id="11" name="TextBox 10">
            <a:extLst>
              <a:ext uri="{FF2B5EF4-FFF2-40B4-BE49-F238E27FC236}">
                <a16:creationId xmlns:a16="http://schemas.microsoft.com/office/drawing/2014/main" id="{8F79FB19-73B9-AC06-0A4E-C31B5E4E301A}"/>
              </a:ext>
            </a:extLst>
          </p:cNvPr>
          <p:cNvSpPr txBox="1"/>
          <p:nvPr/>
        </p:nvSpPr>
        <p:spPr>
          <a:xfrm>
            <a:off x="7951159" y="3256938"/>
            <a:ext cx="1167307" cy="430887"/>
          </a:xfrm>
          <a:prstGeom prst="rect">
            <a:avLst/>
          </a:prstGeom>
          <a:solidFill>
            <a:schemeClr val="bg1"/>
          </a:solidFill>
        </p:spPr>
        <p:txBody>
          <a:bodyPr wrap="none" rtlCol="0">
            <a:spAutoFit/>
          </a:bodyPr>
          <a:lstStyle/>
          <a:p>
            <a:r>
              <a:rPr lang="en-US" sz="1100" b="1" dirty="0" err="1">
                <a:solidFill>
                  <a:srgbClr val="92D050"/>
                </a:solidFill>
              </a:rPr>
              <a:t>Specs:TE-VSC</a:t>
            </a:r>
            <a:endParaRPr lang="en-US" sz="1100" b="1" dirty="0">
              <a:solidFill>
                <a:srgbClr val="92D050"/>
              </a:solidFill>
            </a:endParaRPr>
          </a:p>
          <a:p>
            <a:r>
              <a:rPr lang="en-US" sz="1100" b="1" dirty="0" err="1">
                <a:solidFill>
                  <a:srgbClr val="92D050"/>
                </a:solidFill>
              </a:rPr>
              <a:t>Dev:TE-VSC</a:t>
            </a:r>
            <a:endParaRPr lang="en-US" sz="1100" b="1" dirty="0">
              <a:solidFill>
                <a:srgbClr val="92D050"/>
              </a:solidFill>
            </a:endParaRPr>
          </a:p>
        </p:txBody>
      </p:sp>
      <p:sp>
        <p:nvSpPr>
          <p:cNvPr id="12" name="TextBox 11">
            <a:extLst>
              <a:ext uri="{FF2B5EF4-FFF2-40B4-BE49-F238E27FC236}">
                <a16:creationId xmlns:a16="http://schemas.microsoft.com/office/drawing/2014/main" id="{65DFA455-9469-3807-D759-C29750B65739}"/>
              </a:ext>
            </a:extLst>
          </p:cNvPr>
          <p:cNvSpPr txBox="1"/>
          <p:nvPr/>
        </p:nvSpPr>
        <p:spPr>
          <a:xfrm>
            <a:off x="4844819" y="2088831"/>
            <a:ext cx="1181734" cy="430887"/>
          </a:xfrm>
          <a:prstGeom prst="rect">
            <a:avLst/>
          </a:prstGeom>
          <a:solidFill>
            <a:schemeClr val="bg1"/>
          </a:solidFill>
        </p:spPr>
        <p:txBody>
          <a:bodyPr wrap="none" rtlCol="0">
            <a:spAutoFit/>
          </a:bodyPr>
          <a:lstStyle/>
          <a:p>
            <a:r>
              <a:rPr lang="en-US" sz="1100" b="1" dirty="0" err="1">
                <a:solidFill>
                  <a:schemeClr val="accent4"/>
                </a:solidFill>
              </a:rPr>
              <a:t>Specs:TE-MPE</a:t>
            </a:r>
            <a:endParaRPr lang="en-GB" sz="1100" b="1" dirty="0">
              <a:solidFill>
                <a:schemeClr val="accent4"/>
              </a:solidFill>
            </a:endParaRPr>
          </a:p>
          <a:p>
            <a:r>
              <a:rPr lang="en-US" sz="1100" b="1" dirty="0" err="1">
                <a:solidFill>
                  <a:schemeClr val="accent4"/>
                </a:solidFill>
              </a:rPr>
              <a:t>Dev:BE-ICS</a:t>
            </a:r>
            <a:endParaRPr lang="en-US" sz="1100" b="1" dirty="0">
              <a:solidFill>
                <a:schemeClr val="accent4"/>
              </a:solidFill>
            </a:endParaRPr>
          </a:p>
        </p:txBody>
      </p:sp>
      <p:sp>
        <p:nvSpPr>
          <p:cNvPr id="13" name="TextBox 12">
            <a:extLst>
              <a:ext uri="{FF2B5EF4-FFF2-40B4-BE49-F238E27FC236}">
                <a16:creationId xmlns:a16="http://schemas.microsoft.com/office/drawing/2014/main" id="{55A8C26B-E7BA-C554-BECD-B3CE7DD3E57F}"/>
              </a:ext>
            </a:extLst>
          </p:cNvPr>
          <p:cNvSpPr txBox="1"/>
          <p:nvPr/>
        </p:nvSpPr>
        <p:spPr>
          <a:xfrm>
            <a:off x="3702401" y="1359559"/>
            <a:ext cx="1023255" cy="261610"/>
          </a:xfrm>
          <a:prstGeom prst="rect">
            <a:avLst/>
          </a:prstGeom>
          <a:solidFill>
            <a:schemeClr val="bg1"/>
          </a:solidFill>
        </p:spPr>
        <p:txBody>
          <a:bodyPr wrap="square" rtlCol="0">
            <a:spAutoFit/>
          </a:bodyPr>
          <a:lstStyle/>
          <a:p>
            <a:r>
              <a:rPr lang="en-US" sz="1100" b="1" dirty="0" err="1">
                <a:solidFill>
                  <a:schemeClr val="tx2">
                    <a:lumMod val="50000"/>
                  </a:schemeClr>
                </a:solidFill>
              </a:rPr>
              <a:t>Dev:BE-CSS</a:t>
            </a:r>
            <a:endParaRPr lang="en-GB" sz="1100" b="1" dirty="0">
              <a:solidFill>
                <a:schemeClr val="tx2">
                  <a:lumMod val="50000"/>
                </a:schemeClr>
              </a:solidFill>
            </a:endParaRPr>
          </a:p>
        </p:txBody>
      </p:sp>
      <p:sp>
        <p:nvSpPr>
          <p:cNvPr id="14" name="TextBox 13">
            <a:extLst>
              <a:ext uri="{FF2B5EF4-FFF2-40B4-BE49-F238E27FC236}">
                <a16:creationId xmlns:a16="http://schemas.microsoft.com/office/drawing/2014/main" id="{3DA895E9-0F9B-8C45-C6C9-5B074D59AB7B}"/>
              </a:ext>
            </a:extLst>
          </p:cNvPr>
          <p:cNvSpPr txBox="1"/>
          <p:nvPr/>
        </p:nvSpPr>
        <p:spPr>
          <a:xfrm>
            <a:off x="6036007" y="1455143"/>
            <a:ext cx="1221112" cy="430887"/>
          </a:xfrm>
          <a:prstGeom prst="rect">
            <a:avLst/>
          </a:prstGeom>
          <a:solidFill>
            <a:schemeClr val="bg1"/>
          </a:solidFill>
        </p:spPr>
        <p:txBody>
          <a:bodyPr wrap="square" rtlCol="0">
            <a:spAutoFit/>
          </a:bodyPr>
          <a:lstStyle/>
          <a:p>
            <a:r>
              <a:rPr lang="en-US" sz="1100" b="1" dirty="0" err="1">
                <a:solidFill>
                  <a:schemeClr val="tx2">
                    <a:lumMod val="50000"/>
                  </a:schemeClr>
                </a:solidFill>
              </a:rPr>
              <a:t>Specs:TE-MPE</a:t>
            </a:r>
            <a:endParaRPr lang="en-US" sz="1100" b="1" dirty="0">
              <a:solidFill>
                <a:schemeClr val="tx2">
                  <a:lumMod val="50000"/>
                </a:schemeClr>
              </a:solidFill>
            </a:endParaRPr>
          </a:p>
          <a:p>
            <a:r>
              <a:rPr lang="en-US" sz="1100" b="1" dirty="0" err="1">
                <a:solidFill>
                  <a:schemeClr val="tx2">
                    <a:lumMod val="50000"/>
                  </a:schemeClr>
                </a:solidFill>
              </a:rPr>
              <a:t>Dev:BE-CEM</a:t>
            </a:r>
            <a:endParaRPr lang="en-GB" sz="1100" b="1" dirty="0">
              <a:solidFill>
                <a:schemeClr val="tx2">
                  <a:lumMod val="50000"/>
                </a:schemeClr>
              </a:solidFill>
            </a:endParaRPr>
          </a:p>
        </p:txBody>
      </p:sp>
      <p:sp>
        <p:nvSpPr>
          <p:cNvPr id="23" name="Explosion: 14 Points 22">
            <a:extLst>
              <a:ext uri="{FF2B5EF4-FFF2-40B4-BE49-F238E27FC236}">
                <a16:creationId xmlns:a16="http://schemas.microsoft.com/office/drawing/2014/main" id="{D1BB5F5A-D9E2-F152-3EE6-A134B842DF1C}"/>
              </a:ext>
            </a:extLst>
          </p:cNvPr>
          <p:cNvSpPr/>
          <p:nvPr/>
        </p:nvSpPr>
        <p:spPr>
          <a:xfrm rot="20863921">
            <a:off x="4316537" y="3726003"/>
            <a:ext cx="2434804" cy="876231"/>
          </a:xfrm>
          <a:prstGeom prst="irregularSeal2">
            <a:avLst/>
          </a:prstGeom>
          <a:gradFill>
            <a:gsLst>
              <a:gs pos="100000">
                <a:srgbClr val="FFFF00">
                  <a:alpha val="50000"/>
                </a:srgb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chemeClr val="tx1"/>
                </a:solidFill>
              </a:rPr>
              <a:t>New Framework Development</a:t>
            </a:r>
          </a:p>
          <a:p>
            <a:pPr algn="ctr"/>
            <a:r>
              <a:rPr lang="en-US" sz="1050" b="1" dirty="0">
                <a:solidFill>
                  <a:schemeClr val="tx1"/>
                </a:solidFill>
              </a:rPr>
              <a:t> (LHC LS3)</a:t>
            </a:r>
          </a:p>
        </p:txBody>
      </p:sp>
      <p:sp>
        <p:nvSpPr>
          <p:cNvPr id="24" name="TextBox 23">
            <a:extLst>
              <a:ext uri="{FF2B5EF4-FFF2-40B4-BE49-F238E27FC236}">
                <a16:creationId xmlns:a16="http://schemas.microsoft.com/office/drawing/2014/main" id="{CD5D7320-C6B7-1F2C-952C-35A760A084F1}"/>
              </a:ext>
            </a:extLst>
          </p:cNvPr>
          <p:cNvSpPr txBox="1"/>
          <p:nvPr/>
        </p:nvSpPr>
        <p:spPr>
          <a:xfrm>
            <a:off x="3868850" y="1582187"/>
            <a:ext cx="779909" cy="430887"/>
          </a:xfrm>
          <a:prstGeom prst="rect">
            <a:avLst/>
          </a:prstGeom>
          <a:solidFill>
            <a:schemeClr val="bg1"/>
          </a:solidFill>
        </p:spPr>
        <p:txBody>
          <a:bodyPr wrap="square" rtlCol="0">
            <a:spAutoFit/>
          </a:bodyPr>
          <a:lstStyle/>
          <a:p>
            <a:r>
              <a:rPr lang="en-US" sz="1100" b="1" dirty="0">
                <a:solidFill>
                  <a:srgbClr val="0070C0"/>
                </a:solidFill>
              </a:rPr>
              <a:t>Scripts:</a:t>
            </a:r>
          </a:p>
          <a:p>
            <a:r>
              <a:rPr lang="en-US" sz="1100" b="1" dirty="0">
                <a:solidFill>
                  <a:srgbClr val="0070C0"/>
                </a:solidFill>
              </a:rPr>
              <a:t>TE-MPE</a:t>
            </a:r>
            <a:endParaRPr lang="en-GB" sz="1100" b="1" dirty="0">
              <a:solidFill>
                <a:srgbClr val="0070C0"/>
              </a:solidFill>
            </a:endParaRPr>
          </a:p>
        </p:txBody>
      </p:sp>
      <p:sp>
        <p:nvSpPr>
          <p:cNvPr id="28" name="Explosion: 14 Points 27">
            <a:extLst>
              <a:ext uri="{FF2B5EF4-FFF2-40B4-BE49-F238E27FC236}">
                <a16:creationId xmlns:a16="http://schemas.microsoft.com/office/drawing/2014/main" id="{A25A6303-1BF3-E3A6-D742-659DF58EAB0A}"/>
              </a:ext>
            </a:extLst>
          </p:cNvPr>
          <p:cNvSpPr/>
          <p:nvPr/>
        </p:nvSpPr>
        <p:spPr>
          <a:xfrm rot="20863921">
            <a:off x="6333978" y="3853524"/>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33" name="Explosion: 14 Points 32">
            <a:extLst>
              <a:ext uri="{FF2B5EF4-FFF2-40B4-BE49-F238E27FC236}">
                <a16:creationId xmlns:a16="http://schemas.microsoft.com/office/drawing/2014/main" id="{73DBEF32-890F-4023-06BB-7145CC402238}"/>
              </a:ext>
            </a:extLst>
          </p:cNvPr>
          <p:cNvSpPr/>
          <p:nvPr/>
        </p:nvSpPr>
        <p:spPr>
          <a:xfrm rot="21139078">
            <a:off x="6028925" y="281061"/>
            <a:ext cx="1607292" cy="892983"/>
          </a:xfrm>
          <a:prstGeom prst="irregularSeal2">
            <a:avLst/>
          </a:prstGeom>
          <a:solidFill>
            <a:schemeClr val="accent1">
              <a:lumMod val="40000"/>
              <a:lumOff val="60000"/>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Upgraded  </a:t>
            </a:r>
          </a:p>
          <a:p>
            <a:pPr algn="ctr"/>
            <a:r>
              <a:rPr lang="en-US" sz="800" b="1" dirty="0">
                <a:solidFill>
                  <a:schemeClr val="tx1"/>
                </a:solidFill>
              </a:rPr>
              <a:t>for String</a:t>
            </a:r>
          </a:p>
        </p:txBody>
      </p:sp>
      <p:sp>
        <p:nvSpPr>
          <p:cNvPr id="37" name="Title 1">
            <a:extLst>
              <a:ext uri="{FF2B5EF4-FFF2-40B4-BE49-F238E27FC236}">
                <a16:creationId xmlns:a16="http://schemas.microsoft.com/office/drawing/2014/main" id="{611CDF66-7D96-DC05-81A5-A37A871D7564}"/>
              </a:ext>
            </a:extLst>
          </p:cNvPr>
          <p:cNvSpPr>
            <a:spLocks noGrp="1"/>
          </p:cNvSpPr>
          <p:nvPr>
            <p:ph type="title"/>
          </p:nvPr>
        </p:nvSpPr>
        <p:spPr>
          <a:xfrm>
            <a:off x="466443" y="-66898"/>
            <a:ext cx="7920000" cy="540000"/>
          </a:xfrm>
        </p:spPr>
        <p:txBody>
          <a:bodyPr/>
          <a:lstStyle/>
          <a:p>
            <a:r>
              <a:rPr lang="en-US" sz="2400" dirty="0" err="1"/>
              <a:t>Responsabilities</a:t>
            </a:r>
            <a:r>
              <a:rPr lang="en-US" sz="2400" dirty="0"/>
              <a:t> specifications &amp; development</a:t>
            </a:r>
            <a:endParaRPr lang="en-GB" sz="2400" dirty="0"/>
          </a:p>
        </p:txBody>
      </p:sp>
      <p:grpSp>
        <p:nvGrpSpPr>
          <p:cNvPr id="47" name="Group 46">
            <a:extLst>
              <a:ext uri="{FF2B5EF4-FFF2-40B4-BE49-F238E27FC236}">
                <a16:creationId xmlns:a16="http://schemas.microsoft.com/office/drawing/2014/main" id="{2F585C71-C4A2-C73C-F7D5-8D471DC20641}"/>
              </a:ext>
            </a:extLst>
          </p:cNvPr>
          <p:cNvGrpSpPr/>
          <p:nvPr/>
        </p:nvGrpSpPr>
        <p:grpSpPr>
          <a:xfrm>
            <a:off x="162154" y="1721402"/>
            <a:ext cx="1325655" cy="692497"/>
            <a:chOff x="1118153" y="1468687"/>
            <a:chExt cx="1325655" cy="692497"/>
          </a:xfrm>
        </p:grpSpPr>
        <p:sp>
          <p:nvSpPr>
            <p:cNvPr id="20" name="TextBox 19">
              <a:extLst>
                <a:ext uri="{FF2B5EF4-FFF2-40B4-BE49-F238E27FC236}">
                  <a16:creationId xmlns:a16="http://schemas.microsoft.com/office/drawing/2014/main" id="{D38E2B4F-3DAD-51B6-51F0-98B0867DD900}"/>
                </a:ext>
              </a:extLst>
            </p:cNvPr>
            <p:cNvSpPr txBox="1"/>
            <p:nvPr/>
          </p:nvSpPr>
          <p:spPr>
            <a:xfrm>
              <a:off x="1145900" y="1468687"/>
              <a:ext cx="1024640" cy="261610"/>
            </a:xfrm>
            <a:prstGeom prst="rect">
              <a:avLst/>
            </a:prstGeom>
            <a:solidFill>
              <a:schemeClr val="bg1"/>
            </a:solidFill>
          </p:spPr>
          <p:txBody>
            <a:bodyPr wrap="none" rtlCol="0">
              <a:spAutoFit/>
            </a:bodyPr>
            <a:lstStyle/>
            <a:p>
              <a:pPr algn="ctr"/>
              <a:r>
                <a:rPr lang="en-US" sz="1100" b="1" dirty="0">
                  <a:solidFill>
                    <a:schemeClr val="accent4"/>
                  </a:solidFill>
                </a:rPr>
                <a:t>Dev:</a:t>
              </a:r>
              <a:r>
                <a:rPr lang="en-GB" sz="1100" b="1" dirty="0">
                  <a:solidFill>
                    <a:schemeClr val="accent4"/>
                  </a:solidFill>
                </a:rPr>
                <a:t>TE-MPE</a:t>
              </a:r>
            </a:p>
          </p:txBody>
        </p:sp>
        <p:sp>
          <p:nvSpPr>
            <p:cNvPr id="26" name="TextBox 25">
              <a:extLst>
                <a:ext uri="{FF2B5EF4-FFF2-40B4-BE49-F238E27FC236}">
                  <a16:creationId xmlns:a16="http://schemas.microsoft.com/office/drawing/2014/main" id="{4F809A88-6FBE-B909-E2A8-9303E28F88DC}"/>
                </a:ext>
              </a:extLst>
            </p:cNvPr>
            <p:cNvSpPr txBox="1"/>
            <p:nvPr/>
          </p:nvSpPr>
          <p:spPr>
            <a:xfrm>
              <a:off x="1118153" y="1730297"/>
              <a:ext cx="1325655" cy="430887"/>
            </a:xfrm>
            <a:prstGeom prst="rect">
              <a:avLst/>
            </a:prstGeom>
            <a:solidFill>
              <a:schemeClr val="bg1"/>
            </a:solidFill>
          </p:spPr>
          <p:txBody>
            <a:bodyPr wrap="square" rtlCol="0">
              <a:spAutoFit/>
            </a:bodyPr>
            <a:lstStyle/>
            <a:p>
              <a:r>
                <a:rPr lang="en-US" sz="1100" b="1" dirty="0">
                  <a:solidFill>
                    <a:srgbClr val="0070C0"/>
                  </a:solidFill>
                </a:rPr>
                <a:t>Notebooks(HL):</a:t>
              </a:r>
            </a:p>
            <a:p>
              <a:r>
                <a:rPr lang="en-US" sz="1100" b="1" dirty="0">
                  <a:solidFill>
                    <a:srgbClr val="0070C0"/>
                  </a:solidFill>
                </a:rPr>
                <a:t>TE-MPE</a:t>
              </a:r>
              <a:endParaRPr lang="en-GB" sz="1100" b="1" dirty="0">
                <a:solidFill>
                  <a:srgbClr val="0070C0"/>
                </a:solidFill>
              </a:endParaRPr>
            </a:p>
          </p:txBody>
        </p:sp>
      </p:grpSp>
      <p:sp>
        <p:nvSpPr>
          <p:cNvPr id="32" name="Explosion: 14 Points 31">
            <a:extLst>
              <a:ext uri="{FF2B5EF4-FFF2-40B4-BE49-F238E27FC236}">
                <a16:creationId xmlns:a16="http://schemas.microsoft.com/office/drawing/2014/main" id="{7EAC0192-6C8B-A6E8-129E-2ADE3C391343}"/>
              </a:ext>
            </a:extLst>
          </p:cNvPr>
          <p:cNvSpPr/>
          <p:nvPr/>
        </p:nvSpPr>
        <p:spPr>
          <a:xfrm rot="20863921">
            <a:off x="1408764" y="562562"/>
            <a:ext cx="1467679" cy="720151"/>
          </a:xfrm>
          <a:prstGeom prst="irregularSeal2">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b="1" dirty="0">
                <a:solidFill>
                  <a:schemeClr val="tx1"/>
                </a:solidFill>
              </a:rPr>
              <a:t>New</a:t>
            </a:r>
          </a:p>
          <a:p>
            <a:pPr algn="ctr"/>
            <a:r>
              <a:rPr lang="en-US" sz="900" b="1" dirty="0">
                <a:solidFill>
                  <a:schemeClr val="tx1"/>
                </a:solidFill>
              </a:rPr>
              <a:t>String Specific</a:t>
            </a:r>
          </a:p>
          <a:p>
            <a:pPr algn="ctr"/>
            <a:endParaRPr lang="en-US" sz="900" b="1" dirty="0">
              <a:solidFill>
                <a:schemeClr val="tx1"/>
              </a:solidFill>
            </a:endParaRPr>
          </a:p>
        </p:txBody>
      </p:sp>
      <p:sp>
        <p:nvSpPr>
          <p:cNvPr id="42" name="TextBox 41">
            <a:extLst>
              <a:ext uri="{FF2B5EF4-FFF2-40B4-BE49-F238E27FC236}">
                <a16:creationId xmlns:a16="http://schemas.microsoft.com/office/drawing/2014/main" id="{F571B275-2AF3-30FF-073D-37E4E2A8DC95}"/>
              </a:ext>
            </a:extLst>
          </p:cNvPr>
          <p:cNvSpPr txBox="1"/>
          <p:nvPr/>
        </p:nvSpPr>
        <p:spPr>
          <a:xfrm>
            <a:off x="7496736" y="1490364"/>
            <a:ext cx="1205779" cy="600164"/>
          </a:xfrm>
          <a:prstGeom prst="rect">
            <a:avLst/>
          </a:prstGeom>
          <a:solidFill>
            <a:schemeClr val="bg1"/>
          </a:solidFill>
        </p:spPr>
        <p:txBody>
          <a:bodyPr wrap="none" rtlCol="0">
            <a:spAutoFit/>
          </a:bodyPr>
          <a:lstStyle/>
          <a:p>
            <a:r>
              <a:rPr lang="en-US" sz="1100" b="1" dirty="0" err="1">
                <a:solidFill>
                  <a:schemeClr val="tx2">
                    <a:lumMod val="50000"/>
                  </a:schemeClr>
                </a:solidFill>
              </a:rPr>
              <a:t>Specs:BE-OP</a:t>
            </a:r>
            <a:endParaRPr lang="en-US" sz="1100" b="1" dirty="0">
              <a:solidFill>
                <a:schemeClr val="tx2">
                  <a:lumMod val="50000"/>
                </a:schemeClr>
              </a:solidFill>
            </a:endParaRPr>
          </a:p>
          <a:p>
            <a:r>
              <a:rPr lang="en-US" sz="1100" b="1" dirty="0">
                <a:solidFill>
                  <a:schemeClr val="tx2">
                    <a:lumMod val="50000"/>
                  </a:schemeClr>
                </a:solidFill>
              </a:rPr>
              <a:t>Dev:</a:t>
            </a:r>
          </a:p>
          <a:p>
            <a:r>
              <a:rPr lang="en-US" sz="1100" b="1" dirty="0">
                <a:solidFill>
                  <a:schemeClr val="tx2">
                    <a:lumMod val="50000"/>
                  </a:schemeClr>
                </a:solidFill>
              </a:rPr>
              <a:t>BE-CSS/BE-OP</a:t>
            </a:r>
            <a:endParaRPr lang="en-GB" sz="1100" b="1" dirty="0">
              <a:solidFill>
                <a:schemeClr val="tx2">
                  <a:lumMod val="50000"/>
                </a:schemeClr>
              </a:solidFill>
            </a:endParaRPr>
          </a:p>
        </p:txBody>
      </p:sp>
      <p:sp>
        <p:nvSpPr>
          <p:cNvPr id="51" name="TextBox 50">
            <a:extLst>
              <a:ext uri="{FF2B5EF4-FFF2-40B4-BE49-F238E27FC236}">
                <a16:creationId xmlns:a16="http://schemas.microsoft.com/office/drawing/2014/main" id="{6B4A3B88-1726-AFA3-14EC-3DBA3290D4B3}"/>
              </a:ext>
            </a:extLst>
          </p:cNvPr>
          <p:cNvSpPr txBox="1"/>
          <p:nvPr/>
        </p:nvSpPr>
        <p:spPr>
          <a:xfrm>
            <a:off x="4854273" y="3239366"/>
            <a:ext cx="1181734" cy="430887"/>
          </a:xfrm>
          <a:prstGeom prst="rect">
            <a:avLst/>
          </a:prstGeom>
          <a:solidFill>
            <a:schemeClr val="bg1"/>
          </a:solidFill>
        </p:spPr>
        <p:txBody>
          <a:bodyPr wrap="none" rtlCol="0">
            <a:spAutoFit/>
          </a:bodyPr>
          <a:lstStyle/>
          <a:p>
            <a:r>
              <a:rPr lang="en-US" sz="1100" b="1" dirty="0" err="1">
                <a:solidFill>
                  <a:schemeClr val="accent4"/>
                </a:solidFill>
              </a:rPr>
              <a:t>Specs:TE-MPE</a:t>
            </a:r>
            <a:endParaRPr lang="en-GB" sz="1100" b="1" dirty="0">
              <a:solidFill>
                <a:schemeClr val="accent4"/>
              </a:solidFill>
            </a:endParaRPr>
          </a:p>
          <a:p>
            <a:r>
              <a:rPr lang="en-US" sz="1100" b="1" dirty="0" err="1">
                <a:solidFill>
                  <a:schemeClr val="accent4"/>
                </a:solidFill>
              </a:rPr>
              <a:t>Dev:BE-ICS</a:t>
            </a:r>
            <a:endParaRPr lang="en-US" sz="1100" b="1" dirty="0">
              <a:solidFill>
                <a:schemeClr val="accent4"/>
              </a:solidFill>
            </a:endParaRPr>
          </a:p>
        </p:txBody>
      </p:sp>
      <p:sp>
        <p:nvSpPr>
          <p:cNvPr id="4" name="Explosion: 14 Points 3">
            <a:extLst>
              <a:ext uri="{FF2B5EF4-FFF2-40B4-BE49-F238E27FC236}">
                <a16:creationId xmlns:a16="http://schemas.microsoft.com/office/drawing/2014/main" id="{DF232F76-3496-E4FC-162A-F254786BD034}"/>
              </a:ext>
            </a:extLst>
          </p:cNvPr>
          <p:cNvSpPr/>
          <p:nvPr/>
        </p:nvSpPr>
        <p:spPr>
          <a:xfrm rot="20863921">
            <a:off x="7709460" y="3802076"/>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21" name="Explosion: 14 Points 20">
            <a:extLst>
              <a:ext uri="{FF2B5EF4-FFF2-40B4-BE49-F238E27FC236}">
                <a16:creationId xmlns:a16="http://schemas.microsoft.com/office/drawing/2014/main" id="{0D10D186-C528-86B6-53CD-122DCF52EA47}"/>
              </a:ext>
            </a:extLst>
          </p:cNvPr>
          <p:cNvSpPr/>
          <p:nvPr/>
        </p:nvSpPr>
        <p:spPr>
          <a:xfrm rot="20863921">
            <a:off x="3020054" y="3630676"/>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22" name="Explosion: 14 Points 21">
            <a:extLst>
              <a:ext uri="{FF2B5EF4-FFF2-40B4-BE49-F238E27FC236}">
                <a16:creationId xmlns:a16="http://schemas.microsoft.com/office/drawing/2014/main" id="{CB2931EE-F27D-4C24-84F9-6AA72D6C96C7}"/>
              </a:ext>
            </a:extLst>
          </p:cNvPr>
          <p:cNvSpPr/>
          <p:nvPr/>
        </p:nvSpPr>
        <p:spPr>
          <a:xfrm rot="20863921">
            <a:off x="1285680" y="3752564"/>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25" name="Explosion: 14 Points 24">
            <a:extLst>
              <a:ext uri="{FF2B5EF4-FFF2-40B4-BE49-F238E27FC236}">
                <a16:creationId xmlns:a16="http://schemas.microsoft.com/office/drawing/2014/main" id="{57BA1311-EEE1-5032-3C90-2AB2473D2ECD}"/>
              </a:ext>
            </a:extLst>
          </p:cNvPr>
          <p:cNvSpPr/>
          <p:nvPr/>
        </p:nvSpPr>
        <p:spPr>
          <a:xfrm rot="20863921">
            <a:off x="-450673" y="3603427"/>
            <a:ext cx="2434804" cy="876231"/>
          </a:xfrm>
          <a:prstGeom prst="irregularSeal2">
            <a:avLst/>
          </a:prstGeom>
          <a:gradFill>
            <a:gsLst>
              <a:gs pos="100000">
                <a:srgbClr val="FFFF00">
                  <a:alpha val="50000"/>
                </a:srgb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b="1" dirty="0">
                <a:solidFill>
                  <a:schemeClr val="tx1"/>
                </a:solidFill>
              </a:rPr>
              <a:t>New Framework Development</a:t>
            </a:r>
          </a:p>
          <a:p>
            <a:pPr algn="ctr"/>
            <a:r>
              <a:rPr lang="en-US" sz="1050" b="1" dirty="0">
                <a:solidFill>
                  <a:schemeClr val="tx1"/>
                </a:solidFill>
              </a:rPr>
              <a:t> (HL-LHC)</a:t>
            </a:r>
          </a:p>
        </p:txBody>
      </p:sp>
      <p:sp>
        <p:nvSpPr>
          <p:cNvPr id="27" name="Explosion: 14 Points 26">
            <a:extLst>
              <a:ext uri="{FF2B5EF4-FFF2-40B4-BE49-F238E27FC236}">
                <a16:creationId xmlns:a16="http://schemas.microsoft.com/office/drawing/2014/main" id="{9A996108-6D26-BE7B-B7A4-8188CB7EAB78}"/>
              </a:ext>
            </a:extLst>
          </p:cNvPr>
          <p:cNvSpPr/>
          <p:nvPr/>
        </p:nvSpPr>
        <p:spPr>
          <a:xfrm rot="20863921">
            <a:off x="4529024" y="1031797"/>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31" name="Explosion: 14 Points 30">
            <a:extLst>
              <a:ext uri="{FF2B5EF4-FFF2-40B4-BE49-F238E27FC236}">
                <a16:creationId xmlns:a16="http://schemas.microsoft.com/office/drawing/2014/main" id="{635B4626-66C6-E341-8C36-1BBB564F9C6C}"/>
              </a:ext>
            </a:extLst>
          </p:cNvPr>
          <p:cNvSpPr/>
          <p:nvPr/>
        </p:nvSpPr>
        <p:spPr>
          <a:xfrm rot="20863921">
            <a:off x="7376833" y="274776"/>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36" name="TextBox 35">
            <a:extLst>
              <a:ext uri="{FF2B5EF4-FFF2-40B4-BE49-F238E27FC236}">
                <a16:creationId xmlns:a16="http://schemas.microsoft.com/office/drawing/2014/main" id="{1AA3AB26-A8C5-3F43-070B-D635D0A2B0D2}"/>
              </a:ext>
            </a:extLst>
          </p:cNvPr>
          <p:cNvSpPr txBox="1"/>
          <p:nvPr/>
        </p:nvSpPr>
        <p:spPr>
          <a:xfrm>
            <a:off x="2687116" y="1541206"/>
            <a:ext cx="1181734" cy="430887"/>
          </a:xfrm>
          <a:prstGeom prst="rect">
            <a:avLst/>
          </a:prstGeom>
          <a:solidFill>
            <a:schemeClr val="bg1"/>
          </a:solidFill>
        </p:spPr>
        <p:txBody>
          <a:bodyPr wrap="none" rtlCol="0">
            <a:spAutoFit/>
          </a:bodyPr>
          <a:lstStyle/>
          <a:p>
            <a:r>
              <a:rPr lang="en-US" sz="1100" b="1" dirty="0" err="1">
                <a:solidFill>
                  <a:schemeClr val="accent4"/>
                </a:solidFill>
              </a:rPr>
              <a:t>Specs:TE-MPE</a:t>
            </a:r>
            <a:endParaRPr lang="en-GB" sz="1100" b="1" dirty="0">
              <a:solidFill>
                <a:schemeClr val="accent4"/>
              </a:solidFill>
            </a:endParaRPr>
          </a:p>
          <a:p>
            <a:r>
              <a:rPr lang="en-US" sz="1100" b="1" dirty="0" err="1">
                <a:solidFill>
                  <a:schemeClr val="accent4"/>
                </a:solidFill>
              </a:rPr>
              <a:t>Dev:TE-MPE</a:t>
            </a:r>
            <a:endParaRPr lang="en-GB" sz="1100" b="1" dirty="0">
              <a:solidFill>
                <a:schemeClr val="accent4"/>
              </a:solidFill>
            </a:endParaRPr>
          </a:p>
        </p:txBody>
      </p:sp>
      <p:sp>
        <p:nvSpPr>
          <p:cNvPr id="43" name="TextBox 42">
            <a:extLst>
              <a:ext uri="{FF2B5EF4-FFF2-40B4-BE49-F238E27FC236}">
                <a16:creationId xmlns:a16="http://schemas.microsoft.com/office/drawing/2014/main" id="{CAAA3303-1ED0-F015-0466-66E14907F4AE}"/>
              </a:ext>
            </a:extLst>
          </p:cNvPr>
          <p:cNvSpPr txBox="1"/>
          <p:nvPr/>
        </p:nvSpPr>
        <p:spPr>
          <a:xfrm>
            <a:off x="1454158" y="1438619"/>
            <a:ext cx="1181734" cy="430887"/>
          </a:xfrm>
          <a:prstGeom prst="rect">
            <a:avLst/>
          </a:prstGeom>
          <a:solidFill>
            <a:schemeClr val="bg1"/>
          </a:solidFill>
        </p:spPr>
        <p:txBody>
          <a:bodyPr wrap="none" rtlCol="0">
            <a:spAutoFit/>
          </a:bodyPr>
          <a:lstStyle/>
          <a:p>
            <a:r>
              <a:rPr lang="en-US" sz="1100" b="1" dirty="0" err="1">
                <a:solidFill>
                  <a:schemeClr val="accent4"/>
                </a:solidFill>
              </a:rPr>
              <a:t>Specs:TE-MPE</a:t>
            </a:r>
            <a:endParaRPr lang="en-GB" sz="1100" b="1" dirty="0">
              <a:solidFill>
                <a:schemeClr val="accent4"/>
              </a:solidFill>
            </a:endParaRPr>
          </a:p>
          <a:p>
            <a:r>
              <a:rPr lang="en-US" sz="1100" b="1" dirty="0" err="1">
                <a:solidFill>
                  <a:schemeClr val="accent4"/>
                </a:solidFill>
              </a:rPr>
              <a:t>Dev:TE-MPE</a:t>
            </a:r>
            <a:endParaRPr lang="en-GB" sz="1100" b="1" dirty="0">
              <a:solidFill>
                <a:schemeClr val="accent4"/>
              </a:solidFill>
            </a:endParaRPr>
          </a:p>
        </p:txBody>
      </p:sp>
      <p:sp>
        <p:nvSpPr>
          <p:cNvPr id="44" name="Explosion: 14 Points 43">
            <a:extLst>
              <a:ext uri="{FF2B5EF4-FFF2-40B4-BE49-F238E27FC236}">
                <a16:creationId xmlns:a16="http://schemas.microsoft.com/office/drawing/2014/main" id="{1FE0A2D9-3C08-D991-5CB5-F6D422564B75}"/>
              </a:ext>
            </a:extLst>
          </p:cNvPr>
          <p:cNvSpPr/>
          <p:nvPr/>
        </p:nvSpPr>
        <p:spPr>
          <a:xfrm rot="20863921">
            <a:off x="3550740" y="411686"/>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45" name="Explosion: 14 Points 44">
            <a:extLst>
              <a:ext uri="{FF2B5EF4-FFF2-40B4-BE49-F238E27FC236}">
                <a16:creationId xmlns:a16="http://schemas.microsoft.com/office/drawing/2014/main" id="{6257239E-C138-2F42-4070-8CAB0E088AB2}"/>
              </a:ext>
            </a:extLst>
          </p:cNvPr>
          <p:cNvSpPr/>
          <p:nvPr/>
        </p:nvSpPr>
        <p:spPr>
          <a:xfrm rot="20863921">
            <a:off x="2483833" y="403486"/>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2" name="Explosion: 14 Points 1">
            <a:extLst>
              <a:ext uri="{FF2B5EF4-FFF2-40B4-BE49-F238E27FC236}">
                <a16:creationId xmlns:a16="http://schemas.microsoft.com/office/drawing/2014/main" id="{B53C6EF6-AF6F-2B93-62E5-69CAA658B0BF}"/>
              </a:ext>
            </a:extLst>
          </p:cNvPr>
          <p:cNvSpPr/>
          <p:nvPr/>
        </p:nvSpPr>
        <p:spPr>
          <a:xfrm rot="20863921">
            <a:off x="-90194" y="563110"/>
            <a:ext cx="1713845" cy="693141"/>
          </a:xfrm>
          <a:prstGeom prst="irregularSeal2">
            <a:avLst/>
          </a:prstGeom>
          <a:solidFill>
            <a:srgbClr val="92D05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800" b="1" dirty="0">
                <a:solidFill>
                  <a:schemeClr val="tx1"/>
                </a:solidFill>
              </a:rPr>
              <a:t>LHC</a:t>
            </a:r>
          </a:p>
          <a:p>
            <a:pPr algn="ctr"/>
            <a:r>
              <a:rPr lang="en-US" sz="800" b="1" dirty="0">
                <a:solidFill>
                  <a:schemeClr val="tx1"/>
                </a:solidFill>
              </a:rPr>
              <a:t>Framework</a:t>
            </a:r>
          </a:p>
          <a:p>
            <a:pPr algn="ctr"/>
            <a:endParaRPr lang="en-US" sz="800" b="1" dirty="0">
              <a:solidFill>
                <a:schemeClr val="tx1"/>
              </a:solidFill>
            </a:endParaRPr>
          </a:p>
        </p:txBody>
      </p:sp>
      <p:sp>
        <p:nvSpPr>
          <p:cNvPr id="3" name="TextBox 2">
            <a:extLst>
              <a:ext uri="{FF2B5EF4-FFF2-40B4-BE49-F238E27FC236}">
                <a16:creationId xmlns:a16="http://schemas.microsoft.com/office/drawing/2014/main" id="{AC1AE5DF-DC9E-6A3E-9A21-2123F5B0E277}"/>
              </a:ext>
            </a:extLst>
          </p:cNvPr>
          <p:cNvSpPr txBox="1"/>
          <p:nvPr/>
        </p:nvSpPr>
        <p:spPr>
          <a:xfrm>
            <a:off x="2142602" y="2487385"/>
            <a:ext cx="2775119" cy="369332"/>
          </a:xfrm>
          <a:prstGeom prst="rect">
            <a:avLst/>
          </a:prstGeom>
          <a:noFill/>
        </p:spPr>
        <p:txBody>
          <a:bodyPr wrap="none" rtlCol="0">
            <a:spAutoFit/>
          </a:bodyPr>
          <a:lstStyle/>
          <a:p>
            <a:r>
              <a:rPr lang="en-US" dirty="0">
                <a:solidFill>
                  <a:schemeClr val="accent1">
                    <a:lumMod val="75000"/>
                  </a:schemeClr>
                </a:solidFill>
              </a:rPr>
              <a:t>3 Departments, 9 Groups</a:t>
            </a:r>
            <a:endParaRPr lang="en-GB" dirty="0">
              <a:solidFill>
                <a:schemeClr val="accent1">
                  <a:lumMod val="75000"/>
                </a:schemeClr>
              </a:solidFill>
            </a:endParaRPr>
          </a:p>
        </p:txBody>
      </p:sp>
    </p:spTree>
    <p:extLst>
      <p:ext uri="{BB962C8B-B14F-4D97-AF65-F5344CB8AC3E}">
        <p14:creationId xmlns:p14="http://schemas.microsoft.com/office/powerpoint/2010/main" val="4064278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33" grpId="0" animBg="1"/>
      <p:bldP spid="32" grpId="0" animBg="1"/>
      <p:bldP spid="4" grpId="0" animBg="1"/>
      <p:bldP spid="21" grpId="0" animBg="1"/>
      <p:bldP spid="22" grpId="0" animBg="1"/>
      <p:bldP spid="25" grpId="0" animBg="1"/>
      <p:bldP spid="27" grpId="0" animBg="1"/>
      <p:bldP spid="31" grpId="0" animBg="1"/>
      <p:bldP spid="44" grpId="0" animBg="1"/>
      <p:bldP spid="45" grpId="0" animBg="1"/>
      <p:bldP spid="2"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7</a:t>
            </a:fld>
            <a:endParaRPr lang="fr-FR" dirty="0"/>
          </a:p>
        </p:txBody>
      </p:sp>
      <p:sp>
        <p:nvSpPr>
          <p:cNvPr id="4" name="Title 1">
            <a:extLst>
              <a:ext uri="{FF2B5EF4-FFF2-40B4-BE49-F238E27FC236}">
                <a16:creationId xmlns:a16="http://schemas.microsoft.com/office/drawing/2014/main" id="{E23FB5B1-1428-11E8-494A-6719D97F216A}"/>
              </a:ext>
            </a:extLst>
          </p:cNvPr>
          <p:cNvSpPr txBox="1">
            <a:spLocks/>
          </p:cNvSpPr>
          <p:nvPr/>
        </p:nvSpPr>
        <p:spPr>
          <a:xfrm>
            <a:off x="594003" y="28931"/>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String Controls Configuration &amp; Logging </a:t>
            </a:r>
          </a:p>
        </p:txBody>
      </p:sp>
      <p:sp>
        <p:nvSpPr>
          <p:cNvPr id="2" name="TextBox 1">
            <a:extLst>
              <a:ext uri="{FF2B5EF4-FFF2-40B4-BE49-F238E27FC236}">
                <a16:creationId xmlns:a16="http://schemas.microsoft.com/office/drawing/2014/main" id="{2B27CCE1-E553-5AF9-0BE6-A240C0E4EB0A}"/>
              </a:ext>
            </a:extLst>
          </p:cNvPr>
          <p:cNvSpPr txBox="1"/>
          <p:nvPr/>
        </p:nvSpPr>
        <p:spPr>
          <a:xfrm>
            <a:off x="985763" y="436940"/>
            <a:ext cx="8061037" cy="4801314"/>
          </a:xfrm>
          <a:prstGeom prst="rect">
            <a:avLst/>
          </a:prstGeom>
          <a:noFill/>
        </p:spPr>
        <p:txBody>
          <a:bodyPr wrap="square">
            <a:spAutoFit/>
          </a:bodyPr>
          <a:lstStyle/>
          <a:p>
            <a:r>
              <a:rPr lang="en-GB" u="sng" dirty="0"/>
              <a:t>Configuration:</a:t>
            </a:r>
          </a:p>
          <a:p>
            <a:pPr marL="285750" indent="-285750">
              <a:buFont typeface="Arial" panose="020B0604020202020204" pitchFamily="34" charset="0"/>
              <a:buChar char="•"/>
            </a:pPr>
            <a:r>
              <a:rPr lang="en-GB" dirty="0"/>
              <a:t>AccTesting and HWC Sequencer have a </a:t>
            </a:r>
            <a:r>
              <a:rPr lang="en-GB" b="1" dirty="0"/>
              <a:t>unique source for parameters</a:t>
            </a:r>
            <a:r>
              <a:rPr lang="en-GB" dirty="0"/>
              <a:t>: </a:t>
            </a:r>
            <a:r>
              <a:rPr lang="en-GB" b="1" dirty="0"/>
              <a:t>LSA DB</a:t>
            </a:r>
            <a:r>
              <a:rPr lang="en-GB" dirty="0"/>
              <a:t>.</a:t>
            </a:r>
          </a:p>
          <a:p>
            <a:pPr marL="285750" indent="-285750">
              <a:buFont typeface="Arial" panose="020B0604020202020204" pitchFamily="34" charset="0"/>
              <a:buChar char="•"/>
            </a:pPr>
            <a:r>
              <a:rPr lang="en-GB" dirty="0"/>
              <a:t>All the layout information is populated from Layout DB to LSA DB.</a:t>
            </a:r>
          </a:p>
          <a:p>
            <a:pPr marL="285750" indent="-285750">
              <a:buFont typeface="Arial" panose="020B0604020202020204" pitchFamily="34" charset="0"/>
              <a:buChar char="•"/>
            </a:pPr>
            <a:r>
              <a:rPr lang="en-GB" b="1" dirty="0"/>
              <a:t>Other parameters, test definitions, sequence attributes</a:t>
            </a:r>
            <a:r>
              <a:rPr lang="en-GB" dirty="0"/>
              <a:t> are populated from test procedures to LSA DB </a:t>
            </a:r>
            <a:r>
              <a:rPr lang="en-GB" sz="1600" dirty="0"/>
              <a:t>(</a:t>
            </a:r>
            <a:r>
              <a:rPr lang="en-GB" sz="1600" dirty="0">
                <a:hlinkClick r:id="rId2"/>
              </a:rPr>
              <a:t>See presentation “IST, SCT and Powering Test for the HWC”</a:t>
            </a:r>
            <a:r>
              <a:rPr lang="en-GB" sz="1600" dirty="0"/>
              <a:t>).</a:t>
            </a:r>
            <a:endParaRPr lang="en-GB" dirty="0"/>
          </a:p>
          <a:p>
            <a:pPr marL="285750" indent="-285750">
              <a:buFont typeface="Arial" panose="020B0604020202020204" pitchFamily="34" charset="0"/>
              <a:buChar char="•"/>
            </a:pPr>
            <a:r>
              <a:rPr lang="en-GB" dirty="0"/>
              <a:t>Sequences are coded in HWC sequencer according to </a:t>
            </a:r>
            <a:r>
              <a:rPr lang="en-GB" b="1" dirty="0"/>
              <a:t>test procedures</a:t>
            </a:r>
            <a:r>
              <a:rPr lang="en-GB" dirty="0"/>
              <a:t>, </a:t>
            </a:r>
            <a:r>
              <a:rPr lang="en-GB" b="1" dirty="0"/>
              <a:t>sequence transition</a:t>
            </a:r>
            <a:r>
              <a:rPr lang="en-GB" dirty="0"/>
              <a:t> conditions coming from equipment owner. </a:t>
            </a:r>
          </a:p>
          <a:p>
            <a:pPr marL="285750" indent="-285750">
              <a:buFont typeface="Arial" panose="020B0604020202020204" pitchFamily="34" charset="0"/>
              <a:buChar char="•"/>
            </a:pPr>
            <a:endParaRPr lang="en-GB" dirty="0"/>
          </a:p>
          <a:p>
            <a:r>
              <a:rPr lang="en-GB" u="sng" dirty="0"/>
              <a:t>Logging:</a:t>
            </a:r>
          </a:p>
          <a:p>
            <a:pPr marL="285750" indent="-285750">
              <a:buFont typeface="Arial" panose="020B0604020202020204" pitchFamily="34" charset="0"/>
              <a:buChar char="•"/>
            </a:pPr>
            <a:r>
              <a:rPr lang="en-GB" dirty="0"/>
              <a:t>Logging to </a:t>
            </a:r>
            <a:r>
              <a:rPr lang="en-GB" dirty="0" err="1"/>
              <a:t>NxCALS</a:t>
            </a:r>
            <a:r>
              <a:rPr lang="en-GB" dirty="0"/>
              <a:t> - CERN Accelerator Logging Database</a:t>
            </a:r>
          </a:p>
          <a:p>
            <a:pPr marL="285750" indent="-285750">
              <a:buFont typeface="Arial" panose="020B0604020202020204" pitchFamily="34" charset="0"/>
              <a:buChar char="•"/>
            </a:pPr>
            <a:r>
              <a:rPr lang="en-GB" dirty="0"/>
              <a:t>Logging to Post Mortem DB - high-rate logging for post-mortem event analysis.</a:t>
            </a:r>
          </a:p>
          <a:p>
            <a:pPr marL="285750" indent="-285750">
              <a:buFont typeface="Arial" panose="020B0604020202020204" pitchFamily="34" charset="0"/>
              <a:buChar char="•"/>
            </a:pPr>
            <a:r>
              <a:rPr lang="en-GB" dirty="0"/>
              <a:t>Supervisory Application logging (SCALAR DB) – better granularity than </a:t>
            </a:r>
            <a:r>
              <a:rPr lang="en-GB" dirty="0" err="1"/>
              <a:t>NxCALS</a:t>
            </a:r>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808324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8</a:t>
            </a:fld>
            <a:endParaRPr lang="fr-FR" dirty="0"/>
          </a:p>
        </p:txBody>
      </p:sp>
      <p:sp>
        <p:nvSpPr>
          <p:cNvPr id="4" name="Title 1">
            <a:extLst>
              <a:ext uri="{FF2B5EF4-FFF2-40B4-BE49-F238E27FC236}">
                <a16:creationId xmlns:a16="http://schemas.microsoft.com/office/drawing/2014/main" id="{E23FB5B1-1428-11E8-494A-6719D97F216A}"/>
              </a:ext>
            </a:extLst>
          </p:cNvPr>
          <p:cNvSpPr txBox="1">
            <a:spLocks/>
          </p:cNvSpPr>
          <p:nvPr/>
        </p:nvSpPr>
        <p:spPr>
          <a:xfrm>
            <a:off x="594003" y="28931"/>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Access Control and Test Signatory</a:t>
            </a:r>
          </a:p>
        </p:txBody>
      </p:sp>
      <p:sp>
        <p:nvSpPr>
          <p:cNvPr id="2" name="TextBox 1">
            <a:extLst>
              <a:ext uri="{FF2B5EF4-FFF2-40B4-BE49-F238E27FC236}">
                <a16:creationId xmlns:a16="http://schemas.microsoft.com/office/drawing/2014/main" id="{2B27CCE1-E553-5AF9-0BE6-A240C0E4EB0A}"/>
              </a:ext>
            </a:extLst>
          </p:cNvPr>
          <p:cNvSpPr txBox="1"/>
          <p:nvPr/>
        </p:nvSpPr>
        <p:spPr>
          <a:xfrm>
            <a:off x="568323" y="699542"/>
            <a:ext cx="8298477" cy="3416320"/>
          </a:xfrm>
          <a:prstGeom prst="rect">
            <a:avLst/>
          </a:prstGeom>
          <a:noFill/>
        </p:spPr>
        <p:txBody>
          <a:bodyPr wrap="square">
            <a:spAutoFit/>
          </a:bodyPr>
          <a:lstStyle/>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FESA device: Group of devices with access rules based on </a:t>
            </a:r>
            <a:r>
              <a:rPr lang="en-GB" b="1" dirty="0"/>
              <a:t>RBAC roles and locations</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dirty="0"/>
              <a:t>Signatory of tests: </a:t>
            </a:r>
            <a:r>
              <a:rPr lang="en-GB" b="1" dirty="0"/>
              <a:t>Expert</a:t>
            </a:r>
            <a:r>
              <a:rPr lang="en-GB" dirty="0"/>
              <a:t> </a:t>
            </a:r>
            <a:r>
              <a:rPr lang="en-GB" b="1" dirty="0"/>
              <a:t>RBAC roles </a:t>
            </a:r>
          </a:p>
          <a:p>
            <a:pPr marL="285750" indent="-285750">
              <a:buFont typeface="Arial" panose="020B0604020202020204" pitchFamily="34" charset="0"/>
              <a:buChar char="•"/>
            </a:pPr>
            <a:endParaRPr lang="en-GB" b="1" dirty="0"/>
          </a:p>
          <a:p>
            <a:pPr marL="285750" indent="-285750">
              <a:buFont typeface="Arial" panose="020B0604020202020204" pitchFamily="34" charset="0"/>
              <a:buChar char="•"/>
            </a:pPr>
            <a:r>
              <a:rPr lang="en-GB" dirty="0"/>
              <a:t>Vacuum/Cryogenics/PIC/FRAS devices: Supervisory Application </a:t>
            </a:r>
            <a:r>
              <a:rPr lang="en-GB" b="1" dirty="0"/>
              <a:t>Specific permissions </a:t>
            </a:r>
            <a:r>
              <a:rPr lang="en-GB" dirty="0"/>
              <a:t>policy based on </a:t>
            </a:r>
            <a:r>
              <a:rPr lang="en-GB" b="1" dirty="0"/>
              <a:t>Access Domains</a:t>
            </a:r>
            <a:r>
              <a:rPr lang="en-GB" dirty="0"/>
              <a:t> and LDAP authentication </a:t>
            </a:r>
          </a:p>
          <a:p>
            <a:pPr marL="285750" indent="-285750">
              <a:buFont typeface="Arial" panose="020B0604020202020204" pitchFamily="34" charset="0"/>
              <a:buChar char="•"/>
            </a:pPr>
            <a:endParaRPr lang="en-GB" b="1" dirty="0"/>
          </a:p>
          <a:p>
            <a:r>
              <a:rPr lang="en-GB" dirty="0"/>
              <a:t> </a:t>
            </a:r>
          </a:p>
          <a:p>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2333172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FFC2740-D614-8FB8-6EAB-D979A60DBF6B}"/>
              </a:ext>
            </a:extLst>
          </p:cNvPr>
          <p:cNvSpPr>
            <a:spLocks noGrp="1"/>
          </p:cNvSpPr>
          <p:nvPr>
            <p:ph type="sldNum" sz="quarter" idx="12"/>
          </p:nvPr>
        </p:nvSpPr>
        <p:spPr/>
        <p:txBody>
          <a:bodyPr/>
          <a:lstStyle/>
          <a:p>
            <a:fld id="{BFDCA1C4-9514-7B4F-976F-D92F7E296653}" type="slidenum">
              <a:rPr lang="fr-FR" smtClean="0"/>
              <a:pPr/>
              <a:t>9</a:t>
            </a:fld>
            <a:endParaRPr lang="fr-FR" dirty="0"/>
          </a:p>
        </p:txBody>
      </p:sp>
      <p:sp>
        <p:nvSpPr>
          <p:cNvPr id="2" name="Title 1">
            <a:extLst>
              <a:ext uri="{FF2B5EF4-FFF2-40B4-BE49-F238E27FC236}">
                <a16:creationId xmlns:a16="http://schemas.microsoft.com/office/drawing/2014/main" id="{F66BEEA3-EB97-4C3B-5313-E53C0A84A60C}"/>
              </a:ext>
            </a:extLst>
          </p:cNvPr>
          <p:cNvSpPr txBox="1">
            <a:spLocks/>
          </p:cNvSpPr>
          <p:nvPr/>
        </p:nvSpPr>
        <p:spPr>
          <a:xfrm>
            <a:off x="575955" y="-20538"/>
            <a:ext cx="8640960" cy="526595"/>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400" dirty="0"/>
              <a:t>Interfaces</a:t>
            </a:r>
          </a:p>
        </p:txBody>
      </p:sp>
      <p:pic>
        <p:nvPicPr>
          <p:cNvPr id="12" name="Picture 11">
            <a:extLst>
              <a:ext uri="{FF2B5EF4-FFF2-40B4-BE49-F238E27FC236}">
                <a16:creationId xmlns:a16="http://schemas.microsoft.com/office/drawing/2014/main" id="{45CE42D9-FC7F-B3A0-97AB-0A91DF0C9943}"/>
              </a:ext>
            </a:extLst>
          </p:cNvPr>
          <p:cNvPicPr>
            <a:picLocks noChangeAspect="1"/>
          </p:cNvPicPr>
          <p:nvPr/>
        </p:nvPicPr>
        <p:blipFill>
          <a:blip r:embed="rId2"/>
          <a:stretch>
            <a:fillRect/>
          </a:stretch>
        </p:blipFill>
        <p:spPr>
          <a:xfrm>
            <a:off x="1043608" y="536423"/>
            <a:ext cx="7470780" cy="4320977"/>
          </a:xfrm>
          <a:prstGeom prst="rect">
            <a:avLst/>
          </a:prstGeom>
        </p:spPr>
      </p:pic>
      <p:pic>
        <p:nvPicPr>
          <p:cNvPr id="4" name="Picture 3">
            <a:extLst>
              <a:ext uri="{FF2B5EF4-FFF2-40B4-BE49-F238E27FC236}">
                <a16:creationId xmlns:a16="http://schemas.microsoft.com/office/drawing/2014/main" id="{652577AC-C113-CCFD-BC69-1CD131364F18}"/>
              </a:ext>
            </a:extLst>
          </p:cNvPr>
          <p:cNvPicPr>
            <a:picLocks noChangeAspect="1"/>
          </p:cNvPicPr>
          <p:nvPr/>
        </p:nvPicPr>
        <p:blipFill>
          <a:blip r:embed="rId3"/>
          <a:stretch>
            <a:fillRect/>
          </a:stretch>
        </p:blipFill>
        <p:spPr>
          <a:xfrm>
            <a:off x="2305465" y="506056"/>
            <a:ext cx="4947065" cy="4637443"/>
          </a:xfrm>
          <a:prstGeom prst="rect">
            <a:avLst/>
          </a:prstGeom>
        </p:spPr>
      </p:pic>
    </p:spTree>
    <p:extLst>
      <p:ext uri="{BB962C8B-B14F-4D97-AF65-F5344CB8AC3E}">
        <p14:creationId xmlns:p14="http://schemas.microsoft.com/office/powerpoint/2010/main" val="2025889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2A331A2B7A5D4CBF85F0F6CD8D0CA7" ma:contentTypeVersion="2" ma:contentTypeDescription="Create a new document." ma:contentTypeScope="" ma:versionID="cb10e116cce0822861e98ff5f07e1919">
  <xsd:schema xmlns:xsd="http://www.w3.org/2001/XMLSchema" xmlns:xs="http://www.w3.org/2001/XMLSchema" xmlns:p="http://schemas.microsoft.com/office/2006/metadata/properties" xmlns:ns1="http://schemas.microsoft.com/sharepoint/v3" xmlns:ns2="http://schemas.microsoft.com/sharepoint/v4" targetNamespace="http://schemas.microsoft.com/office/2006/metadata/properties" ma:root="true" ma:fieldsID="94546f2971c1c6125529a45a01ad9216" ns1:_="" ns2:_="">
    <xsd:import namespace="http://schemas.microsoft.com/sharepoint/v3"/>
    <xsd:import namespace="http://schemas.microsoft.com/sharepoint/v4"/>
    <xsd:element name="properties">
      <xsd:complexType>
        <xsd:sequence>
          <xsd:element name="documentManagement">
            <xsd:complexType>
              <xsd:all>
                <xsd:element ref="ns1:PublishingStartDate" minOccurs="0"/>
                <xsd:element ref="ns1:PublishingExpirationDate" minOccurs="0"/>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A70A84A-B8E9-4129-ABA2-885A5D89E7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F28617-9073-4D2D-BFBA-E18AD8EC5D79}">
  <ds:schemaRefs>
    <ds:schemaRef ds:uri="http://schemas.microsoft.com/sharepoint/v3/contenttype/forms"/>
  </ds:schemaRefs>
</ds:datastoreItem>
</file>

<file path=customXml/itemProps3.xml><?xml version="1.0" encoding="utf-8"?>
<ds:datastoreItem xmlns:ds="http://schemas.openxmlformats.org/officeDocument/2006/customXml" ds:itemID="{0A00379C-508F-4020-A71F-DD93CFA9B53A}">
  <ds:schemaRefs>
    <ds:schemaRef ds:uri="http://schemas.microsoft.com/office/2006/metadata/properties"/>
    <ds:schemaRef ds:uri="http://purl.org/dc/terms/"/>
    <ds:schemaRef ds:uri="http://purl.org/dc/dcmitype/"/>
    <ds:schemaRef ds:uri="http://schemas.microsoft.com/office/2006/documentManagement/types"/>
    <ds:schemaRef ds:uri="http://schemas.microsoft.com/sharepoint/v4"/>
    <ds:schemaRef ds:uri="http://schemas.microsoft.com/office/infopath/2007/PartnerControls"/>
    <ds:schemaRef ds:uri="http://purl.org/dc/elements/1.1/"/>
    <ds:schemaRef ds:uri="http://schemas.openxmlformats.org/package/2006/metadata/core-properties"/>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HLU-Pres-test01.thmx</Template>
  <TotalTime>42948</TotalTime>
  <Words>1644</Words>
  <Application>Microsoft Office PowerPoint</Application>
  <PresentationFormat>On-screen Show (16:9)</PresentationFormat>
  <Paragraphs>245</Paragraphs>
  <Slides>18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vt:lpstr>
      <vt:lpstr>Arial</vt:lpstr>
      <vt:lpstr>Calibri</vt:lpstr>
      <vt:lpstr>Calisto MT</vt:lpstr>
      <vt:lpstr>Wingdings</vt:lpstr>
      <vt:lpstr>Thème Office</vt:lpstr>
      <vt:lpstr>Controls and software status  for the HL-LHC IT String</vt:lpstr>
      <vt:lpstr>PowerPoint Presentation</vt:lpstr>
      <vt:lpstr>PowerPoint Presentation</vt:lpstr>
      <vt:lpstr>PowerPoint Presentation</vt:lpstr>
      <vt:lpstr>PowerPoint Presentation</vt:lpstr>
      <vt:lpstr>Responsabilities specifications &amp; development</vt:lpstr>
      <vt:lpstr>PowerPoint Presentation</vt:lpstr>
      <vt:lpstr>PowerPoint Presentation</vt:lpstr>
      <vt:lpstr>PowerPoint Presentation</vt:lpstr>
      <vt:lpstr>PowerPoint Presentation</vt:lpstr>
      <vt:lpstr>Milestones</vt:lpstr>
      <vt:lpstr>Commissioning and Dry Run1 Checks and Validation</vt:lpstr>
      <vt:lpstr>PowerPoint Presentation</vt:lpstr>
      <vt:lpstr>PowerPoint Presentation</vt:lpstr>
      <vt:lpstr>Organization</vt:lpstr>
      <vt:lpstr>Conclusion</vt:lpstr>
      <vt:lpstr>Spare Slides</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Integration and Installation of the HL-LHC IT String Infrastructure</dc:title>
  <dc:creator>Sebastien.Blanchard@cern.ch</dc:creator>
  <cp:lastModifiedBy>Sebastien Blanchard</cp:lastModifiedBy>
  <cp:revision>1776</cp:revision>
  <dcterms:created xsi:type="dcterms:W3CDTF">2016-02-11T10:47:23Z</dcterms:created>
  <dcterms:modified xsi:type="dcterms:W3CDTF">2024-09-27T12:26:52Z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0x010100402A331A2B7A5D4CBF85F0F6CD8D0CA7</vt:lpwstr>
  </property>
</Properties>
</file>