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49" r:id="rId4"/>
  </p:sldMasterIdLst>
  <p:notesMasterIdLst>
    <p:notesMasterId r:id="rId61"/>
  </p:notesMasterIdLst>
  <p:handoutMasterIdLst>
    <p:handoutMasterId r:id="rId62"/>
  </p:handoutMasterIdLst>
  <p:sldIdLst>
    <p:sldId id="457" r:id="rId5"/>
    <p:sldId id="473" r:id="rId6"/>
    <p:sldId id="474" r:id="rId7"/>
    <p:sldId id="512" r:id="rId8"/>
    <p:sldId id="513" r:id="rId9"/>
    <p:sldId id="442" r:id="rId10"/>
    <p:sldId id="483" r:id="rId11"/>
    <p:sldId id="458" r:id="rId12"/>
    <p:sldId id="482" r:id="rId13"/>
    <p:sldId id="461" r:id="rId14"/>
    <p:sldId id="463" r:id="rId15"/>
    <p:sldId id="464" r:id="rId16"/>
    <p:sldId id="514" r:id="rId17"/>
    <p:sldId id="475" r:id="rId18"/>
    <p:sldId id="478" r:id="rId19"/>
    <p:sldId id="479" r:id="rId20"/>
    <p:sldId id="480" r:id="rId21"/>
    <p:sldId id="515" r:id="rId22"/>
    <p:sldId id="484" r:id="rId23"/>
    <p:sldId id="486" r:id="rId24"/>
    <p:sldId id="485" r:id="rId25"/>
    <p:sldId id="487" r:id="rId26"/>
    <p:sldId id="516" r:id="rId27"/>
    <p:sldId id="490" r:id="rId28"/>
    <p:sldId id="488" r:id="rId29"/>
    <p:sldId id="489" r:id="rId30"/>
    <p:sldId id="491" r:id="rId31"/>
    <p:sldId id="517" r:id="rId32"/>
    <p:sldId id="492" r:id="rId33"/>
    <p:sldId id="493" r:id="rId34"/>
    <p:sldId id="494" r:id="rId35"/>
    <p:sldId id="495" r:id="rId36"/>
    <p:sldId id="497" r:id="rId37"/>
    <p:sldId id="498" r:id="rId38"/>
    <p:sldId id="526" r:id="rId39"/>
    <p:sldId id="506" r:id="rId40"/>
    <p:sldId id="505" r:id="rId41"/>
    <p:sldId id="518" r:id="rId42"/>
    <p:sldId id="527" r:id="rId43"/>
    <p:sldId id="528" r:id="rId44"/>
    <p:sldId id="519" r:id="rId45"/>
    <p:sldId id="499" r:id="rId46"/>
    <p:sldId id="500" r:id="rId47"/>
    <p:sldId id="501" r:id="rId48"/>
    <p:sldId id="502" r:id="rId49"/>
    <p:sldId id="504" r:id="rId50"/>
    <p:sldId id="520" r:id="rId51"/>
    <p:sldId id="521" r:id="rId52"/>
    <p:sldId id="509" r:id="rId53"/>
    <p:sldId id="510" r:id="rId54"/>
    <p:sldId id="511" r:id="rId55"/>
    <p:sldId id="523" r:id="rId56"/>
    <p:sldId id="524" r:id="rId57"/>
    <p:sldId id="525" r:id="rId58"/>
    <p:sldId id="522" r:id="rId59"/>
    <p:sldId id="459" r:id="rId60"/>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8AC0DFC9-7CDC-44B2-8316-2F8B5B25BBDC}">
          <p14:sldIdLst>
            <p14:sldId id="457"/>
            <p14:sldId id="473"/>
            <p14:sldId id="474"/>
            <p14:sldId id="512"/>
          </p14:sldIdLst>
        </p14:section>
        <p14:section name="General Parameters" id="{8BD5E7FB-B59E-44C3-B397-A678406A3457}">
          <p14:sldIdLst>
            <p14:sldId id="513"/>
            <p14:sldId id="442"/>
            <p14:sldId id="483"/>
            <p14:sldId id="458"/>
            <p14:sldId id="482"/>
            <p14:sldId id="461"/>
            <p14:sldId id="463"/>
            <p14:sldId id="464"/>
          </p14:sldIdLst>
        </p14:section>
        <p14:section name="Arc structure" id="{E34696FB-4738-4D0B-80A7-941307401CCD}">
          <p14:sldIdLst>
            <p14:sldId id="514"/>
            <p14:sldId id="475"/>
            <p14:sldId id="478"/>
            <p14:sldId id="479"/>
            <p14:sldId id="480"/>
          </p14:sldIdLst>
        </p14:section>
        <p14:section name="RF parameters" id="{CA726D76-B697-49FA-B26E-03925058E493}">
          <p14:sldIdLst>
            <p14:sldId id="515"/>
            <p14:sldId id="484"/>
            <p14:sldId id="486"/>
            <p14:sldId id="485"/>
            <p14:sldId id="487"/>
          </p14:sldIdLst>
        </p14:section>
        <p14:section name="Collective effects" id="{3C6B037B-946F-4EFD-A168-74093A55BD31}">
          <p14:sldIdLst>
            <p14:sldId id="516"/>
            <p14:sldId id="490"/>
            <p14:sldId id="488"/>
            <p14:sldId id="489"/>
            <p14:sldId id="491"/>
          </p14:sldIdLst>
        </p14:section>
        <p14:section name="NC Magnet parameters" id="{1552A217-DF5E-4251-AF40-E7FA076ACCE2}">
          <p14:sldIdLst>
            <p14:sldId id="517"/>
            <p14:sldId id="492"/>
            <p14:sldId id="493"/>
            <p14:sldId id="494"/>
            <p14:sldId id="495"/>
            <p14:sldId id="497"/>
            <p14:sldId id="498"/>
          </p14:sldIdLst>
        </p14:section>
        <p14:section name="SC pulsed magnets" id="{3389FE7C-5452-443A-ACFE-DDE6E15D30A7}">
          <p14:sldIdLst>
            <p14:sldId id="526"/>
            <p14:sldId id="506"/>
            <p14:sldId id="505"/>
            <p14:sldId id="518"/>
            <p14:sldId id="527"/>
            <p14:sldId id="528"/>
          </p14:sldIdLst>
        </p14:section>
        <p14:section name="SC magnet parameters" id="{478F788B-716C-4755-A33E-0EE2ACB5D57A}">
          <p14:sldIdLst>
            <p14:sldId id="519"/>
            <p14:sldId id="499"/>
            <p14:sldId id="500"/>
            <p14:sldId id="501"/>
            <p14:sldId id="502"/>
            <p14:sldId id="504"/>
          </p14:sldIdLst>
        </p14:section>
        <p14:section name="Radiation issues" id="{6DB4752C-A4E6-4D05-A81A-5C2A206D83CF}">
          <p14:sldIdLst>
            <p14:sldId id="520"/>
            <p14:sldId id="521"/>
            <p14:sldId id="509"/>
            <p14:sldId id="510"/>
            <p14:sldId id="511"/>
          </p14:sldIdLst>
        </p14:section>
        <p14:section name="Conclusion" id="{A9DF1C2A-4A75-41AE-911A-310780743B2F}">
          <p14:sldIdLst>
            <p14:sldId id="523"/>
            <p14:sldId id="524"/>
            <p14:sldId id="525"/>
            <p14:sldId id="522"/>
            <p14:sldId id="459"/>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EC76D-DE2E-C2DA-FE98-FE66F8FFFFA5}" name="Lucchesi Donatella" initials="LD" userId="S::donatella.lucchesi@unipd.it::538be0e9-7439-430f-bf26-6b11b13e761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51" autoAdjust="0"/>
    <p:restoredTop sz="94523" autoAdjust="0"/>
  </p:normalViewPr>
  <p:slideViewPr>
    <p:cSldViewPr snapToObjects="1" showGuides="1">
      <p:cViewPr varScale="1">
        <p:scale>
          <a:sx n="110" d="100"/>
          <a:sy n="110" d="100"/>
        </p:scale>
        <p:origin x="922" y="6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8/10/relationships/authors" Targe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27/05/2024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‹N°›</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27/05/2024</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‹N°›</a:t>
            </a:fld>
            <a:endParaRPr lang="en-GB"/>
          </a:p>
        </p:txBody>
      </p:sp>
    </p:spTree>
    <p:extLst>
      <p:ext uri="{BB962C8B-B14F-4D97-AF65-F5344CB8AC3E}">
        <p14:creationId xmlns:p14="http://schemas.microsoft.com/office/powerpoint/2010/main" val="95682506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9393A5D-14D6-4646-84B9-A0E78F83D06C}"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13169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vert="horz" lIns="0" tIns="0" rIns="0" bIns="0" anchor="b" anchorCtr="0">
            <a:noAutofit/>
          </a:bodyPr>
          <a:lstStyle/>
          <a:p>
            <a:pPr lvl="0"/>
            <a:fld id="{B40F76C0-376F-4E60-B3AF-766D1B4CB028}" type="slidenum">
              <a:t>24</a:t>
            </a:fld>
            <a:endParaRPr lang="fr-FR"/>
          </a:p>
        </p:txBody>
      </p:sp>
      <p:sp>
        <p:nvSpPr>
          <p:cNvPr id="2" name="Espace réservé de l'image des diapositives 1"/>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Espace réservé des notes 2"/>
          <p:cNvSpPr txBox="1">
            <a:spLocks noGrp="1"/>
          </p:cNvSpPr>
          <p:nvPr>
            <p:ph type="body" sz="quarter" idx="1"/>
          </p:nvPr>
        </p:nvSpPr>
        <p:spPr/>
        <p:txBody>
          <a:bodyPr vert="horz">
            <a:spAutoFit/>
          </a:bodyPr>
          <a:lstStyle/>
          <a:p>
            <a:pPr rtl="0"/>
            <a:endParaRPr lang="fr-FR"/>
          </a:p>
        </p:txBody>
      </p:sp>
    </p:spTree>
    <p:extLst>
      <p:ext uri="{BB962C8B-B14F-4D97-AF65-F5344CB8AC3E}">
        <p14:creationId xmlns:p14="http://schemas.microsoft.com/office/powerpoint/2010/main" val="458029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vert="horz" lIns="0" tIns="0" rIns="0" bIns="0" anchor="b" anchorCtr="0">
            <a:noAutofit/>
          </a:bodyPr>
          <a:lstStyle/>
          <a:p>
            <a:pPr lvl="0"/>
            <a:fld id="{0F50740E-5A50-4FB8-88E3-284565935059}" type="slidenum">
              <a:t>25</a:t>
            </a:fld>
            <a:endParaRPr lang="fr-FR"/>
          </a:p>
        </p:txBody>
      </p:sp>
      <p:sp>
        <p:nvSpPr>
          <p:cNvPr id="2" name="Espace réservé de l'image des diapositives 1"/>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Espace réservé des notes 2"/>
          <p:cNvSpPr txBox="1">
            <a:spLocks noGrp="1"/>
          </p:cNvSpPr>
          <p:nvPr>
            <p:ph type="body" sz="quarter" idx="1"/>
          </p:nvPr>
        </p:nvSpPr>
        <p:spPr/>
        <p:txBody>
          <a:bodyPr vert="horz">
            <a:spAutoFit/>
          </a:bodyPr>
          <a:lstStyle/>
          <a:p>
            <a:pPr rtl="0"/>
            <a:endParaRPr lang="fr-FR"/>
          </a:p>
        </p:txBody>
      </p:sp>
    </p:spTree>
    <p:extLst>
      <p:ext uri="{BB962C8B-B14F-4D97-AF65-F5344CB8AC3E}">
        <p14:creationId xmlns:p14="http://schemas.microsoft.com/office/powerpoint/2010/main" val="1040393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vert="horz" lIns="0" tIns="0" rIns="0" bIns="0" anchor="b" anchorCtr="0">
            <a:noAutofit/>
          </a:bodyPr>
          <a:lstStyle/>
          <a:p>
            <a:pPr lvl="0"/>
            <a:fld id="{1E047567-8DEC-49E9-AF22-E8DEC245FC82}" type="slidenum">
              <a:t>26</a:t>
            </a:fld>
            <a:endParaRPr lang="fr-FR"/>
          </a:p>
        </p:txBody>
      </p:sp>
      <p:sp>
        <p:nvSpPr>
          <p:cNvPr id="2" name="Espace réservé de l'image des diapositives 1"/>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Espace réservé des notes 2"/>
          <p:cNvSpPr txBox="1">
            <a:spLocks noGrp="1"/>
          </p:cNvSpPr>
          <p:nvPr>
            <p:ph type="body" sz="quarter" idx="1"/>
          </p:nvPr>
        </p:nvSpPr>
        <p:spPr/>
        <p:txBody>
          <a:bodyPr vert="horz">
            <a:spAutoFit/>
          </a:bodyPr>
          <a:lstStyle/>
          <a:p>
            <a:pPr rtl="0"/>
            <a:endParaRPr lang="fr-FR" dirty="0"/>
          </a:p>
        </p:txBody>
      </p:sp>
    </p:spTree>
    <p:extLst>
      <p:ext uri="{BB962C8B-B14F-4D97-AF65-F5344CB8AC3E}">
        <p14:creationId xmlns:p14="http://schemas.microsoft.com/office/powerpoint/2010/main" val="3317227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6"/>
          <p:cNvSpPr txBox="1">
            <a:spLocks noGrp="1"/>
          </p:cNvSpPr>
          <p:nvPr>
            <p:ph type="sldNum" sz="quarter" idx="5"/>
          </p:nvPr>
        </p:nvSpPr>
        <p:spPr>
          <a:ln/>
        </p:spPr>
        <p:txBody>
          <a:bodyPr vert="horz" lIns="0" tIns="0" rIns="0" bIns="0" anchor="b" anchorCtr="0">
            <a:noAutofit/>
          </a:bodyPr>
          <a:lstStyle/>
          <a:p>
            <a:pPr lvl="0"/>
            <a:fld id="{251E5A20-818C-48DA-99F8-50D2B1B0B65A}" type="slidenum">
              <a:t>27</a:t>
            </a:fld>
            <a:endParaRPr lang="fr-FR"/>
          </a:p>
        </p:txBody>
      </p:sp>
      <p:sp>
        <p:nvSpPr>
          <p:cNvPr id="2" name="Espace réservé de l'image des diapositives 1"/>
          <p:cNvSpPr>
            <a:spLocks noGrp="1" noRot="1" noChangeAspect="1" noResize="1"/>
          </p:cNvSpPr>
          <p:nvPr>
            <p:ph type="sldImg"/>
          </p:nvPr>
        </p:nvSpPr>
        <p:spPr>
          <a:xfrm>
            <a:off x="217488" y="812800"/>
            <a:ext cx="7124700" cy="4008438"/>
          </a:xfrm>
          <a:solidFill>
            <a:srgbClr val="729FCF"/>
          </a:solidFill>
          <a:ln w="25400">
            <a:solidFill>
              <a:srgbClr val="3465A4"/>
            </a:solidFill>
            <a:prstDash val="solid"/>
          </a:ln>
        </p:spPr>
      </p:sp>
      <p:sp>
        <p:nvSpPr>
          <p:cNvPr id="3" name="Espace réservé des notes 2"/>
          <p:cNvSpPr txBox="1">
            <a:spLocks noGrp="1"/>
          </p:cNvSpPr>
          <p:nvPr>
            <p:ph type="body" sz="quarter" idx="1"/>
          </p:nvPr>
        </p:nvSpPr>
        <p:spPr/>
        <p:txBody>
          <a:bodyPr vert="horz">
            <a:spAutoFit/>
          </a:bodyPr>
          <a:lstStyle/>
          <a:p>
            <a:pPr rtl="0"/>
            <a:endParaRPr lang="fr-FR"/>
          </a:p>
        </p:txBody>
      </p:sp>
    </p:spTree>
    <p:extLst>
      <p:ext uri="{BB962C8B-B14F-4D97-AF65-F5344CB8AC3E}">
        <p14:creationId xmlns:p14="http://schemas.microsoft.com/office/powerpoint/2010/main" val="2875521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X profile </a:t>
            </a:r>
          </a:p>
          <a:p>
            <a:endParaRPr lang="en-US" dirty="0"/>
          </a:p>
        </p:txBody>
      </p:sp>
      <p:sp>
        <p:nvSpPr>
          <p:cNvPr id="4" name="Slide Number Placeholder 3"/>
          <p:cNvSpPr>
            <a:spLocks noGrp="1"/>
          </p:cNvSpPr>
          <p:nvPr>
            <p:ph type="sldNum" sz="quarter" idx="5"/>
          </p:nvPr>
        </p:nvSpPr>
        <p:spPr/>
        <p:txBody>
          <a:bodyPr/>
          <a:lstStyle/>
          <a:p>
            <a:fld id="{8F315F92-3382-1C42-93EE-30541F74FAF7}" type="slidenum">
              <a:rPr lang="en-US" smtClean="0"/>
              <a:t>51</a:t>
            </a:fld>
            <a:endParaRPr lang="en-US"/>
          </a:p>
        </p:txBody>
      </p:sp>
    </p:spTree>
    <p:extLst>
      <p:ext uri="{BB962C8B-B14F-4D97-AF65-F5344CB8AC3E}">
        <p14:creationId xmlns:p14="http://schemas.microsoft.com/office/powerpoint/2010/main" val="21827269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xml"/><Relationship Id="rId5" Type="http://schemas.openxmlformats.org/officeDocument/2006/relationships/image" Target="../media/image9.jpeg"/><Relationship Id="rId4"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emf"/><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xml"/><Relationship Id="rId5" Type="http://schemas.openxmlformats.org/officeDocument/2006/relationships/image" Target="../media/image9.jpeg"/><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4011"/>
            <a:ext cx="7772400" cy="1371914"/>
          </a:xfrm>
          <a:prstGeom prst="rect">
            <a:avLst/>
          </a:prstGeom>
        </p:spPr>
        <p:txBody>
          <a:bodyPr anchor="b">
            <a:normAutofit/>
          </a:bodyPr>
          <a:lstStyle>
            <a:lvl1pPr algn="ctr">
              <a:defRPr sz="33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2718255"/>
            <a:ext cx="6858000" cy="972851"/>
          </a:xfrm>
        </p:spPr>
        <p:txBody>
          <a:bodyPr>
            <a:normAutofit/>
          </a:bodyPr>
          <a:lstStyle>
            <a:lvl1pPr marL="0" indent="0" algn="ctr">
              <a:buNone/>
              <a:defRPr sz="21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2" y="4236069"/>
            <a:ext cx="9144000" cy="907432"/>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1282" y="4384259"/>
            <a:ext cx="2912599" cy="611049"/>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6" y="3728828"/>
            <a:ext cx="2949575" cy="454819"/>
          </a:xfrm>
        </p:spPr>
        <p:txBody>
          <a:bodyPr>
            <a:normAutofit/>
          </a:bodyPr>
          <a:lstStyle>
            <a:lvl1pPr marL="0" indent="0" algn="r">
              <a:buNone/>
              <a:defRPr sz="12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58726" y="5010037"/>
            <a:ext cx="9353727" cy="178960"/>
          </a:xfrm>
          <a:prstGeom prst="rect">
            <a:avLst/>
          </a:prstGeom>
          <a:noFill/>
        </p:spPr>
        <p:txBody>
          <a:bodyPr wrap="square">
            <a:spAutoFit/>
          </a:bodyPr>
          <a:lstStyle/>
          <a:p>
            <a:r>
              <a:rPr kumimoji="0" lang="en-US" altLang="en-US" sz="563"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563"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 y="872992"/>
            <a:ext cx="9144000" cy="454910"/>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68580" y="116586"/>
            <a:ext cx="1697355" cy="849434"/>
          </a:xfrm>
          <a:prstGeom prst="rect">
            <a:avLst/>
          </a:prstGeom>
          <a:noFill/>
        </p:spPr>
      </p:pic>
    </p:spTree>
    <p:extLst>
      <p:ext uri="{BB962C8B-B14F-4D97-AF65-F5344CB8AC3E}">
        <p14:creationId xmlns:p14="http://schemas.microsoft.com/office/powerpoint/2010/main" val="41305154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9144000" cy="1419497"/>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8575288" y="4825690"/>
            <a:ext cx="568712" cy="3178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175394" y="4788897"/>
            <a:ext cx="8787735" cy="99314"/>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441146" y="4325668"/>
            <a:ext cx="8207872" cy="392415"/>
          </a:xfrm>
          <a:prstGeom prst="rect">
            <a:avLst/>
          </a:prstGeom>
          <a:noFill/>
        </p:spPr>
        <p:txBody>
          <a:bodyPr wrap="square" rtlCol="0">
            <a:spAutoFit/>
          </a:bodyPr>
          <a:lstStyle/>
          <a:p>
            <a:pPr algn="just"/>
            <a:r>
              <a:rPr lang="fr-FR" sz="975" i="1" dirty="0" err="1">
                <a:solidFill>
                  <a:srgbClr val="222222"/>
                </a:solidFill>
                <a:effectLst/>
                <a:latin typeface="Arial Narrow" panose="020B0604020202020204" pitchFamily="34" charset="0"/>
                <a:cs typeface="Arial Narrow" panose="020B0604020202020204" pitchFamily="34" charset="0"/>
              </a:rPr>
              <a:t>Funded</a:t>
            </a:r>
            <a:r>
              <a:rPr lang="fr-FR" sz="975" i="1" dirty="0">
                <a:solidFill>
                  <a:srgbClr val="222222"/>
                </a:solidFill>
                <a:effectLst/>
                <a:latin typeface="Arial Narrow" panose="020B0604020202020204" pitchFamily="34" charset="0"/>
                <a:cs typeface="Arial Narrow" panose="020B0604020202020204" pitchFamily="34" charset="0"/>
              </a:rPr>
              <a:t> by the </a:t>
            </a:r>
            <a:r>
              <a:rPr lang="fr-FR" sz="975" i="1" dirty="0" err="1">
                <a:solidFill>
                  <a:srgbClr val="222222"/>
                </a:solidFill>
                <a:effectLst/>
                <a:latin typeface="Arial Narrow" panose="020B0604020202020204" pitchFamily="34" charset="0"/>
                <a:cs typeface="Arial Narrow" panose="020B0604020202020204" pitchFamily="34" charset="0"/>
              </a:rPr>
              <a:t>European</a:t>
            </a:r>
            <a:r>
              <a:rPr lang="fr-FR" sz="975" i="1" dirty="0">
                <a:solidFill>
                  <a:srgbClr val="222222"/>
                </a:solidFill>
                <a:effectLst/>
                <a:latin typeface="Arial Narrow" panose="020B0604020202020204" pitchFamily="34" charset="0"/>
                <a:cs typeface="Arial Narrow" panose="020B0604020202020204" pitchFamily="34" charset="0"/>
              </a:rPr>
              <a:t> Union (EU).</a:t>
            </a:r>
            <a:r>
              <a:rPr lang="fr-FR" sz="975" i="1" dirty="0" err="1">
                <a:solidFill>
                  <a:srgbClr val="222222"/>
                </a:solidFill>
                <a:effectLst/>
                <a:latin typeface="Arial Narrow" panose="020B0604020202020204" pitchFamily="34" charset="0"/>
                <a:cs typeface="Arial Narrow" panose="020B0604020202020204" pitchFamily="34" charset="0"/>
              </a:rPr>
              <a:t>Views</a:t>
            </a:r>
            <a:r>
              <a:rPr lang="fr-FR" sz="975" i="1" dirty="0">
                <a:solidFill>
                  <a:srgbClr val="222222"/>
                </a:solidFill>
                <a:effectLst/>
                <a:latin typeface="Arial Narrow" panose="020B0604020202020204" pitchFamily="34" charset="0"/>
                <a:cs typeface="Arial Narrow" panose="020B0604020202020204" pitchFamily="34" charset="0"/>
              </a:rPr>
              <a:t> and opinions </a:t>
            </a:r>
            <a:r>
              <a:rPr lang="fr-FR" sz="975" i="1" dirty="0" err="1">
                <a:solidFill>
                  <a:srgbClr val="222222"/>
                </a:solidFill>
                <a:effectLst/>
                <a:latin typeface="Arial Narrow" panose="020B0604020202020204" pitchFamily="34" charset="0"/>
                <a:cs typeface="Arial Narrow" panose="020B0604020202020204" pitchFamily="34" charset="0"/>
              </a:rPr>
              <a:t>expressed</a:t>
            </a:r>
            <a:r>
              <a:rPr lang="fr-FR" sz="975" i="1" dirty="0">
                <a:solidFill>
                  <a:srgbClr val="222222"/>
                </a:solidFill>
                <a:effectLst/>
                <a:latin typeface="Arial Narrow" panose="020B0604020202020204" pitchFamily="34" charset="0"/>
                <a:cs typeface="Arial Narrow" panose="020B0604020202020204" pitchFamily="34" charset="0"/>
              </a:rPr>
              <a:t> are </a:t>
            </a:r>
            <a:r>
              <a:rPr lang="fr-FR" sz="975" i="1" dirty="0" err="1">
                <a:solidFill>
                  <a:srgbClr val="222222"/>
                </a:solidFill>
                <a:effectLst/>
                <a:latin typeface="Arial Narrow" panose="020B0604020202020204" pitchFamily="34" charset="0"/>
                <a:cs typeface="Arial Narrow" panose="020B0604020202020204" pitchFamily="34" charset="0"/>
              </a:rPr>
              <a:t>however</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those</a:t>
            </a:r>
            <a:r>
              <a:rPr lang="fr-FR" sz="975" i="1" dirty="0">
                <a:solidFill>
                  <a:srgbClr val="222222"/>
                </a:solidFill>
                <a:effectLst/>
                <a:latin typeface="Arial Narrow" panose="020B0604020202020204" pitchFamily="34" charset="0"/>
                <a:cs typeface="Arial Narrow" panose="020B0604020202020204" pitchFamily="34" charset="0"/>
              </a:rPr>
              <a:t> of the </a:t>
            </a:r>
            <a:r>
              <a:rPr lang="fr-FR" sz="975" i="1" dirty="0" err="1">
                <a:solidFill>
                  <a:srgbClr val="222222"/>
                </a:solidFill>
                <a:effectLst/>
                <a:latin typeface="Arial Narrow" panose="020B0604020202020204" pitchFamily="34" charset="0"/>
                <a:cs typeface="Arial Narrow" panose="020B0604020202020204" pitchFamily="34" charset="0"/>
              </a:rPr>
              <a:t>author</a:t>
            </a:r>
            <a:r>
              <a:rPr lang="fr-FR" sz="975" i="1" dirty="0">
                <a:solidFill>
                  <a:srgbClr val="222222"/>
                </a:solidFill>
                <a:effectLst/>
                <a:latin typeface="Arial Narrow" panose="020B0604020202020204" pitchFamily="34" charset="0"/>
                <a:cs typeface="Arial Narrow" panose="020B0604020202020204" pitchFamily="34" charset="0"/>
              </a:rPr>
              <a:t>(s) </a:t>
            </a:r>
            <a:r>
              <a:rPr lang="fr-FR" sz="975" i="1" dirty="0" err="1">
                <a:solidFill>
                  <a:srgbClr val="222222"/>
                </a:solidFill>
                <a:effectLst/>
                <a:latin typeface="Arial Narrow" panose="020B0604020202020204" pitchFamily="34" charset="0"/>
                <a:cs typeface="Arial Narrow" panose="020B0604020202020204" pitchFamily="34" charset="0"/>
              </a:rPr>
              <a:t>only</a:t>
            </a:r>
            <a:r>
              <a:rPr lang="fr-FR" sz="975" i="1" dirty="0">
                <a:solidFill>
                  <a:srgbClr val="222222"/>
                </a:solidFill>
                <a:effectLst/>
                <a:latin typeface="Arial Narrow" panose="020B0604020202020204" pitchFamily="34" charset="0"/>
                <a:cs typeface="Arial Narrow" panose="020B0604020202020204" pitchFamily="34" charset="0"/>
              </a:rPr>
              <a:t> and do not </a:t>
            </a:r>
            <a:r>
              <a:rPr lang="fr-FR" sz="975" i="1" dirty="0" err="1">
                <a:solidFill>
                  <a:srgbClr val="222222"/>
                </a:solidFill>
                <a:effectLst/>
                <a:latin typeface="Arial Narrow" panose="020B0604020202020204" pitchFamily="34" charset="0"/>
                <a:cs typeface="Arial Narrow" panose="020B0604020202020204" pitchFamily="34" charset="0"/>
              </a:rPr>
              <a:t>necessarily</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reflect</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those</a:t>
            </a:r>
            <a:r>
              <a:rPr lang="fr-FR" sz="975" i="1" dirty="0">
                <a:solidFill>
                  <a:srgbClr val="222222"/>
                </a:solidFill>
                <a:effectLst/>
                <a:latin typeface="Arial Narrow" panose="020B0604020202020204" pitchFamily="34" charset="0"/>
                <a:cs typeface="Arial Narrow" panose="020B0604020202020204" pitchFamily="34" charset="0"/>
              </a:rPr>
              <a:t> of the EU or </a:t>
            </a:r>
            <a:r>
              <a:rPr lang="fr-FR" sz="975" i="1" dirty="0" err="1">
                <a:solidFill>
                  <a:srgbClr val="222222"/>
                </a:solidFill>
                <a:effectLst/>
                <a:latin typeface="Arial Narrow" panose="020B0604020202020204" pitchFamily="34" charset="0"/>
                <a:cs typeface="Arial Narrow" panose="020B0604020202020204" pitchFamily="34" charset="0"/>
              </a:rPr>
              <a:t>European</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Research</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Executive</a:t>
            </a:r>
            <a:r>
              <a:rPr lang="fr-FR" sz="975" i="1" dirty="0">
                <a:solidFill>
                  <a:srgbClr val="222222"/>
                </a:solidFill>
                <a:effectLst/>
                <a:latin typeface="Arial Narrow" panose="020B0604020202020204" pitchFamily="34" charset="0"/>
                <a:cs typeface="Arial Narrow" panose="020B0604020202020204" pitchFamily="34" charset="0"/>
              </a:rPr>
              <a:t> Agency (REA). </a:t>
            </a:r>
            <a:r>
              <a:rPr lang="fr-FR" sz="975" i="1" dirty="0" err="1">
                <a:solidFill>
                  <a:srgbClr val="222222"/>
                </a:solidFill>
                <a:effectLst/>
                <a:latin typeface="Arial Narrow" panose="020B0604020202020204" pitchFamily="34" charset="0"/>
                <a:cs typeface="Arial Narrow" panose="020B0604020202020204" pitchFamily="34" charset="0"/>
              </a:rPr>
              <a:t>Neither</a:t>
            </a:r>
            <a:r>
              <a:rPr lang="fr-FR" sz="975" i="1" dirty="0">
                <a:solidFill>
                  <a:srgbClr val="222222"/>
                </a:solidFill>
                <a:effectLst/>
                <a:latin typeface="Arial Narrow" panose="020B0604020202020204" pitchFamily="34" charset="0"/>
                <a:cs typeface="Arial Narrow" panose="020B0604020202020204" pitchFamily="34" charset="0"/>
              </a:rPr>
              <a:t> the EU </a:t>
            </a:r>
            <a:r>
              <a:rPr lang="fr-FR" sz="975" i="1" dirty="0" err="1">
                <a:solidFill>
                  <a:srgbClr val="222222"/>
                </a:solidFill>
                <a:effectLst/>
                <a:latin typeface="Arial Narrow" panose="020B0604020202020204" pitchFamily="34" charset="0"/>
                <a:cs typeface="Arial Narrow" panose="020B0604020202020204" pitchFamily="34" charset="0"/>
              </a:rPr>
              <a:t>nor</a:t>
            </a:r>
            <a:r>
              <a:rPr lang="fr-FR" sz="975" i="1" dirty="0">
                <a:solidFill>
                  <a:srgbClr val="222222"/>
                </a:solidFill>
                <a:effectLst/>
                <a:latin typeface="Arial Narrow" panose="020B0604020202020204" pitchFamily="34" charset="0"/>
                <a:cs typeface="Arial Narrow" panose="020B0604020202020204" pitchFamily="34" charset="0"/>
              </a:rPr>
              <a:t> the REA can </a:t>
            </a:r>
            <a:r>
              <a:rPr lang="fr-FR" sz="975" i="1" dirty="0" err="1">
                <a:solidFill>
                  <a:srgbClr val="222222"/>
                </a:solidFill>
                <a:effectLst/>
                <a:latin typeface="Arial Narrow" panose="020B0604020202020204" pitchFamily="34" charset="0"/>
                <a:cs typeface="Arial Narrow" panose="020B0604020202020204" pitchFamily="34" charset="0"/>
              </a:rPr>
              <a:t>be</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held</a:t>
            </a:r>
            <a:r>
              <a:rPr lang="fr-FR" sz="975" i="1" dirty="0">
                <a:solidFill>
                  <a:srgbClr val="222222"/>
                </a:solidFill>
                <a:effectLst/>
                <a:latin typeface="Arial Narrow" panose="020B0604020202020204" pitchFamily="34" charset="0"/>
                <a:cs typeface="Arial Narrow" panose="020B0604020202020204" pitchFamily="34" charset="0"/>
              </a:rPr>
              <a:t> </a:t>
            </a:r>
            <a:r>
              <a:rPr lang="fr-FR" sz="975" i="1" dirty="0" err="1">
                <a:solidFill>
                  <a:srgbClr val="222222"/>
                </a:solidFill>
                <a:effectLst/>
                <a:latin typeface="Arial Narrow" panose="020B0604020202020204" pitchFamily="34" charset="0"/>
                <a:cs typeface="Arial Narrow" panose="020B0604020202020204" pitchFamily="34" charset="0"/>
              </a:rPr>
              <a:t>responsible</a:t>
            </a:r>
            <a:r>
              <a:rPr lang="fr-FR" sz="975" i="1" dirty="0">
                <a:solidFill>
                  <a:srgbClr val="222222"/>
                </a:solidFill>
                <a:effectLst/>
                <a:latin typeface="Arial Narrow" panose="020B0604020202020204" pitchFamily="34" charset="0"/>
                <a:cs typeface="Arial Narrow" panose="020B0604020202020204" pitchFamily="34" charset="0"/>
              </a:rPr>
              <a:t> for </a:t>
            </a:r>
            <a:r>
              <a:rPr lang="fr-FR" sz="975" i="1" dirty="0" err="1">
                <a:solidFill>
                  <a:srgbClr val="222222"/>
                </a:solidFill>
                <a:effectLst/>
                <a:latin typeface="Arial Narrow" panose="020B0604020202020204" pitchFamily="34" charset="0"/>
                <a:cs typeface="Arial Narrow" panose="020B0604020202020204" pitchFamily="34" charset="0"/>
              </a:rPr>
              <a:t>them</a:t>
            </a:r>
            <a:r>
              <a:rPr lang="fr-FR" sz="975" i="1" dirty="0">
                <a:solidFill>
                  <a:srgbClr val="222222"/>
                </a:solidFill>
                <a:effectLst/>
                <a:latin typeface="Arial Narrow" panose="020B0604020202020204" pitchFamily="34" charset="0"/>
                <a:cs typeface="Arial Narrow" panose="020B0604020202020204" pitchFamily="34" charset="0"/>
              </a:rPr>
              <a:t>.</a:t>
            </a:r>
            <a:endParaRPr lang="fr-FR" sz="975"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2403372" y="49812"/>
            <a:ext cx="4403218" cy="1202540"/>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412455" y="1770829"/>
            <a:ext cx="6313613" cy="2203508"/>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1983850" y="2344594"/>
              <a:ext cx="5406969" cy="2887349"/>
            </a:xfrm>
            <a:prstGeom prst="rect">
              <a:avLst/>
            </a:prstGeom>
          </p:spPr>
        </p:pic>
      </p:grpSp>
    </p:spTree>
    <p:extLst>
      <p:ext uri="{BB962C8B-B14F-4D97-AF65-F5344CB8AC3E}">
        <p14:creationId xmlns:p14="http://schemas.microsoft.com/office/powerpoint/2010/main" val="90056351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4011"/>
            <a:ext cx="7772400" cy="1371914"/>
          </a:xfrm>
          <a:prstGeom prst="rect">
            <a:avLst/>
          </a:prstGeom>
        </p:spPr>
        <p:txBody>
          <a:bodyPr anchor="b">
            <a:normAutofit/>
          </a:bodyPr>
          <a:lstStyle>
            <a:lvl1pPr algn="ctr">
              <a:defRPr sz="3300" b="0">
                <a:latin typeface="Arial" panose="020B0604020202020204" pitchFamily="34" charset="0"/>
                <a:cs typeface="Arial" panose="020B0604020202020204" pitchFamily="34" charset="0"/>
              </a:defRPr>
            </a:lvl1pPr>
          </a:lstStyle>
          <a:p>
            <a:r>
              <a:rPr lang="fr-FR" smtClean="0"/>
              <a:t>Modifiez le style du titre</a:t>
            </a:r>
            <a:endParaRPr lang="en-GB" dirty="0"/>
          </a:p>
        </p:txBody>
      </p:sp>
      <p:sp>
        <p:nvSpPr>
          <p:cNvPr id="3" name="Subtitle 2"/>
          <p:cNvSpPr>
            <a:spLocks noGrp="1"/>
          </p:cNvSpPr>
          <p:nvPr>
            <p:ph type="subTitle" idx="1"/>
          </p:nvPr>
        </p:nvSpPr>
        <p:spPr>
          <a:xfrm>
            <a:off x="1143000" y="2718255"/>
            <a:ext cx="6858000" cy="972851"/>
          </a:xfrm>
        </p:spPr>
        <p:txBody>
          <a:bodyPr>
            <a:normAutofit/>
          </a:bodyPr>
          <a:lstStyle>
            <a:lvl1pPr marL="0" indent="0" algn="ctr">
              <a:buNone/>
              <a:defRPr sz="21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Modifier le style des sous-titres du masque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2" y="4236069"/>
            <a:ext cx="9144000" cy="907432"/>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1282" y="4384259"/>
            <a:ext cx="2912599" cy="611049"/>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6" y="3728828"/>
            <a:ext cx="2949575" cy="454819"/>
          </a:xfrm>
        </p:spPr>
        <p:txBody>
          <a:bodyPr>
            <a:normAutofit/>
          </a:bodyPr>
          <a:lstStyle>
            <a:lvl1pPr marL="0" indent="0" algn="r">
              <a:buNone/>
              <a:defRPr sz="12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58726" y="5010037"/>
            <a:ext cx="9353727" cy="178960"/>
          </a:xfrm>
          <a:prstGeom prst="rect">
            <a:avLst/>
          </a:prstGeom>
          <a:noFill/>
        </p:spPr>
        <p:txBody>
          <a:bodyPr wrap="square">
            <a:spAutoFit/>
          </a:bodyPr>
          <a:lstStyle/>
          <a:p>
            <a:r>
              <a:rPr kumimoji="0" lang="en-US" altLang="en-US" sz="563"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563"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 y="872992"/>
            <a:ext cx="9144000" cy="454910"/>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68580" y="116586"/>
            <a:ext cx="1697355" cy="849434"/>
          </a:xfrm>
          <a:prstGeom prst="rect">
            <a:avLst/>
          </a:prstGeom>
          <a:noFill/>
        </p:spPr>
      </p:pic>
    </p:spTree>
    <p:extLst>
      <p:ext uri="{BB962C8B-B14F-4D97-AF65-F5344CB8AC3E}">
        <p14:creationId xmlns:p14="http://schemas.microsoft.com/office/powerpoint/2010/main" val="378534780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US" smtClean="0"/>
              <a:t>Status report on high-energy complex / Antoine Chance</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smtClean="0"/>
              <a:t>Modifiez le style du titre</a:t>
            </a:r>
            <a:endParaRPr lang="en-GB" dirty="0"/>
          </a:p>
        </p:txBody>
      </p:sp>
      <p:pic>
        <p:nvPicPr>
          <p:cNvPr id="2" name="Picture 1" descr="Logo, company name&#10;&#10;Description automatically generated">
            <a:extLst>
              <a:ext uri="{FF2B5EF4-FFF2-40B4-BE49-F238E27FC236}">
                <a16:creationId xmlns:a16="http://schemas.microsoft.com/office/drawing/2014/main" id="{F4D6E71A-333E-F3B2-1601-1CF1B76C10B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74152" y="4707758"/>
            <a:ext cx="317473" cy="317473"/>
          </a:xfrm>
          <a:prstGeom prst="rect">
            <a:avLst/>
          </a:prstGeom>
        </p:spPr>
      </p:pic>
    </p:spTree>
    <p:extLst>
      <p:ext uri="{BB962C8B-B14F-4D97-AF65-F5344CB8AC3E}">
        <p14:creationId xmlns:p14="http://schemas.microsoft.com/office/powerpoint/2010/main" val="27708988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38320410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en-US" smtClean="0"/>
              <a:t>Status report on high-energy complex / Antoine Chance</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smtClean="0"/>
              <a:t>Modifiez le style du titre</a:t>
            </a:r>
            <a:endParaRPr lang="en-GB" dirty="0"/>
          </a:p>
        </p:txBody>
      </p:sp>
      <p:pic>
        <p:nvPicPr>
          <p:cNvPr id="2" name="Picture 1" descr="Logo, company name&#10;&#10;Description automatically generated">
            <a:extLst>
              <a:ext uri="{FF2B5EF4-FFF2-40B4-BE49-F238E27FC236}">
                <a16:creationId xmlns:a16="http://schemas.microsoft.com/office/drawing/2014/main" id="{9472810B-81EF-66A6-1DBF-B5A56EB27A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74152" y="4707758"/>
            <a:ext cx="317473" cy="317473"/>
          </a:xfrm>
          <a:prstGeom prst="rect">
            <a:avLst/>
          </a:prstGeom>
        </p:spPr>
      </p:pic>
    </p:spTree>
    <p:extLst>
      <p:ext uri="{BB962C8B-B14F-4D97-AF65-F5344CB8AC3E}">
        <p14:creationId xmlns:p14="http://schemas.microsoft.com/office/powerpoint/2010/main" val="15344976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350">
                <a:latin typeface="Arial" panose="020B0604020202020204" pitchFamily="34" charset="0"/>
                <a:cs typeface="Arial" panose="020B0604020202020204" pitchFamily="34" charset="0"/>
              </a:defRPr>
            </a:lvl1pPr>
            <a:lvl2pPr>
              <a:defRPr sz="1125">
                <a:latin typeface="Arial" panose="020B0604020202020204" pitchFamily="34" charset="0"/>
                <a:cs typeface="Arial" panose="020B0604020202020204" pitchFamily="34" charset="0"/>
              </a:defRPr>
            </a:lvl2pPr>
            <a:lvl3pPr>
              <a:defRPr sz="1013">
                <a:latin typeface="Arial" panose="020B0604020202020204" pitchFamily="34" charset="0"/>
                <a:cs typeface="Arial" panose="020B0604020202020204" pitchFamily="34" charset="0"/>
              </a:defRPr>
            </a:lvl3pPr>
            <a:lvl4pPr>
              <a:defRPr sz="900">
                <a:latin typeface="Arial" panose="020B0604020202020204" pitchFamily="34" charset="0"/>
                <a:cs typeface="Arial" panose="020B0604020202020204" pitchFamily="34" charset="0"/>
              </a:defRPr>
            </a:lvl4pPr>
            <a:lvl5pPr>
              <a:defRPr sz="788">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4" y="4849095"/>
            <a:ext cx="798706" cy="273844"/>
          </a:xfrm>
        </p:spPr>
        <p:txBody>
          <a:bodyPr/>
          <a:lstStyle/>
          <a:p>
            <a:fld id="{005C7FBA-D4E9-46CA-9321-3ADA2E368FCD}" type="slidenum">
              <a:rPr lang="en-GB" smtClean="0"/>
              <a:t>‹N°›</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1766772" y="114365"/>
            <a:ext cx="5556618" cy="994172"/>
          </a:xfrm>
          <a:prstGeom prst="rect">
            <a:avLst/>
          </a:prstGeom>
        </p:spPr>
        <p:txBody>
          <a:bodyPr>
            <a:normAutofit/>
          </a:bodyPr>
          <a:lstStyle>
            <a:lvl1pPr algn="ctr">
              <a:defRPr sz="2025">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 name="Picture Placeholder 4">
            <a:extLst>
              <a:ext uri="{FF2B5EF4-FFF2-40B4-BE49-F238E27FC236}">
                <a16:creationId xmlns:a16="http://schemas.microsoft.com/office/drawing/2014/main" id="{592C9EE7-9E58-CB42-D671-F1391B1A2E20}"/>
              </a:ext>
            </a:extLst>
          </p:cNvPr>
          <p:cNvSpPr>
            <a:spLocks noGrp="1"/>
          </p:cNvSpPr>
          <p:nvPr>
            <p:ph type="pic" sz="quarter" idx="10" hasCustomPrompt="1"/>
          </p:nvPr>
        </p:nvSpPr>
        <p:spPr>
          <a:xfrm>
            <a:off x="8008877" y="151002"/>
            <a:ext cx="841509" cy="604827"/>
          </a:xfrm>
        </p:spPr>
        <p:txBody>
          <a:bodyPr>
            <a:normAutofit/>
          </a:bodyPr>
          <a:lstStyle>
            <a:lvl1pPr marL="0" indent="0">
              <a:buNone/>
              <a:defRPr sz="675"/>
            </a:lvl1pPr>
          </a:lstStyle>
          <a:p>
            <a:r>
              <a:rPr lang="it-IT" dirty="0"/>
              <a:t>Your logo</a:t>
            </a:r>
            <a:endParaRPr lang="en-GB" dirty="0"/>
          </a:p>
        </p:txBody>
      </p:sp>
    </p:spTree>
    <p:extLst>
      <p:ext uri="{BB962C8B-B14F-4D97-AF65-F5344CB8AC3E}">
        <p14:creationId xmlns:p14="http://schemas.microsoft.com/office/powerpoint/2010/main" val="1256210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1766772" y="114365"/>
            <a:ext cx="5556618" cy="994172"/>
          </a:xfrm>
          <a:prstGeom prst="rect">
            <a:avLst/>
          </a:prstGeom>
        </p:spPr>
        <p:txBody>
          <a:bodyPr>
            <a:normAutofit/>
          </a:bodyPr>
          <a:lstStyle>
            <a:lvl1pPr algn="ctr">
              <a:defRPr sz="2025">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8008877" y="151002"/>
            <a:ext cx="841509" cy="604827"/>
          </a:xfrm>
        </p:spPr>
        <p:txBody>
          <a:bodyPr>
            <a:normAutofit/>
          </a:bodyPr>
          <a:lstStyle>
            <a:lvl1pPr marL="0" indent="0">
              <a:buNone/>
              <a:defRPr sz="675"/>
            </a:lvl1pPr>
          </a:lstStyle>
          <a:p>
            <a:r>
              <a:rPr lang="it-IT" dirty="0"/>
              <a:t>Your logo</a:t>
            </a:r>
            <a:endParaRPr lang="en-GB" dirty="0"/>
          </a:p>
        </p:txBody>
      </p:sp>
    </p:spTree>
    <p:extLst>
      <p:ext uri="{BB962C8B-B14F-4D97-AF65-F5344CB8AC3E}">
        <p14:creationId xmlns:p14="http://schemas.microsoft.com/office/powerpoint/2010/main" val="17418633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1766772" y="114365"/>
            <a:ext cx="5556618" cy="994172"/>
          </a:xfrm>
          <a:prstGeom prst="rect">
            <a:avLst/>
          </a:prstGeom>
        </p:spPr>
        <p:txBody>
          <a:bodyPr>
            <a:normAutofit/>
          </a:bodyPr>
          <a:lstStyle>
            <a:lvl1pPr algn="ctr">
              <a:defRPr sz="2025">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8008877" y="151002"/>
            <a:ext cx="841509" cy="604827"/>
          </a:xfrm>
        </p:spPr>
        <p:txBody>
          <a:bodyPr>
            <a:normAutofit/>
          </a:bodyPr>
          <a:lstStyle>
            <a:lvl1pPr marL="0" indent="0">
              <a:buNone/>
              <a:defRPr sz="675"/>
            </a:lvl1pPr>
          </a:lstStyle>
          <a:p>
            <a:r>
              <a:rPr lang="it-IT" dirty="0"/>
              <a:t>Your logo</a:t>
            </a:r>
            <a:endParaRPr lang="en-GB" dirty="0"/>
          </a:p>
        </p:txBody>
      </p:sp>
    </p:spTree>
    <p:extLst>
      <p:ext uri="{BB962C8B-B14F-4D97-AF65-F5344CB8AC3E}">
        <p14:creationId xmlns:p14="http://schemas.microsoft.com/office/powerpoint/2010/main" val="40312432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1766772" y="114365"/>
            <a:ext cx="5556618" cy="994172"/>
          </a:xfrm>
          <a:prstGeom prst="rect">
            <a:avLst/>
          </a:prstGeom>
        </p:spPr>
        <p:txBody>
          <a:bodyPr>
            <a:normAutofit/>
          </a:bodyPr>
          <a:lstStyle>
            <a:lvl1pPr algn="ctr">
              <a:defRPr sz="2025">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8008877" y="151002"/>
            <a:ext cx="841509" cy="604827"/>
          </a:xfrm>
        </p:spPr>
        <p:txBody>
          <a:bodyPr>
            <a:normAutofit/>
          </a:bodyPr>
          <a:lstStyle>
            <a:lvl1pPr marL="0" indent="0">
              <a:buNone/>
              <a:defRPr sz="675"/>
            </a:lvl1pPr>
          </a:lstStyle>
          <a:p>
            <a:r>
              <a:rPr lang="it-IT" dirty="0"/>
              <a:t>Your logo</a:t>
            </a:r>
            <a:endParaRPr lang="en-GB" dirty="0"/>
          </a:p>
        </p:txBody>
      </p:sp>
    </p:spTree>
    <p:extLst>
      <p:ext uri="{BB962C8B-B14F-4D97-AF65-F5344CB8AC3E}">
        <p14:creationId xmlns:p14="http://schemas.microsoft.com/office/powerpoint/2010/main" val="21321764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Slide type 2">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114301" y="1276351"/>
            <a:ext cx="4136423" cy="3536156"/>
          </a:xfrm>
          <a:prstGeom prst="rect">
            <a:avLst/>
          </a:prstGeom>
        </p:spPr>
        <p:txBody>
          <a:bodyPr/>
          <a:lstStyle>
            <a:lvl1pPr>
              <a:defRPr>
                <a:solidFill>
                  <a:schemeClr val="bg2">
                    <a:lumMod val="25000"/>
                  </a:schemeClr>
                </a:solidFill>
                <a:latin typeface="Calibri Light" panose="020F0302020204030204" pitchFamily="34" charset="0"/>
                <a:cs typeface="Calibri Light" panose="020F0302020204030204" pitchFamily="34" charset="0"/>
              </a:defRPr>
            </a:lvl1pPr>
            <a:lvl2pPr>
              <a:defRPr>
                <a:solidFill>
                  <a:schemeClr val="bg2">
                    <a:lumMod val="25000"/>
                  </a:schemeClr>
                </a:solidFill>
                <a:latin typeface="Calibri Light" panose="020F0302020204030204" pitchFamily="34" charset="0"/>
                <a:cs typeface="Calibri Light" panose="020F0302020204030204" pitchFamily="34" charset="0"/>
              </a:defRPr>
            </a:lvl2pPr>
            <a:lvl3pPr>
              <a:defRPr>
                <a:solidFill>
                  <a:schemeClr val="bg2">
                    <a:lumMod val="25000"/>
                  </a:schemeClr>
                </a:solidFill>
                <a:latin typeface="Calibri Light" panose="020F0302020204030204" pitchFamily="34" charset="0"/>
                <a:cs typeface="Calibri Light" panose="020F0302020204030204" pitchFamily="34" charset="0"/>
              </a:defRPr>
            </a:lvl3pPr>
            <a:lvl4pPr>
              <a:defRPr>
                <a:solidFill>
                  <a:schemeClr val="bg2">
                    <a:lumMod val="25000"/>
                  </a:schemeClr>
                </a:solidFill>
                <a:latin typeface="Calibri Light" panose="020F0302020204030204" pitchFamily="34" charset="0"/>
                <a:cs typeface="Calibri Light" panose="020F0302020204030204" pitchFamily="34" charset="0"/>
              </a:defRPr>
            </a:lvl4pPr>
            <a:lvl5pPr>
              <a:defRPr>
                <a:solidFill>
                  <a:schemeClr val="bg2">
                    <a:lumMod val="25000"/>
                  </a:schemeClr>
                </a:solidFill>
                <a:latin typeface="Calibri Light" panose="020F0302020204030204" pitchFamily="34" charset="0"/>
                <a:cs typeface="Calibri Light" panose="020F0302020204030204" pitchFamily="34" charset="0"/>
              </a:defRPr>
            </a:lvl5p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 name="Date Placeholder 2">
            <a:extLst>
              <a:ext uri="{FF2B5EF4-FFF2-40B4-BE49-F238E27FC236}">
                <a16:creationId xmlns:a16="http://schemas.microsoft.com/office/drawing/2014/main" id="{038C759D-E35F-02C4-F9B7-C467CE5F8DBE}"/>
              </a:ext>
            </a:extLst>
          </p:cNvPr>
          <p:cNvSpPr>
            <a:spLocks noGrp="1"/>
          </p:cNvSpPr>
          <p:nvPr>
            <p:ph type="dt" sz="half" idx="13"/>
          </p:nvPr>
        </p:nvSpPr>
        <p:spPr/>
        <p:txBody>
          <a:bodyPr/>
          <a:lstStyle/>
          <a:p>
            <a:pPr defTabSz="342900">
              <a:defRPr/>
            </a:pPr>
            <a:endParaRPr lang="en-GB" dirty="0">
              <a:solidFill>
                <a:srgbClr val="D2D2D2">
                  <a:lumMod val="50000"/>
                </a:srgbClr>
              </a:solidFill>
              <a:latin typeface="Arial"/>
            </a:endParaRPr>
          </a:p>
        </p:txBody>
      </p:sp>
      <p:sp>
        <p:nvSpPr>
          <p:cNvPr id="4" name="Footer Placeholder 3">
            <a:extLst>
              <a:ext uri="{FF2B5EF4-FFF2-40B4-BE49-F238E27FC236}">
                <a16:creationId xmlns:a16="http://schemas.microsoft.com/office/drawing/2014/main" id="{194E3031-5366-534C-291B-4EED5FE250AF}"/>
              </a:ext>
            </a:extLst>
          </p:cNvPr>
          <p:cNvSpPr>
            <a:spLocks noGrp="1"/>
          </p:cNvSpPr>
          <p:nvPr>
            <p:ph type="ftr" sz="quarter" idx="14"/>
          </p:nvPr>
        </p:nvSpPr>
        <p:spPr/>
        <p:txBody>
          <a:bodyPr/>
          <a:lstStyle/>
          <a:p>
            <a:pPr algn="l" defTabSz="342900">
              <a:defRPr/>
            </a:pPr>
            <a:r>
              <a:rPr lang="en-US" sz="1200" smtClean="0">
                <a:solidFill>
                  <a:srgbClr val="D2D2D2">
                    <a:lumMod val="50000"/>
                  </a:srgbClr>
                </a:solidFill>
                <a:latin typeface="Arial Narrow"/>
              </a:rPr>
              <a:t>Status report on high-energy complex / Antoine Chance</a:t>
            </a:r>
            <a:endParaRPr lang="en-GB" sz="1200" dirty="0">
              <a:solidFill>
                <a:srgbClr val="D2D2D2">
                  <a:lumMod val="50000"/>
                </a:srgbClr>
              </a:solidFill>
              <a:latin typeface="Arial Narrow"/>
            </a:endParaRPr>
          </a:p>
        </p:txBody>
      </p:sp>
      <p:sp>
        <p:nvSpPr>
          <p:cNvPr id="5" name="Slide Number Placeholder 4">
            <a:extLst>
              <a:ext uri="{FF2B5EF4-FFF2-40B4-BE49-F238E27FC236}">
                <a16:creationId xmlns:a16="http://schemas.microsoft.com/office/drawing/2014/main" id="{0A8591FC-B8D6-067C-01FB-4638482F6874}"/>
              </a:ext>
            </a:extLst>
          </p:cNvPr>
          <p:cNvSpPr>
            <a:spLocks noGrp="1"/>
          </p:cNvSpPr>
          <p:nvPr>
            <p:ph type="sldNum" sz="quarter" idx="15"/>
          </p:nvPr>
        </p:nvSpPr>
        <p:spPr/>
        <p:txBody>
          <a:bodyPr/>
          <a:lstStyle/>
          <a:p>
            <a:pPr defTabSz="342900">
              <a:defRPr/>
            </a:pPr>
            <a:fld id="{974172A1-1CBF-0B40-9234-7D4D80EC19EA}" type="slidenum">
              <a:rPr lang="en-GB" b="1" smtClean="0">
                <a:solidFill>
                  <a:prstClr val="white"/>
                </a:solidFill>
                <a:latin typeface="Arial Narrow"/>
              </a:rPr>
              <a:pPr defTabSz="342900">
                <a:defRPr/>
              </a:pPr>
              <a:t>‹N°›</a:t>
            </a:fld>
            <a:endParaRPr lang="en-GB" b="1" dirty="0">
              <a:solidFill>
                <a:prstClr val="white"/>
              </a:solidFill>
              <a:latin typeface="Arial Narrow"/>
            </a:endParaRPr>
          </a:p>
        </p:txBody>
      </p:sp>
      <p:sp>
        <p:nvSpPr>
          <p:cNvPr id="2" name="Title 10">
            <a:extLst>
              <a:ext uri="{FF2B5EF4-FFF2-40B4-BE49-F238E27FC236}">
                <a16:creationId xmlns:a16="http://schemas.microsoft.com/office/drawing/2014/main" id="{71693B2D-13D6-F56E-871E-6AAA613552BE}"/>
              </a:ext>
            </a:extLst>
          </p:cNvPr>
          <p:cNvSpPr>
            <a:spLocks noGrp="1"/>
          </p:cNvSpPr>
          <p:nvPr>
            <p:ph type="title"/>
          </p:nvPr>
        </p:nvSpPr>
        <p:spPr>
          <a:xfrm>
            <a:off x="1143002" y="130711"/>
            <a:ext cx="7018639" cy="628650"/>
          </a:xfrm>
          <a:prstGeom prst="rect">
            <a:avLst/>
          </a:prstGeom>
        </p:spPr>
        <p:txBody>
          <a:bodyPr anchor="ctr"/>
          <a:lstStyle>
            <a:lvl1pPr>
              <a:defRPr>
                <a:solidFill>
                  <a:srgbClr val="C43B68"/>
                </a:solidFill>
                <a:latin typeface="Montserrat" panose="00000500000000000000" pitchFamily="2" charset="0"/>
              </a:defRPr>
            </a:lvl1pPr>
          </a:lstStyle>
          <a:p>
            <a:r>
              <a:rPr lang="en-US" dirty="0"/>
              <a:t>Click to edit Master title style</a:t>
            </a:r>
            <a:endParaRPr lang="en-GB" dirty="0"/>
          </a:p>
        </p:txBody>
      </p:sp>
    </p:spTree>
    <p:extLst>
      <p:ext uri="{BB962C8B-B14F-4D97-AF65-F5344CB8AC3E}">
        <p14:creationId xmlns:p14="http://schemas.microsoft.com/office/powerpoint/2010/main" val="328626397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05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‹N°›</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8580" y="116586"/>
            <a:ext cx="1697355" cy="906285"/>
          </a:xfrm>
          <a:prstGeom prst="rect">
            <a:avLst/>
          </a:prstGeom>
          <a:noFill/>
        </p:spPr>
      </p:pic>
    </p:spTree>
    <p:extLst>
      <p:ext uri="{BB962C8B-B14F-4D97-AF65-F5344CB8AC3E}">
        <p14:creationId xmlns:p14="http://schemas.microsoft.com/office/powerpoint/2010/main" val="30665494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301665"/>
            <a:ext cx="7886700" cy="1789688"/>
          </a:xfrm>
          <a:prstGeom prst="rect">
            <a:avLst/>
          </a:prstGeom>
        </p:spPr>
        <p:txBody>
          <a:bodyPr anchor="b">
            <a:normAutofit/>
          </a:bodyPr>
          <a:lstStyle>
            <a:lvl1pPr algn="ctr">
              <a:defRPr sz="3000"/>
            </a:lvl1pPr>
          </a:lstStyle>
          <a:p>
            <a:r>
              <a:rPr lang="en-US"/>
              <a:t>Click to edit Master title style</a:t>
            </a:r>
            <a:endParaRPr lang="en-US" dirty="0"/>
          </a:p>
        </p:txBody>
      </p:sp>
      <p:sp>
        <p:nvSpPr>
          <p:cNvPr id="3" name="Text Placeholder 2"/>
          <p:cNvSpPr>
            <a:spLocks noGrp="1"/>
          </p:cNvSpPr>
          <p:nvPr>
            <p:ph type="body" idx="1"/>
          </p:nvPr>
        </p:nvSpPr>
        <p:spPr>
          <a:xfrm>
            <a:off x="628646" y="3097693"/>
            <a:ext cx="7886700" cy="1125140"/>
          </a:xfrm>
        </p:spPr>
        <p:txBody>
          <a:bodyPr>
            <a:normAutofit/>
          </a:bodyPr>
          <a:lstStyle>
            <a:lvl1pPr marL="0" indent="0" algn="ctr">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768414"/>
            <a:ext cx="9144000" cy="454910"/>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1795347" y="649303"/>
            <a:ext cx="7348655" cy="1352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4320000"/>
            <a:ext cx="9144000" cy="300413"/>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4626753"/>
            <a:ext cx="9144001" cy="5167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21192" y="4649179"/>
            <a:ext cx="2167133" cy="43434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68580" y="116586"/>
            <a:ext cx="1697355" cy="906285"/>
          </a:xfrm>
          <a:prstGeom prst="rect">
            <a:avLst/>
          </a:prstGeom>
          <a:noFill/>
        </p:spPr>
      </p:pic>
    </p:spTree>
    <p:extLst>
      <p:ext uri="{BB962C8B-B14F-4D97-AF65-F5344CB8AC3E}">
        <p14:creationId xmlns:p14="http://schemas.microsoft.com/office/powerpoint/2010/main" val="33509724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1766772" y="114364"/>
            <a:ext cx="5556618" cy="994172"/>
          </a:xfrm>
          <a:prstGeom prst="rect">
            <a:avLst/>
          </a:prstGeom>
        </p:spPr>
        <p:txBody>
          <a:bodyPr>
            <a:normAutofit/>
          </a:bodyPr>
          <a:lstStyle>
            <a:lvl1pPr algn="ctr">
              <a:defRPr sz="27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6924156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14364"/>
            <a:ext cx="5556618" cy="994172"/>
          </a:xfrm>
          <a:prstGeom prst="rect">
            <a:avLst/>
          </a:prstGeom>
        </p:spPr>
        <p:txBody>
          <a:bodyPr>
            <a:normAutofit/>
          </a:bodyPr>
          <a:lstStyle>
            <a:lvl1pPr algn="ctr">
              <a:defRPr sz="27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8008876" y="151002"/>
            <a:ext cx="841509" cy="604827"/>
          </a:xfrm>
        </p:spPr>
        <p:txBody>
          <a:bodyPr>
            <a:normAutofit/>
          </a:bodyPr>
          <a:lstStyle>
            <a:lvl1pPr marL="0" indent="0">
              <a:buNone/>
              <a:defRPr sz="900"/>
            </a:lvl1pPr>
          </a:lstStyle>
          <a:p>
            <a:r>
              <a:rPr lang="it-IT" dirty="0"/>
              <a:t>Your logo</a:t>
            </a:r>
            <a:endParaRPr lang="en-GB" dirty="0"/>
          </a:p>
        </p:txBody>
      </p:sp>
    </p:spTree>
    <p:extLst>
      <p:ext uri="{BB962C8B-B14F-4D97-AF65-F5344CB8AC3E}">
        <p14:creationId xmlns:p14="http://schemas.microsoft.com/office/powerpoint/2010/main" val="409686655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3" y="1260872"/>
            <a:ext cx="7884316"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7884315"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14364"/>
            <a:ext cx="5556618" cy="994172"/>
          </a:xfrm>
          <a:prstGeom prst="rect">
            <a:avLst/>
          </a:prstGeom>
        </p:spPr>
        <p:txBody>
          <a:bodyPr>
            <a:normAutofit/>
          </a:bodyPr>
          <a:lstStyle>
            <a:lvl1pPr algn="ctr">
              <a:defRPr sz="27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918585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1766772" y="114364"/>
            <a:ext cx="5556618" cy="994172"/>
          </a:xfrm>
          <a:prstGeom prst="rect">
            <a:avLst/>
          </a:prstGeom>
        </p:spPr>
        <p:txBody>
          <a:bodyPr>
            <a:normAutofit/>
          </a:bodyPr>
          <a:lstStyle>
            <a:lvl1pPr algn="ctr">
              <a:defRPr sz="27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6138593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112045"/>
            <a:ext cx="4629150" cy="3655219"/>
          </a:xfrm>
        </p:spPr>
        <p:txBody>
          <a:bodyPr/>
          <a:lstStyle>
            <a:lvl1pPr>
              <a:defRPr sz="180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Tree>
    <p:extLst>
      <p:ext uri="{BB962C8B-B14F-4D97-AF65-F5344CB8AC3E}">
        <p14:creationId xmlns:p14="http://schemas.microsoft.com/office/powerpoint/2010/main" val="406181311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112045"/>
            <a:ext cx="4629150" cy="3655219"/>
          </a:xfrm>
        </p:spPr>
        <p:txBody>
          <a:bodyPr anchor="t">
            <a:normAutofit/>
          </a:bodyPr>
          <a:lstStyle>
            <a:lvl1pPr marL="0" indent="0">
              <a:buNone/>
              <a:defRPr sz="12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Tree>
    <p:extLst>
      <p:ext uri="{BB962C8B-B14F-4D97-AF65-F5344CB8AC3E}">
        <p14:creationId xmlns:p14="http://schemas.microsoft.com/office/powerpoint/2010/main" val="10194141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3" y="144997"/>
            <a:ext cx="5524335" cy="95066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8" y="4867623"/>
            <a:ext cx="1044033" cy="273844"/>
          </a:xfrm>
          <a:prstGeom prst="rect">
            <a:avLst/>
          </a:prstGeom>
        </p:spPr>
        <p:txBody>
          <a:bodyPr vert="horz" lIns="91440" tIns="45720" rIns="91440" bIns="45720" rtlCol="0" anchor="ctr"/>
          <a:lstStyle>
            <a:lvl1pPr algn="l">
              <a:defRPr sz="9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311229" y="4852930"/>
            <a:ext cx="6467707"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7" y="4849094"/>
            <a:ext cx="798706" cy="273844"/>
          </a:xfrm>
          <a:prstGeom prst="rect">
            <a:avLst/>
          </a:prstGeom>
        </p:spPr>
        <p:txBody>
          <a:bodyPr vert="horz" lIns="91440" tIns="45720" rIns="91440" bIns="45720" rtlCol="0" anchor="ctr"/>
          <a:lstStyle>
            <a:lvl1pPr algn="r">
              <a:defRPr sz="9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flipV="1">
            <a:off x="175583" y="981083"/>
            <a:ext cx="8787735" cy="99314"/>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22" cstate="print">
            <a:extLst>
              <a:ext uri="{28A0092B-C50C-407E-A947-70E740481C1C}">
                <a14:useLocalDpi xmlns:a14="http://schemas.microsoft.com/office/drawing/2010/main"/>
              </a:ext>
            </a:extLst>
          </a:blip>
          <a:stretch>
            <a:fillRect/>
          </a:stretch>
        </p:blipFill>
        <p:spPr>
          <a:xfrm flipV="1">
            <a:off x="175396" y="4817412"/>
            <a:ext cx="8343900" cy="94298"/>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23" cstate="print">
            <a:extLst>
              <a:ext uri="{28A0092B-C50C-407E-A947-70E740481C1C}">
                <a14:useLocalDpi xmlns:a14="http://schemas.microsoft.com/office/drawing/2010/main"/>
              </a:ext>
            </a:extLst>
          </a:blip>
          <a:stretch>
            <a:fillRect/>
          </a:stretch>
        </p:blipFill>
        <p:spPr>
          <a:xfrm rot="21067063" flipH="1">
            <a:off x="8589847" y="4777626"/>
            <a:ext cx="520700" cy="400050"/>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24" cstate="print">
            <a:extLst>
              <a:ext uri="{28A0092B-C50C-407E-A947-70E740481C1C}">
                <a14:useLocalDpi xmlns:a14="http://schemas.microsoft.com/office/drawing/2010/main"/>
              </a:ext>
            </a:extLst>
          </a:blip>
          <a:stretch>
            <a:fillRect/>
          </a:stretch>
        </p:blipFill>
        <p:spPr>
          <a:xfrm>
            <a:off x="68580" y="116586"/>
            <a:ext cx="1697355" cy="906285"/>
          </a:xfrm>
          <a:prstGeom prst="rect">
            <a:avLst/>
          </a:prstGeom>
          <a:noFill/>
        </p:spPr>
      </p:pic>
      <p:pic>
        <p:nvPicPr>
          <p:cNvPr id="12" name="Image 11"/>
          <p:cNvPicPr>
            <a:picLocks noChangeAspect="1"/>
          </p:cNvPicPr>
          <p:nvPr userDrawn="1"/>
        </p:nvPicPr>
        <p:blipFill>
          <a:blip r:embed="rId25" cstate="print">
            <a:extLst>
              <a:ext uri="{28A0092B-C50C-407E-A947-70E740481C1C}">
                <a14:useLocalDpi xmlns:a14="http://schemas.microsoft.com/office/drawing/2010/main"/>
              </a:ext>
            </a:extLst>
          </a:blip>
          <a:stretch>
            <a:fillRect/>
          </a:stretch>
        </p:blipFill>
        <p:spPr>
          <a:xfrm>
            <a:off x="688203" y="4885472"/>
            <a:ext cx="252000" cy="252000"/>
          </a:xfrm>
          <a:prstGeom prst="rect">
            <a:avLst/>
          </a:prstGeom>
        </p:spPr>
      </p:pic>
    </p:spTree>
    <p:extLst>
      <p:ext uri="{BB962C8B-B14F-4D97-AF65-F5344CB8AC3E}">
        <p14:creationId xmlns:p14="http://schemas.microsoft.com/office/powerpoint/2010/main" val="849498464"/>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3" r:id="rId11"/>
    <p:sldLayoutId id="2147483764" r:id="rId12"/>
    <p:sldLayoutId id="2147483765" r:id="rId13"/>
    <p:sldLayoutId id="2147483766" r:id="rId14"/>
    <p:sldLayoutId id="2147483767" r:id="rId15"/>
    <p:sldLayoutId id="2147483768" r:id="rId16"/>
    <p:sldLayoutId id="2147483769" r:id="rId17"/>
    <p:sldLayoutId id="2147483770" r:id="rId18"/>
    <p:sldLayoutId id="2147483771" r:id="rId19"/>
  </p:sldLayoutIdLst>
  <p:timing>
    <p:tnLst>
      <p:par>
        <p:cTn id="1" dur="indefinite" restart="never" nodeType="tmRoot"/>
      </p:par>
    </p:tnLst>
  </p:timing>
  <p:hf hdr="0" dt="0"/>
  <p:txStyles>
    <p:titleStyle>
      <a:lvl1pPr algn="ctr" defTabSz="685800" rtl="0" eaLnBrk="1" latinLnBrk="0" hangingPunct="1">
        <a:lnSpc>
          <a:spcPct val="90000"/>
        </a:lnSpc>
        <a:spcBef>
          <a:spcPct val="0"/>
        </a:spcBef>
        <a:buNone/>
        <a:defRPr sz="2700"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7.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8.xml"/><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indico.cern.ch/event/1388830" TargetMode="Externa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gitlab.cern.ch/muon-collider-bd/rcsparameter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hyperlink" Target="http://cds.cern.ch/record/1323893/files/CERN-ATS-Note-2011-002%20TECH.pdf"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4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hyperlink" Target="https://indico.cern.ch/event/1325963/contributions/5806755/attachments/2819293/4923667/MagnetPowerConverterOptimization.pdf" TargetMode="Externa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00.png"/><Relationship Id="rId2" Type="http://schemas.openxmlformats.org/officeDocument/2006/relationships/image" Target="../media/image690.png"/><Relationship Id="rId1" Type="http://schemas.openxmlformats.org/officeDocument/2006/relationships/slideLayout" Target="../slideLayouts/slideLayout4.xml"/><Relationship Id="rId4" Type="http://schemas.openxmlformats.org/officeDocument/2006/relationships/image" Target="../media/image74.png"/></Relationships>
</file>

<file path=ppt/slides/_rels/slide4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4.xml"/><Relationship Id="rId5" Type="http://schemas.openxmlformats.org/officeDocument/2006/relationships/image" Target="../media/image78.png"/><Relationship Id="rId4" Type="http://schemas.openxmlformats.org/officeDocument/2006/relationships/image" Target="../media/image77.png"/></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4.xml"/><Relationship Id="rId5" Type="http://schemas.openxmlformats.org/officeDocument/2006/relationships/image" Target="../media/image790.png"/><Relationship Id="rId4" Type="http://schemas.openxmlformats.org/officeDocument/2006/relationships/image" Target="../media/image81.png"/></Relationships>
</file>

<file path=ppt/slides/_rels/slide4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820.png"/></Relationships>
</file>

<file path=ppt/slides/_rels/slide4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 Id="rId5" Type="http://schemas.openxmlformats.org/officeDocument/2006/relationships/image" Target="../media/image870.png"/><Relationship Id="rId4" Type="http://schemas.openxmlformats.org/officeDocument/2006/relationships/image" Target="../media/image8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gitlab.cern.ch/muon-collider-bd/rcsparameters" TargetMode="Externa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ctrTitle"/>
          </p:nvPr>
        </p:nvSpPr>
        <p:spPr/>
        <p:txBody>
          <a:bodyPr>
            <a:normAutofit/>
          </a:bodyPr>
          <a:lstStyle/>
          <a:p>
            <a:r>
              <a:rPr lang="en-US" dirty="0"/>
              <a:t>Status report on high-energy complex</a:t>
            </a:r>
            <a:endParaRPr lang="fr-FR" dirty="0"/>
          </a:p>
        </p:txBody>
      </p:sp>
      <p:sp>
        <p:nvSpPr>
          <p:cNvPr id="7" name="Sous-titre 6"/>
          <p:cNvSpPr>
            <a:spLocks noGrp="1"/>
          </p:cNvSpPr>
          <p:nvPr>
            <p:ph type="subTitle" idx="1"/>
          </p:nvPr>
        </p:nvSpPr>
        <p:spPr/>
        <p:txBody>
          <a:bodyPr/>
          <a:lstStyle/>
          <a:p>
            <a:r>
              <a:rPr lang="en-US" dirty="0"/>
              <a:t> Accelerator design meeting</a:t>
            </a:r>
            <a:r>
              <a:rPr lang="fr-FR" dirty="0" smtClean="0"/>
              <a:t> </a:t>
            </a:r>
          </a:p>
          <a:p>
            <a:r>
              <a:rPr lang="fr-FR" dirty="0" smtClean="0"/>
              <a:t>27 May 2024</a:t>
            </a:r>
            <a:endParaRPr lang="fr-FR" dirty="0"/>
          </a:p>
        </p:txBody>
      </p:sp>
      <p:sp>
        <p:nvSpPr>
          <p:cNvPr id="8" name="Espace réservé du texte 7"/>
          <p:cNvSpPr>
            <a:spLocks noGrp="1"/>
          </p:cNvSpPr>
          <p:nvPr>
            <p:ph type="body" sz="quarter" idx="11"/>
          </p:nvPr>
        </p:nvSpPr>
        <p:spPr/>
        <p:txBody>
          <a:bodyPr>
            <a:normAutofit fontScale="92500" lnSpcReduction="20000"/>
          </a:bodyPr>
          <a:lstStyle/>
          <a:p>
            <a:r>
              <a:rPr lang="fr-FR" dirty="0" smtClean="0"/>
              <a:t>Antoine CHANCE CEA Paris-Saclay</a:t>
            </a:r>
          </a:p>
          <a:p>
            <a:r>
              <a:rPr lang="fr-FR" dirty="0" smtClean="0"/>
              <a:t>On </a:t>
            </a:r>
            <a:r>
              <a:rPr lang="fr-FR" dirty="0" err="1" smtClean="0"/>
              <a:t>behalf</a:t>
            </a:r>
            <a:r>
              <a:rPr lang="fr-FR" dirty="0" smtClean="0"/>
              <a:t> of WP5</a:t>
            </a:r>
            <a:endParaRPr lang="fr-FR" dirty="0"/>
          </a:p>
        </p:txBody>
      </p:sp>
    </p:spTree>
    <p:extLst>
      <p:ext uri="{BB962C8B-B14F-4D97-AF65-F5344CB8AC3E}">
        <p14:creationId xmlns:p14="http://schemas.microsoft.com/office/powerpoint/2010/main" val="4129707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endParaRPr lang="fr-FR" dirty="0"/>
          </a:p>
          <a:p>
            <a:r>
              <a:rPr lang="en-US" dirty="0"/>
              <a:t>Thanks to the class </a:t>
            </a:r>
            <a:r>
              <a:rPr lang="en-US" dirty="0" smtClean="0"/>
              <a:t>properties of the </a:t>
            </a:r>
            <a:r>
              <a:rPr lang="en-US" dirty="0" err="1" smtClean="0"/>
              <a:t>rcsparameters</a:t>
            </a:r>
            <a:r>
              <a:rPr lang="en-US" dirty="0" smtClean="0"/>
              <a:t> software, </a:t>
            </a:r>
            <a:r>
              <a:rPr lang="en-US" dirty="0"/>
              <a:t>it is easy to change input parameters and see the impact on following </a:t>
            </a:r>
            <a:r>
              <a:rPr lang="en-US" dirty="0" smtClean="0"/>
              <a:t>properties.</a:t>
            </a:r>
          </a:p>
          <a:p>
            <a:r>
              <a:rPr lang="en-US" dirty="0" smtClean="0"/>
              <a:t>This </a:t>
            </a:r>
            <a:r>
              <a:rPr lang="en-US" dirty="0"/>
              <a:t>opens the way to </a:t>
            </a:r>
            <a:r>
              <a:rPr lang="en-US" b="1" dirty="0"/>
              <a:t>optimization tools</a:t>
            </a:r>
            <a:r>
              <a:rPr lang="en-US" dirty="0"/>
              <a:t>: notebook example of an optimization using MOGA → allows to explore a wider range of parameters for our RCS chain</a:t>
            </a:r>
          </a:p>
          <a:p>
            <a:r>
              <a:rPr lang="en-US" b="1" dirty="0" smtClean="0">
                <a:solidFill>
                  <a:srgbClr val="FF0000"/>
                </a:solidFill>
              </a:rPr>
              <a:t>The </a:t>
            </a:r>
            <a:r>
              <a:rPr lang="en-US" b="1" dirty="0">
                <a:solidFill>
                  <a:srgbClr val="FF0000"/>
                </a:solidFill>
              </a:rPr>
              <a:t>values shown afterwards are just for example</a:t>
            </a:r>
          </a:p>
          <a:p>
            <a:endParaRPr lang="fr-FR" dirty="0"/>
          </a:p>
        </p:txBody>
      </p:sp>
      <p:sp>
        <p:nvSpPr>
          <p:cNvPr id="3" name="Titre 2"/>
          <p:cNvSpPr>
            <a:spLocks noGrp="1"/>
          </p:cNvSpPr>
          <p:nvPr>
            <p:ph type="title"/>
          </p:nvPr>
        </p:nvSpPr>
        <p:spPr/>
        <p:txBody>
          <a:bodyPr/>
          <a:lstStyle/>
          <a:p>
            <a:r>
              <a:rPr lang="fr-FR" dirty="0" err="1" smtClean="0"/>
              <a:t>Example</a:t>
            </a:r>
            <a:r>
              <a:rPr lang="fr-FR" dirty="0" smtClean="0"/>
              <a:t> of </a:t>
            </a:r>
            <a:r>
              <a:rPr lang="fr-FR" dirty="0" err="1" smtClean="0"/>
              <a:t>optimization</a:t>
            </a:r>
            <a:r>
              <a:rPr lang="fr-FR" dirty="0" smtClean="0"/>
              <a:t> </a:t>
            </a:r>
            <a:r>
              <a:rPr lang="fr-FR" dirty="0" err="1" smtClean="0"/>
              <a:t>with</a:t>
            </a:r>
            <a:r>
              <a:rPr lang="fr-FR" dirty="0" smtClean="0"/>
              <a:t> </a:t>
            </a:r>
            <a:r>
              <a:rPr lang="fr-FR" dirty="0" err="1" smtClean="0"/>
              <a:t>genetic</a:t>
            </a:r>
            <a:r>
              <a:rPr lang="fr-FR" dirty="0" smtClean="0"/>
              <a:t> </a:t>
            </a:r>
            <a:r>
              <a:rPr lang="fr-FR" dirty="0" err="1" smtClean="0"/>
              <a:t>algorithm</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7" name="Espace réservé du numéro de diapositive 6"/>
          <p:cNvSpPr>
            <a:spLocks noGrp="1"/>
          </p:cNvSpPr>
          <p:nvPr>
            <p:ph type="sldNum" sz="quarter" idx="13"/>
          </p:nvPr>
        </p:nvSpPr>
        <p:spPr/>
        <p:txBody>
          <a:bodyPr/>
          <a:lstStyle/>
          <a:p>
            <a:fld id="{005C7FBA-D4E9-46CA-9321-3ADA2E368FCD}" type="slidenum">
              <a:rPr lang="en-GB" smtClean="0"/>
              <a:pPr/>
              <a:t>10</a:t>
            </a:fld>
            <a:endParaRPr lang="en-GB" dirty="0"/>
          </a:p>
        </p:txBody>
      </p:sp>
    </p:spTree>
    <p:extLst>
      <p:ext uri="{BB962C8B-B14F-4D97-AF65-F5344CB8AC3E}">
        <p14:creationId xmlns:p14="http://schemas.microsoft.com/office/powerpoint/2010/main" val="22913452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contenu 13"/>
          <p:cNvSpPr>
            <a:spLocks noGrp="1"/>
          </p:cNvSpPr>
          <p:nvPr>
            <p:ph idx="1"/>
          </p:nvPr>
        </p:nvSpPr>
        <p:spPr/>
        <p:txBody>
          <a:bodyPr/>
          <a:lstStyle/>
          <a:p>
            <a:r>
              <a:rPr lang="fr-FR" dirty="0" smtClean="0"/>
              <a:t>Objectives: </a:t>
            </a:r>
            <a:r>
              <a:rPr lang="fr-FR" dirty="0" err="1" smtClean="0"/>
              <a:t>Maximize</a:t>
            </a:r>
            <a:r>
              <a:rPr lang="fr-FR" dirty="0" smtClean="0"/>
              <a:t> final </a:t>
            </a:r>
            <a:r>
              <a:rPr lang="fr-FR" dirty="0" err="1" smtClean="0"/>
              <a:t>energy</a:t>
            </a:r>
            <a:r>
              <a:rPr lang="fr-FR" dirty="0" smtClean="0"/>
              <a:t> and </a:t>
            </a:r>
            <a:r>
              <a:rPr lang="fr-FR" dirty="0" err="1" smtClean="0"/>
              <a:t>minimize</a:t>
            </a:r>
            <a:r>
              <a:rPr lang="fr-FR" dirty="0" smtClean="0"/>
              <a:t> </a:t>
            </a:r>
            <a:r>
              <a:rPr lang="fr-FR" dirty="0" err="1" smtClean="0"/>
              <a:t>average</a:t>
            </a:r>
            <a:r>
              <a:rPr lang="fr-FR" dirty="0" smtClean="0"/>
              <a:t> gradient to </a:t>
            </a:r>
            <a:r>
              <a:rPr lang="fr-FR" dirty="0" err="1" smtClean="0"/>
              <a:t>keep</a:t>
            </a:r>
            <a:r>
              <a:rPr lang="fr-FR" dirty="0" smtClean="0"/>
              <a:t> the total </a:t>
            </a:r>
            <a:r>
              <a:rPr lang="fr-FR" dirty="0" err="1" smtClean="0"/>
              <a:t>number</a:t>
            </a:r>
            <a:r>
              <a:rPr lang="fr-FR" dirty="0" smtClean="0"/>
              <a:t> of RF </a:t>
            </a:r>
            <a:r>
              <a:rPr lang="fr-FR" dirty="0" err="1" smtClean="0"/>
              <a:t>cavities</a:t>
            </a:r>
            <a:r>
              <a:rPr lang="fr-FR" dirty="0" smtClean="0"/>
              <a:t> </a:t>
            </a:r>
            <a:r>
              <a:rPr lang="fr-FR" dirty="0" err="1" smtClean="0"/>
              <a:t>low</a:t>
            </a:r>
            <a:r>
              <a:rPr lang="fr-FR" dirty="0" smtClean="0"/>
              <a:t>.</a:t>
            </a:r>
          </a:p>
          <a:p>
            <a:r>
              <a:rPr lang="en-US" b="1" dirty="0">
                <a:solidFill>
                  <a:srgbClr val="FF0000"/>
                </a:solidFill>
              </a:rPr>
              <a:t>The maximum energy reached is </a:t>
            </a:r>
            <a:r>
              <a:rPr lang="en-US" b="1" dirty="0" smtClean="0">
                <a:solidFill>
                  <a:srgbClr val="FF0000"/>
                </a:solidFill>
              </a:rPr>
              <a:t>4.15 </a:t>
            </a:r>
            <a:r>
              <a:rPr lang="en-US" b="1" dirty="0" err="1">
                <a:solidFill>
                  <a:srgbClr val="FF0000"/>
                </a:solidFill>
              </a:rPr>
              <a:t>TeV</a:t>
            </a:r>
            <a:r>
              <a:rPr lang="en-US" dirty="0"/>
              <a:t>, keeping the dipole packing </a:t>
            </a:r>
            <a:r>
              <a:rPr lang="en-US" dirty="0" smtClean="0"/>
              <a:t>factor </a:t>
            </a:r>
            <a:r>
              <a:rPr lang="en-US" dirty="0"/>
              <a:t>in the RCS below the 70 % asked in the simulation parameters The overall muon transmission rate is </a:t>
            </a:r>
            <a:r>
              <a:rPr lang="en-US" dirty="0" smtClean="0"/>
              <a:t>0.92×0.93×0.88× 0.90 </a:t>
            </a:r>
            <a:r>
              <a:rPr lang="en-US" dirty="0"/>
              <a:t>= </a:t>
            </a:r>
            <a:r>
              <a:rPr lang="en-US" dirty="0" smtClean="0"/>
              <a:t>0.68.</a:t>
            </a:r>
            <a:endParaRPr lang="fr-FR" dirty="0"/>
          </a:p>
        </p:txBody>
      </p:sp>
      <p:sp>
        <p:nvSpPr>
          <p:cNvPr id="3" name="Titre 2"/>
          <p:cNvSpPr>
            <a:spLocks noGrp="1"/>
          </p:cNvSpPr>
          <p:nvPr>
            <p:ph type="title"/>
          </p:nvPr>
        </p:nvSpPr>
        <p:spPr/>
        <p:txBody>
          <a:bodyPr>
            <a:normAutofit/>
          </a:bodyPr>
          <a:lstStyle/>
          <a:p>
            <a:r>
              <a:rPr lang="en-US" dirty="0" smtClean="0"/>
              <a:t>SPS </a:t>
            </a:r>
            <a:r>
              <a:rPr lang="en-US" dirty="0"/>
              <a:t>tunnel for RCS 1 and RCS 2, </a:t>
            </a:r>
            <a:r>
              <a:rPr lang="en-US" dirty="0" smtClean="0"/>
              <a:t>and the </a:t>
            </a:r>
            <a:r>
              <a:rPr lang="en-US" dirty="0"/>
              <a:t>LHC tunnel for RCS 4</a:t>
            </a:r>
            <a:endParaRPr lang="fr-FR" dirty="0"/>
          </a:p>
        </p:txBody>
      </p:sp>
      <p:sp>
        <p:nvSpPr>
          <p:cNvPr id="5" name="Espace réservé du pied de page 4"/>
          <p:cNvSpPr>
            <a:spLocks noGrp="1"/>
          </p:cNvSpPr>
          <p:nvPr>
            <p:ph type="ftr" sz="quarter" idx="12"/>
          </p:nvPr>
        </p:nvSpPr>
        <p:spPr/>
        <p:txBody>
          <a:bodyPr/>
          <a:lstStyle/>
          <a:p>
            <a:r>
              <a:rPr lang="en-US" smtClean="0"/>
              <a:t>Status report on high-energy complex / Antoine Chance</a:t>
            </a:r>
            <a:endParaRPr lang="fr-FR" dirty="0"/>
          </a:p>
        </p:txBody>
      </p:sp>
      <p:sp>
        <p:nvSpPr>
          <p:cNvPr id="17" name="ZoneTexte 16"/>
          <p:cNvSpPr txBox="1"/>
          <p:nvPr/>
        </p:nvSpPr>
        <p:spPr>
          <a:xfrm>
            <a:off x="6228184" y="1703321"/>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D. Amorim</a:t>
            </a:r>
            <a:endParaRPr lang="fr-FR" b="1" dirty="0">
              <a:solidFill>
                <a:srgbClr val="0070C0"/>
              </a:solidFill>
            </a:endParaRPr>
          </a:p>
        </p:txBody>
      </p:sp>
      <p:pic>
        <p:nvPicPr>
          <p:cNvPr id="2" name="Image 1"/>
          <p:cNvPicPr>
            <a:picLocks noChangeAspect="1"/>
          </p:cNvPicPr>
          <p:nvPr/>
        </p:nvPicPr>
        <p:blipFill>
          <a:blip r:embed="rId2"/>
          <a:stretch>
            <a:fillRect/>
          </a:stretch>
        </p:blipFill>
        <p:spPr>
          <a:xfrm>
            <a:off x="44952" y="3075806"/>
            <a:ext cx="4464000" cy="1605226"/>
          </a:xfrm>
          <a:prstGeom prst="rect">
            <a:avLst/>
          </a:prstGeom>
        </p:spPr>
      </p:pic>
      <p:pic>
        <p:nvPicPr>
          <p:cNvPr id="7" name="Image 6"/>
          <p:cNvPicPr>
            <a:picLocks noChangeAspect="1"/>
          </p:cNvPicPr>
          <p:nvPr/>
        </p:nvPicPr>
        <p:blipFill>
          <a:blip r:embed="rId3"/>
          <a:stretch>
            <a:fillRect/>
          </a:stretch>
        </p:blipFill>
        <p:spPr>
          <a:xfrm>
            <a:off x="4542378" y="2770223"/>
            <a:ext cx="4500000" cy="1862500"/>
          </a:xfrm>
          <a:prstGeom prst="rect">
            <a:avLst/>
          </a:prstGeom>
        </p:spPr>
      </p:pic>
      <p:sp>
        <p:nvSpPr>
          <p:cNvPr id="8" name="Espace réservé du numéro de diapositive 7"/>
          <p:cNvSpPr>
            <a:spLocks noGrp="1"/>
          </p:cNvSpPr>
          <p:nvPr>
            <p:ph type="sldNum" sz="quarter" idx="13"/>
          </p:nvPr>
        </p:nvSpPr>
        <p:spPr/>
        <p:txBody>
          <a:bodyPr/>
          <a:lstStyle/>
          <a:p>
            <a:fld id="{005C7FBA-D4E9-46CA-9321-3ADA2E368FCD}" type="slidenum">
              <a:rPr lang="en-GB" smtClean="0"/>
              <a:pPr/>
              <a:t>11</a:t>
            </a:fld>
            <a:endParaRPr lang="en-GB" dirty="0"/>
          </a:p>
        </p:txBody>
      </p:sp>
    </p:spTree>
    <p:extLst>
      <p:ext uri="{BB962C8B-B14F-4D97-AF65-F5344CB8AC3E}">
        <p14:creationId xmlns:p14="http://schemas.microsoft.com/office/powerpoint/2010/main" val="1480689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contenu 13"/>
          <p:cNvSpPr>
            <a:spLocks noGrp="1"/>
          </p:cNvSpPr>
          <p:nvPr>
            <p:ph idx="1"/>
          </p:nvPr>
        </p:nvSpPr>
        <p:spPr/>
        <p:txBody>
          <a:bodyPr/>
          <a:lstStyle/>
          <a:p>
            <a:r>
              <a:rPr lang="fr-FR" dirty="0" smtClean="0"/>
              <a:t>Objectives: </a:t>
            </a:r>
            <a:r>
              <a:rPr lang="fr-FR" dirty="0" err="1" smtClean="0"/>
              <a:t>Maximize</a:t>
            </a:r>
            <a:r>
              <a:rPr lang="fr-FR" dirty="0" smtClean="0"/>
              <a:t> final </a:t>
            </a:r>
            <a:r>
              <a:rPr lang="fr-FR" dirty="0" err="1" smtClean="0"/>
              <a:t>energy</a:t>
            </a:r>
            <a:r>
              <a:rPr lang="fr-FR" dirty="0" smtClean="0"/>
              <a:t> and </a:t>
            </a:r>
            <a:r>
              <a:rPr lang="fr-FR" dirty="0" err="1" smtClean="0"/>
              <a:t>minimize</a:t>
            </a:r>
            <a:r>
              <a:rPr lang="fr-FR" dirty="0" smtClean="0"/>
              <a:t> </a:t>
            </a:r>
            <a:r>
              <a:rPr lang="fr-FR" dirty="0" err="1" smtClean="0"/>
              <a:t>average</a:t>
            </a:r>
            <a:r>
              <a:rPr lang="fr-FR" dirty="0" smtClean="0"/>
              <a:t> gradient to </a:t>
            </a:r>
            <a:r>
              <a:rPr lang="fr-FR" dirty="0" err="1" smtClean="0"/>
              <a:t>keep</a:t>
            </a:r>
            <a:r>
              <a:rPr lang="fr-FR" dirty="0" smtClean="0"/>
              <a:t> the total </a:t>
            </a:r>
            <a:r>
              <a:rPr lang="fr-FR" dirty="0" err="1" smtClean="0"/>
              <a:t>number</a:t>
            </a:r>
            <a:r>
              <a:rPr lang="fr-FR" dirty="0" smtClean="0"/>
              <a:t> of RF </a:t>
            </a:r>
            <a:r>
              <a:rPr lang="fr-FR" dirty="0" err="1" smtClean="0"/>
              <a:t>cavities</a:t>
            </a:r>
            <a:r>
              <a:rPr lang="fr-FR" dirty="0" smtClean="0"/>
              <a:t> </a:t>
            </a:r>
            <a:r>
              <a:rPr lang="fr-FR" dirty="0" err="1" smtClean="0"/>
              <a:t>low</a:t>
            </a:r>
            <a:r>
              <a:rPr lang="fr-FR" dirty="0" smtClean="0"/>
              <a:t>.</a:t>
            </a:r>
          </a:p>
          <a:p>
            <a:r>
              <a:rPr lang="en-US" b="1" dirty="0">
                <a:solidFill>
                  <a:srgbClr val="FF0000"/>
                </a:solidFill>
              </a:rPr>
              <a:t>The maximum energy </a:t>
            </a:r>
            <a:r>
              <a:rPr lang="en-US" b="1" dirty="0" smtClean="0">
                <a:solidFill>
                  <a:srgbClr val="FF0000"/>
                </a:solidFill>
              </a:rPr>
              <a:t>can reach 5 </a:t>
            </a:r>
            <a:r>
              <a:rPr lang="en-US" b="1" dirty="0" err="1" smtClean="0">
                <a:solidFill>
                  <a:srgbClr val="FF0000"/>
                </a:solidFill>
              </a:rPr>
              <a:t>TeV</a:t>
            </a:r>
            <a:r>
              <a:rPr lang="en-US" dirty="0" smtClean="0"/>
              <a:t> if packing factor up to 80% and a peak NC dipole field of 2.0 T instead of 1.8 T.</a:t>
            </a:r>
            <a:endParaRPr lang="fr-FR" dirty="0"/>
          </a:p>
        </p:txBody>
      </p:sp>
      <p:sp>
        <p:nvSpPr>
          <p:cNvPr id="3" name="Titre 2"/>
          <p:cNvSpPr>
            <a:spLocks noGrp="1"/>
          </p:cNvSpPr>
          <p:nvPr>
            <p:ph type="title"/>
          </p:nvPr>
        </p:nvSpPr>
        <p:spPr/>
        <p:txBody>
          <a:bodyPr>
            <a:normAutofit fontScale="90000"/>
          </a:bodyPr>
          <a:lstStyle/>
          <a:p>
            <a:r>
              <a:rPr lang="fr-FR" dirty="0" smtClean="0"/>
              <a:t>Case 2: </a:t>
            </a:r>
            <a:r>
              <a:rPr lang="en-US" dirty="0" smtClean="0"/>
              <a:t>SPS tunnel </a:t>
            </a:r>
            <a:r>
              <a:rPr lang="en-US" dirty="0"/>
              <a:t>for RCS 1 and RCS 2, </a:t>
            </a:r>
            <a:r>
              <a:rPr lang="en-US" dirty="0" smtClean="0"/>
              <a:t>and the </a:t>
            </a:r>
            <a:r>
              <a:rPr lang="en-US" dirty="0"/>
              <a:t>LHC tunnel for RCS </a:t>
            </a:r>
            <a:r>
              <a:rPr lang="en-US" dirty="0" smtClean="0"/>
              <a:t>4</a:t>
            </a:r>
            <a:endParaRPr lang="fr-FR" dirty="0"/>
          </a:p>
        </p:txBody>
      </p:sp>
      <p:sp>
        <p:nvSpPr>
          <p:cNvPr id="5" name="Espace réservé du pied de page 4"/>
          <p:cNvSpPr>
            <a:spLocks noGrp="1"/>
          </p:cNvSpPr>
          <p:nvPr>
            <p:ph type="ftr" sz="quarter" idx="12"/>
          </p:nvPr>
        </p:nvSpPr>
        <p:spPr/>
        <p:txBody>
          <a:bodyPr/>
          <a:lstStyle/>
          <a:p>
            <a:r>
              <a:rPr lang="en-US" smtClean="0"/>
              <a:t>Status report on high-energy complex / Antoine Chance</a:t>
            </a:r>
            <a:endParaRPr lang="fr-FR" dirty="0"/>
          </a:p>
        </p:txBody>
      </p:sp>
      <p:sp>
        <p:nvSpPr>
          <p:cNvPr id="17" name="ZoneTexte 16"/>
          <p:cNvSpPr txBox="1"/>
          <p:nvPr/>
        </p:nvSpPr>
        <p:spPr>
          <a:xfrm>
            <a:off x="6228184" y="1703321"/>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D. Amorim</a:t>
            </a:r>
            <a:endParaRPr lang="fr-FR" b="1" dirty="0">
              <a:solidFill>
                <a:srgbClr val="0070C0"/>
              </a:solidFill>
            </a:endParaRPr>
          </a:p>
        </p:txBody>
      </p:sp>
      <p:pic>
        <p:nvPicPr>
          <p:cNvPr id="2" name="Image 1"/>
          <p:cNvPicPr>
            <a:picLocks noChangeAspect="1"/>
          </p:cNvPicPr>
          <p:nvPr/>
        </p:nvPicPr>
        <p:blipFill>
          <a:blip r:embed="rId2"/>
          <a:stretch>
            <a:fillRect/>
          </a:stretch>
        </p:blipFill>
        <p:spPr>
          <a:xfrm>
            <a:off x="32942" y="3027497"/>
            <a:ext cx="4464000" cy="1605226"/>
          </a:xfrm>
          <a:prstGeom prst="rect">
            <a:avLst/>
          </a:prstGeom>
        </p:spPr>
      </p:pic>
      <p:pic>
        <p:nvPicPr>
          <p:cNvPr id="8" name="Image 7"/>
          <p:cNvPicPr>
            <a:picLocks noChangeAspect="1"/>
          </p:cNvPicPr>
          <p:nvPr/>
        </p:nvPicPr>
        <p:blipFill>
          <a:blip r:embed="rId3"/>
          <a:stretch>
            <a:fillRect/>
          </a:stretch>
        </p:blipFill>
        <p:spPr>
          <a:xfrm>
            <a:off x="4787687" y="2788101"/>
            <a:ext cx="3436918" cy="1950889"/>
          </a:xfrm>
          <a:prstGeom prst="rect">
            <a:avLst/>
          </a:prstGeom>
        </p:spPr>
      </p:pic>
      <p:sp>
        <p:nvSpPr>
          <p:cNvPr id="7" name="Espace réservé du numéro de diapositive 6"/>
          <p:cNvSpPr>
            <a:spLocks noGrp="1"/>
          </p:cNvSpPr>
          <p:nvPr>
            <p:ph type="sldNum" sz="quarter" idx="13"/>
          </p:nvPr>
        </p:nvSpPr>
        <p:spPr/>
        <p:txBody>
          <a:bodyPr/>
          <a:lstStyle/>
          <a:p>
            <a:fld id="{005C7FBA-D4E9-46CA-9321-3ADA2E368FCD}" type="slidenum">
              <a:rPr lang="en-GB" smtClean="0"/>
              <a:pPr/>
              <a:t>12</a:t>
            </a:fld>
            <a:endParaRPr lang="en-GB" dirty="0"/>
          </a:p>
        </p:txBody>
      </p:sp>
    </p:spTree>
    <p:extLst>
      <p:ext uri="{BB962C8B-B14F-4D97-AF65-F5344CB8AC3E}">
        <p14:creationId xmlns:p14="http://schemas.microsoft.com/office/powerpoint/2010/main" val="14945759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General </a:t>
            </a:r>
            <a:r>
              <a:rPr lang="fr-FR" dirty="0" err="1" smtClean="0"/>
              <a:t>parameters</a:t>
            </a:r>
            <a:endParaRPr lang="fr-FR" dirty="0" smtClean="0"/>
          </a:p>
          <a:p>
            <a:r>
              <a:rPr lang="fr-FR" dirty="0" smtClean="0">
                <a:solidFill>
                  <a:srgbClr val="0070C0"/>
                </a:solidFill>
              </a:rPr>
              <a:t>Arc </a:t>
            </a:r>
            <a:r>
              <a:rPr lang="fr-FR" dirty="0" err="1" smtClean="0">
                <a:solidFill>
                  <a:srgbClr val="0070C0"/>
                </a:solidFill>
              </a:rPr>
              <a:t>cell</a:t>
            </a:r>
            <a:r>
              <a:rPr lang="fr-FR" dirty="0" smtClean="0">
                <a:solidFill>
                  <a:srgbClr val="0070C0"/>
                </a:solidFill>
              </a:rPr>
              <a:t> and </a:t>
            </a:r>
            <a:r>
              <a:rPr lang="fr-FR" dirty="0" err="1" smtClean="0">
                <a:solidFill>
                  <a:srgbClr val="0070C0"/>
                </a:solidFill>
              </a:rPr>
              <a:t>tracking</a:t>
            </a:r>
            <a:endParaRPr lang="fr-FR" dirty="0" smtClean="0">
              <a:solidFill>
                <a:srgbClr val="0070C0"/>
              </a:solidFill>
            </a:endParaRPr>
          </a:p>
          <a:p>
            <a:r>
              <a:rPr lang="fr-FR" dirty="0" smtClean="0"/>
              <a:t>RF </a:t>
            </a:r>
            <a:r>
              <a:rPr lang="fr-FR" dirty="0" err="1" smtClean="0"/>
              <a:t>parameters</a:t>
            </a:r>
            <a:endParaRPr lang="fr-FR" dirty="0" smtClean="0"/>
          </a:p>
          <a:p>
            <a:r>
              <a:rPr lang="fr-FR" dirty="0" smtClean="0"/>
              <a:t>Collective </a:t>
            </a:r>
            <a:r>
              <a:rPr lang="fr-FR" dirty="0" err="1" smtClean="0"/>
              <a:t>effects</a:t>
            </a:r>
            <a:endParaRPr lang="fr-FR" dirty="0" smtClean="0"/>
          </a:p>
          <a:p>
            <a:r>
              <a:rPr lang="fr-FR" dirty="0" smtClean="0"/>
              <a:t>NC </a:t>
            </a:r>
            <a:r>
              <a:rPr lang="fr-FR" dirty="0" err="1" smtClean="0"/>
              <a:t>magnet</a:t>
            </a:r>
            <a:r>
              <a:rPr lang="fr-FR" dirty="0" smtClean="0"/>
              <a:t> </a:t>
            </a:r>
            <a:r>
              <a:rPr lang="fr-FR" dirty="0" err="1" smtClean="0"/>
              <a:t>parameters</a:t>
            </a:r>
            <a:endParaRPr lang="fr-FR" dirty="0" smtClean="0"/>
          </a:p>
          <a:p>
            <a:r>
              <a:rPr lang="fr-FR" dirty="0" smtClean="0"/>
              <a:t>SC </a:t>
            </a:r>
            <a:r>
              <a:rPr lang="fr-FR" dirty="0" err="1" smtClean="0"/>
              <a:t>magnet</a:t>
            </a:r>
            <a:r>
              <a:rPr lang="fr-FR" dirty="0" smtClean="0"/>
              <a:t> </a:t>
            </a:r>
            <a:r>
              <a:rPr lang="fr-FR" dirty="0" err="1" smtClean="0"/>
              <a:t>parameters</a:t>
            </a:r>
            <a:endParaRPr lang="fr-FR" dirty="0" smtClean="0"/>
          </a:p>
          <a:p>
            <a:r>
              <a:rPr lang="fr-FR" dirty="0"/>
              <a:t>Radiation issues</a:t>
            </a:r>
          </a:p>
          <a:p>
            <a:r>
              <a:rPr lang="fr-FR" dirty="0" err="1" smtClean="0"/>
              <a:t>Summary</a:t>
            </a:r>
            <a:endParaRPr lang="fr-FR" dirty="0">
              <a:solidFill>
                <a:srgbClr val="0070C0"/>
              </a:solidFill>
            </a:endParaRPr>
          </a:p>
        </p:txBody>
      </p:sp>
      <p:sp>
        <p:nvSpPr>
          <p:cNvPr id="3" name="Titre 2"/>
          <p:cNvSpPr>
            <a:spLocks noGrp="1"/>
          </p:cNvSpPr>
          <p:nvPr>
            <p:ph type="title"/>
          </p:nvPr>
        </p:nvSpPr>
        <p:spPr/>
        <p:txBody>
          <a:bodyPr/>
          <a:lstStyle/>
          <a:p>
            <a:r>
              <a:rPr lang="fr-FR" dirty="0" err="1" smtClean="0"/>
              <a:t>Outline</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13</a:t>
            </a:fld>
            <a:endParaRPr lang="en-GB" dirty="0"/>
          </a:p>
        </p:txBody>
      </p:sp>
    </p:spTree>
    <p:extLst>
      <p:ext uri="{BB962C8B-B14F-4D97-AF65-F5344CB8AC3E}">
        <p14:creationId xmlns:p14="http://schemas.microsoft.com/office/powerpoint/2010/main" val="35069489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 y="1485687"/>
            <a:ext cx="3977648" cy="2990094"/>
          </a:xfrm>
        </p:spPr>
      </p:pic>
      <p:sp>
        <p:nvSpPr>
          <p:cNvPr id="3" name="Espace réservé du pied de page 2"/>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5" name="Titre 4"/>
          <p:cNvSpPr>
            <a:spLocks noGrp="1"/>
          </p:cNvSpPr>
          <p:nvPr>
            <p:ph type="title"/>
          </p:nvPr>
        </p:nvSpPr>
        <p:spPr/>
        <p:txBody>
          <a:bodyPr/>
          <a:lstStyle/>
          <a:p>
            <a:r>
              <a:rPr lang="en-US" dirty="0" smtClean="0"/>
              <a:t>Structure of an arc and optics (RCS2)</a:t>
            </a:r>
            <a:endParaRPr lang="en-US" dirty="0"/>
          </a:p>
        </p:txBody>
      </p:sp>
      <p:pic>
        <p:nvPicPr>
          <p:cNvPr id="12" name="Image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77649" y="1189711"/>
            <a:ext cx="5016434" cy="2477829"/>
          </a:xfrm>
          <a:prstGeom prst="rect">
            <a:avLst/>
          </a:prstGeom>
        </p:spPr>
      </p:pic>
      <p:sp>
        <p:nvSpPr>
          <p:cNvPr id="13" name="ZoneTexte 12"/>
          <p:cNvSpPr txBox="1"/>
          <p:nvPr/>
        </p:nvSpPr>
        <p:spPr>
          <a:xfrm>
            <a:off x="4295740" y="3806276"/>
            <a:ext cx="4589842" cy="923330"/>
          </a:xfrm>
          <a:prstGeom prst="rect">
            <a:avLst/>
          </a:prstGeom>
          <a:noFill/>
        </p:spPr>
        <p:txBody>
          <a:bodyPr wrap="square" rtlCol="0">
            <a:spAutoFit/>
          </a:bodyPr>
          <a:lstStyle/>
          <a:p>
            <a:pPr marL="214313" indent="-214313" defTabSz="685800">
              <a:buSzPct val="100000"/>
              <a:buFont typeface="Arial" pitchFamily="34"/>
              <a:buChar char="•"/>
              <a:defRPr sz="1800" b="0" i="0" u="none" strike="noStrike" kern="0" cap="none" spc="0" baseline="0">
                <a:solidFill>
                  <a:srgbClr val="000000"/>
                </a:solidFill>
                <a:uFillTx/>
              </a:defRPr>
            </a:pPr>
            <a:r>
              <a:rPr lang="en-US" sz="1350" dirty="0">
                <a:solidFill>
                  <a:srgbClr val="000000"/>
                </a:solidFill>
              </a:rPr>
              <a:t>FODO structure, base of </a:t>
            </a:r>
            <a:r>
              <a:rPr lang="fr-FR" sz="1350" dirty="0">
                <a:solidFill>
                  <a:srgbClr val="000000"/>
                </a:solidFill>
              </a:rPr>
              <a:t>µ=90°</a:t>
            </a:r>
          </a:p>
          <a:p>
            <a:pPr marL="214313" indent="-214313" defTabSz="685800">
              <a:buSzPct val="100000"/>
              <a:buFont typeface="Arial" pitchFamily="34"/>
              <a:buChar char="•"/>
              <a:defRPr sz="1800" b="0" i="0" u="none" strike="noStrike" kern="0" cap="none" spc="0" baseline="0">
                <a:solidFill>
                  <a:srgbClr val="000000"/>
                </a:solidFill>
                <a:uFillTx/>
              </a:defRPr>
            </a:pPr>
            <a:r>
              <a:rPr lang="fr-FR" sz="1350" dirty="0">
                <a:solidFill>
                  <a:srgbClr val="000000"/>
                </a:solidFill>
              </a:rPr>
              <a:t>Dispersion </a:t>
            </a:r>
            <a:r>
              <a:rPr lang="fr-FR" sz="1350" dirty="0" err="1">
                <a:solidFill>
                  <a:srgbClr val="000000"/>
                </a:solidFill>
              </a:rPr>
              <a:t>suppressor</a:t>
            </a:r>
            <a:r>
              <a:rPr lang="fr-FR" sz="1350" dirty="0">
                <a:solidFill>
                  <a:srgbClr val="000000"/>
                </a:solidFill>
              </a:rPr>
              <a:t> for RF insertion (</a:t>
            </a:r>
            <a:r>
              <a:rPr lang="fr-FR" sz="1350" dirty="0" err="1">
                <a:solidFill>
                  <a:srgbClr val="000000"/>
                </a:solidFill>
              </a:rPr>
              <a:t>cavity</a:t>
            </a:r>
            <a:r>
              <a:rPr lang="fr-FR" sz="1350" dirty="0">
                <a:solidFill>
                  <a:srgbClr val="000000"/>
                </a:solidFill>
              </a:rPr>
              <a:t> + </a:t>
            </a:r>
            <a:r>
              <a:rPr lang="fr-FR" sz="1350" dirty="0" err="1">
                <a:solidFill>
                  <a:srgbClr val="000000"/>
                </a:solidFill>
              </a:rPr>
              <a:t>energy</a:t>
            </a:r>
            <a:r>
              <a:rPr lang="fr-FR" sz="1350" dirty="0">
                <a:solidFill>
                  <a:srgbClr val="000000"/>
                </a:solidFill>
              </a:rPr>
              <a:t> kick)</a:t>
            </a:r>
            <a:endParaRPr lang="en-US" sz="1350" dirty="0">
              <a:solidFill>
                <a:srgbClr val="000000"/>
              </a:solidFill>
            </a:endParaRPr>
          </a:p>
          <a:p>
            <a:pPr marL="214313" indent="-214313" defTabSz="685800">
              <a:buSzPct val="100000"/>
              <a:buFont typeface="Arial" pitchFamily="34"/>
              <a:buChar char="•"/>
              <a:defRPr sz="1800" b="0" i="0" u="none" strike="noStrike" kern="0" cap="none" spc="0" baseline="0">
                <a:solidFill>
                  <a:srgbClr val="000000"/>
                </a:solidFill>
                <a:uFillTx/>
              </a:defRPr>
            </a:pPr>
            <a:r>
              <a:rPr lang="en-US" sz="1350" kern="0" dirty="0">
                <a:solidFill>
                  <a:srgbClr val="000000"/>
                </a:solidFill>
              </a:rPr>
              <a:t>Quad and </a:t>
            </a:r>
            <a:r>
              <a:rPr lang="en-US" sz="1350" kern="0" dirty="0" err="1">
                <a:solidFill>
                  <a:srgbClr val="000000"/>
                </a:solidFill>
              </a:rPr>
              <a:t>Sextupoles</a:t>
            </a:r>
            <a:r>
              <a:rPr lang="en-US" sz="1350" kern="0" dirty="0">
                <a:solidFill>
                  <a:srgbClr val="000000"/>
                </a:solidFill>
              </a:rPr>
              <a:t>: thin multipole approximation</a:t>
            </a:r>
          </a:p>
          <a:p>
            <a:pPr marL="214313" indent="-214313" defTabSz="685800">
              <a:buSzPct val="100000"/>
              <a:buFont typeface="Arial" pitchFamily="34"/>
              <a:buChar char="•"/>
              <a:defRPr sz="1800" b="0" i="0" u="none" strike="noStrike" kern="0" cap="none" spc="0" baseline="0">
                <a:solidFill>
                  <a:srgbClr val="000000"/>
                </a:solidFill>
                <a:uFillTx/>
              </a:defRPr>
            </a:pPr>
            <a:r>
              <a:rPr lang="en-US" sz="1350" kern="0" dirty="0">
                <a:solidFill>
                  <a:srgbClr val="000000"/>
                </a:solidFill>
              </a:rPr>
              <a:t>Dipoles: thick bend, sliced before tracking</a:t>
            </a:r>
            <a:endParaRPr lang="en-US" sz="1350" dirty="0"/>
          </a:p>
        </p:txBody>
      </p:sp>
      <p:sp>
        <p:nvSpPr>
          <p:cNvPr id="10" name="ZoneTexte 9"/>
          <p:cNvSpPr txBox="1"/>
          <p:nvPr/>
        </p:nvSpPr>
        <p:spPr>
          <a:xfrm>
            <a:off x="208647" y="4402425"/>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L. Soubirou</a:t>
            </a:r>
            <a:endParaRPr lang="fr-FR" b="1" dirty="0">
              <a:solidFill>
                <a:srgbClr val="0070C0"/>
              </a:solidFill>
            </a:endParaRPr>
          </a:p>
        </p:txBody>
      </p:sp>
      <p:pic>
        <p:nvPicPr>
          <p:cNvPr id="2" name="Image 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689176" y="1563638"/>
            <a:ext cx="1123275" cy="1196933"/>
          </a:xfrm>
          <a:prstGeom prst="rect">
            <a:avLst/>
          </a:prstGeom>
        </p:spPr>
      </p:pic>
      <p:sp>
        <p:nvSpPr>
          <p:cNvPr id="6" name="Espace réservé du numéro de diapositive 5"/>
          <p:cNvSpPr>
            <a:spLocks noGrp="1"/>
          </p:cNvSpPr>
          <p:nvPr>
            <p:ph type="sldNum" sz="quarter" idx="12"/>
          </p:nvPr>
        </p:nvSpPr>
        <p:spPr/>
        <p:txBody>
          <a:bodyPr/>
          <a:lstStyle/>
          <a:p>
            <a:fld id="{005C7FBA-D4E9-46CA-9321-3ADA2E368FCD}" type="slidenum">
              <a:rPr lang="en-GB" smtClean="0"/>
              <a:t>14</a:t>
            </a:fld>
            <a:endParaRPr lang="en-GB"/>
          </a:p>
        </p:txBody>
      </p:sp>
    </p:spTree>
    <p:extLst>
      <p:ext uri="{BB962C8B-B14F-4D97-AF65-F5344CB8AC3E}">
        <p14:creationId xmlns:p14="http://schemas.microsoft.com/office/powerpoint/2010/main" val="28294263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9" name="Titre 8"/>
          <p:cNvSpPr>
            <a:spLocks noGrp="1"/>
          </p:cNvSpPr>
          <p:nvPr>
            <p:ph type="title"/>
          </p:nvPr>
        </p:nvSpPr>
        <p:spPr/>
        <p:txBody>
          <a:bodyPr>
            <a:noAutofit/>
          </a:bodyPr>
          <a:lstStyle/>
          <a:p>
            <a:pPr>
              <a:lnSpc>
                <a:spcPct val="100000"/>
              </a:lnSpc>
            </a:pPr>
            <a:r>
              <a:rPr lang="fr-FR" dirty="0"/>
              <a:t>Rough scan of b3/b5 component</a:t>
            </a:r>
            <a:r>
              <a:rPr lang="en-US" dirty="0"/>
              <a:t/>
            </a:r>
            <a:br>
              <a:rPr lang="en-US" dirty="0"/>
            </a:br>
            <a:r>
              <a:rPr lang="fr-FR" dirty="0" err="1"/>
              <a:t>Emittance</a:t>
            </a:r>
            <a:r>
              <a:rPr lang="fr-FR" dirty="0"/>
              <a:t> </a:t>
            </a:r>
            <a:r>
              <a:rPr lang="fr-FR" dirty="0" err="1"/>
              <a:t>growth</a:t>
            </a:r>
            <a:r>
              <a:rPr lang="en-US" dirty="0"/>
              <a:t/>
            </a:r>
            <a:br>
              <a:rPr lang="en-US" dirty="0"/>
            </a:br>
            <a:endParaRPr lang="en-US" dirty="0"/>
          </a:p>
        </p:txBody>
      </p:sp>
      <p:pic>
        <p:nvPicPr>
          <p:cNvPr id="23" name="Espace réservé du contenu 22"/>
          <p:cNvPicPr>
            <a:picLocks noGrp="1" noChangeAspect="1"/>
          </p:cNvPicPr>
          <p:nvPr>
            <p:ph sz="half" idx="2"/>
          </p:nvPr>
        </p:nvPicPr>
        <p:blipFill>
          <a:blip r:embed="rId2">
            <a:extLst>
              <a:ext uri="{28A0092B-C50C-407E-A947-70E740481C1C}">
                <a14:useLocalDpi xmlns:a14="http://schemas.microsoft.com/office/drawing/2010/main"/>
              </a:ext>
            </a:extLst>
          </a:blip>
          <a:stretch>
            <a:fillRect/>
          </a:stretch>
        </p:blipFill>
        <p:spPr>
          <a:xfrm>
            <a:off x="4613902" y="1553107"/>
            <a:ext cx="4393711" cy="3076043"/>
          </a:xfrm>
        </p:spPr>
      </p:pic>
      <p:pic>
        <p:nvPicPr>
          <p:cNvPr id="22" name="Espace réservé du contenu 17"/>
          <p:cNvPicPr>
            <a:picLocks noGrp="1" noChangeAspect="1"/>
          </p:cNvPicPr>
          <p:nvPr>
            <p:ph sz="half" idx="1"/>
          </p:nvPr>
        </p:nvPicPr>
        <p:blipFill>
          <a:blip r:embed="rId3">
            <a:extLst>
              <a:ext uri="{28A0092B-C50C-407E-A947-70E740481C1C}">
                <a14:useLocalDpi xmlns:a14="http://schemas.microsoft.com/office/drawing/2010/main"/>
              </a:ext>
            </a:extLst>
          </a:blip>
          <a:stretch>
            <a:fillRect/>
          </a:stretch>
        </p:blipFill>
        <p:spPr>
          <a:xfrm>
            <a:off x="184640" y="1596129"/>
            <a:ext cx="4393710" cy="3033021"/>
          </a:xfrm>
        </p:spPr>
      </p:pic>
      <p:sp>
        <p:nvSpPr>
          <p:cNvPr id="24" name="ZoneTexte 23"/>
          <p:cNvSpPr txBox="1"/>
          <p:nvPr/>
        </p:nvSpPr>
        <p:spPr>
          <a:xfrm>
            <a:off x="1997320" y="1199223"/>
            <a:ext cx="768350" cy="369332"/>
          </a:xfrm>
          <a:prstGeom prst="rect">
            <a:avLst/>
          </a:prstGeom>
          <a:noFill/>
        </p:spPr>
        <p:txBody>
          <a:bodyPr wrap="square" rtlCol="0">
            <a:spAutoFit/>
          </a:bodyPr>
          <a:lstStyle/>
          <a:p>
            <a:r>
              <a:rPr lang="el-GR" dirty="0"/>
              <a:t>ε</a:t>
            </a:r>
            <a:r>
              <a:rPr lang="fr-FR" baseline="-25000" dirty="0"/>
              <a:t>x</a:t>
            </a:r>
            <a:endParaRPr lang="en-US" baseline="-25000" dirty="0"/>
          </a:p>
        </p:txBody>
      </p:sp>
      <p:sp>
        <p:nvSpPr>
          <p:cNvPr id="25" name="Rectangle 24"/>
          <p:cNvSpPr/>
          <p:nvPr/>
        </p:nvSpPr>
        <p:spPr>
          <a:xfrm>
            <a:off x="6572106" y="1181459"/>
            <a:ext cx="359394" cy="369332"/>
          </a:xfrm>
          <a:prstGeom prst="rect">
            <a:avLst/>
          </a:prstGeom>
        </p:spPr>
        <p:txBody>
          <a:bodyPr wrap="none">
            <a:spAutoFit/>
          </a:bodyPr>
          <a:lstStyle/>
          <a:p>
            <a:r>
              <a:rPr lang="el-GR" dirty="0"/>
              <a:t>ε</a:t>
            </a:r>
            <a:r>
              <a:rPr lang="fr-FR" baseline="-25000" dirty="0"/>
              <a:t>y</a:t>
            </a:r>
            <a:endParaRPr lang="en-US" baseline="-25000" dirty="0"/>
          </a:p>
        </p:txBody>
      </p:sp>
      <p:sp>
        <p:nvSpPr>
          <p:cNvPr id="27" name="Ellipse 26"/>
          <p:cNvSpPr/>
          <p:nvPr/>
        </p:nvSpPr>
        <p:spPr>
          <a:xfrm>
            <a:off x="406400" y="3886198"/>
            <a:ext cx="692150" cy="3937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Ellipse 27"/>
          <p:cNvSpPr/>
          <p:nvPr/>
        </p:nvSpPr>
        <p:spPr>
          <a:xfrm>
            <a:off x="4781567" y="3886197"/>
            <a:ext cx="692150" cy="3937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9" name="ZoneTexte 28"/>
          <p:cNvSpPr txBox="1"/>
          <p:nvPr/>
        </p:nvSpPr>
        <p:spPr>
          <a:xfrm>
            <a:off x="184640" y="4541308"/>
            <a:ext cx="1673856" cy="300082"/>
          </a:xfrm>
          <a:prstGeom prst="rect">
            <a:avLst/>
          </a:prstGeom>
          <a:noFill/>
        </p:spPr>
        <p:txBody>
          <a:bodyPr wrap="none" rtlCol="0">
            <a:spAutoFit/>
          </a:bodyPr>
          <a:lstStyle/>
          <a:p>
            <a:r>
              <a:rPr lang="en-US" sz="1350" dirty="0"/>
              <a:t>Lose a lot of particles</a:t>
            </a:r>
          </a:p>
        </p:txBody>
      </p:sp>
      <p:cxnSp>
        <p:nvCxnSpPr>
          <p:cNvPr id="31" name="Connecteur droit avec flèche 30"/>
          <p:cNvCxnSpPr>
            <a:stCxn id="27" idx="4"/>
          </p:cNvCxnSpPr>
          <p:nvPr/>
        </p:nvCxnSpPr>
        <p:spPr>
          <a:xfrm flipH="1">
            <a:off x="752475" y="4279898"/>
            <a:ext cx="1" cy="313126"/>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432050" y="1720851"/>
            <a:ext cx="1282700" cy="1320800"/>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35" name="Connecteur droit avec flèche 34"/>
          <p:cNvCxnSpPr>
            <a:stCxn id="33" idx="0"/>
          </p:cNvCxnSpPr>
          <p:nvPr/>
        </p:nvCxnSpPr>
        <p:spPr>
          <a:xfrm flipV="1">
            <a:off x="3073400" y="1473200"/>
            <a:ext cx="120650" cy="247650"/>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3016251" y="1004501"/>
            <a:ext cx="2058670" cy="507831"/>
          </a:xfrm>
          <a:prstGeom prst="rect">
            <a:avLst/>
          </a:prstGeom>
          <a:noFill/>
        </p:spPr>
        <p:txBody>
          <a:bodyPr wrap="square" rtlCol="0">
            <a:spAutoFit/>
          </a:bodyPr>
          <a:lstStyle/>
          <a:p>
            <a:r>
              <a:rPr lang="en-US" sz="1350" dirty="0">
                <a:solidFill>
                  <a:schemeClr val="accent6">
                    <a:lumMod val="75000"/>
                  </a:schemeClr>
                </a:solidFill>
              </a:rPr>
              <a:t>Same order of magnitude as without errors : good!</a:t>
            </a:r>
          </a:p>
        </p:txBody>
      </p:sp>
      <p:sp>
        <p:nvSpPr>
          <p:cNvPr id="39" name="Rectangle 38"/>
          <p:cNvSpPr/>
          <p:nvPr/>
        </p:nvSpPr>
        <p:spPr>
          <a:xfrm>
            <a:off x="6886267" y="1720851"/>
            <a:ext cx="1282700" cy="2559046"/>
          </a:xfrm>
          <a:prstGeom prst="rect">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0" name="Connecteur droit avec flèche 39"/>
          <p:cNvCxnSpPr>
            <a:stCxn id="39" idx="0"/>
          </p:cNvCxnSpPr>
          <p:nvPr/>
        </p:nvCxnSpPr>
        <p:spPr>
          <a:xfrm flipV="1">
            <a:off x="7527618" y="1403350"/>
            <a:ext cx="168583" cy="317501"/>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ZoneTexte 40"/>
          <p:cNvSpPr txBox="1"/>
          <p:nvPr/>
        </p:nvSpPr>
        <p:spPr>
          <a:xfrm>
            <a:off x="7195293" y="966469"/>
            <a:ext cx="1948708" cy="715581"/>
          </a:xfrm>
          <a:prstGeom prst="rect">
            <a:avLst/>
          </a:prstGeom>
          <a:noFill/>
        </p:spPr>
        <p:txBody>
          <a:bodyPr wrap="square" rtlCol="0">
            <a:spAutoFit/>
          </a:bodyPr>
          <a:lstStyle/>
          <a:p>
            <a:r>
              <a:rPr lang="en-US" sz="1350" dirty="0">
                <a:solidFill>
                  <a:schemeClr val="accent6">
                    <a:lumMod val="75000"/>
                  </a:schemeClr>
                </a:solidFill>
              </a:rPr>
              <a:t>Same order of magnitude as without errors : good!</a:t>
            </a:r>
          </a:p>
        </p:txBody>
      </p:sp>
      <p:sp>
        <p:nvSpPr>
          <p:cNvPr id="20" name="ZoneTexte 19"/>
          <p:cNvSpPr txBox="1"/>
          <p:nvPr/>
        </p:nvSpPr>
        <p:spPr>
          <a:xfrm>
            <a:off x="202967" y="1034018"/>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L. Soubirou</a:t>
            </a:r>
            <a:endParaRPr lang="fr-FR" b="1" dirty="0">
              <a:solidFill>
                <a:srgbClr val="0070C0"/>
              </a:solidFill>
            </a:endParaRPr>
          </a:p>
        </p:txBody>
      </p:sp>
      <p:sp>
        <p:nvSpPr>
          <p:cNvPr id="2" name="Espace réservé du numéro de diapositive 1"/>
          <p:cNvSpPr>
            <a:spLocks noGrp="1"/>
          </p:cNvSpPr>
          <p:nvPr>
            <p:ph type="sldNum" sz="quarter" idx="12"/>
          </p:nvPr>
        </p:nvSpPr>
        <p:spPr/>
        <p:txBody>
          <a:bodyPr/>
          <a:lstStyle/>
          <a:p>
            <a:fld id="{005C7FBA-D4E9-46CA-9321-3ADA2E368FCD}" type="slidenum">
              <a:rPr lang="en-GB" smtClean="0"/>
              <a:t>15</a:t>
            </a:fld>
            <a:endParaRPr lang="en-GB"/>
          </a:p>
        </p:txBody>
      </p:sp>
    </p:spTree>
    <p:extLst>
      <p:ext uri="{BB962C8B-B14F-4D97-AF65-F5344CB8AC3E}">
        <p14:creationId xmlns:p14="http://schemas.microsoft.com/office/powerpoint/2010/main" val="41819261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p:cNvPicPr>
            <a:picLocks noGrp="1" noChangeAspect="1"/>
          </p:cNvPicPr>
          <p:nvPr>
            <p:ph sz="half" idx="2"/>
          </p:nvPr>
        </p:nvPicPr>
        <p:blipFill>
          <a:blip r:embed="rId2">
            <a:extLst>
              <a:ext uri="{28A0092B-C50C-407E-A947-70E740481C1C}">
                <a14:useLocalDpi xmlns:a14="http://schemas.microsoft.com/office/drawing/2010/main"/>
              </a:ext>
            </a:extLst>
          </a:blip>
          <a:stretch>
            <a:fillRect/>
          </a:stretch>
        </p:blipFill>
        <p:spPr>
          <a:xfrm>
            <a:off x="609587" y="2165093"/>
            <a:ext cx="3886200" cy="2598858"/>
          </a:xfrm>
        </p:spPr>
      </p:pic>
      <p:sp>
        <p:nvSpPr>
          <p:cNvPr id="4" name="Espace réservé du pied de page 3"/>
          <p:cNvSpPr>
            <a:spLocks noGrp="1"/>
          </p:cNvSpPr>
          <p:nvPr>
            <p:ph type="ftr" sz="quarter" idx="11"/>
          </p:nvPr>
        </p:nvSpPr>
        <p:spPr/>
        <p:txBody>
          <a:bodyPr/>
          <a:lstStyle/>
          <a:p>
            <a:r>
              <a:rPr lang="en-US" dirty="0"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Titre 5"/>
          <p:cNvSpPr>
            <a:spLocks noGrp="1"/>
          </p:cNvSpPr>
          <p:nvPr>
            <p:ph type="title"/>
          </p:nvPr>
        </p:nvSpPr>
        <p:spPr/>
        <p:txBody>
          <a:bodyPr/>
          <a:lstStyle/>
          <a:p>
            <a:r>
              <a:rPr lang="en-US" dirty="0"/>
              <a:t>Relative transverse emittance </a:t>
            </a:r>
            <a:r>
              <a:rPr lang="en-US" dirty="0" smtClean="0"/>
              <a:t>growth</a:t>
            </a:r>
            <a:br>
              <a:rPr lang="en-US" dirty="0" smtClean="0"/>
            </a:br>
            <a:r>
              <a:rPr lang="en-US" dirty="0" smtClean="0"/>
              <a:t>with b3 and b5 errors</a:t>
            </a:r>
            <a:endParaRPr lang="en-US" dirty="0"/>
          </a:p>
        </p:txBody>
      </p:sp>
      <p:pic>
        <p:nvPicPr>
          <p:cNvPr id="12" name="Image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9587" y="1208900"/>
            <a:ext cx="1233775" cy="817896"/>
          </a:xfrm>
          <a:prstGeom prst="rect">
            <a:avLst/>
          </a:prstGeom>
        </p:spPr>
      </p:pic>
      <p:sp>
        <p:nvSpPr>
          <p:cNvPr id="2" name="Rectangle 1"/>
          <p:cNvSpPr/>
          <p:nvPr/>
        </p:nvSpPr>
        <p:spPr>
          <a:xfrm>
            <a:off x="4241482" y="1731768"/>
            <a:ext cx="3408590" cy="369332"/>
          </a:xfrm>
          <a:prstGeom prst="rect">
            <a:avLst/>
          </a:prstGeom>
        </p:spPr>
        <p:txBody>
          <a:bodyPr wrap="square">
            <a:spAutoFit/>
          </a:bodyPr>
          <a:lstStyle/>
          <a:p>
            <a:r>
              <a:rPr lang="en-US" sz="900" dirty="0">
                <a:solidFill>
                  <a:srgbClr val="FF0000"/>
                </a:solidFill>
                <a:latin typeface="Montserrat SemiBold" panose="020F0502020204030204" pitchFamily="2" charset="0"/>
              </a:rPr>
              <a:t>* Initial Magnetic Design of Superconducting Dipoles in Acceleration Stage - </a:t>
            </a:r>
            <a:r>
              <a:rPr lang="en-US" sz="900" dirty="0">
                <a:solidFill>
                  <a:srgbClr val="FF0000"/>
                </a:solidFill>
                <a:latin typeface="Montserrat SemiBold" panose="00000700000000000000" pitchFamily="2" charset="0"/>
              </a:rPr>
              <a:t>Siara Fabbri, Luca </a:t>
            </a:r>
            <a:r>
              <a:rPr lang="en-US" sz="900" dirty="0" err="1">
                <a:solidFill>
                  <a:srgbClr val="FF0000"/>
                </a:solidFill>
                <a:latin typeface="Montserrat SemiBold" panose="00000700000000000000" pitchFamily="2" charset="0"/>
              </a:rPr>
              <a:t>Bottura</a:t>
            </a:r>
            <a:r>
              <a:rPr lang="en-US" sz="900" dirty="0">
                <a:solidFill>
                  <a:srgbClr val="FF0000"/>
                </a:solidFill>
                <a:latin typeface="Montserrat SemiBold" panose="00000700000000000000" pitchFamily="2" charset="0"/>
              </a:rPr>
              <a:t> (IMCC-</a:t>
            </a:r>
            <a:r>
              <a:rPr lang="en-US" sz="900" dirty="0" err="1">
                <a:solidFill>
                  <a:srgbClr val="FF0000"/>
                </a:solidFill>
                <a:latin typeface="Montserrat SemiBold" panose="00000700000000000000" pitchFamily="2" charset="0"/>
              </a:rPr>
              <a:t>MuCol</a:t>
            </a:r>
            <a:r>
              <a:rPr lang="en-US" sz="900" dirty="0">
                <a:solidFill>
                  <a:srgbClr val="FF0000"/>
                </a:solidFill>
                <a:latin typeface="Montserrat SemiBold" panose="00000700000000000000" pitchFamily="2" charset="0"/>
              </a:rPr>
              <a:t> annual meeting 2024)</a:t>
            </a:r>
            <a:endParaRPr lang="en-GB" sz="900" dirty="0">
              <a:solidFill>
                <a:srgbClr val="FF0000"/>
              </a:solidFill>
              <a:latin typeface="Montserrat SemiBold" panose="00000700000000000000" pitchFamily="2" charset="0"/>
            </a:endParaRPr>
          </a:p>
        </p:txBody>
      </p:sp>
      <p:sp>
        <p:nvSpPr>
          <p:cNvPr id="14" name="Espace réservé du texte 7"/>
          <p:cNvSpPr txBox="1">
            <a:spLocks/>
          </p:cNvSpPr>
          <p:nvPr/>
        </p:nvSpPr>
        <p:spPr>
          <a:xfrm>
            <a:off x="1907704" y="1481133"/>
            <a:ext cx="2016224" cy="286745"/>
          </a:xfrm>
          <a:prstGeom prst="rect">
            <a:avLst/>
          </a:prstGeom>
        </p:spPr>
        <p:txBody>
          <a:bodyPr vert="horz" lIns="68580" tIns="34290" rIns="68580" bIns="34290" rtlCol="0">
            <a:normAutofit fontScale="92500"/>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1400" dirty="0"/>
              <a:t>Best Field Quality (2RT)</a:t>
            </a:r>
            <a:endParaRPr lang="en-US" sz="1350" dirty="0"/>
          </a:p>
        </p:txBody>
      </p:sp>
      <p:pic>
        <p:nvPicPr>
          <p:cNvPr id="15" name="Espace réservé du contenu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34272" y="2163778"/>
            <a:ext cx="3886200" cy="2588789"/>
          </a:xfrm>
          <a:prstGeom prst="rect">
            <a:avLst/>
          </a:prstGeom>
        </p:spPr>
      </p:pic>
      <p:pic>
        <p:nvPicPr>
          <p:cNvPr id="16" name="Image 1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594672" y="1215906"/>
            <a:ext cx="1225800" cy="817200"/>
          </a:xfrm>
          <a:prstGeom prst="rect">
            <a:avLst/>
          </a:prstGeom>
        </p:spPr>
      </p:pic>
      <p:sp>
        <p:nvSpPr>
          <p:cNvPr id="17" name="Espace réservé du texte 7"/>
          <p:cNvSpPr txBox="1">
            <a:spLocks/>
          </p:cNvSpPr>
          <p:nvPr/>
        </p:nvSpPr>
        <p:spPr>
          <a:xfrm>
            <a:off x="5436096" y="1481133"/>
            <a:ext cx="2016224" cy="286745"/>
          </a:xfrm>
          <a:prstGeom prst="rect">
            <a:avLst/>
          </a:prstGeom>
        </p:spPr>
        <p:txBody>
          <a:bodyPr vert="horz" lIns="68580" tIns="34290" rIns="68580" bIns="3429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fr-FR" sz="1400" dirty="0" err="1"/>
              <a:t>Median</a:t>
            </a:r>
            <a:r>
              <a:rPr lang="fr-FR" sz="1400" dirty="0"/>
              <a:t> Volume (2RT) </a:t>
            </a:r>
            <a:endParaRPr lang="en-US" sz="1350" dirty="0"/>
          </a:p>
        </p:txBody>
      </p:sp>
      <p:sp>
        <p:nvSpPr>
          <p:cNvPr id="18" name="ZoneTexte 17"/>
          <p:cNvSpPr txBox="1"/>
          <p:nvPr/>
        </p:nvSpPr>
        <p:spPr>
          <a:xfrm>
            <a:off x="2552687" y="1054543"/>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L. Soubirou</a:t>
            </a:r>
            <a:endParaRPr lang="fr-FR" b="1" dirty="0">
              <a:solidFill>
                <a:srgbClr val="0070C0"/>
              </a:solidFill>
            </a:endParaRPr>
          </a:p>
        </p:txBody>
      </p:sp>
      <p:sp>
        <p:nvSpPr>
          <p:cNvPr id="11" name="Espace réservé du numéro de diapositive 10"/>
          <p:cNvSpPr>
            <a:spLocks noGrp="1"/>
          </p:cNvSpPr>
          <p:nvPr>
            <p:ph type="sldNum" sz="quarter" idx="12"/>
          </p:nvPr>
        </p:nvSpPr>
        <p:spPr/>
        <p:txBody>
          <a:bodyPr/>
          <a:lstStyle/>
          <a:p>
            <a:fld id="{005C7FBA-D4E9-46CA-9321-3ADA2E368FCD}" type="slidenum">
              <a:rPr lang="en-GB" smtClean="0"/>
              <a:t>16</a:t>
            </a:fld>
            <a:endParaRPr lang="en-GB"/>
          </a:p>
        </p:txBody>
      </p:sp>
    </p:spTree>
    <p:extLst>
      <p:ext uri="{BB962C8B-B14F-4D97-AF65-F5344CB8AC3E}">
        <p14:creationId xmlns:p14="http://schemas.microsoft.com/office/powerpoint/2010/main" val="4435698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Titre 5"/>
          <p:cNvSpPr>
            <a:spLocks noGrp="1"/>
          </p:cNvSpPr>
          <p:nvPr>
            <p:ph type="title"/>
          </p:nvPr>
        </p:nvSpPr>
        <p:spPr/>
        <p:txBody>
          <a:bodyPr/>
          <a:lstStyle/>
          <a:p>
            <a:r>
              <a:rPr lang="en-US" dirty="0" smtClean="0"/>
              <a:t>Good field region of SC dipoles</a:t>
            </a:r>
            <a:endParaRPr lang="en-US" dirty="0"/>
          </a:p>
        </p:txBody>
      </p:sp>
      <p:pic>
        <p:nvPicPr>
          <p:cNvPr id="16" name="Espace réservé du contenu 3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0424" y="1472629"/>
            <a:ext cx="3916372" cy="3016211"/>
          </a:xfrm>
          <a:prstGeom prst="rect">
            <a:avLst/>
          </a:prstGeom>
        </p:spPr>
      </p:pic>
      <p:sp>
        <p:nvSpPr>
          <p:cNvPr id="19" name="Rectangle 18"/>
          <p:cNvSpPr/>
          <p:nvPr/>
        </p:nvSpPr>
        <p:spPr>
          <a:xfrm>
            <a:off x="1085851" y="2165350"/>
            <a:ext cx="425450" cy="958851"/>
          </a:xfrm>
          <a:prstGeom prst="rect">
            <a:avLst/>
          </a:prstGeom>
          <a:noFill/>
          <a:ln w="28575"/>
        </p:spPr>
        <p:style>
          <a:lnRef idx="2">
            <a:schemeClr val="dk1"/>
          </a:lnRef>
          <a:fillRef idx="1">
            <a:schemeClr val="lt1"/>
          </a:fillRef>
          <a:effectRef idx="0">
            <a:schemeClr val="dk1"/>
          </a:effectRef>
          <a:fontRef idx="minor">
            <a:schemeClr val="dk1"/>
          </a:fontRef>
        </p:style>
        <p:txBody>
          <a:bodyPr rtlCol="0" anchor="ctr"/>
          <a:lstStyle/>
          <a:p>
            <a:pPr algn="ctr"/>
            <a:endParaRPr lang="en-US" sz="1350"/>
          </a:p>
        </p:txBody>
      </p:sp>
      <p:sp>
        <p:nvSpPr>
          <p:cNvPr id="20" name="ZoneTexte 19"/>
          <p:cNvSpPr txBox="1"/>
          <p:nvPr/>
        </p:nvSpPr>
        <p:spPr>
          <a:xfrm>
            <a:off x="1822451" y="2165350"/>
            <a:ext cx="1614288" cy="300082"/>
          </a:xfrm>
          <a:prstGeom prst="rect">
            <a:avLst/>
          </a:prstGeom>
          <a:noFill/>
        </p:spPr>
        <p:txBody>
          <a:bodyPr wrap="none" rtlCol="0">
            <a:spAutoFit/>
          </a:bodyPr>
          <a:lstStyle/>
          <a:p>
            <a:r>
              <a:rPr lang="fr-FR" sz="1350" dirty="0">
                <a:solidFill>
                  <a:schemeClr val="accent6"/>
                </a:solidFill>
              </a:rPr>
              <a:t>Reference </a:t>
            </a:r>
            <a:r>
              <a:rPr lang="fr-FR" sz="1350" dirty="0" err="1">
                <a:solidFill>
                  <a:schemeClr val="accent6"/>
                </a:solidFill>
              </a:rPr>
              <a:t>traj</a:t>
            </a:r>
            <a:r>
              <a:rPr lang="fr-FR" sz="1350" dirty="0">
                <a:solidFill>
                  <a:schemeClr val="accent6"/>
                </a:solidFill>
              </a:rPr>
              <a:t> B</a:t>
            </a:r>
            <a:r>
              <a:rPr lang="fr-FR" sz="1350" baseline="-25000" dirty="0">
                <a:solidFill>
                  <a:schemeClr val="accent6"/>
                </a:solidFill>
              </a:rPr>
              <a:t>NC</a:t>
            </a:r>
            <a:r>
              <a:rPr lang="fr-FR" sz="1350" dirty="0">
                <a:solidFill>
                  <a:schemeClr val="accent6"/>
                </a:solidFill>
              </a:rPr>
              <a:t>=0</a:t>
            </a:r>
            <a:endParaRPr lang="en-US" sz="1350" dirty="0">
              <a:solidFill>
                <a:schemeClr val="accent6"/>
              </a:solidFill>
            </a:endParaRPr>
          </a:p>
        </p:txBody>
      </p:sp>
      <p:pic>
        <p:nvPicPr>
          <p:cNvPr id="11" name="Espace réservé du contenu 10"/>
          <p:cNvPicPr>
            <a:picLocks noGrp="1" noChangeAspect="1"/>
          </p:cNvPicPr>
          <p:nvPr>
            <p:ph sz="half" idx="2"/>
          </p:nvPr>
        </p:nvPicPr>
        <p:blipFill>
          <a:blip r:embed="rId3" cstate="print">
            <a:extLst>
              <a:ext uri="{28A0092B-C50C-407E-A947-70E740481C1C}">
                <a14:useLocalDpi xmlns:a14="http://schemas.microsoft.com/office/drawing/2010/main"/>
              </a:ext>
            </a:extLst>
          </a:blip>
          <a:stretch>
            <a:fillRect/>
          </a:stretch>
        </p:blipFill>
        <p:spPr>
          <a:xfrm>
            <a:off x="4286250" y="1088693"/>
            <a:ext cx="2276587" cy="1800000"/>
          </a:xfrm>
        </p:spPr>
      </p:pic>
      <p:pic>
        <p:nvPicPr>
          <p:cNvPr id="13" name="Image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702291" y="1088693"/>
            <a:ext cx="2355760" cy="1800000"/>
          </a:xfrm>
          <a:prstGeom prst="rect">
            <a:avLst/>
          </a:prstGeom>
        </p:spPr>
      </p:pic>
      <p:pic>
        <p:nvPicPr>
          <p:cNvPr id="14" name="Image 1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286250" y="2958662"/>
            <a:ext cx="2397235" cy="1800000"/>
          </a:xfrm>
          <a:prstGeom prst="rect">
            <a:avLst/>
          </a:prstGeom>
        </p:spPr>
      </p:pic>
      <p:sp>
        <p:nvSpPr>
          <p:cNvPr id="15" name="ZoneTexte 14"/>
          <p:cNvSpPr txBox="1"/>
          <p:nvPr/>
        </p:nvSpPr>
        <p:spPr>
          <a:xfrm>
            <a:off x="1172813" y="1088693"/>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L. Soubirou</a:t>
            </a:r>
            <a:endParaRPr lang="fr-FR" b="1" dirty="0">
              <a:solidFill>
                <a:srgbClr val="0070C0"/>
              </a:solidFill>
            </a:endParaRPr>
          </a:p>
        </p:txBody>
      </p:sp>
      <p:sp>
        <p:nvSpPr>
          <p:cNvPr id="3" name="Espace réservé du numéro de diapositive 2"/>
          <p:cNvSpPr>
            <a:spLocks noGrp="1"/>
          </p:cNvSpPr>
          <p:nvPr>
            <p:ph type="sldNum" sz="quarter" idx="12"/>
          </p:nvPr>
        </p:nvSpPr>
        <p:spPr/>
        <p:txBody>
          <a:bodyPr/>
          <a:lstStyle/>
          <a:p>
            <a:fld id="{005C7FBA-D4E9-46CA-9321-3ADA2E368FCD}" type="slidenum">
              <a:rPr lang="en-GB" smtClean="0"/>
              <a:t>17</a:t>
            </a:fld>
            <a:endParaRPr lang="en-GB"/>
          </a:p>
        </p:txBody>
      </p:sp>
    </p:spTree>
    <p:extLst>
      <p:ext uri="{BB962C8B-B14F-4D97-AF65-F5344CB8AC3E}">
        <p14:creationId xmlns:p14="http://schemas.microsoft.com/office/powerpoint/2010/main" val="7390473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General </a:t>
            </a:r>
            <a:r>
              <a:rPr lang="fr-FR" dirty="0" err="1" smtClean="0"/>
              <a:t>parameters</a:t>
            </a:r>
            <a:endParaRPr lang="fr-FR" dirty="0" smtClean="0"/>
          </a:p>
          <a:p>
            <a:r>
              <a:rPr lang="fr-FR" dirty="0" smtClean="0"/>
              <a:t>Arc </a:t>
            </a:r>
            <a:r>
              <a:rPr lang="fr-FR" dirty="0" err="1" smtClean="0"/>
              <a:t>cell</a:t>
            </a:r>
            <a:r>
              <a:rPr lang="fr-FR" dirty="0" smtClean="0"/>
              <a:t> and </a:t>
            </a:r>
            <a:r>
              <a:rPr lang="fr-FR" dirty="0" err="1" smtClean="0"/>
              <a:t>tracking</a:t>
            </a:r>
            <a:endParaRPr lang="fr-FR" dirty="0" smtClean="0"/>
          </a:p>
          <a:p>
            <a:r>
              <a:rPr lang="fr-FR" dirty="0" smtClean="0">
                <a:solidFill>
                  <a:srgbClr val="0070C0"/>
                </a:solidFill>
              </a:rPr>
              <a:t>RF </a:t>
            </a:r>
            <a:r>
              <a:rPr lang="fr-FR" dirty="0" err="1" smtClean="0">
                <a:solidFill>
                  <a:srgbClr val="0070C0"/>
                </a:solidFill>
              </a:rPr>
              <a:t>parameters</a:t>
            </a:r>
            <a:endParaRPr lang="fr-FR" dirty="0" smtClean="0">
              <a:solidFill>
                <a:srgbClr val="0070C0"/>
              </a:solidFill>
            </a:endParaRPr>
          </a:p>
          <a:p>
            <a:r>
              <a:rPr lang="fr-FR" dirty="0" smtClean="0"/>
              <a:t>Collective </a:t>
            </a:r>
            <a:r>
              <a:rPr lang="fr-FR" dirty="0" err="1" smtClean="0"/>
              <a:t>effects</a:t>
            </a:r>
            <a:endParaRPr lang="fr-FR" dirty="0" smtClean="0"/>
          </a:p>
          <a:p>
            <a:r>
              <a:rPr lang="fr-FR" dirty="0" smtClean="0"/>
              <a:t>NC </a:t>
            </a:r>
            <a:r>
              <a:rPr lang="fr-FR" dirty="0" err="1" smtClean="0"/>
              <a:t>magnet</a:t>
            </a:r>
            <a:r>
              <a:rPr lang="fr-FR" dirty="0" smtClean="0"/>
              <a:t> </a:t>
            </a:r>
            <a:r>
              <a:rPr lang="fr-FR" dirty="0" err="1" smtClean="0"/>
              <a:t>parameters</a:t>
            </a:r>
            <a:endParaRPr lang="fr-FR" dirty="0" smtClean="0"/>
          </a:p>
          <a:p>
            <a:r>
              <a:rPr lang="fr-FR" dirty="0" smtClean="0"/>
              <a:t>SC </a:t>
            </a:r>
            <a:r>
              <a:rPr lang="fr-FR" dirty="0" err="1" smtClean="0"/>
              <a:t>magnet</a:t>
            </a:r>
            <a:r>
              <a:rPr lang="fr-FR" dirty="0" smtClean="0"/>
              <a:t> </a:t>
            </a:r>
            <a:r>
              <a:rPr lang="fr-FR" dirty="0" err="1" smtClean="0"/>
              <a:t>parameters</a:t>
            </a:r>
            <a:endParaRPr lang="fr-FR" dirty="0" smtClean="0"/>
          </a:p>
          <a:p>
            <a:r>
              <a:rPr lang="fr-FR" dirty="0"/>
              <a:t>Radiation issues</a:t>
            </a:r>
          </a:p>
          <a:p>
            <a:r>
              <a:rPr lang="fr-FR" dirty="0" err="1" smtClean="0"/>
              <a:t>Summary</a:t>
            </a:r>
            <a:endParaRPr lang="fr-FR" dirty="0">
              <a:solidFill>
                <a:srgbClr val="0070C0"/>
              </a:solidFill>
            </a:endParaRPr>
          </a:p>
        </p:txBody>
      </p:sp>
      <p:sp>
        <p:nvSpPr>
          <p:cNvPr id="3" name="Titre 2"/>
          <p:cNvSpPr>
            <a:spLocks noGrp="1"/>
          </p:cNvSpPr>
          <p:nvPr>
            <p:ph type="title"/>
          </p:nvPr>
        </p:nvSpPr>
        <p:spPr/>
        <p:txBody>
          <a:bodyPr/>
          <a:lstStyle/>
          <a:p>
            <a:r>
              <a:rPr lang="fr-FR" dirty="0" err="1" smtClean="0"/>
              <a:t>Outline</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18</a:t>
            </a:fld>
            <a:endParaRPr lang="en-GB" dirty="0"/>
          </a:p>
        </p:txBody>
      </p:sp>
    </p:spTree>
    <p:extLst>
      <p:ext uri="{BB962C8B-B14F-4D97-AF65-F5344CB8AC3E}">
        <p14:creationId xmlns:p14="http://schemas.microsoft.com/office/powerpoint/2010/main" val="38611288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69E96764-CB14-22E2-E956-4429C2F7717D}"/>
              </a:ext>
            </a:extLst>
          </p:cNvPr>
          <p:cNvSpPr>
            <a:spLocks noGrp="1"/>
          </p:cNvSpPr>
          <p:nvPr>
            <p:ph idx="1"/>
          </p:nvPr>
        </p:nvSpPr>
        <p:spPr>
          <a:xfrm>
            <a:off x="626100" y="1095663"/>
            <a:ext cx="7886700" cy="3753431"/>
          </a:xfrm>
        </p:spPr>
        <p:txBody>
          <a:bodyPr>
            <a:normAutofit fontScale="92500" lnSpcReduction="10000"/>
          </a:bodyPr>
          <a:lstStyle/>
          <a:p>
            <a:r>
              <a:rPr lang="en-US" dirty="0"/>
              <a:t>Two counter-rotating beams with a single </a:t>
            </a:r>
            <a:r>
              <a:rPr lang="en-US" b="1" dirty="0"/>
              <a:t>high-intensity bunch</a:t>
            </a:r>
          </a:p>
          <a:p>
            <a:pPr lvl="1"/>
            <a:r>
              <a:rPr lang="en-US" dirty="0"/>
              <a:t>High transient beam loading</a:t>
            </a:r>
          </a:p>
          <a:p>
            <a:r>
              <a:rPr lang="en-US" b="1" dirty="0"/>
              <a:t>High energy gain</a:t>
            </a:r>
            <a:r>
              <a:rPr lang="en-US" dirty="0"/>
              <a:t> to preserve muon lifetime</a:t>
            </a:r>
          </a:p>
          <a:p>
            <a:pPr lvl="1"/>
            <a:r>
              <a:rPr lang="en-US" dirty="0"/>
              <a:t>High voltage per turn </a:t>
            </a:r>
            <a:r>
              <a:rPr lang="en-US" dirty="0">
                <a:sym typeface="Wingdings" panose="05000000000000000000" pitchFamily="2" charset="2"/>
              </a:rPr>
              <a:t> h</a:t>
            </a:r>
            <a:r>
              <a:rPr lang="en-US" dirty="0"/>
              <a:t>igh cavity gradient &amp; large number of cavities</a:t>
            </a:r>
          </a:p>
          <a:p>
            <a:r>
              <a:rPr lang="en-US" b="1" dirty="0"/>
              <a:t>Short acceleration time </a:t>
            </a:r>
          </a:p>
          <a:p>
            <a:pPr lvl="1"/>
            <a:r>
              <a:rPr lang="en-US" dirty="0"/>
              <a:t>Cavities will be operated in pulsed mode (duty cycle of a few %)</a:t>
            </a:r>
          </a:p>
          <a:p>
            <a:r>
              <a:rPr lang="en-US" dirty="0"/>
              <a:t>Beams must be kept stable during acceleration despite large synchrotron tune</a:t>
            </a:r>
          </a:p>
          <a:p>
            <a:pPr lvl="1"/>
            <a:r>
              <a:rPr lang="en-US" dirty="0"/>
              <a:t>Separation of RF system into </a:t>
            </a:r>
            <a:r>
              <a:rPr lang="en-US" b="1" dirty="0"/>
              <a:t>multiple stations</a:t>
            </a:r>
            <a:r>
              <a:rPr lang="en-US" dirty="0"/>
              <a:t> all around the ring</a:t>
            </a:r>
          </a:p>
          <a:p>
            <a:r>
              <a:rPr lang="en-US" b="1" dirty="0"/>
              <a:t>RF-frequency swing </a:t>
            </a:r>
            <a:r>
              <a:rPr lang="en-US" dirty="0"/>
              <a:t>will be required to compensate for changing orbit lengths in hybrid RCSs</a:t>
            </a:r>
          </a:p>
          <a:p>
            <a:pPr lvl="1"/>
            <a:r>
              <a:rPr lang="en-US" dirty="0"/>
              <a:t>Fast reactive tuners necessary</a:t>
            </a:r>
          </a:p>
          <a:p>
            <a:r>
              <a:rPr lang="en-US" dirty="0"/>
              <a:t>Non-linear energy gain leads to the requirement for </a:t>
            </a:r>
            <a:r>
              <a:rPr lang="en-US" b="1" dirty="0"/>
              <a:t>additional cavities</a:t>
            </a:r>
            <a:endParaRPr lang="en-US" dirty="0">
              <a:sym typeface="Wingdings" panose="05000000000000000000" pitchFamily="2" charset="2"/>
            </a:endParaRPr>
          </a:p>
          <a:p>
            <a:pPr lvl="1"/>
            <a:r>
              <a:rPr lang="en-US" dirty="0">
                <a:sym typeface="Wingdings" panose="05000000000000000000" pitchFamily="2" charset="2"/>
              </a:rPr>
              <a:t>The maximum number of cavities has to be installed but is not required during the full acceleration time. </a:t>
            </a:r>
            <a:endParaRPr lang="en-US" dirty="0"/>
          </a:p>
        </p:txBody>
      </p:sp>
      <p:sp>
        <p:nvSpPr>
          <p:cNvPr id="3" name="Titel 2">
            <a:extLst>
              <a:ext uri="{FF2B5EF4-FFF2-40B4-BE49-F238E27FC236}">
                <a16:creationId xmlns:a16="http://schemas.microsoft.com/office/drawing/2014/main" id="{74273F8C-A1E7-4568-F561-8E3B8A5F79CC}"/>
              </a:ext>
            </a:extLst>
          </p:cNvPr>
          <p:cNvSpPr>
            <a:spLocks noGrp="1"/>
          </p:cNvSpPr>
          <p:nvPr>
            <p:ph type="title"/>
          </p:nvPr>
        </p:nvSpPr>
        <p:spPr/>
        <p:txBody>
          <a:bodyPr/>
          <a:lstStyle/>
          <a:p>
            <a:r>
              <a:rPr lang="en-US" dirty="0"/>
              <a:t>RF system requirements</a:t>
            </a:r>
          </a:p>
        </p:txBody>
      </p:sp>
      <p:sp>
        <p:nvSpPr>
          <p:cNvPr id="4" name="Fußzeilenplatzhalter 3">
            <a:extLst>
              <a:ext uri="{FF2B5EF4-FFF2-40B4-BE49-F238E27FC236}">
                <a16:creationId xmlns:a16="http://schemas.microsoft.com/office/drawing/2014/main" id="{7023E5E4-5A7C-A71E-852A-85928E1777E4}"/>
              </a:ext>
            </a:extLst>
          </p:cNvPr>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19</a:t>
            </a:fld>
            <a:endParaRPr lang="en-GB" dirty="0"/>
          </a:p>
        </p:txBody>
      </p:sp>
    </p:spTree>
    <p:extLst>
      <p:ext uri="{BB962C8B-B14F-4D97-AF65-F5344CB8AC3E}">
        <p14:creationId xmlns:p14="http://schemas.microsoft.com/office/powerpoint/2010/main" val="6151259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err="1" smtClean="0"/>
              <a:t>Indico</a:t>
            </a:r>
            <a:r>
              <a:rPr lang="fr-FR" dirty="0" smtClean="0"/>
              <a:t> page: </a:t>
            </a:r>
            <a:r>
              <a:rPr lang="fr-FR" dirty="0">
                <a:hlinkClick r:id="rId2"/>
              </a:rPr>
              <a:t>https://indico.cern.ch/event/1388830</a:t>
            </a:r>
            <a:endParaRPr lang="fr-FR" dirty="0"/>
          </a:p>
          <a:p>
            <a:endParaRPr lang="fr-FR" dirty="0" smtClean="0"/>
          </a:p>
          <a:p>
            <a:endParaRPr lang="fr-FR" dirty="0"/>
          </a:p>
        </p:txBody>
      </p:sp>
      <p:sp>
        <p:nvSpPr>
          <p:cNvPr id="3" name="Titre 2"/>
          <p:cNvSpPr>
            <a:spLocks noGrp="1"/>
          </p:cNvSpPr>
          <p:nvPr>
            <p:ph type="title"/>
          </p:nvPr>
        </p:nvSpPr>
        <p:spPr/>
        <p:txBody>
          <a:bodyPr/>
          <a:lstStyle/>
          <a:p>
            <a:r>
              <a:rPr lang="en-US" dirty="0" smtClean="0"/>
              <a:t>One-day </a:t>
            </a:r>
            <a:r>
              <a:rPr lang="en-US" dirty="0"/>
              <a:t>workshop on RCS on </a:t>
            </a:r>
            <a:r>
              <a:rPr lang="en-US" dirty="0" smtClean="0"/>
              <a:t>Wednesday 22/05/2024 </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pic>
        <p:nvPicPr>
          <p:cNvPr id="8" name="Image 7"/>
          <p:cNvPicPr>
            <a:picLocks noChangeAspect="1"/>
          </p:cNvPicPr>
          <p:nvPr/>
        </p:nvPicPr>
        <p:blipFill>
          <a:blip r:embed="rId3"/>
          <a:stretch>
            <a:fillRect/>
          </a:stretch>
        </p:blipFill>
        <p:spPr>
          <a:xfrm>
            <a:off x="251520" y="1760282"/>
            <a:ext cx="4192941" cy="2880000"/>
          </a:xfrm>
          <a:prstGeom prst="rect">
            <a:avLst/>
          </a:prstGeom>
        </p:spPr>
      </p:pic>
      <p:pic>
        <p:nvPicPr>
          <p:cNvPr id="9" name="Image 8"/>
          <p:cNvPicPr>
            <a:picLocks noChangeAspect="1"/>
          </p:cNvPicPr>
          <p:nvPr/>
        </p:nvPicPr>
        <p:blipFill>
          <a:blip r:embed="rId4"/>
          <a:stretch>
            <a:fillRect/>
          </a:stretch>
        </p:blipFill>
        <p:spPr>
          <a:xfrm>
            <a:off x="4531219" y="1760282"/>
            <a:ext cx="4382609" cy="2880000"/>
          </a:xfrm>
          <a:prstGeom prst="rect">
            <a:avLst/>
          </a:prstGeom>
        </p:spPr>
      </p:pic>
      <p:sp>
        <p:nvSpPr>
          <p:cNvPr id="10" name="Espace réservé du numéro de diapositive 9"/>
          <p:cNvSpPr>
            <a:spLocks noGrp="1"/>
          </p:cNvSpPr>
          <p:nvPr>
            <p:ph type="sldNum" sz="quarter" idx="13"/>
          </p:nvPr>
        </p:nvSpPr>
        <p:spPr/>
        <p:txBody>
          <a:bodyPr/>
          <a:lstStyle/>
          <a:p>
            <a:fld id="{005C7FBA-D4E9-46CA-9321-3ADA2E368FCD}" type="slidenum">
              <a:rPr lang="en-GB" smtClean="0"/>
              <a:pPr/>
              <a:t>2</a:t>
            </a:fld>
            <a:endParaRPr lang="en-GB" dirty="0"/>
          </a:p>
        </p:txBody>
      </p:sp>
    </p:spTree>
    <p:extLst>
      <p:ext uri="{BB962C8B-B14F-4D97-AF65-F5344CB8AC3E}">
        <p14:creationId xmlns:p14="http://schemas.microsoft.com/office/powerpoint/2010/main" val="38874313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AEA8F2-F54A-5B38-570F-9397A92D29BF}"/>
            </a:ext>
          </a:extLst>
        </p:cNvPr>
        <p:cNvGrpSpPr/>
        <p:nvPr/>
      </p:nvGrpSpPr>
      <p:grpSpPr>
        <a:xfrm>
          <a:off x="0" y="0"/>
          <a:ext cx="0" cy="0"/>
          <a:chOff x="0" y="0"/>
          <a:chExt cx="0" cy="0"/>
        </a:xfrm>
      </p:grpSpPr>
      <p:sp>
        <p:nvSpPr>
          <p:cNvPr id="39" name="Content Placeholder 1">
            <a:extLst>
              <a:ext uri="{FF2B5EF4-FFF2-40B4-BE49-F238E27FC236}">
                <a16:creationId xmlns:a16="http://schemas.microsoft.com/office/drawing/2014/main" id="{3439871F-05DA-A245-6BD3-19BF745F3AB8}"/>
              </a:ext>
            </a:extLst>
          </p:cNvPr>
          <p:cNvSpPr>
            <a:spLocks noGrp="1"/>
          </p:cNvSpPr>
          <p:nvPr>
            <p:ph idx="1"/>
          </p:nvPr>
        </p:nvSpPr>
        <p:spPr>
          <a:xfrm>
            <a:off x="282266" y="1150755"/>
            <a:ext cx="7886700" cy="3263504"/>
          </a:xfrm>
        </p:spPr>
        <p:txBody>
          <a:bodyPr vert="horz" lIns="91440" tIns="45720" rIns="91440" bIns="45720" rtlCol="0" anchor="t">
            <a:normAutofit/>
          </a:bodyPr>
          <a:lstStyle/>
          <a:p>
            <a:r>
              <a:rPr lang="en-GB" sz="1300" b="1" spc="-1" dirty="0">
                <a:solidFill>
                  <a:srgbClr val="171717"/>
                </a:solidFill>
                <a:latin typeface="Mangal"/>
                <a:cs typeface="Mangal"/>
                <a:sym typeface="Wingdings" panose="05000000000000000000" pitchFamily="2" charset="2"/>
              </a:rPr>
              <a:t>Integrated software package for combined optimization of energy ramp and RF parameters </a:t>
            </a:r>
            <a:r>
              <a:rPr lang="en-GB" sz="1350" dirty="0">
                <a:hlinkClick r:id="rId2"/>
              </a:rPr>
              <a:t>https://gitlab.cern.ch/muon-collider-bd/rcsparameters</a:t>
            </a:r>
            <a:r>
              <a:rPr lang="en-GB" sz="1350" dirty="0"/>
              <a:t> </a:t>
            </a:r>
          </a:p>
          <a:p>
            <a:endParaRPr lang="en-US" sz="1300" b="1" spc="-1" dirty="0">
              <a:solidFill>
                <a:srgbClr val="171717"/>
              </a:solidFill>
              <a:latin typeface="Mangal" panose="02040503050203030202" pitchFamily="18" charset="0"/>
              <a:cs typeface="Mangal" panose="02040503050203030202" pitchFamily="18" charset="0"/>
            </a:endParaRPr>
          </a:p>
        </p:txBody>
      </p:sp>
      <p:sp>
        <p:nvSpPr>
          <p:cNvPr id="8" name="Fußzeilenplatzhalter 7">
            <a:extLst>
              <a:ext uri="{FF2B5EF4-FFF2-40B4-BE49-F238E27FC236}">
                <a16:creationId xmlns:a16="http://schemas.microsoft.com/office/drawing/2014/main" id="{C7CFABD7-CEF2-60F7-9000-0970B2D539B6}"/>
              </a:ext>
            </a:extLst>
          </p:cNvPr>
          <p:cNvSpPr>
            <a:spLocks noGrp="1"/>
          </p:cNvSpPr>
          <p:nvPr>
            <p:ph type="ftr" sz="quarter" idx="12"/>
          </p:nvPr>
        </p:nvSpPr>
        <p:spPr/>
        <p:txBody>
          <a:bodyPr/>
          <a:lstStyle/>
          <a:p>
            <a:r>
              <a:rPr lang="en-US" smtClean="0"/>
              <a:t>Status report on high-energy complex / Antoine Chance</a:t>
            </a:r>
            <a:endParaRPr lang="en-GB" dirty="0"/>
          </a:p>
        </p:txBody>
      </p:sp>
      <p:sp>
        <p:nvSpPr>
          <p:cNvPr id="68" name="Slide Number Placeholder 2">
            <a:extLst>
              <a:ext uri="{FF2B5EF4-FFF2-40B4-BE49-F238E27FC236}">
                <a16:creationId xmlns:a16="http://schemas.microsoft.com/office/drawing/2014/main" id="{AB06D627-A0B1-C240-5AE3-0EC3BA0CD3A2}"/>
              </a:ext>
            </a:extLst>
          </p:cNvPr>
          <p:cNvSpPr txBox="1">
            <a:spLocks/>
          </p:cNvSpPr>
          <p:nvPr/>
        </p:nvSpPr>
        <p:spPr>
          <a:xfrm>
            <a:off x="7848600" y="4904186"/>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a:pPr/>
              <a:t>20</a:t>
            </a:fld>
            <a:endParaRPr lang="en-GB" dirty="0"/>
          </a:p>
        </p:txBody>
      </p:sp>
      <p:sp>
        <p:nvSpPr>
          <p:cNvPr id="3" name="TextBox 2">
            <a:extLst>
              <a:ext uri="{FF2B5EF4-FFF2-40B4-BE49-F238E27FC236}">
                <a16:creationId xmlns:a16="http://schemas.microsoft.com/office/drawing/2014/main" id="{08BC9813-2ABE-9686-9E23-3B0388DF0AEE}"/>
              </a:ext>
            </a:extLst>
          </p:cNvPr>
          <p:cNvSpPr txBox="1"/>
          <p:nvPr/>
        </p:nvSpPr>
        <p:spPr>
          <a:xfrm rot="634754">
            <a:off x="5531131" y="1797746"/>
            <a:ext cx="3022057" cy="523220"/>
          </a:xfrm>
          <a:prstGeom prst="rect">
            <a:avLst/>
          </a:prstGeom>
          <a:noFill/>
          <a:ln>
            <a:solidFill>
              <a:schemeClr val="accent1"/>
            </a:solidFill>
          </a:ln>
        </p:spPr>
        <p:txBody>
          <a:bodyPr wrap="square" rtlCol="0">
            <a:spAutoFit/>
          </a:bodyPr>
          <a:lstStyle/>
          <a:p>
            <a:pPr algn="ctr"/>
            <a:r>
              <a:rPr lang="en-US" sz="1400" dirty="0">
                <a:solidFill>
                  <a:schemeClr val="accent1"/>
                </a:solidFill>
              </a:rPr>
              <a:t>The magnet ramp shape defines the voltage shape / RF requirements!</a:t>
            </a:r>
            <a:endParaRPr lang="en-GB" sz="1400" dirty="0">
              <a:solidFill>
                <a:schemeClr val="accent1"/>
              </a:solidFill>
            </a:endParaRPr>
          </a:p>
        </p:txBody>
      </p:sp>
      <p:sp>
        <p:nvSpPr>
          <p:cNvPr id="4" name="Titel 2">
            <a:extLst>
              <a:ext uri="{FF2B5EF4-FFF2-40B4-BE49-F238E27FC236}">
                <a16:creationId xmlns:a16="http://schemas.microsoft.com/office/drawing/2014/main" id="{6C542C35-ACB7-8378-4226-DDA5A5ED43A8}"/>
              </a:ext>
            </a:extLst>
          </p:cNvPr>
          <p:cNvSpPr txBox="1">
            <a:spLocks/>
          </p:cNvSpPr>
          <p:nvPr/>
        </p:nvSpPr>
        <p:spPr>
          <a:xfrm>
            <a:off x="1807283" y="144997"/>
            <a:ext cx="5524335" cy="950666"/>
          </a:xfrm>
          <a:prstGeom prst="rect">
            <a:avLst/>
          </a:prstGeom>
        </p:spPr>
        <p:txBody>
          <a:bodyPr vert="horz" lIns="0" tIns="0" rIns="0" bIns="0" rtlCol="0" anchor="ctr">
            <a:normAutofit fontScale="97500"/>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en-US" sz="2700" dirty="0"/>
              <a:t> Tools to optimize RF parameters of high-energy acceleration chain</a:t>
            </a:r>
            <a:endParaRPr lang="en-GB" sz="2700" dirty="0"/>
          </a:p>
        </p:txBody>
      </p:sp>
      <p:pic>
        <p:nvPicPr>
          <p:cNvPr id="12" name="Grafik 11">
            <a:extLst>
              <a:ext uri="{FF2B5EF4-FFF2-40B4-BE49-F238E27FC236}">
                <a16:creationId xmlns:a16="http://schemas.microsoft.com/office/drawing/2014/main" id="{EEABF82B-BC05-F663-02B2-EECC9DCEB05A}"/>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381967" y="1636120"/>
            <a:ext cx="8041086" cy="3110786"/>
          </a:xfrm>
          <a:prstGeom prst="rect">
            <a:avLst/>
          </a:prstGeom>
        </p:spPr>
      </p:pic>
      <p:sp>
        <p:nvSpPr>
          <p:cNvPr id="109" name="Arrow: Down 108">
            <a:extLst>
              <a:ext uri="{FF2B5EF4-FFF2-40B4-BE49-F238E27FC236}">
                <a16:creationId xmlns:a16="http://schemas.microsoft.com/office/drawing/2014/main" id="{C0D08A9B-C288-A738-EB14-C79E66D6AE3B}"/>
              </a:ext>
            </a:extLst>
          </p:cNvPr>
          <p:cNvSpPr/>
          <p:nvPr/>
        </p:nvSpPr>
        <p:spPr>
          <a:xfrm>
            <a:off x="1375172" y="3106340"/>
            <a:ext cx="92868" cy="104775"/>
          </a:xfrm>
          <a:prstGeom prst="downArrow">
            <a:avLst/>
          </a:prstGeom>
          <a:ln w="6350" cap="sq"/>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GB">
              <a:solidFill>
                <a:prstClr val="white"/>
              </a:solidFill>
              <a:latin typeface="Arial"/>
            </a:endParaRPr>
          </a:p>
        </p:txBody>
      </p:sp>
      <p:sp>
        <p:nvSpPr>
          <p:cNvPr id="5" name="Arrow: Down 108">
            <a:extLst>
              <a:ext uri="{FF2B5EF4-FFF2-40B4-BE49-F238E27FC236}">
                <a16:creationId xmlns:a16="http://schemas.microsoft.com/office/drawing/2014/main" id="{21A67E01-F4AE-4F90-A3DC-941536DABDD0}"/>
              </a:ext>
            </a:extLst>
          </p:cNvPr>
          <p:cNvSpPr/>
          <p:nvPr/>
        </p:nvSpPr>
        <p:spPr>
          <a:xfrm>
            <a:off x="1375172" y="3399234"/>
            <a:ext cx="92868" cy="104775"/>
          </a:xfrm>
          <a:prstGeom prst="downArrow">
            <a:avLst/>
          </a:prstGeom>
          <a:ln w="6350" cap="sq"/>
        </p:spPr>
        <p:style>
          <a:lnRef idx="1">
            <a:schemeClr val="accent1"/>
          </a:lnRef>
          <a:fillRef idx="3">
            <a:schemeClr val="accent1"/>
          </a:fillRef>
          <a:effectRef idx="2">
            <a:schemeClr val="accent1"/>
          </a:effectRef>
          <a:fontRef idx="minor">
            <a:schemeClr val="lt1"/>
          </a:fontRef>
        </p:style>
        <p:txBody>
          <a:bodyPr rtlCol="0" anchor="ctr"/>
          <a:lstStyle/>
          <a:p>
            <a:pPr algn="ctr" defTabSz="457189">
              <a:defRPr/>
            </a:pPr>
            <a:endParaRPr lang="en-GB">
              <a:solidFill>
                <a:prstClr val="white"/>
              </a:solidFill>
              <a:latin typeface="Arial"/>
            </a:endParaRPr>
          </a:p>
        </p:txBody>
      </p:sp>
      <p:sp>
        <p:nvSpPr>
          <p:cNvPr id="11" name="ZoneTexte 10"/>
          <p:cNvSpPr txBox="1"/>
          <p:nvPr/>
        </p:nvSpPr>
        <p:spPr>
          <a:xfrm>
            <a:off x="6791192" y="1286035"/>
            <a:ext cx="219675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L. Thiele</a:t>
            </a:r>
            <a:endParaRPr lang="fr-FR" b="1" dirty="0">
              <a:solidFill>
                <a:srgbClr val="0070C0"/>
              </a:solidFill>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20</a:t>
            </a:fld>
            <a:endParaRPr lang="en-GB" dirty="0"/>
          </a:p>
        </p:txBody>
      </p:sp>
    </p:spTree>
    <p:extLst>
      <p:ext uri="{BB962C8B-B14F-4D97-AF65-F5344CB8AC3E}">
        <p14:creationId xmlns:p14="http://schemas.microsoft.com/office/powerpoint/2010/main" val="42156356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901F75C-CFBE-B5C2-49EE-A1308CC298D5}"/>
              </a:ext>
            </a:extLst>
          </p:cNvPr>
          <p:cNvSpPr>
            <a:spLocks noGrp="1"/>
          </p:cNvSpPr>
          <p:nvPr>
            <p:ph type="title"/>
          </p:nvPr>
        </p:nvSpPr>
        <p:spPr/>
        <p:txBody>
          <a:bodyPr/>
          <a:lstStyle/>
          <a:p>
            <a:r>
              <a:rPr lang="en-US" dirty="0"/>
              <a:t>Beam loading </a:t>
            </a:r>
            <a:r>
              <a:rPr lang="en-US" dirty="0" smtClean="0"/>
              <a:t>compensation</a:t>
            </a:r>
            <a:endParaRPr lang="en-GB" dirty="0"/>
          </a:p>
        </p:txBody>
      </p:sp>
      <p:sp>
        <p:nvSpPr>
          <p:cNvPr id="4" name="Fußzeilenplatzhalter 3">
            <a:extLst>
              <a:ext uri="{FF2B5EF4-FFF2-40B4-BE49-F238E27FC236}">
                <a16:creationId xmlns:a16="http://schemas.microsoft.com/office/drawing/2014/main" id="{52196B1D-1A75-D2E6-94E6-EE420EAEF96A}"/>
              </a:ext>
            </a:extLst>
          </p:cNvPr>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pic>
        <p:nvPicPr>
          <p:cNvPr id="11" name="Inhaltsplatzhalter 10">
            <a:extLst>
              <a:ext uri="{FF2B5EF4-FFF2-40B4-BE49-F238E27FC236}">
                <a16:creationId xmlns:a16="http://schemas.microsoft.com/office/drawing/2014/main" id="{3CF2F1E2-CCC3-60F5-7F43-D9B5E10C1666}"/>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rcRect/>
          <a:stretch/>
        </p:blipFill>
        <p:spPr>
          <a:xfrm>
            <a:off x="0" y="1462356"/>
            <a:ext cx="4572238" cy="3015869"/>
          </a:xfrm>
        </p:spPr>
      </p:pic>
      <p:pic>
        <p:nvPicPr>
          <p:cNvPr id="13" name="Grafik 12">
            <a:extLst>
              <a:ext uri="{FF2B5EF4-FFF2-40B4-BE49-F238E27FC236}">
                <a16:creationId xmlns:a16="http://schemas.microsoft.com/office/drawing/2014/main" id="{8301819E-FC91-1358-D754-BBE5DD93E49C}"/>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4582369" y="1475989"/>
            <a:ext cx="4531418" cy="2988944"/>
          </a:xfrm>
          <a:prstGeom prst="rect">
            <a:avLst/>
          </a:prstGeom>
        </p:spPr>
      </p:pic>
      <p:sp>
        <p:nvSpPr>
          <p:cNvPr id="2" name="Textfeld 1">
            <a:extLst>
              <a:ext uri="{FF2B5EF4-FFF2-40B4-BE49-F238E27FC236}">
                <a16:creationId xmlns:a16="http://schemas.microsoft.com/office/drawing/2014/main" id="{22D38DD2-F83C-17B1-933F-97682499BB73}"/>
              </a:ext>
            </a:extLst>
          </p:cNvPr>
          <p:cNvSpPr txBox="1"/>
          <p:nvPr/>
        </p:nvSpPr>
        <p:spPr>
          <a:xfrm>
            <a:off x="241160" y="4371950"/>
            <a:ext cx="781510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The power consumption is calculated based on the formulas derived in </a:t>
            </a:r>
            <a:r>
              <a:rPr lang="en-US" sz="1200" dirty="0">
                <a:latin typeface="Arial" panose="020B0604020202020204" pitchFamily="34" charset="0"/>
                <a:cs typeface="Arial" panose="020B0604020202020204" pitchFamily="34" charset="0"/>
                <a:hlinkClick r:id="rId4"/>
              </a:rPr>
              <a:t>Cavity-Beam-Transmitter Interaction Formula Collection with </a:t>
            </a:r>
            <a:r>
              <a:rPr lang="en-US" sz="1200" dirty="0" smtClean="0">
                <a:latin typeface="Arial" panose="020B0604020202020204" pitchFamily="34" charset="0"/>
                <a:cs typeface="Arial" panose="020B0604020202020204" pitchFamily="34" charset="0"/>
                <a:hlinkClick r:id="rId4"/>
              </a:rPr>
              <a:t>Derivation</a:t>
            </a:r>
            <a:r>
              <a:rPr lang="en-GB" sz="120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
        <p:nvSpPr>
          <p:cNvPr id="8" name="ZoneTexte 7"/>
          <p:cNvSpPr txBox="1"/>
          <p:nvPr/>
        </p:nvSpPr>
        <p:spPr>
          <a:xfrm>
            <a:off x="2552687" y="1054543"/>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L. Thiele</a:t>
            </a:r>
            <a:endParaRPr lang="fr-FR" b="1" dirty="0">
              <a:solidFill>
                <a:srgbClr val="0070C0"/>
              </a:solidFill>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21</a:t>
            </a:fld>
            <a:endParaRPr lang="en-GB" dirty="0"/>
          </a:p>
        </p:txBody>
      </p:sp>
    </p:spTree>
    <p:extLst>
      <p:ext uri="{BB962C8B-B14F-4D97-AF65-F5344CB8AC3E}">
        <p14:creationId xmlns:p14="http://schemas.microsoft.com/office/powerpoint/2010/main" val="27879167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E2391CD7-035B-E794-AAB0-372351DDCE77}"/>
              </a:ext>
            </a:extLst>
          </p:cNvPr>
          <p:cNvGraphicFramePr>
            <a:graphicFrameLocks noGrp="1"/>
          </p:cNvGraphicFramePr>
          <p:nvPr>
            <p:ph idx="1"/>
            <p:extLst>
              <p:ext uri="{D42A27DB-BD31-4B8C-83A1-F6EECF244321}">
                <p14:modId xmlns:p14="http://schemas.microsoft.com/office/powerpoint/2010/main" val="3043990182"/>
              </p:ext>
            </p:extLst>
          </p:nvPr>
        </p:nvGraphicFramePr>
        <p:xfrm>
          <a:off x="280306" y="1779662"/>
          <a:ext cx="4706430" cy="2971800"/>
        </p:xfrm>
        <a:graphic>
          <a:graphicData uri="http://schemas.openxmlformats.org/drawingml/2006/table">
            <a:tbl>
              <a:tblPr firstRow="1" bandRow="1">
                <a:tableStyleId>{5C22544A-7EE6-4342-B048-85BDC9FD1C3A}</a:tableStyleId>
              </a:tblPr>
              <a:tblGrid>
                <a:gridCol w="1829880">
                  <a:extLst>
                    <a:ext uri="{9D8B030D-6E8A-4147-A177-3AD203B41FA5}">
                      <a16:colId xmlns:a16="http://schemas.microsoft.com/office/drawing/2014/main" val="1954981794"/>
                    </a:ext>
                  </a:extLst>
                </a:gridCol>
                <a:gridCol w="537210">
                  <a:extLst>
                    <a:ext uri="{9D8B030D-6E8A-4147-A177-3AD203B41FA5}">
                      <a16:colId xmlns:a16="http://schemas.microsoft.com/office/drawing/2014/main" val="3052326059"/>
                    </a:ext>
                  </a:extLst>
                </a:gridCol>
                <a:gridCol w="584835">
                  <a:extLst>
                    <a:ext uri="{9D8B030D-6E8A-4147-A177-3AD203B41FA5}">
                      <a16:colId xmlns:a16="http://schemas.microsoft.com/office/drawing/2014/main" val="2064541366"/>
                    </a:ext>
                  </a:extLst>
                </a:gridCol>
                <a:gridCol w="584835">
                  <a:extLst>
                    <a:ext uri="{9D8B030D-6E8A-4147-A177-3AD203B41FA5}">
                      <a16:colId xmlns:a16="http://schemas.microsoft.com/office/drawing/2014/main" val="3828202950"/>
                    </a:ext>
                  </a:extLst>
                </a:gridCol>
                <a:gridCol w="584835">
                  <a:extLst>
                    <a:ext uri="{9D8B030D-6E8A-4147-A177-3AD203B41FA5}">
                      <a16:colId xmlns:a16="http://schemas.microsoft.com/office/drawing/2014/main" val="1811332240"/>
                    </a:ext>
                  </a:extLst>
                </a:gridCol>
                <a:gridCol w="584835">
                  <a:extLst>
                    <a:ext uri="{9D8B030D-6E8A-4147-A177-3AD203B41FA5}">
                      <a16:colId xmlns:a16="http://schemas.microsoft.com/office/drawing/2014/main" val="3773231308"/>
                    </a:ext>
                  </a:extLst>
                </a:gridCol>
              </a:tblGrid>
              <a:tr h="297180">
                <a:tc>
                  <a:txBody>
                    <a:bodyPr/>
                    <a:lstStyle/>
                    <a:p>
                      <a:pPr>
                        <a:lnSpc>
                          <a:spcPct val="100000"/>
                        </a:lnSpc>
                        <a:spcBef>
                          <a:spcPts val="300"/>
                        </a:spcBef>
                      </a:pP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Unit</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RCS1</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RCS2</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RCS3</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RCS4</a:t>
                      </a:r>
                      <a:endParaRPr lang="en-GB"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733947262"/>
                  </a:ext>
                </a:extLst>
              </a:tr>
              <a:tr h="297180">
                <a:tc>
                  <a:txBody>
                    <a:bodyPr/>
                    <a:lstStyle/>
                    <a:p>
                      <a:pPr>
                        <a:lnSpc>
                          <a:spcPct val="100000"/>
                        </a:lnSpc>
                        <a:spcBef>
                          <a:spcPts val="300"/>
                        </a:spcBef>
                      </a:pPr>
                      <a:r>
                        <a:rPr lang="en-US" sz="1200" dirty="0">
                          <a:latin typeface="Arial" panose="020B0604020202020204" pitchFamily="34" charset="0"/>
                          <a:cs typeface="Arial" panose="020B0604020202020204" pitchFamily="34" charset="0"/>
                        </a:rPr>
                        <a:t>Beam acceleration time</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a:t>
                      </a:r>
                      <a:r>
                        <a:rPr lang="en-US" sz="1200" dirty="0" err="1">
                          <a:latin typeface="Arial" panose="020B0604020202020204" pitchFamily="34" charset="0"/>
                          <a:cs typeface="Arial" panose="020B0604020202020204" pitchFamily="34" charset="0"/>
                        </a:rPr>
                        <a:t>ms</a:t>
                      </a:r>
                      <a:r>
                        <a:rPr lang="en-US" sz="1200" dirty="0">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0.34</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1.1</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2.37</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6.37</a:t>
                      </a:r>
                    </a:p>
                  </a:txBody>
                  <a:tcPr marL="68580" marR="68580" marT="34290" marB="34290"/>
                </a:tc>
                <a:extLst>
                  <a:ext uri="{0D108BD9-81ED-4DB2-BD59-A6C34878D82A}">
                    <a16:rowId xmlns:a16="http://schemas.microsoft.com/office/drawing/2014/main" val="965784260"/>
                  </a:ext>
                </a:extLst>
              </a:tr>
              <a:tr h="297180">
                <a:tc>
                  <a:txBody>
                    <a:bodyPr/>
                    <a:lstStyle/>
                    <a:p>
                      <a:pPr>
                        <a:lnSpc>
                          <a:spcPct val="100000"/>
                        </a:lnSpc>
                        <a:spcBef>
                          <a:spcPts val="300"/>
                        </a:spcBef>
                      </a:pPr>
                      <a:r>
                        <a:rPr lang="en-US" sz="1200" dirty="0">
                          <a:latin typeface="Arial" panose="020B0604020202020204" pitchFamily="34" charset="0"/>
                          <a:cs typeface="Arial" panose="020B0604020202020204" pitchFamily="34" charset="0"/>
                        </a:rPr>
                        <a:t>Cavity filling time</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a:t>
                      </a:r>
                      <a:r>
                        <a:rPr lang="en-US" sz="1200" dirty="0" err="1">
                          <a:latin typeface="Arial" panose="020B0604020202020204" pitchFamily="34" charset="0"/>
                          <a:cs typeface="Arial" panose="020B0604020202020204" pitchFamily="34" charset="0"/>
                        </a:rPr>
                        <a:t>ms</a:t>
                      </a:r>
                      <a:r>
                        <a:rPr lang="en-US" sz="1200" dirty="0">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0.23</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0.25</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0.50</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1.81</a:t>
                      </a:r>
                      <a:endParaRPr lang="en-GB"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167023609"/>
                  </a:ext>
                </a:extLst>
              </a:tr>
              <a:tr h="297180">
                <a:tc>
                  <a:txBody>
                    <a:bodyPr/>
                    <a:lstStyle/>
                    <a:p>
                      <a:pPr>
                        <a:lnSpc>
                          <a:spcPct val="100000"/>
                        </a:lnSpc>
                        <a:spcBef>
                          <a:spcPts val="300"/>
                        </a:spcBef>
                      </a:pPr>
                      <a:r>
                        <a:rPr lang="en-US" sz="1200" dirty="0">
                          <a:latin typeface="Arial" panose="020B0604020202020204" pitchFamily="34" charset="0"/>
                          <a:cs typeface="Arial" panose="020B0604020202020204" pitchFamily="34" charset="0"/>
                        </a:rPr>
                        <a:t>RF pulse length</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a:t>
                      </a:r>
                      <a:r>
                        <a:rPr lang="en-US" sz="1200" dirty="0" err="1">
                          <a:latin typeface="Arial" panose="020B0604020202020204" pitchFamily="34" charset="0"/>
                          <a:cs typeface="Arial" panose="020B0604020202020204" pitchFamily="34" charset="0"/>
                        </a:rPr>
                        <a:t>ms</a:t>
                      </a:r>
                      <a:r>
                        <a:rPr lang="en-US" sz="1200" dirty="0">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0.57</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1.35</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2.87</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8.18</a:t>
                      </a:r>
                      <a:endParaRPr lang="en-GB"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683015737"/>
                  </a:ext>
                </a:extLst>
              </a:tr>
              <a:tr h="297180">
                <a:tc>
                  <a:txBody>
                    <a:bodyPr/>
                    <a:lstStyle/>
                    <a:p>
                      <a:pPr>
                        <a:lnSpc>
                          <a:spcPct val="100000"/>
                        </a:lnSpc>
                        <a:spcBef>
                          <a:spcPts val="300"/>
                        </a:spcBef>
                      </a:pPr>
                      <a:r>
                        <a:rPr lang="en-US" sz="1200" dirty="0">
                          <a:latin typeface="Arial" panose="020B0604020202020204" pitchFamily="34" charset="0"/>
                          <a:cs typeface="Arial" panose="020B0604020202020204" pitchFamily="34" charset="0"/>
                        </a:rPr>
                        <a:t>FPC peak power</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[kW]</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911</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818</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416</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297</a:t>
                      </a:r>
                      <a:endParaRPr lang="en-GB"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77858982"/>
                  </a:ext>
                </a:extLst>
              </a:tr>
              <a:tr h="297180">
                <a:tc>
                  <a:txBody>
                    <a:bodyPr/>
                    <a:lstStyle/>
                    <a:p>
                      <a:pPr>
                        <a:lnSpc>
                          <a:spcPct val="100000"/>
                        </a:lnSpc>
                        <a:spcBef>
                          <a:spcPts val="300"/>
                        </a:spcBef>
                      </a:pPr>
                      <a:r>
                        <a:rPr lang="en-US" sz="1200" dirty="0">
                          <a:latin typeface="Arial" panose="020B0604020202020204" pitchFamily="34" charset="0"/>
                          <a:cs typeface="Arial" panose="020B0604020202020204" pitchFamily="34" charset="0"/>
                        </a:rPr>
                        <a:t>Total peak RF power</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[MW]</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850</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410</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300</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460</a:t>
                      </a:r>
                      <a:endParaRPr lang="en-GB"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953511604"/>
                  </a:ext>
                </a:extLst>
              </a:tr>
              <a:tr h="297180">
                <a:tc>
                  <a:txBody>
                    <a:bodyPr/>
                    <a:lstStyle/>
                    <a:p>
                      <a:pPr>
                        <a:lnSpc>
                          <a:spcPct val="100000"/>
                        </a:lnSpc>
                        <a:spcBef>
                          <a:spcPts val="300"/>
                        </a:spcBef>
                      </a:pPr>
                      <a:r>
                        <a:rPr lang="en-US" sz="1200" dirty="0">
                          <a:latin typeface="Arial" panose="020B0604020202020204" pitchFamily="34" charset="0"/>
                          <a:cs typeface="Arial" panose="020B0604020202020204" pitchFamily="34" charset="0"/>
                        </a:rPr>
                        <a:t>Average wall plug power</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[MW]</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3.72</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4.25</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6.56</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29.2</a:t>
                      </a:r>
                      <a:endParaRPr lang="en-GB"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302083890"/>
                  </a:ext>
                </a:extLst>
              </a:tr>
              <a:tr h="297180">
                <a:tc>
                  <a:txBody>
                    <a:bodyPr/>
                    <a:lstStyle/>
                    <a:p>
                      <a:pPr>
                        <a:lnSpc>
                          <a:spcPct val="100000"/>
                        </a:lnSpc>
                        <a:spcBef>
                          <a:spcPts val="300"/>
                        </a:spcBef>
                      </a:pPr>
                      <a:r>
                        <a:rPr lang="en-US" sz="1200" dirty="0">
                          <a:latin typeface="Arial" panose="020B0604020202020204" pitchFamily="34" charset="0"/>
                          <a:cs typeface="Arial" panose="020B0604020202020204" pitchFamily="34" charset="0"/>
                        </a:rPr>
                        <a:t>Number of klystrons</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88</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42</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30</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47</a:t>
                      </a:r>
                      <a:endParaRPr lang="en-GB"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176688778"/>
                  </a:ext>
                </a:extLst>
              </a:tr>
              <a:tr h="297180">
                <a:tc>
                  <a:txBody>
                    <a:bodyPr/>
                    <a:lstStyle/>
                    <a:p>
                      <a:pPr>
                        <a:lnSpc>
                          <a:spcPct val="100000"/>
                        </a:lnSpc>
                        <a:spcBef>
                          <a:spcPts val="300"/>
                        </a:spcBef>
                      </a:pPr>
                      <a:r>
                        <a:rPr lang="en-US" sz="1200" dirty="0">
                          <a:latin typeface="Arial" panose="020B0604020202020204" pitchFamily="34" charset="0"/>
                          <a:cs typeface="Arial" panose="020B0604020202020204" pitchFamily="34" charset="0"/>
                        </a:rPr>
                        <a:t>Cavities per klystron</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8</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9</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18</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64</a:t>
                      </a:r>
                      <a:endParaRPr lang="en-GB"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683295846"/>
                  </a:ext>
                </a:extLst>
              </a:tr>
              <a:tr h="297180">
                <a:tc>
                  <a:txBody>
                    <a:bodyPr/>
                    <a:lstStyle/>
                    <a:p>
                      <a:pPr>
                        <a:lnSpc>
                          <a:spcPct val="100000"/>
                        </a:lnSpc>
                        <a:spcBef>
                          <a:spcPts val="300"/>
                        </a:spcBef>
                      </a:pPr>
                      <a:r>
                        <a:rPr lang="en-US" sz="1200" dirty="0">
                          <a:latin typeface="Arial" panose="020B0604020202020204" pitchFamily="34" charset="0"/>
                          <a:cs typeface="Arial" panose="020B0604020202020204" pitchFamily="34" charset="0"/>
                        </a:rPr>
                        <a:t>Number of cavities</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 </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700</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380</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540</a:t>
                      </a:r>
                      <a:endParaRPr lang="en-GB" sz="1200" dirty="0">
                        <a:latin typeface="Arial" panose="020B0604020202020204" pitchFamily="34" charset="0"/>
                        <a:cs typeface="Arial" panose="020B0604020202020204" pitchFamily="34" charset="0"/>
                      </a:endParaRPr>
                    </a:p>
                  </a:txBody>
                  <a:tcPr marL="68580" marR="68580" marT="34290" marB="34290"/>
                </a:tc>
                <a:tc>
                  <a:txBody>
                    <a:bodyPr/>
                    <a:lstStyle/>
                    <a:p>
                      <a:pPr algn="ctr">
                        <a:lnSpc>
                          <a:spcPct val="100000"/>
                        </a:lnSpc>
                        <a:spcBef>
                          <a:spcPts val="300"/>
                        </a:spcBef>
                      </a:pPr>
                      <a:r>
                        <a:rPr lang="en-US" sz="1200" dirty="0">
                          <a:latin typeface="Arial" panose="020B0604020202020204" pitchFamily="34" charset="0"/>
                          <a:cs typeface="Arial" panose="020B0604020202020204" pitchFamily="34" charset="0"/>
                        </a:rPr>
                        <a:t>3000</a:t>
                      </a:r>
                      <a:endParaRPr lang="en-GB"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146824271"/>
                  </a:ext>
                </a:extLst>
              </a:tr>
            </a:tbl>
          </a:graphicData>
        </a:graphic>
      </p:graphicFrame>
      <p:sp>
        <p:nvSpPr>
          <p:cNvPr id="3" name="Titel 2">
            <a:extLst>
              <a:ext uri="{FF2B5EF4-FFF2-40B4-BE49-F238E27FC236}">
                <a16:creationId xmlns:a16="http://schemas.microsoft.com/office/drawing/2014/main" id="{E41A0D53-01FF-2C8B-D85A-BE88D003D7E0}"/>
              </a:ext>
            </a:extLst>
          </p:cNvPr>
          <p:cNvSpPr>
            <a:spLocks noGrp="1"/>
          </p:cNvSpPr>
          <p:nvPr>
            <p:ph type="title"/>
          </p:nvPr>
        </p:nvSpPr>
        <p:spPr/>
        <p:txBody>
          <a:bodyPr>
            <a:normAutofit/>
          </a:bodyPr>
          <a:lstStyle/>
          <a:p>
            <a:r>
              <a:rPr lang="en-US" dirty="0"/>
              <a:t>RF </a:t>
            </a:r>
            <a:r>
              <a:rPr lang="en-US" dirty="0" smtClean="0"/>
              <a:t>parameters</a:t>
            </a:r>
            <a:r>
              <a:rPr lang="en-US" dirty="0"/>
              <a:t/>
            </a:r>
            <a:br>
              <a:rPr lang="en-US" dirty="0"/>
            </a:br>
            <a:r>
              <a:rPr lang="en-US" dirty="0"/>
              <a:t>Cavity powering</a:t>
            </a:r>
            <a:endParaRPr lang="en-GB" dirty="0"/>
          </a:p>
        </p:txBody>
      </p:sp>
      <p:sp>
        <p:nvSpPr>
          <p:cNvPr id="14" name="Fußzeilenplatzhalter 3">
            <a:extLst>
              <a:ext uri="{FF2B5EF4-FFF2-40B4-BE49-F238E27FC236}">
                <a16:creationId xmlns:a16="http://schemas.microsoft.com/office/drawing/2014/main" id="{E7177981-5969-9BD0-948A-3E9EEF1C8920}"/>
              </a:ext>
            </a:extLst>
          </p:cNvPr>
          <p:cNvSpPr>
            <a:spLocks noGrp="1"/>
          </p:cNvSpPr>
          <p:nvPr>
            <p:ph type="ftr" sz="quarter" idx="12"/>
          </p:nvPr>
        </p:nvSpPr>
        <p:spPr>
          <a:xfrm>
            <a:off x="1311229" y="4852930"/>
            <a:ext cx="6467707" cy="273844"/>
          </a:xfrm>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9" name="Textfeld 8">
            <a:extLst>
              <a:ext uri="{FF2B5EF4-FFF2-40B4-BE49-F238E27FC236}">
                <a16:creationId xmlns:a16="http://schemas.microsoft.com/office/drawing/2014/main" id="{26442DE9-06BC-A74D-D421-C7D371BEF301}"/>
              </a:ext>
            </a:extLst>
          </p:cNvPr>
          <p:cNvSpPr txBox="1"/>
          <p:nvPr/>
        </p:nvSpPr>
        <p:spPr>
          <a:xfrm>
            <a:off x="280306" y="1119482"/>
            <a:ext cx="8903719" cy="854080"/>
          </a:xfrm>
          <a:prstGeom prst="rect">
            <a:avLst/>
          </a:prstGeom>
          <a:noFill/>
        </p:spPr>
        <p:txBody>
          <a:bodyPr wrap="none" rtlCol="0">
            <a:spAutoFit/>
          </a:bodyPr>
          <a:lstStyle/>
          <a:p>
            <a:pPr marL="214313" indent="-214313">
              <a:buFont typeface="Arial" panose="020B0604020202020204" pitchFamily="34" charset="0"/>
              <a:buChar char="•"/>
            </a:pPr>
            <a:r>
              <a:rPr lang="en-US" dirty="0">
                <a:latin typeface="Arial" panose="020B0604020202020204" pitchFamily="34" charset="0"/>
                <a:cs typeface="Arial" panose="020B0604020202020204" pitchFamily="34" charset="0"/>
              </a:rPr>
              <a:t>Assuming optimal quality factor and frequency detuning of the cavity</a:t>
            </a:r>
          </a:p>
          <a:p>
            <a:pPr marL="214313" indent="-214313">
              <a:buFont typeface="Arial" panose="020B0604020202020204" pitchFamily="34" charset="0"/>
              <a:buChar char="•"/>
            </a:pPr>
            <a:r>
              <a:rPr lang="en-US" dirty="0">
                <a:latin typeface="Arial" panose="020B0604020202020204" pitchFamily="34" charset="0"/>
                <a:cs typeface="Arial" panose="020B0604020202020204" pitchFamily="34" charset="0"/>
              </a:rPr>
              <a:t>Assuming ideal, linear energy ramp (sinusoidal ramp will require additional cavities)</a:t>
            </a:r>
          </a:p>
          <a:p>
            <a:pPr marL="214313" indent="-214313">
              <a:buFont typeface="Arial" panose="020B0604020202020204" pitchFamily="34" charset="0"/>
              <a:buChar char="•"/>
            </a:pPr>
            <a:endParaRPr lang="en-GB" sz="1350" dirty="0"/>
          </a:p>
        </p:txBody>
      </p:sp>
      <mc:AlternateContent xmlns:mc="http://schemas.openxmlformats.org/markup-compatibility/2006" xmlns:a14="http://schemas.microsoft.com/office/drawing/2010/main">
        <mc:Choice Requires="a14">
          <p:graphicFrame>
            <p:nvGraphicFramePr>
              <p:cNvPr id="10" name="Inhaltsplatzhalter 7">
                <a:extLst>
                  <a:ext uri="{FF2B5EF4-FFF2-40B4-BE49-F238E27FC236}">
                    <a16:creationId xmlns:a16="http://schemas.microsoft.com/office/drawing/2014/main" id="{2CB6D4AE-674E-FDA6-B742-B69B399D3B67}"/>
                  </a:ext>
                </a:extLst>
              </p:cNvPr>
              <p:cNvGraphicFramePr>
                <a:graphicFrameLocks/>
              </p:cNvGraphicFramePr>
              <p:nvPr>
                <p:extLst>
                  <p:ext uri="{D42A27DB-BD31-4B8C-83A1-F6EECF244321}">
                    <p14:modId xmlns:p14="http://schemas.microsoft.com/office/powerpoint/2010/main" val="546202910"/>
                  </p:ext>
                </p:extLst>
              </p:nvPr>
            </p:nvGraphicFramePr>
            <p:xfrm>
              <a:off x="5076056" y="1781365"/>
              <a:ext cx="3970655" cy="1454078"/>
            </p:xfrm>
            <a:graphic>
              <a:graphicData uri="http://schemas.openxmlformats.org/drawingml/2006/table">
                <a:tbl>
                  <a:tblPr firstRow="1" bandRow="1">
                    <a:tableStyleId>{5C22544A-7EE6-4342-B048-85BDC9FD1C3A}</a:tableStyleId>
                  </a:tblPr>
                  <a:tblGrid>
                    <a:gridCol w="1706880">
                      <a:extLst>
                        <a:ext uri="{9D8B030D-6E8A-4147-A177-3AD203B41FA5}">
                          <a16:colId xmlns:a16="http://schemas.microsoft.com/office/drawing/2014/main" val="1087031249"/>
                        </a:ext>
                      </a:extLst>
                    </a:gridCol>
                    <a:gridCol w="788670">
                      <a:extLst>
                        <a:ext uri="{9D8B030D-6E8A-4147-A177-3AD203B41FA5}">
                          <a16:colId xmlns:a16="http://schemas.microsoft.com/office/drawing/2014/main" val="3687765640"/>
                        </a:ext>
                      </a:extLst>
                    </a:gridCol>
                    <a:gridCol w="1475105">
                      <a:extLst>
                        <a:ext uri="{9D8B030D-6E8A-4147-A177-3AD203B41FA5}">
                          <a16:colId xmlns:a16="http://schemas.microsoft.com/office/drawing/2014/main" val="3419032413"/>
                        </a:ext>
                      </a:extLst>
                    </a:gridCol>
                  </a:tblGrid>
                  <a:tr h="295549">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ILC 500</a:t>
                          </a:r>
                          <a:endParaRPr lang="en-GB" sz="1200" dirty="0">
                            <a:latin typeface="Arial" panose="020B0604020202020204" pitchFamily="34" charset="0"/>
                            <a:cs typeface="Arial" panose="020B0604020202020204" pitchFamily="34" charset="0"/>
                          </a:endParaRPr>
                        </a:p>
                      </a:txBody>
                      <a:tcPr/>
                    </a:tc>
                    <a:tc>
                      <a:txBody>
                        <a:bodyPr/>
                        <a:lstStyle/>
                        <a:p>
                          <a:r>
                            <a:rPr lang="en-US" sz="1200" dirty="0" err="1">
                              <a:latin typeface="Arial" panose="020B0604020202020204" pitchFamily="34" charset="0"/>
                              <a:cs typeface="Arial" panose="020B0604020202020204" pitchFamily="34" charset="0"/>
                            </a:rPr>
                            <a:t>MuCol</a:t>
                          </a:r>
                          <a:r>
                            <a:rPr lang="en-US" sz="1200" dirty="0">
                              <a:latin typeface="Arial" panose="020B0604020202020204" pitchFamily="34" charset="0"/>
                              <a:cs typeface="Arial" panose="020B0604020202020204" pitchFamily="34" charset="0"/>
                            </a:rPr>
                            <a:t> HEMAC</a:t>
                          </a:r>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86389112"/>
                      </a:ext>
                    </a:extLst>
                  </a:tr>
                  <a:tr h="278781">
                    <a:tc>
                      <a:txBody>
                        <a:bodyPr/>
                        <a:lstStyle/>
                        <a:p>
                          <a:r>
                            <a:rPr lang="en-US" sz="1200" dirty="0">
                              <a:latin typeface="Arial" panose="020B0604020202020204" pitchFamily="34" charset="0"/>
                              <a:cs typeface="Arial" panose="020B0604020202020204" pitchFamily="34" charset="0"/>
                            </a:rPr>
                            <a:t>Number of cavities</a:t>
                          </a:r>
                          <a:endParaRPr lang="en-GB" sz="12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~15000</m:t>
                                </m:r>
                              </m:oMath>
                            </m:oMathPara>
                          </a14:m>
                          <a:endParaRPr lang="en-GB" sz="12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~5000</m:t>
                                </m:r>
                              </m:oMath>
                            </m:oMathPara>
                          </a14:m>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72532096"/>
                      </a:ext>
                    </a:extLst>
                  </a:tr>
                  <a:tr h="190005">
                    <a:tc>
                      <a:txBody>
                        <a:bodyPr/>
                        <a:lstStyle/>
                        <a:p>
                          <a:r>
                            <a:rPr lang="en-US" sz="1200" dirty="0">
                              <a:latin typeface="Arial" panose="020B0604020202020204" pitchFamily="34" charset="0"/>
                              <a:cs typeface="Arial" panose="020B0604020202020204" pitchFamily="34" charset="0"/>
                            </a:rPr>
                            <a:t>Beam current [mA]</a:t>
                          </a:r>
                          <a:endParaRPr lang="en-GB" sz="12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5.8</m:t>
                                </m:r>
                              </m:oMath>
                            </m:oMathPara>
                          </a14:m>
                          <a:endParaRPr lang="en-GB" sz="12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rPr>
                                  <m:t>~50 … 5</m:t>
                                </m:r>
                              </m:oMath>
                            </m:oMathPara>
                          </a14:m>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14547441"/>
                      </a:ext>
                    </a:extLst>
                  </a:tr>
                  <a:tr h="245245">
                    <a:tc>
                      <a:txBody>
                        <a:bodyPr/>
                        <a:lstStyle/>
                        <a:p>
                          <a:r>
                            <a:rPr lang="en-US" sz="1200" dirty="0">
                              <a:latin typeface="Arial" panose="020B0604020202020204" pitchFamily="34" charset="0"/>
                              <a:cs typeface="Arial" panose="020B0604020202020204" pitchFamily="34" charset="0"/>
                            </a:rPr>
                            <a:t>Bunch intensity</a:t>
                          </a:r>
                          <a:endParaRPr lang="en-GB" sz="12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5×</m:t>
                                </m:r>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10</m:t>
                                    </m:r>
                                  </m:e>
                                  <m:sup>
                                    <m:r>
                                      <a:rPr lang="en-US" sz="1200" b="0" i="1" smtClean="0">
                                        <a:latin typeface="Cambria Math" panose="02040503050406030204" pitchFamily="18" charset="0"/>
                                      </a:rPr>
                                      <m:t>10</m:t>
                                    </m:r>
                                  </m:sup>
                                </m:sSup>
                              </m:oMath>
                            </m:oMathPara>
                          </a14:m>
                          <a:endParaRPr lang="en-GB" sz="12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 2×</m:t>
                                </m:r>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10</m:t>
                                    </m:r>
                                  </m:e>
                                  <m:sup>
                                    <m:r>
                                      <a:rPr lang="en-US" sz="1200" b="0" i="1" smtClean="0">
                                        <a:latin typeface="Cambria Math" panose="02040503050406030204" pitchFamily="18" charset="0"/>
                                      </a:rPr>
                                      <m:t>12</m:t>
                                    </m:r>
                                  </m:sup>
                                </m:sSup>
                              </m:oMath>
                            </m:oMathPara>
                          </a14:m>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54500108"/>
                      </a:ext>
                    </a:extLst>
                  </a:tr>
                  <a:tr h="331108">
                    <a:tc>
                      <a:txBody>
                        <a:bodyPr/>
                        <a:lstStyle/>
                        <a:p>
                          <a:r>
                            <a:rPr lang="en-US" sz="1200" dirty="0">
                              <a:latin typeface="Arial" panose="020B0604020202020204" pitchFamily="34" charset="0"/>
                              <a:cs typeface="Arial" panose="020B0604020202020204" pitchFamily="34" charset="0"/>
                            </a:rPr>
                            <a:t>FPC peak power [kW]</a:t>
                          </a:r>
                          <a:endParaRPr lang="en-GB" sz="1200" dirty="0">
                            <a:latin typeface="Arial" panose="020B0604020202020204" pitchFamily="34" charset="0"/>
                            <a:cs typeface="Arial" panose="020B0604020202020204" pitchFamily="34" charset="0"/>
                          </a:endParaRPr>
                        </a:p>
                      </a:txBody>
                      <a:tcPr/>
                    </a:tc>
                    <a:tc>
                      <a:txBody>
                        <a:bodyPr/>
                        <a:lstStyle/>
                        <a:p>
                          <a:pPr algn="ct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cs typeface="Arial" panose="020B0604020202020204" pitchFamily="34" charset="0"/>
                                  </a:rPr>
                                  <m:t>190</m:t>
                                </m:r>
                              </m:oMath>
                            </m:oMathPara>
                          </a14:m>
                          <a:endParaRPr lang="en-GB" sz="120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200" i="1" dirty="0" smtClean="0">
                                    <a:latin typeface="Cambria Math" panose="02040503050406030204" pitchFamily="18" charset="0"/>
                                    <a:cs typeface="Arial" panose="020B0604020202020204" pitchFamily="34" charset="0"/>
                                  </a:rPr>
                                  <m:t>910</m:t>
                                </m:r>
                              </m:oMath>
                            </m:oMathPara>
                          </a14:m>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15014894"/>
                      </a:ext>
                    </a:extLst>
                  </a:tr>
                </a:tbl>
              </a:graphicData>
            </a:graphic>
          </p:graphicFrame>
        </mc:Choice>
        <mc:Fallback xmlns="">
          <p:graphicFrame>
            <p:nvGraphicFramePr>
              <p:cNvPr id="10" name="Inhaltsplatzhalter 7">
                <a:extLst>
                  <a:ext uri="{FF2B5EF4-FFF2-40B4-BE49-F238E27FC236}">
                    <a16:creationId xmlns:a16="http://schemas.microsoft.com/office/drawing/2014/main" id="{2CB6D4AE-674E-FDA6-B742-B69B399D3B67}"/>
                  </a:ext>
                </a:extLst>
              </p:cNvPr>
              <p:cNvGraphicFramePr>
                <a:graphicFrameLocks/>
              </p:cNvGraphicFramePr>
              <p:nvPr>
                <p:extLst>
                  <p:ext uri="{D42A27DB-BD31-4B8C-83A1-F6EECF244321}">
                    <p14:modId xmlns:p14="http://schemas.microsoft.com/office/powerpoint/2010/main" val="546202910"/>
                  </p:ext>
                </p:extLst>
              </p:nvPr>
            </p:nvGraphicFramePr>
            <p:xfrm>
              <a:off x="5076056" y="1781365"/>
              <a:ext cx="3970655" cy="1454078"/>
            </p:xfrm>
            <a:graphic>
              <a:graphicData uri="http://schemas.openxmlformats.org/drawingml/2006/table">
                <a:tbl>
                  <a:tblPr firstRow="1" bandRow="1">
                    <a:tableStyleId>{5C22544A-7EE6-4342-B048-85BDC9FD1C3A}</a:tableStyleId>
                  </a:tblPr>
                  <a:tblGrid>
                    <a:gridCol w="1706880">
                      <a:extLst>
                        <a:ext uri="{9D8B030D-6E8A-4147-A177-3AD203B41FA5}">
                          <a16:colId xmlns:a16="http://schemas.microsoft.com/office/drawing/2014/main" val="1087031249"/>
                        </a:ext>
                      </a:extLst>
                    </a:gridCol>
                    <a:gridCol w="788670">
                      <a:extLst>
                        <a:ext uri="{9D8B030D-6E8A-4147-A177-3AD203B41FA5}">
                          <a16:colId xmlns:a16="http://schemas.microsoft.com/office/drawing/2014/main" val="3687765640"/>
                        </a:ext>
                      </a:extLst>
                    </a:gridCol>
                    <a:gridCol w="1475105">
                      <a:extLst>
                        <a:ext uri="{9D8B030D-6E8A-4147-A177-3AD203B41FA5}">
                          <a16:colId xmlns:a16="http://schemas.microsoft.com/office/drawing/2014/main" val="3419032413"/>
                        </a:ext>
                      </a:extLst>
                    </a:gridCol>
                  </a:tblGrid>
                  <a:tr h="295549">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ILC 500</a:t>
                          </a:r>
                          <a:endParaRPr lang="en-GB" sz="1200" dirty="0">
                            <a:latin typeface="Arial" panose="020B0604020202020204" pitchFamily="34" charset="0"/>
                            <a:cs typeface="Arial" panose="020B0604020202020204" pitchFamily="34" charset="0"/>
                          </a:endParaRPr>
                        </a:p>
                      </a:txBody>
                      <a:tcPr/>
                    </a:tc>
                    <a:tc>
                      <a:txBody>
                        <a:bodyPr/>
                        <a:lstStyle/>
                        <a:p>
                          <a:r>
                            <a:rPr lang="en-US" sz="1200" dirty="0" err="1">
                              <a:latin typeface="Arial" panose="020B0604020202020204" pitchFamily="34" charset="0"/>
                              <a:cs typeface="Arial" panose="020B0604020202020204" pitchFamily="34" charset="0"/>
                            </a:rPr>
                            <a:t>MuCol</a:t>
                          </a:r>
                          <a:r>
                            <a:rPr lang="en-US" sz="1200" dirty="0">
                              <a:latin typeface="Arial" panose="020B0604020202020204" pitchFamily="34" charset="0"/>
                              <a:cs typeface="Arial" panose="020B0604020202020204" pitchFamily="34" charset="0"/>
                            </a:rPr>
                            <a:t> HEMAC</a:t>
                          </a:r>
                          <a:endParaRPr lang="en-GB"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86389112"/>
                      </a:ext>
                    </a:extLst>
                  </a:tr>
                  <a:tr h="278781">
                    <a:tc>
                      <a:txBody>
                        <a:bodyPr/>
                        <a:lstStyle/>
                        <a:p>
                          <a:r>
                            <a:rPr lang="en-US" sz="1200" dirty="0">
                              <a:latin typeface="Arial" panose="020B0604020202020204" pitchFamily="34" charset="0"/>
                              <a:cs typeface="Arial" panose="020B0604020202020204" pitchFamily="34" charset="0"/>
                            </a:rPr>
                            <a:t>Number of cavities</a:t>
                          </a:r>
                          <a:endParaRPr lang="en-GB" sz="1200" dirty="0">
                            <a:latin typeface="Arial" panose="020B0604020202020204" pitchFamily="34" charset="0"/>
                            <a:cs typeface="Arial" panose="020B0604020202020204" pitchFamily="34" charset="0"/>
                          </a:endParaRPr>
                        </a:p>
                      </a:txBody>
                      <a:tcPr/>
                    </a:tc>
                    <a:tc>
                      <a:txBody>
                        <a:bodyPr/>
                        <a:lstStyle/>
                        <a:p>
                          <a:endParaRPr lang="fr-FR"/>
                        </a:p>
                      </a:txBody>
                      <a:tcPr>
                        <a:blipFill>
                          <a:blip r:embed="rId2"/>
                          <a:stretch>
                            <a:fillRect l="-218605" t="-111111" r="-191473" b="-326667"/>
                          </a:stretch>
                        </a:blipFill>
                      </a:tcPr>
                    </a:tc>
                    <a:tc>
                      <a:txBody>
                        <a:bodyPr/>
                        <a:lstStyle/>
                        <a:p>
                          <a:endParaRPr lang="fr-FR"/>
                        </a:p>
                      </a:txBody>
                      <a:tcPr>
                        <a:blipFill>
                          <a:blip r:embed="rId2"/>
                          <a:stretch>
                            <a:fillRect l="-169136" t="-111111" r="-1646" b="-326667"/>
                          </a:stretch>
                        </a:blipFill>
                      </a:tcPr>
                    </a:tc>
                    <a:extLst>
                      <a:ext uri="{0D108BD9-81ED-4DB2-BD59-A6C34878D82A}">
                        <a16:rowId xmlns:a16="http://schemas.microsoft.com/office/drawing/2014/main" val="572532096"/>
                      </a:ext>
                    </a:extLst>
                  </a:tr>
                  <a:tr h="274320">
                    <a:tc>
                      <a:txBody>
                        <a:bodyPr/>
                        <a:lstStyle/>
                        <a:p>
                          <a:r>
                            <a:rPr lang="en-US" sz="1200" dirty="0">
                              <a:latin typeface="Arial" panose="020B0604020202020204" pitchFamily="34" charset="0"/>
                              <a:cs typeface="Arial" panose="020B0604020202020204" pitchFamily="34" charset="0"/>
                            </a:rPr>
                            <a:t>Beam current [mA]</a:t>
                          </a:r>
                          <a:endParaRPr lang="en-GB" sz="1200" dirty="0">
                            <a:latin typeface="Arial" panose="020B0604020202020204" pitchFamily="34" charset="0"/>
                            <a:cs typeface="Arial" panose="020B0604020202020204" pitchFamily="34" charset="0"/>
                          </a:endParaRPr>
                        </a:p>
                      </a:txBody>
                      <a:tcPr/>
                    </a:tc>
                    <a:tc>
                      <a:txBody>
                        <a:bodyPr/>
                        <a:lstStyle/>
                        <a:p>
                          <a:endParaRPr lang="fr-FR"/>
                        </a:p>
                      </a:txBody>
                      <a:tcPr>
                        <a:blipFill>
                          <a:blip r:embed="rId2"/>
                          <a:stretch>
                            <a:fillRect l="-218605" t="-211111" r="-191473" b="-226667"/>
                          </a:stretch>
                        </a:blipFill>
                      </a:tcPr>
                    </a:tc>
                    <a:tc>
                      <a:txBody>
                        <a:bodyPr/>
                        <a:lstStyle/>
                        <a:p>
                          <a:endParaRPr lang="fr-FR"/>
                        </a:p>
                      </a:txBody>
                      <a:tcPr>
                        <a:blipFill>
                          <a:blip r:embed="rId2"/>
                          <a:stretch>
                            <a:fillRect l="-169136" t="-211111" r="-1646" b="-226667"/>
                          </a:stretch>
                        </a:blipFill>
                      </a:tcPr>
                    </a:tc>
                    <a:extLst>
                      <a:ext uri="{0D108BD9-81ED-4DB2-BD59-A6C34878D82A}">
                        <a16:rowId xmlns:a16="http://schemas.microsoft.com/office/drawing/2014/main" val="2514547441"/>
                      </a:ext>
                    </a:extLst>
                  </a:tr>
                  <a:tr h="274320">
                    <a:tc>
                      <a:txBody>
                        <a:bodyPr/>
                        <a:lstStyle/>
                        <a:p>
                          <a:r>
                            <a:rPr lang="en-US" sz="1200" dirty="0">
                              <a:latin typeface="Arial" panose="020B0604020202020204" pitchFamily="34" charset="0"/>
                              <a:cs typeface="Arial" panose="020B0604020202020204" pitchFamily="34" charset="0"/>
                            </a:rPr>
                            <a:t>Bunch intensity</a:t>
                          </a:r>
                          <a:endParaRPr lang="en-GB" sz="1200" dirty="0">
                            <a:latin typeface="Arial" panose="020B0604020202020204" pitchFamily="34" charset="0"/>
                            <a:cs typeface="Arial" panose="020B0604020202020204" pitchFamily="34" charset="0"/>
                          </a:endParaRPr>
                        </a:p>
                      </a:txBody>
                      <a:tcPr/>
                    </a:tc>
                    <a:tc>
                      <a:txBody>
                        <a:bodyPr/>
                        <a:lstStyle/>
                        <a:p>
                          <a:endParaRPr lang="fr-FR"/>
                        </a:p>
                      </a:txBody>
                      <a:tcPr>
                        <a:blipFill>
                          <a:blip r:embed="rId2"/>
                          <a:stretch>
                            <a:fillRect l="-218605" t="-304348" r="-191473" b="-121739"/>
                          </a:stretch>
                        </a:blipFill>
                      </a:tcPr>
                    </a:tc>
                    <a:tc>
                      <a:txBody>
                        <a:bodyPr/>
                        <a:lstStyle/>
                        <a:p>
                          <a:endParaRPr lang="fr-FR"/>
                        </a:p>
                      </a:txBody>
                      <a:tcPr>
                        <a:blipFill>
                          <a:blip r:embed="rId2"/>
                          <a:stretch>
                            <a:fillRect l="-169136" t="-304348" r="-1646" b="-121739"/>
                          </a:stretch>
                        </a:blipFill>
                      </a:tcPr>
                    </a:tc>
                    <a:extLst>
                      <a:ext uri="{0D108BD9-81ED-4DB2-BD59-A6C34878D82A}">
                        <a16:rowId xmlns:a16="http://schemas.microsoft.com/office/drawing/2014/main" val="4154500108"/>
                      </a:ext>
                    </a:extLst>
                  </a:tr>
                  <a:tr h="331108">
                    <a:tc>
                      <a:txBody>
                        <a:bodyPr/>
                        <a:lstStyle/>
                        <a:p>
                          <a:r>
                            <a:rPr lang="en-US" sz="1200" dirty="0">
                              <a:latin typeface="Arial" panose="020B0604020202020204" pitchFamily="34" charset="0"/>
                              <a:cs typeface="Arial" panose="020B0604020202020204" pitchFamily="34" charset="0"/>
                            </a:rPr>
                            <a:t>FPC peak power [kW]</a:t>
                          </a:r>
                          <a:endParaRPr lang="en-GB" sz="1200" dirty="0">
                            <a:latin typeface="Arial" panose="020B0604020202020204" pitchFamily="34" charset="0"/>
                            <a:cs typeface="Arial" panose="020B0604020202020204" pitchFamily="34" charset="0"/>
                          </a:endParaRPr>
                        </a:p>
                      </a:txBody>
                      <a:tcPr/>
                    </a:tc>
                    <a:tc>
                      <a:txBody>
                        <a:bodyPr/>
                        <a:lstStyle/>
                        <a:p>
                          <a:endParaRPr lang="fr-FR"/>
                        </a:p>
                      </a:txBody>
                      <a:tcPr>
                        <a:blipFill>
                          <a:blip r:embed="rId2"/>
                          <a:stretch>
                            <a:fillRect l="-218605" t="-344444" r="-191473" b="-3704"/>
                          </a:stretch>
                        </a:blipFill>
                      </a:tcPr>
                    </a:tc>
                    <a:tc>
                      <a:txBody>
                        <a:bodyPr/>
                        <a:lstStyle/>
                        <a:p>
                          <a:endParaRPr lang="fr-FR"/>
                        </a:p>
                      </a:txBody>
                      <a:tcPr>
                        <a:blipFill>
                          <a:blip r:embed="rId2"/>
                          <a:stretch>
                            <a:fillRect l="-169136" t="-344444" r="-1646" b="-3704"/>
                          </a:stretch>
                        </a:blipFill>
                      </a:tcPr>
                    </a:tc>
                    <a:extLst>
                      <a:ext uri="{0D108BD9-81ED-4DB2-BD59-A6C34878D82A}">
                        <a16:rowId xmlns:a16="http://schemas.microsoft.com/office/drawing/2014/main" val="3615014894"/>
                      </a:ext>
                    </a:extLst>
                  </a:tr>
                </a:tbl>
              </a:graphicData>
            </a:graphic>
          </p:graphicFrame>
        </mc:Fallback>
      </mc:AlternateContent>
      <p:sp>
        <p:nvSpPr>
          <p:cNvPr id="2" name="Espace réservé du numéro de diapositive 1"/>
          <p:cNvSpPr>
            <a:spLocks noGrp="1"/>
          </p:cNvSpPr>
          <p:nvPr>
            <p:ph type="sldNum" sz="quarter" idx="13"/>
          </p:nvPr>
        </p:nvSpPr>
        <p:spPr/>
        <p:txBody>
          <a:bodyPr/>
          <a:lstStyle/>
          <a:p>
            <a:fld id="{005C7FBA-D4E9-46CA-9321-3ADA2E368FCD}" type="slidenum">
              <a:rPr lang="en-GB" smtClean="0"/>
              <a:pPr/>
              <a:t>22</a:t>
            </a:fld>
            <a:endParaRPr lang="en-GB" dirty="0"/>
          </a:p>
        </p:txBody>
      </p:sp>
      <p:sp>
        <p:nvSpPr>
          <p:cNvPr id="12" name="ZoneTexte 11"/>
          <p:cNvSpPr txBox="1"/>
          <p:nvPr/>
        </p:nvSpPr>
        <p:spPr>
          <a:xfrm>
            <a:off x="5076056" y="3406383"/>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L. Thiele</a:t>
            </a:r>
            <a:endParaRPr lang="fr-FR" b="1" dirty="0">
              <a:solidFill>
                <a:srgbClr val="0070C0"/>
              </a:solidFill>
            </a:endParaRPr>
          </a:p>
        </p:txBody>
      </p:sp>
    </p:spTree>
    <p:extLst>
      <p:ext uri="{BB962C8B-B14F-4D97-AF65-F5344CB8AC3E}">
        <p14:creationId xmlns:p14="http://schemas.microsoft.com/office/powerpoint/2010/main" val="23808445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General </a:t>
            </a:r>
            <a:r>
              <a:rPr lang="fr-FR" dirty="0" err="1" smtClean="0"/>
              <a:t>parameters</a:t>
            </a:r>
            <a:endParaRPr lang="fr-FR" dirty="0" smtClean="0"/>
          </a:p>
          <a:p>
            <a:r>
              <a:rPr lang="fr-FR" dirty="0" smtClean="0"/>
              <a:t>Arc </a:t>
            </a:r>
            <a:r>
              <a:rPr lang="fr-FR" dirty="0" err="1" smtClean="0"/>
              <a:t>cell</a:t>
            </a:r>
            <a:r>
              <a:rPr lang="fr-FR" dirty="0" smtClean="0"/>
              <a:t> and </a:t>
            </a:r>
            <a:r>
              <a:rPr lang="fr-FR" dirty="0" err="1" smtClean="0"/>
              <a:t>tracking</a:t>
            </a:r>
            <a:endParaRPr lang="fr-FR" dirty="0" smtClean="0"/>
          </a:p>
          <a:p>
            <a:r>
              <a:rPr lang="fr-FR" dirty="0" smtClean="0"/>
              <a:t>RF </a:t>
            </a:r>
            <a:r>
              <a:rPr lang="fr-FR" dirty="0" err="1" smtClean="0"/>
              <a:t>parameters</a:t>
            </a:r>
            <a:endParaRPr lang="fr-FR" dirty="0" smtClean="0"/>
          </a:p>
          <a:p>
            <a:r>
              <a:rPr lang="fr-FR" dirty="0" smtClean="0">
                <a:solidFill>
                  <a:srgbClr val="0070C0"/>
                </a:solidFill>
              </a:rPr>
              <a:t>Collective </a:t>
            </a:r>
            <a:r>
              <a:rPr lang="fr-FR" dirty="0" err="1" smtClean="0">
                <a:solidFill>
                  <a:srgbClr val="0070C0"/>
                </a:solidFill>
              </a:rPr>
              <a:t>effects</a:t>
            </a:r>
            <a:r>
              <a:rPr lang="fr-FR" dirty="0" smtClean="0">
                <a:solidFill>
                  <a:srgbClr val="0070C0"/>
                </a:solidFill>
              </a:rPr>
              <a:t> (</a:t>
            </a:r>
            <a:r>
              <a:rPr lang="fr-FR" dirty="0" err="1" smtClean="0">
                <a:solidFill>
                  <a:srgbClr val="0070C0"/>
                </a:solidFill>
              </a:rPr>
              <a:t>Only</a:t>
            </a:r>
            <a:r>
              <a:rPr lang="fr-FR" dirty="0" smtClean="0">
                <a:solidFill>
                  <a:srgbClr val="0070C0"/>
                </a:solidFill>
              </a:rPr>
              <a:t> RF </a:t>
            </a:r>
            <a:r>
              <a:rPr lang="fr-FR" dirty="0" err="1" smtClean="0">
                <a:solidFill>
                  <a:srgbClr val="0070C0"/>
                </a:solidFill>
              </a:rPr>
              <a:t>impedance</a:t>
            </a:r>
            <a:r>
              <a:rPr lang="fr-FR" dirty="0" smtClean="0">
                <a:solidFill>
                  <a:srgbClr val="0070C0"/>
                </a:solidFill>
              </a:rPr>
              <a:t>, </a:t>
            </a:r>
            <a:r>
              <a:rPr lang="fr-FR" dirty="0" err="1" smtClean="0">
                <a:solidFill>
                  <a:srgbClr val="0070C0"/>
                </a:solidFill>
              </a:rPr>
              <a:t>beam</a:t>
            </a:r>
            <a:r>
              <a:rPr lang="fr-FR" dirty="0" smtClean="0">
                <a:solidFill>
                  <a:srgbClr val="0070C0"/>
                </a:solidFill>
              </a:rPr>
              <a:t>-pipe </a:t>
            </a:r>
            <a:r>
              <a:rPr lang="fr-FR" dirty="0" err="1" smtClean="0">
                <a:solidFill>
                  <a:srgbClr val="0070C0"/>
                </a:solidFill>
              </a:rPr>
              <a:t>covered</a:t>
            </a:r>
            <a:r>
              <a:rPr lang="fr-FR" dirty="0" smtClean="0">
                <a:solidFill>
                  <a:srgbClr val="0070C0"/>
                </a:solidFill>
              </a:rPr>
              <a:t> in </a:t>
            </a:r>
            <a:r>
              <a:rPr lang="fr-FR" dirty="0" err="1" smtClean="0">
                <a:solidFill>
                  <a:srgbClr val="0070C0"/>
                </a:solidFill>
              </a:rPr>
              <a:t>next</a:t>
            </a:r>
            <a:r>
              <a:rPr lang="fr-FR" dirty="0" smtClean="0">
                <a:solidFill>
                  <a:srgbClr val="0070C0"/>
                </a:solidFill>
              </a:rPr>
              <a:t> </a:t>
            </a:r>
            <a:r>
              <a:rPr lang="fr-FR" dirty="0" err="1" smtClean="0">
                <a:solidFill>
                  <a:srgbClr val="0070C0"/>
                </a:solidFill>
              </a:rPr>
              <a:t>presentation</a:t>
            </a:r>
            <a:r>
              <a:rPr lang="fr-FR" dirty="0" smtClean="0">
                <a:solidFill>
                  <a:srgbClr val="0070C0"/>
                </a:solidFill>
              </a:rPr>
              <a:t>)</a:t>
            </a:r>
          </a:p>
          <a:p>
            <a:r>
              <a:rPr lang="fr-FR" dirty="0" smtClean="0"/>
              <a:t>NC </a:t>
            </a:r>
            <a:r>
              <a:rPr lang="fr-FR" dirty="0" err="1" smtClean="0"/>
              <a:t>magnet</a:t>
            </a:r>
            <a:r>
              <a:rPr lang="fr-FR" dirty="0" smtClean="0"/>
              <a:t> </a:t>
            </a:r>
            <a:r>
              <a:rPr lang="fr-FR" dirty="0" err="1" smtClean="0"/>
              <a:t>parameters</a:t>
            </a:r>
            <a:endParaRPr lang="fr-FR" dirty="0" smtClean="0"/>
          </a:p>
          <a:p>
            <a:r>
              <a:rPr lang="fr-FR" dirty="0" smtClean="0"/>
              <a:t>SC </a:t>
            </a:r>
            <a:r>
              <a:rPr lang="fr-FR" dirty="0" err="1" smtClean="0"/>
              <a:t>magnet</a:t>
            </a:r>
            <a:r>
              <a:rPr lang="fr-FR" dirty="0" smtClean="0"/>
              <a:t> </a:t>
            </a:r>
            <a:r>
              <a:rPr lang="fr-FR" dirty="0" err="1" smtClean="0"/>
              <a:t>parameters</a:t>
            </a:r>
            <a:endParaRPr lang="fr-FR" dirty="0" smtClean="0"/>
          </a:p>
          <a:p>
            <a:r>
              <a:rPr lang="fr-FR" dirty="0"/>
              <a:t>Radiation issues</a:t>
            </a:r>
          </a:p>
          <a:p>
            <a:r>
              <a:rPr lang="fr-FR" dirty="0" err="1" smtClean="0"/>
              <a:t>Summary</a:t>
            </a:r>
            <a:endParaRPr lang="fr-FR" dirty="0">
              <a:solidFill>
                <a:srgbClr val="0070C0"/>
              </a:solidFill>
            </a:endParaRPr>
          </a:p>
        </p:txBody>
      </p:sp>
      <p:sp>
        <p:nvSpPr>
          <p:cNvPr id="3" name="Titre 2"/>
          <p:cNvSpPr>
            <a:spLocks noGrp="1"/>
          </p:cNvSpPr>
          <p:nvPr>
            <p:ph type="title"/>
          </p:nvPr>
        </p:nvSpPr>
        <p:spPr/>
        <p:txBody>
          <a:bodyPr/>
          <a:lstStyle/>
          <a:p>
            <a:r>
              <a:rPr lang="fr-FR" dirty="0" err="1" smtClean="0"/>
              <a:t>Outline</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23</a:t>
            </a:fld>
            <a:endParaRPr lang="en-GB" dirty="0"/>
          </a:p>
        </p:txBody>
      </p:sp>
    </p:spTree>
    <p:extLst>
      <p:ext uri="{BB962C8B-B14F-4D97-AF65-F5344CB8AC3E}">
        <p14:creationId xmlns:p14="http://schemas.microsoft.com/office/powerpoint/2010/main" val="3457352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txBox="1">
            <a:spLocks noGrp="1"/>
          </p:cNvSpPr>
          <p:nvPr>
            <p:ph idx="1"/>
          </p:nvPr>
        </p:nvSpPr>
        <p:spPr/>
        <p:txBody>
          <a:bodyPr>
            <a:noAutofit/>
          </a:bodyPr>
          <a:lstStyle/>
          <a:p>
            <a:pPr>
              <a:spcBef>
                <a:spcPts val="0"/>
              </a:spcBef>
            </a:pPr>
            <a:r>
              <a:rPr lang="en-US" sz="1996" dirty="0"/>
              <a:t>Impedance model </a:t>
            </a:r>
            <a:r>
              <a:rPr lang="en-US" sz="1996" b="1" dirty="0"/>
              <a:t>for this study: RF cavities</a:t>
            </a:r>
            <a:br>
              <a:rPr lang="en-US" sz="1996" b="1" dirty="0"/>
            </a:br>
            <a:r>
              <a:rPr lang="en-US" sz="1996" b="1" dirty="0"/>
              <a:t>High Order Modes (HOMs) only</a:t>
            </a:r>
          </a:p>
          <a:p>
            <a:pPr lvl="1">
              <a:spcBef>
                <a:spcPts val="0"/>
              </a:spcBef>
            </a:pPr>
            <a:r>
              <a:rPr lang="en-US" sz="1633" dirty="0"/>
              <a:t>Single cavity: Low Loss TESLA type cavity, all transverse HOMs included.</a:t>
            </a:r>
            <a:br>
              <a:rPr lang="en-US" sz="1633" dirty="0"/>
            </a:br>
            <a:r>
              <a:rPr lang="en-US" sz="1633" dirty="0"/>
              <a:t>Assume all HOMs have Q=10</a:t>
            </a:r>
            <a:r>
              <a:rPr lang="en-US" sz="1633" baseline="33000" dirty="0"/>
              <a:t>5</a:t>
            </a:r>
            <a:r>
              <a:rPr lang="en-US" sz="1633" dirty="0"/>
              <a:t>. (see https://accelconf.web.cern.ch/p05/papers/tppt056.pdf)</a:t>
            </a:r>
          </a:p>
          <a:p>
            <a:pPr lvl="1">
              <a:spcBef>
                <a:spcPts val="0"/>
              </a:spcBef>
            </a:pPr>
            <a:r>
              <a:rPr lang="en-US" sz="1633" dirty="0"/>
              <a:t>Multiply by the number of cavities: there are (</a:t>
            </a:r>
            <a:r>
              <a:rPr lang="en-US" sz="1633" b="1" dirty="0"/>
              <a:t>700, 380, 540, 3000</a:t>
            </a:r>
            <a:r>
              <a:rPr lang="en-US" sz="1633" dirty="0"/>
              <a:t>) cavities in (</a:t>
            </a:r>
            <a:r>
              <a:rPr lang="en-US" sz="1633" b="1" dirty="0"/>
              <a:t>RCS1, RCS2, RCS3, RCS4</a:t>
            </a:r>
            <a:r>
              <a:rPr lang="en-US" sz="1633" dirty="0"/>
              <a:t>)</a:t>
            </a:r>
          </a:p>
          <a:p>
            <a:pPr>
              <a:spcBef>
                <a:spcPts val="0"/>
              </a:spcBef>
            </a:pPr>
            <a:r>
              <a:rPr lang="en-US" sz="1996" dirty="0"/>
              <a:t>Main assumptions for the RCS are</a:t>
            </a:r>
          </a:p>
          <a:p>
            <a:pPr lvl="1">
              <a:spcBef>
                <a:spcPts val="0"/>
              </a:spcBef>
            </a:pPr>
            <a:r>
              <a:rPr lang="en-US" sz="1633" dirty="0"/>
              <a:t>32 RF stations in each machine</a:t>
            </a:r>
          </a:p>
          <a:p>
            <a:pPr lvl="1">
              <a:spcBef>
                <a:spcPts val="0"/>
              </a:spcBef>
            </a:pPr>
            <a:r>
              <a:rPr lang="en-US" sz="1633" dirty="0"/>
              <a:t>One transverse damper unit, located at RF station 9 (~¼ of the ring)</a:t>
            </a:r>
          </a:p>
          <a:p>
            <a:pPr>
              <a:spcBef>
                <a:spcPts val="0"/>
              </a:spcBef>
            </a:pPr>
            <a:r>
              <a:rPr lang="en-US" sz="1996" dirty="0"/>
              <a:t>Scan several parameters</a:t>
            </a:r>
          </a:p>
          <a:p>
            <a:pPr lvl="1">
              <a:spcBef>
                <a:spcPts val="0"/>
              </a:spcBef>
            </a:pPr>
            <a:r>
              <a:rPr lang="en-US" sz="1633" dirty="0"/>
              <a:t>Chromaticity Q’ from Q’=-20 to Q’=+20</a:t>
            </a:r>
          </a:p>
          <a:p>
            <a:pPr lvl="1">
              <a:spcBef>
                <a:spcPts val="0"/>
              </a:spcBef>
            </a:pPr>
            <a:r>
              <a:rPr lang="en-US" sz="1633" dirty="0"/>
              <a:t>Damper gain from 4-turn to 100-turn + no damper</a:t>
            </a:r>
          </a:p>
          <a:p>
            <a:pPr lvl="1">
              <a:spcBef>
                <a:spcPts val="0"/>
              </a:spcBef>
            </a:pPr>
            <a:r>
              <a:rPr lang="en-US" sz="1633" dirty="0"/>
              <a:t>Initial transverse offset of the bunch (in each RCS), from 1 </a:t>
            </a:r>
            <a:r>
              <a:rPr lang="en-US" sz="1633" dirty="0" err="1">
                <a:latin typeface="Liberation Sans" pitchFamily="34"/>
              </a:rPr>
              <a:t>μ</a:t>
            </a:r>
            <a:r>
              <a:rPr lang="en-US" sz="1633" dirty="0" err="1"/>
              <a:t>m</a:t>
            </a:r>
            <a:r>
              <a:rPr lang="en-US" sz="1633" dirty="0"/>
              <a:t> to 1 mm</a:t>
            </a:r>
          </a:p>
        </p:txBody>
      </p:sp>
      <p:sp>
        <p:nvSpPr>
          <p:cNvPr id="3" name="Titre 2"/>
          <p:cNvSpPr txBox="1">
            <a:spLocks noGrp="1"/>
          </p:cNvSpPr>
          <p:nvPr>
            <p:ph type="title"/>
          </p:nvPr>
        </p:nvSpPr>
        <p:spPr/>
        <p:txBody>
          <a:bodyPr/>
          <a:lstStyle/>
          <a:p>
            <a:pPr lvl="0"/>
            <a:r>
              <a:rPr lang="en-US"/>
              <a:t>RCS parameters</a:t>
            </a:r>
          </a:p>
        </p:txBody>
      </p:sp>
      <p:sp>
        <p:nvSpPr>
          <p:cNvPr id="5" name="Espace réservé du pied de page 2"/>
          <p:cNvSpPr>
            <a:spLocks noGrp="1"/>
          </p:cNvSpPr>
          <p:nvPr>
            <p:ph type="ftr" sz="quarter" idx="12"/>
          </p:nvPr>
        </p:nvSpPr>
        <p:spPr/>
        <p:txBody>
          <a:bodyPr/>
          <a:lstStyle/>
          <a:p>
            <a:pPr lvl="0"/>
            <a:r>
              <a:rPr lang="en-US" smtClean="0"/>
              <a:t>Status report on high-energy complex / Antoine Chance</a:t>
            </a:r>
            <a:endParaRPr lang="fr-FR"/>
          </a:p>
        </p:txBody>
      </p:sp>
      <p:sp>
        <p:nvSpPr>
          <p:cNvPr id="7" name="Espace réservé du numéro de diapositive 6"/>
          <p:cNvSpPr>
            <a:spLocks noGrp="1"/>
          </p:cNvSpPr>
          <p:nvPr>
            <p:ph type="sldNum" sz="quarter" idx="13"/>
          </p:nvPr>
        </p:nvSpPr>
        <p:spPr/>
        <p:txBody>
          <a:bodyPr/>
          <a:lstStyle/>
          <a:p>
            <a:fld id="{005C7FBA-D4E9-46CA-9321-3ADA2E368FCD}" type="slidenum">
              <a:rPr lang="en-GB" smtClean="0"/>
              <a:pPr/>
              <a:t>24</a:t>
            </a:fld>
            <a:endParaRPr lang="en-GB" dirty="0"/>
          </a:p>
        </p:txBody>
      </p:sp>
    </p:spTree>
    <p:extLst>
      <p:ext uri="{BB962C8B-B14F-4D97-AF65-F5344CB8AC3E}">
        <p14:creationId xmlns:p14="http://schemas.microsoft.com/office/powerpoint/2010/main" val="1728669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txBox="1">
            <a:spLocks noGrp="1"/>
          </p:cNvSpPr>
          <p:nvPr>
            <p:ph idx="1"/>
          </p:nvPr>
        </p:nvSpPr>
        <p:spPr/>
        <p:txBody>
          <a:bodyPr>
            <a:noAutofit/>
          </a:bodyPr>
          <a:lstStyle/>
          <a:p>
            <a:pPr>
              <a:spcBef>
                <a:spcPts val="514"/>
              </a:spcBef>
              <a:spcAft>
                <a:spcPts val="514"/>
              </a:spcAft>
            </a:pPr>
            <a:r>
              <a:rPr lang="en-US" sz="1814" dirty="0" smtClean="0"/>
              <a:t>With </a:t>
            </a:r>
            <a:r>
              <a:rPr lang="en-US" sz="1814" dirty="0"/>
              <a:t>the nominal HOMs, a </a:t>
            </a:r>
            <a:r>
              <a:rPr lang="en-US" sz="1814" b="1" dirty="0"/>
              <a:t>strong damper</a:t>
            </a:r>
            <a:r>
              <a:rPr lang="en-US" sz="1814" dirty="0"/>
              <a:t>, 4-turn to 10-turn range, combined with </a:t>
            </a:r>
            <a:r>
              <a:rPr lang="en-US" sz="1814" b="1" dirty="0"/>
              <a:t>chromaticity Q’=20</a:t>
            </a:r>
            <a:r>
              <a:rPr lang="en-US" sz="1814" dirty="0"/>
              <a:t>, are required to stabilize the beam</a:t>
            </a:r>
          </a:p>
          <a:p>
            <a:pPr>
              <a:spcBef>
                <a:spcPts val="514"/>
              </a:spcBef>
              <a:spcAft>
                <a:spcPts val="514"/>
              </a:spcAft>
            </a:pPr>
            <a:r>
              <a:rPr lang="en-US" sz="1814" dirty="0"/>
              <a:t>The admissible offset is reduced to </a:t>
            </a:r>
            <a:r>
              <a:rPr lang="en-US" sz="1814" b="1" dirty="0"/>
              <a:t>1 </a:t>
            </a:r>
            <a:r>
              <a:rPr lang="en-US" sz="1814" b="1" dirty="0" err="1">
                <a:latin typeface="Liberation Sans" pitchFamily="34"/>
              </a:rPr>
              <a:t>μ</a:t>
            </a:r>
            <a:r>
              <a:rPr lang="en-US" sz="1814" b="1" dirty="0" err="1"/>
              <a:t>m</a:t>
            </a:r>
            <a:r>
              <a:rPr lang="en-US" sz="1814" b="1" dirty="0"/>
              <a:t> level</a:t>
            </a:r>
          </a:p>
        </p:txBody>
      </p:sp>
      <p:sp>
        <p:nvSpPr>
          <p:cNvPr id="2" name="Titre 1"/>
          <p:cNvSpPr txBox="1">
            <a:spLocks noGrp="1"/>
          </p:cNvSpPr>
          <p:nvPr>
            <p:ph type="title"/>
          </p:nvPr>
        </p:nvSpPr>
        <p:spPr/>
        <p:txBody>
          <a:bodyPr>
            <a:normAutofit/>
          </a:bodyPr>
          <a:lstStyle/>
          <a:p>
            <a:pPr lvl="0"/>
            <a:r>
              <a:rPr lang="en-US" dirty="0" smtClean="0"/>
              <a:t>Scans versus </a:t>
            </a:r>
            <a:r>
              <a:rPr lang="en-US" dirty="0"/>
              <a:t>positive chromaticity</a:t>
            </a:r>
            <a:br>
              <a:rPr lang="en-US" dirty="0"/>
            </a:br>
            <a:r>
              <a:rPr lang="en-US" dirty="0"/>
              <a:t>Chain of 4 RCS (up to 5 </a:t>
            </a:r>
            <a:r>
              <a:rPr lang="en-US" dirty="0" err="1"/>
              <a:t>TeV</a:t>
            </a:r>
            <a:r>
              <a:rPr lang="en-US" dirty="0"/>
              <a:t>)</a:t>
            </a:r>
          </a:p>
        </p:txBody>
      </p:sp>
      <p:sp>
        <p:nvSpPr>
          <p:cNvPr id="7" name="Espace réservé du pied de page 2"/>
          <p:cNvSpPr>
            <a:spLocks noGrp="1"/>
          </p:cNvSpPr>
          <p:nvPr>
            <p:ph type="ftr" sz="quarter" idx="12"/>
          </p:nvPr>
        </p:nvSpPr>
        <p:spPr/>
        <p:txBody>
          <a:bodyPr/>
          <a:lstStyle/>
          <a:p>
            <a:pPr lvl="0"/>
            <a:r>
              <a:rPr lang="en-US" smtClean="0"/>
              <a:t>Status report on high-energy complex / Antoine Chance</a:t>
            </a:r>
            <a:endParaRPr lang="fr-FR"/>
          </a:p>
        </p:txBody>
      </p:sp>
      <p:pic>
        <p:nvPicPr>
          <p:cNvPr id="3" name="Image 2">
            <a:extLst>
              <a:ext uri="{FF2B5EF4-FFF2-40B4-BE49-F238E27FC236}">
                <a16:creationId xmlns:a16="http://schemas.microsoft.com/office/drawing/2014/main" id="{00000000-0000-0000-0000-000000000000}"/>
              </a:ext>
            </a:extLst>
          </p:cNvPr>
          <p:cNvPicPr>
            <a:picLocks noChangeAspect="1"/>
          </p:cNvPicPr>
          <p:nvPr/>
        </p:nvPicPr>
        <p:blipFill>
          <a:blip r:embed="rId3" cstate="print">
            <a:lum/>
            <a:alphaModFix/>
            <a:extLst>
              <a:ext uri="{28A0092B-C50C-407E-A947-70E740481C1C}">
                <a14:useLocalDpi xmlns:a14="http://schemas.microsoft.com/office/drawing/2010/main"/>
              </a:ext>
            </a:extLst>
          </a:blip>
          <a:srcRect/>
          <a:stretch>
            <a:fillRect/>
          </a:stretch>
        </p:blipFill>
        <p:spPr>
          <a:xfrm>
            <a:off x="1443579" y="2484719"/>
            <a:ext cx="3076004" cy="1959239"/>
          </a:xfrm>
          <a:prstGeom prst="rect">
            <a:avLst/>
          </a:prstGeom>
          <a:noFill/>
          <a:ln>
            <a:noFill/>
          </a:ln>
        </p:spPr>
      </p:pic>
      <p:pic>
        <p:nvPicPr>
          <p:cNvPr id="4" name="Image 3">
            <a:extLst>
              <a:ext uri="{FF2B5EF4-FFF2-40B4-BE49-F238E27FC236}">
                <a16:creationId xmlns:a16="http://schemas.microsoft.com/office/drawing/2014/main" id="{00000000-0000-0000-0000-000000000000}"/>
              </a:ext>
            </a:extLst>
          </p:cNvPr>
          <p:cNvPicPr>
            <a:picLocks noChangeAspect="1"/>
          </p:cNvPicPr>
          <p:nvPr/>
        </p:nvPicPr>
        <p:blipFill>
          <a:blip r:embed="rId4" cstate="print">
            <a:lum/>
            <a:alphaModFix/>
            <a:extLst>
              <a:ext uri="{28A0092B-C50C-407E-A947-70E740481C1C}">
                <a14:useLocalDpi xmlns:a14="http://schemas.microsoft.com/office/drawing/2010/main"/>
              </a:ext>
            </a:extLst>
          </a:blip>
          <a:srcRect/>
          <a:stretch>
            <a:fillRect/>
          </a:stretch>
        </p:blipFill>
        <p:spPr>
          <a:xfrm>
            <a:off x="4499992" y="2484719"/>
            <a:ext cx="3075350" cy="1959239"/>
          </a:xfrm>
          <a:prstGeom prst="rect">
            <a:avLst/>
          </a:prstGeom>
          <a:noFill/>
          <a:ln>
            <a:noFill/>
          </a:ln>
        </p:spPr>
      </p:pic>
      <p:sp>
        <p:nvSpPr>
          <p:cNvPr id="9" name="Espace réservé du numéro de diapositive 8"/>
          <p:cNvSpPr>
            <a:spLocks noGrp="1"/>
          </p:cNvSpPr>
          <p:nvPr>
            <p:ph type="sldNum" sz="quarter" idx="13"/>
          </p:nvPr>
        </p:nvSpPr>
        <p:spPr/>
        <p:txBody>
          <a:bodyPr/>
          <a:lstStyle/>
          <a:p>
            <a:fld id="{005C7FBA-D4E9-46CA-9321-3ADA2E368FCD}" type="slidenum">
              <a:rPr lang="en-GB" smtClean="0"/>
              <a:pPr/>
              <a:t>25</a:t>
            </a:fld>
            <a:endParaRPr lang="en-GB" dirty="0"/>
          </a:p>
        </p:txBody>
      </p:sp>
      <p:sp>
        <p:nvSpPr>
          <p:cNvPr id="8" name="ZoneTexte 7"/>
          <p:cNvSpPr txBox="1"/>
          <p:nvPr/>
        </p:nvSpPr>
        <p:spPr>
          <a:xfrm>
            <a:off x="6131377" y="2079846"/>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smtClean="0">
                <a:solidFill>
                  <a:srgbClr val="0070C0"/>
                </a:solidFill>
              </a:rPr>
              <a:t>D. Amorim</a:t>
            </a:r>
            <a:endParaRPr lang="fr-FR" b="1" dirty="0">
              <a:solidFill>
                <a:srgbClr val="0070C0"/>
              </a:solidFill>
            </a:endParaRPr>
          </a:p>
        </p:txBody>
      </p:sp>
    </p:spTree>
    <p:extLst>
      <p:ext uri="{BB962C8B-B14F-4D97-AF65-F5344CB8AC3E}">
        <p14:creationId xmlns:p14="http://schemas.microsoft.com/office/powerpoint/2010/main" val="2377256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contenu 10"/>
          <p:cNvSpPr>
            <a:spLocks noGrp="1"/>
          </p:cNvSpPr>
          <p:nvPr>
            <p:ph idx="1"/>
          </p:nvPr>
        </p:nvSpPr>
        <p:spPr/>
        <p:txBody>
          <a:bodyPr/>
          <a:lstStyle/>
          <a:p>
            <a:r>
              <a:rPr lang="en-US" dirty="0"/>
              <a:t>Chromaticity Q’ = 20</a:t>
            </a:r>
          </a:p>
          <a:p>
            <a:r>
              <a:rPr lang="en-US" dirty="0"/>
              <a:t>No initial transverse offset</a:t>
            </a:r>
          </a:p>
          <a:p>
            <a:r>
              <a:rPr lang="en-US" dirty="0"/>
              <a:t>A 50-turn transverse damper is included </a:t>
            </a:r>
            <a:endParaRPr lang="en-US" dirty="0" smtClean="0"/>
          </a:p>
          <a:p>
            <a:pPr marL="0" indent="0">
              <a:buNone/>
            </a:pPr>
            <a:r>
              <a:rPr lang="en-US" dirty="0" smtClean="0"/>
              <a:t>in </a:t>
            </a:r>
            <a:r>
              <a:rPr lang="en-US" dirty="0"/>
              <a:t>each ring (at station #9)</a:t>
            </a:r>
          </a:p>
          <a:p>
            <a:endParaRPr lang="fr-FR" dirty="0"/>
          </a:p>
        </p:txBody>
      </p:sp>
      <p:sp>
        <p:nvSpPr>
          <p:cNvPr id="2" name="Titre 1"/>
          <p:cNvSpPr txBox="1">
            <a:spLocks noGrp="1"/>
          </p:cNvSpPr>
          <p:nvPr>
            <p:ph type="title"/>
          </p:nvPr>
        </p:nvSpPr>
        <p:spPr/>
        <p:txBody>
          <a:bodyPr>
            <a:spAutoFit/>
          </a:bodyPr>
          <a:lstStyle/>
          <a:p>
            <a:pPr lvl="0"/>
            <a:r>
              <a:rPr lang="en-US"/>
              <a:t>Example of start-to-end simulation with RCS 4</a:t>
            </a:r>
          </a:p>
        </p:txBody>
      </p:sp>
      <p:sp>
        <p:nvSpPr>
          <p:cNvPr id="9" name="Espace réservé du pied de page 2"/>
          <p:cNvSpPr>
            <a:spLocks noGrp="1"/>
          </p:cNvSpPr>
          <p:nvPr>
            <p:ph type="ftr" sz="quarter" idx="12"/>
          </p:nvPr>
        </p:nvSpPr>
        <p:spPr/>
        <p:txBody>
          <a:bodyPr/>
          <a:lstStyle/>
          <a:p>
            <a:pPr lvl="0"/>
            <a:r>
              <a:rPr lang="en-US" smtClean="0"/>
              <a:t>Status report on high-energy complex / Antoine Chance</a:t>
            </a:r>
            <a:endParaRPr lang="fr-FR"/>
          </a:p>
        </p:txBody>
      </p:sp>
      <p:pic>
        <p:nvPicPr>
          <p:cNvPr id="3" name="Image 2">
            <a:extLst>
              <a:ext uri="{FF2B5EF4-FFF2-40B4-BE49-F238E27FC236}">
                <a16:creationId xmlns:a16="http://schemas.microsoft.com/office/drawing/2014/main" id="{00000000-0000-0000-0000-000000000000}"/>
              </a:ext>
            </a:extLst>
          </p:cNvPr>
          <p:cNvPicPr>
            <a:picLocks noChangeAspect="1"/>
          </p:cNvPicPr>
          <p:nvPr/>
        </p:nvPicPr>
        <p:blipFill rotWithShape="1">
          <a:blip r:embed="rId3" cstate="print">
            <a:lum/>
            <a:alphaModFix/>
            <a:extLst>
              <a:ext uri="{28A0092B-C50C-407E-A947-70E740481C1C}">
                <a14:useLocalDpi xmlns:a14="http://schemas.microsoft.com/office/drawing/2010/main"/>
              </a:ext>
            </a:extLst>
          </a:blip>
          <a:srcRect/>
          <a:stretch/>
        </p:blipFill>
        <p:spPr>
          <a:xfrm>
            <a:off x="6022206" y="1052839"/>
            <a:ext cx="3035113" cy="3796256"/>
          </a:xfrm>
          <a:prstGeom prst="rect">
            <a:avLst/>
          </a:prstGeom>
          <a:noFill/>
          <a:ln>
            <a:noFill/>
          </a:ln>
        </p:spPr>
      </p:pic>
      <p:sp>
        <p:nvSpPr>
          <p:cNvPr id="5" name="ZoneTexte 4"/>
          <p:cNvSpPr txBox="1"/>
          <p:nvPr/>
        </p:nvSpPr>
        <p:spPr>
          <a:xfrm>
            <a:off x="2986039" y="3151762"/>
            <a:ext cx="1990586" cy="527517"/>
          </a:xfrm>
          <a:prstGeom prst="rect">
            <a:avLst/>
          </a:prstGeom>
          <a:noFill/>
          <a:ln w="19080">
            <a:solidFill>
              <a:srgbClr val="000000"/>
            </a:solidFill>
            <a:prstDash val="solid"/>
          </a:ln>
        </p:spPr>
        <p:txBody>
          <a:bodyPr vert="horz" wrap="square" lIns="90125" tIns="49308" rIns="90125" bIns="49308" anchorCtr="0" compatLnSpc="0">
            <a:spAutoFit/>
          </a:bodyPr>
          <a:lstStyle/>
          <a:p>
            <a:pPr hangingPunct="0"/>
            <a:r>
              <a:rPr lang="en-US" sz="1451">
                <a:latin typeface="Fira Sans" pitchFamily="34"/>
                <a:ea typeface="Noto Sans CJK SC" pitchFamily="2"/>
                <a:cs typeface="FreeSans" pitchFamily="2"/>
              </a:rPr>
              <a:t>The instability clearly starts in RCS4</a:t>
            </a:r>
          </a:p>
        </p:txBody>
      </p:sp>
      <p:sp>
        <p:nvSpPr>
          <p:cNvPr id="6" name="Connecteur droit 5"/>
          <p:cNvSpPr/>
          <p:nvPr/>
        </p:nvSpPr>
        <p:spPr>
          <a:xfrm flipV="1">
            <a:off x="4976626" y="2239410"/>
            <a:ext cx="3483527" cy="1244116"/>
          </a:xfrm>
          <a:prstGeom prst="line">
            <a:avLst/>
          </a:prstGeom>
          <a:noFill/>
          <a:ln w="19080">
            <a:solidFill>
              <a:srgbClr val="000000"/>
            </a:solidFill>
            <a:prstDash val="solid"/>
            <a:tailEnd type="arrow"/>
          </a:ln>
        </p:spPr>
        <p:txBody>
          <a:bodyPr wrap="square" lIns="90125" tIns="49308" rIns="90125" bIns="49308" anchor="ctr" anchorCtr="0" compatLnSpc="0"/>
          <a:lstStyle/>
          <a:p>
            <a:pPr hangingPunct="0"/>
            <a:endParaRPr lang="fr-FR" sz="1270">
              <a:latin typeface="Fira Sans" pitchFamily="34"/>
              <a:ea typeface="Noto Sans CJK SC" pitchFamily="2"/>
              <a:cs typeface="FreeSans" pitchFamily="2"/>
            </a:endParaRPr>
          </a:p>
        </p:txBody>
      </p:sp>
      <p:sp>
        <p:nvSpPr>
          <p:cNvPr id="7" name="Forme libre 6"/>
          <p:cNvSpPr/>
          <p:nvPr/>
        </p:nvSpPr>
        <p:spPr>
          <a:xfrm>
            <a:off x="6022206" y="2603828"/>
            <a:ext cx="945005" cy="16588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wrap="square" lIns="81635" tIns="40817" rIns="81635" bIns="40817" anchor="ctr" anchorCtr="0" compatLnSpc="0">
            <a:noAutofit/>
          </a:bodyPr>
          <a:lstStyle/>
          <a:p>
            <a:pPr hangingPunct="0"/>
            <a:endParaRPr lang="fr-FR" sz="1270">
              <a:latin typeface="Fira Sans" pitchFamily="34"/>
              <a:ea typeface="Noto Sans CJK SC" pitchFamily="2"/>
              <a:cs typeface="FreeSans" pitchFamily="2"/>
            </a:endParaRPr>
          </a:p>
        </p:txBody>
      </p:sp>
      <p:sp>
        <p:nvSpPr>
          <p:cNvPr id="12" name="Espace réservé du numéro de diapositive 11"/>
          <p:cNvSpPr>
            <a:spLocks noGrp="1"/>
          </p:cNvSpPr>
          <p:nvPr>
            <p:ph type="sldNum" sz="quarter" idx="13"/>
          </p:nvPr>
        </p:nvSpPr>
        <p:spPr/>
        <p:txBody>
          <a:bodyPr/>
          <a:lstStyle/>
          <a:p>
            <a:fld id="{005C7FBA-D4E9-46CA-9321-3ADA2E368FCD}" type="slidenum">
              <a:rPr lang="en-GB" smtClean="0"/>
              <a:pPr/>
              <a:t>26</a:t>
            </a:fld>
            <a:endParaRPr lang="en-GB" dirty="0"/>
          </a:p>
        </p:txBody>
      </p:sp>
      <p:sp>
        <p:nvSpPr>
          <p:cNvPr id="10" name="ZoneTexte 9"/>
          <p:cNvSpPr txBox="1"/>
          <p:nvPr/>
        </p:nvSpPr>
        <p:spPr>
          <a:xfrm>
            <a:off x="877156" y="3952835"/>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smtClean="0">
                <a:solidFill>
                  <a:srgbClr val="0070C0"/>
                </a:solidFill>
              </a:rPr>
              <a:t>D. Amorim</a:t>
            </a:r>
            <a:endParaRPr lang="fr-FR" b="1" dirty="0">
              <a:solidFill>
                <a:srgbClr val="0070C0"/>
              </a:solidFill>
            </a:endParaRPr>
          </a:p>
        </p:txBody>
      </p:sp>
    </p:spTree>
    <p:extLst>
      <p:ext uri="{BB962C8B-B14F-4D97-AF65-F5344CB8AC3E}">
        <p14:creationId xmlns:p14="http://schemas.microsoft.com/office/powerpoint/2010/main" val="468316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txBox="1">
            <a:spLocks noGrp="1"/>
          </p:cNvSpPr>
          <p:nvPr>
            <p:ph idx="1"/>
          </p:nvPr>
        </p:nvSpPr>
        <p:spPr/>
        <p:txBody>
          <a:bodyPr>
            <a:noAutofit/>
          </a:bodyPr>
          <a:lstStyle/>
          <a:p>
            <a:pPr>
              <a:spcBef>
                <a:spcPts val="514"/>
              </a:spcBef>
              <a:spcAft>
                <a:spcPts val="514"/>
              </a:spcAft>
            </a:pPr>
            <a:r>
              <a:rPr lang="en-US" sz="1814"/>
              <a:t>Here the full impedance model is scaled by a factor 0.5 → like dividing the R/Q of every mode by 2</a:t>
            </a:r>
          </a:p>
          <a:p>
            <a:pPr>
              <a:spcBef>
                <a:spcPts val="514"/>
              </a:spcBef>
              <a:spcAft>
                <a:spcPts val="514"/>
              </a:spcAft>
            </a:pPr>
            <a:endParaRPr lang="en-US" sz="1814"/>
          </a:p>
          <a:p>
            <a:pPr>
              <a:spcBef>
                <a:spcPts val="514"/>
              </a:spcBef>
              <a:spcAft>
                <a:spcPts val="514"/>
              </a:spcAft>
            </a:pPr>
            <a:r>
              <a:rPr lang="en-US" sz="1814"/>
              <a:t>We recover transverse coherent stability with larger offset</a:t>
            </a:r>
          </a:p>
        </p:txBody>
      </p:sp>
      <p:sp>
        <p:nvSpPr>
          <p:cNvPr id="2" name="Titre 1"/>
          <p:cNvSpPr txBox="1">
            <a:spLocks noGrp="1"/>
          </p:cNvSpPr>
          <p:nvPr>
            <p:ph type="title"/>
          </p:nvPr>
        </p:nvSpPr>
        <p:spPr/>
        <p:txBody>
          <a:bodyPr/>
          <a:lstStyle/>
          <a:p>
            <a:pPr lvl="0"/>
            <a:r>
              <a:rPr lang="en-US"/>
              <a:t>Reducing the R/Q of the modes</a:t>
            </a:r>
          </a:p>
        </p:txBody>
      </p:sp>
      <p:sp>
        <p:nvSpPr>
          <p:cNvPr id="7" name="Espace réservé du pied de page 2"/>
          <p:cNvSpPr>
            <a:spLocks noGrp="1"/>
          </p:cNvSpPr>
          <p:nvPr>
            <p:ph type="ftr" sz="quarter" idx="12"/>
          </p:nvPr>
        </p:nvSpPr>
        <p:spPr/>
        <p:txBody>
          <a:bodyPr/>
          <a:lstStyle/>
          <a:p>
            <a:pPr lvl="0"/>
            <a:r>
              <a:rPr lang="en-US" smtClean="0"/>
              <a:t>Status report on high-energy complex / Antoine Chance</a:t>
            </a:r>
            <a:endParaRPr lang="fr-FR"/>
          </a:p>
        </p:txBody>
      </p:sp>
      <p:pic>
        <p:nvPicPr>
          <p:cNvPr id="3" name="Image 2">
            <a:extLst>
              <a:ext uri="{FF2B5EF4-FFF2-40B4-BE49-F238E27FC236}">
                <a16:creationId xmlns:a16="http://schemas.microsoft.com/office/drawing/2014/main" id="{00000000-0000-0000-0000-000000000000}"/>
              </a:ext>
            </a:extLst>
          </p:cNvPr>
          <p:cNvPicPr>
            <a:picLocks noChangeAspect="1"/>
          </p:cNvPicPr>
          <p:nvPr/>
        </p:nvPicPr>
        <p:blipFill>
          <a:blip r:embed="rId3" cstate="print">
            <a:lum/>
            <a:alphaModFix/>
            <a:extLst>
              <a:ext uri="{28A0092B-C50C-407E-A947-70E740481C1C}">
                <a14:useLocalDpi xmlns:a14="http://schemas.microsoft.com/office/drawing/2010/main"/>
              </a:ext>
            </a:extLst>
          </a:blip>
          <a:srcRect/>
          <a:stretch>
            <a:fillRect/>
          </a:stretch>
        </p:blipFill>
        <p:spPr>
          <a:xfrm>
            <a:off x="1443579" y="2790934"/>
            <a:ext cx="3076004" cy="1959239"/>
          </a:xfrm>
          <a:prstGeom prst="rect">
            <a:avLst/>
          </a:prstGeom>
          <a:noFill/>
          <a:ln>
            <a:noFill/>
          </a:ln>
        </p:spPr>
      </p:pic>
      <p:pic>
        <p:nvPicPr>
          <p:cNvPr id="4" name="Image 3">
            <a:extLst>
              <a:ext uri="{FF2B5EF4-FFF2-40B4-BE49-F238E27FC236}">
                <a16:creationId xmlns:a16="http://schemas.microsoft.com/office/drawing/2014/main" id="{00000000-0000-0000-0000-000000000000}"/>
              </a:ext>
            </a:extLst>
          </p:cNvPr>
          <p:cNvPicPr>
            <a:picLocks noChangeAspect="1"/>
          </p:cNvPicPr>
          <p:nvPr/>
        </p:nvPicPr>
        <p:blipFill>
          <a:blip r:embed="rId4" cstate="print">
            <a:lum/>
            <a:alphaModFix/>
            <a:extLst>
              <a:ext uri="{28A0092B-C50C-407E-A947-70E740481C1C}">
                <a14:useLocalDpi xmlns:a14="http://schemas.microsoft.com/office/drawing/2010/main"/>
              </a:ext>
            </a:extLst>
          </a:blip>
          <a:srcRect/>
          <a:stretch>
            <a:fillRect/>
          </a:stretch>
        </p:blipFill>
        <p:spPr>
          <a:xfrm>
            <a:off x="4499992" y="2790934"/>
            <a:ext cx="3075350" cy="1959239"/>
          </a:xfrm>
          <a:prstGeom prst="rect">
            <a:avLst/>
          </a:prstGeom>
          <a:noFill/>
          <a:ln>
            <a:noFill/>
          </a:ln>
        </p:spPr>
      </p:pic>
      <p:sp>
        <p:nvSpPr>
          <p:cNvPr id="9" name="Espace réservé du numéro de diapositive 8"/>
          <p:cNvSpPr>
            <a:spLocks noGrp="1"/>
          </p:cNvSpPr>
          <p:nvPr>
            <p:ph type="sldNum" sz="quarter" idx="13"/>
          </p:nvPr>
        </p:nvSpPr>
        <p:spPr/>
        <p:txBody>
          <a:bodyPr/>
          <a:lstStyle/>
          <a:p>
            <a:fld id="{005C7FBA-D4E9-46CA-9321-3ADA2E368FCD}" type="slidenum">
              <a:rPr lang="en-GB" smtClean="0"/>
              <a:pPr/>
              <a:t>27</a:t>
            </a:fld>
            <a:endParaRPr lang="en-GB" dirty="0"/>
          </a:p>
        </p:txBody>
      </p:sp>
      <p:sp>
        <p:nvSpPr>
          <p:cNvPr id="8" name="ZoneTexte 7"/>
          <p:cNvSpPr txBox="1"/>
          <p:nvPr/>
        </p:nvSpPr>
        <p:spPr>
          <a:xfrm>
            <a:off x="6300192" y="1895180"/>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smtClean="0">
                <a:solidFill>
                  <a:srgbClr val="0070C0"/>
                </a:solidFill>
              </a:rPr>
              <a:t>D. Amorim</a:t>
            </a:r>
            <a:endParaRPr lang="fr-FR" b="1" dirty="0">
              <a:solidFill>
                <a:srgbClr val="0070C0"/>
              </a:solidFill>
            </a:endParaRPr>
          </a:p>
        </p:txBody>
      </p:sp>
    </p:spTree>
    <p:extLst>
      <p:ext uri="{BB962C8B-B14F-4D97-AF65-F5344CB8AC3E}">
        <p14:creationId xmlns:p14="http://schemas.microsoft.com/office/powerpoint/2010/main" val="2900962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General </a:t>
            </a:r>
            <a:r>
              <a:rPr lang="fr-FR" dirty="0" err="1" smtClean="0"/>
              <a:t>parameters</a:t>
            </a:r>
            <a:endParaRPr lang="fr-FR" dirty="0" smtClean="0"/>
          </a:p>
          <a:p>
            <a:r>
              <a:rPr lang="fr-FR" dirty="0" smtClean="0"/>
              <a:t>Arc </a:t>
            </a:r>
            <a:r>
              <a:rPr lang="fr-FR" dirty="0" err="1" smtClean="0"/>
              <a:t>cell</a:t>
            </a:r>
            <a:r>
              <a:rPr lang="fr-FR" dirty="0" smtClean="0"/>
              <a:t> and </a:t>
            </a:r>
            <a:r>
              <a:rPr lang="fr-FR" dirty="0" err="1" smtClean="0"/>
              <a:t>tracking</a:t>
            </a:r>
            <a:endParaRPr lang="fr-FR" dirty="0" smtClean="0"/>
          </a:p>
          <a:p>
            <a:r>
              <a:rPr lang="fr-FR" dirty="0" smtClean="0"/>
              <a:t>RF </a:t>
            </a:r>
            <a:r>
              <a:rPr lang="fr-FR" dirty="0" err="1" smtClean="0"/>
              <a:t>parameters</a:t>
            </a:r>
            <a:endParaRPr lang="fr-FR" dirty="0" smtClean="0"/>
          </a:p>
          <a:p>
            <a:r>
              <a:rPr lang="fr-FR" dirty="0" smtClean="0"/>
              <a:t>Collective </a:t>
            </a:r>
            <a:r>
              <a:rPr lang="fr-FR" dirty="0" err="1" smtClean="0"/>
              <a:t>effects</a:t>
            </a:r>
            <a:endParaRPr lang="fr-FR" dirty="0" smtClean="0"/>
          </a:p>
          <a:p>
            <a:r>
              <a:rPr lang="fr-FR" dirty="0" smtClean="0">
                <a:solidFill>
                  <a:srgbClr val="0070C0"/>
                </a:solidFill>
              </a:rPr>
              <a:t>NC </a:t>
            </a:r>
            <a:r>
              <a:rPr lang="fr-FR" dirty="0" err="1" smtClean="0">
                <a:solidFill>
                  <a:srgbClr val="0070C0"/>
                </a:solidFill>
              </a:rPr>
              <a:t>magnet</a:t>
            </a:r>
            <a:r>
              <a:rPr lang="fr-FR" dirty="0" smtClean="0">
                <a:solidFill>
                  <a:srgbClr val="0070C0"/>
                </a:solidFill>
              </a:rPr>
              <a:t> </a:t>
            </a:r>
            <a:r>
              <a:rPr lang="fr-FR" dirty="0" err="1" smtClean="0">
                <a:solidFill>
                  <a:srgbClr val="0070C0"/>
                </a:solidFill>
              </a:rPr>
              <a:t>parameters</a:t>
            </a:r>
            <a:endParaRPr lang="fr-FR" dirty="0" smtClean="0">
              <a:solidFill>
                <a:srgbClr val="0070C0"/>
              </a:solidFill>
            </a:endParaRPr>
          </a:p>
          <a:p>
            <a:r>
              <a:rPr lang="fr-FR" dirty="0" smtClean="0"/>
              <a:t>SC </a:t>
            </a:r>
            <a:r>
              <a:rPr lang="fr-FR" dirty="0" err="1" smtClean="0"/>
              <a:t>magnet</a:t>
            </a:r>
            <a:r>
              <a:rPr lang="fr-FR" dirty="0" smtClean="0"/>
              <a:t> </a:t>
            </a:r>
            <a:r>
              <a:rPr lang="fr-FR" dirty="0" err="1" smtClean="0"/>
              <a:t>parameters</a:t>
            </a:r>
            <a:endParaRPr lang="fr-FR" dirty="0" smtClean="0"/>
          </a:p>
          <a:p>
            <a:r>
              <a:rPr lang="fr-FR" dirty="0"/>
              <a:t>Radiation issues</a:t>
            </a:r>
          </a:p>
          <a:p>
            <a:r>
              <a:rPr lang="fr-FR" dirty="0" err="1" smtClean="0"/>
              <a:t>Summary</a:t>
            </a:r>
            <a:endParaRPr lang="fr-FR" dirty="0">
              <a:solidFill>
                <a:srgbClr val="0070C0"/>
              </a:solidFill>
            </a:endParaRPr>
          </a:p>
        </p:txBody>
      </p:sp>
      <p:sp>
        <p:nvSpPr>
          <p:cNvPr id="3" name="Titre 2"/>
          <p:cNvSpPr>
            <a:spLocks noGrp="1"/>
          </p:cNvSpPr>
          <p:nvPr>
            <p:ph type="title"/>
          </p:nvPr>
        </p:nvSpPr>
        <p:spPr/>
        <p:txBody>
          <a:bodyPr/>
          <a:lstStyle/>
          <a:p>
            <a:r>
              <a:rPr lang="fr-FR" dirty="0" err="1" smtClean="0"/>
              <a:t>Outline</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28</a:t>
            </a:fld>
            <a:endParaRPr lang="en-GB" dirty="0"/>
          </a:p>
        </p:txBody>
      </p:sp>
    </p:spTree>
    <p:extLst>
      <p:ext uri="{BB962C8B-B14F-4D97-AF65-F5344CB8AC3E}">
        <p14:creationId xmlns:p14="http://schemas.microsoft.com/office/powerpoint/2010/main" val="32654082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34E154-11DB-4786-01DE-02FB459AF188}"/>
              </a:ext>
            </a:extLst>
          </p:cNvPr>
          <p:cNvSpPr>
            <a:spLocks noGrp="1"/>
          </p:cNvSpPr>
          <p:nvPr>
            <p:ph type="title"/>
          </p:nvPr>
        </p:nvSpPr>
        <p:spPr/>
        <p:txBody>
          <a:bodyPr/>
          <a:lstStyle/>
          <a:p>
            <a:r>
              <a:rPr lang="en-US" dirty="0"/>
              <a:t>Optimization Process in Python</a:t>
            </a:r>
          </a:p>
        </p:txBody>
      </p:sp>
      <p:pic>
        <p:nvPicPr>
          <p:cNvPr id="5124" name="Picture 4">
            <a:extLst>
              <a:ext uri="{FF2B5EF4-FFF2-40B4-BE49-F238E27FC236}">
                <a16:creationId xmlns:a16="http://schemas.microsoft.com/office/drawing/2014/main" id="{3FB94F06-EF0D-86F1-1E54-4EDFE7443551}"/>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61111" y="1159431"/>
            <a:ext cx="3593306" cy="352186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0023181-52F7-4A67-3907-6E00AF418C60}"/>
              </a:ext>
            </a:extLst>
          </p:cNvPr>
          <p:cNvSpPr txBox="1"/>
          <p:nvPr/>
        </p:nvSpPr>
        <p:spPr>
          <a:xfrm>
            <a:off x="3563888" y="3526145"/>
            <a:ext cx="3248913" cy="1384995"/>
          </a:xfrm>
          <a:prstGeom prst="rect">
            <a:avLst/>
          </a:prstGeom>
          <a:noFill/>
        </p:spPr>
        <p:txBody>
          <a:bodyPr wrap="square" rtlCol="0">
            <a:spAutoFit/>
          </a:bodyPr>
          <a:lstStyle/>
          <a:p>
            <a:r>
              <a:rPr lang="en-US" sz="1050" dirty="0" smtClean="0"/>
              <a:t>Goal: minimizing </a:t>
            </a:r>
            <a:r>
              <a:rPr lang="en-US" sz="1050" dirty="0"/>
              <a:t>the overall </a:t>
            </a:r>
            <a:r>
              <a:rPr lang="en-US" sz="1050" dirty="0" smtClean="0"/>
              <a:t>costs including:</a:t>
            </a:r>
            <a:endParaRPr lang="en-US" sz="1050" dirty="0"/>
          </a:p>
          <a:p>
            <a:pPr marL="557213" lvl="1" indent="-214313">
              <a:buFont typeface="Arial" panose="020B0604020202020204" pitchFamily="34" charset="0"/>
              <a:buChar char="•"/>
            </a:pPr>
            <a:r>
              <a:rPr lang="en-US" sz="1050" dirty="0"/>
              <a:t>Magnet costs (material + manufacturing)</a:t>
            </a:r>
          </a:p>
          <a:p>
            <a:pPr marL="557213" lvl="1" indent="-214313">
              <a:buFont typeface="Arial" panose="020B0604020202020204" pitchFamily="34" charset="0"/>
              <a:buChar char="•"/>
            </a:pPr>
            <a:r>
              <a:rPr lang="en-US" sz="1050" dirty="0"/>
              <a:t>Capacitor costs including containers</a:t>
            </a:r>
          </a:p>
          <a:p>
            <a:pPr marL="557213" lvl="1" indent="-214313">
              <a:buFont typeface="Arial" panose="020B0604020202020204" pitchFamily="34" charset="0"/>
              <a:buChar char="•"/>
            </a:pPr>
            <a:r>
              <a:rPr lang="en-US" sz="1050" dirty="0"/>
              <a:t>Power electronics costs</a:t>
            </a:r>
          </a:p>
          <a:p>
            <a:pPr marL="557213" lvl="1" indent="-214313">
              <a:buFont typeface="Arial" panose="020B0604020202020204" pitchFamily="34" charset="0"/>
              <a:buChar char="•"/>
            </a:pPr>
            <a:r>
              <a:rPr lang="en-US" sz="1050" dirty="0"/>
              <a:t>Operational costs (Losses in magnets and IGBTs, and energy </a:t>
            </a:r>
            <a:r>
              <a:rPr lang="en-US" sz="1050" dirty="0" smtClean="0"/>
              <a:t>needed </a:t>
            </a:r>
            <a:r>
              <a:rPr lang="en-US" sz="1050" dirty="0"/>
              <a:t>for cooling of the coils) for 20 years of operation with 6000h per </a:t>
            </a:r>
            <a:r>
              <a:rPr lang="en-US" sz="1050" dirty="0" smtClean="0"/>
              <a:t>year</a:t>
            </a:r>
            <a:endParaRPr lang="en-US" sz="1050" dirty="0"/>
          </a:p>
        </p:txBody>
      </p:sp>
      <p:cxnSp>
        <p:nvCxnSpPr>
          <p:cNvPr id="8" name="Straight Arrow Connector 7">
            <a:extLst>
              <a:ext uri="{FF2B5EF4-FFF2-40B4-BE49-F238E27FC236}">
                <a16:creationId xmlns:a16="http://schemas.microsoft.com/office/drawing/2014/main" id="{106F5CA0-AAC2-71D3-1547-1BA2805A59CB}"/>
              </a:ext>
            </a:extLst>
          </p:cNvPr>
          <p:cNvCxnSpPr>
            <a:cxnSpLocks/>
            <a:stCxn id="6" idx="1"/>
          </p:cNvCxnSpPr>
          <p:nvPr/>
        </p:nvCxnSpPr>
        <p:spPr>
          <a:xfrm flipH="1">
            <a:off x="2857240" y="4218643"/>
            <a:ext cx="706648" cy="31570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4C36926-61CC-6606-F01B-EB6E3B0A120D}"/>
              </a:ext>
            </a:extLst>
          </p:cNvPr>
          <p:cNvSpPr txBox="1"/>
          <p:nvPr/>
        </p:nvSpPr>
        <p:spPr>
          <a:xfrm>
            <a:off x="4572000" y="1050360"/>
            <a:ext cx="4289009" cy="577081"/>
          </a:xfrm>
          <a:prstGeom prst="rect">
            <a:avLst/>
          </a:prstGeom>
          <a:noFill/>
        </p:spPr>
        <p:txBody>
          <a:bodyPr wrap="square" rtlCol="0">
            <a:spAutoFit/>
          </a:bodyPr>
          <a:lstStyle/>
          <a:p>
            <a:r>
              <a:rPr lang="en-US" sz="1050" dirty="0"/>
              <a:t>Some inputs of the Dipole and power converter classes are used as optimization variables. EX: </a:t>
            </a:r>
            <a:r>
              <a:rPr lang="en-GB" sz="1050" dirty="0"/>
              <a:t> </a:t>
            </a:r>
            <a:r>
              <a:rPr lang="en-GB" sz="1050" dirty="0" err="1"/>
              <a:t>B_max_yoke</a:t>
            </a:r>
            <a:r>
              <a:rPr lang="en-GB" sz="1050" dirty="0"/>
              <a:t>, </a:t>
            </a:r>
            <a:r>
              <a:rPr lang="en-GB" sz="1050" dirty="0" err="1"/>
              <a:t>B_ratio</a:t>
            </a:r>
            <a:r>
              <a:rPr lang="en-GB" sz="1050" dirty="0"/>
              <a:t>, </a:t>
            </a:r>
            <a:r>
              <a:rPr lang="en-GB" sz="1050" dirty="0" err="1"/>
              <a:t>pulse_time</a:t>
            </a:r>
            <a:r>
              <a:rPr lang="en-GB" sz="1050" dirty="0"/>
              <a:t>, </a:t>
            </a:r>
            <a:r>
              <a:rPr lang="en-GB" sz="1050" dirty="0" err="1"/>
              <a:t>height_gap_cond</a:t>
            </a:r>
            <a:r>
              <a:rPr lang="en-GB" sz="1050" dirty="0"/>
              <a:t>, </a:t>
            </a:r>
            <a:r>
              <a:rPr lang="en-GB" sz="1050" dirty="0" err="1"/>
              <a:t>angle_yoke</a:t>
            </a:r>
            <a:r>
              <a:rPr lang="en-GB" sz="1050" dirty="0"/>
              <a:t>, </a:t>
            </a:r>
            <a:r>
              <a:rPr lang="en-GB" sz="1050" dirty="0" err="1"/>
              <a:t>sigma_RMS_cycle</a:t>
            </a:r>
            <a:endParaRPr lang="en-US" sz="1050" dirty="0"/>
          </a:p>
        </p:txBody>
      </p:sp>
      <p:cxnSp>
        <p:nvCxnSpPr>
          <p:cNvPr id="11" name="Straight Arrow Connector 10">
            <a:extLst>
              <a:ext uri="{FF2B5EF4-FFF2-40B4-BE49-F238E27FC236}">
                <a16:creationId xmlns:a16="http://schemas.microsoft.com/office/drawing/2014/main" id="{B82FE818-DA28-745F-EC13-E398A8BD2F29}"/>
              </a:ext>
            </a:extLst>
          </p:cNvPr>
          <p:cNvCxnSpPr>
            <a:cxnSpLocks/>
            <a:stCxn id="10" idx="1"/>
          </p:cNvCxnSpPr>
          <p:nvPr/>
        </p:nvCxnSpPr>
        <p:spPr>
          <a:xfrm flipH="1" flipV="1">
            <a:off x="3771545" y="1319694"/>
            <a:ext cx="800455" cy="192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454C1E1-9943-6FBB-6413-5C0B0F03F08C}"/>
              </a:ext>
            </a:extLst>
          </p:cNvPr>
          <p:cNvCxnSpPr>
            <a:cxnSpLocks/>
            <a:stCxn id="19" idx="1"/>
          </p:cNvCxnSpPr>
          <p:nvPr/>
        </p:nvCxnSpPr>
        <p:spPr>
          <a:xfrm flipH="1">
            <a:off x="2857239" y="2181937"/>
            <a:ext cx="1027864" cy="24579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7F376CE-96DA-3206-8427-578A9E1CBE52}"/>
              </a:ext>
            </a:extLst>
          </p:cNvPr>
          <p:cNvSpPr txBox="1"/>
          <p:nvPr/>
        </p:nvSpPr>
        <p:spPr>
          <a:xfrm>
            <a:off x="1471765" y="4589615"/>
            <a:ext cx="1271435" cy="300082"/>
          </a:xfrm>
          <a:prstGeom prst="rect">
            <a:avLst/>
          </a:prstGeom>
          <a:solidFill>
            <a:schemeClr val="bg1"/>
          </a:solidFill>
        </p:spPr>
        <p:txBody>
          <a:bodyPr wrap="square">
            <a:spAutoFit/>
          </a:bodyPr>
          <a:lstStyle/>
          <a:p>
            <a:r>
              <a:rPr lang="en-GB" sz="1350" dirty="0">
                <a:solidFill>
                  <a:srgbClr val="FF0000"/>
                </a:solidFill>
              </a:rPr>
              <a:t>COST MODEL</a:t>
            </a:r>
          </a:p>
        </p:txBody>
      </p:sp>
      <p:pic>
        <p:nvPicPr>
          <p:cNvPr id="19" name="Picture 7" descr="A diagram of a magnet&#10;&#10;Description automatically generated">
            <a:extLst>
              <a:ext uri="{FF2B5EF4-FFF2-40B4-BE49-F238E27FC236}">
                <a16:creationId xmlns:a16="http://schemas.microsoft.com/office/drawing/2014/main" id="{D4CDAB84-67B1-B150-420D-89A99500412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85103" y="1589815"/>
            <a:ext cx="1935981" cy="1184243"/>
          </a:xfrm>
          <a:prstGeom prst="rect">
            <a:avLst/>
          </a:prstGeom>
        </p:spPr>
      </p:pic>
      <p:pic>
        <p:nvPicPr>
          <p:cNvPr id="20" name="Picture 9">
            <a:extLst>
              <a:ext uri="{FF2B5EF4-FFF2-40B4-BE49-F238E27FC236}">
                <a16:creationId xmlns:a16="http://schemas.microsoft.com/office/drawing/2014/main" id="{1F98368B-8805-7956-5AB9-46348A32F80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12160" y="1563638"/>
            <a:ext cx="2453963" cy="1233135"/>
          </a:xfrm>
          <a:prstGeom prst="rect">
            <a:avLst/>
          </a:prstGeom>
        </p:spPr>
      </p:pic>
      <p:pic>
        <p:nvPicPr>
          <p:cNvPr id="7" name="Imag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067944" y="2787774"/>
            <a:ext cx="3339159" cy="789839"/>
          </a:xfrm>
          <a:prstGeom prst="rect">
            <a:avLst/>
          </a:prstGeom>
        </p:spPr>
      </p:pic>
      <p:cxnSp>
        <p:nvCxnSpPr>
          <p:cNvPr id="23" name="Straight Arrow Connector 12">
            <a:extLst>
              <a:ext uri="{FF2B5EF4-FFF2-40B4-BE49-F238E27FC236}">
                <a16:creationId xmlns:a16="http://schemas.microsoft.com/office/drawing/2014/main" id="{7454C1E1-9943-6FBB-6413-5C0B0F03F08C}"/>
              </a:ext>
            </a:extLst>
          </p:cNvPr>
          <p:cNvCxnSpPr>
            <a:cxnSpLocks/>
            <a:stCxn id="7" idx="1"/>
          </p:cNvCxnSpPr>
          <p:nvPr/>
        </p:nvCxnSpPr>
        <p:spPr>
          <a:xfrm flipH="1">
            <a:off x="2857239" y="3182694"/>
            <a:ext cx="1210705" cy="39491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29" name="Image 28"/>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373598" y="2810489"/>
            <a:ext cx="1650435" cy="695457"/>
          </a:xfrm>
          <a:prstGeom prst="rect">
            <a:avLst/>
          </a:prstGeom>
        </p:spPr>
      </p:pic>
      <p:sp>
        <p:nvSpPr>
          <p:cNvPr id="38" name="ZoneTexte 37"/>
          <p:cNvSpPr txBox="1"/>
          <p:nvPr/>
        </p:nvSpPr>
        <p:spPr>
          <a:xfrm>
            <a:off x="42467" y="1932971"/>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F. Boattini</a:t>
            </a:r>
            <a:endParaRPr lang="fr-FR" b="1" dirty="0">
              <a:solidFill>
                <a:srgbClr val="0070C0"/>
              </a:solidFill>
            </a:endParaRPr>
          </a:p>
        </p:txBody>
      </p:sp>
      <p:pic>
        <p:nvPicPr>
          <p:cNvPr id="39" name="Image 38"/>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633241" y="3564811"/>
            <a:ext cx="2284555" cy="1216452"/>
          </a:xfrm>
          <a:prstGeom prst="rect">
            <a:avLst/>
          </a:prstGeom>
        </p:spPr>
      </p:pic>
      <p:sp>
        <p:nvSpPr>
          <p:cNvPr id="45" name="Espace réservé du numéro de diapositive 44"/>
          <p:cNvSpPr>
            <a:spLocks noGrp="1"/>
          </p:cNvSpPr>
          <p:nvPr>
            <p:ph type="sldNum" sz="quarter" idx="13"/>
          </p:nvPr>
        </p:nvSpPr>
        <p:spPr/>
        <p:txBody>
          <a:bodyPr/>
          <a:lstStyle/>
          <a:p>
            <a:fld id="{005C7FBA-D4E9-46CA-9321-3ADA2E368FCD}" type="slidenum">
              <a:rPr lang="en-GB" smtClean="0"/>
              <a:pPr/>
              <a:t>29</a:t>
            </a:fld>
            <a:endParaRPr lang="en-GB" dirty="0"/>
          </a:p>
        </p:txBody>
      </p:sp>
      <p:sp>
        <p:nvSpPr>
          <p:cNvPr id="47" name="Espace réservé du pied de page 46"/>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309224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628650" y="2853825"/>
            <a:ext cx="7886700" cy="1071868"/>
          </a:xfrm>
        </p:spPr>
      </p:pic>
      <p:sp>
        <p:nvSpPr>
          <p:cNvPr id="3" name="Titre 2"/>
          <p:cNvSpPr>
            <a:spLocks noGrp="1"/>
          </p:cNvSpPr>
          <p:nvPr>
            <p:ph type="title"/>
          </p:nvPr>
        </p:nvSpPr>
        <p:spPr/>
        <p:txBody>
          <a:bodyPr/>
          <a:lstStyle/>
          <a:p>
            <a:r>
              <a:rPr lang="fr-FR" dirty="0" smtClean="0"/>
              <a:t>High-</a:t>
            </a:r>
            <a:r>
              <a:rPr lang="fr-FR" dirty="0" err="1" smtClean="0"/>
              <a:t>energy</a:t>
            </a:r>
            <a:r>
              <a:rPr lang="fr-FR" dirty="0" smtClean="0"/>
              <a:t> </a:t>
            </a:r>
            <a:r>
              <a:rPr lang="fr-FR" dirty="0" err="1" smtClean="0"/>
              <a:t>complex</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8" name="Freeform: Shape 15">
            <a:extLst>
              <a:ext uri="{FF2B5EF4-FFF2-40B4-BE49-F238E27FC236}">
                <a16:creationId xmlns:a16="http://schemas.microsoft.com/office/drawing/2014/main" id="{AE21BDA9-6EA1-4091-A13D-2332E3D17A6E}"/>
              </a:ext>
            </a:extLst>
          </p:cNvPr>
          <p:cNvSpPr/>
          <p:nvPr/>
        </p:nvSpPr>
        <p:spPr>
          <a:xfrm rot="326650">
            <a:off x="7028880" y="3105959"/>
            <a:ext cx="839452" cy="864153"/>
          </a:xfrm>
          <a:prstGeom prst="round1Rect">
            <a:avLst/>
          </a:prstGeom>
          <a:solidFill>
            <a:schemeClr val="bg1">
              <a:alpha val="59000"/>
            </a:schemeClr>
          </a:solidFill>
          <a:ln w="28575">
            <a:extLst>
              <a:ext uri="{C807C97D-BFC1-408E-A445-0C87EB9F89A2}">
                <ask:lineSketchStyleProps xmlns:ask="http://schemas.microsoft.com/office/drawing/2018/sketchyshapes" xmlns="" sd="1883832024">
                  <a:custGeom>
                    <a:avLst/>
                    <a:gdLst>
                      <a:gd name="connsiteX0" fmla="*/ 0 w 1158240"/>
                      <a:gd name="connsiteY0" fmla="*/ 0 h 1478280"/>
                      <a:gd name="connsiteX1" fmla="*/ 1158240 w 1158240"/>
                      <a:gd name="connsiteY1" fmla="*/ 45720 h 1478280"/>
                      <a:gd name="connsiteX2" fmla="*/ 904240 w 1158240"/>
                      <a:gd name="connsiteY2" fmla="*/ 1219200 h 1478280"/>
                      <a:gd name="connsiteX3" fmla="*/ 889000 w 1158240"/>
                      <a:gd name="connsiteY3" fmla="*/ 1478280 h 1478280"/>
                      <a:gd name="connsiteX4" fmla="*/ 599440 w 1158240"/>
                      <a:gd name="connsiteY4" fmla="*/ 1468120 h 1478280"/>
                      <a:gd name="connsiteX5" fmla="*/ 492760 w 1158240"/>
                      <a:gd name="connsiteY5" fmla="*/ 1193800 h 1478280"/>
                      <a:gd name="connsiteX6" fmla="*/ 86360 w 1158240"/>
                      <a:gd name="connsiteY6" fmla="*/ 1153160 h 1478280"/>
                      <a:gd name="connsiteX7" fmla="*/ 0 w 1158240"/>
                      <a:gd name="connsiteY7" fmla="*/ 0 h 1478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58240" h="1478280">
                        <a:moveTo>
                          <a:pt x="0" y="0"/>
                        </a:moveTo>
                        <a:lnTo>
                          <a:pt x="1158240" y="45720"/>
                        </a:lnTo>
                        <a:lnTo>
                          <a:pt x="904240" y="1219200"/>
                        </a:lnTo>
                        <a:lnTo>
                          <a:pt x="889000" y="1478280"/>
                        </a:lnTo>
                        <a:lnTo>
                          <a:pt x="599440" y="1468120"/>
                        </a:lnTo>
                        <a:lnTo>
                          <a:pt x="492760" y="1193800"/>
                        </a:lnTo>
                        <a:lnTo>
                          <a:pt x="86360" y="1153160"/>
                        </a:lnTo>
                        <a:lnTo>
                          <a:pt x="0" y="0"/>
                        </a:lnTo>
                        <a:close/>
                      </a:path>
                    </a:pathLst>
                  </a:custGeom>
                  <ask:type>
                    <ask:lineSketchScribble/>
                  </ask:type>
                </ask:lineSketchStyleProps>
              </a:ext>
            </a:extLst>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9" name="TextBox 16">
            <a:extLst>
              <a:ext uri="{FF2B5EF4-FFF2-40B4-BE49-F238E27FC236}">
                <a16:creationId xmlns:a16="http://schemas.microsoft.com/office/drawing/2014/main" id="{ADACBBF3-F204-E35A-3E85-14BCBD6D489E}"/>
              </a:ext>
            </a:extLst>
          </p:cNvPr>
          <p:cNvSpPr txBox="1"/>
          <p:nvPr/>
        </p:nvSpPr>
        <p:spPr>
          <a:xfrm>
            <a:off x="5868144" y="4064173"/>
            <a:ext cx="1803901" cy="307777"/>
          </a:xfrm>
          <a:prstGeom prst="round1Rect">
            <a:avLst/>
          </a:prstGeom>
          <a:noFill/>
        </p:spPr>
        <p:txBody>
          <a:bodyPr wrap="square" rtlCol="0">
            <a:spAutoFit/>
          </a:bodyPr>
          <a:lstStyle/>
          <a:p>
            <a:r>
              <a:rPr lang="en-US" sz="1400" b="1" dirty="0">
                <a:solidFill>
                  <a:schemeClr val="accent3"/>
                </a:solidFill>
              </a:rPr>
              <a:t>Part of interest for us</a:t>
            </a:r>
            <a:endParaRPr lang="en-GB" sz="1400" b="1" dirty="0">
              <a:solidFill>
                <a:schemeClr val="accent3"/>
              </a:solidFill>
            </a:endParaRPr>
          </a:p>
        </p:txBody>
      </p:sp>
      <p:sp>
        <p:nvSpPr>
          <p:cNvPr id="10" name="Content Placeholder 1">
            <a:extLst>
              <a:ext uri="{FF2B5EF4-FFF2-40B4-BE49-F238E27FC236}">
                <a16:creationId xmlns:a16="http://schemas.microsoft.com/office/drawing/2014/main" id="{61024A8E-273C-9C3A-DC3F-EF6D1424DFF2}"/>
              </a:ext>
            </a:extLst>
          </p:cNvPr>
          <p:cNvSpPr txBox="1">
            <a:spLocks/>
          </p:cNvSpPr>
          <p:nvPr/>
        </p:nvSpPr>
        <p:spPr>
          <a:xfrm>
            <a:off x="628650" y="1369219"/>
            <a:ext cx="7886700" cy="326350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smtClean="0"/>
              <a:t>This meeting was dedicated to the chain of rapid cycling synchrotrons (RCS). </a:t>
            </a:r>
          </a:p>
          <a:p>
            <a:r>
              <a:rPr lang="en-US" dirty="0" smtClean="0"/>
              <a:t>FFA and Recirculating </a:t>
            </a:r>
            <a:r>
              <a:rPr lang="en-US" dirty="0" err="1" smtClean="0"/>
              <a:t>Linacs</a:t>
            </a:r>
            <a:r>
              <a:rPr lang="en-US" dirty="0" smtClean="0"/>
              <a:t> were not covered in this meeting (can be the topic on a next meeting).</a:t>
            </a:r>
            <a:endParaRPr lang="en-US" dirty="0"/>
          </a:p>
        </p:txBody>
      </p:sp>
      <p:sp>
        <p:nvSpPr>
          <p:cNvPr id="11" name="Espace réservé du numéro de diapositive 10"/>
          <p:cNvSpPr>
            <a:spLocks noGrp="1"/>
          </p:cNvSpPr>
          <p:nvPr>
            <p:ph type="sldNum" sz="quarter" idx="13"/>
          </p:nvPr>
        </p:nvSpPr>
        <p:spPr/>
        <p:txBody>
          <a:bodyPr/>
          <a:lstStyle/>
          <a:p>
            <a:fld id="{005C7FBA-D4E9-46CA-9321-3ADA2E368FCD}" type="slidenum">
              <a:rPr lang="en-GB" smtClean="0"/>
              <a:pPr/>
              <a:t>3</a:t>
            </a:fld>
            <a:endParaRPr lang="en-GB" dirty="0"/>
          </a:p>
        </p:txBody>
      </p:sp>
    </p:spTree>
    <p:extLst>
      <p:ext uri="{BB962C8B-B14F-4D97-AF65-F5344CB8AC3E}">
        <p14:creationId xmlns:p14="http://schemas.microsoft.com/office/powerpoint/2010/main" val="28430574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571A68-8279-ED8D-6460-3E232E2C48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218642" y="1164390"/>
            <a:ext cx="2230721" cy="1535963"/>
          </a:xfrm>
          <a:prstGeom prst="rect">
            <a:avLst/>
          </a:prstGeom>
        </p:spPr>
      </p:pic>
      <p:sp>
        <p:nvSpPr>
          <p:cNvPr id="9" name="TextBox 8">
            <a:extLst>
              <a:ext uri="{FF2B5EF4-FFF2-40B4-BE49-F238E27FC236}">
                <a16:creationId xmlns:a16="http://schemas.microsoft.com/office/drawing/2014/main" id="{11AA75EB-BCC4-42CD-C70F-145135A8CA2A}"/>
              </a:ext>
            </a:extLst>
          </p:cNvPr>
          <p:cNvSpPr txBox="1"/>
          <p:nvPr/>
        </p:nvSpPr>
        <p:spPr>
          <a:xfrm>
            <a:off x="13873" y="1187881"/>
            <a:ext cx="3228812" cy="507831"/>
          </a:xfrm>
          <a:prstGeom prst="rect">
            <a:avLst/>
          </a:prstGeom>
          <a:solidFill>
            <a:schemeClr val="bg1"/>
          </a:solidFill>
        </p:spPr>
        <p:txBody>
          <a:bodyPr wrap="square">
            <a:spAutoFit/>
          </a:bodyPr>
          <a:lstStyle/>
          <a:p>
            <a:r>
              <a:rPr lang="en-US" sz="1350" dirty="0"/>
              <a:t>Optimization with the new cost model and dipole class</a:t>
            </a:r>
          </a:p>
        </p:txBody>
      </p:sp>
      <p:sp>
        <p:nvSpPr>
          <p:cNvPr id="11" name="TextBox 10">
            <a:extLst>
              <a:ext uri="{FF2B5EF4-FFF2-40B4-BE49-F238E27FC236}">
                <a16:creationId xmlns:a16="http://schemas.microsoft.com/office/drawing/2014/main" id="{616CA98E-429E-37F2-20C4-BB2D2F8DC46C}"/>
              </a:ext>
            </a:extLst>
          </p:cNvPr>
          <p:cNvSpPr txBox="1"/>
          <p:nvPr/>
        </p:nvSpPr>
        <p:spPr>
          <a:xfrm>
            <a:off x="13873" y="1638618"/>
            <a:ext cx="1493456" cy="577081"/>
          </a:xfrm>
          <a:prstGeom prst="rect">
            <a:avLst/>
          </a:prstGeom>
          <a:noFill/>
        </p:spPr>
        <p:txBody>
          <a:bodyPr wrap="square" rtlCol="0">
            <a:spAutoFit/>
          </a:bodyPr>
          <a:lstStyle/>
          <a:p>
            <a:r>
              <a:rPr lang="en-US" sz="1050" dirty="0" err="1"/>
              <a:t>T</a:t>
            </a:r>
            <a:r>
              <a:rPr lang="en-US" sz="1050" baseline="-25000" dirty="0" err="1"/>
              <a:t>pulse</a:t>
            </a:r>
            <a:r>
              <a:rPr lang="en-US" sz="1050" dirty="0"/>
              <a:t>= 11.0 </a:t>
            </a:r>
            <a:r>
              <a:rPr lang="en-US" sz="1050" dirty="0" err="1"/>
              <a:t>ms</a:t>
            </a:r>
            <a:endParaRPr lang="en-US" sz="1050" dirty="0"/>
          </a:p>
          <a:p>
            <a:r>
              <a:rPr lang="el-GR" sz="1050" dirty="0"/>
              <a:t>σ</a:t>
            </a:r>
            <a:r>
              <a:rPr lang="en-US" sz="1050" baseline="-25000" dirty="0"/>
              <a:t>rms</a:t>
            </a:r>
            <a:r>
              <a:rPr lang="en-US" sz="1050" dirty="0"/>
              <a:t>= 3.3 A/mm2</a:t>
            </a:r>
          </a:p>
          <a:p>
            <a:r>
              <a:rPr lang="en-US" sz="1050" dirty="0" err="1"/>
              <a:t>mmf</a:t>
            </a:r>
            <a:r>
              <a:rPr lang="en-US" sz="1050" dirty="0"/>
              <a:t> = 56562 At</a:t>
            </a:r>
          </a:p>
        </p:txBody>
      </p:sp>
      <p:sp>
        <p:nvSpPr>
          <p:cNvPr id="12" name="TextBox 11">
            <a:extLst>
              <a:ext uri="{FF2B5EF4-FFF2-40B4-BE49-F238E27FC236}">
                <a16:creationId xmlns:a16="http://schemas.microsoft.com/office/drawing/2014/main" id="{2CFBEDF5-9ABF-92FA-0380-B03F0051C36A}"/>
              </a:ext>
            </a:extLst>
          </p:cNvPr>
          <p:cNvSpPr txBox="1"/>
          <p:nvPr/>
        </p:nvSpPr>
        <p:spPr>
          <a:xfrm>
            <a:off x="1162289" y="1630990"/>
            <a:ext cx="1536815" cy="577081"/>
          </a:xfrm>
          <a:prstGeom prst="rect">
            <a:avLst/>
          </a:prstGeom>
          <a:noFill/>
        </p:spPr>
        <p:txBody>
          <a:bodyPr wrap="square">
            <a:spAutoFit/>
          </a:bodyPr>
          <a:lstStyle/>
          <a:p>
            <a:r>
              <a:rPr lang="en-US" sz="1050" dirty="0" err="1"/>
              <a:t>E</a:t>
            </a:r>
            <a:r>
              <a:rPr lang="en-US" sz="1050" baseline="-25000" dirty="0" err="1"/>
              <a:t>lossIron</a:t>
            </a:r>
            <a:r>
              <a:rPr lang="en-US" sz="1050" dirty="0"/>
              <a:t>= 69 J/m/pulse</a:t>
            </a:r>
          </a:p>
          <a:p>
            <a:r>
              <a:rPr lang="en-US" sz="1050" dirty="0" err="1"/>
              <a:t>E</a:t>
            </a:r>
            <a:r>
              <a:rPr lang="en-US" sz="1050" baseline="-25000" dirty="0" err="1"/>
              <a:t>losscu</a:t>
            </a:r>
            <a:r>
              <a:rPr lang="en-US" sz="1050" dirty="0"/>
              <a:t>= 588 J/m/pulse</a:t>
            </a:r>
          </a:p>
          <a:p>
            <a:r>
              <a:rPr lang="en-US" sz="1050" dirty="0" err="1"/>
              <a:t>NRG</a:t>
            </a:r>
            <a:r>
              <a:rPr lang="en-US" sz="1050" baseline="-25000" dirty="0" err="1"/>
              <a:t>stored</a:t>
            </a:r>
            <a:r>
              <a:rPr lang="en-US" sz="1050" dirty="0"/>
              <a:t>= 6393 J/m</a:t>
            </a:r>
          </a:p>
        </p:txBody>
      </p:sp>
      <p:cxnSp>
        <p:nvCxnSpPr>
          <p:cNvPr id="35" name="Straight Arrow Connector 34">
            <a:extLst>
              <a:ext uri="{FF2B5EF4-FFF2-40B4-BE49-F238E27FC236}">
                <a16:creationId xmlns:a16="http://schemas.microsoft.com/office/drawing/2014/main" id="{72AD3C5C-726F-82D6-556F-9C3B8C2AF006}"/>
              </a:ext>
            </a:extLst>
          </p:cNvPr>
          <p:cNvCxnSpPr>
            <a:cxnSpLocks/>
          </p:cNvCxnSpPr>
          <p:nvPr/>
        </p:nvCxnSpPr>
        <p:spPr>
          <a:xfrm>
            <a:off x="3151812" y="1210736"/>
            <a:ext cx="0" cy="1489617"/>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Content Placeholder 1">
            <a:extLst>
              <a:ext uri="{FF2B5EF4-FFF2-40B4-BE49-F238E27FC236}">
                <a16:creationId xmlns:a16="http://schemas.microsoft.com/office/drawing/2014/main" id="{476409DF-B4B7-6BBE-4836-465FE85875F3}"/>
              </a:ext>
            </a:extLst>
          </p:cNvPr>
          <p:cNvSpPr txBox="1">
            <a:spLocks/>
          </p:cNvSpPr>
          <p:nvPr/>
        </p:nvSpPr>
        <p:spPr>
          <a:xfrm rot="16200000">
            <a:off x="2818611" y="1809436"/>
            <a:ext cx="542648" cy="257415"/>
          </a:xfrm>
          <a:prstGeom prst="rect">
            <a:avLst/>
          </a:prstGeom>
        </p:spPr>
        <p:txBody>
          <a:bodyPr vert="horz" lIns="68580" tIns="34290" rIns="68580" bIns="3429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153 mm</a:t>
            </a:r>
            <a:endParaRPr lang="en-US" sz="1800" dirty="0"/>
          </a:p>
        </p:txBody>
      </p:sp>
      <p:cxnSp>
        <p:nvCxnSpPr>
          <p:cNvPr id="37" name="Straight Arrow Connector 36">
            <a:extLst>
              <a:ext uri="{FF2B5EF4-FFF2-40B4-BE49-F238E27FC236}">
                <a16:creationId xmlns:a16="http://schemas.microsoft.com/office/drawing/2014/main" id="{D9C8A62D-F553-7B88-F2F9-A6ED8F719EBF}"/>
              </a:ext>
            </a:extLst>
          </p:cNvPr>
          <p:cNvCxnSpPr>
            <a:cxnSpLocks/>
          </p:cNvCxnSpPr>
          <p:nvPr/>
        </p:nvCxnSpPr>
        <p:spPr>
          <a:xfrm>
            <a:off x="3251830" y="1159301"/>
            <a:ext cx="2177420" cy="5089"/>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Content Placeholder 1">
            <a:extLst>
              <a:ext uri="{FF2B5EF4-FFF2-40B4-BE49-F238E27FC236}">
                <a16:creationId xmlns:a16="http://schemas.microsoft.com/office/drawing/2014/main" id="{CAB51ACA-120B-2333-0419-26D998A307BE}"/>
              </a:ext>
            </a:extLst>
          </p:cNvPr>
          <p:cNvSpPr txBox="1">
            <a:spLocks/>
          </p:cNvSpPr>
          <p:nvPr/>
        </p:nvSpPr>
        <p:spPr>
          <a:xfrm>
            <a:off x="3817412" y="997818"/>
            <a:ext cx="614920" cy="227161"/>
          </a:xfrm>
          <a:prstGeom prst="rect">
            <a:avLst/>
          </a:prstGeom>
        </p:spPr>
        <p:txBody>
          <a:bodyPr vert="horz" lIns="68580" tIns="34290" rIns="68580" bIns="3429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224 mm</a:t>
            </a:r>
            <a:endParaRPr lang="en-US" sz="1800" dirty="0"/>
          </a:p>
        </p:txBody>
      </p:sp>
      <p:cxnSp>
        <p:nvCxnSpPr>
          <p:cNvPr id="42" name="Straight Arrow Connector 41">
            <a:extLst>
              <a:ext uri="{FF2B5EF4-FFF2-40B4-BE49-F238E27FC236}">
                <a16:creationId xmlns:a16="http://schemas.microsoft.com/office/drawing/2014/main" id="{5D387985-C16F-38CD-688B-B03F8C57CC66}"/>
              </a:ext>
            </a:extLst>
          </p:cNvPr>
          <p:cNvCxnSpPr>
            <a:cxnSpLocks/>
          </p:cNvCxnSpPr>
          <p:nvPr/>
        </p:nvCxnSpPr>
        <p:spPr>
          <a:xfrm>
            <a:off x="3201598" y="2758948"/>
            <a:ext cx="518396"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Content Placeholder 1">
            <a:extLst>
              <a:ext uri="{FF2B5EF4-FFF2-40B4-BE49-F238E27FC236}">
                <a16:creationId xmlns:a16="http://schemas.microsoft.com/office/drawing/2014/main" id="{EA2A0281-683E-96D4-49E5-FD477AE46552}"/>
              </a:ext>
            </a:extLst>
          </p:cNvPr>
          <p:cNvSpPr txBox="1">
            <a:spLocks/>
          </p:cNvSpPr>
          <p:nvPr/>
        </p:nvSpPr>
        <p:spPr>
          <a:xfrm>
            <a:off x="3201599" y="2743505"/>
            <a:ext cx="614920" cy="227161"/>
          </a:xfrm>
          <a:prstGeom prst="rect">
            <a:avLst/>
          </a:prstGeom>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50 mm</a:t>
            </a:r>
            <a:endParaRPr lang="en-US" sz="1800" dirty="0"/>
          </a:p>
        </p:txBody>
      </p:sp>
      <p:cxnSp>
        <p:nvCxnSpPr>
          <p:cNvPr id="45" name="Straight Arrow Connector 44">
            <a:extLst>
              <a:ext uri="{FF2B5EF4-FFF2-40B4-BE49-F238E27FC236}">
                <a16:creationId xmlns:a16="http://schemas.microsoft.com/office/drawing/2014/main" id="{806DD011-AA11-DAD4-F848-333D03EE46A8}"/>
              </a:ext>
            </a:extLst>
          </p:cNvPr>
          <p:cNvCxnSpPr>
            <a:cxnSpLocks/>
          </p:cNvCxnSpPr>
          <p:nvPr/>
        </p:nvCxnSpPr>
        <p:spPr>
          <a:xfrm flipV="1">
            <a:off x="4259079" y="2623660"/>
            <a:ext cx="283843" cy="6179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Content Placeholder 1">
            <a:extLst>
              <a:ext uri="{FF2B5EF4-FFF2-40B4-BE49-F238E27FC236}">
                <a16:creationId xmlns:a16="http://schemas.microsoft.com/office/drawing/2014/main" id="{838DF3DB-68D2-8304-9241-0D6B1E693F09}"/>
              </a:ext>
            </a:extLst>
          </p:cNvPr>
          <p:cNvSpPr txBox="1">
            <a:spLocks/>
          </p:cNvSpPr>
          <p:nvPr/>
        </p:nvSpPr>
        <p:spPr>
          <a:xfrm>
            <a:off x="4179428" y="2664636"/>
            <a:ext cx="527512" cy="227161"/>
          </a:xfrm>
          <a:prstGeom prst="rect">
            <a:avLst/>
          </a:prstGeom>
        </p:spPr>
        <p:txBody>
          <a:bodyPr vert="horz" lIns="68580" tIns="34290" rIns="68580" bIns="3429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30 mm</a:t>
            </a:r>
            <a:endParaRPr lang="en-US" sz="1800" dirty="0"/>
          </a:p>
        </p:txBody>
      </p:sp>
      <p:cxnSp>
        <p:nvCxnSpPr>
          <p:cNvPr id="48" name="Straight Arrow Connector 47">
            <a:extLst>
              <a:ext uri="{FF2B5EF4-FFF2-40B4-BE49-F238E27FC236}">
                <a16:creationId xmlns:a16="http://schemas.microsoft.com/office/drawing/2014/main" id="{B74B6CBB-E905-B57E-3CA7-67C8EEF2A275}"/>
              </a:ext>
            </a:extLst>
          </p:cNvPr>
          <p:cNvCxnSpPr>
            <a:cxnSpLocks/>
          </p:cNvCxnSpPr>
          <p:nvPr/>
        </p:nvCxnSpPr>
        <p:spPr>
          <a:xfrm>
            <a:off x="4221956" y="2135538"/>
            <a:ext cx="31062" cy="146891"/>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Content Placeholder 1">
            <a:extLst>
              <a:ext uri="{FF2B5EF4-FFF2-40B4-BE49-F238E27FC236}">
                <a16:creationId xmlns:a16="http://schemas.microsoft.com/office/drawing/2014/main" id="{52F5762A-B890-E02F-E153-7277FA6D55FA}"/>
              </a:ext>
            </a:extLst>
          </p:cNvPr>
          <p:cNvSpPr txBox="1">
            <a:spLocks/>
          </p:cNvSpPr>
          <p:nvPr/>
        </p:nvSpPr>
        <p:spPr>
          <a:xfrm>
            <a:off x="4245597" y="2082053"/>
            <a:ext cx="527512" cy="227161"/>
          </a:xfrm>
          <a:prstGeom prst="rect">
            <a:avLst/>
          </a:prstGeom>
        </p:spPr>
        <p:txBody>
          <a:bodyPr vert="horz" lIns="68580" tIns="34290" rIns="68580" bIns="3429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13 mm</a:t>
            </a:r>
            <a:endParaRPr lang="en-US" sz="1800" dirty="0"/>
          </a:p>
        </p:txBody>
      </p:sp>
      <p:cxnSp>
        <p:nvCxnSpPr>
          <p:cNvPr id="51" name="Straight Arrow Connector 50">
            <a:extLst>
              <a:ext uri="{FF2B5EF4-FFF2-40B4-BE49-F238E27FC236}">
                <a16:creationId xmlns:a16="http://schemas.microsoft.com/office/drawing/2014/main" id="{D38EBBF3-7279-B2CF-A6D4-3720520BC31F}"/>
              </a:ext>
            </a:extLst>
          </p:cNvPr>
          <p:cNvCxnSpPr>
            <a:cxnSpLocks/>
          </p:cNvCxnSpPr>
          <p:nvPr/>
        </p:nvCxnSpPr>
        <p:spPr>
          <a:xfrm>
            <a:off x="4673170" y="2749095"/>
            <a:ext cx="756080" cy="553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Content Placeholder 1">
            <a:extLst>
              <a:ext uri="{FF2B5EF4-FFF2-40B4-BE49-F238E27FC236}">
                <a16:creationId xmlns:a16="http://schemas.microsoft.com/office/drawing/2014/main" id="{6E301D7C-8034-51EB-A5F4-5B017D7DA51C}"/>
              </a:ext>
            </a:extLst>
          </p:cNvPr>
          <p:cNvSpPr txBox="1">
            <a:spLocks/>
          </p:cNvSpPr>
          <p:nvPr/>
        </p:nvSpPr>
        <p:spPr>
          <a:xfrm>
            <a:off x="4733718" y="2739980"/>
            <a:ext cx="614920" cy="227161"/>
          </a:xfrm>
          <a:prstGeom prst="rect">
            <a:avLst/>
          </a:prstGeom>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72 mm</a:t>
            </a:r>
            <a:endParaRPr lang="en-US" sz="1800" dirty="0"/>
          </a:p>
        </p:txBody>
      </p:sp>
      <p:sp>
        <p:nvSpPr>
          <p:cNvPr id="57" name="Text Placeholder 5">
            <a:extLst>
              <a:ext uri="{FF2B5EF4-FFF2-40B4-BE49-F238E27FC236}">
                <a16:creationId xmlns:a16="http://schemas.microsoft.com/office/drawing/2014/main" id="{9E922C24-FEB8-518E-86A1-96FDC12936D6}"/>
              </a:ext>
            </a:extLst>
          </p:cNvPr>
          <p:cNvSpPr txBox="1">
            <a:spLocks/>
          </p:cNvSpPr>
          <p:nvPr/>
        </p:nvSpPr>
        <p:spPr>
          <a:xfrm>
            <a:off x="4105035" y="1457418"/>
            <a:ext cx="1061156" cy="147724"/>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Steel M235-35A</a:t>
            </a:r>
            <a:endParaRPr lang="de-DE" sz="1200" baseline="-25000" dirty="0"/>
          </a:p>
        </p:txBody>
      </p:sp>
      <p:sp>
        <p:nvSpPr>
          <p:cNvPr id="58" name="Text Placeholder 5">
            <a:extLst>
              <a:ext uri="{FF2B5EF4-FFF2-40B4-BE49-F238E27FC236}">
                <a16:creationId xmlns:a16="http://schemas.microsoft.com/office/drawing/2014/main" id="{DB87F03E-2CBC-F918-CF49-8ED7353A3951}"/>
              </a:ext>
            </a:extLst>
          </p:cNvPr>
          <p:cNvSpPr txBox="1">
            <a:spLocks/>
          </p:cNvSpPr>
          <p:nvPr/>
        </p:nvSpPr>
        <p:spPr>
          <a:xfrm>
            <a:off x="3339848" y="1816549"/>
            <a:ext cx="1061156" cy="147724"/>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Steel M235-35A</a:t>
            </a:r>
            <a:endParaRPr lang="de-DE" sz="1200" baseline="-25000" dirty="0"/>
          </a:p>
        </p:txBody>
      </p:sp>
      <p:cxnSp>
        <p:nvCxnSpPr>
          <p:cNvPr id="59" name="Straight Arrow Connector 58">
            <a:extLst>
              <a:ext uri="{FF2B5EF4-FFF2-40B4-BE49-F238E27FC236}">
                <a16:creationId xmlns:a16="http://schemas.microsoft.com/office/drawing/2014/main" id="{9B77A137-B1D1-EFEA-DA34-E3EB92EC4705}"/>
              </a:ext>
            </a:extLst>
          </p:cNvPr>
          <p:cNvCxnSpPr>
            <a:cxnSpLocks/>
          </p:cNvCxnSpPr>
          <p:nvPr/>
        </p:nvCxnSpPr>
        <p:spPr>
          <a:xfrm>
            <a:off x="3544447" y="2529006"/>
            <a:ext cx="0" cy="182893"/>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0" name="Content Placeholder 1">
            <a:extLst>
              <a:ext uri="{FF2B5EF4-FFF2-40B4-BE49-F238E27FC236}">
                <a16:creationId xmlns:a16="http://schemas.microsoft.com/office/drawing/2014/main" id="{2F019188-5DCC-1E88-5B38-96CE3C5F3E89}"/>
              </a:ext>
            </a:extLst>
          </p:cNvPr>
          <p:cNvSpPr txBox="1">
            <a:spLocks/>
          </p:cNvSpPr>
          <p:nvPr/>
        </p:nvSpPr>
        <p:spPr>
          <a:xfrm>
            <a:off x="3514722" y="2516742"/>
            <a:ext cx="527512" cy="227161"/>
          </a:xfrm>
          <a:prstGeom prst="rect">
            <a:avLst/>
          </a:prstGeom>
        </p:spPr>
        <p:txBody>
          <a:bodyPr vert="horz" lIns="68580" tIns="34290" rIns="68580" bIns="3429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15 mm</a:t>
            </a:r>
            <a:endParaRPr lang="en-US" sz="1800" dirty="0"/>
          </a:p>
        </p:txBody>
      </p:sp>
      <p:sp>
        <p:nvSpPr>
          <p:cNvPr id="65" name="TextBox 64">
            <a:extLst>
              <a:ext uri="{FF2B5EF4-FFF2-40B4-BE49-F238E27FC236}">
                <a16:creationId xmlns:a16="http://schemas.microsoft.com/office/drawing/2014/main" id="{7C4E6651-1E51-999E-0C17-09B8E27DDE71}"/>
              </a:ext>
            </a:extLst>
          </p:cNvPr>
          <p:cNvSpPr txBox="1"/>
          <p:nvPr/>
        </p:nvSpPr>
        <p:spPr>
          <a:xfrm>
            <a:off x="13874" y="3114652"/>
            <a:ext cx="2985270" cy="507831"/>
          </a:xfrm>
          <a:prstGeom prst="rect">
            <a:avLst/>
          </a:prstGeom>
          <a:solidFill>
            <a:schemeClr val="bg1"/>
          </a:solidFill>
        </p:spPr>
        <p:txBody>
          <a:bodyPr wrap="square">
            <a:spAutoFit/>
          </a:bodyPr>
          <a:lstStyle/>
          <a:p>
            <a:r>
              <a:rPr lang="en-US" sz="1350" dirty="0"/>
              <a:t>Optimization with the new cost model and class. Shorter gap 80mm x 30mm</a:t>
            </a:r>
          </a:p>
        </p:txBody>
      </p:sp>
      <p:sp>
        <p:nvSpPr>
          <p:cNvPr id="66" name="TextBox 65">
            <a:extLst>
              <a:ext uri="{FF2B5EF4-FFF2-40B4-BE49-F238E27FC236}">
                <a16:creationId xmlns:a16="http://schemas.microsoft.com/office/drawing/2014/main" id="{B117BE15-3488-E477-ABB5-3DBAB1A51A6C}"/>
              </a:ext>
            </a:extLst>
          </p:cNvPr>
          <p:cNvSpPr txBox="1"/>
          <p:nvPr/>
        </p:nvSpPr>
        <p:spPr>
          <a:xfrm>
            <a:off x="35793" y="3609472"/>
            <a:ext cx="1515829" cy="577081"/>
          </a:xfrm>
          <a:prstGeom prst="rect">
            <a:avLst/>
          </a:prstGeom>
          <a:noFill/>
        </p:spPr>
        <p:txBody>
          <a:bodyPr wrap="square" rtlCol="0">
            <a:spAutoFit/>
          </a:bodyPr>
          <a:lstStyle/>
          <a:p>
            <a:r>
              <a:rPr lang="en-US" sz="1050" dirty="0" err="1"/>
              <a:t>T</a:t>
            </a:r>
            <a:r>
              <a:rPr lang="en-US" sz="1050" baseline="-25000" dirty="0" err="1"/>
              <a:t>pulse</a:t>
            </a:r>
            <a:r>
              <a:rPr lang="en-US" sz="1050" dirty="0"/>
              <a:t>= 20.4 </a:t>
            </a:r>
            <a:r>
              <a:rPr lang="en-US" sz="1050" dirty="0" err="1"/>
              <a:t>ms</a:t>
            </a:r>
            <a:endParaRPr lang="en-US" sz="1050" dirty="0"/>
          </a:p>
          <a:p>
            <a:r>
              <a:rPr lang="el-GR" sz="1050" dirty="0"/>
              <a:t>σ</a:t>
            </a:r>
            <a:r>
              <a:rPr lang="en-US" sz="1050" baseline="-25000" dirty="0"/>
              <a:t>rms</a:t>
            </a:r>
            <a:r>
              <a:rPr lang="en-US" sz="1050" dirty="0"/>
              <a:t>=  3.9 A/mm2</a:t>
            </a:r>
          </a:p>
          <a:p>
            <a:r>
              <a:rPr lang="en-US" sz="1050" dirty="0" err="1"/>
              <a:t>mmf</a:t>
            </a:r>
            <a:r>
              <a:rPr lang="en-US" sz="1050" dirty="0"/>
              <a:t>= 52687 At</a:t>
            </a:r>
          </a:p>
        </p:txBody>
      </p:sp>
      <p:sp>
        <p:nvSpPr>
          <p:cNvPr id="68" name="TextBox 67">
            <a:extLst>
              <a:ext uri="{FF2B5EF4-FFF2-40B4-BE49-F238E27FC236}">
                <a16:creationId xmlns:a16="http://schemas.microsoft.com/office/drawing/2014/main" id="{F04D348C-40C9-9DA4-8781-35BC0B09214B}"/>
              </a:ext>
            </a:extLst>
          </p:cNvPr>
          <p:cNvSpPr txBox="1"/>
          <p:nvPr/>
        </p:nvSpPr>
        <p:spPr>
          <a:xfrm>
            <a:off x="1162290" y="3609472"/>
            <a:ext cx="1515829" cy="577081"/>
          </a:xfrm>
          <a:prstGeom prst="rect">
            <a:avLst/>
          </a:prstGeom>
          <a:noFill/>
        </p:spPr>
        <p:txBody>
          <a:bodyPr wrap="square">
            <a:spAutoFit/>
          </a:bodyPr>
          <a:lstStyle/>
          <a:p>
            <a:r>
              <a:rPr lang="en-US" sz="1050" dirty="0" err="1"/>
              <a:t>E</a:t>
            </a:r>
            <a:r>
              <a:rPr lang="en-US" sz="1050" baseline="-25000" dirty="0" err="1"/>
              <a:t>lossIron</a:t>
            </a:r>
            <a:r>
              <a:rPr lang="en-US" sz="1050" dirty="0"/>
              <a:t>= 56.6 J/m/pulse</a:t>
            </a:r>
          </a:p>
          <a:p>
            <a:r>
              <a:rPr lang="en-US" sz="1050" dirty="0" err="1"/>
              <a:t>E</a:t>
            </a:r>
            <a:r>
              <a:rPr lang="en-US" sz="1050" baseline="-25000" dirty="0" err="1"/>
              <a:t>losscu</a:t>
            </a:r>
            <a:r>
              <a:rPr lang="en-US" sz="1050" dirty="0"/>
              <a:t>= 736 J/m/pulse</a:t>
            </a:r>
          </a:p>
          <a:p>
            <a:r>
              <a:rPr lang="en-US" sz="1050" dirty="0" err="1"/>
              <a:t>NRG</a:t>
            </a:r>
            <a:r>
              <a:rPr lang="en-US" sz="1050" baseline="-25000" dirty="0" err="1"/>
              <a:t>stored</a:t>
            </a:r>
            <a:r>
              <a:rPr lang="en-US" sz="1050" dirty="0"/>
              <a:t>= 5738 J/m</a:t>
            </a:r>
            <a:endParaRPr lang="en-GB" sz="1050" dirty="0"/>
          </a:p>
        </p:txBody>
      </p:sp>
      <p:pic>
        <p:nvPicPr>
          <p:cNvPr id="40" name="Picture 39" descr="A diagram of a circuit diagram&#10;&#10;Description automatically generated">
            <a:extLst>
              <a:ext uri="{FF2B5EF4-FFF2-40B4-BE49-F238E27FC236}">
                <a16:creationId xmlns:a16="http://schemas.microsoft.com/office/drawing/2014/main" id="{F617F46C-8334-68BC-BEF0-827CA11290A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608538" y="1035150"/>
            <a:ext cx="2780925" cy="1827661"/>
          </a:xfrm>
          <a:prstGeom prst="rect">
            <a:avLst/>
          </a:prstGeom>
        </p:spPr>
      </p:pic>
      <p:pic>
        <p:nvPicPr>
          <p:cNvPr id="44" name="Picture 43">
            <a:extLst>
              <a:ext uri="{FF2B5EF4-FFF2-40B4-BE49-F238E27FC236}">
                <a16:creationId xmlns:a16="http://schemas.microsoft.com/office/drawing/2014/main" id="{6D4D2328-EDA1-90DF-40CE-90C3831373E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209743" y="3179642"/>
            <a:ext cx="2219507" cy="1527343"/>
          </a:xfrm>
          <a:prstGeom prst="rect">
            <a:avLst/>
          </a:prstGeom>
        </p:spPr>
      </p:pic>
      <p:cxnSp>
        <p:nvCxnSpPr>
          <p:cNvPr id="49" name="Straight Arrow Connector 48">
            <a:extLst>
              <a:ext uri="{FF2B5EF4-FFF2-40B4-BE49-F238E27FC236}">
                <a16:creationId xmlns:a16="http://schemas.microsoft.com/office/drawing/2014/main" id="{2C8B8673-D188-2014-84E2-C99FE61D7A27}"/>
              </a:ext>
            </a:extLst>
          </p:cNvPr>
          <p:cNvCxnSpPr>
            <a:cxnSpLocks/>
          </p:cNvCxnSpPr>
          <p:nvPr/>
        </p:nvCxnSpPr>
        <p:spPr>
          <a:xfrm>
            <a:off x="3196269" y="3102616"/>
            <a:ext cx="2219507" cy="7852"/>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Content Placeholder 1">
            <a:extLst>
              <a:ext uri="{FF2B5EF4-FFF2-40B4-BE49-F238E27FC236}">
                <a16:creationId xmlns:a16="http://schemas.microsoft.com/office/drawing/2014/main" id="{19E6D768-6DDD-8AAE-1AAA-085A400DA81D}"/>
              </a:ext>
            </a:extLst>
          </p:cNvPr>
          <p:cNvSpPr txBox="1">
            <a:spLocks/>
          </p:cNvSpPr>
          <p:nvPr/>
        </p:nvSpPr>
        <p:spPr>
          <a:xfrm>
            <a:off x="3761850" y="2941134"/>
            <a:ext cx="614920" cy="227161"/>
          </a:xfrm>
          <a:prstGeom prst="rect">
            <a:avLst/>
          </a:prstGeom>
        </p:spPr>
        <p:txBody>
          <a:bodyPr vert="horz" lIns="68580" tIns="34290" rIns="68580" bIns="3429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221 mm</a:t>
            </a:r>
            <a:endParaRPr lang="en-US" sz="1800" dirty="0"/>
          </a:p>
        </p:txBody>
      </p:sp>
      <p:cxnSp>
        <p:nvCxnSpPr>
          <p:cNvPr id="56" name="Straight Arrow Connector 55">
            <a:extLst>
              <a:ext uri="{FF2B5EF4-FFF2-40B4-BE49-F238E27FC236}">
                <a16:creationId xmlns:a16="http://schemas.microsoft.com/office/drawing/2014/main" id="{6896F6EB-F06E-C894-240E-85BC7C4ADC6F}"/>
              </a:ext>
            </a:extLst>
          </p:cNvPr>
          <p:cNvCxnSpPr>
            <a:cxnSpLocks/>
          </p:cNvCxnSpPr>
          <p:nvPr/>
        </p:nvCxnSpPr>
        <p:spPr>
          <a:xfrm flipV="1">
            <a:off x="4309463" y="4657754"/>
            <a:ext cx="283843" cy="6179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Content Placeholder 1">
            <a:extLst>
              <a:ext uri="{FF2B5EF4-FFF2-40B4-BE49-F238E27FC236}">
                <a16:creationId xmlns:a16="http://schemas.microsoft.com/office/drawing/2014/main" id="{FF537B4D-7529-026E-330E-CA739377676A}"/>
              </a:ext>
            </a:extLst>
          </p:cNvPr>
          <p:cNvSpPr txBox="1">
            <a:spLocks/>
          </p:cNvSpPr>
          <p:nvPr/>
        </p:nvSpPr>
        <p:spPr>
          <a:xfrm>
            <a:off x="4229811" y="4698730"/>
            <a:ext cx="527512" cy="227161"/>
          </a:xfrm>
          <a:prstGeom prst="rect">
            <a:avLst/>
          </a:prstGeom>
        </p:spPr>
        <p:txBody>
          <a:bodyPr vert="horz" lIns="68580" tIns="34290" rIns="68580" bIns="3429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31 mm</a:t>
            </a:r>
            <a:endParaRPr lang="en-US" sz="1800" dirty="0"/>
          </a:p>
        </p:txBody>
      </p:sp>
      <p:cxnSp>
        <p:nvCxnSpPr>
          <p:cNvPr id="62" name="Straight Arrow Connector 61">
            <a:extLst>
              <a:ext uri="{FF2B5EF4-FFF2-40B4-BE49-F238E27FC236}">
                <a16:creationId xmlns:a16="http://schemas.microsoft.com/office/drawing/2014/main" id="{87EF5ED1-3D08-9A0F-FC12-8CC768BFD761}"/>
              </a:ext>
            </a:extLst>
          </p:cNvPr>
          <p:cNvCxnSpPr>
            <a:cxnSpLocks/>
          </p:cNvCxnSpPr>
          <p:nvPr/>
        </p:nvCxnSpPr>
        <p:spPr>
          <a:xfrm>
            <a:off x="3206064" y="4794868"/>
            <a:ext cx="42867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Content Placeholder 1">
            <a:extLst>
              <a:ext uri="{FF2B5EF4-FFF2-40B4-BE49-F238E27FC236}">
                <a16:creationId xmlns:a16="http://schemas.microsoft.com/office/drawing/2014/main" id="{3F195324-DD03-0795-3258-F805B9165C88}"/>
              </a:ext>
            </a:extLst>
          </p:cNvPr>
          <p:cNvSpPr txBox="1">
            <a:spLocks/>
          </p:cNvSpPr>
          <p:nvPr/>
        </p:nvSpPr>
        <p:spPr>
          <a:xfrm>
            <a:off x="3206064" y="4779425"/>
            <a:ext cx="614920" cy="227161"/>
          </a:xfrm>
          <a:prstGeom prst="rect">
            <a:avLst/>
          </a:prstGeom>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40 mm</a:t>
            </a:r>
            <a:endParaRPr lang="en-US" sz="1800" dirty="0"/>
          </a:p>
        </p:txBody>
      </p:sp>
      <p:cxnSp>
        <p:nvCxnSpPr>
          <p:cNvPr id="67" name="Straight Arrow Connector 66">
            <a:extLst>
              <a:ext uri="{FF2B5EF4-FFF2-40B4-BE49-F238E27FC236}">
                <a16:creationId xmlns:a16="http://schemas.microsoft.com/office/drawing/2014/main" id="{46ABBEAF-D135-A2CB-7705-F36048945D49}"/>
              </a:ext>
            </a:extLst>
          </p:cNvPr>
          <p:cNvCxnSpPr>
            <a:cxnSpLocks/>
          </p:cNvCxnSpPr>
          <p:nvPr/>
        </p:nvCxnSpPr>
        <p:spPr>
          <a:xfrm>
            <a:off x="3529157" y="4530235"/>
            <a:ext cx="0" cy="182893"/>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0" name="Content Placeholder 1">
            <a:extLst>
              <a:ext uri="{FF2B5EF4-FFF2-40B4-BE49-F238E27FC236}">
                <a16:creationId xmlns:a16="http://schemas.microsoft.com/office/drawing/2014/main" id="{9D553FF8-1914-C790-9197-9DAB5E1F36E5}"/>
              </a:ext>
            </a:extLst>
          </p:cNvPr>
          <p:cNvSpPr txBox="1">
            <a:spLocks/>
          </p:cNvSpPr>
          <p:nvPr/>
        </p:nvSpPr>
        <p:spPr>
          <a:xfrm>
            <a:off x="3499432" y="4517970"/>
            <a:ext cx="527512" cy="227161"/>
          </a:xfrm>
          <a:prstGeom prst="rect">
            <a:avLst/>
          </a:prstGeom>
        </p:spPr>
        <p:txBody>
          <a:bodyPr vert="horz" lIns="68580" tIns="34290" rIns="68580" bIns="3429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15 mm</a:t>
            </a:r>
            <a:endParaRPr lang="en-US" sz="1800" dirty="0"/>
          </a:p>
        </p:txBody>
      </p:sp>
      <p:sp>
        <p:nvSpPr>
          <p:cNvPr id="72" name="Text Placeholder 5">
            <a:extLst>
              <a:ext uri="{FF2B5EF4-FFF2-40B4-BE49-F238E27FC236}">
                <a16:creationId xmlns:a16="http://schemas.microsoft.com/office/drawing/2014/main" id="{74502DB3-987A-C852-9D3A-54CEC2D28480}"/>
              </a:ext>
            </a:extLst>
          </p:cNvPr>
          <p:cNvSpPr txBox="1">
            <a:spLocks/>
          </p:cNvSpPr>
          <p:nvPr/>
        </p:nvSpPr>
        <p:spPr>
          <a:xfrm>
            <a:off x="4142593" y="3516405"/>
            <a:ext cx="1061156" cy="147724"/>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Steel M235-35A</a:t>
            </a:r>
            <a:endParaRPr lang="de-DE" sz="1200" baseline="-25000" dirty="0"/>
          </a:p>
        </p:txBody>
      </p:sp>
      <p:sp>
        <p:nvSpPr>
          <p:cNvPr id="73" name="Text Placeholder 5">
            <a:extLst>
              <a:ext uri="{FF2B5EF4-FFF2-40B4-BE49-F238E27FC236}">
                <a16:creationId xmlns:a16="http://schemas.microsoft.com/office/drawing/2014/main" id="{4516A161-56FE-9677-8160-CB4979849ED0}"/>
              </a:ext>
            </a:extLst>
          </p:cNvPr>
          <p:cNvSpPr txBox="1">
            <a:spLocks/>
          </p:cNvSpPr>
          <p:nvPr/>
        </p:nvSpPr>
        <p:spPr>
          <a:xfrm>
            <a:off x="3218641" y="3743673"/>
            <a:ext cx="1061156" cy="147724"/>
          </a:xfrm>
          <a:prstGeom prst="rect">
            <a:avLst/>
          </a:prstGeom>
        </p:spPr>
        <p:txBody>
          <a:bodyPr vert="horz" lIns="0" tIns="0" rIns="0" bIns="0" rtlCol="0" anchor="b">
            <a:normAutofit fontScale="92500" lnSpcReduction="10000"/>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200" dirty="0"/>
              <a:t>Steel M235-35A</a:t>
            </a:r>
            <a:endParaRPr lang="de-DE" sz="1200" baseline="-25000" dirty="0"/>
          </a:p>
        </p:txBody>
      </p:sp>
      <p:cxnSp>
        <p:nvCxnSpPr>
          <p:cNvPr id="74" name="Straight Arrow Connector 73">
            <a:extLst>
              <a:ext uri="{FF2B5EF4-FFF2-40B4-BE49-F238E27FC236}">
                <a16:creationId xmlns:a16="http://schemas.microsoft.com/office/drawing/2014/main" id="{03AAAB7B-07B3-CEF5-2E12-BEDB03ED52A1}"/>
              </a:ext>
            </a:extLst>
          </p:cNvPr>
          <p:cNvCxnSpPr>
            <a:cxnSpLocks/>
          </p:cNvCxnSpPr>
          <p:nvPr/>
        </p:nvCxnSpPr>
        <p:spPr>
          <a:xfrm>
            <a:off x="4276710" y="4113301"/>
            <a:ext cx="31062" cy="146891"/>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5" name="Content Placeholder 1">
            <a:extLst>
              <a:ext uri="{FF2B5EF4-FFF2-40B4-BE49-F238E27FC236}">
                <a16:creationId xmlns:a16="http://schemas.microsoft.com/office/drawing/2014/main" id="{5602A056-976F-ABE8-1D51-985400A53F32}"/>
              </a:ext>
            </a:extLst>
          </p:cNvPr>
          <p:cNvSpPr txBox="1">
            <a:spLocks/>
          </p:cNvSpPr>
          <p:nvPr/>
        </p:nvSpPr>
        <p:spPr>
          <a:xfrm>
            <a:off x="4300351" y="4059816"/>
            <a:ext cx="527512" cy="227161"/>
          </a:xfrm>
          <a:prstGeom prst="rect">
            <a:avLst/>
          </a:prstGeom>
        </p:spPr>
        <p:txBody>
          <a:bodyPr vert="horz" lIns="68580" tIns="34290" rIns="68580" bIns="3429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14 mm</a:t>
            </a:r>
            <a:endParaRPr lang="en-US" sz="1800" dirty="0"/>
          </a:p>
        </p:txBody>
      </p:sp>
      <p:cxnSp>
        <p:nvCxnSpPr>
          <p:cNvPr id="77" name="Straight Arrow Connector 76">
            <a:extLst>
              <a:ext uri="{FF2B5EF4-FFF2-40B4-BE49-F238E27FC236}">
                <a16:creationId xmlns:a16="http://schemas.microsoft.com/office/drawing/2014/main" id="{FB4CB83C-B06A-0C5E-DA09-08DA17C7849C}"/>
              </a:ext>
            </a:extLst>
          </p:cNvPr>
          <p:cNvCxnSpPr>
            <a:cxnSpLocks/>
          </p:cNvCxnSpPr>
          <p:nvPr/>
        </p:nvCxnSpPr>
        <p:spPr>
          <a:xfrm>
            <a:off x="3143731" y="3185357"/>
            <a:ext cx="0" cy="1489617"/>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8" name="Content Placeholder 1">
            <a:extLst>
              <a:ext uri="{FF2B5EF4-FFF2-40B4-BE49-F238E27FC236}">
                <a16:creationId xmlns:a16="http://schemas.microsoft.com/office/drawing/2014/main" id="{BD1CA2F8-4B33-AE51-C35D-CA447A16E8DC}"/>
              </a:ext>
            </a:extLst>
          </p:cNvPr>
          <p:cNvSpPr txBox="1">
            <a:spLocks/>
          </p:cNvSpPr>
          <p:nvPr/>
        </p:nvSpPr>
        <p:spPr>
          <a:xfrm rot="16200000">
            <a:off x="2810530" y="3784057"/>
            <a:ext cx="542648" cy="257415"/>
          </a:xfrm>
          <a:prstGeom prst="rect">
            <a:avLst/>
          </a:prstGeom>
        </p:spPr>
        <p:txBody>
          <a:bodyPr vert="horz" lIns="68580" tIns="34290" rIns="68580" bIns="3429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152 mm</a:t>
            </a:r>
            <a:endParaRPr lang="en-US" sz="1800" dirty="0"/>
          </a:p>
        </p:txBody>
      </p:sp>
      <p:cxnSp>
        <p:nvCxnSpPr>
          <p:cNvPr id="79" name="Straight Arrow Connector 78">
            <a:extLst>
              <a:ext uri="{FF2B5EF4-FFF2-40B4-BE49-F238E27FC236}">
                <a16:creationId xmlns:a16="http://schemas.microsoft.com/office/drawing/2014/main" id="{B2FB4404-0312-04E8-2941-11FF49D503ED}"/>
              </a:ext>
            </a:extLst>
          </p:cNvPr>
          <p:cNvCxnSpPr>
            <a:cxnSpLocks/>
          </p:cNvCxnSpPr>
          <p:nvPr/>
        </p:nvCxnSpPr>
        <p:spPr>
          <a:xfrm>
            <a:off x="4696561" y="4774161"/>
            <a:ext cx="756080" cy="5536"/>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0" name="Content Placeholder 1">
            <a:extLst>
              <a:ext uri="{FF2B5EF4-FFF2-40B4-BE49-F238E27FC236}">
                <a16:creationId xmlns:a16="http://schemas.microsoft.com/office/drawing/2014/main" id="{24E4210A-2F6E-A330-0CDD-A22F908C96C0}"/>
              </a:ext>
            </a:extLst>
          </p:cNvPr>
          <p:cNvSpPr txBox="1">
            <a:spLocks/>
          </p:cNvSpPr>
          <p:nvPr/>
        </p:nvSpPr>
        <p:spPr>
          <a:xfrm>
            <a:off x="4757109" y="4765046"/>
            <a:ext cx="614920" cy="227161"/>
          </a:xfrm>
          <a:prstGeom prst="rect">
            <a:avLst/>
          </a:prstGeom>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200" kern="100" dirty="0">
                <a:latin typeface="Calibri" panose="020F0502020204030204" pitchFamily="34" charset="0"/>
                <a:ea typeface="Calibri" panose="020F0502020204030204" pitchFamily="34" charset="0"/>
                <a:cs typeface="Times New Roman" panose="02020603050405020304" pitchFamily="18" charset="0"/>
              </a:rPr>
              <a:t>70 mm</a:t>
            </a:r>
            <a:endParaRPr lang="en-US" sz="1800" dirty="0"/>
          </a:p>
        </p:txBody>
      </p:sp>
      <p:pic>
        <p:nvPicPr>
          <p:cNvPr id="82" name="Picture 81" descr="A diagram of a diagram of a circuit&#10;&#10;Description automatically generated with medium confidence">
            <a:extLst>
              <a:ext uri="{FF2B5EF4-FFF2-40B4-BE49-F238E27FC236}">
                <a16:creationId xmlns:a16="http://schemas.microsoft.com/office/drawing/2014/main" id="{C60BBCE2-D3A6-125B-70D3-DEB96790C42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607365" y="3050842"/>
            <a:ext cx="2777496" cy="1824232"/>
          </a:xfrm>
          <a:prstGeom prst="rect">
            <a:avLst/>
          </a:prstGeom>
        </p:spPr>
      </p:pic>
      <p:sp>
        <p:nvSpPr>
          <p:cNvPr id="84" name="TextBox 83">
            <a:extLst>
              <a:ext uri="{FF2B5EF4-FFF2-40B4-BE49-F238E27FC236}">
                <a16:creationId xmlns:a16="http://schemas.microsoft.com/office/drawing/2014/main" id="{95096605-842A-B99C-CF7C-621A40A37811}"/>
              </a:ext>
            </a:extLst>
          </p:cNvPr>
          <p:cNvSpPr txBox="1"/>
          <p:nvPr/>
        </p:nvSpPr>
        <p:spPr>
          <a:xfrm>
            <a:off x="7489399" y="3102616"/>
            <a:ext cx="1297355" cy="646331"/>
          </a:xfrm>
          <a:prstGeom prst="rect">
            <a:avLst/>
          </a:prstGeom>
          <a:solidFill>
            <a:schemeClr val="bg1"/>
          </a:solidFill>
        </p:spPr>
        <p:txBody>
          <a:bodyPr wrap="square">
            <a:spAutoFit/>
          </a:bodyPr>
          <a:lstStyle/>
          <a:p>
            <a:r>
              <a:rPr lang="en-US" dirty="0">
                <a:solidFill>
                  <a:srgbClr val="FF0000"/>
                </a:solidFill>
              </a:rPr>
              <a:t>54% of the power cells</a:t>
            </a:r>
          </a:p>
        </p:txBody>
      </p:sp>
      <p:sp>
        <p:nvSpPr>
          <p:cNvPr id="85" name="TextBox 84">
            <a:extLst>
              <a:ext uri="{FF2B5EF4-FFF2-40B4-BE49-F238E27FC236}">
                <a16:creationId xmlns:a16="http://schemas.microsoft.com/office/drawing/2014/main" id="{8B41BC67-8E9A-67B3-F7F5-738554289418}"/>
              </a:ext>
            </a:extLst>
          </p:cNvPr>
          <p:cNvSpPr txBox="1"/>
          <p:nvPr/>
        </p:nvSpPr>
        <p:spPr>
          <a:xfrm>
            <a:off x="35793" y="2189320"/>
            <a:ext cx="2728340" cy="577081"/>
          </a:xfrm>
          <a:prstGeom prst="rect">
            <a:avLst/>
          </a:prstGeom>
          <a:noFill/>
        </p:spPr>
        <p:txBody>
          <a:bodyPr wrap="square" rtlCol="0">
            <a:spAutoFit/>
          </a:bodyPr>
          <a:lstStyle/>
          <a:p>
            <a:r>
              <a:rPr lang="en-US" sz="1050" dirty="0" err="1"/>
              <a:t>E</a:t>
            </a:r>
            <a:r>
              <a:rPr lang="en-US" sz="1050" baseline="-25000" dirty="0" err="1"/>
              <a:t>lossMag</a:t>
            </a:r>
            <a:r>
              <a:rPr lang="en-US" sz="1050" dirty="0"/>
              <a:t>= 2615 J/cell/pulse</a:t>
            </a:r>
          </a:p>
          <a:p>
            <a:r>
              <a:rPr lang="en-US" sz="1050" dirty="0" err="1"/>
              <a:t>E</a:t>
            </a:r>
            <a:r>
              <a:rPr lang="en-US" sz="1050" baseline="-25000" dirty="0" err="1"/>
              <a:t>lossIGBTs</a:t>
            </a:r>
            <a:r>
              <a:rPr lang="en-US" sz="1050" dirty="0"/>
              <a:t>= 233 J/cell/pulse</a:t>
            </a:r>
          </a:p>
          <a:p>
            <a:r>
              <a:rPr lang="en-US" sz="1050" dirty="0" err="1"/>
              <a:t>N</a:t>
            </a:r>
            <a:r>
              <a:rPr lang="en-US" sz="1050" baseline="-25000" dirty="0" err="1"/>
              <a:t>cells</a:t>
            </a:r>
            <a:r>
              <a:rPr lang="en-US" sz="1050" dirty="0"/>
              <a:t>=5120 </a:t>
            </a:r>
            <a:r>
              <a:rPr lang="en-US" sz="1050" dirty="0">
                <a:sym typeface="Wingdings" panose="05000000000000000000" pitchFamily="2" charset="2"/>
              </a:rPr>
              <a:t> </a:t>
            </a:r>
            <a:r>
              <a:rPr lang="en-US" sz="1050" dirty="0" err="1">
                <a:sym typeface="Wingdings" panose="05000000000000000000" pitchFamily="2" charset="2"/>
              </a:rPr>
              <a:t>E</a:t>
            </a:r>
            <a:r>
              <a:rPr lang="en-US" sz="1050" baseline="-25000" dirty="0" err="1">
                <a:sym typeface="Wingdings" panose="05000000000000000000" pitchFamily="2" charset="2"/>
              </a:rPr>
              <a:t>lossTot</a:t>
            </a:r>
            <a:r>
              <a:rPr lang="en-US" sz="1050" dirty="0">
                <a:sym typeface="Wingdings" panose="05000000000000000000" pitchFamily="2" charset="2"/>
              </a:rPr>
              <a:t>=14’581’760 J/pulse </a:t>
            </a:r>
            <a:endParaRPr lang="en-US" sz="1050" dirty="0"/>
          </a:p>
        </p:txBody>
      </p:sp>
      <p:sp>
        <p:nvSpPr>
          <p:cNvPr id="86" name="TextBox 85">
            <a:extLst>
              <a:ext uri="{FF2B5EF4-FFF2-40B4-BE49-F238E27FC236}">
                <a16:creationId xmlns:a16="http://schemas.microsoft.com/office/drawing/2014/main" id="{792DA61C-F2AF-3CBE-7309-4F534BCDE11B}"/>
              </a:ext>
            </a:extLst>
          </p:cNvPr>
          <p:cNvSpPr txBox="1"/>
          <p:nvPr/>
        </p:nvSpPr>
        <p:spPr>
          <a:xfrm>
            <a:off x="32017" y="4193265"/>
            <a:ext cx="2728340" cy="577081"/>
          </a:xfrm>
          <a:prstGeom prst="rect">
            <a:avLst/>
          </a:prstGeom>
          <a:noFill/>
        </p:spPr>
        <p:txBody>
          <a:bodyPr wrap="square" rtlCol="0">
            <a:spAutoFit/>
          </a:bodyPr>
          <a:lstStyle/>
          <a:p>
            <a:r>
              <a:rPr lang="en-US" sz="1050" dirty="0" err="1"/>
              <a:t>E</a:t>
            </a:r>
            <a:r>
              <a:rPr lang="en-US" sz="1050" baseline="-25000" dirty="0" err="1"/>
              <a:t>lossMag</a:t>
            </a:r>
            <a:r>
              <a:rPr lang="en-US" sz="1050" dirty="0"/>
              <a:t>= 5903 J/cell/pulse</a:t>
            </a:r>
          </a:p>
          <a:p>
            <a:r>
              <a:rPr lang="en-US" sz="1050" dirty="0" err="1"/>
              <a:t>E</a:t>
            </a:r>
            <a:r>
              <a:rPr lang="en-US" sz="1050" baseline="-25000" dirty="0" err="1"/>
              <a:t>lossIGBTs</a:t>
            </a:r>
            <a:r>
              <a:rPr lang="en-US" sz="1050" dirty="0"/>
              <a:t>= 347 J/cell/pulse</a:t>
            </a:r>
          </a:p>
          <a:p>
            <a:r>
              <a:rPr lang="en-US" sz="1050" dirty="0" err="1"/>
              <a:t>N</a:t>
            </a:r>
            <a:r>
              <a:rPr lang="en-US" sz="1050" baseline="-25000" dirty="0" err="1"/>
              <a:t>cells</a:t>
            </a:r>
            <a:r>
              <a:rPr lang="en-US" sz="1050" dirty="0"/>
              <a:t>=2784 </a:t>
            </a:r>
            <a:r>
              <a:rPr lang="en-US" sz="1050" dirty="0">
                <a:sym typeface="Wingdings" panose="05000000000000000000" pitchFamily="2" charset="2"/>
              </a:rPr>
              <a:t> </a:t>
            </a:r>
            <a:r>
              <a:rPr lang="en-US" sz="1050" dirty="0" err="1">
                <a:sym typeface="Wingdings" panose="05000000000000000000" pitchFamily="2" charset="2"/>
              </a:rPr>
              <a:t>E</a:t>
            </a:r>
            <a:r>
              <a:rPr lang="en-US" sz="1050" baseline="-25000" dirty="0" err="1">
                <a:sym typeface="Wingdings" panose="05000000000000000000" pitchFamily="2" charset="2"/>
              </a:rPr>
              <a:t>lossTot</a:t>
            </a:r>
            <a:r>
              <a:rPr lang="en-US" sz="1050" dirty="0">
                <a:sym typeface="Wingdings" panose="05000000000000000000" pitchFamily="2" charset="2"/>
              </a:rPr>
              <a:t>=17’400’000 J/pulse </a:t>
            </a:r>
            <a:endParaRPr lang="en-US" sz="1050" dirty="0"/>
          </a:p>
        </p:txBody>
      </p:sp>
      <p:sp>
        <p:nvSpPr>
          <p:cNvPr id="88" name="Title 2">
            <a:extLst>
              <a:ext uri="{FF2B5EF4-FFF2-40B4-BE49-F238E27FC236}">
                <a16:creationId xmlns:a16="http://schemas.microsoft.com/office/drawing/2014/main" id="{AE122066-8744-C2C4-9FEC-20E3D9F46B22}"/>
              </a:ext>
            </a:extLst>
          </p:cNvPr>
          <p:cNvSpPr>
            <a:spLocks noGrp="1"/>
          </p:cNvSpPr>
          <p:nvPr>
            <p:ph type="title"/>
          </p:nvPr>
        </p:nvSpPr>
        <p:spPr>
          <a:xfrm>
            <a:off x="605596" y="224062"/>
            <a:ext cx="7814088" cy="668176"/>
          </a:xfrm>
          <a:solidFill>
            <a:schemeClr val="bg1">
              <a:alpha val="95000"/>
            </a:schemeClr>
          </a:solidFill>
        </p:spPr>
        <p:txBody>
          <a:bodyPr>
            <a:normAutofit/>
          </a:bodyPr>
          <a:lstStyle/>
          <a:p>
            <a:r>
              <a:rPr lang="en-US" dirty="0"/>
              <a:t>OPTIMIZATION RESULTS: RCS4</a:t>
            </a:r>
            <a:endParaRPr lang="en-GB" dirty="0"/>
          </a:p>
        </p:txBody>
      </p:sp>
      <p:sp>
        <p:nvSpPr>
          <p:cNvPr id="4" name="Espace réservé du numéro de diapositive 3"/>
          <p:cNvSpPr>
            <a:spLocks noGrp="1"/>
          </p:cNvSpPr>
          <p:nvPr>
            <p:ph type="sldNum" sz="quarter" idx="13"/>
          </p:nvPr>
        </p:nvSpPr>
        <p:spPr/>
        <p:txBody>
          <a:bodyPr/>
          <a:lstStyle/>
          <a:p>
            <a:fld id="{005C7FBA-D4E9-46CA-9321-3ADA2E368FCD}" type="slidenum">
              <a:rPr lang="en-GB" smtClean="0"/>
              <a:pPr/>
              <a:t>30</a:t>
            </a:fld>
            <a:endParaRPr lang="en-GB" dirty="0"/>
          </a:p>
        </p:txBody>
      </p:sp>
      <p:sp>
        <p:nvSpPr>
          <p:cNvPr id="81" name="ZoneTexte 80"/>
          <p:cNvSpPr txBox="1"/>
          <p:nvPr/>
        </p:nvSpPr>
        <p:spPr>
          <a:xfrm>
            <a:off x="6891412" y="1090777"/>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F. Boattini</a:t>
            </a:r>
            <a:endParaRPr lang="fr-FR" b="1" dirty="0">
              <a:solidFill>
                <a:srgbClr val="0070C0"/>
              </a:solidFill>
            </a:endParaRPr>
          </a:p>
        </p:txBody>
      </p:sp>
      <p:sp>
        <p:nvSpPr>
          <p:cNvPr id="7" name="Espace réservé du pied de page 6"/>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9016822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BF5D092-EAEB-CB60-D6F6-2BFCA9802B46}"/>
              </a:ext>
            </a:extLst>
          </p:cNvPr>
          <p:cNvGraphicFramePr>
            <a:graphicFrameLocks noGrp="1"/>
          </p:cNvGraphicFramePr>
          <p:nvPr>
            <p:extLst/>
          </p:nvPr>
        </p:nvGraphicFramePr>
        <p:xfrm>
          <a:off x="233171" y="1828193"/>
          <a:ext cx="7990333" cy="1975825"/>
        </p:xfrm>
        <a:graphic>
          <a:graphicData uri="http://schemas.openxmlformats.org/drawingml/2006/table">
            <a:tbl>
              <a:tblPr firstRow="1" bandRow="1">
                <a:tableStyleId>{5C22544A-7EE6-4342-B048-85BDC9FD1C3A}</a:tableStyleId>
              </a:tblPr>
              <a:tblGrid>
                <a:gridCol w="2616426">
                  <a:extLst>
                    <a:ext uri="{9D8B030D-6E8A-4147-A177-3AD203B41FA5}">
                      <a16:colId xmlns:a16="http://schemas.microsoft.com/office/drawing/2014/main" val="2546647527"/>
                    </a:ext>
                  </a:extLst>
                </a:gridCol>
                <a:gridCol w="977947">
                  <a:extLst>
                    <a:ext uri="{9D8B030D-6E8A-4147-A177-3AD203B41FA5}">
                      <a16:colId xmlns:a16="http://schemas.microsoft.com/office/drawing/2014/main" val="2981325087"/>
                    </a:ext>
                  </a:extLst>
                </a:gridCol>
                <a:gridCol w="977947">
                  <a:extLst>
                    <a:ext uri="{9D8B030D-6E8A-4147-A177-3AD203B41FA5}">
                      <a16:colId xmlns:a16="http://schemas.microsoft.com/office/drawing/2014/main" val="3685008074"/>
                    </a:ext>
                  </a:extLst>
                </a:gridCol>
                <a:gridCol w="1052385">
                  <a:extLst>
                    <a:ext uri="{9D8B030D-6E8A-4147-A177-3AD203B41FA5}">
                      <a16:colId xmlns:a16="http://schemas.microsoft.com/office/drawing/2014/main" val="3681674264"/>
                    </a:ext>
                  </a:extLst>
                </a:gridCol>
                <a:gridCol w="1034415">
                  <a:extLst>
                    <a:ext uri="{9D8B030D-6E8A-4147-A177-3AD203B41FA5}">
                      <a16:colId xmlns:a16="http://schemas.microsoft.com/office/drawing/2014/main" val="2086121859"/>
                    </a:ext>
                  </a:extLst>
                </a:gridCol>
                <a:gridCol w="1331213">
                  <a:extLst>
                    <a:ext uri="{9D8B030D-6E8A-4147-A177-3AD203B41FA5}">
                      <a16:colId xmlns:a16="http://schemas.microsoft.com/office/drawing/2014/main" val="1173134860"/>
                    </a:ext>
                  </a:extLst>
                </a:gridCol>
              </a:tblGrid>
              <a:tr h="251460">
                <a:tc>
                  <a:txBody>
                    <a:bodyPr/>
                    <a:lstStyle/>
                    <a:p>
                      <a:endParaRPr lang="en-GB" sz="1200" dirty="0"/>
                    </a:p>
                  </a:txBody>
                  <a:tcPr marL="68580" marR="68580" marT="34290" marB="34290"/>
                </a:tc>
                <a:tc>
                  <a:txBody>
                    <a:bodyPr/>
                    <a:lstStyle/>
                    <a:p>
                      <a:r>
                        <a:rPr lang="en-US" sz="1200" dirty="0"/>
                        <a:t>RCS2(new)</a:t>
                      </a:r>
                      <a:endParaRPr lang="en-GB" sz="1200" dirty="0"/>
                    </a:p>
                  </a:txBody>
                  <a:tcPr marL="68580" marR="68580" marT="34290" marB="34290"/>
                </a:tc>
                <a:tc>
                  <a:txBody>
                    <a:bodyPr/>
                    <a:lstStyle/>
                    <a:p>
                      <a:r>
                        <a:rPr lang="en-US" sz="1200" dirty="0"/>
                        <a:t>RCS2 (***)</a:t>
                      </a:r>
                      <a:endParaRPr lang="en-GB" sz="1200" dirty="0"/>
                    </a:p>
                  </a:txBody>
                  <a:tcPr marL="68580" marR="68580" marT="34290" marB="34290"/>
                </a:tc>
                <a:tc>
                  <a:txBody>
                    <a:bodyPr/>
                    <a:lstStyle/>
                    <a:p>
                      <a:r>
                        <a:rPr lang="en-US" sz="1200" dirty="0"/>
                        <a:t>RCS4(new)</a:t>
                      </a:r>
                      <a:endParaRPr lang="en-GB" sz="1200" dirty="0"/>
                    </a:p>
                  </a:txBody>
                  <a:tcPr marL="68580" marR="68580" marT="34290" marB="34290"/>
                </a:tc>
                <a:tc>
                  <a:txBody>
                    <a:bodyPr/>
                    <a:lstStyle/>
                    <a:p>
                      <a:r>
                        <a:rPr lang="en-US" sz="1200" dirty="0"/>
                        <a:t>RCS4 (***)</a:t>
                      </a:r>
                      <a:endParaRPr lang="en-GB" sz="1200" dirty="0"/>
                    </a:p>
                  </a:txBody>
                  <a:tcPr marL="68580" marR="68580" marT="34290" marB="34290"/>
                </a:tc>
                <a:tc>
                  <a:txBody>
                    <a:bodyPr/>
                    <a:lstStyle/>
                    <a:p>
                      <a:r>
                        <a:rPr lang="en-GB" sz="1200" dirty="0"/>
                        <a:t>RCS4(smaller gap)</a:t>
                      </a:r>
                    </a:p>
                  </a:txBody>
                  <a:tcPr marL="68580" marR="68580" marT="34290" marB="34290"/>
                </a:tc>
                <a:extLst>
                  <a:ext uri="{0D108BD9-81ED-4DB2-BD59-A6C34878D82A}">
                    <a16:rowId xmlns:a16="http://schemas.microsoft.com/office/drawing/2014/main" val="2262947202"/>
                  </a:ext>
                </a:extLst>
              </a:tr>
              <a:tr h="236669">
                <a:tc>
                  <a:txBody>
                    <a:bodyPr/>
                    <a:lstStyle/>
                    <a:p>
                      <a:r>
                        <a:rPr lang="en-US" sz="900" dirty="0"/>
                        <a:t>NC Magnets cost (*) [</a:t>
                      </a:r>
                      <a:r>
                        <a:rPr lang="en-US" sz="900" dirty="0" err="1"/>
                        <a:t>pu</a:t>
                      </a:r>
                      <a:r>
                        <a:rPr lang="en-US" sz="900" dirty="0"/>
                        <a:t>]</a:t>
                      </a:r>
                      <a:endParaRPr lang="en-GB" sz="900" dirty="0"/>
                    </a:p>
                  </a:txBody>
                  <a:tcPr marL="68580" marR="68580" marT="34290" marB="34290"/>
                </a:tc>
                <a:tc>
                  <a:txBody>
                    <a:bodyPr/>
                    <a:lstStyle/>
                    <a:p>
                      <a:r>
                        <a:rPr lang="en-US" sz="1100" dirty="0"/>
                        <a:t>0</a:t>
                      </a:r>
                      <a:r>
                        <a:rPr lang="en-GB" sz="1100" dirty="0"/>
                        <a:t>.3%</a:t>
                      </a:r>
                    </a:p>
                  </a:txBody>
                  <a:tcPr marL="68580" marR="68580" marT="34290" marB="34290"/>
                </a:tc>
                <a:tc>
                  <a:txBody>
                    <a:bodyPr/>
                    <a:lstStyle/>
                    <a:p>
                      <a:r>
                        <a:rPr lang="en-US" sz="1100" dirty="0"/>
                        <a:t>0.4%</a:t>
                      </a:r>
                      <a:endParaRPr lang="en-GB" sz="1100" dirty="0"/>
                    </a:p>
                  </a:txBody>
                  <a:tcPr marL="68580" marR="68580" marT="34290" marB="34290"/>
                </a:tc>
                <a:tc>
                  <a:txBody>
                    <a:bodyPr/>
                    <a:lstStyle/>
                    <a:p>
                      <a:r>
                        <a:rPr lang="en-GB" sz="1100" dirty="0"/>
                        <a:t>2.9%</a:t>
                      </a:r>
                    </a:p>
                  </a:txBody>
                  <a:tcPr marL="68580" marR="68580" marT="34290" marB="34290"/>
                </a:tc>
                <a:tc>
                  <a:txBody>
                    <a:bodyPr/>
                    <a:lstStyle/>
                    <a:p>
                      <a:r>
                        <a:rPr lang="en-US" sz="1100" dirty="0"/>
                        <a:t>4.2%</a:t>
                      </a:r>
                      <a:endParaRPr lang="en-GB" sz="1100" dirty="0"/>
                    </a:p>
                  </a:txBody>
                  <a:tcPr marL="68580" marR="68580" marT="34290" marB="34290"/>
                </a:tc>
                <a:tc>
                  <a:txBody>
                    <a:bodyPr/>
                    <a:lstStyle/>
                    <a:p>
                      <a:r>
                        <a:rPr lang="en-US" sz="1100" dirty="0"/>
                        <a:t>2.9%</a:t>
                      </a:r>
                      <a:endParaRPr lang="en-GB" sz="1100" dirty="0"/>
                    </a:p>
                  </a:txBody>
                  <a:tcPr marL="68580" marR="68580" marT="34290" marB="34290"/>
                </a:tc>
                <a:extLst>
                  <a:ext uri="{0D108BD9-81ED-4DB2-BD59-A6C34878D82A}">
                    <a16:rowId xmlns:a16="http://schemas.microsoft.com/office/drawing/2014/main" val="3319891894"/>
                  </a:ext>
                </a:extLst>
              </a:tr>
              <a:tr h="236669">
                <a:tc>
                  <a:txBody>
                    <a:bodyPr/>
                    <a:lstStyle/>
                    <a:p>
                      <a:r>
                        <a:rPr lang="en-US" sz="900" dirty="0"/>
                        <a:t>SC Magnets cost [</a:t>
                      </a:r>
                      <a:r>
                        <a:rPr lang="en-US" sz="900" dirty="0" err="1"/>
                        <a:t>MEu</a:t>
                      </a:r>
                      <a:r>
                        <a:rPr lang="en-US" sz="900" dirty="0"/>
                        <a:t>]</a:t>
                      </a:r>
                      <a:endParaRPr lang="en-GB" sz="900" dirty="0"/>
                    </a:p>
                  </a:txBody>
                  <a:tcPr marL="68580" marR="68580" marT="34290" marB="34290"/>
                </a:tc>
                <a:tc>
                  <a:txBody>
                    <a:bodyPr/>
                    <a:lstStyle/>
                    <a:p>
                      <a:r>
                        <a:rPr lang="en-US" sz="1100" dirty="0"/>
                        <a:t>4</a:t>
                      </a:r>
                      <a:r>
                        <a:rPr lang="en-GB" sz="1100" dirty="0"/>
                        <a:t>.0%</a:t>
                      </a:r>
                    </a:p>
                  </a:txBody>
                  <a:tcPr marL="68580" marR="68580" marT="34290" marB="34290"/>
                </a:tc>
                <a:tc>
                  <a:txBody>
                    <a:bodyPr/>
                    <a:lstStyle/>
                    <a:p>
                      <a:r>
                        <a:rPr lang="en-US" sz="1100" dirty="0"/>
                        <a:t>4.0%</a:t>
                      </a:r>
                      <a:endParaRPr lang="en-GB" sz="1100" dirty="0"/>
                    </a:p>
                  </a:txBody>
                  <a:tcPr marL="68580" marR="68580" marT="34290" marB="34290"/>
                </a:tc>
                <a:tc>
                  <a:txBody>
                    <a:bodyPr/>
                    <a:lstStyle/>
                    <a:p>
                      <a:r>
                        <a:rPr lang="en-GB" sz="1100" dirty="0"/>
                        <a:t>15.5%</a:t>
                      </a:r>
                    </a:p>
                  </a:txBody>
                  <a:tcPr marL="68580" marR="68580" marT="34290" marB="34290"/>
                </a:tc>
                <a:tc>
                  <a:txBody>
                    <a:bodyPr/>
                    <a:lstStyle/>
                    <a:p>
                      <a:r>
                        <a:rPr lang="en-US" sz="1100" dirty="0"/>
                        <a:t>15.5%</a:t>
                      </a:r>
                      <a:endParaRPr lang="en-GB" sz="1100" dirty="0"/>
                    </a:p>
                  </a:txBody>
                  <a:tcPr marL="68580" marR="68580" marT="34290" marB="34290"/>
                </a:tc>
                <a:tc>
                  <a:txBody>
                    <a:bodyPr/>
                    <a:lstStyle/>
                    <a:p>
                      <a:r>
                        <a:rPr lang="en-GB" sz="1100" strike="noStrike" baseline="0" dirty="0"/>
                        <a:t>&lt; 15.5% </a:t>
                      </a:r>
                      <a:r>
                        <a:rPr lang="en-GB" sz="800" strike="noStrike" baseline="0" dirty="0"/>
                        <a:t>(to be updated)</a:t>
                      </a:r>
                      <a:endParaRPr lang="en-GB" sz="1100" strike="noStrike" baseline="0" dirty="0"/>
                    </a:p>
                  </a:txBody>
                  <a:tcPr marL="68580" marR="68580" marT="34290" marB="34290"/>
                </a:tc>
                <a:extLst>
                  <a:ext uri="{0D108BD9-81ED-4DB2-BD59-A6C34878D82A}">
                    <a16:rowId xmlns:a16="http://schemas.microsoft.com/office/drawing/2014/main" val="1884910511"/>
                  </a:ext>
                </a:extLst>
              </a:tr>
              <a:tr h="236669">
                <a:tc>
                  <a:txBody>
                    <a:bodyPr/>
                    <a:lstStyle/>
                    <a:p>
                      <a:r>
                        <a:rPr lang="en-US" sz="900" dirty="0"/>
                        <a:t>PC cost: power cells [</a:t>
                      </a:r>
                      <a:r>
                        <a:rPr lang="en-US" sz="900" dirty="0" err="1"/>
                        <a:t>MEu</a:t>
                      </a:r>
                      <a:r>
                        <a:rPr lang="en-US" sz="900" dirty="0"/>
                        <a:t>]</a:t>
                      </a:r>
                      <a:endParaRPr lang="en-GB" sz="900" dirty="0"/>
                    </a:p>
                  </a:txBody>
                  <a:tcPr marL="68580" marR="68580" marT="34290" marB="34290"/>
                </a:tc>
                <a:tc>
                  <a:txBody>
                    <a:bodyPr/>
                    <a:lstStyle/>
                    <a:p>
                      <a:r>
                        <a:rPr lang="en-US" sz="1100" dirty="0"/>
                        <a:t>2</a:t>
                      </a:r>
                      <a:r>
                        <a:rPr lang="en-GB" sz="1100" dirty="0"/>
                        <a:t>.5%</a:t>
                      </a:r>
                    </a:p>
                  </a:txBody>
                  <a:tcPr marL="68580" marR="68580" marT="34290" marB="34290"/>
                </a:tc>
                <a:tc>
                  <a:txBody>
                    <a:bodyPr/>
                    <a:lstStyle/>
                    <a:p>
                      <a:r>
                        <a:rPr lang="en-US" sz="1100" dirty="0"/>
                        <a:t>1.3%</a:t>
                      </a:r>
                      <a:endParaRPr lang="en-GB" sz="1100" dirty="0"/>
                    </a:p>
                  </a:txBody>
                  <a:tcPr marL="68580" marR="68580" marT="34290" marB="34290"/>
                </a:tc>
                <a:tc>
                  <a:txBody>
                    <a:bodyPr/>
                    <a:lstStyle/>
                    <a:p>
                      <a:r>
                        <a:rPr lang="en-US" sz="1100" dirty="0"/>
                        <a:t>8.8%</a:t>
                      </a:r>
                      <a:endParaRPr lang="en-GB" sz="1100" dirty="0"/>
                    </a:p>
                  </a:txBody>
                  <a:tcPr marL="68580" marR="68580" marT="34290" marB="34290"/>
                </a:tc>
                <a:tc>
                  <a:txBody>
                    <a:bodyPr/>
                    <a:lstStyle/>
                    <a:p>
                      <a:r>
                        <a:rPr lang="en-US" sz="1100" dirty="0"/>
                        <a:t>7.4%</a:t>
                      </a:r>
                      <a:endParaRPr lang="en-GB" sz="1100" dirty="0"/>
                    </a:p>
                  </a:txBody>
                  <a:tcPr marL="68580" marR="68580" marT="34290" marB="34290"/>
                </a:tc>
                <a:tc>
                  <a:txBody>
                    <a:bodyPr/>
                    <a:lstStyle/>
                    <a:p>
                      <a:r>
                        <a:rPr lang="en-US" sz="1100" dirty="0"/>
                        <a:t>4.8%</a:t>
                      </a:r>
                      <a:endParaRPr lang="en-GB" sz="1100" dirty="0"/>
                    </a:p>
                  </a:txBody>
                  <a:tcPr marL="68580" marR="68580" marT="34290" marB="34290"/>
                </a:tc>
                <a:extLst>
                  <a:ext uri="{0D108BD9-81ED-4DB2-BD59-A6C34878D82A}">
                    <a16:rowId xmlns:a16="http://schemas.microsoft.com/office/drawing/2014/main" val="1433445317"/>
                  </a:ext>
                </a:extLst>
              </a:tr>
              <a:tr h="236669">
                <a:tc>
                  <a:txBody>
                    <a:bodyPr/>
                    <a:lstStyle/>
                    <a:p>
                      <a:r>
                        <a:rPr lang="en-US" sz="900" dirty="0"/>
                        <a:t>PC cost: capacitors [</a:t>
                      </a:r>
                      <a:r>
                        <a:rPr lang="en-US" sz="900" dirty="0" err="1"/>
                        <a:t>MEu</a:t>
                      </a:r>
                      <a:r>
                        <a:rPr lang="en-US" sz="900" dirty="0"/>
                        <a:t>]</a:t>
                      </a:r>
                      <a:endParaRPr lang="en-GB" sz="900" dirty="0"/>
                    </a:p>
                  </a:txBody>
                  <a:tcPr marL="68580" marR="68580" marT="34290" marB="34290"/>
                </a:tc>
                <a:tc>
                  <a:txBody>
                    <a:bodyPr/>
                    <a:lstStyle/>
                    <a:p>
                      <a:r>
                        <a:rPr lang="en-GB" sz="1100" dirty="0"/>
                        <a:t>0.1%</a:t>
                      </a:r>
                    </a:p>
                  </a:txBody>
                  <a:tcPr marL="68580" marR="68580" marT="34290" marB="34290"/>
                </a:tc>
                <a:tc>
                  <a:txBody>
                    <a:bodyPr/>
                    <a:lstStyle/>
                    <a:p>
                      <a:r>
                        <a:rPr lang="en-US" sz="1100" dirty="0"/>
                        <a:t>0.1%</a:t>
                      </a:r>
                      <a:endParaRPr lang="en-GB" sz="1100" dirty="0"/>
                    </a:p>
                  </a:txBody>
                  <a:tcPr marL="68580" marR="68580" marT="34290" marB="34290"/>
                </a:tc>
                <a:tc>
                  <a:txBody>
                    <a:bodyPr/>
                    <a:lstStyle/>
                    <a:p>
                      <a:r>
                        <a:rPr lang="en-US" sz="1100" dirty="0"/>
                        <a:t>0</a:t>
                      </a:r>
                      <a:r>
                        <a:rPr lang="en-GB" sz="1100" dirty="0"/>
                        <a:t>.8%</a:t>
                      </a:r>
                    </a:p>
                  </a:txBody>
                  <a:tcPr marL="68580" marR="68580" marT="34290" marB="34290"/>
                </a:tc>
                <a:tc>
                  <a:txBody>
                    <a:bodyPr/>
                    <a:lstStyle/>
                    <a:p>
                      <a:r>
                        <a:rPr lang="en-US" sz="1100" dirty="0"/>
                        <a:t>1.3%</a:t>
                      </a:r>
                      <a:endParaRPr lang="en-GB" sz="1100" dirty="0"/>
                    </a:p>
                  </a:txBody>
                  <a:tcPr marL="68580" marR="68580" marT="34290" marB="34290"/>
                </a:tc>
                <a:tc>
                  <a:txBody>
                    <a:bodyPr/>
                    <a:lstStyle/>
                    <a:p>
                      <a:r>
                        <a:rPr lang="en-US" sz="1100" dirty="0"/>
                        <a:t>1.0%</a:t>
                      </a:r>
                      <a:endParaRPr lang="en-GB" sz="1100" dirty="0"/>
                    </a:p>
                  </a:txBody>
                  <a:tcPr marL="68580" marR="68580" marT="34290" marB="34290"/>
                </a:tc>
                <a:extLst>
                  <a:ext uri="{0D108BD9-81ED-4DB2-BD59-A6C34878D82A}">
                    <a16:rowId xmlns:a16="http://schemas.microsoft.com/office/drawing/2014/main" val="3366482003"/>
                  </a:ext>
                </a:extLst>
              </a:tr>
              <a:tr h="236669">
                <a:tc>
                  <a:txBody>
                    <a:bodyPr/>
                    <a:lstStyle/>
                    <a:p>
                      <a:r>
                        <a:rPr lang="en-US" sz="900" dirty="0"/>
                        <a:t>Operation cost (losses </a:t>
                      </a:r>
                      <a:r>
                        <a:rPr lang="en-US" sz="900" dirty="0" err="1"/>
                        <a:t>NC+PC+Cool</a:t>
                      </a:r>
                      <a:r>
                        <a:rPr lang="en-US" sz="900" dirty="0"/>
                        <a:t>) (**) [</a:t>
                      </a:r>
                      <a:r>
                        <a:rPr lang="en-US" sz="900" dirty="0" err="1"/>
                        <a:t>MEu</a:t>
                      </a:r>
                      <a:r>
                        <a:rPr lang="en-US" sz="900" dirty="0"/>
                        <a:t>]</a:t>
                      </a:r>
                      <a:endParaRPr lang="en-GB" sz="900" dirty="0"/>
                    </a:p>
                  </a:txBody>
                  <a:tcPr marL="68580" marR="68580" marT="34290" marB="34290"/>
                </a:tc>
                <a:tc>
                  <a:txBody>
                    <a:bodyPr/>
                    <a:lstStyle/>
                    <a:p>
                      <a:r>
                        <a:rPr lang="en-US" sz="1100" dirty="0"/>
                        <a:t>0</a:t>
                      </a:r>
                      <a:r>
                        <a:rPr lang="en-GB" sz="1100" dirty="0"/>
                        <a:t>.8%</a:t>
                      </a:r>
                    </a:p>
                  </a:txBody>
                  <a:tcPr marL="68580" marR="68580" marT="34290" marB="34290"/>
                </a:tc>
                <a:tc>
                  <a:txBody>
                    <a:bodyPr/>
                    <a:lstStyle/>
                    <a:p>
                      <a:r>
                        <a:rPr lang="en-US" sz="1100" dirty="0"/>
                        <a:t>0.5%</a:t>
                      </a:r>
                      <a:endParaRPr lang="en-GB" sz="1100" dirty="0"/>
                    </a:p>
                  </a:txBody>
                  <a:tcPr marL="68580" marR="68580" marT="34290" marB="34290"/>
                </a:tc>
                <a:tc>
                  <a:txBody>
                    <a:bodyPr/>
                    <a:lstStyle/>
                    <a:p>
                      <a:r>
                        <a:rPr lang="en-US" sz="1100" dirty="0"/>
                        <a:t>5</a:t>
                      </a:r>
                      <a:r>
                        <a:rPr lang="en-GB" sz="1100" dirty="0"/>
                        <a:t>.3%</a:t>
                      </a:r>
                    </a:p>
                  </a:txBody>
                  <a:tcPr marL="68580" marR="68580" marT="34290" marB="34290"/>
                </a:tc>
                <a:tc>
                  <a:txBody>
                    <a:bodyPr/>
                    <a:lstStyle/>
                    <a:p>
                      <a:r>
                        <a:rPr lang="en-US" sz="1100" dirty="0"/>
                        <a:t>3.4%</a:t>
                      </a:r>
                      <a:endParaRPr lang="en-GB" sz="1100" dirty="0"/>
                    </a:p>
                  </a:txBody>
                  <a:tcPr marL="68580" marR="68580" marT="34290" marB="34290"/>
                </a:tc>
                <a:tc>
                  <a:txBody>
                    <a:bodyPr/>
                    <a:lstStyle/>
                    <a:p>
                      <a:r>
                        <a:rPr lang="en-US" sz="1100" dirty="0"/>
                        <a:t>6.3%</a:t>
                      </a:r>
                      <a:endParaRPr lang="en-GB" sz="1100" dirty="0"/>
                    </a:p>
                  </a:txBody>
                  <a:tcPr marL="68580" marR="68580" marT="34290" marB="34290"/>
                </a:tc>
                <a:extLst>
                  <a:ext uri="{0D108BD9-81ED-4DB2-BD59-A6C34878D82A}">
                    <a16:rowId xmlns:a16="http://schemas.microsoft.com/office/drawing/2014/main" val="4065018841"/>
                  </a:ext>
                </a:extLst>
              </a:tr>
              <a:tr h="525780">
                <a:tc>
                  <a:txBody>
                    <a:bodyPr/>
                    <a:lstStyle/>
                    <a:p>
                      <a:r>
                        <a:rPr lang="en-US" sz="900" b="1" i="1" u="sng" dirty="0"/>
                        <a:t>Totals</a:t>
                      </a:r>
                      <a:endParaRPr lang="en-GB" sz="900" b="1" i="1" u="sng" dirty="0"/>
                    </a:p>
                  </a:txBody>
                  <a:tcPr marL="68580" marR="68580" marT="34290" marB="34290"/>
                </a:tc>
                <a:tc>
                  <a:txBody>
                    <a:bodyPr/>
                    <a:lstStyle/>
                    <a:p>
                      <a:r>
                        <a:rPr lang="en-US" sz="1100" b="1" i="1" dirty="0"/>
                        <a:t>7</a:t>
                      </a:r>
                      <a:r>
                        <a:rPr lang="en-GB" sz="1100" b="1" i="1" dirty="0"/>
                        <a:t>.8%</a:t>
                      </a:r>
                    </a:p>
                  </a:txBody>
                  <a:tcPr marL="68580" marR="68580" marT="34290" marB="34290"/>
                </a:tc>
                <a:tc>
                  <a:txBody>
                    <a:bodyPr/>
                    <a:lstStyle/>
                    <a:p>
                      <a:r>
                        <a:rPr lang="en-US" sz="1100" b="1" i="1" dirty="0"/>
                        <a:t>6.3%</a:t>
                      </a:r>
                      <a:endParaRPr lang="en-GB" sz="1100" b="1" i="1" dirty="0"/>
                    </a:p>
                  </a:txBody>
                  <a:tcPr marL="68580" marR="68580" marT="34290" marB="34290"/>
                </a:tc>
                <a:tc>
                  <a:txBody>
                    <a:bodyPr/>
                    <a:lstStyle/>
                    <a:p>
                      <a:r>
                        <a:rPr lang="en-GB" sz="1100" b="1" i="1" dirty="0"/>
                        <a:t>33.3%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i="1" dirty="0"/>
                        <a:t>(</a:t>
                      </a:r>
                      <a:r>
                        <a:rPr lang="en-US" sz="900" b="1" i="1" dirty="0" err="1"/>
                        <a:t>Ncmag+PC</a:t>
                      </a:r>
                      <a:r>
                        <a:rPr lang="en-US" sz="900" b="1" i="1" dirty="0"/>
                        <a:t> 17.8%)</a:t>
                      </a:r>
                      <a:endParaRPr lang="en-GB" sz="900" b="1" i="1" dirty="0"/>
                    </a:p>
                    <a:p>
                      <a:endParaRPr lang="en-GB" sz="1100" b="1" i="1" dirty="0"/>
                    </a:p>
                  </a:txBody>
                  <a:tcPr marL="68580" marR="68580" marT="34290" marB="34290"/>
                </a:tc>
                <a:tc>
                  <a:txBody>
                    <a:bodyPr/>
                    <a:lstStyle/>
                    <a:p>
                      <a:r>
                        <a:rPr lang="en-US" sz="1100" b="1" i="1" dirty="0"/>
                        <a:t>31.9%</a:t>
                      </a:r>
                      <a:endParaRPr lang="en-GB" sz="1100" b="1" i="1" dirty="0"/>
                    </a:p>
                  </a:txBody>
                  <a:tcPr marL="68580" marR="68580" marT="34290" marB="34290"/>
                </a:tc>
                <a:tc>
                  <a:txBody>
                    <a:bodyPr/>
                    <a:lstStyle/>
                    <a:p>
                      <a:r>
                        <a:rPr lang="en-US" sz="1100" b="1" i="1" dirty="0"/>
                        <a:t>&lt;30.5% </a:t>
                      </a:r>
                    </a:p>
                    <a:p>
                      <a:r>
                        <a:rPr lang="en-US" sz="1100" b="1" i="1" dirty="0"/>
                        <a:t>(</a:t>
                      </a:r>
                      <a:r>
                        <a:rPr lang="en-US" sz="1100" b="1" i="1" dirty="0" err="1"/>
                        <a:t>Ncmag+PC</a:t>
                      </a:r>
                      <a:r>
                        <a:rPr lang="en-US" sz="1100" b="1" i="1" dirty="0"/>
                        <a:t> 15%)</a:t>
                      </a:r>
                      <a:endParaRPr lang="en-GB" sz="1100" b="1" i="1" dirty="0"/>
                    </a:p>
                  </a:txBody>
                  <a:tcPr marL="68580" marR="68580" marT="34290" marB="34290"/>
                </a:tc>
                <a:extLst>
                  <a:ext uri="{0D108BD9-81ED-4DB2-BD59-A6C34878D82A}">
                    <a16:rowId xmlns:a16="http://schemas.microsoft.com/office/drawing/2014/main" val="3647710519"/>
                  </a:ext>
                </a:extLst>
              </a:tr>
            </a:tbl>
          </a:graphicData>
        </a:graphic>
      </p:graphicFrame>
      <p:sp>
        <p:nvSpPr>
          <p:cNvPr id="6" name="Title 5">
            <a:extLst>
              <a:ext uri="{FF2B5EF4-FFF2-40B4-BE49-F238E27FC236}">
                <a16:creationId xmlns:a16="http://schemas.microsoft.com/office/drawing/2014/main" id="{E42D3E0C-C755-72CE-3BBC-CB7CAEF5E4BA}"/>
              </a:ext>
            </a:extLst>
          </p:cNvPr>
          <p:cNvSpPr>
            <a:spLocks noGrp="1"/>
          </p:cNvSpPr>
          <p:nvPr>
            <p:ph type="title"/>
          </p:nvPr>
        </p:nvSpPr>
        <p:spPr>
          <a:xfrm>
            <a:off x="1766773" y="33150"/>
            <a:ext cx="5556618" cy="994172"/>
          </a:xfrm>
        </p:spPr>
        <p:txBody>
          <a:bodyPr/>
          <a:lstStyle/>
          <a:p>
            <a:r>
              <a:rPr lang="en-US" dirty="0"/>
              <a:t>Cost Computation</a:t>
            </a:r>
            <a:endParaRPr lang="en-GB" dirty="0"/>
          </a:p>
        </p:txBody>
      </p:sp>
      <p:sp>
        <p:nvSpPr>
          <p:cNvPr id="8" name="Content Placeholder 1">
            <a:extLst>
              <a:ext uri="{FF2B5EF4-FFF2-40B4-BE49-F238E27FC236}">
                <a16:creationId xmlns:a16="http://schemas.microsoft.com/office/drawing/2014/main" id="{1B8FED10-546D-281C-4601-5431DD565CC9}"/>
              </a:ext>
            </a:extLst>
          </p:cNvPr>
          <p:cNvSpPr>
            <a:spLocks noGrp="1"/>
          </p:cNvSpPr>
          <p:nvPr>
            <p:ph sz="half" idx="1"/>
          </p:nvPr>
        </p:nvSpPr>
        <p:spPr>
          <a:xfrm>
            <a:off x="123117" y="4190225"/>
            <a:ext cx="2952635" cy="427112"/>
          </a:xfrm>
        </p:spPr>
        <p:txBody>
          <a:bodyPr>
            <a:noAutofit/>
          </a:bodyPr>
          <a:lstStyle/>
          <a:p>
            <a:pPr marL="0" indent="0">
              <a:buNone/>
            </a:pPr>
            <a:r>
              <a:rPr lang="en-US" sz="900" dirty="0"/>
              <a:t>(*) to be verified by magnets’ experts</a:t>
            </a:r>
          </a:p>
          <a:p>
            <a:pPr marL="0" indent="0">
              <a:buNone/>
            </a:pPr>
            <a:r>
              <a:rPr lang="en-US" sz="900" dirty="0"/>
              <a:t>(**) 20years 6000h/year. Cable losses are not included</a:t>
            </a:r>
          </a:p>
          <a:p>
            <a:pPr marL="0" indent="0">
              <a:buNone/>
            </a:pPr>
            <a:r>
              <a:rPr lang="en-US" sz="900" dirty="0"/>
              <a:t>(***) Old cost model. Presented here: </a:t>
            </a:r>
            <a:r>
              <a:rPr lang="en-US" sz="788" dirty="0">
                <a:hlinkClick r:id="rId2"/>
              </a:rPr>
              <a:t>IMCC Annual 2024</a:t>
            </a:r>
            <a:r>
              <a:rPr lang="en-US" sz="788" dirty="0"/>
              <a:t> </a:t>
            </a:r>
            <a:endParaRPr lang="en-US" sz="900" dirty="0"/>
          </a:p>
        </p:txBody>
      </p:sp>
      <p:pic>
        <p:nvPicPr>
          <p:cNvPr id="10" name="Picture 9">
            <a:extLst>
              <a:ext uri="{FF2B5EF4-FFF2-40B4-BE49-F238E27FC236}">
                <a16:creationId xmlns:a16="http://schemas.microsoft.com/office/drawing/2014/main" id="{FEA5827C-D50C-D498-1F99-505F455D92D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34878" y="1092489"/>
            <a:ext cx="1275950" cy="903544"/>
          </a:xfrm>
          <a:prstGeom prst="rect">
            <a:avLst/>
          </a:prstGeom>
        </p:spPr>
      </p:pic>
      <p:sp>
        <p:nvSpPr>
          <p:cNvPr id="11" name="Content Placeholder 2">
            <a:extLst>
              <a:ext uri="{FF2B5EF4-FFF2-40B4-BE49-F238E27FC236}">
                <a16:creationId xmlns:a16="http://schemas.microsoft.com/office/drawing/2014/main" id="{00216CED-8567-F7AE-DF52-FCDBDD95EB72}"/>
              </a:ext>
            </a:extLst>
          </p:cNvPr>
          <p:cNvSpPr txBox="1">
            <a:spLocks/>
          </p:cNvSpPr>
          <p:nvPr/>
        </p:nvSpPr>
        <p:spPr>
          <a:xfrm>
            <a:off x="123117" y="1363186"/>
            <a:ext cx="7009203" cy="402749"/>
          </a:xfrm>
          <a:prstGeom prst="rect">
            <a:avLst/>
          </a:prstGeom>
        </p:spPr>
        <p:txBody>
          <a:bodyPr vert="horz" lIns="75286" tIns="37643" rIns="75286" bIns="37643"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050" dirty="0">
                <a:latin typeface="Arial" panose="020B0604020202020204" pitchFamily="34" charset="0"/>
                <a:cs typeface="Arial" panose="020B0604020202020204" pitchFamily="34" charset="0"/>
              </a:rPr>
              <a:t>Using the new cost model for the Power Converters, a new sets of simulations was re-run only for RCS2 and RCS4</a:t>
            </a:r>
          </a:p>
          <a:p>
            <a:pPr marL="0" indent="0">
              <a:buNone/>
            </a:pPr>
            <a:endParaRPr lang="en-US" sz="1050" dirty="0">
              <a:latin typeface="Arial" panose="020B0604020202020204" pitchFamily="34" charset="0"/>
              <a:cs typeface="Arial" panose="020B0604020202020204" pitchFamily="34" charset="0"/>
            </a:endParaRPr>
          </a:p>
          <a:p>
            <a:pPr marL="0" indent="0">
              <a:buNone/>
            </a:pPr>
            <a:endParaRPr lang="en-US" sz="1050" dirty="0">
              <a:latin typeface="Arial" panose="020B0604020202020204" pitchFamily="34" charset="0"/>
              <a:cs typeface="Arial" panose="020B0604020202020204" pitchFamily="34" charset="0"/>
            </a:endParaRPr>
          </a:p>
          <a:p>
            <a:pPr marL="0" indent="0">
              <a:buNone/>
            </a:pPr>
            <a:endParaRPr lang="en-US" sz="1050" dirty="0">
              <a:latin typeface="Arial" panose="020B0604020202020204" pitchFamily="34" charset="0"/>
              <a:cs typeface="Arial" panose="020B0604020202020204" pitchFamily="34" charset="0"/>
            </a:endParaRPr>
          </a:p>
          <a:p>
            <a:pPr marL="0" indent="0">
              <a:buNone/>
            </a:pPr>
            <a:endParaRPr lang="en-US" sz="1050" dirty="0">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951EC799-AE5E-58C0-8D4E-E7E7356445BD}"/>
              </a:ext>
            </a:extLst>
          </p:cNvPr>
          <p:cNvSpPr/>
          <p:nvPr/>
        </p:nvSpPr>
        <p:spPr>
          <a:xfrm>
            <a:off x="205175" y="2579722"/>
            <a:ext cx="7084773" cy="203642"/>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Content Placeholder 2">
            <a:extLst>
              <a:ext uri="{FF2B5EF4-FFF2-40B4-BE49-F238E27FC236}">
                <a16:creationId xmlns:a16="http://schemas.microsoft.com/office/drawing/2014/main" id="{6FC1C2F5-541A-0466-AF02-9EA5ADDB5C23}"/>
              </a:ext>
            </a:extLst>
          </p:cNvPr>
          <p:cNvSpPr txBox="1">
            <a:spLocks/>
          </p:cNvSpPr>
          <p:nvPr/>
        </p:nvSpPr>
        <p:spPr>
          <a:xfrm>
            <a:off x="7323391" y="2870749"/>
            <a:ext cx="1800224" cy="465500"/>
          </a:xfrm>
          <a:prstGeom prst="rect">
            <a:avLst/>
          </a:prstGeom>
        </p:spPr>
        <p:txBody>
          <a:bodyPr vert="horz" lIns="75286" tIns="37643" rIns="75286" bIns="37643"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050" dirty="0">
                <a:latin typeface="Arial" panose="020B0604020202020204" pitchFamily="34" charset="0"/>
                <a:cs typeface="Arial" panose="020B0604020202020204" pitchFamily="34" charset="0"/>
              </a:rPr>
              <a:t>Courtesy of Siara Fabbri and Luca Bottura</a:t>
            </a:r>
          </a:p>
          <a:p>
            <a:pPr marL="0" indent="0">
              <a:buNone/>
            </a:pPr>
            <a:endParaRPr lang="en-US" sz="1050" dirty="0">
              <a:latin typeface="Arial" panose="020B0604020202020204" pitchFamily="34" charset="0"/>
              <a:cs typeface="Arial" panose="020B0604020202020204" pitchFamily="34" charset="0"/>
            </a:endParaRPr>
          </a:p>
          <a:p>
            <a:pPr marL="0" indent="0">
              <a:buNone/>
            </a:pPr>
            <a:endParaRPr lang="en-US" sz="1050" dirty="0">
              <a:latin typeface="Arial" panose="020B0604020202020204" pitchFamily="34" charset="0"/>
              <a:cs typeface="Arial" panose="020B0604020202020204" pitchFamily="34" charset="0"/>
            </a:endParaRPr>
          </a:p>
          <a:p>
            <a:pPr marL="0" indent="0">
              <a:buNone/>
            </a:pPr>
            <a:endParaRPr lang="en-US" sz="1050" dirty="0">
              <a:latin typeface="Arial" panose="020B0604020202020204" pitchFamily="34" charset="0"/>
              <a:cs typeface="Arial" panose="020B0604020202020204" pitchFamily="34" charset="0"/>
            </a:endParaRPr>
          </a:p>
          <a:p>
            <a:pPr marL="0" indent="0">
              <a:buNone/>
            </a:pPr>
            <a:endParaRPr lang="en-US" sz="1050" dirty="0">
              <a:latin typeface="Arial" panose="020B0604020202020204" pitchFamily="34" charset="0"/>
              <a:cs typeface="Arial" panose="020B0604020202020204" pitchFamily="34" charset="0"/>
            </a:endParaRPr>
          </a:p>
        </p:txBody>
      </p:sp>
      <p:cxnSp>
        <p:nvCxnSpPr>
          <p:cNvPr id="15" name="Straight Arrow Connector 14">
            <a:extLst>
              <a:ext uri="{FF2B5EF4-FFF2-40B4-BE49-F238E27FC236}">
                <a16:creationId xmlns:a16="http://schemas.microsoft.com/office/drawing/2014/main" id="{3AABF20C-C3B4-80C6-8D72-45E3823D39B9}"/>
              </a:ext>
            </a:extLst>
          </p:cNvPr>
          <p:cNvCxnSpPr>
            <a:cxnSpLocks/>
            <a:stCxn id="13" idx="0"/>
            <a:endCxn id="12" idx="3"/>
          </p:cNvCxnSpPr>
          <p:nvPr/>
        </p:nvCxnSpPr>
        <p:spPr>
          <a:xfrm flipH="1" flipV="1">
            <a:off x="7289948" y="2681543"/>
            <a:ext cx="933556" cy="1892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Content Placeholder 2">
            <a:extLst>
              <a:ext uri="{FF2B5EF4-FFF2-40B4-BE49-F238E27FC236}">
                <a16:creationId xmlns:a16="http://schemas.microsoft.com/office/drawing/2014/main" id="{FACF9DCE-ACF2-0DB7-D22C-A93AB79E5E88}"/>
              </a:ext>
            </a:extLst>
          </p:cNvPr>
          <p:cNvSpPr txBox="1">
            <a:spLocks/>
          </p:cNvSpPr>
          <p:nvPr/>
        </p:nvSpPr>
        <p:spPr>
          <a:xfrm>
            <a:off x="4154805" y="3930787"/>
            <a:ext cx="4968808" cy="829808"/>
          </a:xfrm>
          <a:prstGeom prst="rect">
            <a:avLst/>
          </a:prstGeom>
        </p:spPr>
        <p:txBody>
          <a:bodyPr vert="horz" lIns="75286" tIns="37643" rIns="75286" bIns="37643"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050" dirty="0">
                <a:latin typeface="Arial" panose="020B0604020202020204" pitchFamily="34" charset="0"/>
                <a:cs typeface="Arial" panose="020B0604020202020204" pitchFamily="34" charset="0"/>
              </a:rPr>
              <a:t>The effect of reducing gap width by 20% brings a reduction in cost of about 16% of the </a:t>
            </a:r>
            <a:r>
              <a:rPr lang="en-US" sz="1050" dirty="0" err="1">
                <a:latin typeface="Arial" panose="020B0604020202020204" pitchFamily="34" charset="0"/>
                <a:cs typeface="Arial" panose="020B0604020202020204" pitchFamily="34" charset="0"/>
              </a:rPr>
              <a:t>Ncmag</a:t>
            </a:r>
            <a:r>
              <a:rPr lang="en-US" sz="1050" dirty="0">
                <a:latin typeface="Arial" panose="020B0604020202020204" pitchFamily="34" charset="0"/>
                <a:cs typeface="Arial" panose="020B0604020202020204" pitchFamily="34" charset="0"/>
              </a:rPr>
              <a:t> + PC costs.</a:t>
            </a:r>
          </a:p>
          <a:p>
            <a:pPr marL="0" indent="0">
              <a:buNone/>
            </a:pPr>
            <a:r>
              <a:rPr lang="en-US" sz="1050" dirty="0">
                <a:latin typeface="Arial" panose="020B0604020202020204" pitchFamily="34" charset="0"/>
                <a:cs typeface="Arial" panose="020B0604020202020204" pitchFamily="34" charset="0"/>
              </a:rPr>
              <a:t>The reduction of SC magnets’ cost is not included here. </a:t>
            </a:r>
          </a:p>
          <a:p>
            <a:pPr marL="0" indent="0">
              <a:buNone/>
            </a:pPr>
            <a:endParaRPr lang="en-US" sz="1050" dirty="0">
              <a:latin typeface="Arial" panose="020B0604020202020204" pitchFamily="34" charset="0"/>
              <a:cs typeface="Arial" panose="020B0604020202020204" pitchFamily="34" charset="0"/>
            </a:endParaRPr>
          </a:p>
          <a:p>
            <a:pPr marL="0" indent="0">
              <a:buNone/>
            </a:pPr>
            <a:endParaRPr lang="en-US" sz="1050" dirty="0">
              <a:latin typeface="Arial" panose="020B0604020202020204" pitchFamily="34" charset="0"/>
              <a:cs typeface="Arial" panose="020B0604020202020204" pitchFamily="34" charset="0"/>
            </a:endParaRPr>
          </a:p>
        </p:txBody>
      </p:sp>
      <p:sp>
        <p:nvSpPr>
          <p:cNvPr id="9" name="Rectangle: Rounded Corners 8">
            <a:extLst>
              <a:ext uri="{FF2B5EF4-FFF2-40B4-BE49-F238E27FC236}">
                <a16:creationId xmlns:a16="http://schemas.microsoft.com/office/drawing/2014/main" id="{2ADC34BE-4AEE-C273-90C6-6C7083AF6CA5}"/>
              </a:ext>
            </a:extLst>
          </p:cNvPr>
          <p:cNvSpPr/>
          <p:nvPr/>
        </p:nvSpPr>
        <p:spPr>
          <a:xfrm>
            <a:off x="6816800" y="3225321"/>
            <a:ext cx="1406704" cy="465499"/>
          </a:xfrm>
          <a:prstGeom prst="round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6" name="Rectangle: Rounded Corners 15">
            <a:extLst>
              <a:ext uri="{FF2B5EF4-FFF2-40B4-BE49-F238E27FC236}">
                <a16:creationId xmlns:a16="http://schemas.microsoft.com/office/drawing/2014/main" id="{886BE8DA-754A-466D-6EC0-9E3230F840CE}"/>
              </a:ext>
            </a:extLst>
          </p:cNvPr>
          <p:cNvSpPr/>
          <p:nvPr/>
        </p:nvSpPr>
        <p:spPr>
          <a:xfrm>
            <a:off x="4763280" y="3272780"/>
            <a:ext cx="1031730" cy="41804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9" name="Straight Arrow Connector 18">
            <a:extLst>
              <a:ext uri="{FF2B5EF4-FFF2-40B4-BE49-F238E27FC236}">
                <a16:creationId xmlns:a16="http://schemas.microsoft.com/office/drawing/2014/main" id="{35592B3B-6ACA-BC74-C259-51EE9C63E841}"/>
              </a:ext>
            </a:extLst>
          </p:cNvPr>
          <p:cNvCxnSpPr/>
          <p:nvPr/>
        </p:nvCxnSpPr>
        <p:spPr>
          <a:xfrm flipV="1">
            <a:off x="7413782" y="3666397"/>
            <a:ext cx="0" cy="30686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36D86F7-99CE-92A8-641A-976EFF8DE707}"/>
              </a:ext>
            </a:extLst>
          </p:cNvPr>
          <p:cNvCxnSpPr/>
          <p:nvPr/>
        </p:nvCxnSpPr>
        <p:spPr>
          <a:xfrm flipV="1">
            <a:off x="5333340" y="3597150"/>
            <a:ext cx="0" cy="30686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Espace réservé du numéro de diapositive 6"/>
          <p:cNvSpPr>
            <a:spLocks noGrp="1"/>
          </p:cNvSpPr>
          <p:nvPr>
            <p:ph type="sldNum" sz="quarter" idx="12"/>
          </p:nvPr>
        </p:nvSpPr>
        <p:spPr/>
        <p:txBody>
          <a:bodyPr/>
          <a:lstStyle/>
          <a:p>
            <a:fld id="{005C7FBA-D4E9-46CA-9321-3ADA2E368FCD}" type="slidenum">
              <a:rPr lang="en-GB" smtClean="0"/>
              <a:t>31</a:t>
            </a:fld>
            <a:endParaRPr lang="en-GB"/>
          </a:p>
        </p:txBody>
      </p:sp>
      <p:sp>
        <p:nvSpPr>
          <p:cNvPr id="14" name="Espace réservé du pied de page 13"/>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8481188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150F2B-2AAB-F010-41E0-38620E6CFE22}"/>
            </a:ext>
          </a:extLst>
        </p:cNvPr>
        <p:cNvGrpSpPr/>
        <p:nvPr/>
      </p:nvGrpSpPr>
      <p:grpSpPr>
        <a:xfrm>
          <a:off x="0" y="0"/>
          <a:ext cx="0" cy="0"/>
          <a:chOff x="0" y="0"/>
          <a:chExt cx="0" cy="0"/>
        </a:xfrm>
      </p:grpSpPr>
      <p:sp>
        <p:nvSpPr>
          <p:cNvPr id="2" name="Espace réservé du contenu 1"/>
          <p:cNvSpPr>
            <a:spLocks noGrp="1"/>
          </p:cNvSpPr>
          <p:nvPr>
            <p:ph sz="half" idx="1"/>
          </p:nvPr>
        </p:nvSpPr>
        <p:spPr/>
        <p:txBody>
          <a:bodyPr/>
          <a:lstStyle/>
          <a:p>
            <a:r>
              <a:rPr lang="it-IT" dirty="0"/>
              <a:t>To reduce the computation time wrt the FEM model, an equivalent circuit model of the H-type magnet was developed</a:t>
            </a:r>
            <a:endParaRPr lang="de-DE" dirty="0"/>
          </a:p>
          <a:p>
            <a:r>
              <a:rPr lang="de-DE" dirty="0"/>
              <a:t>The </a:t>
            </a:r>
            <a:r>
              <a:rPr lang="de-DE" dirty="0" err="1"/>
              <a:t>circuit</a:t>
            </a:r>
            <a:r>
              <a:rPr lang="de-DE" dirty="0"/>
              <a:t> was </a:t>
            </a:r>
            <a:r>
              <a:rPr lang="de-DE" dirty="0" err="1"/>
              <a:t>solved</a:t>
            </a:r>
            <a:r>
              <a:rPr lang="de-DE" dirty="0"/>
              <a:t> </a:t>
            </a:r>
            <a:r>
              <a:rPr lang="de-DE" dirty="0" err="1"/>
              <a:t>with</a:t>
            </a:r>
            <a:r>
              <a:rPr lang="de-DE" dirty="0"/>
              <a:t> </a:t>
            </a:r>
            <a:r>
              <a:rPr lang="de-DE" dirty="0" err="1"/>
              <a:t>mesh</a:t>
            </a:r>
            <a:r>
              <a:rPr lang="de-DE" dirty="0"/>
              <a:t> </a:t>
            </a:r>
            <a:r>
              <a:rPr lang="de-DE" dirty="0" err="1"/>
              <a:t>analysis</a:t>
            </a:r>
            <a:endParaRPr lang="it-IT" dirty="0"/>
          </a:p>
          <a:p>
            <a:endParaRPr lang="fr-FR" dirty="0"/>
          </a:p>
        </p:txBody>
      </p:sp>
      <p:sp>
        <p:nvSpPr>
          <p:cNvPr id="4" name="Titel 3">
            <a:extLst>
              <a:ext uri="{FF2B5EF4-FFF2-40B4-BE49-F238E27FC236}">
                <a16:creationId xmlns:a16="http://schemas.microsoft.com/office/drawing/2014/main" id="{EDCD6E36-A7CC-F21C-9475-F3E603D0597C}"/>
              </a:ext>
            </a:extLst>
          </p:cNvPr>
          <p:cNvSpPr>
            <a:spLocks noGrp="1"/>
          </p:cNvSpPr>
          <p:nvPr>
            <p:ph type="title"/>
          </p:nvPr>
        </p:nvSpPr>
        <p:spPr/>
        <p:txBody>
          <a:bodyPr/>
          <a:lstStyle/>
          <a:p>
            <a:r>
              <a:rPr lang="de-DE" dirty="0" err="1"/>
              <a:t>Magnetic</a:t>
            </a:r>
            <a:r>
              <a:rPr lang="de-DE" dirty="0"/>
              <a:t> </a:t>
            </a:r>
            <a:r>
              <a:rPr lang="de-DE" dirty="0" err="1"/>
              <a:t>circuit</a:t>
            </a:r>
            <a:r>
              <a:rPr lang="de-DE" dirty="0"/>
              <a:t> </a:t>
            </a:r>
            <a:r>
              <a:rPr lang="de-DE" dirty="0" err="1"/>
              <a:t>model</a:t>
            </a:r>
            <a:r>
              <a:rPr lang="de-DE" dirty="0"/>
              <a:t> </a:t>
            </a:r>
            <a:r>
              <a:rPr lang="de-DE" dirty="0" err="1"/>
              <a:t>of</a:t>
            </a:r>
            <a:r>
              <a:rPr lang="de-DE" dirty="0"/>
              <a:t> </a:t>
            </a:r>
            <a:r>
              <a:rPr lang="de-DE" dirty="0" err="1"/>
              <a:t>the</a:t>
            </a:r>
            <a:r>
              <a:rPr lang="de-DE" dirty="0"/>
              <a:t> H-type </a:t>
            </a:r>
            <a:r>
              <a:rPr lang="de-DE" dirty="0" err="1"/>
              <a:t>magnet</a:t>
            </a:r>
            <a:endParaRPr lang="de-DE" dirty="0"/>
          </a:p>
        </p:txBody>
      </p:sp>
      <p:pic>
        <p:nvPicPr>
          <p:cNvPr id="56" name="Immagine 55">
            <a:extLst>
              <a:ext uri="{FF2B5EF4-FFF2-40B4-BE49-F238E27FC236}">
                <a16:creationId xmlns:a16="http://schemas.microsoft.com/office/drawing/2014/main" id="{52D74EF4-D3DD-63B8-B19E-1D1C22680C8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883907" y="2787774"/>
            <a:ext cx="2790844" cy="2016000"/>
          </a:xfrm>
          <a:prstGeom prst="rect">
            <a:avLst/>
          </a:prstGeom>
        </p:spPr>
      </p:pic>
      <p:sp>
        <p:nvSpPr>
          <p:cNvPr id="58" name="Inhaltsplatzhalter 1">
            <a:extLst>
              <a:ext uri="{FF2B5EF4-FFF2-40B4-BE49-F238E27FC236}">
                <a16:creationId xmlns:a16="http://schemas.microsoft.com/office/drawing/2014/main" id="{DEEB9C81-5743-5437-C7BA-9ACAD489BD57}"/>
              </a:ext>
            </a:extLst>
          </p:cNvPr>
          <p:cNvSpPr txBox="1">
            <a:spLocks/>
          </p:cNvSpPr>
          <p:nvPr/>
        </p:nvSpPr>
        <p:spPr>
          <a:xfrm>
            <a:off x="-36512" y="843558"/>
            <a:ext cx="5400600" cy="92648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it-IT" sz="2400" dirty="0"/>
          </a:p>
        </p:txBody>
      </p:sp>
      <p:pic>
        <p:nvPicPr>
          <p:cNvPr id="10" name="Immagine 56" descr="Immagine che contiene cerchio, schermata&#10;&#10;Descrizione generata automaticamente">
            <a:extLst>
              <a:ext uri="{FF2B5EF4-FFF2-40B4-BE49-F238E27FC236}">
                <a16:creationId xmlns:a16="http://schemas.microsoft.com/office/drawing/2014/main" id="{2D72D8D3-AD90-6BA6-769B-9D40EA69B979}"/>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a:ext>
            </a:extLst>
          </a:blip>
          <a:srcRect/>
          <a:stretch/>
        </p:blipFill>
        <p:spPr>
          <a:xfrm>
            <a:off x="6156176" y="1370013"/>
            <a:ext cx="2023581" cy="3262312"/>
          </a:xfrm>
          <a:prstGeom prst="rect">
            <a:avLst/>
          </a:prstGeom>
          <a:solidFill>
            <a:schemeClr val="bg1"/>
          </a:solidFill>
        </p:spPr>
      </p:pic>
      <p:sp>
        <p:nvSpPr>
          <p:cNvPr id="6" name="Espace réservé du pied de page 5"/>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7" name="Espace réservé du numéro de diapositive 6"/>
          <p:cNvSpPr>
            <a:spLocks noGrp="1"/>
          </p:cNvSpPr>
          <p:nvPr>
            <p:ph type="sldNum" sz="quarter" idx="12"/>
          </p:nvPr>
        </p:nvSpPr>
        <p:spPr/>
        <p:txBody>
          <a:bodyPr/>
          <a:lstStyle/>
          <a:p>
            <a:fld id="{005C7FBA-D4E9-46CA-9321-3ADA2E368FCD}" type="slidenum">
              <a:rPr lang="en-GB" smtClean="0"/>
              <a:t>32</a:t>
            </a:fld>
            <a:endParaRPr lang="en-GB"/>
          </a:p>
        </p:txBody>
      </p:sp>
      <p:sp>
        <p:nvSpPr>
          <p:cNvPr id="11" name="ZoneTexte 10"/>
          <p:cNvSpPr txBox="1"/>
          <p:nvPr/>
        </p:nvSpPr>
        <p:spPr>
          <a:xfrm>
            <a:off x="6660232" y="105748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a:solidFill>
                  <a:srgbClr val="0070C0"/>
                </a:solidFill>
              </a:rPr>
              <a:t>C. Bartoli</a:t>
            </a:r>
            <a:endParaRPr lang="fr-FR" b="1" dirty="0">
              <a:solidFill>
                <a:srgbClr val="0070C0"/>
              </a:solidFill>
            </a:endParaRPr>
          </a:p>
        </p:txBody>
      </p:sp>
    </p:spTree>
    <p:extLst>
      <p:ext uri="{BB962C8B-B14F-4D97-AF65-F5344CB8AC3E}">
        <p14:creationId xmlns:p14="http://schemas.microsoft.com/office/powerpoint/2010/main" val="14224425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CDDB18-0D64-F694-40C6-D0D32A01B463}"/>
            </a:ext>
          </a:extLst>
        </p:cNvPr>
        <p:cNvGrpSpPr/>
        <p:nvPr/>
      </p:nvGrpSpPr>
      <p:grpSpPr>
        <a:xfrm>
          <a:off x="0" y="0"/>
          <a:ext cx="0" cy="0"/>
          <a:chOff x="0" y="0"/>
          <a:chExt cx="0" cy="0"/>
        </a:xfrm>
      </p:grpSpPr>
      <p:sp>
        <p:nvSpPr>
          <p:cNvPr id="10" name="Espace réservé du contenu 9"/>
          <p:cNvSpPr>
            <a:spLocks noGrp="1"/>
          </p:cNvSpPr>
          <p:nvPr>
            <p:ph sz="half" idx="1"/>
          </p:nvPr>
        </p:nvSpPr>
        <p:spPr/>
        <p:txBody>
          <a:bodyPr/>
          <a:lstStyle/>
          <a:p>
            <a:r>
              <a:rPr lang="en-US" smtClean="0"/>
              <a:t>A parametric study was launched to compare FEMM and magnetic circuit with different geometries. </a:t>
            </a:r>
          </a:p>
          <a:p>
            <a:r>
              <a:rPr lang="en-US" smtClean="0"/>
              <a:t>175 configurations studied, computing the maximum error with 10 values of transport current on Bgap, Etot, F.</a:t>
            </a:r>
          </a:p>
          <a:p>
            <a:r>
              <a:rPr lang="en-US" smtClean="0"/>
              <a:t>13% peak error on the flux</a:t>
            </a:r>
          </a:p>
          <a:p>
            <a:r>
              <a:rPr lang="en-US" smtClean="0"/>
              <a:t>Computation time is reduced from 177 s to 1.5 s</a:t>
            </a:r>
          </a:p>
          <a:p>
            <a:endParaRPr lang="fr-FR" dirty="0"/>
          </a:p>
        </p:txBody>
      </p:sp>
      <p:pic>
        <p:nvPicPr>
          <p:cNvPr id="13" name="Picture 24">
            <a:extLst>
              <a:ext uri="{FF2B5EF4-FFF2-40B4-BE49-F238E27FC236}">
                <a16:creationId xmlns:a16="http://schemas.microsoft.com/office/drawing/2014/main" id="{90FDEA33-92D3-0EBD-23B6-8C4648CB3F92}"/>
              </a:ext>
            </a:extLst>
          </p:cNvPr>
          <p:cNvPicPr>
            <a:picLocks noGrp="1" noChangeAspect="1"/>
          </p:cNvPicPr>
          <p:nvPr>
            <p:ph sz="half" idx="2"/>
          </p:nvPr>
        </p:nvPicPr>
        <p:blipFill>
          <a:blip r:embed="rId2"/>
          <a:stretch>
            <a:fillRect/>
          </a:stretch>
        </p:blipFill>
        <p:spPr>
          <a:xfrm>
            <a:off x="4629150" y="2355726"/>
            <a:ext cx="3886200" cy="2218394"/>
          </a:xfrm>
        </p:spPr>
      </p:pic>
      <p:sp>
        <p:nvSpPr>
          <p:cNvPr id="12" name="Espace réservé du pied de page 11"/>
          <p:cNvSpPr>
            <a:spLocks noGrp="1"/>
          </p:cNvSpPr>
          <p:nvPr>
            <p:ph type="ftr" sz="quarter" idx="11"/>
          </p:nvPr>
        </p:nvSpPr>
        <p:spPr/>
        <p:txBody>
          <a:bodyPr/>
          <a:lstStyle/>
          <a:p>
            <a:r>
              <a:rPr lang="en-US" smtClean="0"/>
              <a:t>Status report on high-energy complex / Antoine Chance</a:t>
            </a:r>
            <a:endParaRPr lang="fr-FR" dirty="0"/>
          </a:p>
        </p:txBody>
      </p:sp>
      <p:sp>
        <p:nvSpPr>
          <p:cNvPr id="4" name="Titel 3">
            <a:extLst>
              <a:ext uri="{FF2B5EF4-FFF2-40B4-BE49-F238E27FC236}">
                <a16:creationId xmlns:a16="http://schemas.microsoft.com/office/drawing/2014/main" id="{D2D3116E-5CF3-560A-3185-CB51AFB630E0}"/>
              </a:ext>
            </a:extLst>
          </p:cNvPr>
          <p:cNvSpPr>
            <a:spLocks noGrp="1"/>
          </p:cNvSpPr>
          <p:nvPr>
            <p:ph type="title"/>
          </p:nvPr>
        </p:nvSpPr>
        <p:spPr/>
        <p:txBody>
          <a:bodyPr/>
          <a:lstStyle/>
          <a:p>
            <a:r>
              <a:rPr lang="de-DE" smtClean="0"/>
              <a:t>Comparison between magnetic circuit and FEMM</a:t>
            </a:r>
            <a:endParaRPr lang="de-DE" dirty="0"/>
          </a:p>
        </p:txBody>
      </p:sp>
      <p:graphicFrame>
        <p:nvGraphicFramePr>
          <p:cNvPr id="2" name="Table 1">
            <a:extLst>
              <a:ext uri="{FF2B5EF4-FFF2-40B4-BE49-F238E27FC236}">
                <a16:creationId xmlns:a16="http://schemas.microsoft.com/office/drawing/2014/main" id="{FCE53327-3DD3-153E-99C8-90D2B32DD451}"/>
              </a:ext>
            </a:extLst>
          </p:cNvPr>
          <p:cNvGraphicFramePr>
            <a:graphicFrameLocks noGrp="1"/>
          </p:cNvGraphicFramePr>
          <p:nvPr>
            <p:extLst>
              <p:ext uri="{D42A27DB-BD31-4B8C-83A1-F6EECF244321}">
                <p14:modId xmlns:p14="http://schemas.microsoft.com/office/powerpoint/2010/main" val="3512800469"/>
              </p:ext>
            </p:extLst>
          </p:nvPr>
        </p:nvGraphicFramePr>
        <p:xfrm>
          <a:off x="5004048" y="1203598"/>
          <a:ext cx="2808312" cy="1107570"/>
        </p:xfrm>
        <a:graphic>
          <a:graphicData uri="http://schemas.openxmlformats.org/drawingml/2006/table">
            <a:tbl>
              <a:tblPr>
                <a:tableStyleId>{18603FDC-E32A-4AB5-989C-0864C3EAD2B8}</a:tableStyleId>
              </a:tblPr>
              <a:tblGrid>
                <a:gridCol w="909880">
                  <a:extLst>
                    <a:ext uri="{9D8B030D-6E8A-4147-A177-3AD203B41FA5}">
                      <a16:colId xmlns:a16="http://schemas.microsoft.com/office/drawing/2014/main" val="1068691677"/>
                    </a:ext>
                  </a:extLst>
                </a:gridCol>
                <a:gridCol w="454157">
                  <a:extLst>
                    <a:ext uri="{9D8B030D-6E8A-4147-A177-3AD203B41FA5}">
                      <a16:colId xmlns:a16="http://schemas.microsoft.com/office/drawing/2014/main" val="727039651"/>
                    </a:ext>
                  </a:extLst>
                </a:gridCol>
                <a:gridCol w="668646">
                  <a:extLst>
                    <a:ext uri="{9D8B030D-6E8A-4147-A177-3AD203B41FA5}">
                      <a16:colId xmlns:a16="http://schemas.microsoft.com/office/drawing/2014/main" val="2838741088"/>
                    </a:ext>
                  </a:extLst>
                </a:gridCol>
                <a:gridCol w="775629">
                  <a:extLst>
                    <a:ext uri="{9D8B030D-6E8A-4147-A177-3AD203B41FA5}">
                      <a16:colId xmlns:a16="http://schemas.microsoft.com/office/drawing/2014/main" val="3214992038"/>
                    </a:ext>
                  </a:extLst>
                </a:gridCol>
              </a:tblGrid>
              <a:tr h="135391">
                <a:tc>
                  <a:txBody>
                    <a:bodyPr/>
                    <a:lstStyle/>
                    <a:p>
                      <a:pPr algn="ctr" fontAlgn="b"/>
                      <a:endParaRPr lang="en-US" sz="13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300" u="none" strike="noStrike">
                          <a:effectLst/>
                        </a:rPr>
                        <a:t>Min. (mm)</a:t>
                      </a:r>
                      <a:endParaRPr lang="en-US" sz="13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US" sz="1300" u="none" strike="noStrike" dirty="0">
                          <a:effectLst/>
                        </a:rPr>
                        <a:t>Max (mm)</a:t>
                      </a:r>
                      <a:endParaRPr lang="en-US" sz="1300" b="0" i="0" u="none" strike="noStrike" dirty="0">
                        <a:solidFill>
                          <a:srgbClr val="FF0000"/>
                        </a:solidFill>
                        <a:effectLst/>
                        <a:latin typeface="Calibri" panose="020F0502020204030204" pitchFamily="34" charset="0"/>
                      </a:endParaRPr>
                    </a:p>
                  </a:txBody>
                  <a:tcPr marL="9525" marR="9525" marT="9525" marB="0" anchor="b"/>
                </a:tc>
                <a:tc>
                  <a:txBody>
                    <a:bodyPr/>
                    <a:lstStyle/>
                    <a:p>
                      <a:pPr algn="ctr" fontAlgn="b"/>
                      <a:r>
                        <a:rPr lang="en-US" sz="1300" u="none" strike="noStrike" dirty="0">
                          <a:effectLst/>
                        </a:rPr>
                        <a:t>Number of values</a:t>
                      </a:r>
                      <a:endParaRPr lang="en-US" sz="1300" b="0" i="0" u="none" strike="noStrike" dirty="0">
                        <a:solidFill>
                          <a:srgbClr val="FF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01143535"/>
                  </a:ext>
                </a:extLst>
              </a:tr>
              <a:tr h="233935">
                <a:tc>
                  <a:txBody>
                    <a:bodyPr/>
                    <a:lstStyle/>
                    <a:p>
                      <a:pPr algn="ctr" fontAlgn="b"/>
                      <a:r>
                        <a:rPr lang="en-US" sz="1300" u="none" strike="noStrike">
                          <a:effectLst/>
                        </a:rPr>
                        <a:t>Gap width</a:t>
                      </a:r>
                      <a:endParaRPr lang="en-US" sz="13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US" sz="1300" u="none" strike="noStrike">
                          <a:effectLst/>
                        </a:rPr>
                        <a:t>80</a:t>
                      </a:r>
                      <a:endParaRPr lang="en-US" sz="13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300" u="none" strike="noStrike" dirty="0">
                          <a:effectLst/>
                        </a:rPr>
                        <a:t>120</a:t>
                      </a:r>
                      <a:endParaRPr lang="en-US" sz="13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300" u="none" strike="noStrike">
                          <a:effectLst/>
                        </a:rPr>
                        <a:t>5</a:t>
                      </a:r>
                      <a:endParaRPr lang="en-US" sz="13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08792208"/>
                  </a:ext>
                </a:extLst>
              </a:tr>
              <a:tr h="233935">
                <a:tc>
                  <a:txBody>
                    <a:bodyPr/>
                    <a:lstStyle/>
                    <a:p>
                      <a:pPr algn="ctr" fontAlgn="b"/>
                      <a:r>
                        <a:rPr lang="en-US" sz="1300" u="none" strike="noStrike">
                          <a:effectLst/>
                        </a:rPr>
                        <a:t>Gap height</a:t>
                      </a:r>
                      <a:endParaRPr lang="en-US" sz="13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US" sz="1300" u="none" strike="noStrike" dirty="0">
                          <a:effectLst/>
                        </a:rPr>
                        <a:t>25</a:t>
                      </a:r>
                      <a:endParaRPr lang="en-US" sz="13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300" u="none" strike="noStrike" dirty="0">
                          <a:effectLst/>
                        </a:rPr>
                        <a:t>35</a:t>
                      </a:r>
                      <a:endParaRPr lang="en-US" sz="13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300" u="none" strike="noStrike" dirty="0">
                          <a:effectLst/>
                        </a:rPr>
                        <a:t>5</a:t>
                      </a:r>
                      <a:endParaRPr lang="en-US" sz="13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79578738"/>
                  </a:ext>
                </a:extLst>
              </a:tr>
              <a:tr h="233935">
                <a:tc>
                  <a:txBody>
                    <a:bodyPr/>
                    <a:lstStyle/>
                    <a:p>
                      <a:pPr algn="ctr" fontAlgn="b"/>
                      <a:r>
                        <a:rPr lang="en-US" sz="1300" u="none" strike="noStrike">
                          <a:effectLst/>
                        </a:rPr>
                        <a:t>Coil width</a:t>
                      </a:r>
                      <a:endParaRPr lang="en-US" sz="1300" b="0" i="0" u="none" strike="noStrike">
                        <a:solidFill>
                          <a:srgbClr val="FF0000"/>
                        </a:solidFill>
                        <a:effectLst/>
                        <a:latin typeface="Calibri" panose="020F0502020204030204" pitchFamily="34" charset="0"/>
                      </a:endParaRPr>
                    </a:p>
                  </a:txBody>
                  <a:tcPr marL="9525" marR="9525" marT="9525" marB="0" anchor="b"/>
                </a:tc>
                <a:tc>
                  <a:txBody>
                    <a:bodyPr/>
                    <a:lstStyle/>
                    <a:p>
                      <a:pPr algn="ctr" fontAlgn="b"/>
                      <a:r>
                        <a:rPr lang="en-US" sz="1300" u="none" strike="noStrike" dirty="0">
                          <a:effectLst/>
                        </a:rPr>
                        <a:t>39.5</a:t>
                      </a:r>
                      <a:endParaRPr lang="en-US" sz="13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300" u="none" strike="noStrike">
                          <a:effectLst/>
                        </a:rPr>
                        <a:t>69.5</a:t>
                      </a:r>
                      <a:endParaRPr lang="en-US" sz="13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US" sz="1300" u="none" strike="noStrike" dirty="0">
                          <a:effectLst/>
                        </a:rPr>
                        <a:t>7</a:t>
                      </a:r>
                      <a:endParaRPr lang="en-US" sz="13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27171148"/>
                  </a:ext>
                </a:extLst>
              </a:tr>
            </a:tbl>
          </a:graphicData>
        </a:graphic>
      </p:graphicFrame>
      <p:sp>
        <p:nvSpPr>
          <p:cNvPr id="18" name="Espace réservé du numéro de diapositive 17"/>
          <p:cNvSpPr>
            <a:spLocks noGrp="1"/>
          </p:cNvSpPr>
          <p:nvPr>
            <p:ph type="sldNum" sz="quarter" idx="12"/>
          </p:nvPr>
        </p:nvSpPr>
        <p:spPr/>
        <p:txBody>
          <a:bodyPr/>
          <a:lstStyle/>
          <a:p>
            <a:fld id="{005C7FBA-D4E9-46CA-9321-3ADA2E368FCD}" type="slidenum">
              <a:rPr lang="en-GB" smtClean="0"/>
              <a:t>33</a:t>
            </a:fld>
            <a:endParaRPr lang="en-GB"/>
          </a:p>
        </p:txBody>
      </p:sp>
      <p:sp>
        <p:nvSpPr>
          <p:cNvPr id="20" name="ZoneTexte 19"/>
          <p:cNvSpPr txBox="1"/>
          <p:nvPr/>
        </p:nvSpPr>
        <p:spPr>
          <a:xfrm>
            <a:off x="1547664" y="4263391"/>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C. Bartoli</a:t>
            </a:r>
            <a:endParaRPr lang="fr-FR" b="1" dirty="0">
              <a:solidFill>
                <a:srgbClr val="0070C0"/>
              </a:solidFill>
            </a:endParaRPr>
          </a:p>
        </p:txBody>
      </p:sp>
    </p:spTree>
    <p:extLst>
      <p:ext uri="{BB962C8B-B14F-4D97-AF65-F5344CB8AC3E}">
        <p14:creationId xmlns:p14="http://schemas.microsoft.com/office/powerpoint/2010/main" val="10818834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0E9006-43C2-D0FE-36BD-81B7B3F23BDE}"/>
            </a:ext>
          </a:extLst>
        </p:cNvPr>
        <p:cNvGrpSpPr/>
        <p:nvPr/>
      </p:nvGrpSpPr>
      <p:grpSpPr>
        <a:xfrm>
          <a:off x="0" y="0"/>
          <a:ext cx="0" cy="0"/>
          <a:chOff x="0" y="0"/>
          <a:chExt cx="0" cy="0"/>
        </a:xfrm>
      </p:grpSpPr>
      <p:sp>
        <p:nvSpPr>
          <p:cNvPr id="5" name="Espace réservé du contenu 4"/>
          <p:cNvSpPr>
            <a:spLocks noGrp="1"/>
          </p:cNvSpPr>
          <p:nvPr>
            <p:ph sz="half" idx="2"/>
          </p:nvPr>
        </p:nvSpPr>
        <p:spPr/>
        <p:txBody>
          <a:bodyPr>
            <a:normAutofit lnSpcReduction="10000"/>
          </a:bodyPr>
          <a:lstStyle/>
          <a:p>
            <a:r>
              <a:rPr lang="it-IT" dirty="0"/>
              <a:t>Preliminary simulations performed in </a:t>
            </a:r>
            <a:r>
              <a:rPr lang="it-IT" dirty="0" smtClean="0"/>
              <a:t>FEMM</a:t>
            </a:r>
          </a:p>
          <a:p>
            <a:pPr marL="342900" lvl="1" indent="0">
              <a:buNone/>
            </a:pPr>
            <a:r>
              <a:rPr lang="it-IT" b="1" dirty="0">
                <a:sym typeface="Symbol" panose="05050102010706020507" pitchFamily="18" charset="2"/>
              </a:rPr>
              <a:t>Material</a:t>
            </a:r>
            <a:r>
              <a:rPr lang="it-IT" dirty="0">
                <a:sym typeface="Symbol" panose="05050102010706020507" pitchFamily="18" charset="2"/>
              </a:rPr>
              <a:t>: M235_35A steel</a:t>
            </a:r>
          </a:p>
          <a:p>
            <a:pPr marL="342900" lvl="1" indent="0">
              <a:buNone/>
            </a:pPr>
            <a:r>
              <a:rPr lang="it-IT" b="1" dirty="0">
                <a:sym typeface="Symbol" panose="05050102010706020507" pitchFamily="18" charset="2"/>
              </a:rPr>
              <a:t>Lgap</a:t>
            </a:r>
            <a:r>
              <a:rPr lang="it-IT" dirty="0">
                <a:sym typeface="Symbol" panose="05050102010706020507" pitchFamily="18" charset="2"/>
              </a:rPr>
              <a:t>: 100 mm</a:t>
            </a:r>
          </a:p>
          <a:p>
            <a:pPr marL="342900" lvl="1" indent="0">
              <a:buNone/>
            </a:pPr>
            <a:r>
              <a:rPr lang="it-IT" b="1" dirty="0">
                <a:sym typeface="Symbol" panose="05050102010706020507" pitchFamily="18" charset="2"/>
              </a:rPr>
              <a:t>Jop</a:t>
            </a:r>
            <a:r>
              <a:rPr lang="it-IT" dirty="0">
                <a:sym typeface="Symbol" panose="05050102010706020507" pitchFamily="18" charset="2"/>
              </a:rPr>
              <a:t> = 20 </a:t>
            </a:r>
            <a:r>
              <a:rPr lang="it-IT" dirty="0" smtClean="0">
                <a:sym typeface="Symbol" panose="05050102010706020507" pitchFamily="18" charset="2"/>
              </a:rPr>
              <a:t>A/mm</a:t>
            </a:r>
            <a:r>
              <a:rPr lang="it-IT" baseline="30000" dirty="0" smtClean="0">
                <a:sym typeface="Symbol" panose="05050102010706020507" pitchFamily="18" charset="2"/>
              </a:rPr>
              <a:t>2</a:t>
            </a:r>
          </a:p>
          <a:p>
            <a:pPr algn="just"/>
            <a:r>
              <a:rPr lang="it-IT" dirty="0"/>
              <a:t>At present the field gradient found is 22 T/m</a:t>
            </a:r>
          </a:p>
          <a:p>
            <a:pPr algn="just"/>
            <a:r>
              <a:rPr lang="it-IT" dirty="0"/>
              <a:t>Setup of the optimization procedure ongoing, with the criteria</a:t>
            </a:r>
            <a:r>
              <a:rPr lang="it-IT" dirty="0" smtClean="0"/>
              <a:t>:</a:t>
            </a:r>
          </a:p>
          <a:p>
            <a:pPr marL="342900" lvl="1" indent="0">
              <a:buNone/>
            </a:pPr>
            <a:r>
              <a:rPr lang="it-IT" b="1" dirty="0">
                <a:latin typeface="Arial Narrow" panose="020B0606020202030204" pitchFamily="34" charset="0"/>
              </a:rPr>
              <a:t>Objective: </a:t>
            </a:r>
            <a:r>
              <a:rPr lang="it-IT" dirty="0">
                <a:solidFill>
                  <a:srgbClr val="FF0000"/>
                </a:solidFill>
                <a:latin typeface="Arial Narrow" panose="020B0606020202030204" pitchFamily="34" charset="0"/>
              </a:rPr>
              <a:t>minimize magnetic energy</a:t>
            </a:r>
          </a:p>
          <a:p>
            <a:pPr marL="342900" lvl="1" indent="0">
              <a:buNone/>
            </a:pPr>
            <a:r>
              <a:rPr lang="it-IT" b="1" dirty="0">
                <a:latin typeface="Arial Narrow" panose="020B0606020202030204" pitchFamily="34" charset="0"/>
              </a:rPr>
              <a:t>Constraint: </a:t>
            </a:r>
            <a:r>
              <a:rPr lang="it-IT" dirty="0">
                <a:solidFill>
                  <a:srgbClr val="FF0000"/>
                </a:solidFill>
                <a:latin typeface="Arial Narrow" panose="020B0606020202030204" pitchFamily="34" charset="0"/>
              </a:rPr>
              <a:t>field gradient &gt;= 30 </a:t>
            </a:r>
            <a:r>
              <a:rPr lang="it-IT" dirty="0" smtClean="0">
                <a:solidFill>
                  <a:srgbClr val="FF0000"/>
                </a:solidFill>
                <a:latin typeface="Arial Narrow" panose="020B0606020202030204" pitchFamily="34" charset="0"/>
              </a:rPr>
              <a:t>T/m</a:t>
            </a:r>
            <a:endParaRPr lang="en-US" dirty="0"/>
          </a:p>
          <a:p>
            <a:endParaRPr lang="it-IT" baseline="30000" dirty="0">
              <a:sym typeface="Symbol" panose="05050102010706020507" pitchFamily="18" charset="2"/>
            </a:endParaRPr>
          </a:p>
          <a:p>
            <a:endParaRPr lang="en-US" dirty="0"/>
          </a:p>
          <a:p>
            <a:endParaRPr lang="fr-FR" dirty="0"/>
          </a:p>
        </p:txBody>
      </p:sp>
      <p:sp>
        <p:nvSpPr>
          <p:cNvPr id="13" name="Titel 3">
            <a:extLst>
              <a:ext uri="{FF2B5EF4-FFF2-40B4-BE49-F238E27FC236}">
                <a16:creationId xmlns:a16="http://schemas.microsoft.com/office/drawing/2014/main" id="{B1A7FBF1-1093-D6F7-2BFC-6AC11C1BDBC6}"/>
              </a:ext>
            </a:extLst>
          </p:cNvPr>
          <p:cNvSpPr>
            <a:spLocks noGrp="1"/>
          </p:cNvSpPr>
          <p:nvPr>
            <p:ph type="title"/>
          </p:nvPr>
        </p:nvSpPr>
        <p:spPr/>
        <p:txBody>
          <a:bodyPr/>
          <a:lstStyle/>
          <a:p>
            <a:r>
              <a:rPr lang="de-DE" dirty="0"/>
              <a:t>Resistive </a:t>
            </a:r>
            <a:r>
              <a:rPr lang="de-DE" dirty="0" err="1"/>
              <a:t>quadrupole</a:t>
            </a:r>
            <a:r>
              <a:rPr lang="de-DE" dirty="0"/>
              <a:t> </a:t>
            </a:r>
            <a:r>
              <a:rPr lang="de-DE" dirty="0" err="1"/>
              <a:t>magnet</a:t>
            </a:r>
            <a:r>
              <a:rPr lang="de-DE" dirty="0"/>
              <a:t> design</a:t>
            </a:r>
          </a:p>
        </p:txBody>
      </p:sp>
      <p:sp>
        <p:nvSpPr>
          <p:cNvPr id="14" name="Inhaltsplatzhalter 1">
            <a:extLst>
              <a:ext uri="{FF2B5EF4-FFF2-40B4-BE49-F238E27FC236}">
                <a16:creationId xmlns:a16="http://schemas.microsoft.com/office/drawing/2014/main" id="{FFA92421-0B49-0BFB-EEB4-7C07EF504EBF}"/>
              </a:ext>
            </a:extLst>
          </p:cNvPr>
          <p:cNvSpPr txBox="1">
            <a:spLocks/>
          </p:cNvSpPr>
          <p:nvPr/>
        </p:nvSpPr>
        <p:spPr>
          <a:xfrm>
            <a:off x="5366442" y="822001"/>
            <a:ext cx="2764290" cy="1245693"/>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endParaRPr lang="en-US" sz="2000" dirty="0"/>
          </a:p>
        </p:txBody>
      </p:sp>
      <p:pic>
        <p:nvPicPr>
          <p:cNvPr id="15" name="Immagine 5">
            <a:extLst>
              <a:ext uri="{FF2B5EF4-FFF2-40B4-BE49-F238E27FC236}">
                <a16:creationId xmlns:a16="http://schemas.microsoft.com/office/drawing/2014/main" id="{0CFF8447-A9B3-283C-69CD-3FC4BE2A4A79}"/>
              </a:ext>
            </a:extLst>
          </p:cNvPr>
          <p:cNvPicPr>
            <a:picLocks noGrp="1" noChangeAspect="1"/>
          </p:cNvPicPr>
          <p:nvPr>
            <p:ph sz="half" idx="1"/>
          </p:nvPr>
        </p:nvPicPr>
        <p:blipFill rotWithShape="1">
          <a:blip r:embed="rId2" cstate="print">
            <a:extLst>
              <a:ext uri="{28A0092B-C50C-407E-A947-70E740481C1C}">
                <a14:useLocalDpi xmlns:a14="http://schemas.microsoft.com/office/drawing/2010/main"/>
              </a:ext>
            </a:extLst>
          </a:blip>
          <a:srcRect/>
          <a:stretch/>
        </p:blipFill>
        <p:spPr>
          <a:xfrm>
            <a:off x="628650" y="1482627"/>
            <a:ext cx="3886200" cy="3037084"/>
          </a:xfrm>
          <a:prstGeom prst="rect">
            <a:avLst/>
          </a:prstGeom>
        </p:spPr>
      </p:pic>
      <p:pic>
        <p:nvPicPr>
          <p:cNvPr id="7" name="Imag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2314" y="1324083"/>
            <a:ext cx="1575652" cy="1440000"/>
          </a:xfrm>
          <a:prstGeom prst="rect">
            <a:avLst/>
          </a:prstGeom>
        </p:spPr>
      </p:pic>
      <p:sp>
        <p:nvSpPr>
          <p:cNvPr id="8" name="Espace réservé du pied de page 7"/>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6" name="ZoneTexte 15"/>
          <p:cNvSpPr txBox="1"/>
          <p:nvPr/>
        </p:nvSpPr>
        <p:spPr>
          <a:xfrm>
            <a:off x="4932040" y="437349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C. Bartoli</a:t>
            </a:r>
            <a:endParaRPr lang="fr-FR" b="1" dirty="0">
              <a:solidFill>
                <a:srgbClr val="0070C0"/>
              </a:solidFill>
            </a:endParaRPr>
          </a:p>
        </p:txBody>
      </p:sp>
      <p:sp>
        <p:nvSpPr>
          <p:cNvPr id="11" name="Espace réservé du numéro de diapositive 10"/>
          <p:cNvSpPr>
            <a:spLocks noGrp="1"/>
          </p:cNvSpPr>
          <p:nvPr>
            <p:ph type="sldNum" sz="quarter" idx="12"/>
          </p:nvPr>
        </p:nvSpPr>
        <p:spPr/>
        <p:txBody>
          <a:bodyPr/>
          <a:lstStyle/>
          <a:p>
            <a:fld id="{005C7FBA-D4E9-46CA-9321-3ADA2E368FCD}" type="slidenum">
              <a:rPr lang="en-GB" smtClean="0"/>
              <a:t>34</a:t>
            </a:fld>
            <a:endParaRPr lang="en-GB"/>
          </a:p>
        </p:txBody>
      </p:sp>
    </p:spTree>
    <p:extLst>
      <p:ext uri="{BB962C8B-B14F-4D97-AF65-F5344CB8AC3E}">
        <p14:creationId xmlns:p14="http://schemas.microsoft.com/office/powerpoint/2010/main" val="39447734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General </a:t>
            </a:r>
            <a:r>
              <a:rPr lang="fr-FR" dirty="0" err="1" smtClean="0"/>
              <a:t>parameters</a:t>
            </a:r>
            <a:endParaRPr lang="fr-FR" dirty="0" smtClean="0"/>
          </a:p>
          <a:p>
            <a:r>
              <a:rPr lang="fr-FR" dirty="0" smtClean="0"/>
              <a:t>Arc </a:t>
            </a:r>
            <a:r>
              <a:rPr lang="fr-FR" dirty="0" err="1" smtClean="0"/>
              <a:t>cell</a:t>
            </a:r>
            <a:r>
              <a:rPr lang="fr-FR" dirty="0" smtClean="0"/>
              <a:t> and </a:t>
            </a:r>
            <a:r>
              <a:rPr lang="fr-FR" dirty="0" err="1" smtClean="0"/>
              <a:t>tracking</a:t>
            </a:r>
            <a:endParaRPr lang="fr-FR" dirty="0" smtClean="0"/>
          </a:p>
          <a:p>
            <a:r>
              <a:rPr lang="fr-FR" dirty="0" smtClean="0"/>
              <a:t>RF </a:t>
            </a:r>
            <a:r>
              <a:rPr lang="fr-FR" dirty="0" err="1" smtClean="0"/>
              <a:t>parameters</a:t>
            </a:r>
            <a:endParaRPr lang="fr-FR" dirty="0" smtClean="0"/>
          </a:p>
          <a:p>
            <a:r>
              <a:rPr lang="fr-FR" dirty="0" smtClean="0"/>
              <a:t>Collective </a:t>
            </a:r>
            <a:r>
              <a:rPr lang="fr-FR" dirty="0" err="1" smtClean="0"/>
              <a:t>effects</a:t>
            </a:r>
            <a:endParaRPr lang="fr-FR" dirty="0" smtClean="0"/>
          </a:p>
          <a:p>
            <a:r>
              <a:rPr lang="fr-FR" dirty="0" smtClean="0"/>
              <a:t>NC </a:t>
            </a:r>
            <a:r>
              <a:rPr lang="fr-FR" dirty="0" err="1" smtClean="0"/>
              <a:t>magnet</a:t>
            </a:r>
            <a:r>
              <a:rPr lang="fr-FR" dirty="0" smtClean="0"/>
              <a:t> </a:t>
            </a:r>
            <a:r>
              <a:rPr lang="fr-FR" dirty="0" err="1" smtClean="0"/>
              <a:t>parameters</a:t>
            </a:r>
            <a:endParaRPr lang="fr-FR" dirty="0" smtClean="0"/>
          </a:p>
          <a:p>
            <a:r>
              <a:rPr lang="fr-FR" dirty="0" smtClean="0">
                <a:solidFill>
                  <a:srgbClr val="0070C0"/>
                </a:solidFill>
              </a:rPr>
              <a:t>SC </a:t>
            </a:r>
            <a:r>
              <a:rPr lang="fr-FR" dirty="0" err="1" smtClean="0">
                <a:solidFill>
                  <a:srgbClr val="0070C0"/>
                </a:solidFill>
              </a:rPr>
              <a:t>magnet</a:t>
            </a:r>
            <a:r>
              <a:rPr lang="fr-FR" dirty="0" smtClean="0">
                <a:solidFill>
                  <a:srgbClr val="0070C0"/>
                </a:solidFill>
              </a:rPr>
              <a:t> </a:t>
            </a:r>
            <a:r>
              <a:rPr lang="fr-FR" dirty="0" err="1" smtClean="0">
                <a:solidFill>
                  <a:srgbClr val="0070C0"/>
                </a:solidFill>
              </a:rPr>
              <a:t>parameters</a:t>
            </a:r>
            <a:r>
              <a:rPr lang="fr-FR" dirty="0" smtClean="0">
                <a:solidFill>
                  <a:srgbClr val="0070C0"/>
                </a:solidFill>
              </a:rPr>
              <a:t> (</a:t>
            </a:r>
            <a:r>
              <a:rPr lang="fr-FR" dirty="0" err="1" smtClean="0">
                <a:solidFill>
                  <a:srgbClr val="0070C0"/>
                </a:solidFill>
              </a:rPr>
              <a:t>pulsed</a:t>
            </a:r>
            <a:r>
              <a:rPr lang="fr-FR" dirty="0" smtClean="0">
                <a:solidFill>
                  <a:srgbClr val="0070C0"/>
                </a:solidFill>
              </a:rPr>
              <a:t> </a:t>
            </a:r>
            <a:r>
              <a:rPr lang="fr-FR" dirty="0" err="1" smtClean="0">
                <a:solidFill>
                  <a:srgbClr val="0070C0"/>
                </a:solidFill>
              </a:rPr>
              <a:t>magnets</a:t>
            </a:r>
            <a:r>
              <a:rPr lang="fr-FR" dirty="0" smtClean="0">
                <a:solidFill>
                  <a:srgbClr val="0070C0"/>
                </a:solidFill>
              </a:rPr>
              <a:t>)</a:t>
            </a:r>
            <a:endParaRPr lang="fr-FR" dirty="0" smtClean="0">
              <a:solidFill>
                <a:srgbClr val="0070C0"/>
              </a:solidFill>
            </a:endParaRPr>
          </a:p>
          <a:p>
            <a:r>
              <a:rPr lang="fr-FR" dirty="0"/>
              <a:t>Radiation issues</a:t>
            </a:r>
          </a:p>
          <a:p>
            <a:r>
              <a:rPr lang="fr-FR" dirty="0" err="1" smtClean="0"/>
              <a:t>Summary</a:t>
            </a:r>
            <a:endParaRPr lang="fr-FR" dirty="0" smtClean="0">
              <a:solidFill>
                <a:srgbClr val="0070C0"/>
              </a:solidFill>
            </a:endParaRPr>
          </a:p>
          <a:p>
            <a:pPr marL="0" indent="0">
              <a:buNone/>
            </a:pPr>
            <a:endParaRPr lang="fr-FR" dirty="0"/>
          </a:p>
        </p:txBody>
      </p:sp>
      <p:sp>
        <p:nvSpPr>
          <p:cNvPr id="3" name="Titre 2"/>
          <p:cNvSpPr>
            <a:spLocks noGrp="1"/>
          </p:cNvSpPr>
          <p:nvPr>
            <p:ph type="title"/>
          </p:nvPr>
        </p:nvSpPr>
        <p:spPr/>
        <p:txBody>
          <a:bodyPr/>
          <a:lstStyle/>
          <a:p>
            <a:r>
              <a:rPr lang="fr-FR" dirty="0" err="1" smtClean="0"/>
              <a:t>Outline</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35</a:t>
            </a:fld>
            <a:endParaRPr lang="en-GB" dirty="0"/>
          </a:p>
        </p:txBody>
      </p:sp>
    </p:spTree>
    <p:extLst>
      <p:ext uri="{BB962C8B-B14F-4D97-AF65-F5344CB8AC3E}">
        <p14:creationId xmlns:p14="http://schemas.microsoft.com/office/powerpoint/2010/main" val="30477641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p:cNvPicPr>
            <a:picLocks noGrp="1" noChangeAspect="1"/>
          </p:cNvPicPr>
          <p:nvPr>
            <p:ph sz="half" idx="1"/>
          </p:nvPr>
        </p:nvPicPr>
        <p:blipFill>
          <a:blip r:embed="rId2"/>
          <a:stretch>
            <a:fillRect/>
          </a:stretch>
        </p:blipFill>
        <p:spPr>
          <a:xfrm>
            <a:off x="628650" y="1908175"/>
            <a:ext cx="3886200" cy="2185987"/>
          </a:xfrm>
          <a:prstGeom prst="rect">
            <a:avLst/>
          </a:prstGeom>
        </p:spPr>
      </p:pic>
      <p:pic>
        <p:nvPicPr>
          <p:cNvPr id="8" name="Espace réservé du contenu 7"/>
          <p:cNvPicPr>
            <a:picLocks noGrp="1" noChangeAspect="1"/>
          </p:cNvPicPr>
          <p:nvPr>
            <p:ph sz="half" idx="2"/>
          </p:nvPr>
        </p:nvPicPr>
        <p:blipFill>
          <a:blip r:embed="rId3"/>
          <a:stretch>
            <a:fillRect/>
          </a:stretch>
        </p:blipFill>
        <p:spPr>
          <a:xfrm>
            <a:off x="4629150" y="1908175"/>
            <a:ext cx="3886200" cy="2185987"/>
          </a:xfrm>
          <a:prstGeom prst="rect">
            <a:avLst/>
          </a:prstGeom>
        </p:spPr>
      </p:pic>
      <p:sp>
        <p:nvSpPr>
          <p:cNvPr id="4" name="Espace réservé du pied de page 3"/>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2"/>
          </p:nvPr>
        </p:nvSpPr>
        <p:spPr/>
        <p:txBody>
          <a:bodyPr/>
          <a:lstStyle/>
          <a:p>
            <a:fld id="{005C7FBA-D4E9-46CA-9321-3ADA2E368FCD}" type="slidenum">
              <a:rPr lang="en-GB" smtClean="0"/>
              <a:t>36</a:t>
            </a:fld>
            <a:endParaRPr lang="en-GB"/>
          </a:p>
        </p:txBody>
      </p:sp>
      <p:sp>
        <p:nvSpPr>
          <p:cNvPr id="6" name="Titre 5"/>
          <p:cNvSpPr>
            <a:spLocks noGrp="1"/>
          </p:cNvSpPr>
          <p:nvPr>
            <p:ph type="title"/>
          </p:nvPr>
        </p:nvSpPr>
        <p:spPr/>
        <p:txBody>
          <a:bodyPr/>
          <a:lstStyle/>
          <a:p>
            <a:r>
              <a:rPr lang="en-US" dirty="0"/>
              <a:t>Hysteresis loss in a single </a:t>
            </a:r>
            <a:r>
              <a:rPr lang="en-US" dirty="0" err="1"/>
              <a:t>single</a:t>
            </a:r>
            <a:r>
              <a:rPr lang="en-US" dirty="0"/>
              <a:t> round </a:t>
            </a:r>
            <a:r>
              <a:rPr lang="en-US" dirty="0" smtClean="0"/>
              <a:t>sub-cable in </a:t>
            </a:r>
            <a:r>
              <a:rPr lang="en-US" dirty="0" err="1" smtClean="0"/>
              <a:t>ReBCO</a:t>
            </a:r>
            <a:endParaRPr lang="fr-FR" dirty="0"/>
          </a:p>
        </p:txBody>
      </p:sp>
      <p:sp>
        <p:nvSpPr>
          <p:cNvPr id="10" name="ZoneTexte 9"/>
          <p:cNvSpPr txBox="1"/>
          <p:nvPr/>
        </p:nvSpPr>
        <p:spPr>
          <a:xfrm>
            <a:off x="6660232" y="105748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S. Otten</a:t>
            </a:r>
            <a:endParaRPr lang="fr-FR" b="1" dirty="0">
              <a:solidFill>
                <a:srgbClr val="0070C0"/>
              </a:solidFill>
            </a:endParaRPr>
          </a:p>
        </p:txBody>
      </p:sp>
    </p:spTree>
    <p:extLst>
      <p:ext uri="{BB962C8B-B14F-4D97-AF65-F5344CB8AC3E}">
        <p14:creationId xmlns:p14="http://schemas.microsoft.com/office/powerpoint/2010/main" val="20424186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1144826" y="1370013"/>
            <a:ext cx="6854347" cy="3262312"/>
          </a:xfrm>
          <a:prstGeom prst="rect">
            <a:avLst/>
          </a:prstGeom>
        </p:spPr>
      </p:pic>
      <p:sp>
        <p:nvSpPr>
          <p:cNvPr id="7" name="Titre 6"/>
          <p:cNvSpPr>
            <a:spLocks noGrp="1"/>
          </p:cNvSpPr>
          <p:nvPr>
            <p:ph type="title"/>
          </p:nvPr>
        </p:nvSpPr>
        <p:spPr/>
        <p:txBody>
          <a:bodyPr/>
          <a:lstStyle/>
          <a:p>
            <a:r>
              <a:rPr lang="en-US" dirty="0"/>
              <a:t>What level of AC loss acceptable for energy saving?</a:t>
            </a:r>
            <a:endParaRPr lang="fr-FR" dirty="0"/>
          </a:p>
        </p:txBody>
      </p:sp>
      <p:sp>
        <p:nvSpPr>
          <p:cNvPr id="11" name="Tijdelijke aanduiding voor inhoud 2">
            <a:extLst>
              <a:ext uri="{FF2B5EF4-FFF2-40B4-BE49-F238E27FC236}">
                <a16:creationId xmlns:a16="http://schemas.microsoft.com/office/drawing/2014/main" id="{38C47CE4-F636-4995-8037-5C1F9DA1EBA8}"/>
              </a:ext>
            </a:extLst>
          </p:cNvPr>
          <p:cNvSpPr txBox="1">
            <a:spLocks/>
          </p:cNvSpPr>
          <p:nvPr/>
        </p:nvSpPr>
        <p:spPr>
          <a:xfrm>
            <a:off x="683568" y="4514374"/>
            <a:ext cx="7920880" cy="291218"/>
          </a:xfrm>
          <a:prstGeom prst="rect">
            <a:avLst/>
          </a:prstGeom>
          <a:solidFill>
            <a:schemeClr val="bg1">
              <a:lumMod val="95000"/>
            </a:schemeClr>
          </a:solidFill>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GB" sz="1400" b="1" dirty="0" smtClean="0"/>
              <a:t>120x 0.2 mm layout yields AC loss below maximum cryogenic heat load for 15 K &lt; </a:t>
            </a:r>
            <a:r>
              <a:rPr lang="en-GB" sz="1400" b="1" i="1" dirty="0" smtClean="0"/>
              <a:t>T</a:t>
            </a:r>
            <a:r>
              <a:rPr lang="en-GB" sz="1400" b="1" dirty="0" smtClean="0"/>
              <a:t> &lt; 35 K !</a:t>
            </a:r>
            <a:endParaRPr lang="en-GB" sz="1400" b="1" dirty="0"/>
          </a:p>
        </p:txBody>
      </p:sp>
      <p:sp>
        <p:nvSpPr>
          <p:cNvPr id="13" name="Espace réservé du numéro de diapositive 12"/>
          <p:cNvSpPr>
            <a:spLocks noGrp="1"/>
          </p:cNvSpPr>
          <p:nvPr>
            <p:ph type="sldNum" sz="quarter" idx="13"/>
          </p:nvPr>
        </p:nvSpPr>
        <p:spPr/>
        <p:txBody>
          <a:bodyPr/>
          <a:lstStyle/>
          <a:p>
            <a:fld id="{005C7FBA-D4E9-46CA-9321-3ADA2E368FCD}" type="slidenum">
              <a:rPr lang="en-GB" smtClean="0"/>
              <a:pPr/>
              <a:t>37</a:t>
            </a:fld>
            <a:endParaRPr lang="en-GB" dirty="0"/>
          </a:p>
        </p:txBody>
      </p:sp>
      <p:sp>
        <p:nvSpPr>
          <p:cNvPr id="14" name="ZoneTexte 13"/>
          <p:cNvSpPr txBox="1"/>
          <p:nvPr/>
        </p:nvSpPr>
        <p:spPr>
          <a:xfrm>
            <a:off x="6660232" y="105748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S. Otten</a:t>
            </a:r>
            <a:endParaRPr lang="fr-FR" b="1" dirty="0">
              <a:solidFill>
                <a:srgbClr val="0070C0"/>
              </a:solidFill>
            </a:endParaRPr>
          </a:p>
        </p:txBody>
      </p:sp>
      <p:sp>
        <p:nvSpPr>
          <p:cNvPr id="15" name="Espace réservé du pied de page 1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3420593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1544264" y="1370013"/>
            <a:ext cx="6055472" cy="3262312"/>
          </a:xfrm>
          <a:prstGeom prst="rect">
            <a:avLst/>
          </a:prstGeom>
        </p:spPr>
      </p:pic>
      <p:sp>
        <p:nvSpPr>
          <p:cNvPr id="3" name="Titre 2"/>
          <p:cNvSpPr>
            <a:spLocks noGrp="1"/>
          </p:cNvSpPr>
          <p:nvPr>
            <p:ph type="title"/>
          </p:nvPr>
        </p:nvSpPr>
        <p:spPr/>
        <p:txBody>
          <a:bodyPr/>
          <a:lstStyle/>
          <a:p>
            <a:r>
              <a:rPr lang="fr-FR" dirty="0"/>
              <a:t>HTS </a:t>
            </a:r>
            <a:r>
              <a:rPr lang="fr-FR" dirty="0" err="1" smtClean="0"/>
              <a:t>pulsed</a:t>
            </a:r>
            <a:r>
              <a:rPr lang="fr-FR" dirty="0" smtClean="0"/>
              <a:t> </a:t>
            </a:r>
            <a:r>
              <a:rPr lang="fr-FR" dirty="0" err="1"/>
              <a:t>magnet</a:t>
            </a:r>
            <a:r>
              <a:rPr lang="fr-FR" dirty="0"/>
              <a:t> </a:t>
            </a:r>
            <a:r>
              <a:rPr lang="fr-FR" dirty="0" smtClean="0"/>
              <a:t>test stand</a:t>
            </a:r>
            <a:endParaRPr lang="fr-FR" dirty="0"/>
          </a:p>
        </p:txBody>
      </p:sp>
      <p:sp>
        <p:nvSpPr>
          <p:cNvPr id="4" name="Espace réservé du pied de page 3"/>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3"/>
          </p:nvPr>
        </p:nvSpPr>
        <p:spPr/>
        <p:txBody>
          <a:bodyPr/>
          <a:lstStyle/>
          <a:p>
            <a:fld id="{005C7FBA-D4E9-46CA-9321-3ADA2E368FCD}" type="slidenum">
              <a:rPr lang="en-GB" smtClean="0"/>
              <a:pPr/>
              <a:t>38</a:t>
            </a:fld>
            <a:endParaRPr lang="en-GB" dirty="0"/>
          </a:p>
        </p:txBody>
      </p:sp>
      <p:sp>
        <p:nvSpPr>
          <p:cNvPr id="9" name="ZoneTexte 8"/>
          <p:cNvSpPr txBox="1"/>
          <p:nvPr/>
        </p:nvSpPr>
        <p:spPr>
          <a:xfrm>
            <a:off x="6660232" y="105748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a:solidFill>
                  <a:srgbClr val="0070C0"/>
                </a:solidFill>
              </a:rPr>
              <a:t>H. </a:t>
            </a:r>
            <a:r>
              <a:rPr lang="fr-FR" b="1" dirty="0" err="1">
                <a:solidFill>
                  <a:srgbClr val="0070C0"/>
                </a:solidFill>
              </a:rPr>
              <a:t>Piekarz</a:t>
            </a:r>
            <a:endParaRPr lang="fr-FR" b="1" dirty="0">
              <a:solidFill>
                <a:srgbClr val="0070C0"/>
              </a:solidFill>
            </a:endParaRPr>
          </a:p>
        </p:txBody>
      </p:sp>
    </p:spTree>
    <p:extLst>
      <p:ext uri="{BB962C8B-B14F-4D97-AF65-F5344CB8AC3E}">
        <p14:creationId xmlns:p14="http://schemas.microsoft.com/office/powerpoint/2010/main" val="35406299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p:cNvPicPr>
            <a:picLocks noGrp="1" noChangeAspect="1"/>
          </p:cNvPicPr>
          <p:nvPr>
            <p:ph sz="half" idx="1"/>
          </p:nvPr>
        </p:nvPicPr>
        <p:blipFill>
          <a:blip r:embed="rId2" cstate="print">
            <a:extLst>
              <a:ext uri="{28A0092B-C50C-407E-A947-70E740481C1C}">
                <a14:useLocalDpi xmlns:a14="http://schemas.microsoft.com/office/drawing/2010/main"/>
              </a:ext>
            </a:extLst>
          </a:blip>
          <a:stretch>
            <a:fillRect/>
          </a:stretch>
        </p:blipFill>
        <p:spPr>
          <a:xfrm>
            <a:off x="628650" y="1544262"/>
            <a:ext cx="3886200" cy="2913814"/>
          </a:xfrm>
          <a:prstGeom prst="rect">
            <a:avLst/>
          </a:prstGeom>
        </p:spPr>
      </p:pic>
      <p:pic>
        <p:nvPicPr>
          <p:cNvPr id="11" name="Espace réservé du contenu 10"/>
          <p:cNvPicPr>
            <a:picLocks noGrp="1" noChangeAspect="1"/>
          </p:cNvPicPr>
          <p:nvPr>
            <p:ph sz="half" idx="2"/>
          </p:nvPr>
        </p:nvPicPr>
        <p:blipFill>
          <a:blip r:embed="rId3" cstate="print">
            <a:extLst>
              <a:ext uri="{28A0092B-C50C-407E-A947-70E740481C1C}">
                <a14:useLocalDpi xmlns:a14="http://schemas.microsoft.com/office/drawing/2010/main"/>
              </a:ext>
            </a:extLst>
          </a:blip>
          <a:stretch>
            <a:fillRect/>
          </a:stretch>
        </p:blipFill>
        <p:spPr>
          <a:xfrm>
            <a:off x="4629150" y="1544262"/>
            <a:ext cx="3886200" cy="2913814"/>
          </a:xfrm>
          <a:prstGeom prst="rect">
            <a:avLst/>
          </a:prstGeom>
        </p:spPr>
      </p:pic>
      <p:sp>
        <p:nvSpPr>
          <p:cNvPr id="7" name="Titre 6"/>
          <p:cNvSpPr>
            <a:spLocks noGrp="1"/>
          </p:cNvSpPr>
          <p:nvPr>
            <p:ph type="title"/>
          </p:nvPr>
        </p:nvSpPr>
        <p:spPr/>
        <p:txBody>
          <a:bodyPr/>
          <a:lstStyle/>
          <a:p>
            <a:r>
              <a:rPr lang="en-US" dirty="0"/>
              <a:t>Experience with pulsed SC </a:t>
            </a:r>
            <a:r>
              <a:rPr lang="en-US" dirty="0" smtClean="0"/>
              <a:t>dipoles </a:t>
            </a:r>
            <a:r>
              <a:rPr lang="en-US" dirty="0"/>
              <a:t>at GSI</a:t>
            </a:r>
            <a:endParaRPr lang="fr-FR" dirty="0"/>
          </a:p>
        </p:txBody>
      </p:sp>
      <p:sp>
        <p:nvSpPr>
          <p:cNvPr id="13" name="Espace réservé du pied de page 12"/>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4" name="Espace réservé du numéro de diapositive 13"/>
          <p:cNvSpPr>
            <a:spLocks noGrp="1"/>
          </p:cNvSpPr>
          <p:nvPr>
            <p:ph type="sldNum" sz="quarter" idx="12"/>
          </p:nvPr>
        </p:nvSpPr>
        <p:spPr/>
        <p:txBody>
          <a:bodyPr/>
          <a:lstStyle/>
          <a:p>
            <a:fld id="{005C7FBA-D4E9-46CA-9321-3ADA2E368FCD}" type="slidenum">
              <a:rPr lang="en-GB" smtClean="0"/>
              <a:t>39</a:t>
            </a:fld>
            <a:endParaRPr lang="en-GB"/>
          </a:p>
        </p:txBody>
      </p:sp>
      <p:sp>
        <p:nvSpPr>
          <p:cNvPr id="9" name="ZoneTexte 8"/>
          <p:cNvSpPr txBox="1"/>
          <p:nvPr/>
        </p:nvSpPr>
        <p:spPr>
          <a:xfrm>
            <a:off x="6660232" y="105748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a:solidFill>
                  <a:srgbClr val="0070C0"/>
                </a:solidFill>
              </a:rPr>
              <a:t>K. </a:t>
            </a:r>
            <a:r>
              <a:rPr lang="fr-FR" b="1" dirty="0" err="1">
                <a:solidFill>
                  <a:srgbClr val="0070C0"/>
                </a:solidFill>
              </a:rPr>
              <a:t>Sugita</a:t>
            </a:r>
            <a:endParaRPr lang="fr-FR" b="1" dirty="0">
              <a:solidFill>
                <a:srgbClr val="0070C0"/>
              </a:solidFill>
            </a:endParaRPr>
          </a:p>
        </p:txBody>
      </p:sp>
    </p:spTree>
    <p:extLst>
      <p:ext uri="{BB962C8B-B14F-4D97-AF65-F5344CB8AC3E}">
        <p14:creationId xmlns:p14="http://schemas.microsoft.com/office/powerpoint/2010/main" val="1242956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General </a:t>
            </a:r>
            <a:r>
              <a:rPr lang="fr-FR" dirty="0" err="1" smtClean="0"/>
              <a:t>parameters</a:t>
            </a:r>
            <a:endParaRPr lang="fr-FR" dirty="0" smtClean="0"/>
          </a:p>
          <a:p>
            <a:r>
              <a:rPr lang="fr-FR" dirty="0" smtClean="0"/>
              <a:t>Arc </a:t>
            </a:r>
            <a:r>
              <a:rPr lang="fr-FR" dirty="0" err="1" smtClean="0"/>
              <a:t>cell</a:t>
            </a:r>
            <a:r>
              <a:rPr lang="fr-FR" dirty="0" smtClean="0"/>
              <a:t> and </a:t>
            </a:r>
            <a:r>
              <a:rPr lang="fr-FR" dirty="0" err="1" smtClean="0"/>
              <a:t>tracking</a:t>
            </a:r>
            <a:endParaRPr lang="fr-FR" dirty="0" smtClean="0"/>
          </a:p>
          <a:p>
            <a:r>
              <a:rPr lang="fr-FR" dirty="0" smtClean="0"/>
              <a:t>RF </a:t>
            </a:r>
            <a:r>
              <a:rPr lang="fr-FR" dirty="0" err="1" smtClean="0"/>
              <a:t>parameters</a:t>
            </a:r>
            <a:endParaRPr lang="fr-FR" dirty="0" smtClean="0"/>
          </a:p>
          <a:p>
            <a:r>
              <a:rPr lang="fr-FR" dirty="0" smtClean="0"/>
              <a:t>Collective </a:t>
            </a:r>
            <a:r>
              <a:rPr lang="fr-FR" dirty="0" err="1" smtClean="0"/>
              <a:t>effects</a:t>
            </a:r>
            <a:endParaRPr lang="fr-FR" dirty="0" smtClean="0"/>
          </a:p>
          <a:p>
            <a:r>
              <a:rPr lang="fr-FR" dirty="0" smtClean="0"/>
              <a:t>NC </a:t>
            </a:r>
            <a:r>
              <a:rPr lang="fr-FR" dirty="0" err="1" smtClean="0"/>
              <a:t>magnet</a:t>
            </a:r>
            <a:r>
              <a:rPr lang="fr-FR" dirty="0" smtClean="0"/>
              <a:t> </a:t>
            </a:r>
            <a:r>
              <a:rPr lang="fr-FR" dirty="0" err="1" smtClean="0"/>
              <a:t>parameters</a:t>
            </a:r>
            <a:endParaRPr lang="fr-FR" dirty="0" smtClean="0"/>
          </a:p>
          <a:p>
            <a:r>
              <a:rPr lang="fr-FR" dirty="0" smtClean="0"/>
              <a:t>SC </a:t>
            </a:r>
            <a:r>
              <a:rPr lang="fr-FR" dirty="0" err="1" smtClean="0"/>
              <a:t>magnet</a:t>
            </a:r>
            <a:r>
              <a:rPr lang="fr-FR" dirty="0" smtClean="0"/>
              <a:t> </a:t>
            </a:r>
            <a:r>
              <a:rPr lang="fr-FR" dirty="0" err="1" smtClean="0"/>
              <a:t>parameters</a:t>
            </a:r>
            <a:endParaRPr lang="fr-FR" dirty="0" smtClean="0"/>
          </a:p>
          <a:p>
            <a:r>
              <a:rPr lang="fr-FR" dirty="0"/>
              <a:t>Radiation issues</a:t>
            </a:r>
          </a:p>
          <a:p>
            <a:r>
              <a:rPr lang="fr-FR" dirty="0" err="1" smtClean="0"/>
              <a:t>Summary</a:t>
            </a:r>
            <a:endParaRPr lang="fr-FR" dirty="0">
              <a:solidFill>
                <a:srgbClr val="0070C0"/>
              </a:solidFill>
            </a:endParaRPr>
          </a:p>
        </p:txBody>
      </p:sp>
      <p:sp>
        <p:nvSpPr>
          <p:cNvPr id="3" name="Titre 2"/>
          <p:cNvSpPr>
            <a:spLocks noGrp="1"/>
          </p:cNvSpPr>
          <p:nvPr>
            <p:ph type="title"/>
          </p:nvPr>
        </p:nvSpPr>
        <p:spPr/>
        <p:txBody>
          <a:bodyPr/>
          <a:lstStyle/>
          <a:p>
            <a:r>
              <a:rPr lang="fr-FR" dirty="0" err="1" smtClean="0"/>
              <a:t>Outline</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4</a:t>
            </a:fld>
            <a:endParaRPr lang="en-GB" dirty="0"/>
          </a:p>
        </p:txBody>
      </p:sp>
    </p:spTree>
    <p:extLst>
      <p:ext uri="{BB962C8B-B14F-4D97-AF65-F5344CB8AC3E}">
        <p14:creationId xmlns:p14="http://schemas.microsoft.com/office/powerpoint/2010/main" val="17771310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Espace réservé du contenu 14"/>
          <p:cNvPicPr>
            <a:picLocks noGrp="1" noChangeAspect="1"/>
          </p:cNvPicPr>
          <p:nvPr>
            <p:ph sz="half" idx="1"/>
          </p:nvPr>
        </p:nvPicPr>
        <p:blipFill>
          <a:blip r:embed="rId2" cstate="print">
            <a:extLst>
              <a:ext uri="{28A0092B-C50C-407E-A947-70E740481C1C}">
                <a14:useLocalDpi xmlns:a14="http://schemas.microsoft.com/office/drawing/2010/main"/>
              </a:ext>
            </a:extLst>
          </a:blip>
          <a:stretch>
            <a:fillRect/>
          </a:stretch>
        </p:blipFill>
        <p:spPr>
          <a:xfrm>
            <a:off x="628650" y="1544262"/>
            <a:ext cx="3886200" cy="2913814"/>
          </a:xfrm>
          <a:prstGeom prst="rect">
            <a:avLst/>
          </a:prstGeom>
        </p:spPr>
      </p:pic>
      <p:pic>
        <p:nvPicPr>
          <p:cNvPr id="16" name="Espace réservé du contenu 15"/>
          <p:cNvPicPr>
            <a:picLocks noGrp="1" noChangeAspect="1"/>
          </p:cNvPicPr>
          <p:nvPr>
            <p:ph sz="half" idx="2"/>
          </p:nvPr>
        </p:nvPicPr>
        <p:blipFill>
          <a:blip r:embed="rId3" cstate="print">
            <a:extLst>
              <a:ext uri="{28A0092B-C50C-407E-A947-70E740481C1C}">
                <a14:useLocalDpi xmlns:a14="http://schemas.microsoft.com/office/drawing/2010/main"/>
              </a:ext>
            </a:extLst>
          </a:blip>
          <a:stretch>
            <a:fillRect/>
          </a:stretch>
        </p:blipFill>
        <p:spPr>
          <a:xfrm>
            <a:off x="4629150" y="1544262"/>
            <a:ext cx="3886200" cy="2913814"/>
          </a:xfrm>
          <a:prstGeom prst="rect">
            <a:avLst/>
          </a:prstGeom>
        </p:spPr>
      </p:pic>
      <p:sp>
        <p:nvSpPr>
          <p:cNvPr id="4" name="Espace réservé du pied de page 3"/>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2" name="Titre 11"/>
          <p:cNvSpPr>
            <a:spLocks noGrp="1"/>
          </p:cNvSpPr>
          <p:nvPr>
            <p:ph type="title"/>
          </p:nvPr>
        </p:nvSpPr>
        <p:spPr/>
        <p:txBody>
          <a:bodyPr/>
          <a:lstStyle/>
          <a:p>
            <a:r>
              <a:rPr lang="en-US" dirty="0"/>
              <a:t>Experience with pulsed SC </a:t>
            </a:r>
            <a:r>
              <a:rPr lang="en-US" dirty="0" err="1" smtClean="0"/>
              <a:t>Qpoles</a:t>
            </a:r>
            <a:r>
              <a:rPr lang="en-US" dirty="0" smtClean="0"/>
              <a:t> </a:t>
            </a:r>
            <a:r>
              <a:rPr lang="en-US" dirty="0"/>
              <a:t>at GSI</a:t>
            </a:r>
            <a:endParaRPr lang="fr-FR" dirty="0"/>
          </a:p>
        </p:txBody>
      </p:sp>
      <p:sp>
        <p:nvSpPr>
          <p:cNvPr id="18" name="Espace réservé du numéro de diapositive 17"/>
          <p:cNvSpPr>
            <a:spLocks noGrp="1"/>
          </p:cNvSpPr>
          <p:nvPr>
            <p:ph type="sldNum" sz="quarter" idx="12"/>
          </p:nvPr>
        </p:nvSpPr>
        <p:spPr/>
        <p:txBody>
          <a:bodyPr/>
          <a:lstStyle/>
          <a:p>
            <a:fld id="{005C7FBA-D4E9-46CA-9321-3ADA2E368FCD}" type="slidenum">
              <a:rPr lang="en-GB" smtClean="0"/>
              <a:t>40</a:t>
            </a:fld>
            <a:endParaRPr lang="en-GB"/>
          </a:p>
        </p:txBody>
      </p:sp>
      <p:sp>
        <p:nvSpPr>
          <p:cNvPr id="8" name="ZoneTexte 7"/>
          <p:cNvSpPr txBox="1"/>
          <p:nvPr/>
        </p:nvSpPr>
        <p:spPr>
          <a:xfrm>
            <a:off x="6660232" y="105748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a:solidFill>
                  <a:srgbClr val="0070C0"/>
                </a:solidFill>
              </a:rPr>
              <a:t>K. </a:t>
            </a:r>
            <a:r>
              <a:rPr lang="fr-FR" b="1" dirty="0" err="1">
                <a:solidFill>
                  <a:srgbClr val="0070C0"/>
                </a:solidFill>
              </a:rPr>
              <a:t>Sugita</a:t>
            </a:r>
            <a:endParaRPr lang="fr-FR" b="1" dirty="0">
              <a:solidFill>
                <a:srgbClr val="0070C0"/>
              </a:solidFill>
            </a:endParaRPr>
          </a:p>
        </p:txBody>
      </p:sp>
    </p:spTree>
    <p:extLst>
      <p:ext uri="{BB962C8B-B14F-4D97-AF65-F5344CB8AC3E}">
        <p14:creationId xmlns:p14="http://schemas.microsoft.com/office/powerpoint/2010/main" val="145813660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General </a:t>
            </a:r>
            <a:r>
              <a:rPr lang="fr-FR" dirty="0" err="1" smtClean="0"/>
              <a:t>parameters</a:t>
            </a:r>
            <a:endParaRPr lang="fr-FR" dirty="0" smtClean="0"/>
          </a:p>
          <a:p>
            <a:r>
              <a:rPr lang="fr-FR" dirty="0" smtClean="0"/>
              <a:t>Arc </a:t>
            </a:r>
            <a:r>
              <a:rPr lang="fr-FR" dirty="0" err="1" smtClean="0"/>
              <a:t>cell</a:t>
            </a:r>
            <a:r>
              <a:rPr lang="fr-FR" dirty="0" smtClean="0"/>
              <a:t> and </a:t>
            </a:r>
            <a:r>
              <a:rPr lang="fr-FR" dirty="0" err="1" smtClean="0"/>
              <a:t>tracking</a:t>
            </a:r>
            <a:endParaRPr lang="fr-FR" dirty="0" smtClean="0"/>
          </a:p>
          <a:p>
            <a:r>
              <a:rPr lang="fr-FR" dirty="0" smtClean="0"/>
              <a:t>RF </a:t>
            </a:r>
            <a:r>
              <a:rPr lang="fr-FR" dirty="0" err="1" smtClean="0"/>
              <a:t>parameters</a:t>
            </a:r>
            <a:endParaRPr lang="fr-FR" dirty="0" smtClean="0"/>
          </a:p>
          <a:p>
            <a:r>
              <a:rPr lang="fr-FR" dirty="0" smtClean="0"/>
              <a:t>Collective </a:t>
            </a:r>
            <a:r>
              <a:rPr lang="fr-FR" dirty="0" err="1" smtClean="0"/>
              <a:t>effects</a:t>
            </a:r>
            <a:endParaRPr lang="fr-FR" dirty="0" smtClean="0"/>
          </a:p>
          <a:p>
            <a:r>
              <a:rPr lang="fr-FR" dirty="0" smtClean="0"/>
              <a:t>NC </a:t>
            </a:r>
            <a:r>
              <a:rPr lang="fr-FR" dirty="0" err="1" smtClean="0"/>
              <a:t>magnet</a:t>
            </a:r>
            <a:r>
              <a:rPr lang="fr-FR" dirty="0" smtClean="0"/>
              <a:t> </a:t>
            </a:r>
            <a:r>
              <a:rPr lang="fr-FR" dirty="0" err="1" smtClean="0"/>
              <a:t>parameters</a:t>
            </a:r>
            <a:endParaRPr lang="fr-FR" dirty="0" smtClean="0"/>
          </a:p>
          <a:p>
            <a:r>
              <a:rPr lang="fr-FR" dirty="0" smtClean="0">
                <a:solidFill>
                  <a:srgbClr val="0070C0"/>
                </a:solidFill>
              </a:rPr>
              <a:t>SC </a:t>
            </a:r>
            <a:r>
              <a:rPr lang="fr-FR" dirty="0" err="1" smtClean="0">
                <a:solidFill>
                  <a:srgbClr val="0070C0"/>
                </a:solidFill>
              </a:rPr>
              <a:t>magnet</a:t>
            </a:r>
            <a:r>
              <a:rPr lang="fr-FR" dirty="0" smtClean="0">
                <a:solidFill>
                  <a:srgbClr val="0070C0"/>
                </a:solidFill>
              </a:rPr>
              <a:t> </a:t>
            </a:r>
            <a:r>
              <a:rPr lang="fr-FR" dirty="0" err="1" smtClean="0">
                <a:solidFill>
                  <a:srgbClr val="0070C0"/>
                </a:solidFill>
              </a:rPr>
              <a:t>parameters</a:t>
            </a:r>
            <a:r>
              <a:rPr lang="fr-FR" dirty="0" smtClean="0">
                <a:solidFill>
                  <a:srgbClr val="0070C0"/>
                </a:solidFill>
              </a:rPr>
              <a:t> (</a:t>
            </a:r>
            <a:r>
              <a:rPr lang="fr-FR" dirty="0" err="1" smtClean="0">
                <a:solidFill>
                  <a:srgbClr val="0070C0"/>
                </a:solidFill>
              </a:rPr>
              <a:t>static</a:t>
            </a:r>
            <a:r>
              <a:rPr lang="fr-FR" dirty="0" smtClean="0">
                <a:solidFill>
                  <a:srgbClr val="0070C0"/>
                </a:solidFill>
              </a:rPr>
              <a:t> </a:t>
            </a:r>
            <a:r>
              <a:rPr lang="fr-FR" dirty="0" err="1" smtClean="0">
                <a:solidFill>
                  <a:srgbClr val="0070C0"/>
                </a:solidFill>
              </a:rPr>
              <a:t>magnets</a:t>
            </a:r>
            <a:r>
              <a:rPr lang="fr-FR" dirty="0" smtClean="0">
                <a:solidFill>
                  <a:srgbClr val="0070C0"/>
                </a:solidFill>
              </a:rPr>
              <a:t>)</a:t>
            </a:r>
            <a:endParaRPr lang="fr-FR" dirty="0" smtClean="0">
              <a:solidFill>
                <a:srgbClr val="0070C0"/>
              </a:solidFill>
            </a:endParaRPr>
          </a:p>
          <a:p>
            <a:r>
              <a:rPr lang="fr-FR" dirty="0"/>
              <a:t>Radiation issues</a:t>
            </a:r>
          </a:p>
          <a:p>
            <a:r>
              <a:rPr lang="fr-FR" dirty="0" err="1" smtClean="0"/>
              <a:t>Summary</a:t>
            </a:r>
            <a:endParaRPr lang="fr-FR" dirty="0" smtClean="0">
              <a:solidFill>
                <a:srgbClr val="0070C0"/>
              </a:solidFill>
            </a:endParaRPr>
          </a:p>
          <a:p>
            <a:pPr marL="0" indent="0">
              <a:buNone/>
            </a:pPr>
            <a:endParaRPr lang="fr-FR" dirty="0"/>
          </a:p>
        </p:txBody>
      </p:sp>
      <p:sp>
        <p:nvSpPr>
          <p:cNvPr id="3" name="Titre 2"/>
          <p:cNvSpPr>
            <a:spLocks noGrp="1"/>
          </p:cNvSpPr>
          <p:nvPr>
            <p:ph type="title"/>
          </p:nvPr>
        </p:nvSpPr>
        <p:spPr/>
        <p:txBody>
          <a:bodyPr/>
          <a:lstStyle/>
          <a:p>
            <a:r>
              <a:rPr lang="fr-FR" dirty="0" err="1" smtClean="0"/>
              <a:t>Outline</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41</a:t>
            </a:fld>
            <a:endParaRPr lang="en-GB" dirty="0"/>
          </a:p>
        </p:txBody>
      </p:sp>
    </p:spTree>
    <p:extLst>
      <p:ext uri="{BB962C8B-B14F-4D97-AF65-F5344CB8AC3E}">
        <p14:creationId xmlns:p14="http://schemas.microsoft.com/office/powerpoint/2010/main" val="19826970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A5406A51-6B97-57C6-3C32-3614F84251F9}"/>
                  </a:ext>
                </a:extLst>
              </p:cNvPr>
              <p:cNvSpPr>
                <a:spLocks noGrp="1"/>
              </p:cNvSpPr>
              <p:nvPr>
                <p:ph sz="half" idx="1"/>
              </p:nvPr>
            </p:nvSpPr>
            <p:spPr/>
            <p:txBody>
              <a:bodyPr>
                <a:normAutofit/>
              </a:bodyPr>
              <a:lstStyle/>
              <a:p>
                <a:pPr marL="0" indent="0" defTabSz="342218">
                  <a:buNone/>
                </a:pPr>
                <a:r>
                  <a:rPr lang="en-GB" sz="1500" b="1" dirty="0" smtClean="0">
                    <a:latin typeface="Montserrat" panose="00000500000000000000" pitchFamily="2" charset="0"/>
                  </a:rPr>
                  <a:t>Parameters</a:t>
                </a:r>
              </a:p>
              <a:p>
                <a:pPr defTabSz="342218"/>
                <a:r>
                  <a:rPr lang="en-GB" sz="1350" b="1" dirty="0">
                    <a:solidFill>
                      <a:schemeClr val="tx1">
                        <a:lumMod val="85000"/>
                        <a:lumOff val="15000"/>
                      </a:schemeClr>
                    </a:solidFill>
                  </a:rPr>
                  <a:t>10 T </a:t>
                </a:r>
                <a:r>
                  <a:rPr lang="en-GB" sz="1350" dirty="0">
                    <a:solidFill>
                      <a:schemeClr val="tx1">
                        <a:lumMod val="85000"/>
                        <a:lumOff val="15000"/>
                      </a:schemeClr>
                    </a:solidFill>
                  </a:rPr>
                  <a:t>at the </a:t>
                </a:r>
                <a:r>
                  <a:rPr lang="en-GB" sz="1350" dirty="0" err="1">
                    <a:solidFill>
                      <a:schemeClr val="tx1">
                        <a:lumMod val="85000"/>
                        <a:lumOff val="15000"/>
                      </a:schemeClr>
                    </a:solidFill>
                  </a:rPr>
                  <a:t>center</a:t>
                </a:r>
                <a:endParaRPr lang="en-GB" sz="1350" dirty="0">
                  <a:solidFill>
                    <a:schemeClr val="tx1">
                      <a:lumMod val="85000"/>
                      <a:lumOff val="15000"/>
                    </a:schemeClr>
                  </a:solidFill>
                </a:endParaRPr>
              </a:p>
              <a:p>
                <a:pPr defTabSz="342218"/>
                <a:r>
                  <a:rPr lang="en-GB" sz="1350" dirty="0">
                    <a:solidFill>
                      <a:schemeClr val="tx1">
                        <a:lumMod val="85000"/>
                        <a:lumOff val="15000"/>
                      </a:schemeClr>
                    </a:solidFill>
                  </a:rPr>
                  <a:t>Rectangular aperture </a:t>
                </a:r>
                <a:r>
                  <a:rPr lang="en-GB" sz="1350" b="1" dirty="0">
                    <a:solidFill>
                      <a:schemeClr val="tx1">
                        <a:lumMod val="85000"/>
                        <a:lumOff val="15000"/>
                      </a:schemeClr>
                    </a:solidFill>
                  </a:rPr>
                  <a:t>30 mm x 100 mm </a:t>
                </a:r>
              </a:p>
              <a:p>
                <a:pPr defTabSz="342218"/>
                <a:r>
                  <a:rPr lang="en-GB" sz="1350" dirty="0">
                    <a:solidFill>
                      <a:schemeClr val="tx1">
                        <a:lumMod val="85000"/>
                        <a:lumOff val="15000"/>
                      </a:schemeClr>
                    </a:solidFill>
                  </a:rPr>
                  <a:t>Field quality in good field region TBD (ex. </a:t>
                </a:r>
                <a14:m>
                  <m:oMath xmlns:m="http://schemas.openxmlformats.org/officeDocument/2006/math">
                    <m:sSub>
                      <m:sSubPr>
                        <m:ctrlPr>
                          <a:rPr lang="en-US" sz="1350" i="1">
                            <a:solidFill>
                              <a:schemeClr val="tx1">
                                <a:lumMod val="85000"/>
                                <a:lumOff val="15000"/>
                              </a:schemeClr>
                            </a:solidFill>
                            <a:latin typeface="Cambria Math" panose="02040503050406030204" pitchFamily="18" charset="0"/>
                          </a:rPr>
                        </m:ctrlPr>
                      </m:sSubPr>
                      <m:e>
                        <m:r>
                          <m:rPr>
                            <m:sty m:val="p"/>
                          </m:rPr>
                          <a:rPr lang="en-US" sz="1350">
                            <a:solidFill>
                              <a:schemeClr val="tx1">
                                <a:lumMod val="85000"/>
                                <a:lumOff val="15000"/>
                              </a:schemeClr>
                            </a:solidFill>
                            <a:latin typeface="Cambria Math" panose="02040503050406030204" pitchFamily="18" charset="0"/>
                          </a:rPr>
                          <m:t>b</m:t>
                        </m:r>
                      </m:e>
                      <m:sub>
                        <m:r>
                          <m:rPr>
                            <m:sty m:val="p"/>
                          </m:rPr>
                          <a:rPr lang="en-US" sz="1350">
                            <a:solidFill>
                              <a:schemeClr val="tx1">
                                <a:lumMod val="85000"/>
                                <a:lumOff val="15000"/>
                              </a:schemeClr>
                            </a:solidFill>
                            <a:latin typeface="Cambria Math" panose="02040503050406030204" pitchFamily="18" charset="0"/>
                          </a:rPr>
                          <m:t>n</m:t>
                        </m:r>
                      </m:sub>
                    </m:sSub>
                    <m:r>
                      <a:rPr lang="en-US" sz="1350">
                        <a:solidFill>
                          <a:schemeClr val="tx1">
                            <a:lumMod val="85000"/>
                            <a:lumOff val="15000"/>
                          </a:schemeClr>
                        </a:solidFill>
                        <a:latin typeface="Cambria Math" panose="02040503050406030204" pitchFamily="18" charset="0"/>
                      </a:rPr>
                      <m:t>&lt;10</m:t>
                    </m:r>
                    <m:r>
                      <a:rPr lang="fr-FR" sz="1350" b="0" i="0" smtClean="0">
                        <a:solidFill>
                          <a:schemeClr val="tx1">
                            <a:lumMod val="85000"/>
                            <a:lumOff val="15000"/>
                          </a:schemeClr>
                        </a:solidFill>
                        <a:latin typeface="Cambria Math" panose="02040503050406030204" pitchFamily="18" charset="0"/>
                      </a:rPr>
                      <m:t> </m:t>
                    </m:r>
                  </m:oMath>
                </a14:m>
                <a:r>
                  <a:rPr lang="en-GB" sz="1350" dirty="0" smtClean="0">
                    <a:solidFill>
                      <a:schemeClr val="tx1">
                        <a:lumMod val="85000"/>
                        <a:lumOff val="15000"/>
                      </a:schemeClr>
                    </a:solidFill>
                  </a:rPr>
                  <a:t>units)</a:t>
                </a:r>
                <a:endParaRPr lang="en-GB" sz="1350" dirty="0">
                  <a:solidFill>
                    <a:schemeClr val="tx1">
                      <a:lumMod val="85000"/>
                      <a:lumOff val="15000"/>
                    </a:schemeClr>
                  </a:solidFill>
                </a:endParaRPr>
              </a:p>
              <a:p>
                <a:pPr defTabSz="342218"/>
                <a:endParaRPr lang="en-GB" sz="1350" dirty="0">
                  <a:solidFill>
                    <a:schemeClr val="tx1">
                      <a:lumMod val="85000"/>
                      <a:lumOff val="15000"/>
                    </a:schemeClr>
                  </a:solidFill>
                </a:endParaRPr>
              </a:p>
              <a:p>
                <a:pPr marL="0" indent="0" defTabSz="342218">
                  <a:buNone/>
                </a:pPr>
                <a:r>
                  <a:rPr lang="en-GB" sz="1350" b="1" dirty="0"/>
                  <a:t>Considerations</a:t>
                </a:r>
              </a:p>
              <a:p>
                <a:pPr defTabSz="342218"/>
                <a:r>
                  <a:rPr lang="en-US" sz="1200" dirty="0">
                    <a:solidFill>
                      <a:schemeClr val="tx1">
                        <a:lumMod val="85000"/>
                        <a:lumOff val="15000"/>
                      </a:schemeClr>
                    </a:solidFill>
                  </a:rPr>
                  <a:t>A</a:t>
                </a:r>
                <a:r>
                  <a:rPr lang="en-CH" sz="1200" dirty="0">
                    <a:solidFill>
                      <a:schemeClr val="tx1">
                        <a:lumMod val="85000"/>
                        <a:lumOff val="15000"/>
                      </a:schemeClr>
                    </a:solidFill>
                  </a:rPr>
                  <a:t>ttempt to use uniform technology through</a:t>
                </a:r>
                <a:r>
                  <a:rPr lang="en-US" sz="1200" dirty="0">
                    <a:solidFill>
                      <a:schemeClr val="tx1">
                        <a:lumMod val="85000"/>
                        <a:lumOff val="15000"/>
                      </a:schemeClr>
                    </a:solidFill>
                  </a:rPr>
                  <a:t>out</a:t>
                </a:r>
                <a:r>
                  <a:rPr lang="en-CH" sz="1200" dirty="0">
                    <a:solidFill>
                      <a:schemeClr val="tx1">
                        <a:lumMod val="85000"/>
                        <a:lumOff val="15000"/>
                      </a:schemeClr>
                    </a:solidFill>
                  </a:rPr>
                  <a:t> the collider complex</a:t>
                </a:r>
                <a:endParaRPr lang="en-US" sz="1200" dirty="0">
                  <a:solidFill>
                    <a:schemeClr val="tx1">
                      <a:lumMod val="85000"/>
                      <a:lumOff val="15000"/>
                    </a:schemeClr>
                  </a:solidFill>
                </a:endParaRPr>
              </a:p>
              <a:p>
                <a:pPr marL="556531" lvl="1" defTabSz="342218"/>
                <a:r>
                  <a:rPr lang="en-GB" sz="1200" dirty="0">
                    <a:solidFill>
                      <a:schemeClr val="tx1">
                        <a:lumMod val="85000"/>
                        <a:lumOff val="15000"/>
                      </a:schemeClr>
                    </a:solidFill>
                  </a:rPr>
                  <a:t>HTS windings (for robustness)</a:t>
                </a:r>
              </a:p>
              <a:p>
                <a:pPr marL="556531" lvl="1" defTabSz="342218"/>
                <a:r>
                  <a:rPr lang="en-GB" sz="1200" dirty="0">
                    <a:solidFill>
                      <a:schemeClr val="tx1">
                        <a:lumMod val="85000"/>
                        <a:lumOff val="15000"/>
                      </a:schemeClr>
                    </a:solidFill>
                  </a:rPr>
                  <a:t>High current density (for cost reasons)</a:t>
                </a:r>
              </a:p>
              <a:p>
                <a:pPr marL="556531" lvl="1" defTabSz="342218"/>
                <a:r>
                  <a:rPr lang="en-GB" sz="1200" dirty="0">
                    <a:solidFill>
                      <a:schemeClr val="tx1">
                        <a:lumMod val="85000"/>
                        <a:lumOff val="15000"/>
                      </a:schemeClr>
                    </a:solidFill>
                  </a:rPr>
                  <a:t>Operation at high temperature (for energy efficiency)</a:t>
                </a:r>
              </a:p>
            </p:txBody>
          </p:sp>
        </mc:Choice>
        <mc:Fallback xmlns="">
          <p:sp>
            <p:nvSpPr>
              <p:cNvPr id="6" name="Content Placeholder 5">
                <a:extLst>
                  <a:ext uri="{FF2B5EF4-FFF2-40B4-BE49-F238E27FC236}">
                    <a16:creationId xmlns:a16="http://schemas.microsoft.com/office/drawing/2014/main" id="{A5406A51-6B97-57C6-3C32-3614F84251F9}"/>
                  </a:ext>
                </a:extLst>
              </p:cNvPr>
              <p:cNvSpPr>
                <a:spLocks noGrp="1" noRot="1" noChangeAspect="1" noMove="1" noResize="1" noEditPoints="1" noAdjustHandles="1" noChangeArrowheads="1" noChangeShapeType="1" noTextEdit="1"/>
              </p:cNvSpPr>
              <p:nvPr>
                <p:ph sz="half" idx="1"/>
              </p:nvPr>
            </p:nvSpPr>
            <p:spPr>
              <a:blipFill>
                <a:blip r:embed="rId2"/>
                <a:stretch>
                  <a:fillRect l="-627" t="-935"/>
                </a:stretch>
              </a:blipFill>
            </p:spPr>
            <p:txBody>
              <a:bodyPr/>
              <a:lstStyle/>
              <a:p>
                <a:r>
                  <a:rPr lang="fr-FR">
                    <a:noFill/>
                  </a:rPr>
                  <a:t> </a:t>
                </a:r>
              </a:p>
            </p:txBody>
          </p:sp>
        </mc:Fallback>
      </mc:AlternateContent>
      <p:sp>
        <p:nvSpPr>
          <p:cNvPr id="4" name="Slide Number Placeholder 3">
            <a:extLst>
              <a:ext uri="{FF2B5EF4-FFF2-40B4-BE49-F238E27FC236}">
                <a16:creationId xmlns:a16="http://schemas.microsoft.com/office/drawing/2014/main" id="{D59CCF67-34CF-FCA6-00AF-6B9FA6E27968}"/>
              </a:ext>
            </a:extLst>
          </p:cNvPr>
          <p:cNvSpPr>
            <a:spLocks noGrp="1"/>
          </p:cNvSpPr>
          <p:nvPr>
            <p:ph type="sldNum" sz="quarter" idx="12"/>
          </p:nvPr>
        </p:nvSpPr>
        <p:spPr/>
        <p:txBody>
          <a:bodyPr/>
          <a:lstStyle/>
          <a:p>
            <a:fld id="{3478A56A-6164-B14D-A8F7-980D09C4DD92}" type="slidenum">
              <a:rPr lang="en-US" smtClean="0"/>
              <a:pPr/>
              <a:t>42</a:t>
            </a:fld>
            <a:endParaRPr lang="en-US"/>
          </a:p>
        </p:txBody>
      </p:sp>
      <p:sp>
        <p:nvSpPr>
          <p:cNvPr id="5" name="Title 4">
            <a:extLst>
              <a:ext uri="{FF2B5EF4-FFF2-40B4-BE49-F238E27FC236}">
                <a16:creationId xmlns:a16="http://schemas.microsoft.com/office/drawing/2014/main" id="{BCB25967-374C-E918-42B7-0180A66F2AB8}"/>
              </a:ext>
            </a:extLst>
          </p:cNvPr>
          <p:cNvSpPr>
            <a:spLocks noGrp="1"/>
          </p:cNvSpPr>
          <p:nvPr>
            <p:ph type="title"/>
          </p:nvPr>
        </p:nvSpPr>
        <p:spPr/>
        <p:txBody>
          <a:bodyPr>
            <a:normAutofit/>
          </a:bodyPr>
          <a:lstStyle/>
          <a:p>
            <a:r>
              <a:rPr lang="en-US" dirty="0"/>
              <a:t>Accelerator Superconducting Magnets</a:t>
            </a: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1323D669-DAA7-A19A-A546-7DCAA384E4FD}"/>
                  </a:ext>
                </a:extLst>
              </p:cNvPr>
              <p:cNvGraphicFramePr>
                <a:graphicFrameLocks noGrp="1"/>
              </p:cNvGraphicFramePr>
              <p:nvPr>
                <p:extLst/>
              </p:nvPr>
            </p:nvGraphicFramePr>
            <p:xfrm>
              <a:off x="4884049" y="2862700"/>
              <a:ext cx="3555490" cy="1948816"/>
            </p:xfrm>
            <a:graphic>
              <a:graphicData uri="http://schemas.openxmlformats.org/drawingml/2006/table">
                <a:tbl>
                  <a:tblPr firstRow="1" bandRow="1">
                    <a:tableStyleId>{9D7B26C5-4107-4FEC-AEDC-1716B250A1EF}</a:tableStyleId>
                  </a:tblPr>
                  <a:tblGrid>
                    <a:gridCol w="1846260">
                      <a:extLst>
                        <a:ext uri="{9D8B030D-6E8A-4147-A177-3AD203B41FA5}">
                          <a16:colId xmlns:a16="http://schemas.microsoft.com/office/drawing/2014/main" val="865810382"/>
                        </a:ext>
                      </a:extLst>
                    </a:gridCol>
                    <a:gridCol w="524066">
                      <a:extLst>
                        <a:ext uri="{9D8B030D-6E8A-4147-A177-3AD203B41FA5}">
                          <a16:colId xmlns:a16="http://schemas.microsoft.com/office/drawing/2014/main" val="1804529618"/>
                        </a:ext>
                      </a:extLst>
                    </a:gridCol>
                    <a:gridCol w="1185164">
                      <a:extLst>
                        <a:ext uri="{9D8B030D-6E8A-4147-A177-3AD203B41FA5}">
                          <a16:colId xmlns:a16="http://schemas.microsoft.com/office/drawing/2014/main" val="991755615"/>
                        </a:ext>
                      </a:extLst>
                    </a:gridCol>
                  </a:tblGrid>
                  <a:tr h="208546">
                    <a:tc>
                      <a:txBody>
                        <a:bodyPr/>
                        <a:lstStyle/>
                        <a:p>
                          <a:r>
                            <a:rPr lang="en-US" sz="800" dirty="0"/>
                            <a:t>Parameter</a:t>
                          </a:r>
                        </a:p>
                      </a:txBody>
                      <a:tcPr marL="36608" marR="36608" marT="18304" marB="18304"/>
                    </a:tc>
                    <a:tc>
                      <a:txBody>
                        <a:bodyPr/>
                        <a:lstStyle/>
                        <a:p>
                          <a:r>
                            <a:rPr lang="en-US" sz="800" dirty="0"/>
                            <a:t>Unit</a:t>
                          </a:r>
                        </a:p>
                      </a:txBody>
                      <a:tcPr marL="36608" marR="36608" marT="18304" marB="18304"/>
                    </a:tc>
                    <a:tc>
                      <a:txBody>
                        <a:bodyPr/>
                        <a:lstStyle/>
                        <a:p>
                          <a:endParaRPr lang="en-US" sz="800" dirty="0"/>
                        </a:p>
                      </a:txBody>
                      <a:tcPr marL="36608" marR="36608" marT="18304" marB="18304"/>
                    </a:tc>
                    <a:extLst>
                      <a:ext uri="{0D108BD9-81ED-4DB2-BD59-A6C34878D82A}">
                        <a16:rowId xmlns:a16="http://schemas.microsoft.com/office/drawing/2014/main" val="3061926570"/>
                      </a:ext>
                    </a:extLst>
                  </a:tr>
                  <a:tr h="208546">
                    <a:tc>
                      <a:txBody>
                        <a:bodyPr/>
                        <a:lstStyle/>
                        <a:p>
                          <a:r>
                            <a:rPr lang="en-US" sz="800" dirty="0"/>
                            <a:t>Minimum central field </a:t>
                          </a:r>
                          <a14:m>
                            <m:oMath xmlns:m="http://schemas.openxmlformats.org/officeDocument/2006/math">
                              <m:sSub>
                                <m:sSubPr>
                                  <m:ctrlPr>
                                    <a:rPr lang="en-US" sz="800" b="0" i="1" smtClean="0">
                                      <a:latin typeface="Cambria Math" panose="02040503050406030204" pitchFamily="18" charset="0"/>
                                    </a:rPr>
                                  </m:ctrlPr>
                                </m:sSubPr>
                                <m:e>
                                  <m:r>
                                    <a:rPr lang="en-US" sz="800" b="0" smtClean="0">
                                      <a:latin typeface="Cambria Math" panose="02040503050406030204" pitchFamily="18" charset="0"/>
                                    </a:rPr>
                                    <m:t>𝐵</m:t>
                                  </m:r>
                                </m:e>
                                <m:sub>
                                  <m:r>
                                    <a:rPr lang="en-US" sz="800" b="0" smtClean="0">
                                      <a:latin typeface="Cambria Math" panose="02040503050406030204" pitchFamily="18" charset="0"/>
                                    </a:rPr>
                                    <m:t>0</m:t>
                                  </m:r>
                                </m:sub>
                              </m:sSub>
                            </m:oMath>
                          </a14:m>
                          <a:endParaRPr lang="en-US" sz="800" dirty="0"/>
                        </a:p>
                      </a:txBody>
                      <a:tcPr marL="36608" marR="36608" marT="18304" marB="18304"/>
                    </a:tc>
                    <a:tc>
                      <a:txBody>
                        <a:bodyPr/>
                        <a:lstStyle/>
                        <a:p>
                          <a:r>
                            <a:rPr lang="en-US" sz="800" dirty="0"/>
                            <a:t>T</a:t>
                          </a:r>
                        </a:p>
                      </a:txBody>
                      <a:tcPr marL="36608" marR="36608" marT="18304" marB="18304"/>
                    </a:tc>
                    <a:tc>
                      <a:txBody>
                        <a:bodyPr/>
                        <a:lstStyle/>
                        <a:p>
                          <a:r>
                            <a:rPr lang="en-US" sz="800" dirty="0"/>
                            <a:t>10 </a:t>
                          </a:r>
                        </a:p>
                      </a:txBody>
                      <a:tcPr marL="36608" marR="36608" marT="18304" marB="18304"/>
                    </a:tc>
                    <a:extLst>
                      <a:ext uri="{0D108BD9-81ED-4DB2-BD59-A6C34878D82A}">
                        <a16:rowId xmlns:a16="http://schemas.microsoft.com/office/drawing/2014/main" val="3267809803"/>
                      </a:ext>
                    </a:extLst>
                  </a:tr>
                  <a:tr h="208546">
                    <a:tc>
                      <a:txBody>
                        <a:bodyPr/>
                        <a:lstStyle/>
                        <a:p>
                          <a:r>
                            <a:rPr lang="en-US" sz="800" dirty="0"/>
                            <a:t>Free aperture (height x width)</a:t>
                          </a:r>
                        </a:p>
                      </a:txBody>
                      <a:tcPr marL="36608" marR="36608" marT="18304" marB="18304"/>
                    </a:tc>
                    <a:tc>
                      <a:txBody>
                        <a:bodyPr/>
                        <a:lstStyle/>
                        <a:p>
                          <a:r>
                            <a:rPr lang="en-US" sz="800" dirty="0"/>
                            <a:t>mm2</a:t>
                          </a:r>
                        </a:p>
                      </a:txBody>
                      <a:tcPr marL="36608" marR="36608" marT="18304" marB="18304"/>
                    </a:tc>
                    <a:tc>
                      <a:txBody>
                        <a:bodyPr/>
                        <a:lstStyle/>
                        <a:p>
                          <a:r>
                            <a:rPr lang="en-US" sz="800" dirty="0"/>
                            <a:t>30x100</a:t>
                          </a:r>
                        </a:p>
                      </a:txBody>
                      <a:tcPr marL="36608" marR="36608" marT="18304" marB="18304"/>
                    </a:tc>
                    <a:extLst>
                      <a:ext uri="{0D108BD9-81ED-4DB2-BD59-A6C34878D82A}">
                        <a16:rowId xmlns:a16="http://schemas.microsoft.com/office/drawing/2014/main" val="2255630308"/>
                      </a:ext>
                    </a:extLst>
                  </a:tr>
                  <a:tr h="265208">
                    <a:tc>
                      <a:txBody>
                        <a:bodyPr/>
                        <a:lstStyle/>
                        <a:p>
                          <a:r>
                            <a:rPr lang="en-US" sz="800" dirty="0"/>
                            <a:t>Field Quality limits</a:t>
                          </a:r>
                        </a:p>
                      </a:txBody>
                      <a:tcPr marL="36608" marR="36608" marT="18304" marB="18304"/>
                    </a:tc>
                    <a:tc>
                      <a:txBody>
                        <a:bodyPr/>
                        <a:lstStyle/>
                        <a:p>
                          <a:r>
                            <a:rPr lang="en-US" sz="800" dirty="0"/>
                            <a:t>units</a:t>
                          </a:r>
                        </a:p>
                      </a:txBody>
                      <a:tcPr marL="36608" marR="36608" marT="18304" marB="18304"/>
                    </a:tc>
                    <a:tc>
                      <a:txBody>
                        <a:bodyPr/>
                        <a:lstStyle/>
                        <a:p>
                          <a:r>
                            <a:rPr lang="en-US" sz="800" dirty="0"/>
                            <a:t>10, 50 ( to be iterated with beam physics )</a:t>
                          </a:r>
                        </a:p>
                      </a:txBody>
                      <a:tcPr marL="36608" marR="36608" marT="18304" marB="18304"/>
                    </a:tc>
                    <a:extLst>
                      <a:ext uri="{0D108BD9-81ED-4DB2-BD59-A6C34878D82A}">
                        <a16:rowId xmlns:a16="http://schemas.microsoft.com/office/drawing/2014/main" val="2642336502"/>
                      </a:ext>
                    </a:extLst>
                  </a:tr>
                  <a:tr h="208546">
                    <a:tc>
                      <a:txBody>
                        <a:bodyPr/>
                        <a:lstStyle/>
                        <a:p>
                          <a:r>
                            <a:rPr lang="en-US" sz="800" dirty="0"/>
                            <a:t>Field quality homogeneity (B1 change)</a:t>
                          </a:r>
                        </a:p>
                      </a:txBody>
                      <a:tcPr marL="36608" marR="36608" marT="18304" marB="18304"/>
                    </a:tc>
                    <a:tc>
                      <a:txBody>
                        <a:bodyPr/>
                        <a:lstStyle/>
                        <a:p>
                          <a:r>
                            <a:rPr lang="en-US" sz="800" dirty="0"/>
                            <a:t>%</a:t>
                          </a:r>
                        </a:p>
                      </a:txBody>
                      <a:tcPr marL="36608" marR="36608" marT="18304" marB="18304"/>
                    </a:tc>
                    <a:tc>
                      <a:txBody>
                        <a:bodyPr/>
                        <a:lstStyle/>
                        <a:p>
                          <a:endParaRPr lang="en-US" sz="800" dirty="0"/>
                        </a:p>
                      </a:txBody>
                      <a:tcPr marL="36608" marR="36608" marT="18304" marB="18304"/>
                    </a:tc>
                    <a:extLst>
                      <a:ext uri="{0D108BD9-81ED-4DB2-BD59-A6C34878D82A}">
                        <a16:rowId xmlns:a16="http://schemas.microsoft.com/office/drawing/2014/main" val="2693444280"/>
                      </a:ext>
                    </a:extLst>
                  </a:tr>
                  <a:tr h="208546">
                    <a:tc>
                      <a:txBody>
                        <a:bodyPr/>
                        <a:lstStyle/>
                        <a:p>
                          <a:r>
                            <a:rPr lang="en-US" sz="800" dirty="0"/>
                            <a:t>Good Field region (height x width)</a:t>
                          </a:r>
                        </a:p>
                      </a:txBody>
                      <a:tcPr marL="36608" marR="36608" marT="18304" marB="18304"/>
                    </a:tc>
                    <a:tc>
                      <a:txBody>
                        <a:bodyPr/>
                        <a:lstStyle/>
                        <a:p>
                          <a:r>
                            <a:rPr lang="en-US" sz="800" dirty="0"/>
                            <a:t>mm2</a:t>
                          </a:r>
                        </a:p>
                      </a:txBody>
                      <a:tcPr marL="36608" marR="36608" marT="18304" marB="18304"/>
                    </a:tc>
                    <a:tc>
                      <a:txBody>
                        <a:bodyPr/>
                        <a:lstStyle/>
                        <a:p>
                          <a:r>
                            <a:rPr lang="en-US" sz="800" dirty="0"/>
                            <a:t>10 mm x 20 </a:t>
                          </a:r>
                          <a:r>
                            <a:rPr lang="en-US" sz="800"/>
                            <a:t>mm </a:t>
                          </a:r>
                          <a:endParaRPr lang="en-US" sz="800" dirty="0"/>
                        </a:p>
                      </a:txBody>
                      <a:tcPr marL="36608" marR="36608" marT="18304" marB="18304"/>
                    </a:tc>
                    <a:extLst>
                      <a:ext uri="{0D108BD9-81ED-4DB2-BD59-A6C34878D82A}">
                        <a16:rowId xmlns:a16="http://schemas.microsoft.com/office/drawing/2014/main" val="2455324679"/>
                      </a:ext>
                    </a:extLst>
                  </a:tr>
                  <a:tr h="208546">
                    <a:tc>
                      <a:txBody>
                        <a:bodyPr/>
                        <a:lstStyle/>
                        <a:p>
                          <a:r>
                            <a:rPr lang="en-US" sz="800" dirty="0"/>
                            <a:t>Operating temperature</a:t>
                          </a:r>
                        </a:p>
                      </a:txBody>
                      <a:tcPr marL="36608" marR="36608" marT="18304" marB="18304"/>
                    </a:tc>
                    <a:tc>
                      <a:txBody>
                        <a:bodyPr/>
                        <a:lstStyle/>
                        <a:p>
                          <a:endParaRPr lang="en-US" sz="800" dirty="0"/>
                        </a:p>
                      </a:txBody>
                      <a:tcPr marL="36608" marR="36608" marT="18304" marB="18304"/>
                    </a:tc>
                    <a:tc>
                      <a:txBody>
                        <a:bodyPr/>
                        <a:lstStyle/>
                        <a:p>
                          <a:r>
                            <a:rPr lang="en-US" sz="800" dirty="0"/>
                            <a:t>TBD</a:t>
                          </a:r>
                        </a:p>
                      </a:txBody>
                      <a:tcPr marL="36608" marR="36608" marT="18304" marB="18304"/>
                    </a:tc>
                    <a:extLst>
                      <a:ext uri="{0D108BD9-81ED-4DB2-BD59-A6C34878D82A}">
                        <a16:rowId xmlns:a16="http://schemas.microsoft.com/office/drawing/2014/main" val="2071179964"/>
                      </a:ext>
                    </a:extLst>
                  </a:tr>
                  <a:tr h="208546">
                    <a:tc>
                      <a:txBody>
                        <a:bodyPr/>
                        <a:lstStyle/>
                        <a:p>
                          <a:r>
                            <a:rPr lang="en-US" sz="800" dirty="0"/>
                            <a:t>HTS tape dimensions</a:t>
                          </a:r>
                        </a:p>
                      </a:txBody>
                      <a:tcPr marL="36608" marR="36608" marT="18304" marB="18304"/>
                    </a:tc>
                    <a:tc>
                      <a:txBody>
                        <a:bodyPr/>
                        <a:lstStyle/>
                        <a:p>
                          <a:endParaRPr lang="en-US" sz="800" dirty="0"/>
                        </a:p>
                      </a:txBody>
                      <a:tcPr marL="36608" marR="36608" marT="18304" marB="18304"/>
                    </a:tc>
                    <a:tc>
                      <a:txBody>
                        <a:bodyPr/>
                        <a:lstStyle/>
                        <a:p>
                          <a:r>
                            <a:rPr lang="en-US" sz="800" dirty="0"/>
                            <a:t>12 mm x ** mm</a:t>
                          </a:r>
                        </a:p>
                      </a:txBody>
                      <a:tcPr marL="36608" marR="36608" marT="18304" marB="18304"/>
                    </a:tc>
                    <a:extLst>
                      <a:ext uri="{0D108BD9-81ED-4DB2-BD59-A6C34878D82A}">
                        <a16:rowId xmlns:a16="http://schemas.microsoft.com/office/drawing/2014/main" val="701540051"/>
                      </a:ext>
                    </a:extLst>
                  </a:tr>
                  <a:tr h="208546">
                    <a:tc>
                      <a:txBody>
                        <a:bodyPr/>
                        <a:lstStyle/>
                        <a:p>
                          <a:r>
                            <a:rPr lang="en-US" sz="800" dirty="0"/>
                            <a:t>Magnet length </a:t>
                          </a:r>
                        </a:p>
                      </a:txBody>
                      <a:tcPr marL="36608" marR="36608" marT="18304" marB="18304"/>
                    </a:tc>
                    <a:tc>
                      <a:txBody>
                        <a:bodyPr/>
                        <a:lstStyle/>
                        <a:p>
                          <a:endParaRPr lang="en-US" sz="800" dirty="0"/>
                        </a:p>
                      </a:txBody>
                      <a:tcPr marL="36608" marR="36608" marT="18304" marB="18304"/>
                    </a:tc>
                    <a:tc>
                      <a:txBody>
                        <a:bodyPr/>
                        <a:lstStyle/>
                        <a:p>
                          <a:endParaRPr lang="en-US" sz="800" dirty="0"/>
                        </a:p>
                      </a:txBody>
                      <a:tcPr marL="36608" marR="36608" marT="18304" marB="18304"/>
                    </a:tc>
                    <a:extLst>
                      <a:ext uri="{0D108BD9-81ED-4DB2-BD59-A6C34878D82A}">
                        <a16:rowId xmlns:a16="http://schemas.microsoft.com/office/drawing/2014/main" val="2199932247"/>
                      </a:ext>
                    </a:extLst>
                  </a:tr>
                </a:tbl>
              </a:graphicData>
            </a:graphic>
          </p:graphicFrame>
        </mc:Choice>
        <mc:Fallback xmlns="">
          <p:graphicFrame>
            <p:nvGraphicFramePr>
              <p:cNvPr id="2" name="Table 1">
                <a:extLst>
                  <a:ext uri="{FF2B5EF4-FFF2-40B4-BE49-F238E27FC236}">
                    <a16:creationId xmlns:a16="http://schemas.microsoft.com/office/drawing/2014/main" id="{1323D669-DAA7-A19A-A546-7DCAA384E4FD}"/>
                  </a:ext>
                </a:extLst>
              </p:cNvPr>
              <p:cNvGraphicFramePr>
                <a:graphicFrameLocks noGrp="1"/>
              </p:cNvGraphicFramePr>
              <p:nvPr>
                <p:extLst/>
              </p:nvPr>
            </p:nvGraphicFramePr>
            <p:xfrm>
              <a:off x="4884049" y="2862700"/>
              <a:ext cx="3555490" cy="1948816"/>
            </p:xfrm>
            <a:graphic>
              <a:graphicData uri="http://schemas.openxmlformats.org/drawingml/2006/table">
                <a:tbl>
                  <a:tblPr firstRow="1" bandRow="1">
                    <a:tableStyleId>{9D7B26C5-4107-4FEC-AEDC-1716B250A1EF}</a:tableStyleId>
                  </a:tblPr>
                  <a:tblGrid>
                    <a:gridCol w="1846260">
                      <a:extLst>
                        <a:ext uri="{9D8B030D-6E8A-4147-A177-3AD203B41FA5}">
                          <a16:colId xmlns:a16="http://schemas.microsoft.com/office/drawing/2014/main" val="865810382"/>
                        </a:ext>
                      </a:extLst>
                    </a:gridCol>
                    <a:gridCol w="524066">
                      <a:extLst>
                        <a:ext uri="{9D8B030D-6E8A-4147-A177-3AD203B41FA5}">
                          <a16:colId xmlns:a16="http://schemas.microsoft.com/office/drawing/2014/main" val="1804529618"/>
                        </a:ext>
                      </a:extLst>
                    </a:gridCol>
                    <a:gridCol w="1185164">
                      <a:extLst>
                        <a:ext uri="{9D8B030D-6E8A-4147-A177-3AD203B41FA5}">
                          <a16:colId xmlns:a16="http://schemas.microsoft.com/office/drawing/2014/main" val="991755615"/>
                        </a:ext>
                      </a:extLst>
                    </a:gridCol>
                  </a:tblGrid>
                  <a:tr h="208546">
                    <a:tc>
                      <a:txBody>
                        <a:bodyPr/>
                        <a:lstStyle/>
                        <a:p>
                          <a:r>
                            <a:rPr lang="en-US" sz="800" dirty="0"/>
                            <a:t>Parameter</a:t>
                          </a:r>
                        </a:p>
                      </a:txBody>
                      <a:tcPr marL="36608" marR="36608" marT="18304" marB="18304"/>
                    </a:tc>
                    <a:tc>
                      <a:txBody>
                        <a:bodyPr/>
                        <a:lstStyle/>
                        <a:p>
                          <a:r>
                            <a:rPr lang="en-US" sz="800" dirty="0"/>
                            <a:t>Unit</a:t>
                          </a:r>
                        </a:p>
                      </a:txBody>
                      <a:tcPr marL="36608" marR="36608" marT="18304" marB="18304"/>
                    </a:tc>
                    <a:tc>
                      <a:txBody>
                        <a:bodyPr/>
                        <a:lstStyle/>
                        <a:p>
                          <a:endParaRPr lang="en-US" sz="800" dirty="0"/>
                        </a:p>
                      </a:txBody>
                      <a:tcPr marL="36608" marR="36608" marT="18304" marB="18304"/>
                    </a:tc>
                    <a:extLst>
                      <a:ext uri="{0D108BD9-81ED-4DB2-BD59-A6C34878D82A}">
                        <a16:rowId xmlns:a16="http://schemas.microsoft.com/office/drawing/2014/main" val="3061926570"/>
                      </a:ext>
                    </a:extLst>
                  </a:tr>
                  <a:tr h="208546">
                    <a:tc>
                      <a:txBody>
                        <a:bodyPr/>
                        <a:lstStyle/>
                        <a:p>
                          <a:endParaRPr lang="fr-FR"/>
                        </a:p>
                      </a:txBody>
                      <a:tcPr marL="36608" marR="36608" marT="18304" marB="18304">
                        <a:blipFill>
                          <a:blip r:embed="rId3"/>
                          <a:stretch>
                            <a:fillRect t="-100000" r="-93069" b="-722857"/>
                          </a:stretch>
                        </a:blipFill>
                      </a:tcPr>
                    </a:tc>
                    <a:tc>
                      <a:txBody>
                        <a:bodyPr/>
                        <a:lstStyle/>
                        <a:p>
                          <a:r>
                            <a:rPr lang="en-US" sz="800" dirty="0"/>
                            <a:t>T</a:t>
                          </a:r>
                        </a:p>
                      </a:txBody>
                      <a:tcPr marL="36608" marR="36608" marT="18304" marB="18304"/>
                    </a:tc>
                    <a:tc>
                      <a:txBody>
                        <a:bodyPr/>
                        <a:lstStyle/>
                        <a:p>
                          <a:r>
                            <a:rPr lang="en-US" sz="800" dirty="0"/>
                            <a:t>10 </a:t>
                          </a:r>
                        </a:p>
                      </a:txBody>
                      <a:tcPr marL="36608" marR="36608" marT="18304" marB="18304"/>
                    </a:tc>
                    <a:extLst>
                      <a:ext uri="{0D108BD9-81ED-4DB2-BD59-A6C34878D82A}">
                        <a16:rowId xmlns:a16="http://schemas.microsoft.com/office/drawing/2014/main" val="3267809803"/>
                      </a:ext>
                    </a:extLst>
                  </a:tr>
                  <a:tr h="208546">
                    <a:tc>
                      <a:txBody>
                        <a:bodyPr/>
                        <a:lstStyle/>
                        <a:p>
                          <a:r>
                            <a:rPr lang="en-US" sz="800" dirty="0"/>
                            <a:t>Free aperture (height x width)</a:t>
                          </a:r>
                        </a:p>
                      </a:txBody>
                      <a:tcPr marL="36608" marR="36608" marT="18304" marB="18304"/>
                    </a:tc>
                    <a:tc>
                      <a:txBody>
                        <a:bodyPr/>
                        <a:lstStyle/>
                        <a:p>
                          <a:r>
                            <a:rPr lang="en-US" sz="800" dirty="0"/>
                            <a:t>mm2</a:t>
                          </a:r>
                        </a:p>
                      </a:txBody>
                      <a:tcPr marL="36608" marR="36608" marT="18304" marB="18304"/>
                    </a:tc>
                    <a:tc>
                      <a:txBody>
                        <a:bodyPr/>
                        <a:lstStyle/>
                        <a:p>
                          <a:r>
                            <a:rPr lang="en-US" sz="800" dirty="0"/>
                            <a:t>30x100</a:t>
                          </a:r>
                        </a:p>
                      </a:txBody>
                      <a:tcPr marL="36608" marR="36608" marT="18304" marB="18304"/>
                    </a:tc>
                    <a:extLst>
                      <a:ext uri="{0D108BD9-81ED-4DB2-BD59-A6C34878D82A}">
                        <a16:rowId xmlns:a16="http://schemas.microsoft.com/office/drawing/2014/main" val="2255630308"/>
                      </a:ext>
                    </a:extLst>
                  </a:tr>
                  <a:tr h="280448">
                    <a:tc>
                      <a:txBody>
                        <a:bodyPr/>
                        <a:lstStyle/>
                        <a:p>
                          <a:r>
                            <a:rPr lang="en-US" sz="800" dirty="0"/>
                            <a:t>Field Quality limits</a:t>
                          </a:r>
                        </a:p>
                      </a:txBody>
                      <a:tcPr marL="36608" marR="36608" marT="18304" marB="18304"/>
                    </a:tc>
                    <a:tc>
                      <a:txBody>
                        <a:bodyPr/>
                        <a:lstStyle/>
                        <a:p>
                          <a:r>
                            <a:rPr lang="en-US" sz="800" dirty="0"/>
                            <a:t>units</a:t>
                          </a:r>
                        </a:p>
                      </a:txBody>
                      <a:tcPr marL="36608" marR="36608" marT="18304" marB="18304"/>
                    </a:tc>
                    <a:tc>
                      <a:txBody>
                        <a:bodyPr/>
                        <a:lstStyle/>
                        <a:p>
                          <a:r>
                            <a:rPr lang="en-US" sz="800" dirty="0"/>
                            <a:t>10, 50 ( to be iterated with beam physics )</a:t>
                          </a:r>
                        </a:p>
                      </a:txBody>
                      <a:tcPr marL="36608" marR="36608" marT="18304" marB="18304"/>
                    </a:tc>
                    <a:extLst>
                      <a:ext uri="{0D108BD9-81ED-4DB2-BD59-A6C34878D82A}">
                        <a16:rowId xmlns:a16="http://schemas.microsoft.com/office/drawing/2014/main" val="2642336502"/>
                      </a:ext>
                    </a:extLst>
                  </a:tr>
                  <a:tr h="208546">
                    <a:tc>
                      <a:txBody>
                        <a:bodyPr/>
                        <a:lstStyle/>
                        <a:p>
                          <a:r>
                            <a:rPr lang="en-US" sz="800" dirty="0"/>
                            <a:t>Field quality homogeneity (B1 change)</a:t>
                          </a:r>
                        </a:p>
                      </a:txBody>
                      <a:tcPr marL="36608" marR="36608" marT="18304" marB="18304"/>
                    </a:tc>
                    <a:tc>
                      <a:txBody>
                        <a:bodyPr/>
                        <a:lstStyle/>
                        <a:p>
                          <a:r>
                            <a:rPr lang="en-US" sz="800" dirty="0"/>
                            <a:t>%</a:t>
                          </a:r>
                        </a:p>
                      </a:txBody>
                      <a:tcPr marL="36608" marR="36608" marT="18304" marB="18304"/>
                    </a:tc>
                    <a:tc>
                      <a:txBody>
                        <a:bodyPr/>
                        <a:lstStyle/>
                        <a:p>
                          <a:endParaRPr lang="en-US" sz="800" dirty="0"/>
                        </a:p>
                      </a:txBody>
                      <a:tcPr marL="36608" marR="36608" marT="18304" marB="18304"/>
                    </a:tc>
                    <a:extLst>
                      <a:ext uri="{0D108BD9-81ED-4DB2-BD59-A6C34878D82A}">
                        <a16:rowId xmlns:a16="http://schemas.microsoft.com/office/drawing/2014/main" val="2693444280"/>
                      </a:ext>
                    </a:extLst>
                  </a:tr>
                  <a:tr h="208546">
                    <a:tc>
                      <a:txBody>
                        <a:bodyPr/>
                        <a:lstStyle/>
                        <a:p>
                          <a:r>
                            <a:rPr lang="en-US" sz="800" dirty="0"/>
                            <a:t>Good Field region (height x width)</a:t>
                          </a:r>
                        </a:p>
                      </a:txBody>
                      <a:tcPr marL="36608" marR="36608" marT="18304" marB="18304"/>
                    </a:tc>
                    <a:tc>
                      <a:txBody>
                        <a:bodyPr/>
                        <a:lstStyle/>
                        <a:p>
                          <a:r>
                            <a:rPr lang="en-US" sz="800" dirty="0"/>
                            <a:t>mm2</a:t>
                          </a:r>
                        </a:p>
                      </a:txBody>
                      <a:tcPr marL="36608" marR="36608" marT="18304" marB="18304"/>
                    </a:tc>
                    <a:tc>
                      <a:txBody>
                        <a:bodyPr/>
                        <a:lstStyle/>
                        <a:p>
                          <a:r>
                            <a:rPr lang="en-US" sz="800" dirty="0"/>
                            <a:t>10 mm x 20 </a:t>
                          </a:r>
                          <a:r>
                            <a:rPr lang="en-US" sz="800"/>
                            <a:t>mm </a:t>
                          </a:r>
                          <a:endParaRPr lang="en-US" sz="800" dirty="0"/>
                        </a:p>
                      </a:txBody>
                      <a:tcPr marL="36608" marR="36608" marT="18304" marB="18304"/>
                    </a:tc>
                    <a:extLst>
                      <a:ext uri="{0D108BD9-81ED-4DB2-BD59-A6C34878D82A}">
                        <a16:rowId xmlns:a16="http://schemas.microsoft.com/office/drawing/2014/main" val="2455324679"/>
                      </a:ext>
                    </a:extLst>
                  </a:tr>
                  <a:tr h="208546">
                    <a:tc>
                      <a:txBody>
                        <a:bodyPr/>
                        <a:lstStyle/>
                        <a:p>
                          <a:r>
                            <a:rPr lang="en-US" sz="800" dirty="0"/>
                            <a:t>Operating temperature</a:t>
                          </a:r>
                        </a:p>
                      </a:txBody>
                      <a:tcPr marL="36608" marR="36608" marT="18304" marB="18304"/>
                    </a:tc>
                    <a:tc>
                      <a:txBody>
                        <a:bodyPr/>
                        <a:lstStyle/>
                        <a:p>
                          <a:endParaRPr lang="en-US" sz="800" dirty="0"/>
                        </a:p>
                      </a:txBody>
                      <a:tcPr marL="36608" marR="36608" marT="18304" marB="18304"/>
                    </a:tc>
                    <a:tc>
                      <a:txBody>
                        <a:bodyPr/>
                        <a:lstStyle/>
                        <a:p>
                          <a:r>
                            <a:rPr lang="en-US" sz="800" dirty="0"/>
                            <a:t>TBD</a:t>
                          </a:r>
                        </a:p>
                      </a:txBody>
                      <a:tcPr marL="36608" marR="36608" marT="18304" marB="18304"/>
                    </a:tc>
                    <a:extLst>
                      <a:ext uri="{0D108BD9-81ED-4DB2-BD59-A6C34878D82A}">
                        <a16:rowId xmlns:a16="http://schemas.microsoft.com/office/drawing/2014/main" val="2071179964"/>
                      </a:ext>
                    </a:extLst>
                  </a:tr>
                  <a:tr h="208546">
                    <a:tc>
                      <a:txBody>
                        <a:bodyPr/>
                        <a:lstStyle/>
                        <a:p>
                          <a:r>
                            <a:rPr lang="en-US" sz="800" dirty="0"/>
                            <a:t>HTS tape dimensions</a:t>
                          </a:r>
                        </a:p>
                      </a:txBody>
                      <a:tcPr marL="36608" marR="36608" marT="18304" marB="18304"/>
                    </a:tc>
                    <a:tc>
                      <a:txBody>
                        <a:bodyPr/>
                        <a:lstStyle/>
                        <a:p>
                          <a:endParaRPr lang="en-US" sz="800" dirty="0"/>
                        </a:p>
                      </a:txBody>
                      <a:tcPr marL="36608" marR="36608" marT="18304" marB="18304"/>
                    </a:tc>
                    <a:tc>
                      <a:txBody>
                        <a:bodyPr/>
                        <a:lstStyle/>
                        <a:p>
                          <a:r>
                            <a:rPr lang="en-US" sz="800" dirty="0"/>
                            <a:t>12 mm x ** mm</a:t>
                          </a:r>
                        </a:p>
                      </a:txBody>
                      <a:tcPr marL="36608" marR="36608" marT="18304" marB="18304"/>
                    </a:tc>
                    <a:extLst>
                      <a:ext uri="{0D108BD9-81ED-4DB2-BD59-A6C34878D82A}">
                        <a16:rowId xmlns:a16="http://schemas.microsoft.com/office/drawing/2014/main" val="701540051"/>
                      </a:ext>
                    </a:extLst>
                  </a:tr>
                  <a:tr h="208546">
                    <a:tc>
                      <a:txBody>
                        <a:bodyPr/>
                        <a:lstStyle/>
                        <a:p>
                          <a:r>
                            <a:rPr lang="en-US" sz="800" dirty="0"/>
                            <a:t>Magnet length </a:t>
                          </a:r>
                        </a:p>
                      </a:txBody>
                      <a:tcPr marL="36608" marR="36608" marT="18304" marB="18304"/>
                    </a:tc>
                    <a:tc>
                      <a:txBody>
                        <a:bodyPr/>
                        <a:lstStyle/>
                        <a:p>
                          <a:endParaRPr lang="en-US" sz="800" dirty="0"/>
                        </a:p>
                      </a:txBody>
                      <a:tcPr marL="36608" marR="36608" marT="18304" marB="18304"/>
                    </a:tc>
                    <a:tc>
                      <a:txBody>
                        <a:bodyPr/>
                        <a:lstStyle/>
                        <a:p>
                          <a:endParaRPr lang="en-US" sz="800" dirty="0"/>
                        </a:p>
                      </a:txBody>
                      <a:tcPr marL="36608" marR="36608" marT="18304" marB="18304"/>
                    </a:tc>
                    <a:extLst>
                      <a:ext uri="{0D108BD9-81ED-4DB2-BD59-A6C34878D82A}">
                        <a16:rowId xmlns:a16="http://schemas.microsoft.com/office/drawing/2014/main" val="2199932247"/>
                      </a:ext>
                    </a:extLst>
                  </a:tr>
                </a:tbl>
              </a:graphicData>
            </a:graphic>
          </p:graphicFrame>
        </mc:Fallback>
      </mc:AlternateContent>
      <p:pic>
        <p:nvPicPr>
          <p:cNvPr id="11" name="Picture 8" descr="A close-up of a stack of orange objects&#10;&#10;Description automatically generated">
            <a:extLst>
              <a:ext uri="{FF2B5EF4-FFF2-40B4-BE49-F238E27FC236}">
                <a16:creationId xmlns:a16="http://schemas.microsoft.com/office/drawing/2014/main" id="{093E5592-8E2F-128A-9AEF-E36F92CE202C}"/>
              </a:ext>
            </a:extLst>
          </p:cNvPr>
          <p:cNvPicPr>
            <a:picLocks noGrp="1" noChangeAspect="1"/>
          </p:cNvPicPr>
          <p:nvPr>
            <p:ph sz="half" idx="2"/>
          </p:nvPr>
        </p:nvPicPr>
        <p:blipFill rotWithShape="1">
          <a:blip r:embed="rId4" cstate="print">
            <a:extLst>
              <a:ext uri="{28A0092B-C50C-407E-A947-70E740481C1C}">
                <a14:useLocalDpi xmlns:a14="http://schemas.microsoft.com/office/drawing/2010/main"/>
              </a:ext>
            </a:extLst>
          </a:blip>
          <a:srcRect/>
          <a:stretch/>
        </p:blipFill>
        <p:spPr>
          <a:xfrm>
            <a:off x="5220072" y="1149950"/>
            <a:ext cx="2647206" cy="1577464"/>
          </a:xfrm>
          <a:prstGeom prst="rect">
            <a:avLst/>
          </a:prstGeom>
        </p:spPr>
      </p:pic>
      <p:sp>
        <p:nvSpPr>
          <p:cNvPr id="12" name="Espace réservé du pied de page 11"/>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0" name="ZoneTexte 9"/>
          <p:cNvSpPr txBox="1"/>
          <p:nvPr/>
        </p:nvSpPr>
        <p:spPr>
          <a:xfrm>
            <a:off x="6660232" y="105748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a:solidFill>
                  <a:srgbClr val="0070C0"/>
                </a:solidFill>
              </a:rPr>
              <a:t>S. </a:t>
            </a:r>
            <a:r>
              <a:rPr lang="fr-FR" b="1" dirty="0" smtClean="0">
                <a:solidFill>
                  <a:srgbClr val="0070C0"/>
                </a:solidFill>
              </a:rPr>
              <a:t>Fabbri</a:t>
            </a:r>
            <a:endParaRPr lang="fr-FR" b="1" dirty="0">
              <a:solidFill>
                <a:srgbClr val="0070C0"/>
              </a:solidFill>
            </a:endParaRPr>
          </a:p>
        </p:txBody>
      </p:sp>
    </p:spTree>
    <p:extLst>
      <p:ext uri="{BB962C8B-B14F-4D97-AF65-F5344CB8AC3E}">
        <p14:creationId xmlns:p14="http://schemas.microsoft.com/office/powerpoint/2010/main" val="1673499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p:cNvSpPr>
            <a:spLocks noGrp="1"/>
          </p:cNvSpPr>
          <p:nvPr>
            <p:ph sz="half" idx="1"/>
          </p:nvPr>
        </p:nvSpPr>
        <p:spPr/>
        <p:txBody>
          <a:bodyPr/>
          <a:lstStyle/>
          <a:p>
            <a:pPr marL="0" indent="0">
              <a:buNone/>
            </a:pPr>
            <a:r>
              <a:rPr lang="en-US" b="1" dirty="0"/>
              <a:t>An approach to best optimize field quality and cost</a:t>
            </a:r>
          </a:p>
          <a:p>
            <a:r>
              <a:rPr lang="en-US" dirty="0"/>
              <a:t>Input constraints:</a:t>
            </a:r>
          </a:p>
          <a:p>
            <a:pPr lvl="1"/>
            <a:r>
              <a:rPr lang="en-US" dirty="0"/>
              <a:t>Search resolution</a:t>
            </a:r>
          </a:p>
          <a:p>
            <a:pPr lvl="1"/>
            <a:r>
              <a:rPr lang="en-US" dirty="0"/>
              <a:t>Space the RTs can exist in</a:t>
            </a:r>
          </a:p>
          <a:p>
            <a:pPr lvl="1"/>
            <a:r>
              <a:rPr lang="en-US" dirty="0"/>
              <a:t>RT constraints (minimum length in x, thickness in y (12 mm))</a:t>
            </a:r>
          </a:p>
          <a:p>
            <a:pPr lvl="1"/>
            <a:r>
              <a:rPr lang="en-US" dirty="0"/>
              <a:t>Current Density (&lt;700 A/mm2)</a:t>
            </a:r>
          </a:p>
          <a:p>
            <a:r>
              <a:rPr lang="en-US" dirty="0"/>
              <a:t>Limitations: does not include Iron</a:t>
            </a:r>
          </a:p>
          <a:p>
            <a:endParaRPr lang="fr-FR" dirty="0"/>
          </a:p>
        </p:txBody>
      </p:sp>
      <p:sp>
        <p:nvSpPr>
          <p:cNvPr id="8" name="Espace réservé du contenu 7"/>
          <p:cNvSpPr>
            <a:spLocks noGrp="1"/>
          </p:cNvSpPr>
          <p:nvPr>
            <p:ph sz="half" idx="2"/>
          </p:nvPr>
        </p:nvSpPr>
        <p:spPr/>
        <p:txBody>
          <a:bodyPr/>
          <a:lstStyle/>
          <a:p>
            <a:endParaRPr lang="fr-FR"/>
          </a:p>
        </p:txBody>
      </p:sp>
      <p:sp>
        <p:nvSpPr>
          <p:cNvPr id="6" name="Title 5">
            <a:extLst>
              <a:ext uri="{FF2B5EF4-FFF2-40B4-BE49-F238E27FC236}">
                <a16:creationId xmlns:a16="http://schemas.microsoft.com/office/drawing/2014/main" id="{566D215B-5E48-E623-E050-AB9DFCF9947E}"/>
              </a:ext>
            </a:extLst>
          </p:cNvPr>
          <p:cNvSpPr>
            <a:spLocks noGrp="1"/>
          </p:cNvSpPr>
          <p:nvPr>
            <p:ph type="title"/>
          </p:nvPr>
        </p:nvSpPr>
        <p:spPr/>
        <p:txBody>
          <a:bodyPr/>
          <a:lstStyle/>
          <a:p>
            <a:r>
              <a:rPr lang="en-US" dirty="0"/>
              <a:t>Numerical Optimization Routine </a:t>
            </a:r>
          </a:p>
        </p:txBody>
      </p:sp>
      <p:pic>
        <p:nvPicPr>
          <p:cNvPr id="15" name="Picture 14">
            <a:extLst>
              <a:ext uri="{FF2B5EF4-FFF2-40B4-BE49-F238E27FC236}">
                <a16:creationId xmlns:a16="http://schemas.microsoft.com/office/drawing/2014/main" id="{9B841680-0782-10E7-CB44-698818A4903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838622" y="1360822"/>
            <a:ext cx="2263878" cy="1371081"/>
          </a:xfrm>
          <a:prstGeom prst="rect">
            <a:avLst/>
          </a:prstGeom>
        </p:spPr>
      </p:pic>
      <p:grpSp>
        <p:nvGrpSpPr>
          <p:cNvPr id="23" name="Group 22">
            <a:extLst>
              <a:ext uri="{FF2B5EF4-FFF2-40B4-BE49-F238E27FC236}">
                <a16:creationId xmlns:a16="http://schemas.microsoft.com/office/drawing/2014/main" id="{2A04CF52-48A7-6B63-FCF0-81D449783038}"/>
              </a:ext>
            </a:extLst>
          </p:cNvPr>
          <p:cNvGrpSpPr/>
          <p:nvPr/>
        </p:nvGrpSpPr>
        <p:grpSpPr>
          <a:xfrm>
            <a:off x="4559583" y="1364235"/>
            <a:ext cx="2303271" cy="1369245"/>
            <a:chOff x="5803443" y="4098607"/>
            <a:chExt cx="3209782" cy="1877509"/>
          </a:xfrm>
        </p:grpSpPr>
        <p:pic>
          <p:nvPicPr>
            <p:cNvPr id="16" name="Picture 15">
              <a:extLst>
                <a:ext uri="{FF2B5EF4-FFF2-40B4-BE49-F238E27FC236}">
                  <a16:creationId xmlns:a16="http://schemas.microsoft.com/office/drawing/2014/main" id="{00F74C0A-ED7F-E4F0-04C3-01629EA28BF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03443" y="4098607"/>
              <a:ext cx="3209782" cy="1877509"/>
            </a:xfrm>
            <a:prstGeom prst="rect">
              <a:avLst/>
            </a:prstGeom>
          </p:spPr>
        </p:pic>
        <p:cxnSp>
          <p:nvCxnSpPr>
            <p:cNvPr id="17" name="Straight Arrow Connector 16">
              <a:extLst>
                <a:ext uri="{FF2B5EF4-FFF2-40B4-BE49-F238E27FC236}">
                  <a16:creationId xmlns:a16="http://schemas.microsoft.com/office/drawing/2014/main" id="{726EAD82-65F8-8DBB-3826-4F3223B6729D}"/>
                </a:ext>
              </a:extLst>
            </p:cNvPr>
            <p:cNvCxnSpPr>
              <a:cxnSpLocks/>
            </p:cNvCxnSpPr>
            <p:nvPr/>
          </p:nvCxnSpPr>
          <p:spPr>
            <a:xfrm>
              <a:off x="6826668" y="4799349"/>
              <a:ext cx="0" cy="375583"/>
            </a:xfrm>
            <a:prstGeom prst="straightConnector1">
              <a:avLst/>
            </a:prstGeom>
            <a:ln w="12700">
              <a:headEnd type="triangle"/>
              <a:tailEnd type="triangle"/>
            </a:ln>
            <a:effectLst/>
          </p:spPr>
          <p:style>
            <a:lnRef idx="2">
              <a:schemeClr val="dk1"/>
            </a:lnRef>
            <a:fillRef idx="0">
              <a:schemeClr val="dk1"/>
            </a:fillRef>
            <a:effectRef idx="1">
              <a:schemeClr val="dk1"/>
            </a:effectRef>
            <a:fontRef idx="minor">
              <a:schemeClr val="tx1"/>
            </a:fontRef>
          </p:style>
        </p:cxnSp>
        <p:cxnSp>
          <p:nvCxnSpPr>
            <p:cNvPr id="18" name="Straight Arrow Connector 17">
              <a:extLst>
                <a:ext uri="{FF2B5EF4-FFF2-40B4-BE49-F238E27FC236}">
                  <a16:creationId xmlns:a16="http://schemas.microsoft.com/office/drawing/2014/main" id="{0CC0451E-C193-5413-3E1D-A0B67E4C2889}"/>
                </a:ext>
              </a:extLst>
            </p:cNvPr>
            <p:cNvCxnSpPr>
              <a:cxnSpLocks/>
            </p:cNvCxnSpPr>
            <p:nvPr/>
          </p:nvCxnSpPr>
          <p:spPr>
            <a:xfrm>
              <a:off x="6905625" y="5019765"/>
              <a:ext cx="1216819" cy="0"/>
            </a:xfrm>
            <a:prstGeom prst="straightConnector1">
              <a:avLst/>
            </a:prstGeom>
            <a:ln w="12700">
              <a:headEnd type="triangle"/>
              <a:tailEnd type="triangle"/>
            </a:ln>
            <a:effectLst/>
          </p:spPr>
          <p:style>
            <a:lnRef idx="2">
              <a:schemeClr val="dk1"/>
            </a:lnRef>
            <a:fillRef idx="0">
              <a:schemeClr val="dk1"/>
            </a:fillRef>
            <a:effectRef idx="1">
              <a:schemeClr val="dk1"/>
            </a:effectRef>
            <a:fontRef idx="minor">
              <a:schemeClr val="tx1"/>
            </a:fontRef>
          </p:style>
        </p:cxnSp>
        <p:sp>
          <p:nvSpPr>
            <p:cNvPr id="19" name="Rectangle 18">
              <a:extLst>
                <a:ext uri="{FF2B5EF4-FFF2-40B4-BE49-F238E27FC236}">
                  <a16:creationId xmlns:a16="http://schemas.microsoft.com/office/drawing/2014/main" id="{457DD404-6CA9-10E6-B8A3-AB0023B1D5AA}"/>
                </a:ext>
              </a:extLst>
            </p:cNvPr>
            <p:cNvSpPr/>
            <p:nvPr/>
          </p:nvSpPr>
          <p:spPr>
            <a:xfrm>
              <a:off x="6717567" y="4928597"/>
              <a:ext cx="152398" cy="1077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0" name="TextBox 19">
              <a:extLst>
                <a:ext uri="{FF2B5EF4-FFF2-40B4-BE49-F238E27FC236}">
                  <a16:creationId xmlns:a16="http://schemas.microsoft.com/office/drawing/2014/main" id="{05169323-DD76-11B5-CA79-020ABD2ECBAA}"/>
                </a:ext>
              </a:extLst>
            </p:cNvPr>
            <p:cNvSpPr txBox="1"/>
            <p:nvPr/>
          </p:nvSpPr>
          <p:spPr>
            <a:xfrm>
              <a:off x="6378030" y="4872357"/>
              <a:ext cx="636552" cy="253214"/>
            </a:xfrm>
            <a:prstGeom prst="rect">
              <a:avLst/>
            </a:prstGeom>
            <a:noFill/>
          </p:spPr>
          <p:txBody>
            <a:bodyPr wrap="square" rtlCol="0">
              <a:spAutoFit/>
            </a:bodyPr>
            <a:lstStyle/>
            <a:p>
              <a:pPr algn="ctr"/>
              <a:r>
                <a:rPr lang="en-US" sz="600" dirty="0">
                  <a:solidFill>
                    <a:schemeClr val="tx1">
                      <a:lumMod val="75000"/>
                      <a:lumOff val="25000"/>
                    </a:schemeClr>
                  </a:solidFill>
                  <a:latin typeface="Montserrat" panose="00000500000000000000" pitchFamily="2" charset="0"/>
                </a:rPr>
                <a:t>30 mm</a:t>
              </a:r>
              <a:endParaRPr lang="en-GB" sz="600" dirty="0">
                <a:solidFill>
                  <a:schemeClr val="tx1">
                    <a:lumMod val="75000"/>
                    <a:lumOff val="25000"/>
                  </a:schemeClr>
                </a:solidFill>
                <a:latin typeface="Montserrat" panose="00000500000000000000" pitchFamily="2" charset="0"/>
              </a:endParaRPr>
            </a:p>
          </p:txBody>
        </p:sp>
        <p:sp>
          <p:nvSpPr>
            <p:cNvPr id="21" name="Rectangle 20">
              <a:extLst>
                <a:ext uri="{FF2B5EF4-FFF2-40B4-BE49-F238E27FC236}">
                  <a16:creationId xmlns:a16="http://schemas.microsoft.com/office/drawing/2014/main" id="{815FD176-8813-19D3-6174-BE1BEB771D2A}"/>
                </a:ext>
              </a:extLst>
            </p:cNvPr>
            <p:cNvSpPr/>
            <p:nvPr/>
          </p:nvSpPr>
          <p:spPr>
            <a:xfrm>
              <a:off x="7290498" y="4980080"/>
              <a:ext cx="470158" cy="1077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2" name="TextBox 21">
              <a:extLst>
                <a:ext uri="{FF2B5EF4-FFF2-40B4-BE49-F238E27FC236}">
                  <a16:creationId xmlns:a16="http://schemas.microsoft.com/office/drawing/2014/main" id="{74E32108-A0C6-0194-911F-B2511B6D8B96}"/>
                </a:ext>
              </a:extLst>
            </p:cNvPr>
            <p:cNvSpPr txBox="1"/>
            <p:nvPr/>
          </p:nvSpPr>
          <p:spPr>
            <a:xfrm>
              <a:off x="7217068" y="4904963"/>
              <a:ext cx="628817" cy="379821"/>
            </a:xfrm>
            <a:prstGeom prst="rect">
              <a:avLst/>
            </a:prstGeom>
            <a:noFill/>
          </p:spPr>
          <p:txBody>
            <a:bodyPr wrap="square" rtlCol="0">
              <a:spAutoFit/>
            </a:bodyPr>
            <a:lstStyle/>
            <a:p>
              <a:pPr algn="ctr"/>
              <a:r>
                <a:rPr lang="en-US" sz="600" dirty="0">
                  <a:solidFill>
                    <a:schemeClr val="tx1">
                      <a:lumMod val="75000"/>
                      <a:lumOff val="25000"/>
                    </a:schemeClr>
                  </a:solidFill>
                  <a:latin typeface="Montserrat" panose="00000500000000000000" pitchFamily="2" charset="0"/>
                </a:rPr>
                <a:t>100 mm</a:t>
              </a:r>
              <a:endParaRPr lang="en-GB" sz="600" dirty="0">
                <a:solidFill>
                  <a:schemeClr val="tx1">
                    <a:lumMod val="75000"/>
                    <a:lumOff val="25000"/>
                  </a:schemeClr>
                </a:solidFill>
                <a:latin typeface="Montserrat" panose="00000500000000000000" pitchFamily="2" charset="0"/>
              </a:endParaRPr>
            </a:p>
          </p:txBody>
        </p:sp>
      </p:grpSp>
      <p:pic>
        <p:nvPicPr>
          <p:cNvPr id="24" name="Picture 23" descr="A colorful diagram of a graph&#10;&#10;Description automatically generated with medium confidence">
            <a:extLst>
              <a:ext uri="{FF2B5EF4-FFF2-40B4-BE49-F238E27FC236}">
                <a16:creationId xmlns:a16="http://schemas.microsoft.com/office/drawing/2014/main" id="{5622D041-2717-FD0F-0433-ABE8C4D2989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860032" y="3109854"/>
            <a:ext cx="1831881" cy="1178652"/>
          </a:xfrm>
          <a:prstGeom prst="rect">
            <a:avLst/>
          </a:prstGeom>
        </p:spPr>
      </p:pic>
      <p:pic>
        <p:nvPicPr>
          <p:cNvPr id="25" name="Picture 24" descr="A blue and orange object with a blue background&#10;&#10;Description automatically generated">
            <a:extLst>
              <a:ext uri="{FF2B5EF4-FFF2-40B4-BE49-F238E27FC236}">
                <a16:creationId xmlns:a16="http://schemas.microsoft.com/office/drawing/2014/main" id="{A656D394-EAAA-BB90-FBBB-AD633B46E80A}"/>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729286" y="3066477"/>
            <a:ext cx="1585265" cy="1178652"/>
          </a:xfrm>
          <a:prstGeom prst="rect">
            <a:avLst/>
          </a:prstGeom>
        </p:spPr>
      </p:pic>
      <p:sp>
        <p:nvSpPr>
          <p:cNvPr id="27" name="TextBox 26">
            <a:extLst>
              <a:ext uri="{FF2B5EF4-FFF2-40B4-BE49-F238E27FC236}">
                <a16:creationId xmlns:a16="http://schemas.microsoft.com/office/drawing/2014/main" id="{C9603FC3-8C80-C0BC-7B86-32E82E50F9F2}"/>
              </a:ext>
            </a:extLst>
          </p:cNvPr>
          <p:cNvSpPr txBox="1"/>
          <p:nvPr/>
        </p:nvSpPr>
        <p:spPr>
          <a:xfrm>
            <a:off x="4514850" y="2855736"/>
            <a:ext cx="4459651" cy="300082"/>
          </a:xfrm>
          <a:prstGeom prst="rect">
            <a:avLst/>
          </a:prstGeom>
          <a:noFill/>
        </p:spPr>
        <p:txBody>
          <a:bodyPr wrap="square">
            <a:spAutoFit/>
          </a:bodyPr>
          <a:lstStyle/>
          <a:p>
            <a:pPr lvl="1"/>
            <a:r>
              <a:rPr lang="en-US" sz="1350" dirty="0">
                <a:solidFill>
                  <a:schemeClr val="tx1">
                    <a:lumMod val="85000"/>
                    <a:lumOff val="15000"/>
                  </a:schemeClr>
                </a:solidFill>
                <a:latin typeface="Montserrat" panose="00000500000000000000" pitchFamily="2" charset="0"/>
              </a:rPr>
              <a:t>Racetrack Model </a:t>
            </a:r>
            <a:r>
              <a:rPr lang="en-US" sz="1350" b="1" dirty="0">
                <a:solidFill>
                  <a:schemeClr val="tx1">
                    <a:lumMod val="85000"/>
                    <a:lumOff val="15000"/>
                  </a:schemeClr>
                </a:solidFill>
                <a:latin typeface="Montserrat" panose="00000500000000000000" pitchFamily="2" charset="0"/>
              </a:rPr>
              <a:t>2D</a:t>
            </a:r>
            <a:r>
              <a:rPr lang="en-US" sz="1350" dirty="0">
                <a:solidFill>
                  <a:schemeClr val="tx1">
                    <a:lumMod val="85000"/>
                    <a:lumOff val="15000"/>
                  </a:schemeClr>
                </a:solidFill>
                <a:latin typeface="Montserrat" panose="00000500000000000000" pitchFamily="2" charset="0"/>
              </a:rPr>
              <a:t> and </a:t>
            </a:r>
            <a:r>
              <a:rPr lang="en-US" sz="1350" b="1" dirty="0">
                <a:solidFill>
                  <a:schemeClr val="tx1">
                    <a:lumMod val="85000"/>
                    <a:lumOff val="15000"/>
                  </a:schemeClr>
                </a:solidFill>
                <a:latin typeface="Montserrat" panose="00000500000000000000" pitchFamily="2" charset="0"/>
              </a:rPr>
              <a:t>3D</a:t>
            </a:r>
          </a:p>
        </p:txBody>
      </p:sp>
      <p:sp>
        <p:nvSpPr>
          <p:cNvPr id="9" name="Espace réservé du pied de page 8"/>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0" name="Espace réservé du numéro de diapositive 9"/>
          <p:cNvSpPr>
            <a:spLocks noGrp="1"/>
          </p:cNvSpPr>
          <p:nvPr>
            <p:ph type="sldNum" sz="quarter" idx="12"/>
          </p:nvPr>
        </p:nvSpPr>
        <p:spPr/>
        <p:txBody>
          <a:bodyPr/>
          <a:lstStyle/>
          <a:p>
            <a:fld id="{005C7FBA-D4E9-46CA-9321-3ADA2E368FCD}" type="slidenum">
              <a:rPr lang="en-GB" smtClean="0"/>
              <a:t>43</a:t>
            </a:fld>
            <a:endParaRPr lang="en-GB"/>
          </a:p>
        </p:txBody>
      </p:sp>
      <p:sp>
        <p:nvSpPr>
          <p:cNvPr id="28" name="ZoneTexte 27"/>
          <p:cNvSpPr txBox="1"/>
          <p:nvPr/>
        </p:nvSpPr>
        <p:spPr>
          <a:xfrm>
            <a:off x="6660232" y="105748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a:solidFill>
                  <a:srgbClr val="0070C0"/>
                </a:solidFill>
              </a:rPr>
              <a:t>S. </a:t>
            </a:r>
            <a:r>
              <a:rPr lang="fr-FR" b="1" dirty="0" smtClean="0">
                <a:solidFill>
                  <a:srgbClr val="0070C0"/>
                </a:solidFill>
              </a:rPr>
              <a:t>Fabbri</a:t>
            </a:r>
            <a:endParaRPr lang="fr-FR" b="1" dirty="0">
              <a:solidFill>
                <a:srgbClr val="0070C0"/>
              </a:solidFill>
            </a:endParaRPr>
          </a:p>
        </p:txBody>
      </p:sp>
    </p:spTree>
    <p:extLst>
      <p:ext uri="{BB962C8B-B14F-4D97-AF65-F5344CB8AC3E}">
        <p14:creationId xmlns:p14="http://schemas.microsoft.com/office/powerpoint/2010/main" val="25125265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A2B4F2B-8C3B-9CFD-9969-35DFEE83B05D}"/>
              </a:ext>
            </a:extLst>
          </p:cNvPr>
          <p:cNvPicPr>
            <a:picLocks noChangeAspect="1"/>
          </p:cNvPicPr>
          <p:nvPr/>
        </p:nvPicPr>
        <p:blipFill>
          <a:blip r:embed="rId2"/>
          <a:stretch>
            <a:fillRect/>
          </a:stretch>
        </p:blipFill>
        <p:spPr>
          <a:xfrm>
            <a:off x="227370" y="2166329"/>
            <a:ext cx="5906731" cy="1664507"/>
          </a:xfrm>
          <a:prstGeom prst="rect">
            <a:avLst/>
          </a:prstGeom>
        </p:spPr>
      </p:pic>
      <p:sp>
        <p:nvSpPr>
          <p:cNvPr id="5" name="Content Placeholder 4">
            <a:extLst>
              <a:ext uri="{FF2B5EF4-FFF2-40B4-BE49-F238E27FC236}">
                <a16:creationId xmlns:a16="http://schemas.microsoft.com/office/drawing/2014/main" id="{DD94066C-AE52-9CD1-ADD4-45C163254807}"/>
              </a:ext>
            </a:extLst>
          </p:cNvPr>
          <p:cNvSpPr>
            <a:spLocks noGrp="1"/>
          </p:cNvSpPr>
          <p:nvPr>
            <p:ph sz="quarter" idx="1"/>
          </p:nvPr>
        </p:nvSpPr>
        <p:spPr/>
        <p:txBody>
          <a:bodyPr/>
          <a:lstStyle/>
          <a:p>
            <a:r>
              <a:rPr lang="en-US" dirty="0" smtClean="0"/>
              <a:t>To investigate further to understand advantages/disadvantages compared to 2 racetracks, etc.</a:t>
            </a:r>
            <a:endParaRPr lang="en-US" dirty="0"/>
          </a:p>
        </p:txBody>
      </p:sp>
      <p:sp>
        <p:nvSpPr>
          <p:cNvPr id="10" name="Espace réservé du contenu 9"/>
          <p:cNvSpPr>
            <a:spLocks noGrp="1"/>
          </p:cNvSpPr>
          <p:nvPr>
            <p:ph sz="half" idx="2"/>
          </p:nvPr>
        </p:nvSpPr>
        <p:spPr/>
        <p:txBody>
          <a:bodyPr/>
          <a:lstStyle/>
          <a:p>
            <a:endParaRPr lang="fr-FR"/>
          </a:p>
        </p:txBody>
      </p:sp>
      <p:sp>
        <p:nvSpPr>
          <p:cNvPr id="25" name="Footer Placeholder 24">
            <a:extLst>
              <a:ext uri="{FF2B5EF4-FFF2-40B4-BE49-F238E27FC236}">
                <a16:creationId xmlns:a16="http://schemas.microsoft.com/office/drawing/2014/main" id="{FA2520D9-EEDA-DC8B-DFAD-7D1F9B4C9230}"/>
              </a:ext>
            </a:extLst>
          </p:cNvPr>
          <p:cNvSpPr>
            <a:spLocks noGrp="1"/>
          </p:cNvSpPr>
          <p:nvPr>
            <p:ph type="ftr" sz="quarter" idx="11"/>
          </p:nvPr>
        </p:nvSpPr>
        <p:spPr/>
        <p:txBody>
          <a:bodyPr/>
          <a:lstStyle/>
          <a:p>
            <a:r>
              <a:rPr lang="en-US" smtClean="0"/>
              <a:t>Status report on high-energy complex / Antoine Chance</a:t>
            </a:r>
            <a:endParaRPr lang="en-GB" dirty="0"/>
          </a:p>
        </p:txBody>
      </p:sp>
      <p:sp>
        <p:nvSpPr>
          <p:cNvPr id="26" name="Slide Number Placeholder 25">
            <a:extLst>
              <a:ext uri="{FF2B5EF4-FFF2-40B4-BE49-F238E27FC236}">
                <a16:creationId xmlns:a16="http://schemas.microsoft.com/office/drawing/2014/main" id="{03C266E8-C9EF-F37F-1C51-9EFA228B5953}"/>
              </a:ext>
            </a:extLst>
          </p:cNvPr>
          <p:cNvSpPr>
            <a:spLocks noGrp="1"/>
          </p:cNvSpPr>
          <p:nvPr>
            <p:ph type="sldNum" sz="quarter" idx="12"/>
          </p:nvPr>
        </p:nvSpPr>
        <p:spPr/>
        <p:txBody>
          <a:bodyPr/>
          <a:lstStyle/>
          <a:p>
            <a:fld id="{974172A1-1CBF-0B40-9234-7D4D80EC19EA}" type="slidenum">
              <a:rPr lang="en-GB" smtClean="0"/>
              <a:pPr/>
              <a:t>44</a:t>
            </a:fld>
            <a:endParaRPr lang="en-GB" dirty="0"/>
          </a:p>
        </p:txBody>
      </p:sp>
      <p:sp>
        <p:nvSpPr>
          <p:cNvPr id="9" name="Titre 8"/>
          <p:cNvSpPr>
            <a:spLocks noGrp="1"/>
          </p:cNvSpPr>
          <p:nvPr>
            <p:ph type="title"/>
          </p:nvPr>
        </p:nvSpPr>
        <p:spPr/>
        <p:txBody>
          <a:bodyPr>
            <a:normAutofit/>
          </a:bodyPr>
          <a:lstStyle/>
          <a:p>
            <a:r>
              <a:rPr lang="en-US" dirty="0"/>
              <a:t>Numerical Optimization Routine – Example: 3 </a:t>
            </a:r>
            <a:r>
              <a:rPr lang="en-US" dirty="0" smtClean="0"/>
              <a:t>racetracks</a:t>
            </a:r>
            <a:endParaRPr lang="fr-FR" dirty="0"/>
          </a:p>
        </p:txBody>
      </p:sp>
      <p:grpSp>
        <p:nvGrpSpPr>
          <p:cNvPr id="23" name="Group 22">
            <a:extLst>
              <a:ext uri="{FF2B5EF4-FFF2-40B4-BE49-F238E27FC236}">
                <a16:creationId xmlns:a16="http://schemas.microsoft.com/office/drawing/2014/main" id="{AD72395F-0167-70F2-D143-9BBF7E3F5064}"/>
              </a:ext>
            </a:extLst>
          </p:cNvPr>
          <p:cNvGrpSpPr>
            <a:grpSpLocks noChangeAspect="1"/>
          </p:cNvGrpSpPr>
          <p:nvPr/>
        </p:nvGrpSpPr>
        <p:grpSpPr>
          <a:xfrm>
            <a:off x="5868144" y="1419622"/>
            <a:ext cx="2700000" cy="3368042"/>
            <a:chOff x="7278089" y="1322527"/>
            <a:chExt cx="3876203" cy="4835263"/>
          </a:xfrm>
        </p:grpSpPr>
        <p:pic>
          <p:nvPicPr>
            <p:cNvPr id="20" name="Picture 19">
              <a:extLst>
                <a:ext uri="{FF2B5EF4-FFF2-40B4-BE49-F238E27FC236}">
                  <a16:creationId xmlns:a16="http://schemas.microsoft.com/office/drawing/2014/main" id="{149BC3BC-CEF7-C316-17E9-97B3A3B72FAD}"/>
                </a:ext>
              </a:extLst>
            </p:cNvPr>
            <p:cNvPicPr>
              <a:picLocks noChangeAspect="1"/>
            </p:cNvPicPr>
            <p:nvPr/>
          </p:nvPicPr>
          <p:blipFill>
            <a:blip r:embed="rId3"/>
            <a:stretch>
              <a:fillRect/>
            </a:stretch>
          </p:blipFill>
          <p:spPr>
            <a:xfrm>
              <a:off x="7278089" y="1322527"/>
              <a:ext cx="3840000" cy="2425263"/>
            </a:xfrm>
            <a:prstGeom prst="rect">
              <a:avLst/>
            </a:prstGeom>
          </p:spPr>
        </p:pic>
        <p:pic>
          <p:nvPicPr>
            <p:cNvPr id="22" name="Picture 21">
              <a:extLst>
                <a:ext uri="{FF2B5EF4-FFF2-40B4-BE49-F238E27FC236}">
                  <a16:creationId xmlns:a16="http://schemas.microsoft.com/office/drawing/2014/main" id="{D910352B-5BF8-6C88-B884-A404BF8DAF96}"/>
                </a:ext>
              </a:extLst>
            </p:cNvPr>
            <p:cNvPicPr>
              <a:picLocks noChangeAspect="1"/>
            </p:cNvPicPr>
            <p:nvPr/>
          </p:nvPicPr>
          <p:blipFill>
            <a:blip r:embed="rId4"/>
            <a:stretch>
              <a:fillRect/>
            </a:stretch>
          </p:blipFill>
          <p:spPr>
            <a:xfrm>
              <a:off x="7314294" y="3732527"/>
              <a:ext cx="3839998" cy="2425263"/>
            </a:xfrm>
            <a:prstGeom prst="rect">
              <a:avLst/>
            </a:prstGeom>
          </p:spPr>
        </p:pic>
        <p:grpSp>
          <p:nvGrpSpPr>
            <p:cNvPr id="14" name="Group 13">
              <a:extLst>
                <a:ext uri="{FF2B5EF4-FFF2-40B4-BE49-F238E27FC236}">
                  <a16:creationId xmlns:a16="http://schemas.microsoft.com/office/drawing/2014/main" id="{FA7D9462-CD73-5A78-8961-2823DB86F299}"/>
                </a:ext>
              </a:extLst>
            </p:cNvPr>
            <p:cNvGrpSpPr/>
            <p:nvPr/>
          </p:nvGrpSpPr>
          <p:grpSpPr>
            <a:xfrm>
              <a:off x="8697700" y="1528266"/>
              <a:ext cx="650240" cy="3063891"/>
              <a:chOff x="8511011" y="1466860"/>
              <a:chExt cx="650240" cy="3063891"/>
            </a:xfrm>
          </p:grpSpPr>
          <p:sp>
            <p:nvSpPr>
              <p:cNvPr id="12" name="TextBox 11">
                <a:extLst>
                  <a:ext uri="{FF2B5EF4-FFF2-40B4-BE49-F238E27FC236}">
                    <a16:creationId xmlns:a16="http://schemas.microsoft.com/office/drawing/2014/main" id="{65E5ADEC-7234-AE7B-9EF4-DB024AF6592B}"/>
                  </a:ext>
                </a:extLst>
              </p:cNvPr>
              <p:cNvSpPr txBox="1"/>
              <p:nvPr/>
            </p:nvSpPr>
            <p:spPr>
              <a:xfrm>
                <a:off x="8511011" y="1466860"/>
                <a:ext cx="650240" cy="400109"/>
              </a:xfrm>
              <a:prstGeom prst="rect">
                <a:avLst/>
              </a:prstGeom>
              <a:noFill/>
            </p:spPr>
            <p:txBody>
              <a:bodyPr wrap="square" rtlCol="0">
                <a:spAutoFit/>
              </a:bodyPr>
              <a:lstStyle/>
              <a:p>
                <a:pPr algn="l"/>
                <a:r>
                  <a:rPr lang="en-US" sz="1350" dirty="0">
                    <a:solidFill>
                      <a:schemeClr val="bg2">
                        <a:lumMod val="10000"/>
                      </a:schemeClr>
                    </a:solidFill>
                    <a:latin typeface="Montserrat" panose="00000500000000000000" pitchFamily="2" charset="0"/>
                  </a:rPr>
                  <a:t>1.</a:t>
                </a:r>
              </a:p>
            </p:txBody>
          </p:sp>
          <p:sp>
            <p:nvSpPr>
              <p:cNvPr id="13" name="TextBox 12">
                <a:extLst>
                  <a:ext uri="{FF2B5EF4-FFF2-40B4-BE49-F238E27FC236}">
                    <a16:creationId xmlns:a16="http://schemas.microsoft.com/office/drawing/2014/main" id="{7EF9748D-87EF-70B8-3A90-B763AC3BA5B5}"/>
                  </a:ext>
                </a:extLst>
              </p:cNvPr>
              <p:cNvSpPr txBox="1"/>
              <p:nvPr/>
            </p:nvSpPr>
            <p:spPr>
              <a:xfrm>
                <a:off x="8511011" y="4130642"/>
                <a:ext cx="650240" cy="400109"/>
              </a:xfrm>
              <a:prstGeom prst="rect">
                <a:avLst/>
              </a:prstGeom>
              <a:noFill/>
            </p:spPr>
            <p:txBody>
              <a:bodyPr wrap="square" rtlCol="0">
                <a:spAutoFit/>
              </a:bodyPr>
              <a:lstStyle/>
              <a:p>
                <a:pPr algn="l"/>
                <a:r>
                  <a:rPr lang="en-US" sz="1350" dirty="0">
                    <a:solidFill>
                      <a:schemeClr val="bg2">
                        <a:lumMod val="10000"/>
                      </a:schemeClr>
                    </a:solidFill>
                    <a:latin typeface="Montserrat" panose="00000500000000000000" pitchFamily="2" charset="0"/>
                  </a:rPr>
                  <a:t>2.</a:t>
                </a:r>
              </a:p>
            </p:txBody>
          </p:sp>
        </p:grpSp>
      </p:gr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08408F0-FAC3-EF68-FC1A-CE4A91F34369}"/>
                  </a:ext>
                </a:extLst>
              </p:cNvPr>
              <p:cNvSpPr txBox="1"/>
              <p:nvPr/>
            </p:nvSpPr>
            <p:spPr>
              <a:xfrm>
                <a:off x="264743" y="3907389"/>
                <a:ext cx="5169446" cy="923330"/>
              </a:xfrm>
              <a:prstGeom prst="rect">
                <a:avLst/>
              </a:prstGeom>
              <a:noFill/>
            </p:spPr>
            <p:txBody>
              <a:bodyPr wrap="square" rtlCol="0">
                <a:spAutoFit/>
              </a:bodyPr>
              <a:lstStyle/>
              <a:p>
                <a:pPr marL="214313" indent="-214313">
                  <a:buFont typeface="Wingdings" panose="05000000000000000000" pitchFamily="2" charset="2"/>
                  <a:buChar char="Ø"/>
                </a:pPr>
                <a:r>
                  <a:rPr lang="en-US" sz="1350" b="1" dirty="0">
                    <a:solidFill>
                      <a:srgbClr val="00B050"/>
                    </a:solidFill>
                    <a:latin typeface="Montserrat" panose="00000500000000000000" pitchFamily="2" charset="0"/>
                  </a:rPr>
                  <a:t>Goals going forward: </a:t>
                </a:r>
                <a:r>
                  <a:rPr lang="en-US" sz="1350" dirty="0">
                    <a:solidFill>
                      <a:srgbClr val="00B050"/>
                    </a:solidFill>
                    <a:latin typeface="Montserrat" panose="00000500000000000000" pitchFamily="2" charset="0"/>
                  </a:rPr>
                  <a:t>finish study considering up to 6 racetracks, considering cost, field quality (*Updated), and engineering complexity </a:t>
                </a:r>
                <a14:m>
                  <m:oMath xmlns:m="http://schemas.openxmlformats.org/officeDocument/2006/math">
                    <m:r>
                      <a:rPr lang="en-US" sz="1350" i="1">
                        <a:solidFill>
                          <a:srgbClr val="00B050"/>
                        </a:solidFill>
                        <a:latin typeface="Cambria Math" panose="02040503050406030204" pitchFamily="18" charset="0"/>
                      </a:rPr>
                      <m:t>→ </m:t>
                    </m:r>
                  </m:oMath>
                </a14:m>
                <a:r>
                  <a:rPr lang="en-US" sz="1350" dirty="0">
                    <a:solidFill>
                      <a:srgbClr val="00B050"/>
                    </a:solidFill>
                    <a:latin typeface="Montserrat" panose="00000500000000000000" pitchFamily="2" charset="0"/>
                  </a:rPr>
                  <a:t>Integrate with ROXIE simulations.</a:t>
                </a:r>
              </a:p>
            </p:txBody>
          </p:sp>
        </mc:Choice>
        <mc:Fallback xmlns="">
          <p:sp>
            <p:nvSpPr>
              <p:cNvPr id="15" name="TextBox 14">
                <a:extLst>
                  <a:ext uri="{FF2B5EF4-FFF2-40B4-BE49-F238E27FC236}">
                    <a16:creationId xmlns:a16="http://schemas.microsoft.com/office/drawing/2014/main" id="{208408F0-FAC3-EF68-FC1A-CE4A91F34369}"/>
                  </a:ext>
                </a:extLst>
              </p:cNvPr>
              <p:cNvSpPr txBox="1">
                <a:spLocks noRot="1" noChangeAspect="1" noMove="1" noResize="1" noEditPoints="1" noAdjustHandles="1" noChangeArrowheads="1" noChangeShapeType="1" noTextEdit="1"/>
              </p:cNvSpPr>
              <p:nvPr/>
            </p:nvSpPr>
            <p:spPr>
              <a:xfrm>
                <a:off x="264743" y="3907389"/>
                <a:ext cx="5169446" cy="923330"/>
              </a:xfrm>
              <a:prstGeom prst="rect">
                <a:avLst/>
              </a:prstGeom>
              <a:blipFill>
                <a:blip r:embed="rId5"/>
                <a:stretch>
                  <a:fillRect l="-118" t="-1325" r="-1887" b="-6623"/>
                </a:stretch>
              </a:blipFill>
            </p:spPr>
            <p:txBody>
              <a:bodyPr/>
              <a:lstStyle/>
              <a:p>
                <a:r>
                  <a:rPr lang="fr-FR">
                    <a:noFill/>
                  </a:rPr>
                  <a:t> </a:t>
                </a:r>
              </a:p>
            </p:txBody>
          </p:sp>
        </mc:Fallback>
      </mc:AlternateContent>
      <p:sp>
        <p:nvSpPr>
          <p:cNvPr id="17" name="ZoneTexte 16"/>
          <p:cNvSpPr txBox="1"/>
          <p:nvPr/>
        </p:nvSpPr>
        <p:spPr>
          <a:xfrm>
            <a:off x="6660232" y="1057485"/>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a:t>
            </a:r>
            <a:r>
              <a:rPr lang="fr-FR" b="1" dirty="0">
                <a:solidFill>
                  <a:srgbClr val="0070C0"/>
                </a:solidFill>
              </a:rPr>
              <a:t>S. </a:t>
            </a:r>
            <a:r>
              <a:rPr lang="fr-FR" b="1" dirty="0" smtClean="0">
                <a:solidFill>
                  <a:srgbClr val="0070C0"/>
                </a:solidFill>
              </a:rPr>
              <a:t>Fabbri</a:t>
            </a:r>
            <a:endParaRPr lang="fr-FR" b="1" dirty="0">
              <a:solidFill>
                <a:srgbClr val="0070C0"/>
              </a:solidFill>
            </a:endParaRPr>
          </a:p>
        </p:txBody>
      </p:sp>
    </p:spTree>
    <p:extLst>
      <p:ext uri="{BB962C8B-B14F-4D97-AF65-F5344CB8AC3E}">
        <p14:creationId xmlns:p14="http://schemas.microsoft.com/office/powerpoint/2010/main" val="15820726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B3CDD33-EB09-C000-1005-39E476B8CCE8}"/>
              </a:ext>
            </a:extLst>
          </p:cNvPr>
          <p:cNvSpPr>
            <a:spLocks noGrp="1"/>
          </p:cNvSpPr>
          <p:nvPr>
            <p:ph type="title"/>
          </p:nvPr>
        </p:nvSpPr>
        <p:spPr/>
        <p:txBody>
          <a:bodyPr/>
          <a:lstStyle/>
          <a:p>
            <a:r>
              <a:rPr lang="en-US" dirty="0"/>
              <a:t>Configuration 1 @ 10 T</a:t>
            </a:r>
          </a:p>
        </p:txBody>
      </p:sp>
      <p:pic>
        <p:nvPicPr>
          <p:cNvPr id="4" name="Picture 3" descr="A rainbow colored circle with white rectangles&#10;&#10;Description automatically generated">
            <a:extLst>
              <a:ext uri="{FF2B5EF4-FFF2-40B4-BE49-F238E27FC236}">
                <a16:creationId xmlns:a16="http://schemas.microsoft.com/office/drawing/2014/main" id="{9DE1F2E6-7E9F-89E5-E634-3B8D5D517CD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50995" y="1058552"/>
            <a:ext cx="3457724" cy="3425293"/>
          </a:xfrm>
          <a:prstGeom prst="rect">
            <a:avLst/>
          </a:prstGeom>
        </p:spPr>
      </p:pic>
      <p:grpSp>
        <p:nvGrpSpPr>
          <p:cNvPr id="16" name="Group 15">
            <a:extLst>
              <a:ext uri="{FF2B5EF4-FFF2-40B4-BE49-F238E27FC236}">
                <a16:creationId xmlns:a16="http://schemas.microsoft.com/office/drawing/2014/main" id="{BE51976D-85AE-FEB5-0517-E0739487A35E}"/>
              </a:ext>
            </a:extLst>
          </p:cNvPr>
          <p:cNvGrpSpPr/>
          <p:nvPr/>
        </p:nvGrpSpPr>
        <p:grpSpPr>
          <a:xfrm>
            <a:off x="59370" y="1058552"/>
            <a:ext cx="857633" cy="1320992"/>
            <a:chOff x="5299641" y="2665983"/>
            <a:chExt cx="1143511" cy="1761323"/>
          </a:xfrm>
        </p:grpSpPr>
        <p:pic>
          <p:nvPicPr>
            <p:cNvPr id="11" name="Picture 10" descr="A number chart with different colors&#10;&#10;Description automatically generated with medium confidence">
              <a:extLst>
                <a:ext uri="{FF2B5EF4-FFF2-40B4-BE49-F238E27FC236}">
                  <a16:creationId xmlns:a16="http://schemas.microsoft.com/office/drawing/2014/main" id="{455591C7-BAB1-429F-ED25-F1C8C79B6FA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299641" y="2993814"/>
              <a:ext cx="1143511" cy="1433492"/>
            </a:xfrm>
            <a:prstGeom prst="rect">
              <a:avLst/>
            </a:prstGeom>
          </p:spPr>
        </p:pic>
        <p:sp>
          <p:nvSpPr>
            <p:cNvPr id="15" name="TextBox 14">
              <a:extLst>
                <a:ext uri="{FF2B5EF4-FFF2-40B4-BE49-F238E27FC236}">
                  <a16:creationId xmlns:a16="http://schemas.microsoft.com/office/drawing/2014/main" id="{2907193C-687C-029B-1587-D85E23F65664}"/>
                </a:ext>
              </a:extLst>
            </p:cNvPr>
            <p:cNvSpPr txBox="1"/>
            <p:nvPr/>
          </p:nvSpPr>
          <p:spPr>
            <a:xfrm>
              <a:off x="5557654" y="2665983"/>
              <a:ext cx="862283" cy="369332"/>
            </a:xfrm>
            <a:prstGeom prst="rect">
              <a:avLst/>
            </a:prstGeom>
            <a:noFill/>
          </p:spPr>
          <p:txBody>
            <a:bodyPr wrap="square">
              <a:spAutoFit/>
            </a:bodyPr>
            <a:lstStyle/>
            <a:p>
              <a:r>
                <a:rPr lang="en-GB" sz="1200" b="1" dirty="0">
                  <a:solidFill>
                    <a:schemeClr val="tx1">
                      <a:lumMod val="65000"/>
                      <a:lumOff val="35000"/>
                    </a:schemeClr>
                  </a:solidFill>
                </a:rPr>
                <a:t>B [T]</a:t>
              </a:r>
            </a:p>
          </p:txBody>
        </p:sp>
      </p:grpSp>
      <p:sp>
        <p:nvSpPr>
          <p:cNvPr id="17" name="Rettangolo 3">
            <a:extLst>
              <a:ext uri="{FF2B5EF4-FFF2-40B4-BE49-F238E27FC236}">
                <a16:creationId xmlns:a16="http://schemas.microsoft.com/office/drawing/2014/main" id="{33AE1911-C039-50B4-82DA-74B43B68E5EE}"/>
              </a:ext>
            </a:extLst>
          </p:cNvPr>
          <p:cNvSpPr/>
          <p:nvPr/>
        </p:nvSpPr>
        <p:spPr>
          <a:xfrm>
            <a:off x="460679" y="4326923"/>
            <a:ext cx="943539" cy="28350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8" name="Parentesi graffa aperta 4">
            <a:extLst>
              <a:ext uri="{FF2B5EF4-FFF2-40B4-BE49-F238E27FC236}">
                <a16:creationId xmlns:a16="http://schemas.microsoft.com/office/drawing/2014/main" id="{C7547BE2-5712-A084-4A9C-FD9678C71A22}"/>
              </a:ext>
            </a:extLst>
          </p:cNvPr>
          <p:cNvSpPr/>
          <p:nvPr/>
        </p:nvSpPr>
        <p:spPr>
          <a:xfrm rot="5400000" flipV="1">
            <a:off x="831512" y="3707823"/>
            <a:ext cx="201873" cy="94354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sz="1350"/>
          </a:p>
        </p:txBody>
      </p:sp>
      <p:sp>
        <p:nvSpPr>
          <p:cNvPr id="19" name="CasellaDiTesto 5">
            <a:extLst>
              <a:ext uri="{FF2B5EF4-FFF2-40B4-BE49-F238E27FC236}">
                <a16:creationId xmlns:a16="http://schemas.microsoft.com/office/drawing/2014/main" id="{3A954072-803D-44E7-78F8-5BCE9B07EBD8}"/>
              </a:ext>
            </a:extLst>
          </p:cNvPr>
          <p:cNvSpPr txBox="1"/>
          <p:nvPr/>
        </p:nvSpPr>
        <p:spPr>
          <a:xfrm>
            <a:off x="574048" y="3840917"/>
            <a:ext cx="744639" cy="253916"/>
          </a:xfrm>
          <a:prstGeom prst="rect">
            <a:avLst/>
          </a:prstGeom>
          <a:noFill/>
        </p:spPr>
        <p:txBody>
          <a:bodyPr wrap="square" rtlCol="0">
            <a:spAutoFit/>
          </a:bodyPr>
          <a:lstStyle/>
          <a:p>
            <a:pPr algn="ctr"/>
            <a:r>
              <a:rPr lang="it-IT" sz="1050" dirty="0"/>
              <a:t>100 mm</a:t>
            </a:r>
          </a:p>
        </p:txBody>
      </p:sp>
      <p:sp>
        <p:nvSpPr>
          <p:cNvPr id="20" name="Parentesi graffa aperta 6">
            <a:extLst>
              <a:ext uri="{FF2B5EF4-FFF2-40B4-BE49-F238E27FC236}">
                <a16:creationId xmlns:a16="http://schemas.microsoft.com/office/drawing/2014/main" id="{C5EF038B-CF07-5EA1-4B6A-35C643FE01BB}"/>
              </a:ext>
            </a:extLst>
          </p:cNvPr>
          <p:cNvSpPr/>
          <p:nvPr/>
        </p:nvSpPr>
        <p:spPr>
          <a:xfrm flipH="1">
            <a:off x="1456304" y="4326923"/>
            <a:ext cx="98436" cy="28350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sz="1350"/>
          </a:p>
        </p:txBody>
      </p:sp>
      <p:sp>
        <p:nvSpPr>
          <p:cNvPr id="21" name="CasellaDiTesto 8">
            <a:extLst>
              <a:ext uri="{FF2B5EF4-FFF2-40B4-BE49-F238E27FC236}">
                <a16:creationId xmlns:a16="http://schemas.microsoft.com/office/drawing/2014/main" id="{8AED8298-7DF1-306F-A182-D22AD58059F0}"/>
              </a:ext>
            </a:extLst>
          </p:cNvPr>
          <p:cNvSpPr txBox="1"/>
          <p:nvPr/>
        </p:nvSpPr>
        <p:spPr>
          <a:xfrm>
            <a:off x="1553741" y="4353256"/>
            <a:ext cx="641995" cy="253916"/>
          </a:xfrm>
          <a:prstGeom prst="rect">
            <a:avLst/>
          </a:prstGeom>
          <a:noFill/>
        </p:spPr>
        <p:txBody>
          <a:bodyPr wrap="square" rtlCol="0">
            <a:spAutoFit/>
          </a:bodyPr>
          <a:lstStyle/>
          <a:p>
            <a:pPr algn="ctr"/>
            <a:r>
              <a:rPr lang="it-IT" sz="1050" dirty="0"/>
              <a:t>30 mm</a:t>
            </a:r>
          </a:p>
        </p:txBody>
      </p:sp>
      <p:sp>
        <p:nvSpPr>
          <p:cNvPr id="25" name="TextBox 24">
            <a:extLst>
              <a:ext uri="{FF2B5EF4-FFF2-40B4-BE49-F238E27FC236}">
                <a16:creationId xmlns:a16="http://schemas.microsoft.com/office/drawing/2014/main" id="{B422977C-2862-F6E5-EBA4-FBD24EE2EC88}"/>
              </a:ext>
            </a:extLst>
          </p:cNvPr>
          <p:cNvSpPr txBox="1"/>
          <p:nvPr/>
        </p:nvSpPr>
        <p:spPr>
          <a:xfrm>
            <a:off x="2533846" y="4038016"/>
            <a:ext cx="236036" cy="276999"/>
          </a:xfrm>
          <a:prstGeom prst="rect">
            <a:avLst/>
          </a:prstGeom>
          <a:noFill/>
        </p:spPr>
        <p:txBody>
          <a:bodyPr wrap="square">
            <a:spAutoFit/>
          </a:bodyPr>
          <a:lstStyle/>
          <a:p>
            <a:r>
              <a:rPr lang="en-GB" sz="1200" dirty="0"/>
              <a:t>1</a:t>
            </a:r>
          </a:p>
        </p:txBody>
      </p:sp>
      <p:sp>
        <p:nvSpPr>
          <p:cNvPr id="26" name="TextBox 25">
            <a:extLst>
              <a:ext uri="{FF2B5EF4-FFF2-40B4-BE49-F238E27FC236}">
                <a16:creationId xmlns:a16="http://schemas.microsoft.com/office/drawing/2014/main" id="{C8F2BFD9-D511-47A3-ED3D-59A49EEA9EFE}"/>
              </a:ext>
            </a:extLst>
          </p:cNvPr>
          <p:cNvSpPr txBox="1"/>
          <p:nvPr/>
        </p:nvSpPr>
        <p:spPr>
          <a:xfrm>
            <a:off x="2627151" y="3795418"/>
            <a:ext cx="236036" cy="276999"/>
          </a:xfrm>
          <a:prstGeom prst="rect">
            <a:avLst/>
          </a:prstGeom>
          <a:noFill/>
        </p:spPr>
        <p:txBody>
          <a:bodyPr wrap="square">
            <a:spAutoFit/>
          </a:bodyPr>
          <a:lstStyle/>
          <a:p>
            <a:r>
              <a:rPr lang="it-IT" sz="1200" dirty="0"/>
              <a:t>2</a:t>
            </a:r>
            <a:endParaRPr lang="en-GB" sz="1200" dirty="0"/>
          </a:p>
        </p:txBody>
      </p:sp>
      <p:sp>
        <p:nvSpPr>
          <p:cNvPr id="27" name="TextBox 26">
            <a:extLst>
              <a:ext uri="{FF2B5EF4-FFF2-40B4-BE49-F238E27FC236}">
                <a16:creationId xmlns:a16="http://schemas.microsoft.com/office/drawing/2014/main" id="{53775FD2-3697-0D54-04CA-14B0FCB8C313}"/>
              </a:ext>
            </a:extLst>
          </p:cNvPr>
          <p:cNvSpPr txBox="1"/>
          <p:nvPr/>
        </p:nvSpPr>
        <p:spPr>
          <a:xfrm>
            <a:off x="2128470" y="3461847"/>
            <a:ext cx="236036" cy="276999"/>
          </a:xfrm>
          <a:prstGeom prst="rect">
            <a:avLst/>
          </a:prstGeom>
          <a:noFill/>
        </p:spPr>
        <p:txBody>
          <a:bodyPr wrap="square">
            <a:spAutoFit/>
          </a:bodyPr>
          <a:lstStyle/>
          <a:p>
            <a:r>
              <a:rPr lang="it-IT" sz="1200" dirty="0"/>
              <a:t>3</a:t>
            </a:r>
            <a:endParaRPr lang="en-GB" sz="1200" dirty="0"/>
          </a:p>
        </p:txBody>
      </p:sp>
      <p:sp>
        <p:nvSpPr>
          <p:cNvPr id="28" name="TextBox 27">
            <a:extLst>
              <a:ext uri="{FF2B5EF4-FFF2-40B4-BE49-F238E27FC236}">
                <a16:creationId xmlns:a16="http://schemas.microsoft.com/office/drawing/2014/main" id="{361332C8-6E4C-4690-A568-A88179E0CB45}"/>
              </a:ext>
            </a:extLst>
          </p:cNvPr>
          <p:cNvSpPr txBox="1"/>
          <p:nvPr/>
        </p:nvSpPr>
        <p:spPr>
          <a:xfrm>
            <a:off x="2697738" y="3256267"/>
            <a:ext cx="236036" cy="276999"/>
          </a:xfrm>
          <a:prstGeom prst="rect">
            <a:avLst/>
          </a:prstGeom>
          <a:noFill/>
        </p:spPr>
        <p:txBody>
          <a:bodyPr wrap="square">
            <a:spAutoFit/>
          </a:bodyPr>
          <a:lstStyle/>
          <a:p>
            <a:r>
              <a:rPr lang="it-IT" sz="1200" dirty="0"/>
              <a:t>A</a:t>
            </a:r>
            <a:endParaRPr lang="en-GB" sz="1200" dirty="0"/>
          </a:p>
        </p:txBody>
      </p:sp>
      <p:sp>
        <p:nvSpPr>
          <p:cNvPr id="29" name="TextBox 28">
            <a:extLst>
              <a:ext uri="{FF2B5EF4-FFF2-40B4-BE49-F238E27FC236}">
                <a16:creationId xmlns:a16="http://schemas.microsoft.com/office/drawing/2014/main" id="{AB070706-A265-F57D-E30F-9CFB9DE6CD91}"/>
              </a:ext>
            </a:extLst>
          </p:cNvPr>
          <p:cNvSpPr txBox="1"/>
          <p:nvPr/>
        </p:nvSpPr>
        <p:spPr>
          <a:xfrm>
            <a:off x="1296699" y="3638771"/>
            <a:ext cx="236036" cy="276999"/>
          </a:xfrm>
          <a:prstGeom prst="rect">
            <a:avLst/>
          </a:prstGeom>
          <a:noFill/>
        </p:spPr>
        <p:txBody>
          <a:bodyPr wrap="square">
            <a:spAutoFit/>
          </a:bodyPr>
          <a:lstStyle/>
          <a:p>
            <a:r>
              <a:rPr lang="it-IT" sz="1200" dirty="0"/>
              <a:t>B</a:t>
            </a:r>
            <a:endParaRPr lang="en-GB" sz="1200" dirty="0"/>
          </a:p>
        </p:txBody>
      </p:sp>
      <p:sp>
        <p:nvSpPr>
          <p:cNvPr id="30" name="Oval 29">
            <a:extLst>
              <a:ext uri="{FF2B5EF4-FFF2-40B4-BE49-F238E27FC236}">
                <a16:creationId xmlns:a16="http://schemas.microsoft.com/office/drawing/2014/main" id="{007D0051-0AF8-409A-442E-C47350C2C618}"/>
              </a:ext>
            </a:extLst>
          </p:cNvPr>
          <p:cNvSpPr/>
          <p:nvPr/>
        </p:nvSpPr>
        <p:spPr>
          <a:xfrm>
            <a:off x="2863187" y="3271256"/>
            <a:ext cx="54000" cy="54000"/>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1" name="Oval 30">
            <a:extLst>
              <a:ext uri="{FF2B5EF4-FFF2-40B4-BE49-F238E27FC236}">
                <a16:creationId xmlns:a16="http://schemas.microsoft.com/office/drawing/2014/main" id="{1DF1D1EB-5547-F4E7-B16D-2741425CFD7F}"/>
              </a:ext>
            </a:extLst>
          </p:cNvPr>
          <p:cNvSpPr/>
          <p:nvPr/>
        </p:nvSpPr>
        <p:spPr>
          <a:xfrm>
            <a:off x="1318687" y="3661762"/>
            <a:ext cx="54000" cy="54000"/>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aphicFrame>
        <p:nvGraphicFramePr>
          <p:cNvPr id="33" name="Tabella 12">
            <a:extLst>
              <a:ext uri="{FF2B5EF4-FFF2-40B4-BE49-F238E27FC236}">
                <a16:creationId xmlns:a16="http://schemas.microsoft.com/office/drawing/2014/main" id="{66DCA886-094E-5DA7-E380-369A2F08F0FA}"/>
              </a:ext>
            </a:extLst>
          </p:cNvPr>
          <p:cNvGraphicFramePr>
            <a:graphicFrameLocks noGrp="1"/>
          </p:cNvGraphicFramePr>
          <p:nvPr>
            <p:extLst>
              <p:ext uri="{D42A27DB-BD31-4B8C-83A1-F6EECF244321}">
                <p14:modId xmlns:p14="http://schemas.microsoft.com/office/powerpoint/2010/main" val="1705792937"/>
              </p:ext>
            </p:extLst>
          </p:nvPr>
        </p:nvGraphicFramePr>
        <p:xfrm>
          <a:off x="3877551" y="1058552"/>
          <a:ext cx="5228755" cy="1325634"/>
        </p:xfrm>
        <a:graphic>
          <a:graphicData uri="http://schemas.openxmlformats.org/drawingml/2006/table">
            <a:tbl>
              <a:tblPr firstRow="1" bandRow="1">
                <a:tableStyleId>{C4B1156A-380E-4F78-BDF5-A606A8083BF9}</a:tableStyleId>
              </a:tblPr>
              <a:tblGrid>
                <a:gridCol w="1045751">
                  <a:extLst>
                    <a:ext uri="{9D8B030D-6E8A-4147-A177-3AD203B41FA5}">
                      <a16:colId xmlns:a16="http://schemas.microsoft.com/office/drawing/2014/main" val="3952519961"/>
                    </a:ext>
                  </a:extLst>
                </a:gridCol>
                <a:gridCol w="1045751">
                  <a:extLst>
                    <a:ext uri="{9D8B030D-6E8A-4147-A177-3AD203B41FA5}">
                      <a16:colId xmlns:a16="http://schemas.microsoft.com/office/drawing/2014/main" val="2314486573"/>
                    </a:ext>
                  </a:extLst>
                </a:gridCol>
                <a:gridCol w="1045751">
                  <a:extLst>
                    <a:ext uri="{9D8B030D-6E8A-4147-A177-3AD203B41FA5}">
                      <a16:colId xmlns:a16="http://schemas.microsoft.com/office/drawing/2014/main" val="1086393158"/>
                    </a:ext>
                  </a:extLst>
                </a:gridCol>
                <a:gridCol w="1045751">
                  <a:extLst>
                    <a:ext uri="{9D8B030D-6E8A-4147-A177-3AD203B41FA5}">
                      <a16:colId xmlns:a16="http://schemas.microsoft.com/office/drawing/2014/main" val="1826794732"/>
                    </a:ext>
                  </a:extLst>
                </a:gridCol>
                <a:gridCol w="1045751">
                  <a:extLst>
                    <a:ext uri="{9D8B030D-6E8A-4147-A177-3AD203B41FA5}">
                      <a16:colId xmlns:a16="http://schemas.microsoft.com/office/drawing/2014/main" val="3461961440"/>
                    </a:ext>
                  </a:extLst>
                </a:gridCol>
              </a:tblGrid>
              <a:tr h="491244">
                <a:tc>
                  <a:txBody>
                    <a:bodyPr/>
                    <a:lstStyle/>
                    <a:p>
                      <a:pPr algn="ctr"/>
                      <a:r>
                        <a:rPr lang="it-IT" sz="1200" dirty="0"/>
                        <a:t>Block no.</a:t>
                      </a:r>
                    </a:p>
                  </a:txBody>
                  <a:tcPr marL="68580" marR="68580" marT="34290" marB="34290" anchor="ctr"/>
                </a:tc>
                <a:tc>
                  <a:txBody>
                    <a:bodyPr/>
                    <a:lstStyle/>
                    <a:p>
                      <a:pPr algn="ctr"/>
                      <a:r>
                        <a:rPr lang="it-IT" sz="1200" dirty="0"/>
                        <a:t>X [mm] </a:t>
                      </a:r>
                      <a:r>
                        <a:rPr lang="it-IT" sz="1200" dirty="0" err="1"/>
                        <a:t>right</a:t>
                      </a:r>
                      <a:r>
                        <a:rPr lang="it-IT" sz="1200" dirty="0"/>
                        <a:t> </a:t>
                      </a:r>
                      <a:r>
                        <a:rPr lang="it-IT" sz="1200" dirty="0" err="1"/>
                        <a:t>lower</a:t>
                      </a:r>
                      <a:r>
                        <a:rPr lang="it-IT" sz="1200" dirty="0"/>
                        <a:t> corner</a:t>
                      </a:r>
                    </a:p>
                  </a:txBody>
                  <a:tcPr marL="68580" marR="68580" marT="34290" marB="34290" anchor="ctr"/>
                </a:tc>
                <a:tc>
                  <a:txBody>
                    <a:bodyPr/>
                    <a:lstStyle/>
                    <a:p>
                      <a:pPr algn="ctr"/>
                      <a:r>
                        <a:rPr lang="it-IT" sz="1200" dirty="0"/>
                        <a:t>Y [mm] </a:t>
                      </a:r>
                      <a:r>
                        <a:rPr lang="it-IT" sz="1200" dirty="0" err="1"/>
                        <a:t>right</a:t>
                      </a:r>
                      <a:r>
                        <a:rPr lang="it-IT" sz="1200" dirty="0"/>
                        <a:t> </a:t>
                      </a:r>
                      <a:r>
                        <a:rPr lang="it-IT" sz="1200" dirty="0" err="1"/>
                        <a:t>lower</a:t>
                      </a:r>
                      <a:r>
                        <a:rPr lang="it-IT" sz="1200" dirty="0"/>
                        <a:t> corner</a:t>
                      </a:r>
                    </a:p>
                  </a:txBody>
                  <a:tcPr marL="68580" marR="68580" marT="34290" marB="34290" anchor="ctr"/>
                </a:tc>
                <a:tc>
                  <a:txBody>
                    <a:bodyPr/>
                    <a:lstStyle/>
                    <a:p>
                      <a:pPr algn="ctr"/>
                      <a:r>
                        <a:rPr lang="it-IT" sz="1200" dirty="0"/>
                        <a:t>No. of </a:t>
                      </a:r>
                      <a:r>
                        <a:rPr lang="it-IT" sz="1200" dirty="0" err="1"/>
                        <a:t>conductors</a:t>
                      </a:r>
                      <a:endParaRPr lang="it-IT" sz="1200" dirty="0"/>
                    </a:p>
                  </a:txBody>
                  <a:tcPr marL="68580" marR="68580" marT="34290" marB="34290" anchor="ctr"/>
                </a:tc>
                <a:tc>
                  <a:txBody>
                    <a:bodyPr/>
                    <a:lstStyle/>
                    <a:p>
                      <a:pPr algn="ctr"/>
                      <a:r>
                        <a:rPr lang="it-IT" sz="1200" dirty="0"/>
                        <a:t>No. of tapes</a:t>
                      </a:r>
                    </a:p>
                  </a:txBody>
                  <a:tcPr marL="68580" marR="68580" marT="34290" marB="34290" anchor="ctr"/>
                </a:tc>
                <a:extLst>
                  <a:ext uri="{0D108BD9-81ED-4DB2-BD59-A6C34878D82A}">
                    <a16:rowId xmlns:a16="http://schemas.microsoft.com/office/drawing/2014/main" val="1430098066"/>
                  </a:ext>
                </a:extLst>
              </a:tr>
              <a:tr h="278130">
                <a:tc>
                  <a:txBody>
                    <a:bodyPr/>
                    <a:lstStyle/>
                    <a:p>
                      <a:pPr algn="ctr"/>
                      <a:r>
                        <a:rPr lang="it-IT" sz="1200" dirty="0"/>
                        <a:t>1</a:t>
                      </a:r>
                    </a:p>
                  </a:txBody>
                  <a:tcPr marL="68580" marR="68580" marT="34290" marB="34290" anchor="ctr"/>
                </a:tc>
                <a:tc>
                  <a:txBody>
                    <a:bodyPr/>
                    <a:lstStyle/>
                    <a:p>
                      <a:pPr algn="ctr"/>
                      <a:r>
                        <a:rPr lang="it-IT" sz="1200" dirty="0"/>
                        <a:t>142.6</a:t>
                      </a:r>
                    </a:p>
                  </a:txBody>
                  <a:tcPr marL="68580" marR="68580" marT="34290" marB="34290" anchor="ctr"/>
                </a:tc>
                <a:tc>
                  <a:txBody>
                    <a:bodyPr/>
                    <a:lstStyle/>
                    <a:p>
                      <a:pPr algn="ctr"/>
                      <a:r>
                        <a:rPr lang="it-IT" sz="1200" dirty="0"/>
                        <a:t>20.0</a:t>
                      </a:r>
                    </a:p>
                  </a:txBody>
                  <a:tcPr marL="68580" marR="68580" marT="34290" marB="34290" anchor="ctr"/>
                </a:tc>
                <a:tc>
                  <a:txBody>
                    <a:bodyPr/>
                    <a:lstStyle/>
                    <a:p>
                      <a:pPr algn="ctr"/>
                      <a:r>
                        <a:rPr lang="it-IT" sz="1200" dirty="0"/>
                        <a:t>40</a:t>
                      </a:r>
                    </a:p>
                  </a:txBody>
                  <a:tcPr marL="68580" marR="68580" marT="34290" marB="34290" anchor="ctr"/>
                </a:tc>
                <a:tc>
                  <a:txBody>
                    <a:bodyPr/>
                    <a:lstStyle/>
                    <a:p>
                      <a:pPr algn="ctr"/>
                      <a:r>
                        <a:rPr lang="it-IT" sz="1200" dirty="0"/>
                        <a:t>600</a:t>
                      </a:r>
                    </a:p>
                  </a:txBody>
                  <a:tcPr marL="68580" marR="68580" marT="34290" marB="34290" anchor="ctr"/>
                </a:tc>
                <a:extLst>
                  <a:ext uri="{0D108BD9-81ED-4DB2-BD59-A6C34878D82A}">
                    <a16:rowId xmlns:a16="http://schemas.microsoft.com/office/drawing/2014/main" val="2931743991"/>
                  </a:ext>
                </a:extLst>
              </a:tr>
              <a:tr h="278130">
                <a:tc>
                  <a:txBody>
                    <a:bodyPr/>
                    <a:lstStyle/>
                    <a:p>
                      <a:pPr algn="ctr"/>
                      <a:r>
                        <a:rPr lang="it-IT" sz="1200" dirty="0"/>
                        <a:t>2</a:t>
                      </a:r>
                    </a:p>
                  </a:txBody>
                  <a:tcPr marL="68580" marR="68580" marT="34290" marB="34290" anchor="ctr"/>
                </a:tc>
                <a:tc>
                  <a:txBody>
                    <a:bodyPr/>
                    <a:lstStyle/>
                    <a:p>
                      <a:pPr lvl="0" algn="ctr">
                        <a:buNone/>
                      </a:pPr>
                      <a:r>
                        <a:rPr lang="it-IT" sz="1200" dirty="0"/>
                        <a:t>150.0</a:t>
                      </a:r>
                    </a:p>
                  </a:txBody>
                  <a:tcPr marL="68580" marR="68580" marT="34290" marB="34290" anchor="ctr"/>
                </a:tc>
                <a:tc>
                  <a:txBody>
                    <a:bodyPr/>
                    <a:lstStyle/>
                    <a:p>
                      <a:pPr lvl="0" algn="ctr">
                        <a:buNone/>
                      </a:pPr>
                      <a:r>
                        <a:rPr lang="it-IT" sz="1200" dirty="0"/>
                        <a:t>42.2</a:t>
                      </a:r>
                    </a:p>
                  </a:txBody>
                  <a:tcPr marL="68580" marR="68580" marT="34290" marB="34290" anchor="ctr"/>
                </a:tc>
                <a:tc>
                  <a:txBody>
                    <a:bodyPr/>
                    <a:lstStyle/>
                    <a:p>
                      <a:pPr algn="ctr"/>
                      <a:r>
                        <a:rPr lang="it-IT" sz="1200" dirty="0"/>
                        <a:t>39</a:t>
                      </a:r>
                    </a:p>
                  </a:txBody>
                  <a:tcPr marL="68580" marR="68580" marT="34290" marB="34290" anchor="ctr"/>
                </a:tc>
                <a:tc>
                  <a:txBody>
                    <a:bodyPr/>
                    <a:lstStyle/>
                    <a:p>
                      <a:pPr algn="ctr"/>
                      <a:r>
                        <a:rPr lang="it-IT" sz="1200" dirty="0"/>
                        <a:t>585</a:t>
                      </a:r>
                    </a:p>
                  </a:txBody>
                  <a:tcPr marL="68580" marR="68580" marT="34290" marB="34290" anchor="ctr"/>
                </a:tc>
                <a:extLst>
                  <a:ext uri="{0D108BD9-81ED-4DB2-BD59-A6C34878D82A}">
                    <a16:rowId xmlns:a16="http://schemas.microsoft.com/office/drawing/2014/main" val="2768314222"/>
                  </a:ext>
                </a:extLst>
              </a:tr>
              <a:tr h="278130">
                <a:tc>
                  <a:txBody>
                    <a:bodyPr/>
                    <a:lstStyle/>
                    <a:p>
                      <a:pPr algn="ctr"/>
                      <a:r>
                        <a:rPr lang="it-IT" sz="1200" dirty="0"/>
                        <a:t>3</a:t>
                      </a:r>
                    </a:p>
                  </a:txBody>
                  <a:tcPr marL="68580" marR="68580" marT="34290" marB="34290" anchor="ctr"/>
                </a:tc>
                <a:tc>
                  <a:txBody>
                    <a:bodyPr/>
                    <a:lstStyle/>
                    <a:p>
                      <a:pPr lvl="0" algn="ctr">
                        <a:buNone/>
                      </a:pPr>
                      <a:r>
                        <a:rPr lang="it-IT" sz="1200" dirty="0"/>
                        <a:t>106.4</a:t>
                      </a:r>
                    </a:p>
                  </a:txBody>
                  <a:tcPr marL="68580" marR="68580" marT="34290" marB="34290" anchor="ctr"/>
                </a:tc>
                <a:tc>
                  <a:txBody>
                    <a:bodyPr/>
                    <a:lstStyle/>
                    <a:p>
                      <a:pPr algn="ctr"/>
                      <a:r>
                        <a:rPr lang="it-IT" sz="1200" dirty="0"/>
                        <a:t>71.4</a:t>
                      </a:r>
                    </a:p>
                  </a:txBody>
                  <a:tcPr marL="68580" marR="68580" marT="34290" marB="34290" anchor="ctr"/>
                </a:tc>
                <a:tc>
                  <a:txBody>
                    <a:bodyPr/>
                    <a:lstStyle/>
                    <a:p>
                      <a:pPr algn="ctr"/>
                      <a:r>
                        <a:rPr lang="it-IT" sz="1200" dirty="0"/>
                        <a:t>31</a:t>
                      </a:r>
                    </a:p>
                  </a:txBody>
                  <a:tcPr marL="68580" marR="68580" marT="34290" marB="34290" anchor="ctr"/>
                </a:tc>
                <a:tc>
                  <a:txBody>
                    <a:bodyPr/>
                    <a:lstStyle/>
                    <a:p>
                      <a:pPr algn="ctr"/>
                      <a:r>
                        <a:rPr lang="it-IT" sz="1200" dirty="0"/>
                        <a:t>465</a:t>
                      </a:r>
                    </a:p>
                  </a:txBody>
                  <a:tcPr marL="68580" marR="68580" marT="34290" marB="34290" anchor="ctr"/>
                </a:tc>
                <a:extLst>
                  <a:ext uri="{0D108BD9-81ED-4DB2-BD59-A6C34878D82A}">
                    <a16:rowId xmlns:a16="http://schemas.microsoft.com/office/drawing/2014/main" val="3360152729"/>
                  </a:ext>
                </a:extLst>
              </a:tr>
            </a:tbl>
          </a:graphicData>
        </a:graphic>
      </p:graphicFrame>
      <p:graphicFrame>
        <p:nvGraphicFramePr>
          <p:cNvPr id="34" name="Tabella 12">
            <a:extLst>
              <a:ext uri="{FF2B5EF4-FFF2-40B4-BE49-F238E27FC236}">
                <a16:creationId xmlns:a16="http://schemas.microsoft.com/office/drawing/2014/main" id="{93C4E26A-8D48-5BC7-CD69-B729DB2CCCC5}"/>
              </a:ext>
            </a:extLst>
          </p:cNvPr>
          <p:cNvGraphicFramePr>
            <a:graphicFrameLocks noGrp="1"/>
          </p:cNvGraphicFramePr>
          <p:nvPr>
            <p:extLst>
              <p:ext uri="{D42A27DB-BD31-4B8C-83A1-F6EECF244321}">
                <p14:modId xmlns:p14="http://schemas.microsoft.com/office/powerpoint/2010/main" val="427446947"/>
              </p:ext>
            </p:extLst>
          </p:nvPr>
        </p:nvGraphicFramePr>
        <p:xfrm>
          <a:off x="4252791" y="2528662"/>
          <a:ext cx="2160000" cy="1037420"/>
        </p:xfrm>
        <a:graphic>
          <a:graphicData uri="http://schemas.openxmlformats.org/drawingml/2006/table">
            <a:tbl>
              <a:tblPr firstRow="1" bandRow="1">
                <a:tableStyleId>{C4B1156A-380E-4F78-BDF5-A606A8083BF9}</a:tableStyleId>
              </a:tblPr>
              <a:tblGrid>
                <a:gridCol w="1080000">
                  <a:extLst>
                    <a:ext uri="{9D8B030D-6E8A-4147-A177-3AD203B41FA5}">
                      <a16:colId xmlns:a16="http://schemas.microsoft.com/office/drawing/2014/main" val="3952519961"/>
                    </a:ext>
                  </a:extLst>
                </a:gridCol>
                <a:gridCol w="1080000">
                  <a:extLst>
                    <a:ext uri="{9D8B030D-6E8A-4147-A177-3AD203B41FA5}">
                      <a16:colId xmlns:a16="http://schemas.microsoft.com/office/drawing/2014/main" val="2314486573"/>
                    </a:ext>
                  </a:extLst>
                </a:gridCol>
              </a:tblGrid>
              <a:tr h="283040">
                <a:tc gridSpan="2">
                  <a:txBody>
                    <a:bodyPr/>
                    <a:lstStyle/>
                    <a:p>
                      <a:pPr algn="ctr"/>
                      <a:r>
                        <a:rPr lang="it-IT" sz="1200" dirty="0">
                          <a:latin typeface="+mn-lt"/>
                        </a:rPr>
                        <a:t>Iron yoke</a:t>
                      </a:r>
                    </a:p>
                  </a:txBody>
                  <a:tcPr marL="68580" marR="68580" marT="34290" marB="34290"/>
                </a:tc>
                <a:tc hMerge="1">
                  <a:txBody>
                    <a:bodyPr/>
                    <a:lstStyle/>
                    <a:p>
                      <a:pPr algn="ctr"/>
                      <a:endParaRPr lang="it-IT" dirty="0"/>
                    </a:p>
                  </a:txBody>
                  <a:tcPr/>
                </a:tc>
                <a:extLst>
                  <a:ext uri="{0D108BD9-81ED-4DB2-BD59-A6C34878D82A}">
                    <a16:rowId xmlns:a16="http://schemas.microsoft.com/office/drawing/2014/main" val="1430098066"/>
                  </a:ext>
                </a:extLst>
              </a:tr>
              <a:tr h="251460">
                <a:tc>
                  <a:txBody>
                    <a:bodyPr/>
                    <a:lstStyle/>
                    <a:p>
                      <a:pPr lvl="0" algn="ctr">
                        <a:buNone/>
                      </a:pPr>
                      <a:r>
                        <a:rPr lang="it-IT" sz="1200" dirty="0">
                          <a:latin typeface="+mn-lt"/>
                        </a:rPr>
                        <a:t>Radius [mm]</a:t>
                      </a:r>
                    </a:p>
                  </a:txBody>
                  <a:tcPr marL="68580" marR="68580" marT="34290" marB="34290"/>
                </a:tc>
                <a:tc>
                  <a:txBody>
                    <a:bodyPr/>
                    <a:lstStyle/>
                    <a:p>
                      <a:pPr lvl="0" algn="ctr">
                        <a:buNone/>
                      </a:pPr>
                      <a:r>
                        <a:rPr lang="it-IT" sz="1200" dirty="0">
                          <a:latin typeface="+mn-lt"/>
                        </a:rPr>
                        <a:t>300</a:t>
                      </a:r>
                    </a:p>
                  </a:txBody>
                  <a:tcPr marL="68580" marR="68580" marT="34290" marB="34290"/>
                </a:tc>
                <a:extLst>
                  <a:ext uri="{0D108BD9-81ED-4DB2-BD59-A6C34878D82A}">
                    <a16:rowId xmlns:a16="http://schemas.microsoft.com/office/drawing/2014/main" val="2931743991"/>
                  </a:ext>
                </a:extLst>
              </a:tr>
              <a:tr h="251460">
                <a:tc>
                  <a:txBody>
                    <a:bodyPr/>
                    <a:lstStyle/>
                    <a:p>
                      <a:pPr lvl="0" algn="ctr">
                        <a:buNone/>
                      </a:pPr>
                      <a:r>
                        <a:rPr lang="it-IT" sz="1200" dirty="0">
                          <a:latin typeface="+mn-lt"/>
                        </a:rPr>
                        <a:t>A [mm]</a:t>
                      </a:r>
                    </a:p>
                  </a:txBody>
                  <a:tcPr marL="68580" marR="68580" marT="34290" marB="34290"/>
                </a:tc>
                <a:tc>
                  <a:txBody>
                    <a:bodyPr/>
                    <a:lstStyle/>
                    <a:p>
                      <a:pPr lvl="0" algn="ctr">
                        <a:buNone/>
                      </a:pPr>
                      <a:r>
                        <a:rPr lang="it-IT" sz="1200" dirty="0">
                          <a:latin typeface="+mn-lt"/>
                        </a:rPr>
                        <a:t>(</a:t>
                      </a:r>
                      <a:r>
                        <a:rPr lang="it-IT" sz="1200" b="0" i="0" u="none" strike="noStrike" noProof="0" dirty="0">
                          <a:solidFill>
                            <a:srgbClr val="242424"/>
                          </a:solidFill>
                          <a:latin typeface="+mn-lt"/>
                        </a:rPr>
                        <a:t>170.0; 103.6</a:t>
                      </a:r>
                      <a:r>
                        <a:rPr lang="it-IT" sz="1200" dirty="0">
                          <a:latin typeface="+mn-lt"/>
                        </a:rPr>
                        <a:t>) </a:t>
                      </a:r>
                    </a:p>
                  </a:txBody>
                  <a:tcPr marL="68580" marR="68580" marT="34290" marB="34290"/>
                </a:tc>
                <a:extLst>
                  <a:ext uri="{0D108BD9-81ED-4DB2-BD59-A6C34878D82A}">
                    <a16:rowId xmlns:a16="http://schemas.microsoft.com/office/drawing/2014/main" val="2350696550"/>
                  </a:ext>
                </a:extLst>
              </a:tr>
              <a:tr h="251460">
                <a:tc>
                  <a:txBody>
                    <a:bodyPr/>
                    <a:lstStyle/>
                    <a:p>
                      <a:pPr algn="ctr"/>
                      <a:r>
                        <a:rPr lang="it-IT" sz="1200" dirty="0">
                          <a:latin typeface="+mn-lt"/>
                        </a:rPr>
                        <a:t>B [mm]</a:t>
                      </a:r>
                    </a:p>
                  </a:txBody>
                  <a:tcPr marL="68580" marR="68580" marT="34290" marB="34290"/>
                </a:tc>
                <a:tc>
                  <a:txBody>
                    <a:bodyPr/>
                    <a:lstStyle/>
                    <a:p>
                      <a:pPr marL="0" marR="0" lvl="0" indent="0" algn="ctr" rtl="0" eaLnBrk="1" fontAlgn="auto" latinLnBrk="0" hangingPunct="1">
                        <a:lnSpc>
                          <a:spcPct val="100000"/>
                        </a:lnSpc>
                        <a:spcBef>
                          <a:spcPts val="0"/>
                        </a:spcBef>
                        <a:spcAft>
                          <a:spcPts val="0"/>
                        </a:spcAft>
                        <a:buClrTx/>
                        <a:buSzTx/>
                        <a:buFontTx/>
                        <a:buNone/>
                      </a:pPr>
                      <a:r>
                        <a:rPr lang="it-IT" sz="1200" dirty="0">
                          <a:latin typeface="+mn-lt"/>
                        </a:rPr>
                        <a:t>(</a:t>
                      </a:r>
                      <a:r>
                        <a:rPr lang="it-IT" sz="1200" b="0" i="0" u="none" strike="noStrike" noProof="0" dirty="0">
                          <a:solidFill>
                            <a:srgbClr val="242424"/>
                          </a:solidFill>
                          <a:latin typeface="+mn-lt"/>
                        </a:rPr>
                        <a:t>34.1; 68.4</a:t>
                      </a:r>
                      <a:r>
                        <a:rPr lang="it-IT" sz="1200" dirty="0">
                          <a:latin typeface="+mn-lt"/>
                        </a:rPr>
                        <a:t>)</a:t>
                      </a:r>
                    </a:p>
                  </a:txBody>
                  <a:tcPr marL="68580" marR="68580" marT="34290" marB="34290"/>
                </a:tc>
                <a:extLst>
                  <a:ext uri="{0D108BD9-81ED-4DB2-BD59-A6C34878D82A}">
                    <a16:rowId xmlns:a16="http://schemas.microsoft.com/office/drawing/2014/main" val="2768314222"/>
                  </a:ext>
                </a:extLst>
              </a:tr>
            </a:tbl>
          </a:graphicData>
        </a:graphic>
      </p:graphicFrame>
      <p:graphicFrame>
        <p:nvGraphicFramePr>
          <p:cNvPr id="35" name="Tabella 14">
            <a:extLst>
              <a:ext uri="{FF2B5EF4-FFF2-40B4-BE49-F238E27FC236}">
                <a16:creationId xmlns:a16="http://schemas.microsoft.com/office/drawing/2014/main" id="{37ABE500-ABDF-FEC1-EFE4-D43D1F820134}"/>
              </a:ext>
            </a:extLst>
          </p:cNvPr>
          <p:cNvGraphicFramePr>
            <a:graphicFrameLocks noGrp="1"/>
          </p:cNvGraphicFramePr>
          <p:nvPr>
            <p:extLst>
              <p:ext uri="{D42A27DB-BD31-4B8C-83A1-F6EECF244321}">
                <p14:modId xmlns:p14="http://schemas.microsoft.com/office/powerpoint/2010/main" val="1988596279"/>
              </p:ext>
            </p:extLst>
          </p:nvPr>
        </p:nvGraphicFramePr>
        <p:xfrm>
          <a:off x="4414076" y="3750111"/>
          <a:ext cx="3882656" cy="1066800"/>
        </p:xfrm>
        <a:graphic>
          <a:graphicData uri="http://schemas.openxmlformats.org/drawingml/2006/table">
            <a:tbl>
              <a:tblPr firstRow="1" bandRow="1">
                <a:tableStyleId>{C4B1156A-380E-4F78-BDF5-A606A8083BF9}</a:tableStyleId>
              </a:tblPr>
              <a:tblGrid>
                <a:gridCol w="2162810">
                  <a:extLst>
                    <a:ext uri="{9D8B030D-6E8A-4147-A177-3AD203B41FA5}">
                      <a16:colId xmlns:a16="http://schemas.microsoft.com/office/drawing/2014/main" val="3952519961"/>
                    </a:ext>
                  </a:extLst>
                </a:gridCol>
                <a:gridCol w="1719846">
                  <a:extLst>
                    <a:ext uri="{9D8B030D-6E8A-4147-A177-3AD203B41FA5}">
                      <a16:colId xmlns:a16="http://schemas.microsoft.com/office/drawing/2014/main" val="1826794732"/>
                    </a:ext>
                  </a:extLst>
                </a:gridCol>
              </a:tblGrid>
              <a:tr h="150483">
                <a:tc>
                  <a:txBody>
                    <a:bodyPr/>
                    <a:lstStyle/>
                    <a:p>
                      <a:pPr lvl="0" algn="ctr">
                        <a:lnSpc>
                          <a:spcPct val="100000"/>
                        </a:lnSpc>
                        <a:spcBef>
                          <a:spcPts val="0"/>
                        </a:spcBef>
                        <a:spcAft>
                          <a:spcPts val="0"/>
                        </a:spcAft>
                        <a:buNone/>
                      </a:pPr>
                      <a:r>
                        <a:rPr lang="it-IT" sz="1200" b="1" i="0" u="none" strike="noStrike" noProof="0" dirty="0">
                          <a:solidFill>
                            <a:srgbClr val="000000"/>
                          </a:solidFill>
                          <a:latin typeface="Aptos"/>
                        </a:rPr>
                        <a:t>Tot. </a:t>
                      </a:r>
                      <a:r>
                        <a:rPr lang="it-IT" sz="1200" b="1" i="0" u="none" strike="noStrike" noProof="0" err="1">
                          <a:solidFill>
                            <a:srgbClr val="000000"/>
                          </a:solidFill>
                          <a:latin typeface="Aptos"/>
                        </a:rPr>
                        <a:t>Structure</a:t>
                      </a:r>
                      <a:r>
                        <a:rPr lang="it-IT" sz="1200" b="1" i="0" u="none" strike="noStrike" noProof="0" dirty="0">
                          <a:solidFill>
                            <a:srgbClr val="000000"/>
                          </a:solidFill>
                          <a:latin typeface="Aptos"/>
                        </a:rPr>
                        <a:t> [k€/m]</a:t>
                      </a:r>
                      <a:endParaRPr lang="it-IT" sz="1200" b="0" i="0" u="none" strike="noStrike" noProof="0" dirty="0">
                        <a:solidFill>
                          <a:srgbClr val="000000"/>
                        </a:solidFill>
                        <a:latin typeface="Aptos"/>
                      </a:endParaRPr>
                    </a:p>
                  </a:txBody>
                  <a:tcPr marL="68580" marR="68580" marT="34290" marB="34290" anchor="ctr"/>
                </a:tc>
                <a:tc>
                  <a:txBody>
                    <a:bodyPr/>
                    <a:lstStyle/>
                    <a:p>
                      <a:pPr lvl="0" algn="ctr">
                        <a:lnSpc>
                          <a:spcPct val="100000"/>
                        </a:lnSpc>
                        <a:spcBef>
                          <a:spcPts val="0"/>
                        </a:spcBef>
                        <a:spcAft>
                          <a:spcPts val="0"/>
                        </a:spcAft>
                        <a:buNone/>
                      </a:pPr>
                      <a:r>
                        <a:rPr lang="it-IT" sz="1300" b="0" i="0" u="none" strike="noStrike" noProof="0" dirty="0">
                          <a:solidFill>
                            <a:srgbClr val="000000"/>
                          </a:solidFill>
                          <a:latin typeface="Aptos"/>
                        </a:rPr>
                        <a:t>25.9</a:t>
                      </a:r>
                    </a:p>
                  </a:txBody>
                  <a:tcPr marL="68580" marR="68580" marT="34290" marB="34290" anchor="ctr"/>
                </a:tc>
                <a:extLst>
                  <a:ext uri="{0D108BD9-81ED-4DB2-BD59-A6C34878D82A}">
                    <a16:rowId xmlns:a16="http://schemas.microsoft.com/office/drawing/2014/main" val="1430098066"/>
                  </a:ext>
                </a:extLst>
              </a:tr>
              <a:tr h="99807">
                <a:tc>
                  <a:txBody>
                    <a:bodyPr/>
                    <a:lstStyle/>
                    <a:p>
                      <a:pPr lvl="0" algn="ctr">
                        <a:lnSpc>
                          <a:spcPct val="100000"/>
                        </a:lnSpc>
                        <a:spcBef>
                          <a:spcPts val="0"/>
                        </a:spcBef>
                        <a:spcAft>
                          <a:spcPts val="0"/>
                        </a:spcAft>
                        <a:buNone/>
                      </a:pPr>
                      <a:r>
                        <a:rPr lang="it-IT" sz="1200" b="1" i="0" u="none" strike="noStrike" noProof="0" dirty="0">
                          <a:solidFill>
                            <a:srgbClr val="000000"/>
                          </a:solidFill>
                          <a:latin typeface="Aptos"/>
                        </a:rPr>
                        <a:t>Tot. Assembly [k€/m]</a:t>
                      </a:r>
                      <a:endParaRPr lang="it-IT" sz="1200" b="0" i="0" u="none" strike="noStrike" noProof="0" dirty="0">
                        <a:solidFill>
                          <a:srgbClr val="000000"/>
                        </a:solidFill>
                        <a:latin typeface="Aptos"/>
                      </a:endParaRPr>
                    </a:p>
                  </a:txBody>
                  <a:tcPr marL="68580" marR="68580" marT="34290" marB="34290" anchor="ctr"/>
                </a:tc>
                <a:tc>
                  <a:txBody>
                    <a:bodyPr/>
                    <a:lstStyle/>
                    <a:p>
                      <a:pPr lvl="0" algn="ctr">
                        <a:buNone/>
                      </a:pPr>
                      <a:r>
                        <a:rPr lang="it-IT" sz="1300" b="0" i="0" u="none" strike="noStrike" noProof="0" dirty="0">
                          <a:solidFill>
                            <a:srgbClr val="000000"/>
                          </a:solidFill>
                          <a:latin typeface="Aptos"/>
                        </a:rPr>
                        <a:t>20.0</a:t>
                      </a:r>
                      <a:endParaRPr lang="it-IT" sz="1300" dirty="0">
                        <a:latin typeface="Aptos"/>
                      </a:endParaRPr>
                    </a:p>
                  </a:txBody>
                  <a:tcPr marL="68580" marR="68580" marT="34290" marB="34290" anchor="ctr"/>
                </a:tc>
                <a:extLst>
                  <a:ext uri="{0D108BD9-81ED-4DB2-BD59-A6C34878D82A}">
                    <a16:rowId xmlns:a16="http://schemas.microsoft.com/office/drawing/2014/main" val="2931743991"/>
                  </a:ext>
                </a:extLst>
              </a:tr>
              <a:tr h="121139">
                <a:tc>
                  <a:txBody>
                    <a:bodyPr/>
                    <a:lstStyle/>
                    <a:p>
                      <a:pPr lvl="0" algn="ctr">
                        <a:lnSpc>
                          <a:spcPct val="100000"/>
                        </a:lnSpc>
                        <a:spcBef>
                          <a:spcPts val="0"/>
                        </a:spcBef>
                        <a:spcAft>
                          <a:spcPts val="0"/>
                        </a:spcAft>
                        <a:buNone/>
                      </a:pPr>
                      <a:r>
                        <a:rPr lang="it-IT" sz="1200" b="1" i="0" u="none" strike="noStrike" noProof="0" dirty="0">
                          <a:solidFill>
                            <a:srgbClr val="000000"/>
                          </a:solidFill>
                          <a:latin typeface="Aptos"/>
                        </a:rPr>
                        <a:t>Tot. </a:t>
                      </a:r>
                      <a:r>
                        <a:rPr lang="it-IT" sz="1200" b="1" i="0" u="none" strike="noStrike" noProof="0" err="1">
                          <a:solidFill>
                            <a:srgbClr val="000000"/>
                          </a:solidFill>
                          <a:latin typeface="Aptos"/>
                        </a:rPr>
                        <a:t>Conductor</a:t>
                      </a:r>
                      <a:r>
                        <a:rPr lang="it-IT" sz="1200" b="1" i="0" u="none" strike="noStrike" noProof="0" dirty="0">
                          <a:solidFill>
                            <a:srgbClr val="000000"/>
                          </a:solidFill>
                          <a:latin typeface="Aptos"/>
                        </a:rPr>
                        <a:t> [k€/m]</a:t>
                      </a:r>
                      <a:endParaRPr lang="it-IT" sz="1200" b="0" i="0" u="none" strike="noStrike" noProof="0" dirty="0">
                        <a:solidFill>
                          <a:srgbClr val="000000"/>
                        </a:solidFill>
                        <a:latin typeface="Aptos"/>
                      </a:endParaRPr>
                    </a:p>
                  </a:txBody>
                  <a:tcPr marL="68580" marR="68580" marT="34290" marB="34290" anchor="ctr"/>
                </a:tc>
                <a:tc>
                  <a:txBody>
                    <a:bodyPr/>
                    <a:lstStyle/>
                    <a:p>
                      <a:pPr lvl="0" algn="ctr">
                        <a:lnSpc>
                          <a:spcPct val="100000"/>
                        </a:lnSpc>
                        <a:spcBef>
                          <a:spcPts val="0"/>
                        </a:spcBef>
                        <a:spcAft>
                          <a:spcPts val="0"/>
                        </a:spcAft>
                        <a:buNone/>
                      </a:pPr>
                      <a:r>
                        <a:rPr lang="it-IT" sz="1300" b="0" i="0" u="none" strike="noStrike" noProof="0" dirty="0">
                          <a:solidFill>
                            <a:srgbClr val="000000"/>
                          </a:solidFill>
                          <a:latin typeface="Aptos"/>
                        </a:rPr>
                        <a:t>127.1</a:t>
                      </a:r>
                    </a:p>
                  </a:txBody>
                  <a:tcPr marL="68580" marR="68580" marT="34290" marB="34290" anchor="ctr"/>
                </a:tc>
                <a:extLst>
                  <a:ext uri="{0D108BD9-81ED-4DB2-BD59-A6C34878D82A}">
                    <a16:rowId xmlns:a16="http://schemas.microsoft.com/office/drawing/2014/main" val="2768314222"/>
                  </a:ext>
                </a:extLst>
              </a:tr>
              <a:tr h="0">
                <a:tc>
                  <a:txBody>
                    <a:bodyPr/>
                    <a:lstStyle/>
                    <a:p>
                      <a:pPr lvl="0" algn="ctr">
                        <a:lnSpc>
                          <a:spcPct val="100000"/>
                        </a:lnSpc>
                        <a:spcBef>
                          <a:spcPts val="0"/>
                        </a:spcBef>
                        <a:spcAft>
                          <a:spcPts val="0"/>
                        </a:spcAft>
                        <a:buNone/>
                      </a:pPr>
                      <a:r>
                        <a:rPr lang="it-IT" sz="1200" b="1" i="0" u="none" strike="noStrike" noProof="0" dirty="0">
                          <a:solidFill>
                            <a:srgbClr val="FF0000"/>
                          </a:solidFill>
                          <a:latin typeface="Aptos"/>
                        </a:rPr>
                        <a:t>Tot. Cost [k€/m]</a:t>
                      </a:r>
                      <a:endParaRPr lang="it-IT" sz="1200" b="0" i="0" u="none" strike="noStrike" noProof="0" dirty="0">
                        <a:solidFill>
                          <a:srgbClr val="000000"/>
                        </a:solidFill>
                        <a:latin typeface="Aptos"/>
                      </a:endParaRPr>
                    </a:p>
                  </a:txBody>
                  <a:tcPr marL="68580" marR="68580" marT="34290" marB="34290" anchor="ctr"/>
                </a:tc>
                <a:tc>
                  <a:txBody>
                    <a:bodyPr/>
                    <a:lstStyle/>
                    <a:p>
                      <a:pPr lvl="0" algn="ctr">
                        <a:lnSpc>
                          <a:spcPct val="100000"/>
                        </a:lnSpc>
                        <a:spcBef>
                          <a:spcPts val="0"/>
                        </a:spcBef>
                        <a:spcAft>
                          <a:spcPts val="0"/>
                        </a:spcAft>
                        <a:buNone/>
                      </a:pPr>
                      <a:r>
                        <a:rPr lang="it-IT" sz="1300" b="0" i="0" u="none" strike="noStrike" noProof="0" dirty="0">
                          <a:solidFill>
                            <a:srgbClr val="000000"/>
                          </a:solidFill>
                          <a:latin typeface="Aptos"/>
                        </a:rPr>
                        <a:t>173.0</a:t>
                      </a:r>
                    </a:p>
                  </a:txBody>
                  <a:tcPr marL="68580" marR="68580" marT="34290" marB="34290" anchor="ctr"/>
                </a:tc>
                <a:extLst>
                  <a:ext uri="{0D108BD9-81ED-4DB2-BD59-A6C34878D82A}">
                    <a16:rowId xmlns:a16="http://schemas.microsoft.com/office/drawing/2014/main" val="4134505833"/>
                  </a:ext>
                </a:extLst>
              </a:tr>
            </a:tbl>
          </a:graphicData>
        </a:graphic>
      </p:graphicFrame>
      <mc:AlternateContent xmlns:mc="http://schemas.openxmlformats.org/markup-compatibility/2006" xmlns:a14="http://schemas.microsoft.com/office/drawing/2010/main">
        <mc:Choice Requires="a14">
          <p:sp>
            <p:nvSpPr>
              <p:cNvPr id="2" name="CasellaDiTesto 1">
                <a:extLst>
                  <a:ext uri="{FF2B5EF4-FFF2-40B4-BE49-F238E27FC236}">
                    <a16:creationId xmlns:a16="http://schemas.microsoft.com/office/drawing/2014/main" id="{C434ADE3-3738-68A2-2A30-04622ED7F136}"/>
                  </a:ext>
                </a:extLst>
              </p:cNvPr>
              <p:cNvSpPr txBox="1"/>
              <p:nvPr/>
            </p:nvSpPr>
            <p:spPr>
              <a:xfrm>
                <a:off x="1965505" y="4551268"/>
                <a:ext cx="1476570" cy="3000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350" i="1">
                              <a:latin typeface="Cambria Math" panose="02040503050406030204" pitchFamily="18" charset="0"/>
                            </a:rPr>
                          </m:ctrlPr>
                        </m:sSubPr>
                        <m:e>
                          <m:r>
                            <a:rPr lang="it-IT" sz="1350" i="1">
                              <a:latin typeface="Cambria Math" panose="02040503050406030204" pitchFamily="18" charset="0"/>
                            </a:rPr>
                            <m:t>𝐵</m:t>
                          </m:r>
                        </m:e>
                        <m:sub>
                          <m:r>
                            <a:rPr lang="it-IT" sz="1350" i="1">
                              <a:latin typeface="Cambria Math" panose="02040503050406030204" pitchFamily="18" charset="0"/>
                            </a:rPr>
                            <m:t>0</m:t>
                          </m:r>
                        </m:sub>
                      </m:sSub>
                      <m:r>
                        <a:rPr lang="it-IT" sz="1350" i="1">
                          <a:latin typeface="Cambria Math" panose="02040503050406030204" pitchFamily="18" charset="0"/>
                        </a:rPr>
                        <m:t>=10.0370 </m:t>
                      </m:r>
                      <m:r>
                        <a:rPr lang="it-IT" sz="1350" i="1">
                          <a:latin typeface="Cambria Math" panose="02040503050406030204" pitchFamily="18" charset="0"/>
                        </a:rPr>
                        <m:t>𝑇</m:t>
                      </m:r>
                      <m:r>
                        <a:rPr lang="it-IT" sz="1350" i="1">
                          <a:latin typeface="Cambria Math" panose="02040503050406030204" pitchFamily="18" charset="0"/>
                        </a:rPr>
                        <m:t> </m:t>
                      </m:r>
                    </m:oMath>
                  </m:oMathPara>
                </a14:m>
                <a:endParaRPr lang="it-IT" sz="1350" dirty="0"/>
              </a:p>
            </p:txBody>
          </p:sp>
        </mc:Choice>
        <mc:Fallback xmlns="">
          <p:sp>
            <p:nvSpPr>
              <p:cNvPr id="2" name="CasellaDiTesto 1">
                <a:extLst>
                  <a:ext uri="{FF2B5EF4-FFF2-40B4-BE49-F238E27FC236}">
                    <a16:creationId xmlns:a16="http://schemas.microsoft.com/office/drawing/2014/main" id="{C434ADE3-3738-68A2-2A30-04622ED7F136}"/>
                  </a:ext>
                </a:extLst>
              </p:cNvPr>
              <p:cNvSpPr txBox="1">
                <a:spLocks noRot="1" noChangeAspect="1" noMove="1" noResize="1" noEditPoints="1" noAdjustHandles="1" noChangeArrowheads="1" noChangeShapeType="1" noTextEdit="1"/>
              </p:cNvSpPr>
              <p:nvPr/>
            </p:nvSpPr>
            <p:spPr>
              <a:xfrm>
                <a:off x="1965505" y="4551268"/>
                <a:ext cx="1476570" cy="300082"/>
              </a:xfrm>
              <a:prstGeom prst="rect">
                <a:avLst/>
              </a:prstGeom>
              <a:blipFill>
                <a:blip r:embed="rId4"/>
                <a:stretch>
                  <a:fillRect/>
                </a:stretch>
              </a:blipFill>
            </p:spPr>
            <p:txBody>
              <a:bodyPr/>
              <a:lstStyle/>
              <a:p>
                <a:r>
                  <a:rPr lang="fr-FR">
                    <a:noFill/>
                  </a:rPr>
                  <a:t> </a:t>
                </a:r>
              </a:p>
            </p:txBody>
          </p:sp>
        </mc:Fallback>
      </mc:AlternateContent>
      <p:pic>
        <p:nvPicPr>
          <p:cNvPr id="8" name="Image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582853" y="2401345"/>
            <a:ext cx="2160000" cy="1287417"/>
          </a:xfrm>
          <a:prstGeom prst="rect">
            <a:avLst/>
          </a:prstGeom>
        </p:spPr>
      </p:pic>
      <p:sp>
        <p:nvSpPr>
          <p:cNvPr id="9" name="Rectangle 8"/>
          <p:cNvSpPr/>
          <p:nvPr/>
        </p:nvSpPr>
        <p:spPr>
          <a:xfrm>
            <a:off x="6552826" y="2458954"/>
            <a:ext cx="2315377" cy="276999"/>
          </a:xfrm>
          <a:prstGeom prst="rect">
            <a:avLst/>
          </a:prstGeom>
        </p:spPr>
        <p:txBody>
          <a:bodyPr wrap="none">
            <a:spAutoFit/>
          </a:bodyPr>
          <a:lstStyle/>
          <a:p>
            <a:r>
              <a:rPr lang="it-IT" sz="1200" dirty="0"/>
              <a:t>Homogeneity (x=25mm) = 0.097%</a:t>
            </a:r>
          </a:p>
        </p:txBody>
      </p:sp>
      <p:sp>
        <p:nvSpPr>
          <p:cNvPr id="10" name="Espace réservé du pied de page 9"/>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2" name="Espace réservé du numéro de diapositive 11"/>
          <p:cNvSpPr>
            <a:spLocks noGrp="1"/>
          </p:cNvSpPr>
          <p:nvPr>
            <p:ph type="sldNum" sz="quarter" idx="13"/>
          </p:nvPr>
        </p:nvSpPr>
        <p:spPr/>
        <p:txBody>
          <a:bodyPr/>
          <a:lstStyle/>
          <a:p>
            <a:fld id="{005C7FBA-D4E9-46CA-9321-3ADA2E368FCD}" type="slidenum">
              <a:rPr lang="en-GB" smtClean="0"/>
              <a:pPr/>
              <a:t>45</a:t>
            </a:fld>
            <a:endParaRPr lang="en-GB" dirty="0"/>
          </a:p>
        </p:txBody>
      </p:sp>
      <p:sp>
        <p:nvSpPr>
          <p:cNvPr id="36" name="ZoneTexte 35"/>
          <p:cNvSpPr txBox="1"/>
          <p:nvPr/>
        </p:nvSpPr>
        <p:spPr>
          <a:xfrm>
            <a:off x="1943937" y="999328"/>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T. </a:t>
            </a:r>
            <a:r>
              <a:rPr lang="fr-FR" b="1" dirty="0" err="1" smtClean="0">
                <a:solidFill>
                  <a:srgbClr val="0070C0"/>
                </a:solidFill>
              </a:rPr>
              <a:t>Maiello</a:t>
            </a:r>
            <a:endParaRPr lang="fr-FR" b="1" dirty="0">
              <a:solidFill>
                <a:srgbClr val="0070C0"/>
              </a:solidFill>
            </a:endParaRPr>
          </a:p>
        </p:txBody>
      </p:sp>
    </p:spTree>
    <p:extLst>
      <p:ext uri="{BB962C8B-B14F-4D97-AF65-F5344CB8AC3E}">
        <p14:creationId xmlns:p14="http://schemas.microsoft.com/office/powerpoint/2010/main" val="12417662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82853" y="2445535"/>
            <a:ext cx="2160000" cy="1232562"/>
          </a:xfrm>
          <a:prstGeom prst="rect">
            <a:avLst/>
          </a:prstGeom>
        </p:spPr>
      </p:pic>
      <p:pic>
        <p:nvPicPr>
          <p:cNvPr id="46" name="Immagine 6" descr="Immagine che contiene Policromia, Elementi grafici, grafica, schermata&#10;&#10;Descrizione generata automaticamente">
            <a:extLst>
              <a:ext uri="{FF2B5EF4-FFF2-40B4-BE49-F238E27FC236}">
                <a16:creationId xmlns:a16="http://schemas.microsoft.com/office/drawing/2014/main" id="{B9750B39-F85F-BFC3-9B3B-53922291D92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64680" y="1058552"/>
            <a:ext cx="3439378" cy="3424391"/>
          </a:xfrm>
          <a:prstGeom prst="rect">
            <a:avLst/>
          </a:prstGeom>
        </p:spPr>
      </p:pic>
      <p:sp>
        <p:nvSpPr>
          <p:cNvPr id="6" name="Title 5">
            <a:extLst>
              <a:ext uri="{FF2B5EF4-FFF2-40B4-BE49-F238E27FC236}">
                <a16:creationId xmlns:a16="http://schemas.microsoft.com/office/drawing/2014/main" id="{6B3CDD33-EB09-C000-1005-39E476B8CCE8}"/>
              </a:ext>
            </a:extLst>
          </p:cNvPr>
          <p:cNvSpPr>
            <a:spLocks noGrp="1"/>
          </p:cNvSpPr>
          <p:nvPr>
            <p:ph type="title"/>
          </p:nvPr>
        </p:nvSpPr>
        <p:spPr/>
        <p:txBody>
          <a:bodyPr/>
          <a:lstStyle/>
          <a:p>
            <a:r>
              <a:rPr lang="en-US" dirty="0"/>
              <a:t>Configuration </a:t>
            </a:r>
            <a:r>
              <a:rPr lang="en-US" dirty="0" smtClean="0"/>
              <a:t>2 </a:t>
            </a:r>
            <a:r>
              <a:rPr lang="en-US" dirty="0"/>
              <a:t>@ 10 T</a:t>
            </a:r>
          </a:p>
        </p:txBody>
      </p:sp>
      <p:graphicFrame>
        <p:nvGraphicFramePr>
          <p:cNvPr id="33" name="Tabella 12">
            <a:extLst>
              <a:ext uri="{FF2B5EF4-FFF2-40B4-BE49-F238E27FC236}">
                <a16:creationId xmlns:a16="http://schemas.microsoft.com/office/drawing/2014/main" id="{66DCA886-094E-5DA7-E380-369A2F08F0FA}"/>
              </a:ext>
            </a:extLst>
          </p:cNvPr>
          <p:cNvGraphicFramePr>
            <a:graphicFrameLocks noGrp="1"/>
          </p:cNvGraphicFramePr>
          <p:nvPr>
            <p:extLst>
              <p:ext uri="{D42A27DB-BD31-4B8C-83A1-F6EECF244321}">
                <p14:modId xmlns:p14="http://schemas.microsoft.com/office/powerpoint/2010/main" val="545423916"/>
              </p:ext>
            </p:extLst>
          </p:nvPr>
        </p:nvGraphicFramePr>
        <p:xfrm>
          <a:off x="3877551" y="1058552"/>
          <a:ext cx="5228755" cy="1325634"/>
        </p:xfrm>
        <a:graphic>
          <a:graphicData uri="http://schemas.openxmlformats.org/drawingml/2006/table">
            <a:tbl>
              <a:tblPr firstRow="1" bandRow="1">
                <a:tableStyleId>{C4B1156A-380E-4F78-BDF5-A606A8083BF9}</a:tableStyleId>
              </a:tblPr>
              <a:tblGrid>
                <a:gridCol w="1045751">
                  <a:extLst>
                    <a:ext uri="{9D8B030D-6E8A-4147-A177-3AD203B41FA5}">
                      <a16:colId xmlns:a16="http://schemas.microsoft.com/office/drawing/2014/main" val="3952519961"/>
                    </a:ext>
                  </a:extLst>
                </a:gridCol>
                <a:gridCol w="1045751">
                  <a:extLst>
                    <a:ext uri="{9D8B030D-6E8A-4147-A177-3AD203B41FA5}">
                      <a16:colId xmlns:a16="http://schemas.microsoft.com/office/drawing/2014/main" val="2314486573"/>
                    </a:ext>
                  </a:extLst>
                </a:gridCol>
                <a:gridCol w="1045751">
                  <a:extLst>
                    <a:ext uri="{9D8B030D-6E8A-4147-A177-3AD203B41FA5}">
                      <a16:colId xmlns:a16="http://schemas.microsoft.com/office/drawing/2014/main" val="1086393158"/>
                    </a:ext>
                  </a:extLst>
                </a:gridCol>
                <a:gridCol w="1045751">
                  <a:extLst>
                    <a:ext uri="{9D8B030D-6E8A-4147-A177-3AD203B41FA5}">
                      <a16:colId xmlns:a16="http://schemas.microsoft.com/office/drawing/2014/main" val="1826794732"/>
                    </a:ext>
                  </a:extLst>
                </a:gridCol>
                <a:gridCol w="1045751">
                  <a:extLst>
                    <a:ext uri="{9D8B030D-6E8A-4147-A177-3AD203B41FA5}">
                      <a16:colId xmlns:a16="http://schemas.microsoft.com/office/drawing/2014/main" val="3461961440"/>
                    </a:ext>
                  </a:extLst>
                </a:gridCol>
              </a:tblGrid>
              <a:tr h="491244">
                <a:tc>
                  <a:txBody>
                    <a:bodyPr/>
                    <a:lstStyle/>
                    <a:p>
                      <a:pPr algn="ctr"/>
                      <a:r>
                        <a:rPr lang="it-IT" sz="1200" dirty="0"/>
                        <a:t>Block no.</a:t>
                      </a:r>
                    </a:p>
                  </a:txBody>
                  <a:tcPr marL="68580" marR="68580" marT="34290" marB="34290" anchor="ctr"/>
                </a:tc>
                <a:tc>
                  <a:txBody>
                    <a:bodyPr/>
                    <a:lstStyle/>
                    <a:p>
                      <a:pPr algn="ctr"/>
                      <a:r>
                        <a:rPr lang="it-IT" sz="1200" dirty="0"/>
                        <a:t>X [mm] </a:t>
                      </a:r>
                      <a:r>
                        <a:rPr lang="it-IT" sz="1200" dirty="0" err="1"/>
                        <a:t>right</a:t>
                      </a:r>
                      <a:r>
                        <a:rPr lang="it-IT" sz="1200" dirty="0"/>
                        <a:t> </a:t>
                      </a:r>
                      <a:r>
                        <a:rPr lang="it-IT" sz="1200" dirty="0" err="1"/>
                        <a:t>lower</a:t>
                      </a:r>
                      <a:r>
                        <a:rPr lang="it-IT" sz="1200" dirty="0"/>
                        <a:t> corner</a:t>
                      </a:r>
                    </a:p>
                  </a:txBody>
                  <a:tcPr marL="68580" marR="68580" marT="34290" marB="34290" anchor="ctr"/>
                </a:tc>
                <a:tc>
                  <a:txBody>
                    <a:bodyPr/>
                    <a:lstStyle/>
                    <a:p>
                      <a:pPr algn="ctr"/>
                      <a:r>
                        <a:rPr lang="it-IT" sz="1200" dirty="0"/>
                        <a:t>Y [mm] </a:t>
                      </a:r>
                      <a:r>
                        <a:rPr lang="it-IT" sz="1200" dirty="0" err="1"/>
                        <a:t>right</a:t>
                      </a:r>
                      <a:r>
                        <a:rPr lang="it-IT" sz="1200" dirty="0"/>
                        <a:t> </a:t>
                      </a:r>
                      <a:r>
                        <a:rPr lang="it-IT" sz="1200" dirty="0" err="1"/>
                        <a:t>lower</a:t>
                      </a:r>
                      <a:r>
                        <a:rPr lang="it-IT" sz="1200" dirty="0"/>
                        <a:t> corner</a:t>
                      </a:r>
                    </a:p>
                  </a:txBody>
                  <a:tcPr marL="68580" marR="68580" marT="34290" marB="34290" anchor="ctr"/>
                </a:tc>
                <a:tc>
                  <a:txBody>
                    <a:bodyPr/>
                    <a:lstStyle/>
                    <a:p>
                      <a:pPr algn="ctr"/>
                      <a:r>
                        <a:rPr lang="it-IT" sz="1200" dirty="0"/>
                        <a:t>No. of </a:t>
                      </a:r>
                      <a:r>
                        <a:rPr lang="it-IT" sz="1200" dirty="0" err="1"/>
                        <a:t>conductors</a:t>
                      </a:r>
                      <a:endParaRPr lang="it-IT" sz="1200" dirty="0"/>
                    </a:p>
                  </a:txBody>
                  <a:tcPr marL="68580" marR="68580" marT="34290" marB="34290" anchor="ctr"/>
                </a:tc>
                <a:tc>
                  <a:txBody>
                    <a:bodyPr/>
                    <a:lstStyle/>
                    <a:p>
                      <a:pPr algn="ctr"/>
                      <a:r>
                        <a:rPr lang="it-IT" sz="1200" dirty="0"/>
                        <a:t>No. of tapes</a:t>
                      </a:r>
                    </a:p>
                  </a:txBody>
                  <a:tcPr marL="68580" marR="68580" marT="34290" marB="34290" anchor="ctr"/>
                </a:tc>
                <a:extLst>
                  <a:ext uri="{0D108BD9-81ED-4DB2-BD59-A6C34878D82A}">
                    <a16:rowId xmlns:a16="http://schemas.microsoft.com/office/drawing/2014/main" val="1430098066"/>
                  </a:ext>
                </a:extLst>
              </a:tr>
              <a:tr h="278130">
                <a:tc>
                  <a:txBody>
                    <a:bodyPr/>
                    <a:lstStyle/>
                    <a:p>
                      <a:pPr algn="ctr"/>
                      <a:r>
                        <a:rPr lang="it-IT" sz="1200" dirty="0"/>
                        <a:t>1</a:t>
                      </a:r>
                    </a:p>
                  </a:txBody>
                  <a:tcPr marL="68580" marR="68580" marT="34290" marB="34290" anchor="ctr"/>
                </a:tc>
                <a:tc>
                  <a:txBody>
                    <a:bodyPr/>
                    <a:lstStyle/>
                    <a:p>
                      <a:pPr algn="ctr"/>
                      <a:r>
                        <a:rPr lang="it-IT" sz="1200" dirty="0"/>
                        <a:t>146.0</a:t>
                      </a:r>
                    </a:p>
                  </a:txBody>
                  <a:tcPr marL="68580" marR="68580" marT="34290" marB="34290" anchor="ctr"/>
                </a:tc>
                <a:tc>
                  <a:txBody>
                    <a:bodyPr/>
                    <a:lstStyle/>
                    <a:p>
                      <a:pPr algn="ctr"/>
                      <a:r>
                        <a:rPr lang="it-IT" sz="1200" dirty="0"/>
                        <a:t>20.0</a:t>
                      </a:r>
                    </a:p>
                  </a:txBody>
                  <a:tcPr marL="68580" marR="68580" marT="34290" marB="34290" anchor="ctr"/>
                </a:tc>
                <a:tc>
                  <a:txBody>
                    <a:bodyPr/>
                    <a:lstStyle/>
                    <a:p>
                      <a:pPr algn="ctr"/>
                      <a:r>
                        <a:rPr lang="it-IT" sz="1200" dirty="0"/>
                        <a:t>40</a:t>
                      </a:r>
                    </a:p>
                  </a:txBody>
                  <a:tcPr marL="68580" marR="68580" marT="34290" marB="34290" anchor="ctr"/>
                </a:tc>
                <a:tc>
                  <a:txBody>
                    <a:bodyPr/>
                    <a:lstStyle/>
                    <a:p>
                      <a:pPr algn="ctr"/>
                      <a:r>
                        <a:rPr lang="it-IT" sz="1200" dirty="0"/>
                        <a:t>600</a:t>
                      </a:r>
                    </a:p>
                  </a:txBody>
                  <a:tcPr marL="68580" marR="68580" marT="34290" marB="34290" anchor="ctr"/>
                </a:tc>
                <a:extLst>
                  <a:ext uri="{0D108BD9-81ED-4DB2-BD59-A6C34878D82A}">
                    <a16:rowId xmlns:a16="http://schemas.microsoft.com/office/drawing/2014/main" val="2931743991"/>
                  </a:ext>
                </a:extLst>
              </a:tr>
              <a:tr h="278130">
                <a:tc>
                  <a:txBody>
                    <a:bodyPr/>
                    <a:lstStyle/>
                    <a:p>
                      <a:pPr algn="ctr"/>
                      <a:r>
                        <a:rPr lang="it-IT" sz="1200" dirty="0"/>
                        <a:t>2</a:t>
                      </a:r>
                    </a:p>
                  </a:txBody>
                  <a:tcPr marL="68580" marR="68580" marT="34290" marB="34290" anchor="ctr"/>
                </a:tc>
                <a:tc>
                  <a:txBody>
                    <a:bodyPr/>
                    <a:lstStyle/>
                    <a:p>
                      <a:pPr lvl="0" algn="ctr">
                        <a:buNone/>
                      </a:pPr>
                      <a:r>
                        <a:rPr lang="it-IT" sz="1200" dirty="0"/>
                        <a:t>146.0</a:t>
                      </a:r>
                    </a:p>
                  </a:txBody>
                  <a:tcPr marL="68580" marR="68580" marT="34290" marB="34290" anchor="ctr"/>
                </a:tc>
                <a:tc>
                  <a:txBody>
                    <a:bodyPr/>
                    <a:lstStyle/>
                    <a:p>
                      <a:pPr lvl="0" algn="ctr">
                        <a:buNone/>
                      </a:pPr>
                      <a:r>
                        <a:rPr lang="it-IT" sz="1200" dirty="0"/>
                        <a:t>42.2</a:t>
                      </a:r>
                    </a:p>
                  </a:txBody>
                  <a:tcPr marL="68580" marR="68580" marT="34290" marB="34290" anchor="ctr"/>
                </a:tc>
                <a:tc>
                  <a:txBody>
                    <a:bodyPr/>
                    <a:lstStyle/>
                    <a:p>
                      <a:pPr algn="ctr"/>
                      <a:r>
                        <a:rPr lang="it-IT" sz="1200" dirty="0"/>
                        <a:t>40</a:t>
                      </a:r>
                    </a:p>
                  </a:txBody>
                  <a:tcPr marL="68580" marR="68580" marT="34290" marB="34290" anchor="ctr"/>
                </a:tc>
                <a:tc>
                  <a:txBody>
                    <a:bodyPr/>
                    <a:lstStyle/>
                    <a:p>
                      <a:pPr algn="ctr"/>
                      <a:r>
                        <a:rPr lang="it-IT" sz="1200" dirty="0"/>
                        <a:t>600</a:t>
                      </a:r>
                    </a:p>
                  </a:txBody>
                  <a:tcPr marL="68580" marR="68580" marT="34290" marB="34290" anchor="ctr"/>
                </a:tc>
                <a:extLst>
                  <a:ext uri="{0D108BD9-81ED-4DB2-BD59-A6C34878D82A}">
                    <a16:rowId xmlns:a16="http://schemas.microsoft.com/office/drawing/2014/main" val="2768314222"/>
                  </a:ext>
                </a:extLst>
              </a:tr>
              <a:tr h="278130">
                <a:tc>
                  <a:txBody>
                    <a:bodyPr/>
                    <a:lstStyle/>
                    <a:p>
                      <a:pPr algn="ctr"/>
                      <a:r>
                        <a:rPr lang="it-IT" sz="1200" dirty="0"/>
                        <a:t>3</a:t>
                      </a:r>
                    </a:p>
                  </a:txBody>
                  <a:tcPr marL="68580" marR="68580" marT="34290" marB="34290" anchor="ctr"/>
                </a:tc>
                <a:tc>
                  <a:txBody>
                    <a:bodyPr/>
                    <a:lstStyle/>
                    <a:p>
                      <a:pPr lvl="0" algn="ctr">
                        <a:buNone/>
                      </a:pPr>
                      <a:r>
                        <a:rPr lang="it-IT" sz="1200" dirty="0"/>
                        <a:t>106.4</a:t>
                      </a:r>
                    </a:p>
                  </a:txBody>
                  <a:tcPr marL="68580" marR="68580" marT="34290" marB="34290" anchor="ctr"/>
                </a:tc>
                <a:tc>
                  <a:txBody>
                    <a:bodyPr/>
                    <a:lstStyle/>
                    <a:p>
                      <a:pPr algn="ctr"/>
                      <a:r>
                        <a:rPr lang="it-IT" sz="1200" dirty="0"/>
                        <a:t>71.4</a:t>
                      </a:r>
                    </a:p>
                  </a:txBody>
                  <a:tcPr marL="68580" marR="68580" marT="34290" marB="34290" anchor="ctr"/>
                </a:tc>
                <a:tc>
                  <a:txBody>
                    <a:bodyPr/>
                    <a:lstStyle/>
                    <a:p>
                      <a:pPr algn="ctr"/>
                      <a:r>
                        <a:rPr lang="it-IT" sz="1200" dirty="0"/>
                        <a:t>31</a:t>
                      </a:r>
                    </a:p>
                  </a:txBody>
                  <a:tcPr marL="68580" marR="68580" marT="34290" marB="34290" anchor="ctr"/>
                </a:tc>
                <a:tc>
                  <a:txBody>
                    <a:bodyPr/>
                    <a:lstStyle/>
                    <a:p>
                      <a:pPr algn="ctr"/>
                      <a:r>
                        <a:rPr lang="it-IT" sz="1200" dirty="0"/>
                        <a:t>465</a:t>
                      </a:r>
                    </a:p>
                  </a:txBody>
                  <a:tcPr marL="68580" marR="68580" marT="34290" marB="34290" anchor="ctr"/>
                </a:tc>
                <a:extLst>
                  <a:ext uri="{0D108BD9-81ED-4DB2-BD59-A6C34878D82A}">
                    <a16:rowId xmlns:a16="http://schemas.microsoft.com/office/drawing/2014/main" val="3360152729"/>
                  </a:ext>
                </a:extLst>
              </a:tr>
            </a:tbl>
          </a:graphicData>
        </a:graphic>
      </p:graphicFrame>
      <p:graphicFrame>
        <p:nvGraphicFramePr>
          <p:cNvPr id="34" name="Tabella 12">
            <a:extLst>
              <a:ext uri="{FF2B5EF4-FFF2-40B4-BE49-F238E27FC236}">
                <a16:creationId xmlns:a16="http://schemas.microsoft.com/office/drawing/2014/main" id="{93C4E26A-8D48-5BC7-CD69-B729DB2CCCC5}"/>
              </a:ext>
            </a:extLst>
          </p:cNvPr>
          <p:cNvGraphicFramePr>
            <a:graphicFrameLocks noGrp="1"/>
          </p:cNvGraphicFramePr>
          <p:nvPr>
            <p:extLst>
              <p:ext uri="{D42A27DB-BD31-4B8C-83A1-F6EECF244321}">
                <p14:modId xmlns:p14="http://schemas.microsoft.com/office/powerpoint/2010/main" val="1400147203"/>
              </p:ext>
            </p:extLst>
          </p:nvPr>
        </p:nvGraphicFramePr>
        <p:xfrm>
          <a:off x="4252791" y="2528662"/>
          <a:ext cx="2160000" cy="1037420"/>
        </p:xfrm>
        <a:graphic>
          <a:graphicData uri="http://schemas.openxmlformats.org/drawingml/2006/table">
            <a:tbl>
              <a:tblPr firstRow="1" bandRow="1">
                <a:tableStyleId>{C4B1156A-380E-4F78-BDF5-A606A8083BF9}</a:tableStyleId>
              </a:tblPr>
              <a:tblGrid>
                <a:gridCol w="1080000">
                  <a:extLst>
                    <a:ext uri="{9D8B030D-6E8A-4147-A177-3AD203B41FA5}">
                      <a16:colId xmlns:a16="http://schemas.microsoft.com/office/drawing/2014/main" val="3952519961"/>
                    </a:ext>
                  </a:extLst>
                </a:gridCol>
                <a:gridCol w="1080000">
                  <a:extLst>
                    <a:ext uri="{9D8B030D-6E8A-4147-A177-3AD203B41FA5}">
                      <a16:colId xmlns:a16="http://schemas.microsoft.com/office/drawing/2014/main" val="2314486573"/>
                    </a:ext>
                  </a:extLst>
                </a:gridCol>
              </a:tblGrid>
              <a:tr h="283040">
                <a:tc gridSpan="2">
                  <a:txBody>
                    <a:bodyPr/>
                    <a:lstStyle/>
                    <a:p>
                      <a:pPr algn="ctr"/>
                      <a:r>
                        <a:rPr lang="it-IT" sz="1200" dirty="0">
                          <a:latin typeface="+mn-lt"/>
                        </a:rPr>
                        <a:t>Iron yoke</a:t>
                      </a:r>
                    </a:p>
                  </a:txBody>
                  <a:tcPr marL="68580" marR="68580" marT="34290" marB="34290"/>
                </a:tc>
                <a:tc hMerge="1">
                  <a:txBody>
                    <a:bodyPr/>
                    <a:lstStyle/>
                    <a:p>
                      <a:pPr algn="ctr"/>
                      <a:endParaRPr lang="it-IT" dirty="0"/>
                    </a:p>
                  </a:txBody>
                  <a:tcPr/>
                </a:tc>
                <a:extLst>
                  <a:ext uri="{0D108BD9-81ED-4DB2-BD59-A6C34878D82A}">
                    <a16:rowId xmlns:a16="http://schemas.microsoft.com/office/drawing/2014/main" val="1430098066"/>
                  </a:ext>
                </a:extLst>
              </a:tr>
              <a:tr h="251460">
                <a:tc>
                  <a:txBody>
                    <a:bodyPr/>
                    <a:lstStyle/>
                    <a:p>
                      <a:pPr lvl="0" algn="ctr">
                        <a:buNone/>
                      </a:pPr>
                      <a:r>
                        <a:rPr lang="it-IT" sz="1200" dirty="0">
                          <a:latin typeface="+mn-lt"/>
                        </a:rPr>
                        <a:t>Radius [mm]</a:t>
                      </a:r>
                    </a:p>
                  </a:txBody>
                  <a:tcPr marL="68580" marR="68580" marT="34290" marB="34290"/>
                </a:tc>
                <a:tc>
                  <a:txBody>
                    <a:bodyPr/>
                    <a:lstStyle/>
                    <a:p>
                      <a:pPr lvl="0" algn="ctr">
                        <a:buNone/>
                      </a:pPr>
                      <a:r>
                        <a:rPr lang="it-IT" sz="1200" dirty="0">
                          <a:latin typeface="+mn-lt"/>
                        </a:rPr>
                        <a:t>300</a:t>
                      </a:r>
                    </a:p>
                  </a:txBody>
                  <a:tcPr marL="68580" marR="68580" marT="34290" marB="34290"/>
                </a:tc>
                <a:extLst>
                  <a:ext uri="{0D108BD9-81ED-4DB2-BD59-A6C34878D82A}">
                    <a16:rowId xmlns:a16="http://schemas.microsoft.com/office/drawing/2014/main" val="2931743991"/>
                  </a:ext>
                </a:extLst>
              </a:tr>
              <a:tr h="251460">
                <a:tc>
                  <a:txBody>
                    <a:bodyPr/>
                    <a:lstStyle/>
                    <a:p>
                      <a:pPr lvl="0" algn="ctr">
                        <a:buNone/>
                      </a:pPr>
                      <a:r>
                        <a:rPr lang="it-IT" sz="1200" dirty="0">
                          <a:latin typeface="+mn-lt"/>
                        </a:rPr>
                        <a:t>A [mm]</a:t>
                      </a:r>
                    </a:p>
                  </a:txBody>
                  <a:tcPr marL="68580" marR="68580" marT="34290" marB="34290"/>
                </a:tc>
                <a:tc>
                  <a:txBody>
                    <a:bodyPr/>
                    <a:lstStyle/>
                    <a:p>
                      <a:pPr lvl="0" algn="ctr">
                        <a:buNone/>
                      </a:pPr>
                      <a:r>
                        <a:rPr lang="it-IT" sz="1200" dirty="0">
                          <a:latin typeface="+mn-lt"/>
                        </a:rPr>
                        <a:t>(</a:t>
                      </a:r>
                      <a:r>
                        <a:rPr lang="it-IT" sz="1200" b="0" i="0" u="none" strike="noStrike" noProof="0" dirty="0">
                          <a:solidFill>
                            <a:srgbClr val="242424"/>
                          </a:solidFill>
                          <a:latin typeface="+mn-lt"/>
                        </a:rPr>
                        <a:t>170.0; 103.6</a:t>
                      </a:r>
                      <a:r>
                        <a:rPr lang="it-IT" sz="1200" dirty="0">
                          <a:latin typeface="+mn-lt"/>
                        </a:rPr>
                        <a:t>) </a:t>
                      </a:r>
                    </a:p>
                  </a:txBody>
                  <a:tcPr marL="68580" marR="68580" marT="34290" marB="34290"/>
                </a:tc>
                <a:extLst>
                  <a:ext uri="{0D108BD9-81ED-4DB2-BD59-A6C34878D82A}">
                    <a16:rowId xmlns:a16="http://schemas.microsoft.com/office/drawing/2014/main" val="2350696550"/>
                  </a:ext>
                </a:extLst>
              </a:tr>
              <a:tr h="251460">
                <a:tc>
                  <a:txBody>
                    <a:bodyPr/>
                    <a:lstStyle/>
                    <a:p>
                      <a:pPr algn="ctr"/>
                      <a:r>
                        <a:rPr lang="it-IT" sz="1200" dirty="0">
                          <a:latin typeface="+mn-lt"/>
                        </a:rPr>
                        <a:t>B [mm]</a:t>
                      </a:r>
                    </a:p>
                  </a:txBody>
                  <a:tcPr marL="68580" marR="68580" marT="34290" marB="34290"/>
                </a:tc>
                <a:tc>
                  <a:txBody>
                    <a:bodyPr/>
                    <a:lstStyle/>
                    <a:p>
                      <a:pPr marL="0" marR="0" lvl="0" indent="0" algn="ctr" rtl="0" eaLnBrk="1" fontAlgn="auto" latinLnBrk="0" hangingPunct="1">
                        <a:lnSpc>
                          <a:spcPct val="100000"/>
                        </a:lnSpc>
                        <a:spcBef>
                          <a:spcPts val="0"/>
                        </a:spcBef>
                        <a:spcAft>
                          <a:spcPts val="0"/>
                        </a:spcAft>
                        <a:buClrTx/>
                        <a:buSzTx/>
                        <a:buFontTx/>
                        <a:buNone/>
                      </a:pPr>
                      <a:r>
                        <a:rPr lang="it-IT" sz="1200" dirty="0">
                          <a:latin typeface="+mn-lt"/>
                        </a:rPr>
                        <a:t>(</a:t>
                      </a:r>
                      <a:r>
                        <a:rPr lang="it-IT" sz="1200" b="0" i="0" u="none" strike="noStrike" noProof="0" dirty="0">
                          <a:solidFill>
                            <a:srgbClr val="242424"/>
                          </a:solidFill>
                          <a:latin typeface="+mn-lt"/>
                        </a:rPr>
                        <a:t>34.1; 68.4</a:t>
                      </a:r>
                      <a:r>
                        <a:rPr lang="it-IT" sz="1200" dirty="0">
                          <a:latin typeface="+mn-lt"/>
                        </a:rPr>
                        <a:t>)</a:t>
                      </a:r>
                    </a:p>
                  </a:txBody>
                  <a:tcPr marL="68580" marR="68580" marT="34290" marB="34290"/>
                </a:tc>
                <a:extLst>
                  <a:ext uri="{0D108BD9-81ED-4DB2-BD59-A6C34878D82A}">
                    <a16:rowId xmlns:a16="http://schemas.microsoft.com/office/drawing/2014/main" val="2768314222"/>
                  </a:ext>
                </a:extLst>
              </a:tr>
            </a:tbl>
          </a:graphicData>
        </a:graphic>
      </p:graphicFrame>
      <p:graphicFrame>
        <p:nvGraphicFramePr>
          <p:cNvPr id="35" name="Tabella 14">
            <a:extLst>
              <a:ext uri="{FF2B5EF4-FFF2-40B4-BE49-F238E27FC236}">
                <a16:creationId xmlns:a16="http://schemas.microsoft.com/office/drawing/2014/main" id="{37ABE500-ABDF-FEC1-EFE4-D43D1F820134}"/>
              </a:ext>
            </a:extLst>
          </p:cNvPr>
          <p:cNvGraphicFramePr>
            <a:graphicFrameLocks noGrp="1"/>
          </p:cNvGraphicFramePr>
          <p:nvPr>
            <p:extLst>
              <p:ext uri="{D42A27DB-BD31-4B8C-83A1-F6EECF244321}">
                <p14:modId xmlns:p14="http://schemas.microsoft.com/office/powerpoint/2010/main" val="3621353220"/>
              </p:ext>
            </p:extLst>
          </p:nvPr>
        </p:nvGraphicFramePr>
        <p:xfrm>
          <a:off x="4414076" y="3750111"/>
          <a:ext cx="3882656" cy="1066800"/>
        </p:xfrm>
        <a:graphic>
          <a:graphicData uri="http://schemas.openxmlformats.org/drawingml/2006/table">
            <a:tbl>
              <a:tblPr firstRow="1" bandRow="1">
                <a:tableStyleId>{C4B1156A-380E-4F78-BDF5-A606A8083BF9}</a:tableStyleId>
              </a:tblPr>
              <a:tblGrid>
                <a:gridCol w="2162810">
                  <a:extLst>
                    <a:ext uri="{9D8B030D-6E8A-4147-A177-3AD203B41FA5}">
                      <a16:colId xmlns:a16="http://schemas.microsoft.com/office/drawing/2014/main" val="3952519961"/>
                    </a:ext>
                  </a:extLst>
                </a:gridCol>
                <a:gridCol w="1719846">
                  <a:extLst>
                    <a:ext uri="{9D8B030D-6E8A-4147-A177-3AD203B41FA5}">
                      <a16:colId xmlns:a16="http://schemas.microsoft.com/office/drawing/2014/main" val="1826794732"/>
                    </a:ext>
                  </a:extLst>
                </a:gridCol>
              </a:tblGrid>
              <a:tr h="150483">
                <a:tc>
                  <a:txBody>
                    <a:bodyPr/>
                    <a:lstStyle/>
                    <a:p>
                      <a:pPr lvl="0" algn="ctr">
                        <a:lnSpc>
                          <a:spcPct val="100000"/>
                        </a:lnSpc>
                        <a:spcBef>
                          <a:spcPts val="0"/>
                        </a:spcBef>
                        <a:spcAft>
                          <a:spcPts val="0"/>
                        </a:spcAft>
                        <a:buNone/>
                      </a:pPr>
                      <a:r>
                        <a:rPr lang="it-IT" sz="1200" b="1" i="0" u="none" strike="noStrike" noProof="0" dirty="0">
                          <a:solidFill>
                            <a:srgbClr val="000000"/>
                          </a:solidFill>
                          <a:latin typeface="Aptos"/>
                        </a:rPr>
                        <a:t>Tot. </a:t>
                      </a:r>
                      <a:r>
                        <a:rPr lang="it-IT" sz="1200" b="1" i="0" u="none" strike="noStrike" noProof="0" err="1">
                          <a:solidFill>
                            <a:srgbClr val="000000"/>
                          </a:solidFill>
                          <a:latin typeface="Aptos"/>
                        </a:rPr>
                        <a:t>Structure</a:t>
                      </a:r>
                      <a:r>
                        <a:rPr lang="it-IT" sz="1200" b="1" i="0" u="none" strike="noStrike" noProof="0" dirty="0">
                          <a:solidFill>
                            <a:srgbClr val="000000"/>
                          </a:solidFill>
                          <a:latin typeface="Aptos"/>
                        </a:rPr>
                        <a:t> [k€/m]</a:t>
                      </a:r>
                      <a:endParaRPr lang="it-IT" sz="1200" b="0" i="0" u="none" strike="noStrike" noProof="0" dirty="0">
                        <a:solidFill>
                          <a:srgbClr val="000000"/>
                        </a:solidFill>
                        <a:latin typeface="Aptos"/>
                      </a:endParaRPr>
                    </a:p>
                  </a:txBody>
                  <a:tcPr marL="68580" marR="68580" marT="34290" marB="34290" anchor="ctr"/>
                </a:tc>
                <a:tc>
                  <a:txBody>
                    <a:bodyPr/>
                    <a:lstStyle/>
                    <a:p>
                      <a:pPr lvl="0" algn="ctr">
                        <a:lnSpc>
                          <a:spcPct val="100000"/>
                        </a:lnSpc>
                        <a:spcBef>
                          <a:spcPts val="0"/>
                        </a:spcBef>
                        <a:spcAft>
                          <a:spcPts val="0"/>
                        </a:spcAft>
                        <a:buNone/>
                      </a:pPr>
                      <a:r>
                        <a:rPr lang="it-IT" sz="1300" b="0" i="0" u="none" strike="noStrike" noProof="0" dirty="0">
                          <a:solidFill>
                            <a:srgbClr val="000000"/>
                          </a:solidFill>
                          <a:latin typeface="+mn-lt"/>
                        </a:rPr>
                        <a:t>25.9</a:t>
                      </a:r>
                    </a:p>
                  </a:txBody>
                  <a:tcPr marL="68580" marR="68580" marT="34290" marB="34290" anchor="ctr"/>
                </a:tc>
                <a:extLst>
                  <a:ext uri="{0D108BD9-81ED-4DB2-BD59-A6C34878D82A}">
                    <a16:rowId xmlns:a16="http://schemas.microsoft.com/office/drawing/2014/main" val="1430098066"/>
                  </a:ext>
                </a:extLst>
              </a:tr>
              <a:tr h="99807">
                <a:tc>
                  <a:txBody>
                    <a:bodyPr/>
                    <a:lstStyle/>
                    <a:p>
                      <a:pPr lvl="0" algn="ctr">
                        <a:lnSpc>
                          <a:spcPct val="100000"/>
                        </a:lnSpc>
                        <a:spcBef>
                          <a:spcPts val="0"/>
                        </a:spcBef>
                        <a:spcAft>
                          <a:spcPts val="0"/>
                        </a:spcAft>
                        <a:buNone/>
                      </a:pPr>
                      <a:r>
                        <a:rPr lang="it-IT" sz="1200" b="1" i="0" u="none" strike="noStrike" noProof="0" dirty="0">
                          <a:solidFill>
                            <a:srgbClr val="000000"/>
                          </a:solidFill>
                          <a:latin typeface="Aptos"/>
                        </a:rPr>
                        <a:t>Tot. Assembly [k€/m]</a:t>
                      </a:r>
                      <a:endParaRPr lang="it-IT" sz="1200" b="0" i="0" u="none" strike="noStrike" noProof="0" dirty="0">
                        <a:solidFill>
                          <a:srgbClr val="000000"/>
                        </a:solidFill>
                        <a:latin typeface="Aptos"/>
                      </a:endParaRPr>
                    </a:p>
                  </a:txBody>
                  <a:tcPr marL="68580" marR="68580" marT="34290" marB="34290" anchor="ctr"/>
                </a:tc>
                <a:tc>
                  <a:txBody>
                    <a:bodyPr/>
                    <a:lstStyle/>
                    <a:p>
                      <a:pPr lvl="0" algn="ctr">
                        <a:buNone/>
                      </a:pPr>
                      <a:r>
                        <a:rPr lang="it-IT" sz="1300" b="0" i="0" u="none" strike="noStrike" noProof="0" dirty="0">
                          <a:solidFill>
                            <a:srgbClr val="000000"/>
                          </a:solidFill>
                          <a:latin typeface="Aptos"/>
                        </a:rPr>
                        <a:t>20.0</a:t>
                      </a:r>
                      <a:endParaRPr lang="it-IT" sz="1300" dirty="0">
                        <a:latin typeface="Aptos"/>
                      </a:endParaRPr>
                    </a:p>
                  </a:txBody>
                  <a:tcPr marL="68580" marR="68580" marT="34290" marB="34290" anchor="ctr"/>
                </a:tc>
                <a:extLst>
                  <a:ext uri="{0D108BD9-81ED-4DB2-BD59-A6C34878D82A}">
                    <a16:rowId xmlns:a16="http://schemas.microsoft.com/office/drawing/2014/main" val="2931743991"/>
                  </a:ext>
                </a:extLst>
              </a:tr>
              <a:tr h="121139">
                <a:tc>
                  <a:txBody>
                    <a:bodyPr/>
                    <a:lstStyle/>
                    <a:p>
                      <a:pPr lvl="0" algn="ctr">
                        <a:lnSpc>
                          <a:spcPct val="100000"/>
                        </a:lnSpc>
                        <a:spcBef>
                          <a:spcPts val="0"/>
                        </a:spcBef>
                        <a:spcAft>
                          <a:spcPts val="0"/>
                        </a:spcAft>
                        <a:buNone/>
                      </a:pPr>
                      <a:r>
                        <a:rPr lang="it-IT" sz="1200" b="1" i="0" u="none" strike="noStrike" noProof="0" dirty="0">
                          <a:solidFill>
                            <a:srgbClr val="000000"/>
                          </a:solidFill>
                          <a:latin typeface="Aptos"/>
                        </a:rPr>
                        <a:t>Tot. </a:t>
                      </a:r>
                      <a:r>
                        <a:rPr lang="it-IT" sz="1200" b="1" i="0" u="none" strike="noStrike" noProof="0" err="1">
                          <a:solidFill>
                            <a:srgbClr val="000000"/>
                          </a:solidFill>
                          <a:latin typeface="Aptos"/>
                        </a:rPr>
                        <a:t>Conductor</a:t>
                      </a:r>
                      <a:r>
                        <a:rPr lang="it-IT" sz="1200" b="1" i="0" u="none" strike="noStrike" noProof="0" dirty="0">
                          <a:solidFill>
                            <a:srgbClr val="000000"/>
                          </a:solidFill>
                          <a:latin typeface="Aptos"/>
                        </a:rPr>
                        <a:t> [k€/m]</a:t>
                      </a:r>
                      <a:endParaRPr lang="it-IT" sz="1200" b="0" i="0" u="none" strike="noStrike" noProof="0" dirty="0">
                        <a:solidFill>
                          <a:srgbClr val="000000"/>
                        </a:solidFill>
                        <a:latin typeface="Aptos"/>
                      </a:endParaRPr>
                    </a:p>
                  </a:txBody>
                  <a:tcPr marL="68580" marR="68580" marT="34290" marB="34290" anchor="ctr"/>
                </a:tc>
                <a:tc>
                  <a:txBody>
                    <a:bodyPr/>
                    <a:lstStyle/>
                    <a:p>
                      <a:pPr lvl="0" algn="ctr">
                        <a:lnSpc>
                          <a:spcPct val="100000"/>
                        </a:lnSpc>
                        <a:spcBef>
                          <a:spcPts val="0"/>
                        </a:spcBef>
                        <a:spcAft>
                          <a:spcPts val="0"/>
                        </a:spcAft>
                        <a:buNone/>
                      </a:pPr>
                      <a:r>
                        <a:rPr lang="it-IT" sz="1300" b="0" i="0" u="none" strike="noStrike" noProof="0" dirty="0">
                          <a:solidFill>
                            <a:srgbClr val="000000"/>
                          </a:solidFill>
                          <a:latin typeface="+mn-lt"/>
                        </a:rPr>
                        <a:t>128.3</a:t>
                      </a:r>
                    </a:p>
                  </a:txBody>
                  <a:tcPr marL="68580" marR="68580" marT="34290" marB="34290" anchor="ctr"/>
                </a:tc>
                <a:extLst>
                  <a:ext uri="{0D108BD9-81ED-4DB2-BD59-A6C34878D82A}">
                    <a16:rowId xmlns:a16="http://schemas.microsoft.com/office/drawing/2014/main" val="2768314222"/>
                  </a:ext>
                </a:extLst>
              </a:tr>
              <a:tr h="0">
                <a:tc>
                  <a:txBody>
                    <a:bodyPr/>
                    <a:lstStyle/>
                    <a:p>
                      <a:pPr lvl="0" algn="ctr">
                        <a:lnSpc>
                          <a:spcPct val="100000"/>
                        </a:lnSpc>
                        <a:spcBef>
                          <a:spcPts val="0"/>
                        </a:spcBef>
                        <a:spcAft>
                          <a:spcPts val="0"/>
                        </a:spcAft>
                        <a:buNone/>
                      </a:pPr>
                      <a:r>
                        <a:rPr lang="it-IT" sz="1200" b="1" i="0" u="none" strike="noStrike" noProof="0" dirty="0">
                          <a:solidFill>
                            <a:srgbClr val="FF0000"/>
                          </a:solidFill>
                          <a:latin typeface="Aptos"/>
                        </a:rPr>
                        <a:t>Tot. Cost [k€/m]</a:t>
                      </a:r>
                      <a:endParaRPr lang="it-IT" sz="1200" b="0" i="0" u="none" strike="noStrike" noProof="0" dirty="0">
                        <a:solidFill>
                          <a:srgbClr val="000000"/>
                        </a:solidFill>
                        <a:latin typeface="Aptos"/>
                      </a:endParaRPr>
                    </a:p>
                  </a:txBody>
                  <a:tcPr marL="68580" marR="68580" marT="34290" marB="34290" anchor="ctr"/>
                </a:tc>
                <a:tc>
                  <a:txBody>
                    <a:bodyPr/>
                    <a:lstStyle/>
                    <a:p>
                      <a:pPr lvl="0" algn="ctr">
                        <a:lnSpc>
                          <a:spcPct val="100000"/>
                        </a:lnSpc>
                        <a:spcBef>
                          <a:spcPts val="0"/>
                        </a:spcBef>
                        <a:spcAft>
                          <a:spcPts val="0"/>
                        </a:spcAft>
                        <a:buNone/>
                      </a:pPr>
                      <a:r>
                        <a:rPr lang="it-IT" sz="1300" b="0" i="0" u="none" strike="noStrike" noProof="0" dirty="0">
                          <a:solidFill>
                            <a:srgbClr val="000000"/>
                          </a:solidFill>
                          <a:latin typeface="Aptos"/>
                        </a:rPr>
                        <a:t>174.2</a:t>
                      </a:r>
                    </a:p>
                  </a:txBody>
                  <a:tcPr marL="68580" marR="68580" marT="34290" marB="34290" anchor="ctr"/>
                </a:tc>
                <a:extLst>
                  <a:ext uri="{0D108BD9-81ED-4DB2-BD59-A6C34878D82A}">
                    <a16:rowId xmlns:a16="http://schemas.microsoft.com/office/drawing/2014/main" val="4134505833"/>
                  </a:ext>
                </a:extLst>
              </a:tr>
            </a:tbl>
          </a:graphicData>
        </a:graphic>
      </p:graphicFrame>
      <p:sp>
        <p:nvSpPr>
          <p:cNvPr id="9" name="Rectangle 8"/>
          <p:cNvSpPr/>
          <p:nvPr/>
        </p:nvSpPr>
        <p:spPr>
          <a:xfrm>
            <a:off x="6552826" y="2458954"/>
            <a:ext cx="2236831" cy="276999"/>
          </a:xfrm>
          <a:prstGeom prst="rect">
            <a:avLst/>
          </a:prstGeom>
        </p:spPr>
        <p:txBody>
          <a:bodyPr wrap="none">
            <a:spAutoFit/>
          </a:bodyPr>
          <a:lstStyle/>
          <a:p>
            <a:r>
              <a:rPr lang="it-IT" sz="1200" dirty="0"/>
              <a:t>Homogeneity (x=25mm) = </a:t>
            </a:r>
            <a:r>
              <a:rPr lang="it-IT" sz="1200" dirty="0" smtClean="0"/>
              <a:t>0.13%</a:t>
            </a:r>
            <a:endParaRPr lang="it-IT" sz="1200" dirty="0"/>
          </a:p>
        </p:txBody>
      </p:sp>
      <p:sp>
        <p:nvSpPr>
          <p:cNvPr id="52" name="TextBox 24">
            <a:extLst>
              <a:ext uri="{FF2B5EF4-FFF2-40B4-BE49-F238E27FC236}">
                <a16:creationId xmlns:a16="http://schemas.microsoft.com/office/drawing/2014/main" id="{B422977C-2862-F6E5-EBA4-FBD24EE2EC88}"/>
              </a:ext>
            </a:extLst>
          </p:cNvPr>
          <p:cNvSpPr txBox="1"/>
          <p:nvPr/>
        </p:nvSpPr>
        <p:spPr>
          <a:xfrm>
            <a:off x="2627151" y="4049333"/>
            <a:ext cx="236036" cy="276999"/>
          </a:xfrm>
          <a:prstGeom prst="rect">
            <a:avLst/>
          </a:prstGeom>
          <a:noFill/>
        </p:spPr>
        <p:txBody>
          <a:bodyPr wrap="square">
            <a:spAutoFit/>
          </a:bodyPr>
          <a:lstStyle/>
          <a:p>
            <a:r>
              <a:rPr lang="en-GB" sz="1200" dirty="0"/>
              <a:t>1</a:t>
            </a:r>
          </a:p>
        </p:txBody>
      </p:sp>
      <p:sp>
        <p:nvSpPr>
          <p:cNvPr id="53" name="TextBox 25">
            <a:extLst>
              <a:ext uri="{FF2B5EF4-FFF2-40B4-BE49-F238E27FC236}">
                <a16:creationId xmlns:a16="http://schemas.microsoft.com/office/drawing/2014/main" id="{C8F2BFD9-D511-47A3-ED3D-59A49EEA9EFE}"/>
              </a:ext>
            </a:extLst>
          </p:cNvPr>
          <p:cNvSpPr txBox="1"/>
          <p:nvPr/>
        </p:nvSpPr>
        <p:spPr>
          <a:xfrm>
            <a:off x="2627151" y="3795418"/>
            <a:ext cx="236036" cy="276999"/>
          </a:xfrm>
          <a:prstGeom prst="rect">
            <a:avLst/>
          </a:prstGeom>
          <a:noFill/>
        </p:spPr>
        <p:txBody>
          <a:bodyPr wrap="square">
            <a:spAutoFit/>
          </a:bodyPr>
          <a:lstStyle/>
          <a:p>
            <a:r>
              <a:rPr lang="it-IT" sz="1200" dirty="0"/>
              <a:t>2</a:t>
            </a:r>
            <a:endParaRPr lang="en-GB" sz="1200" dirty="0"/>
          </a:p>
        </p:txBody>
      </p:sp>
      <p:sp>
        <p:nvSpPr>
          <p:cNvPr id="54" name="TextBox 26">
            <a:extLst>
              <a:ext uri="{FF2B5EF4-FFF2-40B4-BE49-F238E27FC236}">
                <a16:creationId xmlns:a16="http://schemas.microsoft.com/office/drawing/2014/main" id="{53775FD2-3697-0D54-04CA-14B0FCB8C313}"/>
              </a:ext>
            </a:extLst>
          </p:cNvPr>
          <p:cNvSpPr txBox="1"/>
          <p:nvPr/>
        </p:nvSpPr>
        <p:spPr>
          <a:xfrm>
            <a:off x="2128470" y="3461847"/>
            <a:ext cx="236036" cy="276999"/>
          </a:xfrm>
          <a:prstGeom prst="rect">
            <a:avLst/>
          </a:prstGeom>
          <a:noFill/>
        </p:spPr>
        <p:txBody>
          <a:bodyPr wrap="square">
            <a:spAutoFit/>
          </a:bodyPr>
          <a:lstStyle/>
          <a:p>
            <a:r>
              <a:rPr lang="it-IT" sz="1200" dirty="0"/>
              <a:t>3</a:t>
            </a:r>
            <a:endParaRPr lang="en-GB" sz="1200" dirty="0"/>
          </a:p>
        </p:txBody>
      </p:sp>
      <p:sp>
        <p:nvSpPr>
          <p:cNvPr id="55" name="TextBox 27">
            <a:extLst>
              <a:ext uri="{FF2B5EF4-FFF2-40B4-BE49-F238E27FC236}">
                <a16:creationId xmlns:a16="http://schemas.microsoft.com/office/drawing/2014/main" id="{361332C8-6E4C-4690-A568-A88179E0CB45}"/>
              </a:ext>
            </a:extLst>
          </p:cNvPr>
          <p:cNvSpPr txBox="1"/>
          <p:nvPr/>
        </p:nvSpPr>
        <p:spPr>
          <a:xfrm>
            <a:off x="2697738" y="3256267"/>
            <a:ext cx="236036" cy="276999"/>
          </a:xfrm>
          <a:prstGeom prst="rect">
            <a:avLst/>
          </a:prstGeom>
          <a:noFill/>
        </p:spPr>
        <p:txBody>
          <a:bodyPr wrap="square">
            <a:spAutoFit/>
          </a:bodyPr>
          <a:lstStyle/>
          <a:p>
            <a:r>
              <a:rPr lang="it-IT" sz="1200" dirty="0"/>
              <a:t>A</a:t>
            </a:r>
            <a:endParaRPr lang="en-GB" sz="1200" dirty="0"/>
          </a:p>
        </p:txBody>
      </p:sp>
      <p:sp>
        <p:nvSpPr>
          <p:cNvPr id="56" name="TextBox 28">
            <a:extLst>
              <a:ext uri="{FF2B5EF4-FFF2-40B4-BE49-F238E27FC236}">
                <a16:creationId xmlns:a16="http://schemas.microsoft.com/office/drawing/2014/main" id="{AB070706-A265-F57D-E30F-9CFB9DE6CD91}"/>
              </a:ext>
            </a:extLst>
          </p:cNvPr>
          <p:cNvSpPr txBox="1"/>
          <p:nvPr/>
        </p:nvSpPr>
        <p:spPr>
          <a:xfrm>
            <a:off x="1296699" y="3638771"/>
            <a:ext cx="236036" cy="276999"/>
          </a:xfrm>
          <a:prstGeom prst="rect">
            <a:avLst/>
          </a:prstGeom>
          <a:noFill/>
        </p:spPr>
        <p:txBody>
          <a:bodyPr wrap="square">
            <a:spAutoFit/>
          </a:bodyPr>
          <a:lstStyle/>
          <a:p>
            <a:r>
              <a:rPr lang="it-IT" sz="1200" dirty="0"/>
              <a:t>B</a:t>
            </a:r>
            <a:endParaRPr lang="en-GB" sz="1200" dirty="0"/>
          </a:p>
        </p:txBody>
      </p:sp>
      <p:sp>
        <p:nvSpPr>
          <p:cNvPr id="57" name="Oval 29">
            <a:extLst>
              <a:ext uri="{FF2B5EF4-FFF2-40B4-BE49-F238E27FC236}">
                <a16:creationId xmlns:a16="http://schemas.microsoft.com/office/drawing/2014/main" id="{007D0051-0AF8-409A-442E-C47350C2C618}"/>
              </a:ext>
            </a:extLst>
          </p:cNvPr>
          <p:cNvSpPr/>
          <p:nvPr/>
        </p:nvSpPr>
        <p:spPr>
          <a:xfrm>
            <a:off x="2863187" y="3271256"/>
            <a:ext cx="54000" cy="54000"/>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8" name="Oval 30">
            <a:extLst>
              <a:ext uri="{FF2B5EF4-FFF2-40B4-BE49-F238E27FC236}">
                <a16:creationId xmlns:a16="http://schemas.microsoft.com/office/drawing/2014/main" id="{1DF1D1EB-5547-F4E7-B16D-2741425CFD7F}"/>
              </a:ext>
            </a:extLst>
          </p:cNvPr>
          <p:cNvSpPr/>
          <p:nvPr/>
        </p:nvSpPr>
        <p:spPr>
          <a:xfrm>
            <a:off x="1318687" y="3661762"/>
            <a:ext cx="54000" cy="54000"/>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59" name="Gruppo 11">
            <a:extLst>
              <a:ext uri="{FF2B5EF4-FFF2-40B4-BE49-F238E27FC236}">
                <a16:creationId xmlns:a16="http://schemas.microsoft.com/office/drawing/2014/main" id="{F3664500-5528-A121-AEAA-79D600B69F6D}"/>
              </a:ext>
            </a:extLst>
          </p:cNvPr>
          <p:cNvGrpSpPr/>
          <p:nvPr/>
        </p:nvGrpSpPr>
        <p:grpSpPr>
          <a:xfrm>
            <a:off x="25434" y="1023500"/>
            <a:ext cx="907015" cy="1301625"/>
            <a:chOff x="76886" y="1343945"/>
            <a:chExt cx="1209353" cy="1735500"/>
          </a:xfrm>
        </p:grpSpPr>
        <p:pic>
          <p:nvPicPr>
            <p:cNvPr id="60" name="Immagine 8" descr="Immagine che contiene testo, Policromia, Elementi grafici, Carattere&#10;&#10;Descrizione generata automaticamente">
              <a:extLst>
                <a:ext uri="{FF2B5EF4-FFF2-40B4-BE49-F238E27FC236}">
                  <a16:creationId xmlns:a16="http://schemas.microsoft.com/office/drawing/2014/main" id="{17B97901-0E6B-B959-8D16-6FF1C66EADB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6886" y="1656676"/>
              <a:ext cx="1209353" cy="1422769"/>
            </a:xfrm>
            <a:prstGeom prst="rect">
              <a:avLst/>
            </a:prstGeom>
          </p:spPr>
        </p:pic>
        <p:sp>
          <p:nvSpPr>
            <p:cNvPr id="61" name="TextBox 14">
              <a:extLst>
                <a:ext uri="{FF2B5EF4-FFF2-40B4-BE49-F238E27FC236}">
                  <a16:creationId xmlns:a16="http://schemas.microsoft.com/office/drawing/2014/main" id="{B81F5FB1-50B9-D29E-982C-71D8D565800E}"/>
                </a:ext>
              </a:extLst>
            </p:cNvPr>
            <p:cNvSpPr txBox="1"/>
            <p:nvPr/>
          </p:nvSpPr>
          <p:spPr>
            <a:xfrm>
              <a:off x="367819" y="1343945"/>
              <a:ext cx="874609" cy="369332"/>
            </a:xfrm>
            <a:prstGeom prst="rect">
              <a:avLst/>
            </a:prstGeom>
            <a:noFill/>
          </p:spPr>
          <p:txBody>
            <a:bodyPr wrap="square">
              <a:spAutoFit/>
            </a:bodyPr>
            <a:lstStyle/>
            <a:p>
              <a:r>
                <a:rPr lang="en-GB" sz="1200" b="1" dirty="0">
                  <a:solidFill>
                    <a:schemeClr val="tx1">
                      <a:lumMod val="65000"/>
                      <a:lumOff val="35000"/>
                    </a:schemeClr>
                  </a:solidFill>
                </a:rPr>
                <a:t>B [T]</a:t>
              </a:r>
            </a:p>
          </p:txBody>
        </p:sp>
      </p:grpSp>
      <mc:AlternateContent xmlns:mc="http://schemas.openxmlformats.org/markup-compatibility/2006" xmlns:a14="http://schemas.microsoft.com/office/drawing/2010/main">
        <mc:Choice Requires="a14">
          <p:sp>
            <p:nvSpPr>
              <p:cNvPr id="62" name="CasellaDiTesto 1">
                <a:extLst>
                  <a:ext uri="{FF2B5EF4-FFF2-40B4-BE49-F238E27FC236}">
                    <a16:creationId xmlns:a16="http://schemas.microsoft.com/office/drawing/2014/main" id="{C20B93DA-8B54-E7DE-4F27-74E22196B076}"/>
                  </a:ext>
                </a:extLst>
              </p:cNvPr>
              <p:cNvSpPr txBox="1"/>
              <p:nvPr/>
            </p:nvSpPr>
            <p:spPr>
              <a:xfrm>
                <a:off x="1991289" y="4557163"/>
                <a:ext cx="1476570" cy="3000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it-IT" sz="1350" i="1">
                              <a:latin typeface="Cambria Math" panose="02040503050406030204" pitchFamily="18" charset="0"/>
                            </a:rPr>
                          </m:ctrlPr>
                        </m:sSubPr>
                        <m:e>
                          <m:r>
                            <a:rPr lang="it-IT" sz="1350" i="1">
                              <a:latin typeface="Cambria Math" panose="02040503050406030204" pitchFamily="18" charset="0"/>
                            </a:rPr>
                            <m:t>𝐵</m:t>
                          </m:r>
                        </m:e>
                        <m:sub>
                          <m:r>
                            <a:rPr lang="it-IT" sz="1350" i="1">
                              <a:latin typeface="Cambria Math" panose="02040503050406030204" pitchFamily="18" charset="0"/>
                            </a:rPr>
                            <m:t>0</m:t>
                          </m:r>
                        </m:sub>
                      </m:sSub>
                      <m:r>
                        <a:rPr lang="it-IT" sz="1350" i="1">
                          <a:latin typeface="Cambria Math" panose="02040503050406030204" pitchFamily="18" charset="0"/>
                        </a:rPr>
                        <m:t>=10.0002 </m:t>
                      </m:r>
                      <m:r>
                        <a:rPr lang="it-IT" sz="1350" i="1">
                          <a:latin typeface="Cambria Math" panose="02040503050406030204" pitchFamily="18" charset="0"/>
                        </a:rPr>
                        <m:t>𝑇</m:t>
                      </m:r>
                      <m:r>
                        <a:rPr lang="it-IT" sz="1350" i="1">
                          <a:latin typeface="Cambria Math" panose="02040503050406030204" pitchFamily="18" charset="0"/>
                        </a:rPr>
                        <m:t> </m:t>
                      </m:r>
                    </m:oMath>
                  </m:oMathPara>
                </a14:m>
                <a:endParaRPr lang="it-IT" sz="1350" dirty="0"/>
              </a:p>
            </p:txBody>
          </p:sp>
        </mc:Choice>
        <mc:Fallback xmlns="">
          <p:sp>
            <p:nvSpPr>
              <p:cNvPr id="62" name="CasellaDiTesto 1">
                <a:extLst>
                  <a:ext uri="{FF2B5EF4-FFF2-40B4-BE49-F238E27FC236}">
                    <a16:creationId xmlns:a16="http://schemas.microsoft.com/office/drawing/2014/main" id="{C20B93DA-8B54-E7DE-4F27-74E22196B076}"/>
                  </a:ext>
                </a:extLst>
              </p:cNvPr>
              <p:cNvSpPr txBox="1">
                <a:spLocks noRot="1" noChangeAspect="1" noMove="1" noResize="1" noEditPoints="1" noAdjustHandles="1" noChangeArrowheads="1" noChangeShapeType="1" noTextEdit="1"/>
              </p:cNvSpPr>
              <p:nvPr/>
            </p:nvSpPr>
            <p:spPr>
              <a:xfrm>
                <a:off x="1991289" y="4557163"/>
                <a:ext cx="1476570" cy="300082"/>
              </a:xfrm>
              <a:prstGeom prst="rect">
                <a:avLst/>
              </a:prstGeom>
              <a:blipFill>
                <a:blip r:embed="rId5"/>
                <a:stretch>
                  <a:fillRect/>
                </a:stretch>
              </a:blipFill>
            </p:spPr>
            <p:txBody>
              <a:bodyPr/>
              <a:lstStyle/>
              <a:p>
                <a:r>
                  <a:rPr lang="fr-FR">
                    <a:noFill/>
                  </a:rPr>
                  <a:t> </a:t>
                </a:r>
              </a:p>
            </p:txBody>
          </p:sp>
        </mc:Fallback>
      </mc:AlternateContent>
      <p:sp>
        <p:nvSpPr>
          <p:cNvPr id="63" name="Rettangolo 3">
            <a:extLst>
              <a:ext uri="{FF2B5EF4-FFF2-40B4-BE49-F238E27FC236}">
                <a16:creationId xmlns:a16="http://schemas.microsoft.com/office/drawing/2014/main" id="{33AE1911-C039-50B4-82DA-74B43B68E5EE}"/>
              </a:ext>
            </a:extLst>
          </p:cNvPr>
          <p:cNvSpPr/>
          <p:nvPr/>
        </p:nvSpPr>
        <p:spPr>
          <a:xfrm>
            <a:off x="460679" y="4326923"/>
            <a:ext cx="943539" cy="283500"/>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64" name="Parentesi graffa aperta 4">
            <a:extLst>
              <a:ext uri="{FF2B5EF4-FFF2-40B4-BE49-F238E27FC236}">
                <a16:creationId xmlns:a16="http://schemas.microsoft.com/office/drawing/2014/main" id="{C7547BE2-5712-A084-4A9C-FD9678C71A22}"/>
              </a:ext>
            </a:extLst>
          </p:cNvPr>
          <p:cNvSpPr/>
          <p:nvPr/>
        </p:nvSpPr>
        <p:spPr>
          <a:xfrm rot="5400000" flipV="1">
            <a:off x="831512" y="3707823"/>
            <a:ext cx="201873" cy="94354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sz="1350"/>
          </a:p>
        </p:txBody>
      </p:sp>
      <p:sp>
        <p:nvSpPr>
          <p:cNvPr id="65" name="CasellaDiTesto 5">
            <a:extLst>
              <a:ext uri="{FF2B5EF4-FFF2-40B4-BE49-F238E27FC236}">
                <a16:creationId xmlns:a16="http://schemas.microsoft.com/office/drawing/2014/main" id="{3A954072-803D-44E7-78F8-5BCE9B07EBD8}"/>
              </a:ext>
            </a:extLst>
          </p:cNvPr>
          <p:cNvSpPr txBox="1"/>
          <p:nvPr/>
        </p:nvSpPr>
        <p:spPr>
          <a:xfrm>
            <a:off x="574048" y="3840917"/>
            <a:ext cx="744639" cy="253916"/>
          </a:xfrm>
          <a:prstGeom prst="rect">
            <a:avLst/>
          </a:prstGeom>
          <a:noFill/>
        </p:spPr>
        <p:txBody>
          <a:bodyPr wrap="square" rtlCol="0">
            <a:spAutoFit/>
          </a:bodyPr>
          <a:lstStyle/>
          <a:p>
            <a:pPr algn="ctr"/>
            <a:r>
              <a:rPr lang="it-IT" sz="1050" dirty="0"/>
              <a:t>100 mm</a:t>
            </a:r>
          </a:p>
        </p:txBody>
      </p:sp>
      <p:sp>
        <p:nvSpPr>
          <p:cNvPr id="66" name="Parentesi graffa aperta 6">
            <a:extLst>
              <a:ext uri="{FF2B5EF4-FFF2-40B4-BE49-F238E27FC236}">
                <a16:creationId xmlns:a16="http://schemas.microsoft.com/office/drawing/2014/main" id="{C5EF038B-CF07-5EA1-4B6A-35C643FE01BB}"/>
              </a:ext>
            </a:extLst>
          </p:cNvPr>
          <p:cNvSpPr/>
          <p:nvPr/>
        </p:nvSpPr>
        <p:spPr>
          <a:xfrm flipH="1">
            <a:off x="1456304" y="4326923"/>
            <a:ext cx="98436" cy="28350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sz="1350"/>
          </a:p>
        </p:txBody>
      </p:sp>
      <p:sp>
        <p:nvSpPr>
          <p:cNvPr id="67" name="CasellaDiTesto 8">
            <a:extLst>
              <a:ext uri="{FF2B5EF4-FFF2-40B4-BE49-F238E27FC236}">
                <a16:creationId xmlns:a16="http://schemas.microsoft.com/office/drawing/2014/main" id="{8AED8298-7DF1-306F-A182-D22AD58059F0}"/>
              </a:ext>
            </a:extLst>
          </p:cNvPr>
          <p:cNvSpPr txBox="1"/>
          <p:nvPr/>
        </p:nvSpPr>
        <p:spPr>
          <a:xfrm>
            <a:off x="1553741" y="4353256"/>
            <a:ext cx="641995" cy="253916"/>
          </a:xfrm>
          <a:prstGeom prst="rect">
            <a:avLst/>
          </a:prstGeom>
          <a:noFill/>
        </p:spPr>
        <p:txBody>
          <a:bodyPr wrap="square" rtlCol="0">
            <a:spAutoFit/>
          </a:bodyPr>
          <a:lstStyle/>
          <a:p>
            <a:pPr algn="ctr"/>
            <a:r>
              <a:rPr lang="it-IT" sz="1050" dirty="0"/>
              <a:t>30 mm</a:t>
            </a:r>
          </a:p>
        </p:txBody>
      </p:sp>
      <p:sp>
        <p:nvSpPr>
          <p:cNvPr id="7" name="Espace réservé du pied de page 6"/>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0" name="Espace réservé du numéro de diapositive 9"/>
          <p:cNvSpPr>
            <a:spLocks noGrp="1"/>
          </p:cNvSpPr>
          <p:nvPr>
            <p:ph type="sldNum" sz="quarter" idx="13"/>
          </p:nvPr>
        </p:nvSpPr>
        <p:spPr/>
        <p:txBody>
          <a:bodyPr/>
          <a:lstStyle/>
          <a:p>
            <a:fld id="{005C7FBA-D4E9-46CA-9321-3ADA2E368FCD}" type="slidenum">
              <a:rPr lang="en-GB" smtClean="0"/>
              <a:pPr/>
              <a:t>46</a:t>
            </a:fld>
            <a:endParaRPr lang="en-GB" dirty="0"/>
          </a:p>
        </p:txBody>
      </p:sp>
      <p:sp>
        <p:nvSpPr>
          <p:cNvPr id="69" name="ZoneTexte 68"/>
          <p:cNvSpPr txBox="1"/>
          <p:nvPr/>
        </p:nvSpPr>
        <p:spPr>
          <a:xfrm>
            <a:off x="1943937" y="999328"/>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T. </a:t>
            </a:r>
            <a:r>
              <a:rPr lang="fr-FR" b="1" dirty="0" err="1" smtClean="0">
                <a:solidFill>
                  <a:srgbClr val="0070C0"/>
                </a:solidFill>
              </a:rPr>
              <a:t>Maiello</a:t>
            </a:r>
            <a:endParaRPr lang="fr-FR" b="1" dirty="0">
              <a:solidFill>
                <a:srgbClr val="0070C0"/>
              </a:solidFill>
            </a:endParaRPr>
          </a:p>
        </p:txBody>
      </p:sp>
    </p:spTree>
    <p:extLst>
      <p:ext uri="{BB962C8B-B14F-4D97-AF65-F5344CB8AC3E}">
        <p14:creationId xmlns:p14="http://schemas.microsoft.com/office/powerpoint/2010/main" val="116990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t>General </a:t>
            </a:r>
            <a:r>
              <a:rPr lang="fr-FR" dirty="0" err="1" smtClean="0"/>
              <a:t>parameters</a:t>
            </a:r>
            <a:endParaRPr lang="fr-FR" dirty="0" smtClean="0"/>
          </a:p>
          <a:p>
            <a:r>
              <a:rPr lang="fr-FR" dirty="0" smtClean="0"/>
              <a:t>Arc </a:t>
            </a:r>
            <a:r>
              <a:rPr lang="fr-FR" dirty="0" err="1" smtClean="0"/>
              <a:t>cell</a:t>
            </a:r>
            <a:r>
              <a:rPr lang="fr-FR" dirty="0" smtClean="0"/>
              <a:t> and </a:t>
            </a:r>
            <a:r>
              <a:rPr lang="fr-FR" dirty="0" err="1" smtClean="0"/>
              <a:t>tracking</a:t>
            </a:r>
            <a:endParaRPr lang="fr-FR" dirty="0" smtClean="0"/>
          </a:p>
          <a:p>
            <a:r>
              <a:rPr lang="fr-FR" dirty="0" smtClean="0"/>
              <a:t>RF </a:t>
            </a:r>
            <a:r>
              <a:rPr lang="fr-FR" dirty="0" err="1" smtClean="0"/>
              <a:t>parameters</a:t>
            </a:r>
            <a:endParaRPr lang="fr-FR" dirty="0" smtClean="0"/>
          </a:p>
          <a:p>
            <a:r>
              <a:rPr lang="fr-FR" dirty="0" smtClean="0"/>
              <a:t>Collective </a:t>
            </a:r>
            <a:r>
              <a:rPr lang="fr-FR" dirty="0" err="1" smtClean="0"/>
              <a:t>effects</a:t>
            </a:r>
            <a:endParaRPr lang="fr-FR" dirty="0" smtClean="0"/>
          </a:p>
          <a:p>
            <a:r>
              <a:rPr lang="fr-FR" dirty="0" smtClean="0"/>
              <a:t>NC </a:t>
            </a:r>
            <a:r>
              <a:rPr lang="fr-FR" dirty="0" err="1" smtClean="0"/>
              <a:t>magnet</a:t>
            </a:r>
            <a:r>
              <a:rPr lang="fr-FR" dirty="0" smtClean="0"/>
              <a:t> </a:t>
            </a:r>
            <a:r>
              <a:rPr lang="fr-FR" dirty="0" err="1" smtClean="0"/>
              <a:t>parameters</a:t>
            </a:r>
            <a:endParaRPr lang="fr-FR" dirty="0" smtClean="0"/>
          </a:p>
          <a:p>
            <a:r>
              <a:rPr lang="fr-FR" dirty="0" smtClean="0"/>
              <a:t>SC </a:t>
            </a:r>
            <a:r>
              <a:rPr lang="fr-FR" dirty="0" err="1" smtClean="0"/>
              <a:t>magnet</a:t>
            </a:r>
            <a:r>
              <a:rPr lang="fr-FR" dirty="0" smtClean="0"/>
              <a:t> </a:t>
            </a:r>
            <a:r>
              <a:rPr lang="fr-FR" dirty="0" err="1" smtClean="0"/>
              <a:t>parameters</a:t>
            </a:r>
            <a:endParaRPr lang="fr-FR" dirty="0" smtClean="0"/>
          </a:p>
          <a:p>
            <a:r>
              <a:rPr lang="fr-FR" dirty="0" smtClean="0">
                <a:solidFill>
                  <a:srgbClr val="0070C0"/>
                </a:solidFill>
              </a:rPr>
              <a:t>Radiation issues</a:t>
            </a:r>
          </a:p>
          <a:p>
            <a:r>
              <a:rPr lang="fr-FR" dirty="0" err="1" smtClean="0"/>
              <a:t>Summary</a:t>
            </a:r>
            <a:endParaRPr lang="fr-FR" dirty="0" smtClean="0"/>
          </a:p>
          <a:p>
            <a:pPr marL="0" indent="0">
              <a:buNone/>
            </a:pPr>
            <a:endParaRPr lang="fr-FR" dirty="0"/>
          </a:p>
        </p:txBody>
      </p:sp>
      <p:sp>
        <p:nvSpPr>
          <p:cNvPr id="3" name="Titre 2"/>
          <p:cNvSpPr>
            <a:spLocks noGrp="1"/>
          </p:cNvSpPr>
          <p:nvPr>
            <p:ph type="title"/>
          </p:nvPr>
        </p:nvSpPr>
        <p:spPr/>
        <p:txBody>
          <a:bodyPr/>
          <a:lstStyle/>
          <a:p>
            <a:r>
              <a:rPr lang="fr-FR" dirty="0" err="1" smtClean="0"/>
              <a:t>Outline</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47</a:t>
            </a:fld>
            <a:endParaRPr lang="en-GB" dirty="0"/>
          </a:p>
        </p:txBody>
      </p:sp>
    </p:spTree>
    <p:extLst>
      <p:ext uri="{BB962C8B-B14F-4D97-AF65-F5344CB8AC3E}">
        <p14:creationId xmlns:p14="http://schemas.microsoft.com/office/powerpoint/2010/main" val="41983546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1236166" y="1370013"/>
            <a:ext cx="6671667" cy="3262312"/>
          </a:xfrm>
          <a:prstGeom prst="rect">
            <a:avLst/>
          </a:prstGeom>
        </p:spPr>
      </p:pic>
      <p:sp>
        <p:nvSpPr>
          <p:cNvPr id="3" name="Titre 2"/>
          <p:cNvSpPr>
            <a:spLocks noGrp="1"/>
          </p:cNvSpPr>
          <p:nvPr>
            <p:ph type="title"/>
          </p:nvPr>
        </p:nvSpPr>
        <p:spPr/>
        <p:txBody>
          <a:bodyPr/>
          <a:lstStyle/>
          <a:p>
            <a:r>
              <a:rPr lang="en-US" dirty="0"/>
              <a:t>Radiation load on magnets – what to consider</a:t>
            </a:r>
            <a:endParaRPr lang="fr-FR" dirty="0"/>
          </a:p>
        </p:txBody>
      </p:sp>
      <p:sp>
        <p:nvSpPr>
          <p:cNvPr id="4" name="Espace réservé du pied de page 3"/>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3"/>
          </p:nvPr>
        </p:nvSpPr>
        <p:spPr/>
        <p:txBody>
          <a:bodyPr/>
          <a:lstStyle/>
          <a:p>
            <a:fld id="{005C7FBA-D4E9-46CA-9321-3ADA2E368FCD}" type="slidenum">
              <a:rPr lang="en-GB" smtClean="0"/>
              <a:pPr/>
              <a:t>48</a:t>
            </a:fld>
            <a:endParaRPr lang="en-GB" dirty="0"/>
          </a:p>
        </p:txBody>
      </p:sp>
    </p:spTree>
    <p:extLst>
      <p:ext uri="{BB962C8B-B14F-4D97-AF65-F5344CB8AC3E}">
        <p14:creationId xmlns:p14="http://schemas.microsoft.com/office/powerpoint/2010/main" val="21622618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p:cNvPicPr>
            <a:picLocks noGrp="1" noChangeAspect="1"/>
          </p:cNvPicPr>
          <p:nvPr>
            <p:ph sz="half" idx="1"/>
          </p:nvPr>
        </p:nvPicPr>
        <p:blipFill>
          <a:blip r:embed="rId2"/>
          <a:stretch>
            <a:fillRect/>
          </a:stretch>
        </p:blipFill>
        <p:spPr>
          <a:xfrm>
            <a:off x="628650" y="1908175"/>
            <a:ext cx="3886200" cy="2185987"/>
          </a:xfrm>
          <a:prstGeom prst="rect">
            <a:avLst/>
          </a:prstGeom>
        </p:spPr>
      </p:pic>
      <p:pic>
        <p:nvPicPr>
          <p:cNvPr id="10" name="Espace réservé du contenu 9"/>
          <p:cNvPicPr>
            <a:picLocks noGrp="1" noChangeAspect="1"/>
          </p:cNvPicPr>
          <p:nvPr>
            <p:ph sz="half" idx="2"/>
          </p:nvPr>
        </p:nvPicPr>
        <p:blipFill>
          <a:blip r:embed="rId3"/>
          <a:stretch>
            <a:fillRect/>
          </a:stretch>
        </p:blipFill>
        <p:spPr>
          <a:xfrm>
            <a:off x="4629150" y="1908175"/>
            <a:ext cx="3886200" cy="2185987"/>
          </a:xfrm>
          <a:prstGeom prst="rect">
            <a:avLst/>
          </a:prstGeom>
        </p:spPr>
      </p:pic>
      <p:sp>
        <p:nvSpPr>
          <p:cNvPr id="6" name="Titre 5"/>
          <p:cNvSpPr>
            <a:spLocks noGrp="1"/>
          </p:cNvSpPr>
          <p:nvPr>
            <p:ph type="title"/>
          </p:nvPr>
        </p:nvSpPr>
        <p:spPr/>
        <p:txBody>
          <a:bodyPr/>
          <a:lstStyle/>
          <a:p>
            <a:r>
              <a:rPr lang="fr-FR" dirty="0" err="1" smtClean="0"/>
              <a:t>Used</a:t>
            </a:r>
            <a:r>
              <a:rPr lang="fr-FR" dirty="0" smtClean="0"/>
              <a:t> </a:t>
            </a:r>
            <a:r>
              <a:rPr lang="fr-FR" dirty="0" err="1" smtClean="0"/>
              <a:t>shielding</a:t>
            </a:r>
            <a:r>
              <a:rPr lang="fr-FR" dirty="0" smtClean="0"/>
              <a:t> in the </a:t>
            </a:r>
            <a:r>
              <a:rPr lang="fr-FR" dirty="0" err="1" smtClean="0"/>
              <a:t>magnets</a:t>
            </a:r>
            <a:endParaRPr lang="fr-FR" dirty="0"/>
          </a:p>
        </p:txBody>
      </p:sp>
      <p:sp>
        <p:nvSpPr>
          <p:cNvPr id="11" name="ZoneTexte 10"/>
          <p:cNvSpPr txBox="1"/>
          <p:nvPr/>
        </p:nvSpPr>
        <p:spPr>
          <a:xfrm>
            <a:off x="1043608" y="1173830"/>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S. Marin</a:t>
            </a:r>
            <a:endParaRPr lang="fr-FR" b="1" dirty="0">
              <a:solidFill>
                <a:srgbClr val="0070C0"/>
              </a:solidFill>
            </a:endParaRPr>
          </a:p>
        </p:txBody>
      </p:sp>
      <p:sp>
        <p:nvSpPr>
          <p:cNvPr id="12" name="Espace réservé du pied de page 11"/>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3" name="Espace réservé du numéro de diapositive 12"/>
          <p:cNvSpPr>
            <a:spLocks noGrp="1"/>
          </p:cNvSpPr>
          <p:nvPr>
            <p:ph type="sldNum" sz="quarter" idx="12"/>
          </p:nvPr>
        </p:nvSpPr>
        <p:spPr/>
        <p:txBody>
          <a:bodyPr/>
          <a:lstStyle/>
          <a:p>
            <a:fld id="{005C7FBA-D4E9-46CA-9321-3ADA2E368FCD}" type="slidenum">
              <a:rPr lang="en-GB" smtClean="0"/>
              <a:t>49</a:t>
            </a:fld>
            <a:endParaRPr lang="en-GB"/>
          </a:p>
        </p:txBody>
      </p:sp>
    </p:spTree>
    <p:extLst>
      <p:ext uri="{BB962C8B-B14F-4D97-AF65-F5344CB8AC3E}">
        <p14:creationId xmlns:p14="http://schemas.microsoft.com/office/powerpoint/2010/main" val="202284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solidFill>
                  <a:srgbClr val="0070C0"/>
                </a:solidFill>
              </a:rPr>
              <a:t>General </a:t>
            </a:r>
            <a:r>
              <a:rPr lang="fr-FR" dirty="0" err="1" smtClean="0">
                <a:solidFill>
                  <a:srgbClr val="0070C0"/>
                </a:solidFill>
              </a:rPr>
              <a:t>parameters</a:t>
            </a:r>
            <a:endParaRPr lang="fr-FR" dirty="0" smtClean="0">
              <a:solidFill>
                <a:srgbClr val="0070C0"/>
              </a:solidFill>
            </a:endParaRPr>
          </a:p>
          <a:p>
            <a:r>
              <a:rPr lang="fr-FR" dirty="0" smtClean="0"/>
              <a:t>Arc </a:t>
            </a:r>
            <a:r>
              <a:rPr lang="fr-FR" dirty="0" err="1" smtClean="0"/>
              <a:t>cell</a:t>
            </a:r>
            <a:r>
              <a:rPr lang="fr-FR" dirty="0" smtClean="0"/>
              <a:t> and </a:t>
            </a:r>
            <a:r>
              <a:rPr lang="fr-FR" dirty="0" err="1" smtClean="0"/>
              <a:t>tracking</a:t>
            </a:r>
            <a:endParaRPr lang="fr-FR" dirty="0" smtClean="0"/>
          </a:p>
          <a:p>
            <a:r>
              <a:rPr lang="fr-FR" dirty="0" smtClean="0"/>
              <a:t>RF </a:t>
            </a:r>
            <a:r>
              <a:rPr lang="fr-FR" dirty="0" err="1" smtClean="0"/>
              <a:t>parameters</a:t>
            </a:r>
            <a:endParaRPr lang="fr-FR" dirty="0" smtClean="0"/>
          </a:p>
          <a:p>
            <a:r>
              <a:rPr lang="fr-FR" dirty="0" smtClean="0"/>
              <a:t>Collective </a:t>
            </a:r>
            <a:r>
              <a:rPr lang="fr-FR" dirty="0" err="1" smtClean="0"/>
              <a:t>effects</a:t>
            </a:r>
            <a:endParaRPr lang="fr-FR" dirty="0" smtClean="0"/>
          </a:p>
          <a:p>
            <a:r>
              <a:rPr lang="fr-FR" dirty="0" smtClean="0"/>
              <a:t>NC </a:t>
            </a:r>
            <a:r>
              <a:rPr lang="fr-FR" dirty="0" err="1" smtClean="0"/>
              <a:t>magnet</a:t>
            </a:r>
            <a:r>
              <a:rPr lang="fr-FR" dirty="0" smtClean="0"/>
              <a:t> </a:t>
            </a:r>
            <a:r>
              <a:rPr lang="fr-FR" dirty="0" err="1" smtClean="0"/>
              <a:t>parameters</a:t>
            </a:r>
            <a:endParaRPr lang="fr-FR" dirty="0" smtClean="0"/>
          </a:p>
          <a:p>
            <a:r>
              <a:rPr lang="fr-FR" dirty="0" smtClean="0"/>
              <a:t>SC </a:t>
            </a:r>
            <a:r>
              <a:rPr lang="fr-FR" dirty="0" err="1" smtClean="0"/>
              <a:t>magnet</a:t>
            </a:r>
            <a:r>
              <a:rPr lang="fr-FR" dirty="0" smtClean="0"/>
              <a:t> </a:t>
            </a:r>
            <a:r>
              <a:rPr lang="fr-FR" dirty="0" err="1" smtClean="0"/>
              <a:t>parameters</a:t>
            </a:r>
            <a:endParaRPr lang="fr-FR" dirty="0" smtClean="0"/>
          </a:p>
          <a:p>
            <a:r>
              <a:rPr lang="fr-FR" dirty="0"/>
              <a:t>Radiation issues</a:t>
            </a:r>
          </a:p>
          <a:p>
            <a:r>
              <a:rPr lang="fr-FR" dirty="0" err="1" smtClean="0"/>
              <a:t>Summary</a:t>
            </a:r>
            <a:endParaRPr lang="fr-FR" dirty="0">
              <a:solidFill>
                <a:srgbClr val="0070C0"/>
              </a:solidFill>
            </a:endParaRPr>
          </a:p>
        </p:txBody>
      </p:sp>
      <p:sp>
        <p:nvSpPr>
          <p:cNvPr id="3" name="Titre 2"/>
          <p:cNvSpPr>
            <a:spLocks noGrp="1"/>
          </p:cNvSpPr>
          <p:nvPr>
            <p:ph type="title"/>
          </p:nvPr>
        </p:nvSpPr>
        <p:spPr/>
        <p:txBody>
          <a:bodyPr/>
          <a:lstStyle/>
          <a:p>
            <a:r>
              <a:rPr lang="fr-FR" dirty="0" err="1" smtClean="0"/>
              <a:t>Outline</a:t>
            </a:r>
            <a:endParaRPr lang="fr-FR" dirty="0"/>
          </a:p>
        </p:txBody>
      </p:sp>
      <p:sp>
        <p:nvSpPr>
          <p:cNvPr id="5" name="Espace réservé du pied de page 4"/>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Espace réservé du numéro de diapositive 5"/>
          <p:cNvSpPr>
            <a:spLocks noGrp="1"/>
          </p:cNvSpPr>
          <p:nvPr>
            <p:ph type="sldNum" sz="quarter" idx="13"/>
          </p:nvPr>
        </p:nvSpPr>
        <p:spPr/>
        <p:txBody>
          <a:bodyPr/>
          <a:lstStyle/>
          <a:p>
            <a:fld id="{005C7FBA-D4E9-46CA-9321-3ADA2E368FCD}" type="slidenum">
              <a:rPr lang="en-GB" smtClean="0"/>
              <a:pPr/>
              <a:t>5</a:t>
            </a:fld>
            <a:endParaRPr lang="en-GB" dirty="0"/>
          </a:p>
        </p:txBody>
      </p:sp>
    </p:spTree>
    <p:extLst>
      <p:ext uri="{BB962C8B-B14F-4D97-AF65-F5344CB8AC3E}">
        <p14:creationId xmlns:p14="http://schemas.microsoft.com/office/powerpoint/2010/main" val="340487315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p:cNvPicPr>
            <a:picLocks noGrp="1" noChangeAspect="1"/>
          </p:cNvPicPr>
          <p:nvPr>
            <p:ph sz="half" idx="1"/>
          </p:nvPr>
        </p:nvPicPr>
        <p:blipFill>
          <a:blip r:embed="rId2"/>
          <a:stretch>
            <a:fillRect/>
          </a:stretch>
        </p:blipFill>
        <p:spPr>
          <a:xfrm>
            <a:off x="628650" y="1908175"/>
            <a:ext cx="3886200" cy="2185987"/>
          </a:xfrm>
          <a:prstGeom prst="rect">
            <a:avLst/>
          </a:prstGeom>
        </p:spPr>
      </p:pic>
      <p:pic>
        <p:nvPicPr>
          <p:cNvPr id="7" name="Espace réservé du contenu 6"/>
          <p:cNvPicPr>
            <a:picLocks noGrp="1" noChangeAspect="1"/>
          </p:cNvPicPr>
          <p:nvPr>
            <p:ph sz="half" idx="2"/>
          </p:nvPr>
        </p:nvPicPr>
        <p:blipFill>
          <a:blip r:embed="rId3"/>
          <a:stretch>
            <a:fillRect/>
          </a:stretch>
        </p:blipFill>
        <p:spPr>
          <a:xfrm>
            <a:off x="4629150" y="1908175"/>
            <a:ext cx="3886200" cy="2185987"/>
          </a:xfrm>
          <a:prstGeom prst="rect">
            <a:avLst/>
          </a:prstGeom>
        </p:spPr>
      </p:pic>
      <p:sp>
        <p:nvSpPr>
          <p:cNvPr id="4" name="Espace réservé du pied de page 3"/>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2"/>
          </p:nvPr>
        </p:nvSpPr>
        <p:spPr/>
        <p:txBody>
          <a:bodyPr/>
          <a:lstStyle/>
          <a:p>
            <a:fld id="{005C7FBA-D4E9-46CA-9321-3ADA2E368FCD}" type="slidenum">
              <a:rPr lang="en-GB" smtClean="0"/>
              <a:t>50</a:t>
            </a:fld>
            <a:endParaRPr lang="en-GB"/>
          </a:p>
        </p:txBody>
      </p:sp>
      <p:sp>
        <p:nvSpPr>
          <p:cNvPr id="6" name="Titre 5"/>
          <p:cNvSpPr>
            <a:spLocks noGrp="1"/>
          </p:cNvSpPr>
          <p:nvPr>
            <p:ph type="title"/>
          </p:nvPr>
        </p:nvSpPr>
        <p:spPr/>
        <p:txBody>
          <a:bodyPr/>
          <a:lstStyle/>
          <a:p>
            <a:r>
              <a:rPr lang="fr-FR" dirty="0" smtClean="0"/>
              <a:t>Radiation to first </a:t>
            </a:r>
            <a:r>
              <a:rPr lang="fr-FR" dirty="0" err="1" smtClean="0"/>
              <a:t>cell</a:t>
            </a:r>
            <a:r>
              <a:rPr lang="fr-FR" dirty="0" smtClean="0"/>
              <a:t> </a:t>
            </a:r>
            <a:r>
              <a:rPr lang="fr-FR" dirty="0" err="1" smtClean="0"/>
              <a:t>after</a:t>
            </a:r>
            <a:r>
              <a:rPr lang="fr-FR" dirty="0" smtClean="0"/>
              <a:t> RF insertion</a:t>
            </a:r>
            <a:endParaRPr lang="fr-FR" dirty="0"/>
          </a:p>
        </p:txBody>
      </p:sp>
      <p:sp>
        <p:nvSpPr>
          <p:cNvPr id="9" name="ZoneTexte 8"/>
          <p:cNvSpPr txBox="1"/>
          <p:nvPr/>
        </p:nvSpPr>
        <p:spPr>
          <a:xfrm>
            <a:off x="1043608" y="1173830"/>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S. Marin</a:t>
            </a:r>
            <a:endParaRPr lang="fr-FR" b="1" dirty="0">
              <a:solidFill>
                <a:srgbClr val="0070C0"/>
              </a:solidFill>
            </a:endParaRPr>
          </a:p>
        </p:txBody>
      </p:sp>
    </p:spTree>
    <p:extLst>
      <p:ext uri="{BB962C8B-B14F-4D97-AF65-F5344CB8AC3E}">
        <p14:creationId xmlns:p14="http://schemas.microsoft.com/office/powerpoint/2010/main" val="34013820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1145202" y="1370013"/>
            <a:ext cx="6853596" cy="3262312"/>
          </a:xfrm>
          <a:prstGeom prst="rect">
            <a:avLst/>
          </a:prstGeom>
        </p:spPr>
      </p:pic>
      <p:sp>
        <p:nvSpPr>
          <p:cNvPr id="2" name="Title 1">
            <a:extLst>
              <a:ext uri="{FF2B5EF4-FFF2-40B4-BE49-F238E27FC236}">
                <a16:creationId xmlns:a16="http://schemas.microsoft.com/office/drawing/2014/main" id="{E6DC9D71-196A-7433-D4C6-3AB4BCF58E99}"/>
              </a:ext>
            </a:extLst>
          </p:cNvPr>
          <p:cNvSpPr>
            <a:spLocks noGrp="1"/>
          </p:cNvSpPr>
          <p:nvPr>
            <p:ph type="title"/>
          </p:nvPr>
        </p:nvSpPr>
        <p:spPr/>
        <p:txBody>
          <a:bodyPr/>
          <a:lstStyle/>
          <a:p>
            <a:r>
              <a:rPr lang="en-US" dirty="0"/>
              <a:t>Residual dose rates</a:t>
            </a:r>
          </a:p>
        </p:txBody>
      </p:sp>
      <p:sp>
        <p:nvSpPr>
          <p:cNvPr id="21" name="ZoneTexte 20"/>
          <p:cNvSpPr txBox="1"/>
          <p:nvPr/>
        </p:nvSpPr>
        <p:spPr>
          <a:xfrm>
            <a:off x="1043608" y="1173830"/>
            <a:ext cx="2234751"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S. Marin</a:t>
            </a:r>
            <a:endParaRPr lang="fr-FR" b="1" dirty="0">
              <a:solidFill>
                <a:srgbClr val="0070C0"/>
              </a:solidFill>
            </a:endParaRPr>
          </a:p>
        </p:txBody>
      </p:sp>
      <p:sp>
        <p:nvSpPr>
          <p:cNvPr id="11" name="Espace réservé du pied de page 10"/>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12" name="Espace réservé du numéro de diapositive 11"/>
          <p:cNvSpPr>
            <a:spLocks noGrp="1"/>
          </p:cNvSpPr>
          <p:nvPr>
            <p:ph type="sldNum" sz="quarter" idx="13"/>
          </p:nvPr>
        </p:nvSpPr>
        <p:spPr/>
        <p:txBody>
          <a:bodyPr/>
          <a:lstStyle/>
          <a:p>
            <a:fld id="{005C7FBA-D4E9-46CA-9321-3ADA2E368FCD}" type="slidenum">
              <a:rPr lang="en-GB" smtClean="0"/>
              <a:pPr/>
              <a:t>51</a:t>
            </a:fld>
            <a:endParaRPr lang="en-GB" dirty="0"/>
          </a:p>
        </p:txBody>
      </p:sp>
    </p:spTree>
    <p:extLst>
      <p:ext uri="{BB962C8B-B14F-4D97-AF65-F5344CB8AC3E}">
        <p14:creationId xmlns:p14="http://schemas.microsoft.com/office/powerpoint/2010/main" val="31076476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85000" lnSpcReduction="20000"/>
          </a:bodyPr>
          <a:lstStyle/>
          <a:p>
            <a:r>
              <a:rPr lang="en-US" dirty="0"/>
              <a:t>A </a:t>
            </a:r>
            <a:r>
              <a:rPr lang="en-US" b="1" dirty="0" smtClean="0">
                <a:solidFill>
                  <a:srgbClr val="00B050"/>
                </a:solidFill>
              </a:rPr>
              <a:t>multi-physics tool for the RCS </a:t>
            </a:r>
            <a:r>
              <a:rPr lang="en-US" dirty="0" smtClean="0"/>
              <a:t>has </a:t>
            </a:r>
            <a:r>
              <a:rPr lang="en-US" dirty="0"/>
              <a:t>been developed </a:t>
            </a:r>
            <a:r>
              <a:rPr lang="en-US" dirty="0" smtClean="0"/>
              <a:t>and includes RF, powering, dipole, and cost considerations. </a:t>
            </a:r>
          </a:p>
          <a:p>
            <a:pPr lvl="1"/>
            <a:r>
              <a:rPr lang="en-US" dirty="0" smtClean="0"/>
              <a:t>We still </a:t>
            </a:r>
            <a:r>
              <a:rPr lang="en-US" b="1" dirty="0" smtClean="0">
                <a:solidFill>
                  <a:schemeClr val="accent2">
                    <a:lumMod val="75000"/>
                  </a:schemeClr>
                </a:solidFill>
              </a:rPr>
              <a:t>need some polishing to reach 5 </a:t>
            </a:r>
            <a:r>
              <a:rPr lang="en-US" b="1" dirty="0" err="1" smtClean="0">
                <a:solidFill>
                  <a:schemeClr val="accent2">
                    <a:lumMod val="75000"/>
                  </a:schemeClr>
                </a:solidFill>
              </a:rPr>
              <a:t>TeV</a:t>
            </a:r>
            <a:r>
              <a:rPr lang="en-US" dirty="0" smtClean="0">
                <a:solidFill>
                  <a:schemeClr val="accent2">
                    <a:lumMod val="75000"/>
                  </a:schemeClr>
                </a:solidFill>
              </a:rPr>
              <a:t> </a:t>
            </a:r>
            <a:r>
              <a:rPr lang="en-US" dirty="0" smtClean="0"/>
              <a:t>with realistic parameters.</a:t>
            </a:r>
          </a:p>
          <a:p>
            <a:pPr lvl="1"/>
            <a:r>
              <a:rPr lang="en-US" dirty="0" smtClean="0"/>
              <a:t>Next steps are </a:t>
            </a:r>
            <a:r>
              <a:rPr lang="en-US" b="1" dirty="0" smtClean="0">
                <a:solidFill>
                  <a:srgbClr val="0070C0"/>
                </a:solidFill>
              </a:rPr>
              <a:t>to optimize the transfer energies and the RCS chain</a:t>
            </a:r>
            <a:r>
              <a:rPr lang="en-US" dirty="0" smtClean="0"/>
              <a:t>.</a:t>
            </a:r>
          </a:p>
          <a:p>
            <a:r>
              <a:rPr lang="en-US" b="1" dirty="0">
                <a:solidFill>
                  <a:srgbClr val="00B050"/>
                </a:solidFill>
              </a:rPr>
              <a:t>First tracking studies</a:t>
            </a:r>
            <a:r>
              <a:rPr lang="en-US" dirty="0">
                <a:solidFill>
                  <a:srgbClr val="00B050"/>
                </a:solidFill>
              </a:rPr>
              <a:t> </a:t>
            </a:r>
            <a:r>
              <a:rPr lang="en-US" dirty="0" smtClean="0"/>
              <a:t>have been performed. We can already exclude/retain some dipole designs.</a:t>
            </a:r>
            <a:endParaRPr lang="en-US" dirty="0"/>
          </a:p>
          <a:p>
            <a:pPr lvl="1"/>
            <a:r>
              <a:rPr lang="en-US" dirty="0" smtClean="0"/>
              <a:t>Next steps are </a:t>
            </a:r>
            <a:r>
              <a:rPr lang="en-US" b="1" dirty="0" smtClean="0">
                <a:solidFill>
                  <a:srgbClr val="0070C0"/>
                </a:solidFill>
              </a:rPr>
              <a:t>to continue optics studies </a:t>
            </a:r>
            <a:r>
              <a:rPr lang="en-US" dirty="0" smtClean="0"/>
              <a:t>and </a:t>
            </a:r>
            <a:r>
              <a:rPr lang="en-US" b="1" dirty="0" smtClean="0">
                <a:solidFill>
                  <a:srgbClr val="0070C0"/>
                </a:solidFill>
              </a:rPr>
              <a:t>include additional errors </a:t>
            </a:r>
            <a:r>
              <a:rPr lang="en-US" dirty="0" smtClean="0"/>
              <a:t>like misalignment </a:t>
            </a:r>
            <a:r>
              <a:rPr lang="en-US" dirty="0"/>
              <a:t>errors and </a:t>
            </a:r>
            <a:r>
              <a:rPr lang="en-US" dirty="0" smtClean="0"/>
              <a:t>jitters </a:t>
            </a:r>
            <a:r>
              <a:rPr lang="en-US" dirty="0"/>
              <a:t>on </a:t>
            </a:r>
            <a:r>
              <a:rPr lang="en-US" dirty="0" smtClean="0"/>
              <a:t>dipoles.</a:t>
            </a:r>
            <a:endParaRPr lang="en-US" dirty="0"/>
          </a:p>
          <a:p>
            <a:pPr lvl="1"/>
            <a:r>
              <a:rPr lang="en-US" b="1" dirty="0" smtClean="0">
                <a:solidFill>
                  <a:srgbClr val="0070C0"/>
                </a:solidFill>
              </a:rPr>
              <a:t>Correction schemes </a:t>
            </a:r>
            <a:r>
              <a:rPr lang="en-US" dirty="0" smtClean="0"/>
              <a:t>should be investigated.</a:t>
            </a:r>
          </a:p>
          <a:p>
            <a:r>
              <a:rPr lang="en-US" dirty="0" smtClean="0"/>
              <a:t>The RCS requires </a:t>
            </a:r>
            <a:r>
              <a:rPr lang="en-US" dirty="0"/>
              <a:t>a </a:t>
            </a:r>
            <a:r>
              <a:rPr lang="en-US" b="1" dirty="0">
                <a:solidFill>
                  <a:srgbClr val="002060"/>
                </a:solidFill>
              </a:rPr>
              <a:t>large, distributed RF system </a:t>
            </a:r>
            <a:r>
              <a:rPr lang="en-US" dirty="0"/>
              <a:t>on a comparable </a:t>
            </a:r>
            <a:r>
              <a:rPr lang="en-US" b="1" dirty="0">
                <a:solidFill>
                  <a:srgbClr val="002060"/>
                </a:solidFill>
              </a:rPr>
              <a:t>scale to the </a:t>
            </a:r>
            <a:r>
              <a:rPr lang="en-US" b="1" dirty="0" smtClean="0">
                <a:solidFill>
                  <a:srgbClr val="002060"/>
                </a:solidFill>
              </a:rPr>
              <a:t>ILC</a:t>
            </a:r>
            <a:r>
              <a:rPr lang="en-US" dirty="0" smtClean="0"/>
              <a:t>.</a:t>
            </a:r>
            <a:endParaRPr lang="en-US" dirty="0"/>
          </a:p>
          <a:p>
            <a:pPr lvl="1"/>
            <a:r>
              <a:rPr lang="en-US" dirty="0" smtClean="0"/>
              <a:t>The baseline is </a:t>
            </a:r>
            <a:r>
              <a:rPr lang="en-US" b="1" dirty="0" smtClean="0">
                <a:solidFill>
                  <a:srgbClr val="002060"/>
                </a:solidFill>
              </a:rPr>
              <a:t>1.3 </a:t>
            </a:r>
            <a:r>
              <a:rPr lang="en-US" b="1" dirty="0">
                <a:solidFill>
                  <a:srgbClr val="002060"/>
                </a:solidFill>
              </a:rPr>
              <a:t>GHz TESLA </a:t>
            </a:r>
            <a:r>
              <a:rPr lang="en-US" b="1" dirty="0" smtClean="0">
                <a:solidFill>
                  <a:srgbClr val="002060"/>
                </a:solidFill>
              </a:rPr>
              <a:t>cavities </a:t>
            </a:r>
            <a:r>
              <a:rPr lang="en-US" dirty="0" smtClean="0"/>
              <a:t>but an </a:t>
            </a:r>
            <a:r>
              <a:rPr lang="en-US" dirty="0"/>
              <a:t>improved design is planned to be </a:t>
            </a:r>
            <a:r>
              <a:rPr lang="en-US" dirty="0" smtClean="0"/>
              <a:t>developed.</a:t>
            </a:r>
            <a:endParaRPr lang="en-US" dirty="0"/>
          </a:p>
          <a:p>
            <a:pPr lvl="1"/>
            <a:r>
              <a:rPr lang="en-US" b="1" dirty="0" smtClean="0">
                <a:solidFill>
                  <a:srgbClr val="002060"/>
                </a:solidFill>
              </a:rPr>
              <a:t>RF </a:t>
            </a:r>
            <a:r>
              <a:rPr lang="en-US" b="1" dirty="0">
                <a:solidFill>
                  <a:srgbClr val="002060"/>
                </a:solidFill>
              </a:rPr>
              <a:t>system cost </a:t>
            </a:r>
            <a:r>
              <a:rPr lang="en-US" b="1" dirty="0" smtClean="0">
                <a:solidFill>
                  <a:srgbClr val="002060"/>
                </a:solidFill>
              </a:rPr>
              <a:t>seems to be </a:t>
            </a:r>
            <a:r>
              <a:rPr lang="en-US" b="1" dirty="0">
                <a:solidFill>
                  <a:srgbClr val="002060"/>
                </a:solidFill>
              </a:rPr>
              <a:t>comparable to NC magnet </a:t>
            </a:r>
            <a:r>
              <a:rPr lang="en-US" b="1" dirty="0" smtClean="0">
                <a:solidFill>
                  <a:srgbClr val="002060"/>
                </a:solidFill>
              </a:rPr>
              <a:t>system</a:t>
            </a:r>
            <a:r>
              <a:rPr lang="en-US" dirty="0" smtClean="0"/>
              <a:t>.</a:t>
            </a:r>
          </a:p>
          <a:p>
            <a:pPr lvl="1"/>
            <a:r>
              <a:rPr lang="en-US" dirty="0" smtClean="0"/>
              <a:t>We </a:t>
            </a:r>
            <a:r>
              <a:rPr lang="en-US" b="1" dirty="0" smtClean="0">
                <a:solidFill>
                  <a:srgbClr val="0070C0"/>
                </a:solidFill>
              </a:rPr>
              <a:t>need further optimization </a:t>
            </a:r>
            <a:r>
              <a:rPr lang="en-US" dirty="0" smtClean="0"/>
              <a:t>to determine the most efficient solution.</a:t>
            </a:r>
            <a:endParaRPr lang="en-US" dirty="0"/>
          </a:p>
          <a:p>
            <a:r>
              <a:rPr lang="en-US" dirty="0" smtClean="0"/>
              <a:t>Collective effects show that </a:t>
            </a:r>
            <a:r>
              <a:rPr lang="en-US" b="1" dirty="0" smtClean="0">
                <a:solidFill>
                  <a:srgbClr val="002060"/>
                </a:solidFill>
              </a:rPr>
              <a:t>we need a small RF </a:t>
            </a:r>
            <a:r>
              <a:rPr lang="en-US" b="1" dirty="0" smtClean="0">
                <a:solidFill>
                  <a:srgbClr val="002060"/>
                </a:solidFill>
              </a:rPr>
              <a:t>impedance</a:t>
            </a:r>
            <a:r>
              <a:rPr lang="en-US" b="1" dirty="0" smtClean="0"/>
              <a:t>.</a:t>
            </a:r>
            <a:endParaRPr lang="en-US" b="1" dirty="0"/>
          </a:p>
          <a:p>
            <a:pPr lvl="1"/>
            <a:r>
              <a:rPr lang="en-US" b="1" dirty="0">
                <a:solidFill>
                  <a:srgbClr val="0070C0"/>
                </a:solidFill>
              </a:rPr>
              <a:t>Iterations on coupler/cavity design </a:t>
            </a:r>
            <a:r>
              <a:rPr lang="en-US" dirty="0" smtClean="0"/>
              <a:t>is </a:t>
            </a:r>
            <a:r>
              <a:rPr lang="en-US" dirty="0" smtClean="0"/>
              <a:t>mandatory.</a:t>
            </a:r>
            <a:endParaRPr lang="en-US" dirty="0"/>
          </a:p>
        </p:txBody>
      </p:sp>
      <p:sp>
        <p:nvSpPr>
          <p:cNvPr id="3" name="Titre 2"/>
          <p:cNvSpPr>
            <a:spLocks noGrp="1"/>
          </p:cNvSpPr>
          <p:nvPr>
            <p:ph type="title"/>
          </p:nvPr>
        </p:nvSpPr>
        <p:spPr/>
        <p:txBody>
          <a:bodyPr/>
          <a:lstStyle/>
          <a:p>
            <a:r>
              <a:rPr lang="fr-FR" dirty="0" err="1" smtClean="0"/>
              <a:t>Summary</a:t>
            </a:r>
            <a:r>
              <a:rPr lang="fr-FR" dirty="0" smtClean="0"/>
              <a:t> I</a:t>
            </a:r>
            <a:endParaRPr lang="fr-FR" dirty="0"/>
          </a:p>
        </p:txBody>
      </p:sp>
      <p:sp>
        <p:nvSpPr>
          <p:cNvPr id="4" name="Espace réservé du pied de page 3"/>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3"/>
          </p:nvPr>
        </p:nvSpPr>
        <p:spPr/>
        <p:txBody>
          <a:bodyPr/>
          <a:lstStyle/>
          <a:p>
            <a:fld id="{005C7FBA-D4E9-46CA-9321-3ADA2E368FCD}" type="slidenum">
              <a:rPr lang="en-GB" smtClean="0"/>
              <a:pPr/>
              <a:t>52</a:t>
            </a:fld>
            <a:endParaRPr lang="en-GB" dirty="0"/>
          </a:p>
        </p:txBody>
      </p:sp>
    </p:spTree>
    <p:extLst>
      <p:ext uri="{BB962C8B-B14F-4D97-AF65-F5344CB8AC3E}">
        <p14:creationId xmlns:p14="http://schemas.microsoft.com/office/powerpoint/2010/main" val="42235484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77500" lnSpcReduction="20000"/>
          </a:bodyPr>
          <a:lstStyle/>
          <a:p>
            <a:pPr>
              <a:lnSpc>
                <a:spcPct val="120000"/>
              </a:lnSpc>
            </a:pPr>
            <a:r>
              <a:rPr lang="fr-FR" b="1" dirty="0" err="1">
                <a:solidFill>
                  <a:srgbClr val="00B050"/>
                </a:solidFill>
              </a:rPr>
              <a:t>Resistive</a:t>
            </a:r>
            <a:r>
              <a:rPr lang="fr-FR" b="1" dirty="0">
                <a:solidFill>
                  <a:srgbClr val="00B050"/>
                </a:solidFill>
              </a:rPr>
              <a:t> </a:t>
            </a:r>
            <a:r>
              <a:rPr lang="fr-FR" b="1" dirty="0" err="1">
                <a:solidFill>
                  <a:srgbClr val="00B050"/>
                </a:solidFill>
              </a:rPr>
              <a:t>dipole</a:t>
            </a:r>
            <a:r>
              <a:rPr lang="fr-FR" b="1" dirty="0">
                <a:solidFill>
                  <a:srgbClr val="00B050"/>
                </a:solidFill>
              </a:rPr>
              <a:t> designs are </a:t>
            </a:r>
            <a:r>
              <a:rPr lang="fr-FR" b="1" dirty="0" err="1">
                <a:solidFill>
                  <a:srgbClr val="00B050"/>
                </a:solidFill>
              </a:rPr>
              <a:t>quite</a:t>
            </a:r>
            <a:r>
              <a:rPr lang="fr-FR" b="1" dirty="0">
                <a:solidFill>
                  <a:srgbClr val="00B050"/>
                </a:solidFill>
              </a:rPr>
              <a:t> </a:t>
            </a:r>
            <a:r>
              <a:rPr lang="fr-FR" b="1" dirty="0" smtClean="0">
                <a:solidFill>
                  <a:srgbClr val="00B050"/>
                </a:solidFill>
              </a:rPr>
              <a:t>stable</a:t>
            </a:r>
            <a:r>
              <a:rPr lang="fr-FR" dirty="0" smtClean="0">
                <a:solidFill>
                  <a:srgbClr val="00B050"/>
                </a:solidFill>
              </a:rPr>
              <a:t> </a:t>
            </a:r>
            <a:r>
              <a:rPr lang="fr-FR" dirty="0" err="1" smtClean="0"/>
              <a:t>with</a:t>
            </a:r>
            <a:r>
              <a:rPr lang="fr-FR" dirty="0" smtClean="0"/>
              <a:t> good </a:t>
            </a:r>
            <a:r>
              <a:rPr lang="fr-FR" dirty="0" err="1"/>
              <a:t>numbers</a:t>
            </a:r>
            <a:r>
              <a:rPr lang="fr-FR" dirty="0"/>
              <a:t> for </a:t>
            </a:r>
            <a:r>
              <a:rPr lang="fr-FR" dirty="0" err="1"/>
              <a:t>energy</a:t>
            </a:r>
            <a:r>
              <a:rPr lang="fr-FR" dirty="0"/>
              <a:t> and </a:t>
            </a:r>
            <a:r>
              <a:rPr lang="fr-FR" dirty="0" err="1"/>
              <a:t>loss</a:t>
            </a:r>
            <a:r>
              <a:rPr lang="fr-FR" dirty="0"/>
              <a:t>. </a:t>
            </a:r>
            <a:endParaRPr lang="fr-FR" dirty="0" smtClean="0"/>
          </a:p>
          <a:p>
            <a:pPr lvl="1">
              <a:lnSpc>
                <a:spcPct val="120000"/>
              </a:lnSpc>
            </a:pPr>
            <a:r>
              <a:rPr lang="fr-FR" dirty="0" err="1" smtClean="0"/>
              <a:t>We</a:t>
            </a:r>
            <a:r>
              <a:rPr lang="fr-FR" dirty="0" smtClean="0"/>
              <a:t> </a:t>
            </a:r>
            <a:r>
              <a:rPr lang="fr-FR" dirty="0"/>
              <a:t>are </a:t>
            </a:r>
            <a:r>
              <a:rPr lang="fr-FR" dirty="0" err="1"/>
              <a:t>now</a:t>
            </a:r>
            <a:r>
              <a:rPr lang="fr-FR" dirty="0"/>
              <a:t> </a:t>
            </a:r>
            <a:r>
              <a:rPr lang="fr-FR" b="1" dirty="0" err="1">
                <a:solidFill>
                  <a:srgbClr val="00B050"/>
                </a:solidFill>
              </a:rPr>
              <a:t>well</a:t>
            </a:r>
            <a:r>
              <a:rPr lang="fr-FR" b="1" dirty="0">
                <a:solidFill>
                  <a:srgbClr val="00B050"/>
                </a:solidFill>
              </a:rPr>
              <a:t> </a:t>
            </a:r>
            <a:r>
              <a:rPr lang="fr-FR" b="1" dirty="0" err="1">
                <a:solidFill>
                  <a:srgbClr val="00B050"/>
                </a:solidFill>
              </a:rPr>
              <a:t>equipped</a:t>
            </a:r>
            <a:r>
              <a:rPr lang="fr-FR" b="1" dirty="0">
                <a:solidFill>
                  <a:srgbClr val="00B050"/>
                </a:solidFill>
              </a:rPr>
              <a:t> </a:t>
            </a:r>
            <a:r>
              <a:rPr lang="fr-FR" b="1" dirty="0" err="1">
                <a:solidFill>
                  <a:srgbClr val="00B050"/>
                </a:solidFill>
              </a:rPr>
              <a:t>with</a:t>
            </a:r>
            <a:r>
              <a:rPr lang="fr-FR" b="1" dirty="0">
                <a:solidFill>
                  <a:srgbClr val="00B050"/>
                </a:solidFill>
              </a:rPr>
              <a:t> design </a:t>
            </a:r>
            <a:r>
              <a:rPr lang="fr-FR" dirty="0"/>
              <a:t>and </a:t>
            </a:r>
            <a:r>
              <a:rPr lang="fr-FR" dirty="0" err="1"/>
              <a:t>cost</a:t>
            </a:r>
            <a:r>
              <a:rPr lang="fr-FR" dirty="0"/>
              <a:t> </a:t>
            </a:r>
            <a:r>
              <a:rPr lang="fr-FR" dirty="0" err="1" smtClean="0"/>
              <a:t>algorithms</a:t>
            </a:r>
            <a:r>
              <a:rPr lang="fr-FR" dirty="0" smtClean="0"/>
              <a:t> to go to a </a:t>
            </a:r>
            <a:r>
              <a:rPr lang="fr-FR" dirty="0"/>
              <a:t>global </a:t>
            </a:r>
            <a:r>
              <a:rPr lang="fr-FR" dirty="0" err="1"/>
              <a:t>cost</a:t>
            </a:r>
            <a:r>
              <a:rPr lang="fr-FR" dirty="0"/>
              <a:t> </a:t>
            </a:r>
            <a:r>
              <a:rPr lang="fr-FR" dirty="0" err="1"/>
              <a:t>optimization</a:t>
            </a:r>
            <a:r>
              <a:rPr lang="fr-FR" dirty="0" smtClean="0"/>
              <a:t>.</a:t>
            </a:r>
            <a:endParaRPr lang="en-US" dirty="0" smtClean="0"/>
          </a:p>
          <a:p>
            <a:pPr lvl="1">
              <a:lnSpc>
                <a:spcPct val="120000"/>
              </a:lnSpc>
            </a:pPr>
            <a:r>
              <a:rPr lang="en-US" dirty="0" smtClean="0"/>
              <a:t>The </a:t>
            </a:r>
            <a:r>
              <a:rPr lang="en-US" b="1" dirty="0" smtClean="0">
                <a:solidFill>
                  <a:schemeClr val="accent2">
                    <a:lumMod val="75000"/>
                  </a:schemeClr>
                </a:solidFill>
              </a:rPr>
              <a:t>cost model of the power converters</a:t>
            </a:r>
            <a:r>
              <a:rPr lang="en-US" dirty="0" smtClean="0">
                <a:solidFill>
                  <a:schemeClr val="accent2">
                    <a:lumMod val="75000"/>
                  </a:schemeClr>
                </a:solidFill>
              </a:rPr>
              <a:t> </a:t>
            </a:r>
            <a:r>
              <a:rPr lang="en-US" dirty="0" smtClean="0"/>
              <a:t>has been refined but </a:t>
            </a:r>
            <a:r>
              <a:rPr lang="en-US" b="1" dirty="0" smtClean="0">
                <a:solidFill>
                  <a:schemeClr val="accent2">
                    <a:lumMod val="75000"/>
                  </a:schemeClr>
                </a:solidFill>
              </a:rPr>
              <a:t>still requires to be consolidated</a:t>
            </a:r>
            <a:r>
              <a:rPr lang="en-US" dirty="0" smtClean="0">
                <a:solidFill>
                  <a:schemeClr val="accent2">
                    <a:lumMod val="75000"/>
                  </a:schemeClr>
                </a:solidFill>
              </a:rPr>
              <a:t> </a:t>
            </a:r>
            <a:r>
              <a:rPr lang="en-US" dirty="0" smtClean="0"/>
              <a:t>(we need data!) and </a:t>
            </a:r>
            <a:r>
              <a:rPr lang="en-US" b="1" dirty="0" smtClean="0">
                <a:solidFill>
                  <a:srgbClr val="0070C0"/>
                </a:solidFill>
              </a:rPr>
              <a:t>should include also civil/electric/cooling engineering costs</a:t>
            </a:r>
            <a:r>
              <a:rPr lang="en-US" dirty="0" smtClean="0"/>
              <a:t>. </a:t>
            </a:r>
          </a:p>
          <a:p>
            <a:pPr>
              <a:lnSpc>
                <a:spcPct val="120000"/>
              </a:lnSpc>
            </a:pPr>
            <a:r>
              <a:rPr lang="fr-FR" b="1" dirty="0" err="1" smtClean="0">
                <a:solidFill>
                  <a:srgbClr val="00B050"/>
                </a:solidFill>
              </a:rPr>
              <a:t>Quadrupole</a:t>
            </a:r>
            <a:r>
              <a:rPr lang="fr-FR" b="1" dirty="0" smtClean="0">
                <a:solidFill>
                  <a:srgbClr val="00B050"/>
                </a:solidFill>
              </a:rPr>
              <a:t> </a:t>
            </a:r>
            <a:r>
              <a:rPr lang="fr-FR" b="1" dirty="0">
                <a:solidFill>
                  <a:srgbClr val="00B050"/>
                </a:solidFill>
              </a:rPr>
              <a:t>design has </a:t>
            </a:r>
            <a:r>
              <a:rPr lang="fr-FR" b="1" dirty="0" err="1" smtClean="0">
                <a:solidFill>
                  <a:srgbClr val="00B050"/>
                </a:solidFill>
              </a:rPr>
              <a:t>started</a:t>
            </a:r>
            <a:r>
              <a:rPr lang="fr-FR" dirty="0" smtClean="0"/>
              <a:t>. </a:t>
            </a:r>
            <a:r>
              <a:rPr lang="de-DE" dirty="0"/>
              <a:t>The </a:t>
            </a:r>
            <a:r>
              <a:rPr lang="de-DE" dirty="0" err="1"/>
              <a:t>procedure</a:t>
            </a:r>
            <a:r>
              <a:rPr lang="de-DE" dirty="0"/>
              <a:t> </a:t>
            </a:r>
            <a:r>
              <a:rPr lang="de-DE" dirty="0" err="1"/>
              <a:t>for</a:t>
            </a:r>
            <a:r>
              <a:rPr lang="de-DE" dirty="0"/>
              <a:t> </a:t>
            </a:r>
            <a:r>
              <a:rPr lang="de-DE" dirty="0" err="1"/>
              <a:t>the</a:t>
            </a:r>
            <a:r>
              <a:rPr lang="de-DE" dirty="0"/>
              <a:t> </a:t>
            </a:r>
            <a:r>
              <a:rPr lang="de-DE" dirty="0" err="1"/>
              <a:t>optimized</a:t>
            </a:r>
            <a:r>
              <a:rPr lang="de-DE" dirty="0"/>
              <a:t> design </a:t>
            </a:r>
            <a:r>
              <a:rPr lang="de-DE" dirty="0" err="1"/>
              <a:t>of</a:t>
            </a:r>
            <a:r>
              <a:rPr lang="de-DE" dirty="0"/>
              <a:t> </a:t>
            </a:r>
            <a:r>
              <a:rPr lang="de-DE" dirty="0" err="1"/>
              <a:t>the</a:t>
            </a:r>
            <a:r>
              <a:rPr lang="de-DE" dirty="0"/>
              <a:t> </a:t>
            </a:r>
            <a:r>
              <a:rPr lang="de-DE" dirty="0" err="1"/>
              <a:t>quadrupole</a:t>
            </a:r>
            <a:r>
              <a:rPr lang="de-DE" dirty="0"/>
              <a:t> </a:t>
            </a:r>
            <a:r>
              <a:rPr lang="de-DE" dirty="0" err="1"/>
              <a:t>is</a:t>
            </a:r>
            <a:r>
              <a:rPr lang="de-DE" dirty="0"/>
              <a:t> </a:t>
            </a:r>
            <a:r>
              <a:rPr lang="de-DE" dirty="0" err="1"/>
              <a:t>under</a:t>
            </a:r>
            <a:r>
              <a:rPr lang="de-DE" dirty="0"/>
              <a:t> </a:t>
            </a:r>
            <a:r>
              <a:rPr lang="de-DE" dirty="0" err="1" smtClean="0"/>
              <a:t>development</a:t>
            </a:r>
            <a:r>
              <a:rPr lang="de-DE" dirty="0" smtClean="0"/>
              <a:t>. </a:t>
            </a:r>
            <a:r>
              <a:rPr lang="fr-FR" b="1" dirty="0" err="1" smtClean="0">
                <a:solidFill>
                  <a:schemeClr val="accent2">
                    <a:lumMod val="75000"/>
                  </a:schemeClr>
                </a:solidFill>
              </a:rPr>
              <a:t>Specifications</a:t>
            </a:r>
            <a:r>
              <a:rPr lang="fr-FR" b="1" dirty="0" smtClean="0">
                <a:solidFill>
                  <a:schemeClr val="accent2">
                    <a:lumMod val="75000"/>
                  </a:schemeClr>
                </a:solidFill>
              </a:rPr>
              <a:t> </a:t>
            </a:r>
            <a:r>
              <a:rPr lang="fr-FR" b="1" dirty="0" err="1" smtClean="0">
                <a:solidFill>
                  <a:schemeClr val="accent2">
                    <a:lumMod val="75000"/>
                  </a:schemeClr>
                </a:solidFill>
              </a:rPr>
              <a:t>need</a:t>
            </a:r>
            <a:r>
              <a:rPr lang="fr-FR" b="1" dirty="0" smtClean="0">
                <a:solidFill>
                  <a:schemeClr val="accent2">
                    <a:lumMod val="75000"/>
                  </a:schemeClr>
                </a:solidFill>
              </a:rPr>
              <a:t> to </a:t>
            </a:r>
            <a:r>
              <a:rPr lang="fr-FR" b="1" dirty="0" err="1">
                <a:solidFill>
                  <a:schemeClr val="accent2">
                    <a:lumMod val="75000"/>
                  </a:schemeClr>
                </a:solidFill>
              </a:rPr>
              <a:t>be</a:t>
            </a:r>
            <a:r>
              <a:rPr lang="fr-FR" b="1" dirty="0">
                <a:solidFill>
                  <a:schemeClr val="accent2">
                    <a:lumMod val="75000"/>
                  </a:schemeClr>
                </a:solidFill>
              </a:rPr>
              <a:t> </a:t>
            </a:r>
            <a:r>
              <a:rPr lang="fr-FR" b="1" dirty="0" err="1">
                <a:solidFill>
                  <a:schemeClr val="accent2">
                    <a:lumMod val="75000"/>
                  </a:schemeClr>
                </a:solidFill>
              </a:rPr>
              <a:t>verified</a:t>
            </a:r>
            <a:r>
              <a:rPr lang="fr-FR" b="1" dirty="0">
                <a:solidFill>
                  <a:schemeClr val="accent2">
                    <a:lumMod val="75000"/>
                  </a:schemeClr>
                </a:solidFill>
              </a:rPr>
              <a:t> </a:t>
            </a:r>
            <a:r>
              <a:rPr lang="fr-FR" dirty="0"/>
              <a:t>(gradient and </a:t>
            </a:r>
            <a:r>
              <a:rPr lang="fr-FR" dirty="0" smtClean="0"/>
              <a:t>aperture).</a:t>
            </a:r>
          </a:p>
          <a:p>
            <a:pPr>
              <a:lnSpc>
                <a:spcPct val="120000"/>
              </a:lnSpc>
            </a:pPr>
            <a:r>
              <a:rPr lang="fr-FR" b="1" dirty="0">
                <a:solidFill>
                  <a:srgbClr val="00B050"/>
                </a:solidFill>
              </a:rPr>
              <a:t>SC </a:t>
            </a:r>
            <a:r>
              <a:rPr lang="fr-FR" b="1" dirty="0" err="1">
                <a:solidFill>
                  <a:srgbClr val="00B050"/>
                </a:solidFill>
              </a:rPr>
              <a:t>magnets</a:t>
            </a:r>
            <a:r>
              <a:rPr lang="fr-FR" b="1" dirty="0">
                <a:solidFill>
                  <a:srgbClr val="00B050"/>
                </a:solidFill>
              </a:rPr>
              <a:t> </a:t>
            </a:r>
            <a:r>
              <a:rPr lang="fr-FR" b="1" dirty="0" err="1">
                <a:solidFill>
                  <a:srgbClr val="00B050"/>
                </a:solidFill>
              </a:rPr>
              <a:t>based</a:t>
            </a:r>
            <a:r>
              <a:rPr lang="fr-FR" b="1" dirty="0">
                <a:solidFill>
                  <a:srgbClr val="00B050"/>
                </a:solidFill>
              </a:rPr>
              <a:t> on </a:t>
            </a:r>
            <a:r>
              <a:rPr lang="fr-FR" b="1" dirty="0" err="1">
                <a:solidFill>
                  <a:srgbClr val="00B050"/>
                </a:solidFill>
              </a:rPr>
              <a:t>racetracks</a:t>
            </a:r>
            <a:r>
              <a:rPr lang="fr-FR" b="1" dirty="0">
                <a:solidFill>
                  <a:srgbClr val="00B050"/>
                </a:solidFill>
              </a:rPr>
              <a:t> </a:t>
            </a:r>
            <a:r>
              <a:rPr lang="fr-FR" dirty="0" err="1"/>
              <a:t>seem</a:t>
            </a:r>
            <a:r>
              <a:rPr lang="fr-FR" dirty="0"/>
              <a:t> </a:t>
            </a:r>
            <a:r>
              <a:rPr lang="fr-FR" dirty="0" smtClean="0"/>
              <a:t>to </a:t>
            </a:r>
            <a:r>
              <a:rPr lang="fr-FR" dirty="0" err="1" smtClean="0"/>
              <a:t>be</a:t>
            </a:r>
            <a:r>
              <a:rPr lang="fr-FR" dirty="0" smtClean="0"/>
              <a:t> </a:t>
            </a:r>
            <a:r>
              <a:rPr lang="fr-FR" b="1" dirty="0" smtClean="0">
                <a:solidFill>
                  <a:srgbClr val="00B050"/>
                </a:solidFill>
              </a:rPr>
              <a:t>attractive</a:t>
            </a:r>
            <a:r>
              <a:rPr lang="fr-FR" dirty="0" smtClean="0"/>
              <a:t> </a:t>
            </a:r>
            <a:r>
              <a:rPr lang="fr-FR" dirty="0" err="1"/>
              <a:t>taking</a:t>
            </a:r>
            <a:r>
              <a:rPr lang="fr-FR" dirty="0"/>
              <a:t> HTS, 20 K and open </a:t>
            </a:r>
            <a:r>
              <a:rPr lang="fr-FR" dirty="0" err="1"/>
              <a:t>midplane</a:t>
            </a:r>
            <a:r>
              <a:rPr lang="fr-FR" dirty="0"/>
              <a:t> as a </a:t>
            </a:r>
            <a:r>
              <a:rPr lang="fr-FR" dirty="0" err="1"/>
              <a:t>baseline</a:t>
            </a:r>
            <a:r>
              <a:rPr lang="fr-FR" dirty="0"/>
              <a:t>. </a:t>
            </a:r>
            <a:endParaRPr lang="fr-FR" dirty="0" smtClean="0"/>
          </a:p>
          <a:p>
            <a:pPr>
              <a:lnSpc>
                <a:spcPct val="120000"/>
              </a:lnSpc>
            </a:pPr>
            <a:r>
              <a:rPr lang="fr-FR" b="1" dirty="0" err="1" smtClean="0">
                <a:solidFill>
                  <a:srgbClr val="0070C0"/>
                </a:solidFill>
              </a:rPr>
              <a:t>We</a:t>
            </a:r>
            <a:r>
              <a:rPr lang="fr-FR" b="1" dirty="0" smtClean="0">
                <a:solidFill>
                  <a:srgbClr val="0070C0"/>
                </a:solidFill>
              </a:rPr>
              <a:t> </a:t>
            </a:r>
            <a:r>
              <a:rPr lang="fr-FR" b="1" dirty="0" err="1" smtClean="0">
                <a:solidFill>
                  <a:srgbClr val="0070C0"/>
                </a:solidFill>
              </a:rPr>
              <a:t>need</a:t>
            </a:r>
            <a:r>
              <a:rPr lang="fr-FR" b="1" dirty="0" smtClean="0">
                <a:solidFill>
                  <a:srgbClr val="0070C0"/>
                </a:solidFill>
              </a:rPr>
              <a:t> to </a:t>
            </a:r>
            <a:r>
              <a:rPr lang="fr-FR" b="1" dirty="0" err="1" smtClean="0">
                <a:solidFill>
                  <a:srgbClr val="0070C0"/>
                </a:solidFill>
              </a:rPr>
              <a:t>progress</a:t>
            </a:r>
            <a:r>
              <a:rPr lang="fr-FR" b="1" dirty="0" smtClean="0">
                <a:solidFill>
                  <a:srgbClr val="0070C0"/>
                </a:solidFill>
              </a:rPr>
              <a:t> </a:t>
            </a:r>
            <a:r>
              <a:rPr lang="fr-FR" b="1" dirty="0" err="1" smtClean="0">
                <a:solidFill>
                  <a:srgbClr val="0070C0"/>
                </a:solidFill>
              </a:rPr>
              <a:t>with</a:t>
            </a:r>
            <a:r>
              <a:rPr lang="fr-FR" b="1" dirty="0" smtClean="0">
                <a:solidFill>
                  <a:srgbClr val="0070C0"/>
                </a:solidFill>
              </a:rPr>
              <a:t> the </a:t>
            </a:r>
            <a:r>
              <a:rPr lang="fr-FR" b="1" dirty="0" err="1" smtClean="0">
                <a:solidFill>
                  <a:srgbClr val="0070C0"/>
                </a:solidFill>
              </a:rPr>
              <a:t>definition</a:t>
            </a:r>
            <a:r>
              <a:rPr lang="fr-FR" b="1" dirty="0" smtClean="0">
                <a:solidFill>
                  <a:srgbClr val="0070C0"/>
                </a:solidFill>
              </a:rPr>
              <a:t> of the aperture </a:t>
            </a:r>
            <a:r>
              <a:rPr lang="fr-FR" dirty="0" smtClean="0"/>
              <a:t>for the </a:t>
            </a:r>
            <a:r>
              <a:rPr lang="fr-FR" dirty="0" err="1" smtClean="0"/>
              <a:t>various</a:t>
            </a:r>
            <a:r>
              <a:rPr lang="fr-FR" dirty="0" smtClean="0"/>
              <a:t> </a:t>
            </a:r>
            <a:r>
              <a:rPr lang="fr-FR" dirty="0" err="1" smtClean="0"/>
              <a:t>magnets</a:t>
            </a:r>
            <a:r>
              <a:rPr lang="fr-FR" dirty="0" smtClean="0"/>
              <a:t>: </a:t>
            </a:r>
            <a:r>
              <a:rPr lang="fr-FR" dirty="0" err="1" smtClean="0"/>
              <a:t>resistive</a:t>
            </a:r>
            <a:r>
              <a:rPr lang="fr-FR" dirty="0" smtClean="0"/>
              <a:t>, </a:t>
            </a:r>
            <a:r>
              <a:rPr lang="fr-FR" dirty="0" err="1" smtClean="0"/>
              <a:t>superconducting</a:t>
            </a:r>
            <a:r>
              <a:rPr lang="fr-FR" dirty="0" smtClean="0"/>
              <a:t>, </a:t>
            </a:r>
            <a:r>
              <a:rPr lang="fr-FR" dirty="0" err="1" smtClean="0"/>
              <a:t>quadrupoles</a:t>
            </a:r>
            <a:r>
              <a:rPr lang="fr-FR" dirty="0" smtClean="0"/>
              <a:t>. This </a:t>
            </a:r>
            <a:r>
              <a:rPr lang="fr-FR" dirty="0" err="1" smtClean="0"/>
              <a:t>should</a:t>
            </a:r>
            <a:r>
              <a:rPr lang="fr-FR" dirty="0" smtClean="0"/>
              <a:t> </a:t>
            </a:r>
            <a:r>
              <a:rPr lang="fr-FR" dirty="0" err="1" smtClean="0"/>
              <a:t>include</a:t>
            </a:r>
            <a:r>
              <a:rPr lang="fr-FR" dirty="0" smtClean="0"/>
              <a:t> all components and </a:t>
            </a:r>
            <a:r>
              <a:rPr lang="fr-FR" b="1" dirty="0" err="1" smtClean="0">
                <a:solidFill>
                  <a:srgbClr val="0070C0"/>
                </a:solidFill>
              </a:rPr>
              <a:t>we</a:t>
            </a:r>
            <a:r>
              <a:rPr lang="fr-FR" b="1" dirty="0" smtClean="0">
                <a:solidFill>
                  <a:srgbClr val="0070C0"/>
                </a:solidFill>
              </a:rPr>
              <a:t> </a:t>
            </a:r>
            <a:r>
              <a:rPr lang="fr-FR" b="1" dirty="0" err="1" smtClean="0">
                <a:solidFill>
                  <a:srgbClr val="0070C0"/>
                </a:solidFill>
              </a:rPr>
              <a:t>need</a:t>
            </a:r>
            <a:r>
              <a:rPr lang="fr-FR" b="1" dirty="0" smtClean="0">
                <a:solidFill>
                  <a:srgbClr val="0070C0"/>
                </a:solidFill>
              </a:rPr>
              <a:t> to come to a </a:t>
            </a:r>
            <a:r>
              <a:rPr lang="fr-FR" b="1" dirty="0" err="1" smtClean="0">
                <a:solidFill>
                  <a:srgbClr val="0070C0"/>
                </a:solidFill>
              </a:rPr>
              <a:t>baseline</a:t>
            </a:r>
            <a:r>
              <a:rPr lang="fr-FR" b="1" dirty="0" smtClean="0">
                <a:solidFill>
                  <a:srgbClr val="0070C0"/>
                </a:solidFill>
              </a:rPr>
              <a:t> </a:t>
            </a:r>
            <a:r>
              <a:rPr lang="fr-FR" b="1" dirty="0" err="1" smtClean="0">
                <a:solidFill>
                  <a:srgbClr val="0070C0"/>
                </a:solidFill>
              </a:rPr>
              <a:t>rapidly</a:t>
            </a:r>
            <a:r>
              <a:rPr lang="fr-FR" dirty="0" smtClean="0"/>
              <a:t>.</a:t>
            </a:r>
            <a:br>
              <a:rPr lang="fr-FR" dirty="0" smtClean="0"/>
            </a:br>
            <a:endParaRPr lang="en-US" dirty="0" smtClean="0"/>
          </a:p>
          <a:p>
            <a:pPr>
              <a:lnSpc>
                <a:spcPct val="120000"/>
              </a:lnSpc>
            </a:pPr>
            <a:endParaRPr lang="en-US" dirty="0" smtClean="0"/>
          </a:p>
          <a:p>
            <a:pPr marL="0" indent="0">
              <a:buNone/>
            </a:pPr>
            <a:endParaRPr lang="fr-FR" dirty="0"/>
          </a:p>
        </p:txBody>
      </p:sp>
      <p:sp>
        <p:nvSpPr>
          <p:cNvPr id="3" name="Titre 2"/>
          <p:cNvSpPr>
            <a:spLocks noGrp="1"/>
          </p:cNvSpPr>
          <p:nvPr>
            <p:ph type="title"/>
          </p:nvPr>
        </p:nvSpPr>
        <p:spPr/>
        <p:txBody>
          <a:bodyPr/>
          <a:lstStyle/>
          <a:p>
            <a:r>
              <a:rPr lang="fr-FR" dirty="0" err="1" smtClean="0"/>
              <a:t>Summary</a:t>
            </a:r>
            <a:r>
              <a:rPr lang="fr-FR" dirty="0" smtClean="0"/>
              <a:t> II</a:t>
            </a:r>
            <a:endParaRPr lang="fr-FR" dirty="0"/>
          </a:p>
        </p:txBody>
      </p:sp>
      <p:sp>
        <p:nvSpPr>
          <p:cNvPr id="4" name="Espace réservé du pied de page 3"/>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3"/>
          </p:nvPr>
        </p:nvSpPr>
        <p:spPr/>
        <p:txBody>
          <a:bodyPr/>
          <a:lstStyle/>
          <a:p>
            <a:fld id="{005C7FBA-D4E9-46CA-9321-3ADA2E368FCD}" type="slidenum">
              <a:rPr lang="en-GB" smtClean="0"/>
              <a:pPr/>
              <a:t>53</a:t>
            </a:fld>
            <a:endParaRPr lang="en-GB" dirty="0"/>
          </a:p>
        </p:txBody>
      </p:sp>
    </p:spTree>
    <p:extLst>
      <p:ext uri="{BB962C8B-B14F-4D97-AF65-F5344CB8AC3E}">
        <p14:creationId xmlns:p14="http://schemas.microsoft.com/office/powerpoint/2010/main" val="427881902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85000" lnSpcReduction="20000"/>
          </a:bodyPr>
          <a:lstStyle/>
          <a:p>
            <a:r>
              <a:rPr lang="en-US" dirty="0" smtClean="0"/>
              <a:t>HTS pulsed magnets vs NC magnets:</a:t>
            </a:r>
          </a:p>
          <a:p>
            <a:pPr lvl="1"/>
            <a:r>
              <a:rPr lang="en-US" b="1" dirty="0" smtClean="0">
                <a:solidFill>
                  <a:schemeClr val="accent2">
                    <a:lumMod val="75000"/>
                  </a:schemeClr>
                </a:solidFill>
              </a:rPr>
              <a:t>Hysteresis </a:t>
            </a:r>
            <a:r>
              <a:rPr lang="en-US" b="1" dirty="0">
                <a:solidFill>
                  <a:schemeClr val="accent2">
                    <a:lumMod val="75000"/>
                  </a:schemeClr>
                </a:solidFill>
              </a:rPr>
              <a:t>loss strongly increases </a:t>
            </a:r>
            <a:r>
              <a:rPr lang="en-US" dirty="0"/>
              <a:t>with perpendicular </a:t>
            </a:r>
            <a:r>
              <a:rPr lang="en-US" dirty="0" smtClean="0"/>
              <a:t>field and need </a:t>
            </a:r>
            <a:r>
              <a:rPr lang="en-US" dirty="0"/>
              <a:t>to be minimized through optimal conductor placement and yoke </a:t>
            </a:r>
            <a:r>
              <a:rPr lang="en-US" dirty="0" smtClean="0"/>
              <a:t>design.</a:t>
            </a:r>
          </a:p>
          <a:p>
            <a:pPr lvl="1"/>
            <a:r>
              <a:rPr lang="en-US" dirty="0"/>
              <a:t>There will be </a:t>
            </a:r>
            <a:r>
              <a:rPr lang="en-US" b="1" dirty="0">
                <a:solidFill>
                  <a:schemeClr val="accent2">
                    <a:lumMod val="75000"/>
                  </a:schemeClr>
                </a:solidFill>
              </a:rPr>
              <a:t>other contributions to the cryogenic heat load</a:t>
            </a:r>
            <a:r>
              <a:rPr lang="en-US" dirty="0"/>
              <a:t>: coupling loss, eddy current loss, heat leaks, etc</a:t>
            </a:r>
            <a:r>
              <a:rPr lang="en-US" dirty="0" smtClean="0"/>
              <a:t>.</a:t>
            </a:r>
          </a:p>
          <a:p>
            <a:pPr lvl="1"/>
            <a:r>
              <a:rPr lang="en-US" dirty="0" smtClean="0"/>
              <a:t>HTS pulsed magnets would be </a:t>
            </a:r>
            <a:r>
              <a:rPr lang="en-US" b="1" dirty="0" smtClean="0">
                <a:solidFill>
                  <a:srgbClr val="0070C0"/>
                </a:solidFill>
              </a:rPr>
              <a:t>competitive if well above 2 T </a:t>
            </a:r>
            <a:r>
              <a:rPr lang="en-US" dirty="0" smtClean="0"/>
              <a:t>(especially for RCS 4).</a:t>
            </a:r>
            <a:endParaRPr lang="en-US" dirty="0"/>
          </a:p>
          <a:p>
            <a:r>
              <a:rPr lang="en-US" dirty="0"/>
              <a:t>Radiation load to the magnets:</a:t>
            </a:r>
          </a:p>
          <a:p>
            <a:pPr lvl="1"/>
            <a:r>
              <a:rPr lang="en-US" dirty="0"/>
              <a:t>The </a:t>
            </a:r>
            <a:r>
              <a:rPr lang="en-US" b="1" dirty="0"/>
              <a:t>ionizing dose </a:t>
            </a:r>
            <a:r>
              <a:rPr lang="en-US" dirty="0"/>
              <a:t>to the </a:t>
            </a:r>
            <a:r>
              <a:rPr lang="en-US" dirty="0" smtClean="0"/>
              <a:t>NC </a:t>
            </a:r>
            <a:r>
              <a:rPr lang="en-US" dirty="0"/>
              <a:t>coils remains </a:t>
            </a:r>
            <a:r>
              <a:rPr lang="en-US" b="1" dirty="0">
                <a:solidFill>
                  <a:srgbClr val="00B050"/>
                </a:solidFill>
              </a:rPr>
              <a:t>acceptable deep in the arcs</a:t>
            </a:r>
            <a:r>
              <a:rPr lang="en-US" dirty="0"/>
              <a:t>; </a:t>
            </a:r>
            <a:r>
              <a:rPr lang="en-US" b="1" dirty="0">
                <a:solidFill>
                  <a:schemeClr val="accent2">
                    <a:lumMod val="75000"/>
                  </a:schemeClr>
                </a:solidFill>
              </a:rPr>
              <a:t>shielding might be needed for the first cell after the RF </a:t>
            </a:r>
            <a:r>
              <a:rPr lang="en-US" b="1" dirty="0" smtClean="0">
                <a:solidFill>
                  <a:schemeClr val="accent2">
                    <a:lumMod val="75000"/>
                  </a:schemeClr>
                </a:solidFill>
              </a:rPr>
              <a:t>insertion</a:t>
            </a:r>
            <a:r>
              <a:rPr lang="en-US" dirty="0" smtClean="0"/>
              <a:t>.</a:t>
            </a:r>
            <a:endParaRPr lang="en-US" dirty="0"/>
          </a:p>
          <a:p>
            <a:pPr lvl="1"/>
            <a:r>
              <a:rPr lang="en-US" dirty="0"/>
              <a:t>The ionizing dose to the </a:t>
            </a:r>
            <a:r>
              <a:rPr lang="en-US" b="1" dirty="0" smtClean="0"/>
              <a:t>SC </a:t>
            </a:r>
            <a:r>
              <a:rPr lang="en-US" b="1" dirty="0"/>
              <a:t>coils </a:t>
            </a:r>
            <a:r>
              <a:rPr lang="en-US" dirty="0"/>
              <a:t>requires </a:t>
            </a:r>
            <a:r>
              <a:rPr lang="en-US" b="1" dirty="0">
                <a:solidFill>
                  <a:srgbClr val="0070C0"/>
                </a:solidFill>
              </a:rPr>
              <a:t>shielding of at least 2 cm around the beam pipe and 10 cm of front shielding</a:t>
            </a:r>
            <a:r>
              <a:rPr lang="en-US" dirty="0"/>
              <a:t>. </a:t>
            </a:r>
          </a:p>
          <a:p>
            <a:r>
              <a:rPr lang="en-US" dirty="0" smtClean="0"/>
              <a:t>Radiation protection:</a:t>
            </a:r>
          </a:p>
          <a:p>
            <a:pPr lvl="1"/>
            <a:r>
              <a:rPr lang="en-US" dirty="0" smtClean="0"/>
              <a:t>First studies </a:t>
            </a:r>
            <a:r>
              <a:rPr lang="en-US" dirty="0"/>
              <a:t>showed that the </a:t>
            </a:r>
            <a:r>
              <a:rPr lang="en-US" b="1" dirty="0">
                <a:solidFill>
                  <a:srgbClr val="FF0000"/>
                </a:solidFill>
              </a:rPr>
              <a:t>residual dose levels of the NC magnets are </a:t>
            </a:r>
            <a:r>
              <a:rPr lang="en-US" b="1" dirty="0" smtClean="0">
                <a:solidFill>
                  <a:srgbClr val="FF0000"/>
                </a:solidFill>
              </a:rPr>
              <a:t>significant.</a:t>
            </a:r>
            <a:endParaRPr lang="en-US" b="1" dirty="0">
              <a:solidFill>
                <a:srgbClr val="FF0000"/>
              </a:solidFill>
            </a:endParaRPr>
          </a:p>
          <a:p>
            <a:pPr lvl="1"/>
            <a:r>
              <a:rPr lang="en-US" b="1" dirty="0" smtClean="0"/>
              <a:t>At </a:t>
            </a:r>
            <a:r>
              <a:rPr lang="en-US" b="1" dirty="0" smtClean="0"/>
              <a:t>40 </a:t>
            </a:r>
            <a:r>
              <a:rPr lang="en-US" b="1" dirty="0"/>
              <a:t>cm </a:t>
            </a:r>
            <a:r>
              <a:rPr lang="en-US" dirty="0"/>
              <a:t>from the magnets they are </a:t>
            </a:r>
            <a:r>
              <a:rPr lang="en-US" b="1" dirty="0">
                <a:solidFill>
                  <a:schemeClr val="accent2">
                    <a:lumMod val="75000"/>
                  </a:schemeClr>
                </a:solidFill>
              </a:rPr>
              <a:t>not significantly higher than in the collider </a:t>
            </a:r>
            <a:r>
              <a:rPr lang="en-US" b="1" dirty="0" smtClean="0">
                <a:solidFill>
                  <a:schemeClr val="accent2">
                    <a:lumMod val="75000"/>
                  </a:schemeClr>
                </a:solidFill>
              </a:rPr>
              <a:t>ring.</a:t>
            </a:r>
            <a:endParaRPr lang="en-US" b="1" dirty="0" smtClean="0">
              <a:solidFill>
                <a:schemeClr val="accent2">
                  <a:lumMod val="75000"/>
                </a:schemeClr>
              </a:solidFill>
            </a:endParaRPr>
          </a:p>
          <a:p>
            <a:pPr lvl="1"/>
            <a:r>
              <a:rPr lang="en-US" b="1" dirty="0" smtClean="0">
                <a:solidFill>
                  <a:srgbClr val="0070C0"/>
                </a:solidFill>
              </a:rPr>
              <a:t>Further </a:t>
            </a:r>
            <a:r>
              <a:rPr lang="en-US" b="1" dirty="0">
                <a:solidFill>
                  <a:srgbClr val="0070C0"/>
                </a:solidFill>
              </a:rPr>
              <a:t>aspects need to be studied</a:t>
            </a:r>
            <a:r>
              <a:rPr lang="en-US" dirty="0"/>
              <a:t> </a:t>
            </a:r>
            <a:r>
              <a:rPr lang="en-US" dirty="0" smtClean="0"/>
              <a:t>in </a:t>
            </a:r>
            <a:r>
              <a:rPr lang="en-US" dirty="0"/>
              <a:t>order to give a conclusive answer if </a:t>
            </a:r>
            <a:r>
              <a:rPr lang="en-US" b="1" dirty="0">
                <a:solidFill>
                  <a:srgbClr val="0070C0"/>
                </a:solidFill>
              </a:rPr>
              <a:t>such a high cobalt content</a:t>
            </a:r>
            <a:r>
              <a:rPr lang="en-US" dirty="0"/>
              <a:t> is acceptable</a:t>
            </a:r>
          </a:p>
        </p:txBody>
      </p:sp>
      <p:sp>
        <p:nvSpPr>
          <p:cNvPr id="3" name="Titre 2"/>
          <p:cNvSpPr>
            <a:spLocks noGrp="1"/>
          </p:cNvSpPr>
          <p:nvPr>
            <p:ph type="title"/>
          </p:nvPr>
        </p:nvSpPr>
        <p:spPr/>
        <p:txBody>
          <a:bodyPr/>
          <a:lstStyle/>
          <a:p>
            <a:r>
              <a:rPr lang="fr-FR" dirty="0" err="1" smtClean="0"/>
              <a:t>Summary</a:t>
            </a:r>
            <a:r>
              <a:rPr lang="fr-FR" dirty="0" smtClean="0"/>
              <a:t> III</a:t>
            </a:r>
            <a:endParaRPr lang="fr-FR" dirty="0"/>
          </a:p>
        </p:txBody>
      </p:sp>
      <p:sp>
        <p:nvSpPr>
          <p:cNvPr id="4" name="Espace réservé du pied de page 3"/>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3"/>
          </p:nvPr>
        </p:nvSpPr>
        <p:spPr/>
        <p:txBody>
          <a:bodyPr/>
          <a:lstStyle/>
          <a:p>
            <a:fld id="{005C7FBA-D4E9-46CA-9321-3ADA2E368FCD}" type="slidenum">
              <a:rPr lang="en-GB" smtClean="0"/>
              <a:pPr/>
              <a:t>54</a:t>
            </a:fld>
            <a:endParaRPr lang="en-GB" dirty="0"/>
          </a:p>
        </p:txBody>
      </p:sp>
    </p:spTree>
    <p:extLst>
      <p:ext uri="{BB962C8B-B14F-4D97-AF65-F5344CB8AC3E}">
        <p14:creationId xmlns:p14="http://schemas.microsoft.com/office/powerpoint/2010/main" val="61270737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p:cNvSpPr>
            <a:spLocks noGrp="1"/>
          </p:cNvSpPr>
          <p:nvPr>
            <p:ph idx="1"/>
          </p:nvPr>
        </p:nvSpPr>
        <p:spPr/>
        <p:txBody>
          <a:bodyPr>
            <a:normAutofit fontScale="77500" lnSpcReduction="20000"/>
          </a:bodyPr>
          <a:lstStyle/>
          <a:p>
            <a:r>
              <a:rPr lang="fr-FR" dirty="0" err="1" smtClean="0"/>
              <a:t>Lattice</a:t>
            </a:r>
            <a:r>
              <a:rPr lang="fr-FR" dirty="0" smtClean="0"/>
              <a:t> design:</a:t>
            </a:r>
          </a:p>
          <a:p>
            <a:pPr lvl="1"/>
            <a:r>
              <a:rPr lang="fr-FR" dirty="0" err="1" smtClean="0"/>
              <a:t>Develop</a:t>
            </a:r>
            <a:r>
              <a:rPr lang="fr-FR" dirty="0" smtClean="0"/>
              <a:t> the concept of </a:t>
            </a:r>
            <a:r>
              <a:rPr lang="fr-FR" dirty="0" err="1" smtClean="0"/>
              <a:t>hybrid</a:t>
            </a:r>
            <a:r>
              <a:rPr lang="fr-FR" dirty="0" smtClean="0"/>
              <a:t> synchrotron (correction </a:t>
            </a:r>
            <a:r>
              <a:rPr lang="fr-FR" dirty="0" err="1" smtClean="0"/>
              <a:t>schemes</a:t>
            </a:r>
            <a:r>
              <a:rPr lang="fr-FR" dirty="0" smtClean="0"/>
              <a:t>).</a:t>
            </a:r>
          </a:p>
          <a:p>
            <a:pPr lvl="1"/>
            <a:r>
              <a:rPr lang="fr-FR" dirty="0" err="1" smtClean="0"/>
              <a:t>Operation</a:t>
            </a:r>
            <a:r>
              <a:rPr lang="fr-FR" dirty="0" smtClean="0"/>
              <a:t> </a:t>
            </a:r>
            <a:r>
              <a:rPr lang="fr-FR" dirty="0" err="1" smtClean="0"/>
              <a:t>with</a:t>
            </a:r>
            <a:r>
              <a:rPr lang="fr-FR" dirty="0" smtClean="0"/>
              <a:t> </a:t>
            </a:r>
            <a:r>
              <a:rPr lang="fr-FR" dirty="0" err="1" smtClean="0"/>
              <a:t>very</a:t>
            </a:r>
            <a:r>
              <a:rPr lang="fr-FR" dirty="0" smtClean="0"/>
              <a:t> high synchrotron tune.</a:t>
            </a:r>
          </a:p>
          <a:p>
            <a:pPr lvl="1"/>
            <a:r>
              <a:rPr lang="fr-FR" dirty="0" err="1" smtClean="0"/>
              <a:t>Impedance</a:t>
            </a:r>
            <a:r>
              <a:rPr lang="fr-FR" dirty="0" smtClean="0"/>
              <a:t> </a:t>
            </a:r>
            <a:r>
              <a:rPr lang="fr-FR" dirty="0" err="1" smtClean="0"/>
              <a:t>models</a:t>
            </a:r>
            <a:r>
              <a:rPr lang="fr-FR" dirty="0" smtClean="0"/>
              <a:t> </a:t>
            </a:r>
            <a:r>
              <a:rPr lang="fr-FR" dirty="0" err="1" smtClean="0"/>
              <a:t>with</a:t>
            </a:r>
            <a:r>
              <a:rPr lang="fr-FR" dirty="0" smtClean="0"/>
              <a:t> a </a:t>
            </a:r>
            <a:r>
              <a:rPr lang="fr-FR" dirty="0" err="1" smtClean="0"/>
              <a:t>counterpropagative</a:t>
            </a:r>
            <a:r>
              <a:rPr lang="fr-FR" dirty="0" smtClean="0"/>
              <a:t> </a:t>
            </a:r>
            <a:r>
              <a:rPr lang="fr-FR" dirty="0" err="1" smtClean="0"/>
              <a:t>beam</a:t>
            </a:r>
            <a:r>
              <a:rPr lang="fr-FR" dirty="0" smtClean="0"/>
              <a:t>.</a:t>
            </a:r>
            <a:endParaRPr lang="fr-FR" dirty="0" smtClean="0"/>
          </a:p>
          <a:p>
            <a:r>
              <a:rPr lang="fr-FR" dirty="0" smtClean="0"/>
              <a:t>RF </a:t>
            </a:r>
            <a:r>
              <a:rPr lang="fr-FR" dirty="0" err="1" smtClean="0"/>
              <a:t>cavities</a:t>
            </a:r>
            <a:r>
              <a:rPr lang="fr-FR" dirty="0" smtClean="0"/>
              <a:t>:</a:t>
            </a:r>
          </a:p>
          <a:p>
            <a:pPr lvl="1"/>
            <a:r>
              <a:rPr lang="fr-FR" dirty="0" err="1" smtClean="0"/>
              <a:t>Low-loss</a:t>
            </a:r>
            <a:r>
              <a:rPr lang="fr-FR" dirty="0" smtClean="0"/>
              <a:t> </a:t>
            </a:r>
            <a:r>
              <a:rPr lang="fr-FR" dirty="0" err="1" smtClean="0"/>
              <a:t>cavity</a:t>
            </a:r>
            <a:r>
              <a:rPr lang="fr-FR" dirty="0" smtClean="0"/>
              <a:t> </a:t>
            </a:r>
            <a:r>
              <a:rPr lang="fr-FR" dirty="0" smtClean="0"/>
              <a:t>design.</a:t>
            </a:r>
          </a:p>
          <a:p>
            <a:pPr lvl="1"/>
            <a:r>
              <a:rPr lang="en-US" dirty="0"/>
              <a:t>Fast reactive tuners </a:t>
            </a:r>
            <a:r>
              <a:rPr lang="en-US" dirty="0" smtClean="0"/>
              <a:t>.</a:t>
            </a:r>
          </a:p>
          <a:p>
            <a:pPr lvl="1"/>
            <a:r>
              <a:rPr lang="fr-FR" dirty="0" smtClean="0"/>
              <a:t>HOM </a:t>
            </a:r>
            <a:r>
              <a:rPr lang="fr-FR" dirty="0" err="1" smtClean="0"/>
              <a:t>couplers</a:t>
            </a:r>
            <a:r>
              <a:rPr lang="fr-FR" dirty="0" smtClean="0"/>
              <a:t>.</a:t>
            </a:r>
            <a:endParaRPr lang="fr-FR" dirty="0" smtClean="0"/>
          </a:p>
          <a:p>
            <a:r>
              <a:rPr lang="fr-FR" dirty="0" err="1" smtClean="0"/>
              <a:t>Magnets</a:t>
            </a:r>
            <a:r>
              <a:rPr lang="fr-FR" dirty="0" smtClean="0"/>
              <a:t>:</a:t>
            </a:r>
            <a:endParaRPr lang="fr-FR" dirty="0"/>
          </a:p>
          <a:p>
            <a:pPr lvl="1"/>
            <a:r>
              <a:rPr lang="fr-FR" dirty="0" err="1" smtClean="0"/>
              <a:t>Magnetic</a:t>
            </a:r>
            <a:r>
              <a:rPr lang="fr-FR" dirty="0" smtClean="0"/>
              <a:t> </a:t>
            </a:r>
            <a:r>
              <a:rPr lang="fr-FR" dirty="0" err="1"/>
              <a:t>materials</a:t>
            </a:r>
            <a:r>
              <a:rPr lang="fr-FR" dirty="0"/>
              <a:t> in kHz </a:t>
            </a:r>
            <a:r>
              <a:rPr lang="fr-FR" dirty="0" err="1"/>
              <a:t>frequency</a:t>
            </a:r>
            <a:r>
              <a:rPr lang="fr-FR" dirty="0"/>
              <a:t> </a:t>
            </a:r>
            <a:r>
              <a:rPr lang="fr-FR" dirty="0" smtClean="0"/>
              <a:t>range.</a:t>
            </a:r>
            <a:endParaRPr lang="fr-FR" dirty="0"/>
          </a:p>
          <a:p>
            <a:pPr lvl="1"/>
            <a:r>
              <a:rPr lang="fr-FR" dirty="0" err="1" smtClean="0"/>
              <a:t>Energy</a:t>
            </a:r>
            <a:r>
              <a:rPr lang="fr-FR" dirty="0" smtClean="0"/>
              <a:t> </a:t>
            </a:r>
            <a:r>
              <a:rPr lang="fr-FR" dirty="0" err="1"/>
              <a:t>storage</a:t>
            </a:r>
            <a:r>
              <a:rPr lang="fr-FR" dirty="0"/>
              <a:t> and </a:t>
            </a:r>
            <a:r>
              <a:rPr lang="fr-FR" dirty="0" err="1"/>
              <a:t>powering</a:t>
            </a:r>
            <a:r>
              <a:rPr lang="fr-FR" dirty="0"/>
              <a:t> components for high </a:t>
            </a:r>
            <a:r>
              <a:rPr lang="fr-FR" dirty="0" err="1"/>
              <a:t>number</a:t>
            </a:r>
            <a:r>
              <a:rPr lang="fr-FR" dirty="0"/>
              <a:t> of </a:t>
            </a:r>
            <a:r>
              <a:rPr lang="fr-FR" dirty="0" smtClean="0"/>
              <a:t>cycles.</a:t>
            </a:r>
            <a:endParaRPr lang="fr-FR" dirty="0"/>
          </a:p>
          <a:p>
            <a:pPr lvl="1"/>
            <a:r>
              <a:rPr lang="fr-FR" dirty="0" err="1" smtClean="0"/>
              <a:t>Pulsed</a:t>
            </a:r>
            <a:r>
              <a:rPr lang="fr-FR" dirty="0" smtClean="0"/>
              <a:t> </a:t>
            </a:r>
            <a:r>
              <a:rPr lang="fr-FR" dirty="0" err="1"/>
              <a:t>resistive</a:t>
            </a:r>
            <a:r>
              <a:rPr lang="fr-FR" dirty="0"/>
              <a:t> </a:t>
            </a:r>
            <a:r>
              <a:rPr lang="fr-FR" dirty="0" err="1"/>
              <a:t>magnet</a:t>
            </a:r>
            <a:r>
              <a:rPr lang="fr-FR" dirty="0"/>
              <a:t> short </a:t>
            </a:r>
            <a:r>
              <a:rPr lang="fr-FR" dirty="0" err="1" smtClean="0"/>
              <a:t>demonstrator</a:t>
            </a:r>
            <a:r>
              <a:rPr lang="fr-FR" dirty="0" smtClean="0"/>
              <a:t>.</a:t>
            </a:r>
            <a:endParaRPr lang="fr-FR" dirty="0"/>
          </a:p>
          <a:p>
            <a:pPr lvl="1"/>
            <a:r>
              <a:rPr lang="fr-FR" dirty="0" err="1" smtClean="0"/>
              <a:t>Pulsed</a:t>
            </a:r>
            <a:r>
              <a:rPr lang="fr-FR" dirty="0" smtClean="0"/>
              <a:t> </a:t>
            </a:r>
            <a:r>
              <a:rPr lang="fr-FR" dirty="0"/>
              <a:t>system (</a:t>
            </a:r>
            <a:r>
              <a:rPr lang="fr-FR" dirty="0" err="1"/>
              <a:t>powering</a:t>
            </a:r>
            <a:r>
              <a:rPr lang="fr-FR" dirty="0"/>
              <a:t> + </a:t>
            </a:r>
            <a:r>
              <a:rPr lang="fr-FR" dirty="0" err="1"/>
              <a:t>magnet</a:t>
            </a:r>
            <a:r>
              <a:rPr lang="fr-FR" dirty="0"/>
              <a:t>) </a:t>
            </a:r>
            <a:r>
              <a:rPr lang="fr-FR" dirty="0" err="1" smtClean="0"/>
              <a:t>demonstrator</a:t>
            </a:r>
            <a:r>
              <a:rPr lang="fr-FR" dirty="0" smtClean="0"/>
              <a:t>.</a:t>
            </a:r>
            <a:endParaRPr lang="fr-FR" dirty="0"/>
          </a:p>
          <a:p>
            <a:pPr lvl="1"/>
            <a:r>
              <a:rPr lang="fr-FR" dirty="0" err="1" smtClean="0"/>
              <a:t>Racetrack</a:t>
            </a:r>
            <a:r>
              <a:rPr lang="fr-FR" dirty="0" smtClean="0"/>
              <a:t> </a:t>
            </a:r>
            <a:r>
              <a:rPr lang="fr-FR" dirty="0"/>
              <a:t>short model </a:t>
            </a:r>
            <a:r>
              <a:rPr lang="fr-FR" dirty="0" err="1" smtClean="0"/>
              <a:t>dipole</a:t>
            </a:r>
            <a:endParaRPr lang="fr-FR" dirty="0" smtClean="0"/>
          </a:p>
          <a:p>
            <a:r>
              <a:rPr lang="fr-FR" dirty="0" smtClean="0"/>
              <a:t>Radiation and </a:t>
            </a:r>
            <a:r>
              <a:rPr lang="fr-FR" dirty="0" err="1" smtClean="0"/>
              <a:t>shielding</a:t>
            </a:r>
            <a:r>
              <a:rPr lang="fr-FR" dirty="0" smtClean="0"/>
              <a:t>.</a:t>
            </a:r>
            <a:r>
              <a:rPr lang="fr-FR" dirty="0"/>
              <a:t/>
            </a:r>
            <a:br>
              <a:rPr lang="fr-FR" dirty="0"/>
            </a:br>
            <a:endParaRPr lang="fr-FR" dirty="0"/>
          </a:p>
        </p:txBody>
      </p:sp>
      <p:sp>
        <p:nvSpPr>
          <p:cNvPr id="3" name="Titre 2"/>
          <p:cNvSpPr>
            <a:spLocks noGrp="1"/>
          </p:cNvSpPr>
          <p:nvPr>
            <p:ph type="title"/>
          </p:nvPr>
        </p:nvSpPr>
        <p:spPr/>
        <p:txBody>
          <a:bodyPr/>
          <a:lstStyle/>
          <a:p>
            <a:r>
              <a:rPr lang="fr-FR" dirty="0" err="1" smtClean="0"/>
              <a:t>Required</a:t>
            </a:r>
            <a:r>
              <a:rPr lang="fr-FR" dirty="0" smtClean="0"/>
              <a:t> R&amp;D</a:t>
            </a:r>
            <a:endParaRPr lang="fr-FR" dirty="0"/>
          </a:p>
        </p:txBody>
      </p:sp>
      <p:sp>
        <p:nvSpPr>
          <p:cNvPr id="2" name="Espace réservé du pied de page 1"/>
          <p:cNvSpPr>
            <a:spLocks noGrp="1"/>
          </p:cNvSpPr>
          <p:nvPr>
            <p:ph type="ftr" sz="quarter" idx="4294967295"/>
          </p:nvPr>
        </p:nvSpPr>
        <p:spPr>
          <a:xfrm>
            <a:off x="0" y="4852988"/>
            <a:ext cx="6467475" cy="273050"/>
          </a:xfrm>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5" name="Espace réservé du numéro de diapositive 4"/>
          <p:cNvSpPr>
            <a:spLocks noGrp="1"/>
          </p:cNvSpPr>
          <p:nvPr>
            <p:ph type="sldNum" sz="quarter" idx="13"/>
          </p:nvPr>
        </p:nvSpPr>
        <p:spPr/>
        <p:txBody>
          <a:bodyPr/>
          <a:lstStyle/>
          <a:p>
            <a:fld id="{005C7FBA-D4E9-46CA-9321-3ADA2E368FCD}" type="slidenum">
              <a:rPr lang="en-GB" smtClean="0"/>
              <a:pPr/>
              <a:t>55</a:t>
            </a:fld>
            <a:endParaRPr lang="en-GB" dirty="0"/>
          </a:p>
        </p:txBody>
      </p:sp>
    </p:spTree>
    <p:extLst>
      <p:ext uri="{BB962C8B-B14F-4D97-AF65-F5344CB8AC3E}">
        <p14:creationId xmlns:p14="http://schemas.microsoft.com/office/powerpoint/2010/main" val="10835489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25317667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ontent Placeholder 1">
            <a:extLst>
              <a:ext uri="{FF2B5EF4-FFF2-40B4-BE49-F238E27FC236}">
                <a16:creationId xmlns:a16="http://schemas.microsoft.com/office/drawing/2014/main" id="{61024A8E-273C-9C3A-DC3F-EF6D1424DFF2}"/>
              </a:ext>
            </a:extLst>
          </p:cNvPr>
          <p:cNvSpPr>
            <a:spLocks noGrp="1"/>
          </p:cNvSpPr>
          <p:nvPr>
            <p:ph sz="quarter" idx="1"/>
          </p:nvPr>
        </p:nvSpPr>
        <p:spPr>
          <a:xfrm>
            <a:off x="628650" y="1369219"/>
            <a:ext cx="8263830" cy="3263504"/>
          </a:xfrm>
        </p:spPr>
        <p:txBody>
          <a:bodyPr>
            <a:normAutofit fontScale="85000" lnSpcReduction="20000"/>
          </a:bodyPr>
          <a:lstStyle/>
          <a:p>
            <a:r>
              <a:rPr lang="en-US" dirty="0" smtClean="0"/>
              <a:t>Unchanged RCS chain:  </a:t>
            </a:r>
            <a:r>
              <a:rPr lang="en-US" dirty="0" smtClean="0"/>
              <a:t>63 </a:t>
            </a:r>
            <a:r>
              <a:rPr lang="en-US" dirty="0" smtClean="0"/>
              <a:t>GeV </a:t>
            </a:r>
            <a:r>
              <a:rPr lang="en-US" dirty="0" smtClean="0">
                <a:sym typeface="Symbol" panose="05050102010706020507" pitchFamily="18" charset="2"/>
              </a:rPr>
              <a:t></a:t>
            </a:r>
            <a:r>
              <a:rPr lang="en-US" dirty="0" smtClean="0"/>
              <a:t> 310 GeV </a:t>
            </a:r>
            <a:r>
              <a:rPr lang="en-US" dirty="0" smtClean="0">
                <a:sym typeface="Symbol" panose="05050102010706020507" pitchFamily="18" charset="2"/>
              </a:rPr>
              <a:t></a:t>
            </a:r>
            <a:r>
              <a:rPr lang="en-US" dirty="0" smtClean="0"/>
              <a:t> 750 GeV </a:t>
            </a:r>
            <a:r>
              <a:rPr lang="en-US" dirty="0" smtClean="0">
                <a:sym typeface="Symbol" panose="05050102010706020507" pitchFamily="18" charset="2"/>
              </a:rPr>
              <a:t></a:t>
            </a:r>
            <a:r>
              <a:rPr lang="en-US" dirty="0" smtClean="0"/>
              <a:t> 1.5 </a:t>
            </a:r>
            <a:r>
              <a:rPr lang="en-US" dirty="0" err="1" smtClean="0"/>
              <a:t>TeV</a:t>
            </a:r>
            <a:r>
              <a:rPr lang="en-US" dirty="0" smtClean="0"/>
              <a:t> </a:t>
            </a:r>
            <a:r>
              <a:rPr lang="en-US" dirty="0" smtClean="0">
                <a:sym typeface="Symbol" panose="05050102010706020507" pitchFamily="18" charset="2"/>
              </a:rPr>
              <a:t></a:t>
            </a:r>
            <a:r>
              <a:rPr lang="en-US" dirty="0" smtClean="0"/>
              <a:t> 5 </a:t>
            </a:r>
            <a:r>
              <a:rPr lang="en-US" dirty="0" err="1" smtClean="0"/>
              <a:t>TeV</a:t>
            </a:r>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sym typeface="Wingdings" panose="05000000000000000000" pitchFamily="2" charset="2"/>
              </a:rPr>
              <a:t>Optimization problem for up-ramp between </a:t>
            </a:r>
            <a:r>
              <a:rPr lang="en-US" dirty="0" err="1" smtClean="0">
                <a:sym typeface="Wingdings" panose="05000000000000000000" pitchFamily="2" charset="2"/>
              </a:rPr>
              <a:t>si</a:t>
            </a:r>
            <a:r>
              <a:rPr lang="en-US" noProof="0" dirty="0" err="1" smtClean="0">
                <a:sym typeface="Wingdings" panose="05000000000000000000" pitchFamily="2" charset="2"/>
              </a:rPr>
              <a:t>nusoidal</a:t>
            </a:r>
            <a:r>
              <a:rPr lang="en-US" noProof="0" dirty="0" smtClean="0">
                <a:sym typeface="Wingdings" panose="05000000000000000000" pitchFamily="2" charset="2"/>
              </a:rPr>
              <a:t> optimum </a:t>
            </a:r>
            <a:br>
              <a:rPr lang="en-US" noProof="0" dirty="0" smtClean="0">
                <a:sym typeface="Wingdings" panose="05000000000000000000" pitchFamily="2" charset="2"/>
              </a:rPr>
            </a:br>
            <a:r>
              <a:rPr lang="en-US" noProof="0" dirty="0" smtClean="0">
                <a:sym typeface="Wingdings" panose="05000000000000000000" pitchFamily="2" charset="2"/>
              </a:rPr>
              <a:t>for magnet powering and linear optimum for RF</a:t>
            </a:r>
          </a:p>
          <a:p>
            <a:r>
              <a:rPr lang="en-US" b="1" dirty="0" smtClean="0">
                <a:solidFill>
                  <a:srgbClr val="FF0000"/>
                </a:solidFill>
                <a:sym typeface="Wingdings" panose="05000000000000000000" pitchFamily="2" charset="2"/>
              </a:rPr>
              <a:t>Linear ramping </a:t>
            </a:r>
          </a:p>
          <a:p>
            <a:pPr lvl="1">
              <a:buFont typeface="Wingdings" panose="05000000000000000000" pitchFamily="2" charset="2"/>
              <a:buChar char="à"/>
            </a:pPr>
            <a:r>
              <a:rPr lang="en-US" dirty="0" smtClean="0">
                <a:sym typeface="Wingdings" panose="05000000000000000000" pitchFamily="2" charset="2"/>
              </a:rPr>
              <a:t>constant V</a:t>
            </a:r>
            <a:r>
              <a:rPr lang="en-US" baseline="-25000" dirty="0" smtClean="0">
                <a:sym typeface="Wingdings" panose="05000000000000000000" pitchFamily="2" charset="2"/>
              </a:rPr>
              <a:t>RF</a:t>
            </a:r>
            <a:r>
              <a:rPr lang="en-US" dirty="0" smtClean="0">
                <a:sym typeface="Wingdings" panose="05000000000000000000" pitchFamily="2" charset="2"/>
              </a:rPr>
              <a:t>, simplest RF solution, best for µ</a:t>
            </a:r>
          </a:p>
          <a:p>
            <a:pPr lvl="1">
              <a:buFont typeface="Wingdings" panose="05000000000000000000" pitchFamily="2" charset="2"/>
              <a:buChar char="à"/>
            </a:pPr>
            <a:r>
              <a:rPr lang="en-US" dirty="0" smtClean="0">
                <a:sym typeface="Wingdings" panose="05000000000000000000" pitchFamily="2" charset="2"/>
              </a:rPr>
              <a:t>unfeasible for magnet powering</a:t>
            </a:r>
          </a:p>
          <a:p>
            <a:r>
              <a:rPr lang="en-US" dirty="0" smtClean="0">
                <a:sym typeface="Wingdings" panose="05000000000000000000" pitchFamily="2" charset="2"/>
              </a:rPr>
              <a:t>Non-linear ramping  reduced peak power </a:t>
            </a:r>
            <a:r>
              <a:rPr lang="en-GB" dirty="0" smtClean="0">
                <a:sym typeface="Wingdings" panose="05000000000000000000" pitchFamily="2" charset="2"/>
              </a:rPr>
              <a:t>≙</a:t>
            </a:r>
            <a:r>
              <a:rPr lang="en-US" dirty="0" smtClean="0">
                <a:sym typeface="Wingdings" panose="05000000000000000000" pitchFamily="2" charset="2"/>
              </a:rPr>
              <a:t> magnet powering </a:t>
            </a:r>
            <a:br>
              <a:rPr lang="en-US" dirty="0" smtClean="0">
                <a:sym typeface="Wingdings" panose="05000000000000000000" pitchFamily="2" charset="2"/>
              </a:rPr>
            </a:br>
            <a:r>
              <a:rPr lang="en-US" dirty="0" smtClean="0">
                <a:sym typeface="Wingdings" panose="05000000000000000000" pitchFamily="2" charset="2"/>
              </a:rPr>
              <a:t>costs, but RF efficiency decreases</a:t>
            </a:r>
          </a:p>
          <a:p>
            <a:pPr marL="0" indent="0">
              <a:buNone/>
            </a:pPr>
            <a:endParaRPr lang="en-US" dirty="0">
              <a:sym typeface="Wingdings" panose="05000000000000000000" pitchFamily="2" charset="2"/>
            </a:endParaRPr>
          </a:p>
        </p:txBody>
      </p:sp>
      <p:sp>
        <p:nvSpPr>
          <p:cNvPr id="4" name="Title 3"/>
          <p:cNvSpPr>
            <a:spLocks noGrp="1"/>
          </p:cNvSpPr>
          <p:nvPr>
            <p:ph type="title"/>
          </p:nvPr>
        </p:nvSpPr>
        <p:spPr/>
        <p:txBody>
          <a:bodyPr/>
          <a:lstStyle/>
          <a:p>
            <a:r>
              <a:rPr lang="en-US" smtClean="0"/>
              <a:t>The RCSs ramping</a:t>
            </a:r>
            <a:endParaRPr lang="en-GB" dirty="0"/>
          </a:p>
        </p:txBody>
      </p:sp>
      <p:pic>
        <p:nvPicPr>
          <p:cNvPr id="14" name="Picture 13" descr="Graphical user interface, text, application&#10;&#10;Description automatically generated">
            <a:extLst>
              <a:ext uri="{FF2B5EF4-FFF2-40B4-BE49-F238E27FC236}">
                <a16:creationId xmlns:a16="http://schemas.microsoft.com/office/drawing/2014/main" id="{2CACE53B-1127-59BC-7868-C59636F0B8F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830524" y="1923678"/>
            <a:ext cx="5482952" cy="930946"/>
          </a:xfrm>
          <a:prstGeom prst="rect">
            <a:avLst/>
          </a:prstGeom>
        </p:spPr>
      </p:pic>
      <p:pic>
        <p:nvPicPr>
          <p:cNvPr id="5" name="Picture 4">
            <a:extLst>
              <a:ext uri="{FF2B5EF4-FFF2-40B4-BE49-F238E27FC236}">
                <a16:creationId xmlns:a16="http://schemas.microsoft.com/office/drawing/2014/main" id="{D69DA3D0-4ADA-8497-FA6B-50F2925D9AA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516216" y="3000971"/>
            <a:ext cx="2140800" cy="1707469"/>
          </a:xfrm>
          <a:prstGeom prst="rect">
            <a:avLst/>
          </a:prstGeom>
          <a:ln>
            <a:noFill/>
          </a:ln>
        </p:spPr>
      </p:pic>
      <p:sp>
        <p:nvSpPr>
          <p:cNvPr id="2" name="Espace réservé du pied de page 1"/>
          <p:cNvSpPr>
            <a:spLocks noGrp="1"/>
          </p:cNvSpPr>
          <p:nvPr>
            <p:ph type="ftr" sz="quarter" idx="12"/>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7" name="Espace réservé du numéro de diapositive 6"/>
          <p:cNvSpPr>
            <a:spLocks noGrp="1"/>
          </p:cNvSpPr>
          <p:nvPr>
            <p:ph type="sldNum" sz="quarter" idx="13"/>
          </p:nvPr>
        </p:nvSpPr>
        <p:spPr/>
        <p:txBody>
          <a:bodyPr/>
          <a:lstStyle/>
          <a:p>
            <a:fld id="{005C7FBA-D4E9-46CA-9321-3ADA2E368FCD}" type="slidenum">
              <a:rPr lang="en-GB" smtClean="0"/>
              <a:pPr/>
              <a:t>6</a:t>
            </a:fld>
            <a:endParaRPr lang="en-GB" dirty="0"/>
          </a:p>
        </p:txBody>
      </p:sp>
    </p:spTree>
    <p:extLst>
      <p:ext uri="{BB962C8B-B14F-4D97-AF65-F5344CB8AC3E}">
        <p14:creationId xmlns:p14="http://schemas.microsoft.com/office/powerpoint/2010/main" val="673520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contenu 11"/>
          <p:cNvSpPr>
            <a:spLocks noGrp="1"/>
          </p:cNvSpPr>
          <p:nvPr>
            <p:ph idx="1"/>
          </p:nvPr>
        </p:nvSpPr>
        <p:spPr>
          <a:xfrm>
            <a:off x="628650" y="1369219"/>
            <a:ext cx="7886700" cy="1706587"/>
          </a:xfrm>
        </p:spPr>
        <p:txBody>
          <a:bodyPr>
            <a:normAutofit fontScale="85000" lnSpcReduction="10000"/>
          </a:bodyPr>
          <a:lstStyle/>
          <a:p>
            <a:pPr>
              <a:lnSpc>
                <a:spcPct val="120000"/>
              </a:lnSpc>
            </a:pPr>
            <a:r>
              <a:rPr lang="en-US" dirty="0"/>
              <a:t>Initial </a:t>
            </a:r>
            <a:r>
              <a:rPr lang="en-US" b="1" dirty="0"/>
              <a:t>focus on RCS2</a:t>
            </a:r>
            <a:r>
              <a:rPr lang="en-US" dirty="0"/>
              <a:t> as test case </a:t>
            </a:r>
            <a:r>
              <a:rPr lang="en-US" dirty="0">
                <a:sym typeface="Symbol" panose="05050102010706020507" pitchFamily="18" charset="2"/>
              </a:rPr>
              <a:t></a:t>
            </a:r>
            <a:r>
              <a:rPr lang="en-US" dirty="0"/>
              <a:t> </a:t>
            </a:r>
            <a:r>
              <a:rPr lang="en-US" b="1" dirty="0"/>
              <a:t>highest ramp rate </a:t>
            </a:r>
            <a:r>
              <a:rPr lang="en-US" b="1" i="1" dirty="0"/>
              <a:t>Ḃ</a:t>
            </a:r>
            <a:r>
              <a:rPr lang="en-US" b="1" dirty="0"/>
              <a:t> of the hybrid RCS</a:t>
            </a:r>
          </a:p>
          <a:p>
            <a:pPr>
              <a:lnSpc>
                <a:spcPct val="120000"/>
              </a:lnSpc>
            </a:pPr>
            <a:r>
              <a:rPr lang="en-US" dirty="0">
                <a:sym typeface="Wingdings" panose="05000000000000000000" pitchFamily="2" charset="2"/>
              </a:rPr>
              <a:t>Ramp shape assumption: fraction of sinusoidal</a:t>
            </a:r>
          </a:p>
          <a:p>
            <a:pPr>
              <a:lnSpc>
                <a:spcPct val="120000"/>
              </a:lnSpc>
            </a:pPr>
            <a:r>
              <a:rPr lang="en-US" dirty="0">
                <a:sym typeface="Wingdings" panose="05000000000000000000" pitchFamily="2" charset="2"/>
              </a:rPr>
              <a:t>Example of central half of sine </a:t>
            </a:r>
            <a:r>
              <a:rPr lang="en-US" dirty="0">
                <a:sym typeface="Symbol" panose="05050102010706020507" pitchFamily="18" charset="2"/>
              </a:rPr>
              <a:t></a:t>
            </a:r>
            <a:r>
              <a:rPr lang="en-US" dirty="0">
                <a:sym typeface="Wingdings" panose="05000000000000000000" pitchFamily="2" charset="2"/>
              </a:rPr>
              <a:t> </a:t>
            </a:r>
            <a:r>
              <a:rPr lang="en-GB" dirty="0">
                <a:sym typeface="Wingdings" panose="05000000000000000000" pitchFamily="2" charset="2"/>
              </a:rPr>
              <a:t>almost </a:t>
            </a:r>
            <a:r>
              <a:rPr lang="en-US" dirty="0">
                <a:sym typeface="Wingdings" panose="05000000000000000000" pitchFamily="2" charset="2"/>
              </a:rPr>
              <a:t>20% extra RF voltage required</a:t>
            </a:r>
          </a:p>
          <a:p>
            <a:pPr>
              <a:lnSpc>
                <a:spcPct val="120000"/>
              </a:lnSpc>
            </a:pPr>
            <a:r>
              <a:rPr lang="en-US" dirty="0">
                <a:solidFill>
                  <a:srgbClr val="C00000"/>
                </a:solidFill>
                <a:sym typeface="Wingdings" panose="05000000000000000000" pitchFamily="2" charset="2"/>
              </a:rPr>
              <a:t>That maxima defines the extra costs as </a:t>
            </a:r>
            <a:r>
              <a:rPr lang="en-GB" dirty="0">
                <a:solidFill>
                  <a:srgbClr val="C00000"/>
                </a:solidFill>
                <a:sym typeface="Wingdings" panose="05000000000000000000" pitchFamily="2" charset="2"/>
              </a:rPr>
              <a:t>the magnet ramp shape defines the voltage shape / RF requirements</a:t>
            </a:r>
            <a:r>
              <a:rPr lang="en-GB" dirty="0" smtClean="0">
                <a:solidFill>
                  <a:srgbClr val="C00000"/>
                </a:solidFill>
                <a:sym typeface="Wingdings" panose="05000000000000000000" pitchFamily="2" charset="2"/>
              </a:rPr>
              <a:t>!</a:t>
            </a:r>
            <a:endParaRPr lang="en-US" dirty="0">
              <a:solidFill>
                <a:srgbClr val="C00000"/>
              </a:solidFill>
              <a:sym typeface="Wingdings" panose="05000000000000000000" pitchFamily="2" charset="2"/>
            </a:endParaRPr>
          </a:p>
        </p:txBody>
      </p:sp>
      <p:sp>
        <p:nvSpPr>
          <p:cNvPr id="4" name="Title 3"/>
          <p:cNvSpPr>
            <a:spLocks noGrp="1"/>
          </p:cNvSpPr>
          <p:nvPr>
            <p:ph type="title"/>
          </p:nvPr>
        </p:nvSpPr>
        <p:spPr/>
        <p:txBody>
          <a:bodyPr/>
          <a:lstStyle/>
          <a:p>
            <a:r>
              <a:rPr lang="en-US" dirty="0" smtClean="0"/>
              <a:t>Reminders </a:t>
            </a:r>
            <a:endParaRPr lang="en-GB" dirty="0"/>
          </a:p>
        </p:txBody>
      </p:sp>
      <p:sp>
        <p:nvSpPr>
          <p:cNvPr id="10" name="Espace réservé du pied de page 9"/>
          <p:cNvSpPr>
            <a:spLocks noGrp="1"/>
          </p:cNvSpPr>
          <p:nvPr>
            <p:ph type="ftr" sz="quarter" idx="12"/>
          </p:nvPr>
        </p:nvSpPr>
        <p:spPr/>
        <p:txBody>
          <a:bodyPr/>
          <a:lstStyle/>
          <a:p>
            <a:r>
              <a:rPr lang="en-US" smtClean="0"/>
              <a:t>Status report on high-energy complex / Antoine Chance</a:t>
            </a:r>
            <a:endParaRPr lang="en-GB" dirty="0"/>
          </a:p>
        </p:txBody>
      </p:sp>
      <p:sp>
        <p:nvSpPr>
          <p:cNvPr id="17" name="Espace réservé du numéro de diapositive 16"/>
          <p:cNvSpPr>
            <a:spLocks noGrp="1"/>
          </p:cNvSpPr>
          <p:nvPr>
            <p:ph type="sldNum" sz="quarter" idx="13"/>
          </p:nvPr>
        </p:nvSpPr>
        <p:spPr/>
        <p:txBody>
          <a:bodyPr/>
          <a:lstStyle/>
          <a:p>
            <a:fld id="{005C7FBA-D4E9-46CA-9321-3ADA2E368FCD}" type="slidenum">
              <a:rPr lang="en-GB" smtClean="0"/>
              <a:pPr/>
              <a:t>7</a:t>
            </a:fld>
            <a:endParaRPr lang="en-GB" dirty="0"/>
          </a:p>
        </p:txBody>
      </p:sp>
      <p:pic>
        <p:nvPicPr>
          <p:cNvPr id="18" name="Picture 17" descr="A graph of a line&#10;&#10;Description automatically generated">
            <a:extLst>
              <a:ext uri="{FF2B5EF4-FFF2-40B4-BE49-F238E27FC236}">
                <a16:creationId xmlns:a16="http://schemas.microsoft.com/office/drawing/2014/main" id="{4FA08E1D-1E49-C800-3C39-C9B6F7EE38B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273616" y="3011713"/>
            <a:ext cx="2645091" cy="1800000"/>
          </a:xfrm>
          <a:prstGeom prst="rect">
            <a:avLst/>
          </a:prstGeom>
        </p:spPr>
      </p:pic>
      <p:cxnSp>
        <p:nvCxnSpPr>
          <p:cNvPr id="20" name="Straight Arrow Connector 19">
            <a:extLst>
              <a:ext uri="{FF2B5EF4-FFF2-40B4-BE49-F238E27FC236}">
                <a16:creationId xmlns:a16="http://schemas.microsoft.com/office/drawing/2014/main" id="{889E854E-D2FD-7560-CECA-69B86C87694B}"/>
              </a:ext>
            </a:extLst>
          </p:cNvPr>
          <p:cNvCxnSpPr>
            <a:cxnSpLocks/>
          </p:cNvCxnSpPr>
          <p:nvPr/>
        </p:nvCxnSpPr>
        <p:spPr>
          <a:xfrm>
            <a:off x="3707904" y="2859782"/>
            <a:ext cx="2875433" cy="517693"/>
          </a:xfrm>
          <a:prstGeom prst="straightConnector1">
            <a:avLst/>
          </a:prstGeom>
          <a:ln w="19050">
            <a:solidFill>
              <a:srgbClr val="C00000"/>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14" name="ZoneTexte 13"/>
          <p:cNvSpPr txBox="1"/>
          <p:nvPr/>
        </p:nvSpPr>
        <p:spPr>
          <a:xfrm>
            <a:off x="6546267" y="1569975"/>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F. Batsch</a:t>
            </a:r>
            <a:endParaRPr lang="fr-FR" b="1" dirty="0">
              <a:solidFill>
                <a:srgbClr val="0070C0"/>
              </a:solidFill>
            </a:endParaRPr>
          </a:p>
        </p:txBody>
      </p:sp>
      <p:pic>
        <p:nvPicPr>
          <p:cNvPr id="13" name="Image 12"/>
          <p:cNvPicPr>
            <a:picLocks noChangeAspect="1"/>
          </p:cNvPicPr>
          <p:nvPr/>
        </p:nvPicPr>
        <p:blipFill>
          <a:blip r:embed="rId3"/>
          <a:stretch>
            <a:fillRect/>
          </a:stretch>
        </p:blipFill>
        <p:spPr>
          <a:xfrm>
            <a:off x="5192323" y="3014992"/>
            <a:ext cx="2526606" cy="1800000"/>
          </a:xfrm>
          <a:prstGeom prst="rect">
            <a:avLst/>
          </a:prstGeom>
        </p:spPr>
      </p:pic>
    </p:spTree>
    <p:extLst>
      <p:ext uri="{BB962C8B-B14F-4D97-AF65-F5344CB8AC3E}">
        <p14:creationId xmlns:p14="http://schemas.microsoft.com/office/powerpoint/2010/main" val="2519863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
          </p:nvPr>
        </p:nvSpPr>
        <p:spPr/>
        <p:txBody>
          <a:bodyPr/>
          <a:lstStyle/>
          <a:p>
            <a:r>
              <a:rPr lang="en-US" dirty="0" smtClean="0"/>
              <a:t>The repository is located at </a:t>
            </a:r>
            <a:r>
              <a:rPr lang="en-US" dirty="0" smtClean="0">
                <a:hlinkClick r:id="rId2"/>
              </a:rPr>
              <a:t>https://gitlab.cern.ch/muon-collider-bd/rcsparameters</a:t>
            </a:r>
            <a:endParaRPr lang="en-US" dirty="0" smtClean="0"/>
          </a:p>
          <a:p>
            <a:r>
              <a:rPr lang="en-US" dirty="0" smtClean="0"/>
              <a:t>It is currently “Internal”, accessible to any person with a CERN account</a:t>
            </a:r>
            <a:endParaRPr lang="fr-FR" dirty="0"/>
          </a:p>
        </p:txBody>
      </p:sp>
      <p:pic>
        <p:nvPicPr>
          <p:cNvPr id="9" name="Espace réservé du contenu 8"/>
          <p:cNvPicPr>
            <a:picLocks noGrp="1" noChangeAspect="1"/>
          </p:cNvPicPr>
          <p:nvPr>
            <p:ph sz="half" idx="2"/>
          </p:nvPr>
        </p:nvPicPr>
        <p:blipFill>
          <a:blip r:embed="rId3" cstate="print">
            <a:extLst>
              <a:ext uri="{28A0092B-C50C-407E-A947-70E740481C1C}">
                <a14:useLocalDpi xmlns:a14="http://schemas.microsoft.com/office/drawing/2010/main"/>
              </a:ext>
            </a:extLst>
          </a:blip>
          <a:stretch>
            <a:fillRect/>
          </a:stretch>
        </p:blipFill>
        <p:spPr>
          <a:xfrm>
            <a:off x="4629150" y="1203598"/>
            <a:ext cx="4352870" cy="3247029"/>
          </a:xfrm>
        </p:spPr>
      </p:pic>
      <p:sp>
        <p:nvSpPr>
          <p:cNvPr id="4" name="Titre 3"/>
          <p:cNvSpPr>
            <a:spLocks noGrp="1"/>
          </p:cNvSpPr>
          <p:nvPr>
            <p:ph type="title"/>
          </p:nvPr>
        </p:nvSpPr>
        <p:spPr/>
        <p:txBody>
          <a:bodyPr/>
          <a:lstStyle/>
          <a:p>
            <a:r>
              <a:rPr lang="fr-FR" dirty="0" smtClean="0"/>
              <a:t>RCS </a:t>
            </a:r>
            <a:r>
              <a:rPr lang="fr-FR" dirty="0" err="1" smtClean="0"/>
              <a:t>parameter</a:t>
            </a:r>
            <a:r>
              <a:rPr lang="fr-FR" dirty="0" smtClean="0"/>
              <a:t> software</a:t>
            </a:r>
            <a:endParaRPr lang="fr-FR" dirty="0"/>
          </a:p>
        </p:txBody>
      </p:sp>
      <p:pic>
        <p:nvPicPr>
          <p:cNvPr id="15" name="Image 1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8650" y="3040784"/>
            <a:ext cx="3679153" cy="1800000"/>
          </a:xfrm>
          <a:prstGeom prst="rect">
            <a:avLst/>
          </a:prstGeom>
        </p:spPr>
      </p:pic>
      <p:sp>
        <p:nvSpPr>
          <p:cNvPr id="5" name="Espace réservé du pied de page 4"/>
          <p:cNvSpPr>
            <a:spLocks noGrp="1"/>
          </p:cNvSpPr>
          <p:nvPr>
            <p:ph type="ftr" sz="quarter" idx="11"/>
          </p:nvPr>
        </p:nvSpPr>
        <p:spPr/>
        <p:txBody>
          <a:bodyPr/>
          <a:lstStyle/>
          <a:p>
            <a:r>
              <a:rPr lang="en-US" smtClean="0">
                <a:latin typeface="Arial Narrow" panose="020B0604020202020204" pitchFamily="34" charset="0"/>
                <a:cs typeface="Arial Narrow" panose="020B0604020202020204" pitchFamily="34" charset="0"/>
              </a:rPr>
              <a:t>Status report on high-energy complex / Antoine Chance</a:t>
            </a:r>
            <a:endParaRPr lang="fr-FR" dirty="0">
              <a:latin typeface="Arial Narrow" panose="020B0604020202020204" pitchFamily="34" charset="0"/>
              <a:cs typeface="Arial Narrow" panose="020B0604020202020204" pitchFamily="34" charset="0"/>
            </a:endParaRPr>
          </a:p>
        </p:txBody>
      </p:sp>
      <p:sp>
        <p:nvSpPr>
          <p:cNvPr id="6" name="ZoneTexte 5"/>
          <p:cNvSpPr txBox="1"/>
          <p:nvPr/>
        </p:nvSpPr>
        <p:spPr>
          <a:xfrm>
            <a:off x="5868144" y="4515966"/>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F. Boattini</a:t>
            </a:r>
            <a:endParaRPr lang="fr-FR" b="1" dirty="0">
              <a:solidFill>
                <a:srgbClr val="0070C0"/>
              </a:solidFill>
            </a:endParaRPr>
          </a:p>
        </p:txBody>
      </p:sp>
      <p:sp>
        <p:nvSpPr>
          <p:cNvPr id="7" name="Espace réservé du numéro de diapositive 6"/>
          <p:cNvSpPr>
            <a:spLocks noGrp="1"/>
          </p:cNvSpPr>
          <p:nvPr>
            <p:ph type="sldNum" sz="quarter" idx="12"/>
          </p:nvPr>
        </p:nvSpPr>
        <p:spPr/>
        <p:txBody>
          <a:bodyPr/>
          <a:lstStyle/>
          <a:p>
            <a:fld id="{005C7FBA-D4E9-46CA-9321-3ADA2E368FCD}" type="slidenum">
              <a:rPr lang="en-GB" smtClean="0"/>
              <a:t>8</a:t>
            </a:fld>
            <a:endParaRPr lang="en-GB"/>
          </a:p>
        </p:txBody>
      </p:sp>
    </p:spTree>
    <p:extLst>
      <p:ext uri="{BB962C8B-B14F-4D97-AF65-F5344CB8AC3E}">
        <p14:creationId xmlns:p14="http://schemas.microsoft.com/office/powerpoint/2010/main" val="12129186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5">
            <a:extLst>
              <a:ext uri="{FF2B5EF4-FFF2-40B4-BE49-F238E27FC236}">
                <a16:creationId xmlns:a16="http://schemas.microsoft.com/office/drawing/2014/main" id="{D020EC69-3AFE-90DF-77A5-8B5C9D29B7F3}"/>
              </a:ext>
            </a:extLst>
          </p:cNvPr>
          <p:cNvGraphicFramePr>
            <a:graphicFrameLocks noGrp="1"/>
          </p:cNvGraphicFramePr>
          <p:nvPr/>
        </p:nvGraphicFramePr>
        <p:xfrm>
          <a:off x="3546975" y="1246986"/>
          <a:ext cx="5519421" cy="3268980"/>
        </p:xfrm>
        <a:graphic>
          <a:graphicData uri="http://schemas.openxmlformats.org/drawingml/2006/table">
            <a:tbl>
              <a:tblPr firstRow="1" bandRow="1">
                <a:tableStyleId>{7DF18680-E054-41AD-8BC1-D1AEF772440D}</a:tableStyleId>
              </a:tblPr>
              <a:tblGrid>
                <a:gridCol w="1951355">
                  <a:extLst>
                    <a:ext uri="{9D8B030D-6E8A-4147-A177-3AD203B41FA5}">
                      <a16:colId xmlns:a16="http://schemas.microsoft.com/office/drawing/2014/main" val="2501970494"/>
                    </a:ext>
                  </a:extLst>
                </a:gridCol>
                <a:gridCol w="1233805">
                  <a:extLst>
                    <a:ext uri="{9D8B030D-6E8A-4147-A177-3AD203B41FA5}">
                      <a16:colId xmlns:a16="http://schemas.microsoft.com/office/drawing/2014/main" val="3017025813"/>
                    </a:ext>
                  </a:extLst>
                </a:gridCol>
                <a:gridCol w="1197293">
                  <a:extLst>
                    <a:ext uri="{9D8B030D-6E8A-4147-A177-3AD203B41FA5}">
                      <a16:colId xmlns:a16="http://schemas.microsoft.com/office/drawing/2014/main" val="1078524597"/>
                    </a:ext>
                  </a:extLst>
                </a:gridCol>
                <a:gridCol w="1136968">
                  <a:extLst>
                    <a:ext uri="{9D8B030D-6E8A-4147-A177-3AD203B41FA5}">
                      <a16:colId xmlns:a16="http://schemas.microsoft.com/office/drawing/2014/main" val="2056293376"/>
                    </a:ext>
                  </a:extLst>
                </a:gridCol>
              </a:tblGrid>
              <a:tr h="240164">
                <a:tc>
                  <a:txBody>
                    <a:bodyPr/>
                    <a:lstStyle/>
                    <a:p>
                      <a:endParaRPr lang="en-GB" sz="1050" dirty="0"/>
                    </a:p>
                  </a:txBody>
                  <a:tcPr/>
                </a:tc>
                <a:tc>
                  <a:txBody>
                    <a:bodyPr/>
                    <a:lstStyle/>
                    <a:p>
                      <a:r>
                        <a:rPr lang="en-US" sz="1050" dirty="0"/>
                        <a:t>RCS1</a:t>
                      </a:r>
                      <a:r>
                        <a:rPr lang="en-US" sz="1050" dirty="0">
                          <a:sym typeface="Wingdings" panose="05000000000000000000" pitchFamily="2" charset="2"/>
                        </a:rPr>
                        <a:t></a:t>
                      </a:r>
                      <a:r>
                        <a:rPr lang="en-US" sz="1050" dirty="0"/>
                        <a:t>314 GeV</a:t>
                      </a:r>
                      <a:endParaRPr lang="en-GB" sz="1050" dirty="0"/>
                    </a:p>
                  </a:txBody>
                  <a:tcPr/>
                </a:tc>
                <a:tc>
                  <a:txBody>
                    <a:bodyPr/>
                    <a:lstStyle/>
                    <a:p>
                      <a:r>
                        <a:rPr lang="en-US" sz="1050" dirty="0"/>
                        <a:t>RCS2</a:t>
                      </a:r>
                      <a:r>
                        <a:rPr lang="en-US" sz="1050" dirty="0">
                          <a:sym typeface="Wingdings" panose="05000000000000000000" pitchFamily="2" charset="2"/>
                        </a:rPr>
                        <a:t></a:t>
                      </a:r>
                      <a:r>
                        <a:rPr lang="en-US" sz="1050" dirty="0"/>
                        <a:t>750GeV</a:t>
                      </a:r>
                      <a:endParaRPr lang="en-GB" sz="1050" dirty="0"/>
                    </a:p>
                  </a:txBody>
                  <a:tcPr>
                    <a:solidFill>
                      <a:schemeClr val="accent1"/>
                    </a:solidFill>
                  </a:tcPr>
                </a:tc>
                <a:tc>
                  <a:txBody>
                    <a:bodyPr/>
                    <a:lstStyle/>
                    <a:p>
                      <a:r>
                        <a:rPr lang="en-US" sz="1050" dirty="0"/>
                        <a:t>RCS3</a:t>
                      </a:r>
                      <a:r>
                        <a:rPr lang="en-US" sz="1050" dirty="0">
                          <a:sym typeface="Wingdings" panose="05000000000000000000" pitchFamily="2" charset="2"/>
                        </a:rPr>
                        <a:t>1.5TeV</a:t>
                      </a:r>
                      <a:endParaRPr lang="en-GB" sz="1050" dirty="0"/>
                    </a:p>
                  </a:txBody>
                  <a:tcPr/>
                </a:tc>
                <a:extLst>
                  <a:ext uri="{0D108BD9-81ED-4DB2-BD59-A6C34878D82A}">
                    <a16:rowId xmlns:a16="http://schemas.microsoft.com/office/drawing/2014/main" val="1259191306"/>
                  </a:ext>
                </a:extLst>
              </a:tr>
              <a:tr h="240164">
                <a:tc>
                  <a:txBody>
                    <a:bodyPr/>
                    <a:lstStyle/>
                    <a:p>
                      <a:r>
                        <a:rPr lang="en-US" sz="1050" dirty="0">
                          <a:solidFill>
                            <a:schemeClr val="tx1"/>
                          </a:solidFill>
                        </a:rPr>
                        <a:t>Circumference, 2</a:t>
                      </a:r>
                      <a:r>
                        <a:rPr lang="en-US" sz="1050" dirty="0">
                          <a:solidFill>
                            <a:schemeClr val="tx1"/>
                          </a:solidFill>
                          <a:latin typeface="Symbol" panose="05050102010706020507" pitchFamily="18" charset="2"/>
                        </a:rPr>
                        <a:t>p</a:t>
                      </a:r>
                      <a:r>
                        <a:rPr lang="en-US" sz="1050" i="1" dirty="0">
                          <a:solidFill>
                            <a:schemeClr val="tx1"/>
                          </a:solidFill>
                        </a:rPr>
                        <a:t>R</a:t>
                      </a:r>
                      <a:r>
                        <a:rPr lang="en-US" sz="1050" i="0" dirty="0">
                          <a:solidFill>
                            <a:schemeClr val="tx1"/>
                          </a:solidFill>
                        </a:rPr>
                        <a:t> [m]</a:t>
                      </a:r>
                      <a:endParaRPr lang="en-GB" sz="1050" i="0" dirty="0">
                        <a:solidFill>
                          <a:schemeClr val="tx1"/>
                        </a:solidFill>
                      </a:endParaRPr>
                    </a:p>
                  </a:txBody>
                  <a:tcPr/>
                </a:tc>
                <a:tc>
                  <a:txBody>
                    <a:bodyPr/>
                    <a:lstStyle/>
                    <a:p>
                      <a:pPr algn="ctr"/>
                      <a:r>
                        <a:rPr lang="en-US" sz="1050" dirty="0"/>
                        <a:t>5990</a:t>
                      </a:r>
                      <a:endParaRPr lang="en-GB" sz="1050" dirty="0"/>
                    </a:p>
                  </a:txBody>
                  <a:tcPr/>
                </a:tc>
                <a:tc>
                  <a:txBody>
                    <a:bodyPr/>
                    <a:lstStyle/>
                    <a:p>
                      <a:pPr algn="ctr"/>
                      <a:r>
                        <a:rPr lang="en-US" sz="1050" dirty="0"/>
                        <a:t>5990</a:t>
                      </a:r>
                    </a:p>
                  </a:txBody>
                  <a:tcPr>
                    <a:solidFill>
                      <a:schemeClr val="accent1"/>
                    </a:solidFill>
                  </a:tcPr>
                </a:tc>
                <a:tc>
                  <a:txBody>
                    <a:bodyPr/>
                    <a:lstStyle/>
                    <a:p>
                      <a:pPr algn="ctr"/>
                      <a:r>
                        <a:rPr lang="en-US" sz="1050" dirty="0"/>
                        <a:t>10700</a:t>
                      </a:r>
                    </a:p>
                  </a:txBody>
                  <a:tcPr/>
                </a:tc>
                <a:extLst>
                  <a:ext uri="{0D108BD9-81ED-4DB2-BD59-A6C34878D82A}">
                    <a16:rowId xmlns:a16="http://schemas.microsoft.com/office/drawing/2014/main" val="1977736051"/>
                  </a:ext>
                </a:extLst>
              </a:tr>
              <a:tr h="240164">
                <a:tc>
                  <a:txBody>
                    <a:bodyPr/>
                    <a:lstStyle/>
                    <a:p>
                      <a:r>
                        <a:rPr lang="en-US" sz="1050" dirty="0"/>
                        <a:t>Bunch population [10</a:t>
                      </a:r>
                      <a:r>
                        <a:rPr lang="en-US" sz="1050" baseline="30000" dirty="0"/>
                        <a:t>12</a:t>
                      </a:r>
                      <a:r>
                        <a:rPr lang="en-US" sz="1050" dirty="0"/>
                        <a:t>]</a:t>
                      </a:r>
                      <a:endParaRPr lang="en-GB" sz="1050" dirty="0"/>
                    </a:p>
                  </a:txBody>
                  <a:tcPr/>
                </a:tc>
                <a:tc>
                  <a:txBody>
                    <a:bodyPr/>
                    <a:lstStyle/>
                    <a:p>
                      <a:pPr algn="ctr"/>
                      <a:r>
                        <a:rPr lang="en-US" sz="1050" dirty="0"/>
                        <a:t>&lt;2.7</a:t>
                      </a:r>
                      <a:endParaRPr lang="en-GB" sz="1050" dirty="0"/>
                    </a:p>
                  </a:txBody>
                  <a:tcPr/>
                </a:tc>
                <a:tc>
                  <a:txBody>
                    <a:bodyPr/>
                    <a:lstStyle/>
                    <a:p>
                      <a:pPr algn="ctr"/>
                      <a:r>
                        <a:rPr lang="en-US" sz="1050" dirty="0"/>
                        <a:t>&lt;2.43</a:t>
                      </a:r>
                      <a:endParaRPr lang="en-GB" sz="1050" dirty="0"/>
                    </a:p>
                  </a:txBody>
                  <a:tcPr>
                    <a:solidFill>
                      <a:schemeClr val="accent1"/>
                    </a:solidFill>
                  </a:tcPr>
                </a:tc>
                <a:tc>
                  <a:txBody>
                    <a:bodyPr/>
                    <a:lstStyle/>
                    <a:p>
                      <a:pPr algn="ctr"/>
                      <a:r>
                        <a:rPr lang="en-US" sz="1050" dirty="0"/>
                        <a:t>&lt;2.2</a:t>
                      </a:r>
                      <a:endParaRPr lang="en-GB" sz="1050" dirty="0"/>
                    </a:p>
                  </a:txBody>
                  <a:tcPr/>
                </a:tc>
                <a:extLst>
                  <a:ext uri="{0D108BD9-81ED-4DB2-BD59-A6C34878D82A}">
                    <a16:rowId xmlns:a16="http://schemas.microsoft.com/office/drawing/2014/main" val="2786307250"/>
                  </a:ext>
                </a:extLst>
              </a:tr>
              <a:tr h="240164">
                <a:tc>
                  <a:txBody>
                    <a:bodyPr/>
                    <a:lstStyle/>
                    <a:p>
                      <a:r>
                        <a:rPr lang="en-US" sz="1050" dirty="0">
                          <a:solidFill>
                            <a:srgbClr val="FF0000"/>
                          </a:solidFill>
                        </a:rPr>
                        <a:t>Survival rate per ring [%]</a:t>
                      </a:r>
                      <a:endParaRPr lang="en-GB" sz="1050" dirty="0">
                        <a:solidFill>
                          <a:srgbClr val="FF0000"/>
                        </a:solidFill>
                      </a:endParaRPr>
                    </a:p>
                  </a:txBody>
                  <a:tcPr/>
                </a:tc>
                <a:tc>
                  <a:txBody>
                    <a:bodyPr/>
                    <a:lstStyle/>
                    <a:p>
                      <a:pPr algn="ctr"/>
                      <a:r>
                        <a:rPr lang="en-US" sz="1050" dirty="0">
                          <a:solidFill>
                            <a:srgbClr val="FF0000"/>
                          </a:solidFill>
                        </a:rPr>
                        <a:t>~90</a:t>
                      </a:r>
                      <a:endParaRPr lang="en-GB" sz="1050" dirty="0">
                        <a:solidFill>
                          <a:srgbClr val="FF0000"/>
                        </a:solidFill>
                      </a:endParaRPr>
                    </a:p>
                  </a:txBody>
                  <a:tcPr/>
                </a:tc>
                <a:tc>
                  <a:txBody>
                    <a:bodyPr/>
                    <a:lstStyle/>
                    <a:p>
                      <a:pPr algn="ctr"/>
                      <a:r>
                        <a:rPr lang="en-US" sz="1050" dirty="0">
                          <a:solidFill>
                            <a:schemeClr val="bg1"/>
                          </a:solidFill>
                        </a:rPr>
                        <a:t>~90</a:t>
                      </a:r>
                      <a:endParaRPr lang="en-GB" sz="1050" dirty="0">
                        <a:solidFill>
                          <a:schemeClr val="bg1"/>
                        </a:solidFill>
                      </a:endParaRPr>
                    </a:p>
                  </a:txBody>
                  <a:tcPr>
                    <a:solidFill>
                      <a:schemeClr val="accent1"/>
                    </a:solidFill>
                  </a:tcPr>
                </a:tc>
                <a:tc>
                  <a:txBody>
                    <a:bodyPr/>
                    <a:lstStyle/>
                    <a:p>
                      <a:pPr algn="ctr"/>
                      <a:r>
                        <a:rPr lang="en-US" sz="1050" dirty="0">
                          <a:solidFill>
                            <a:srgbClr val="FF0000"/>
                          </a:solidFill>
                        </a:rPr>
                        <a:t>~90</a:t>
                      </a:r>
                      <a:endParaRPr lang="en-GB" sz="1050" dirty="0">
                        <a:solidFill>
                          <a:srgbClr val="FF0000"/>
                        </a:solidFill>
                      </a:endParaRPr>
                    </a:p>
                  </a:txBody>
                  <a:tcPr/>
                </a:tc>
                <a:extLst>
                  <a:ext uri="{0D108BD9-81ED-4DB2-BD59-A6C34878D82A}">
                    <a16:rowId xmlns:a16="http://schemas.microsoft.com/office/drawing/2014/main" val="1319649310"/>
                  </a:ext>
                </a:extLst>
              </a:tr>
              <a:tr h="240164">
                <a:tc>
                  <a:txBody>
                    <a:bodyPr/>
                    <a:lstStyle/>
                    <a:p>
                      <a:r>
                        <a:rPr lang="en-US" sz="1050" b="0" dirty="0">
                          <a:solidFill>
                            <a:schemeClr val="tx1"/>
                          </a:solidFill>
                        </a:rPr>
                        <a:t>Acceleration time, </a:t>
                      </a:r>
                      <a:r>
                        <a:rPr lang="en-US" sz="1050" b="0" i="1" dirty="0" err="1">
                          <a:solidFill>
                            <a:schemeClr val="tx1"/>
                          </a:solidFill>
                        </a:rPr>
                        <a:t>t</a:t>
                      </a:r>
                      <a:r>
                        <a:rPr lang="en-US" sz="1050" b="0" i="0" baseline="-25000" dirty="0" err="1">
                          <a:solidFill>
                            <a:schemeClr val="tx1"/>
                          </a:solidFill>
                        </a:rPr>
                        <a:t>acc</a:t>
                      </a:r>
                      <a:r>
                        <a:rPr lang="en-US" sz="1050" b="0" dirty="0">
                          <a:solidFill>
                            <a:schemeClr val="tx1"/>
                          </a:solidFill>
                        </a:rPr>
                        <a:t> [</a:t>
                      </a:r>
                      <a:r>
                        <a:rPr lang="en-US" sz="1050" b="0" dirty="0" err="1">
                          <a:solidFill>
                            <a:schemeClr val="tx1"/>
                          </a:solidFill>
                        </a:rPr>
                        <a:t>ms</a:t>
                      </a:r>
                      <a:r>
                        <a:rPr lang="en-US" sz="1050" b="0" dirty="0">
                          <a:solidFill>
                            <a:schemeClr val="tx1"/>
                          </a:solidFill>
                        </a:rPr>
                        <a:t>]</a:t>
                      </a:r>
                      <a:endParaRPr lang="en-GB" sz="1050" b="0" dirty="0">
                        <a:solidFill>
                          <a:schemeClr val="tx1"/>
                        </a:solidFill>
                      </a:endParaRPr>
                    </a:p>
                  </a:txBody>
                  <a:tcPr/>
                </a:tc>
                <a:tc>
                  <a:txBody>
                    <a:bodyPr/>
                    <a:lstStyle/>
                    <a:p>
                      <a:pPr algn="ctr"/>
                      <a:r>
                        <a:rPr lang="en-US" sz="1050" b="0" dirty="0">
                          <a:solidFill>
                            <a:schemeClr val="tx1"/>
                          </a:solidFill>
                        </a:rPr>
                        <a:t>0.34</a:t>
                      </a:r>
                      <a:endParaRPr lang="en-GB" sz="1050" b="0" dirty="0">
                        <a:solidFill>
                          <a:schemeClr val="tx1"/>
                        </a:solidFill>
                      </a:endParaRPr>
                    </a:p>
                  </a:txBody>
                  <a:tcPr/>
                </a:tc>
                <a:tc>
                  <a:txBody>
                    <a:bodyPr/>
                    <a:lstStyle/>
                    <a:p>
                      <a:pPr algn="ctr"/>
                      <a:r>
                        <a:rPr lang="en-US" sz="1050" b="0" baseline="0" dirty="0">
                          <a:solidFill>
                            <a:schemeClr val="tx1"/>
                          </a:solidFill>
                        </a:rPr>
                        <a:t>1.04</a:t>
                      </a:r>
                      <a:endParaRPr lang="en-GB" sz="1050" b="0" baseline="0" dirty="0">
                        <a:solidFill>
                          <a:schemeClr val="tx1"/>
                        </a:solidFill>
                      </a:endParaRPr>
                    </a:p>
                  </a:txBody>
                  <a:tcPr>
                    <a:solidFill>
                      <a:schemeClr val="accent1"/>
                    </a:solidFill>
                  </a:tcPr>
                </a:tc>
                <a:tc>
                  <a:txBody>
                    <a:bodyPr/>
                    <a:lstStyle/>
                    <a:p>
                      <a:pPr algn="ctr"/>
                      <a:r>
                        <a:rPr lang="en-US" sz="1050" b="0" dirty="0">
                          <a:solidFill>
                            <a:schemeClr val="tx1"/>
                          </a:solidFill>
                        </a:rPr>
                        <a:t>2.37</a:t>
                      </a:r>
                      <a:endParaRPr lang="en-GB" sz="1050" b="0" dirty="0">
                        <a:solidFill>
                          <a:schemeClr val="tx1"/>
                        </a:solidFill>
                      </a:endParaRPr>
                    </a:p>
                  </a:txBody>
                  <a:tcPr/>
                </a:tc>
                <a:extLst>
                  <a:ext uri="{0D108BD9-81ED-4DB2-BD59-A6C34878D82A}">
                    <a16:rowId xmlns:a16="http://schemas.microsoft.com/office/drawing/2014/main" val="665827653"/>
                  </a:ext>
                </a:extLst>
              </a:tr>
              <a:tr h="240164">
                <a:tc>
                  <a:txBody>
                    <a:bodyPr/>
                    <a:lstStyle/>
                    <a:p>
                      <a:r>
                        <a:rPr lang="en-US" sz="1050" dirty="0">
                          <a:solidFill>
                            <a:schemeClr val="tx1"/>
                          </a:solidFill>
                        </a:rPr>
                        <a:t>Number of turns</a:t>
                      </a:r>
                      <a:endParaRPr lang="en-GB" sz="1050" dirty="0">
                        <a:solidFill>
                          <a:schemeClr val="tx1"/>
                        </a:solidFill>
                      </a:endParaRPr>
                    </a:p>
                  </a:txBody>
                  <a:tcPr/>
                </a:tc>
                <a:tc>
                  <a:txBody>
                    <a:bodyPr/>
                    <a:lstStyle/>
                    <a:p>
                      <a:pPr algn="ctr"/>
                      <a:r>
                        <a:rPr lang="en-US" sz="1050" dirty="0">
                          <a:solidFill>
                            <a:schemeClr val="tx1"/>
                          </a:solidFill>
                        </a:rPr>
                        <a:t>17</a:t>
                      </a:r>
                      <a:endParaRPr lang="en-GB" sz="1050" dirty="0">
                        <a:solidFill>
                          <a:schemeClr val="tx1"/>
                        </a:solidFill>
                      </a:endParaRPr>
                    </a:p>
                  </a:txBody>
                  <a:tcPr/>
                </a:tc>
                <a:tc>
                  <a:txBody>
                    <a:bodyPr/>
                    <a:lstStyle/>
                    <a:p>
                      <a:pPr algn="ctr"/>
                      <a:r>
                        <a:rPr lang="en-US" sz="1050" dirty="0">
                          <a:solidFill>
                            <a:schemeClr val="tx1"/>
                          </a:solidFill>
                        </a:rPr>
                        <a:t>55</a:t>
                      </a:r>
                      <a:endParaRPr lang="en-GB" sz="1050" baseline="30000" dirty="0">
                        <a:solidFill>
                          <a:schemeClr val="tx1"/>
                        </a:solidFill>
                      </a:endParaRPr>
                    </a:p>
                  </a:txBody>
                  <a:tcPr>
                    <a:solidFill>
                      <a:schemeClr val="accent1"/>
                    </a:solidFill>
                  </a:tcPr>
                </a:tc>
                <a:tc>
                  <a:txBody>
                    <a:bodyPr/>
                    <a:lstStyle/>
                    <a:p>
                      <a:pPr algn="ctr"/>
                      <a:r>
                        <a:rPr lang="en-US" sz="1050" dirty="0">
                          <a:solidFill>
                            <a:schemeClr val="tx1"/>
                          </a:solidFill>
                        </a:rPr>
                        <a:t>66</a:t>
                      </a:r>
                      <a:endParaRPr lang="en-GB" sz="1050" dirty="0">
                        <a:solidFill>
                          <a:schemeClr val="tx1"/>
                        </a:solidFill>
                      </a:endParaRPr>
                    </a:p>
                  </a:txBody>
                  <a:tcPr/>
                </a:tc>
                <a:extLst>
                  <a:ext uri="{0D108BD9-81ED-4DB2-BD59-A6C34878D82A}">
                    <a16:rowId xmlns:a16="http://schemas.microsoft.com/office/drawing/2014/main" val="3221337306"/>
                  </a:ext>
                </a:extLst>
              </a:tr>
              <a:tr h="240164">
                <a:tc>
                  <a:txBody>
                    <a:bodyPr/>
                    <a:lstStyle/>
                    <a:p>
                      <a:r>
                        <a:rPr lang="en-US" sz="1050" b="0" dirty="0">
                          <a:solidFill>
                            <a:schemeClr val="tx1"/>
                          </a:solidFill>
                        </a:rPr>
                        <a:t>Energy gain per turn</a:t>
                      </a:r>
                      <a:r>
                        <a:rPr lang="en-US" sz="1050" dirty="0">
                          <a:solidFill>
                            <a:schemeClr val="tx1"/>
                          </a:solidFill>
                        </a:rPr>
                        <a:t> [GeV]</a:t>
                      </a:r>
                      <a:endParaRPr lang="en-GB" sz="1050" dirty="0">
                        <a:solidFill>
                          <a:schemeClr val="tx1"/>
                        </a:solidFill>
                      </a:endParaRPr>
                    </a:p>
                  </a:txBody>
                  <a:tcPr/>
                </a:tc>
                <a:tc>
                  <a:txBody>
                    <a:bodyPr/>
                    <a:lstStyle/>
                    <a:p>
                      <a:pPr algn="ctr"/>
                      <a:r>
                        <a:rPr lang="en-US" sz="1050" dirty="0">
                          <a:solidFill>
                            <a:schemeClr val="tx1"/>
                          </a:solidFill>
                        </a:rPr>
                        <a:t>14.8</a:t>
                      </a:r>
                      <a:endParaRPr lang="en-GB" sz="1050" dirty="0">
                        <a:solidFill>
                          <a:schemeClr val="tx1"/>
                        </a:solidFill>
                      </a:endParaRPr>
                    </a:p>
                  </a:txBody>
                  <a:tcPr/>
                </a:tc>
                <a:tc>
                  <a:txBody>
                    <a:bodyPr/>
                    <a:lstStyle/>
                    <a:p>
                      <a:pPr algn="ctr"/>
                      <a:r>
                        <a:rPr lang="en-US" sz="1050" dirty="0">
                          <a:solidFill>
                            <a:schemeClr val="tx1"/>
                          </a:solidFill>
                        </a:rPr>
                        <a:t>7.9</a:t>
                      </a:r>
                      <a:endParaRPr lang="en-GB" sz="1050" dirty="0">
                        <a:solidFill>
                          <a:schemeClr val="tx1"/>
                        </a:solidFill>
                      </a:endParaRPr>
                    </a:p>
                  </a:txBody>
                  <a:tcPr>
                    <a:solidFill>
                      <a:schemeClr val="accent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11.4</a:t>
                      </a:r>
                      <a:endParaRPr lang="en-GB" sz="1050" dirty="0">
                        <a:solidFill>
                          <a:schemeClr val="tx1"/>
                        </a:solidFill>
                      </a:endParaRPr>
                    </a:p>
                  </a:txBody>
                  <a:tcPr/>
                </a:tc>
                <a:extLst>
                  <a:ext uri="{0D108BD9-81ED-4DB2-BD59-A6C34878D82A}">
                    <a16:rowId xmlns:a16="http://schemas.microsoft.com/office/drawing/2014/main" val="2624663253"/>
                  </a:ext>
                </a:extLst>
              </a:tr>
              <a:tr h="240164">
                <a:tc>
                  <a:txBody>
                    <a:bodyPr/>
                    <a:lstStyle/>
                    <a:p>
                      <a:r>
                        <a:rPr lang="en-US" sz="1050" dirty="0">
                          <a:solidFill>
                            <a:schemeClr val="tx1"/>
                          </a:solidFill>
                        </a:rPr>
                        <a:t>Avg. acc. gradient [MV/m]</a:t>
                      </a:r>
                      <a:endParaRPr lang="en-GB" sz="1050" dirty="0">
                        <a:solidFill>
                          <a:schemeClr val="tx1"/>
                        </a:solidFill>
                      </a:endParaRPr>
                    </a:p>
                  </a:txBody>
                  <a:tcPr/>
                </a:tc>
                <a:tc>
                  <a:txBody>
                    <a:bodyPr/>
                    <a:lstStyle/>
                    <a:p>
                      <a:pPr algn="ctr"/>
                      <a:r>
                        <a:rPr lang="en-US" sz="1050" dirty="0">
                          <a:solidFill>
                            <a:schemeClr val="tx1"/>
                          </a:solidFill>
                        </a:rPr>
                        <a:t>2.4</a:t>
                      </a:r>
                      <a:endParaRPr lang="en-GB" sz="1050" dirty="0">
                        <a:solidFill>
                          <a:schemeClr val="tx1"/>
                        </a:solidFill>
                      </a:endParaRPr>
                    </a:p>
                  </a:txBody>
                  <a:tcPr/>
                </a:tc>
                <a:tc>
                  <a:txBody>
                    <a:bodyPr/>
                    <a:lstStyle/>
                    <a:p>
                      <a:pPr algn="ctr"/>
                      <a:r>
                        <a:rPr lang="en-US" sz="1050" dirty="0">
                          <a:solidFill>
                            <a:schemeClr val="tx1"/>
                          </a:solidFill>
                        </a:rPr>
                        <a:t>1.3</a:t>
                      </a:r>
                      <a:endParaRPr lang="en-GB" sz="1050" dirty="0">
                        <a:solidFill>
                          <a:schemeClr val="tx1"/>
                        </a:solidFill>
                      </a:endParaRPr>
                    </a:p>
                  </a:txBody>
                  <a:tcPr>
                    <a:solidFill>
                      <a:schemeClr val="accent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1.1</a:t>
                      </a:r>
                      <a:endParaRPr lang="en-GB" sz="1050" dirty="0">
                        <a:solidFill>
                          <a:schemeClr val="tx1"/>
                        </a:solidFill>
                      </a:endParaRPr>
                    </a:p>
                  </a:txBody>
                  <a:tcPr/>
                </a:tc>
                <a:extLst>
                  <a:ext uri="{0D108BD9-81ED-4DB2-BD59-A6C34878D82A}">
                    <a16:rowId xmlns:a16="http://schemas.microsoft.com/office/drawing/2014/main" val="1081320848"/>
                  </a:ext>
                </a:extLst>
              </a:tr>
              <a:tr h="240164">
                <a:tc>
                  <a:txBody>
                    <a:bodyPr/>
                    <a:lstStyle/>
                    <a:p>
                      <a:r>
                        <a:rPr lang="en-US" sz="1050" dirty="0">
                          <a:solidFill>
                            <a:schemeClr val="tx1"/>
                          </a:solidFill>
                        </a:rPr>
                        <a:t>Acc. field in RF cavity [MV/m]</a:t>
                      </a:r>
                      <a:endParaRPr lang="en-GB" sz="1050" dirty="0">
                        <a:solidFill>
                          <a:schemeClr val="tx1"/>
                        </a:solidFill>
                      </a:endParaRPr>
                    </a:p>
                  </a:txBody>
                  <a:tcPr/>
                </a:tc>
                <a:tc>
                  <a:txBody>
                    <a:bodyPr/>
                    <a:lstStyle/>
                    <a:p>
                      <a:pPr algn="ctr"/>
                      <a:r>
                        <a:rPr lang="en-US" sz="1050" dirty="0"/>
                        <a:t>30 </a:t>
                      </a:r>
                      <a:r>
                        <a:rPr lang="en-US" sz="800" dirty="0"/>
                        <a:t>(45 optimistically)</a:t>
                      </a:r>
                      <a:endParaRPr lang="en-GB" sz="1050" dirty="0"/>
                    </a:p>
                  </a:txBody>
                  <a:tcPr/>
                </a:tc>
                <a:tc>
                  <a:txBody>
                    <a:bodyPr/>
                    <a:lstStyle/>
                    <a:p>
                      <a:pPr algn="ctr"/>
                      <a:r>
                        <a:rPr lang="en-US" sz="1050" baseline="0" dirty="0"/>
                        <a:t>30</a:t>
                      </a:r>
                      <a:endParaRPr lang="en-GB" sz="1050" baseline="0" dirty="0"/>
                    </a:p>
                  </a:txBody>
                  <a:tcPr>
                    <a:solidFill>
                      <a:schemeClr val="accent1"/>
                    </a:solidFill>
                  </a:tcPr>
                </a:tc>
                <a:tc>
                  <a:txBody>
                    <a:bodyPr/>
                    <a:lstStyle/>
                    <a:p>
                      <a:pPr algn="ctr"/>
                      <a:r>
                        <a:rPr lang="en-US" sz="1050" dirty="0"/>
                        <a:t>30</a:t>
                      </a:r>
                    </a:p>
                  </a:txBody>
                  <a:tcPr/>
                </a:tc>
                <a:extLst>
                  <a:ext uri="{0D108BD9-81ED-4DB2-BD59-A6C34878D82A}">
                    <a16:rowId xmlns:a16="http://schemas.microsoft.com/office/drawing/2014/main" val="4193211139"/>
                  </a:ext>
                </a:extLst>
              </a:tr>
              <a:tr h="240164">
                <a:tc>
                  <a:txBody>
                    <a:bodyPr/>
                    <a:lstStyle/>
                    <a:p>
                      <a:r>
                        <a:rPr lang="en-US" sz="1050" dirty="0">
                          <a:solidFill>
                            <a:schemeClr val="tx1"/>
                          </a:solidFill>
                        </a:rPr>
                        <a:t>Synchronous phase [</a:t>
                      </a:r>
                      <a:r>
                        <a:rPr lang="en-US" sz="1050" dirty="0">
                          <a:solidFill>
                            <a:schemeClr val="tx1"/>
                          </a:solidFill>
                          <a:sym typeface="Symbol" panose="05050102010706020507" pitchFamily="18" charset="2"/>
                        </a:rPr>
                        <a:t>]</a:t>
                      </a:r>
                      <a:endParaRPr lang="en-GB" sz="1050" dirty="0">
                        <a:solidFill>
                          <a:schemeClr val="tx1"/>
                        </a:solidFill>
                      </a:endParaRPr>
                    </a:p>
                  </a:txBody>
                  <a:tcPr/>
                </a:tc>
                <a:tc>
                  <a:txBody>
                    <a:bodyPr/>
                    <a:lstStyle/>
                    <a:p>
                      <a:pPr algn="ctr"/>
                      <a:r>
                        <a:rPr lang="en-US" sz="1050" dirty="0">
                          <a:solidFill>
                            <a:schemeClr val="tx1"/>
                          </a:solidFill>
                        </a:rPr>
                        <a:t>45</a:t>
                      </a:r>
                      <a:endParaRPr lang="en-GB" sz="1050" dirty="0">
                        <a:solidFill>
                          <a:schemeClr val="tx1"/>
                        </a:solidFill>
                      </a:endParaRPr>
                    </a:p>
                  </a:txBody>
                  <a:tcPr/>
                </a:tc>
                <a:tc>
                  <a:txBody>
                    <a:bodyPr/>
                    <a:lstStyle/>
                    <a:p>
                      <a:pPr algn="ctr"/>
                      <a:r>
                        <a:rPr lang="en-US" sz="1050" baseline="0" dirty="0">
                          <a:solidFill>
                            <a:schemeClr val="tx1"/>
                          </a:solidFill>
                        </a:rPr>
                        <a:t>45</a:t>
                      </a:r>
                      <a:endParaRPr lang="en-GB" sz="1050" baseline="0" dirty="0">
                        <a:solidFill>
                          <a:schemeClr val="tx1"/>
                        </a:solidFill>
                      </a:endParaRPr>
                    </a:p>
                  </a:txBody>
                  <a:tcPr>
                    <a:solidFill>
                      <a:schemeClr val="accent1"/>
                    </a:solidFill>
                  </a:tcPr>
                </a:tc>
                <a:tc>
                  <a:txBody>
                    <a:bodyPr/>
                    <a:lstStyle/>
                    <a:p>
                      <a:pPr algn="ctr"/>
                      <a:r>
                        <a:rPr lang="en-US" sz="1050" dirty="0">
                          <a:solidFill>
                            <a:schemeClr val="tx1"/>
                          </a:solidFill>
                        </a:rPr>
                        <a:t>45</a:t>
                      </a:r>
                    </a:p>
                  </a:txBody>
                  <a:tcPr/>
                </a:tc>
                <a:extLst>
                  <a:ext uri="{0D108BD9-81ED-4DB2-BD59-A6C34878D82A}">
                    <a16:rowId xmlns:a16="http://schemas.microsoft.com/office/drawing/2014/main" val="834651179"/>
                  </a:ext>
                </a:extLst>
              </a:tr>
              <a:tr h="240164">
                <a:tc>
                  <a:txBody>
                    <a:bodyPr/>
                    <a:lstStyle/>
                    <a:p>
                      <a:r>
                        <a:rPr lang="en-US" sz="1050" dirty="0">
                          <a:solidFill>
                            <a:schemeClr val="tx1"/>
                          </a:solidFill>
                        </a:rPr>
                        <a:t>Minimal bucket area [eVs]</a:t>
                      </a:r>
                      <a:endParaRPr lang="en-GB" sz="1050" dirty="0">
                        <a:solidFill>
                          <a:schemeClr val="tx1"/>
                        </a:solidFill>
                      </a:endParaRPr>
                    </a:p>
                  </a:txBody>
                  <a:tcPr/>
                </a:tc>
                <a:tc>
                  <a:txBody>
                    <a:bodyPr/>
                    <a:lstStyle/>
                    <a:p>
                      <a:pPr algn="ctr"/>
                      <a:r>
                        <a:rPr lang="en-US" sz="1050" dirty="0">
                          <a:solidFill>
                            <a:schemeClr val="tx1"/>
                          </a:solidFill>
                        </a:rPr>
                        <a:t>0.6?</a:t>
                      </a:r>
                      <a:endParaRPr lang="en-GB" sz="1050" dirty="0">
                        <a:solidFill>
                          <a:schemeClr val="tx1"/>
                        </a:solidFill>
                      </a:endParaRPr>
                    </a:p>
                  </a:txBody>
                  <a:tcPr/>
                </a:tc>
                <a:tc>
                  <a:txBody>
                    <a:bodyPr/>
                    <a:lstStyle/>
                    <a:p>
                      <a:pPr algn="ctr"/>
                      <a:r>
                        <a:rPr lang="en-US" sz="1050" baseline="0" dirty="0">
                          <a:solidFill>
                            <a:schemeClr val="tx1"/>
                          </a:solidFill>
                        </a:rPr>
                        <a:t>0.6?</a:t>
                      </a:r>
                      <a:endParaRPr lang="en-GB" sz="1050" baseline="0" dirty="0">
                        <a:solidFill>
                          <a:schemeClr val="tx1"/>
                        </a:solidFill>
                      </a:endParaRPr>
                    </a:p>
                  </a:txBody>
                  <a:tcPr>
                    <a:solidFill>
                      <a:schemeClr val="accent1"/>
                    </a:solidFill>
                  </a:tcPr>
                </a:tc>
                <a:tc>
                  <a:txBody>
                    <a:bodyPr/>
                    <a:lstStyle/>
                    <a:p>
                      <a:pPr algn="ctr"/>
                      <a:r>
                        <a:rPr lang="en-US" sz="1050" dirty="0">
                          <a:solidFill>
                            <a:schemeClr val="tx1"/>
                          </a:solidFill>
                        </a:rPr>
                        <a:t>0.8?</a:t>
                      </a:r>
                    </a:p>
                  </a:txBody>
                  <a:tcPr/>
                </a:tc>
                <a:extLst>
                  <a:ext uri="{0D108BD9-81ED-4DB2-BD59-A6C34878D82A}">
                    <a16:rowId xmlns:a16="http://schemas.microsoft.com/office/drawing/2014/main" val="3637472091"/>
                  </a:ext>
                </a:extLst>
              </a:tr>
              <a:tr h="240164">
                <a:tc>
                  <a:txBody>
                    <a:bodyPr/>
                    <a:lstStyle/>
                    <a:p>
                      <a:r>
                        <a:rPr lang="en-US" sz="1050" dirty="0">
                          <a:solidFill>
                            <a:schemeClr val="tx1"/>
                          </a:solidFill>
                        </a:rPr>
                        <a:t>Injection B field [T] (warm m.)</a:t>
                      </a:r>
                      <a:endParaRPr lang="en-GB" sz="1050" dirty="0">
                        <a:solidFill>
                          <a:schemeClr val="tx1"/>
                        </a:solidFill>
                      </a:endParaRPr>
                    </a:p>
                  </a:txBody>
                  <a:tcPr/>
                </a:tc>
                <a:tc>
                  <a:txBody>
                    <a:bodyPr/>
                    <a:lstStyle/>
                    <a:p>
                      <a:pPr algn="ctr"/>
                      <a:r>
                        <a:rPr lang="en-US" sz="1050" dirty="0">
                          <a:solidFill>
                            <a:schemeClr val="tx1"/>
                          </a:solidFill>
                        </a:rPr>
                        <a:t>0.36</a:t>
                      </a:r>
                      <a:endParaRPr lang="en-GB" sz="1050" dirty="0">
                        <a:solidFill>
                          <a:schemeClr val="tx1"/>
                        </a:solidFill>
                      </a:endParaRPr>
                    </a:p>
                  </a:txBody>
                  <a:tcPr/>
                </a:tc>
                <a:tc>
                  <a:txBody>
                    <a:bodyPr/>
                    <a:lstStyle/>
                    <a:p>
                      <a:pPr algn="ctr"/>
                      <a:r>
                        <a:rPr lang="en-US" sz="1050" baseline="0" dirty="0">
                          <a:solidFill>
                            <a:schemeClr val="tx1"/>
                          </a:solidFill>
                        </a:rPr>
                        <a:t>-1.8</a:t>
                      </a:r>
                      <a:endParaRPr lang="en-GB" sz="1050" baseline="0" dirty="0">
                        <a:solidFill>
                          <a:schemeClr val="tx1"/>
                        </a:solidFill>
                      </a:endParaRPr>
                    </a:p>
                  </a:txBody>
                  <a:tcPr>
                    <a:solidFill>
                      <a:schemeClr val="accent1"/>
                    </a:solidFill>
                  </a:tcPr>
                </a:tc>
                <a:tc>
                  <a:txBody>
                    <a:bodyPr/>
                    <a:lstStyle/>
                    <a:p>
                      <a:pPr algn="ctr"/>
                      <a:r>
                        <a:rPr lang="en-US" sz="1050" dirty="0">
                          <a:solidFill>
                            <a:schemeClr val="tx1"/>
                          </a:solidFill>
                        </a:rPr>
                        <a:t>-1.8</a:t>
                      </a:r>
                    </a:p>
                  </a:txBody>
                  <a:tcPr/>
                </a:tc>
                <a:extLst>
                  <a:ext uri="{0D108BD9-81ED-4DB2-BD59-A6C34878D82A}">
                    <a16:rowId xmlns:a16="http://schemas.microsoft.com/office/drawing/2014/main" val="3648404162"/>
                  </a:ext>
                </a:extLst>
              </a:tr>
              <a:tr h="240164">
                <a:tc>
                  <a:txBody>
                    <a:bodyPr/>
                    <a:lstStyle/>
                    <a:p>
                      <a:r>
                        <a:rPr lang="en-US" sz="1050" dirty="0">
                          <a:solidFill>
                            <a:schemeClr val="tx1"/>
                          </a:solidFill>
                        </a:rPr>
                        <a:t>Ejection B field [T] (warm m.)</a:t>
                      </a:r>
                      <a:endParaRPr lang="en-GB" sz="1050" dirty="0">
                        <a:solidFill>
                          <a:schemeClr val="tx1"/>
                        </a:solidFill>
                      </a:endParaRPr>
                    </a:p>
                  </a:txBody>
                  <a:tcPr/>
                </a:tc>
                <a:tc>
                  <a:txBody>
                    <a:bodyPr/>
                    <a:lstStyle/>
                    <a:p>
                      <a:pPr algn="ctr"/>
                      <a:r>
                        <a:rPr lang="en-US" sz="1050" dirty="0">
                          <a:solidFill>
                            <a:schemeClr val="tx1"/>
                          </a:solidFill>
                        </a:rPr>
                        <a:t>1.8</a:t>
                      </a:r>
                      <a:endParaRPr lang="en-GB" sz="1050" dirty="0">
                        <a:solidFill>
                          <a:schemeClr val="tx1"/>
                        </a:solidFill>
                      </a:endParaRPr>
                    </a:p>
                  </a:txBody>
                  <a:tcPr/>
                </a:tc>
                <a:tc>
                  <a:txBody>
                    <a:bodyPr/>
                    <a:lstStyle/>
                    <a:p>
                      <a:pPr algn="ctr"/>
                      <a:r>
                        <a:rPr lang="en-US" sz="1050" baseline="0" dirty="0">
                          <a:solidFill>
                            <a:schemeClr val="tx1"/>
                          </a:solidFill>
                        </a:rPr>
                        <a:t>1.8</a:t>
                      </a:r>
                      <a:endParaRPr lang="en-GB" sz="1050" baseline="0" dirty="0">
                        <a:solidFill>
                          <a:schemeClr val="tx1"/>
                        </a:solidFill>
                      </a:endParaRPr>
                    </a:p>
                  </a:txBody>
                  <a:tcPr>
                    <a:solidFill>
                      <a:schemeClr val="accent1"/>
                    </a:solidFill>
                  </a:tcPr>
                </a:tc>
                <a:tc>
                  <a:txBody>
                    <a:bodyPr/>
                    <a:lstStyle/>
                    <a:p>
                      <a:pPr algn="ctr"/>
                      <a:r>
                        <a:rPr lang="en-US" sz="1050" dirty="0">
                          <a:solidFill>
                            <a:schemeClr val="tx1"/>
                          </a:solidFill>
                        </a:rPr>
                        <a:t>1.8</a:t>
                      </a:r>
                    </a:p>
                  </a:txBody>
                  <a:tcPr/>
                </a:tc>
                <a:extLst>
                  <a:ext uri="{0D108BD9-81ED-4DB2-BD59-A6C34878D82A}">
                    <a16:rowId xmlns:a16="http://schemas.microsoft.com/office/drawing/2014/main" val="2740770663"/>
                  </a:ext>
                </a:extLst>
              </a:tr>
            </a:tbl>
          </a:graphicData>
        </a:graphic>
      </p:graphicFrame>
      <p:sp>
        <p:nvSpPr>
          <p:cNvPr id="46" name="Content Placeholder 1">
            <a:extLst>
              <a:ext uri="{FF2B5EF4-FFF2-40B4-BE49-F238E27FC236}">
                <a16:creationId xmlns:a16="http://schemas.microsoft.com/office/drawing/2014/main" id="{61024A8E-273C-9C3A-DC3F-EF6D1424DFF2}"/>
              </a:ext>
            </a:extLst>
          </p:cNvPr>
          <p:cNvSpPr>
            <a:spLocks noGrp="1"/>
          </p:cNvSpPr>
          <p:nvPr>
            <p:ph sz="half" idx="1"/>
          </p:nvPr>
        </p:nvSpPr>
        <p:spPr/>
        <p:txBody>
          <a:bodyPr>
            <a:normAutofit fontScale="85000" lnSpcReduction="20000"/>
          </a:bodyPr>
          <a:lstStyle/>
          <a:p>
            <a:pPr marL="0" indent="0">
              <a:buNone/>
            </a:pPr>
            <a:r>
              <a:rPr lang="en-US" sz="1400" b="1" dirty="0"/>
              <a:t>Parameters to be optimized:</a:t>
            </a:r>
          </a:p>
          <a:p>
            <a:pPr>
              <a:lnSpc>
                <a:spcPct val="200000"/>
              </a:lnSpc>
            </a:pPr>
            <a:r>
              <a:rPr lang="en-US" sz="1400" dirty="0"/>
              <a:t>Circumference</a:t>
            </a:r>
          </a:p>
          <a:p>
            <a:pPr>
              <a:lnSpc>
                <a:spcPct val="150000"/>
              </a:lnSpc>
            </a:pPr>
            <a:r>
              <a:rPr lang="en-US" sz="1400" dirty="0"/>
              <a:t>Survival rate and acceleration time</a:t>
            </a:r>
          </a:p>
          <a:p>
            <a:pPr>
              <a:lnSpc>
                <a:spcPct val="150000"/>
              </a:lnSpc>
            </a:pPr>
            <a:r>
              <a:rPr lang="en-US" sz="1400" dirty="0"/>
              <a:t>Number of RF stations, </a:t>
            </a:r>
            <a:r>
              <a:rPr lang="en-US" sz="1400" i="1" dirty="0" err="1"/>
              <a:t>n</a:t>
            </a:r>
            <a:r>
              <a:rPr lang="en-US" sz="1400" baseline="-25000" dirty="0" err="1"/>
              <a:t>RF</a:t>
            </a:r>
            <a:endParaRPr lang="en-US" sz="1400" baseline="-25000" dirty="0"/>
          </a:p>
          <a:p>
            <a:pPr>
              <a:lnSpc>
                <a:spcPct val="150000"/>
              </a:lnSpc>
            </a:pPr>
            <a:r>
              <a:rPr lang="en-US" sz="1400" dirty="0">
                <a:solidFill>
                  <a:schemeClr val="tx1"/>
                </a:solidFill>
              </a:rPr>
              <a:t>Synchronous phase</a:t>
            </a:r>
            <a:endParaRPr lang="en-GB" sz="1400" dirty="0">
              <a:solidFill>
                <a:schemeClr val="tx1"/>
              </a:solidFill>
            </a:endParaRPr>
          </a:p>
          <a:p>
            <a:pPr>
              <a:lnSpc>
                <a:spcPct val="150000"/>
              </a:lnSpc>
            </a:pPr>
            <a:r>
              <a:rPr lang="en-US" sz="1400" dirty="0"/>
              <a:t>Minimal required bucket area </a:t>
            </a:r>
            <a:br>
              <a:rPr lang="en-US" sz="1400" dirty="0"/>
            </a:br>
            <a:r>
              <a:rPr lang="en-US" sz="1400" dirty="0"/>
              <a:t>and RF filling factor</a:t>
            </a:r>
          </a:p>
          <a:p>
            <a:pPr>
              <a:lnSpc>
                <a:spcPct val="150000"/>
              </a:lnSpc>
            </a:pPr>
            <a:r>
              <a:rPr lang="en-US" sz="1400" dirty="0"/>
              <a:t>Inj. and ejection </a:t>
            </a:r>
            <a:r>
              <a:rPr lang="en-US" sz="1400" i="1" dirty="0"/>
              <a:t>B</a:t>
            </a:r>
            <a:r>
              <a:rPr lang="en-US" sz="1400" dirty="0"/>
              <a:t> fields</a:t>
            </a:r>
          </a:p>
          <a:p>
            <a:pPr>
              <a:lnSpc>
                <a:spcPct val="150000"/>
              </a:lnSpc>
            </a:pPr>
            <a:r>
              <a:rPr lang="en-US" sz="1400" b="1" dirty="0"/>
              <a:t>Maximum ramp rate, d</a:t>
            </a:r>
            <a:r>
              <a:rPr lang="en-US" sz="1400" b="1" i="1" dirty="0"/>
              <a:t>B</a:t>
            </a:r>
            <a:r>
              <a:rPr lang="en-US" sz="1400" b="1" dirty="0"/>
              <a:t>/d</a:t>
            </a:r>
            <a:r>
              <a:rPr lang="en-US" sz="1400" b="1" i="1" dirty="0"/>
              <a:t>t</a:t>
            </a:r>
            <a:r>
              <a:rPr lang="en-US" sz="1400" b="1" dirty="0"/>
              <a:t>?</a:t>
            </a:r>
            <a:r>
              <a:rPr lang="en-US" sz="1400" dirty="0">
                <a:latin typeface="+mj-lt"/>
              </a:rPr>
              <a:t/>
            </a:r>
            <a:br>
              <a:rPr lang="en-US" sz="1400" dirty="0">
                <a:latin typeface="+mj-lt"/>
              </a:rPr>
            </a:br>
            <a:endParaRPr lang="en-US" sz="1400" dirty="0">
              <a:latin typeface="+mj-lt"/>
            </a:endParaRPr>
          </a:p>
          <a:p>
            <a:pPr>
              <a:lnSpc>
                <a:spcPct val="150000"/>
              </a:lnSpc>
            </a:pPr>
            <a:endParaRPr lang="en-US" sz="1400" dirty="0">
              <a:latin typeface="+mj-lt"/>
            </a:endParaRPr>
          </a:p>
          <a:p>
            <a:endParaRPr lang="en-US" sz="1400" dirty="0">
              <a:latin typeface="Mangal" panose="02040503050203030202" pitchFamily="18" charset="0"/>
              <a:cs typeface="Mangal" panose="02040503050203030202" pitchFamily="18" charset="0"/>
            </a:endParaRPr>
          </a:p>
          <a:p>
            <a:endParaRPr lang="en-US" sz="1400" dirty="0">
              <a:latin typeface="Mangal" panose="02040503050203030202" pitchFamily="18" charset="0"/>
              <a:cs typeface="Mangal" panose="02040503050203030202" pitchFamily="18" charset="0"/>
            </a:endParaRPr>
          </a:p>
          <a:p>
            <a:endParaRPr lang="en-US" sz="1400" dirty="0">
              <a:latin typeface="Mangal" panose="02040503050203030202" pitchFamily="18" charset="0"/>
              <a:cs typeface="Mangal" panose="02040503050203030202" pitchFamily="18" charset="0"/>
            </a:endParaRPr>
          </a:p>
          <a:p>
            <a:endParaRPr lang="en-US" sz="1400" dirty="0">
              <a:latin typeface="Mangal" panose="02040503050203030202" pitchFamily="18" charset="0"/>
              <a:cs typeface="Mangal" panose="02040503050203030202" pitchFamily="18" charset="0"/>
            </a:endParaRPr>
          </a:p>
          <a:p>
            <a:endParaRPr lang="en-GB" sz="1400" dirty="0">
              <a:latin typeface="Mangal" panose="02040503050203030202" pitchFamily="18" charset="0"/>
              <a:cs typeface="Mangal" panose="02040503050203030202" pitchFamily="18" charset="0"/>
            </a:endParaRPr>
          </a:p>
          <a:p>
            <a:endParaRPr lang="en-US" sz="1400" b="1" dirty="0">
              <a:latin typeface="+mj-lt"/>
            </a:endParaRPr>
          </a:p>
        </p:txBody>
      </p:sp>
      <p:sp>
        <p:nvSpPr>
          <p:cNvPr id="7" name="Espace réservé du contenu 6"/>
          <p:cNvSpPr>
            <a:spLocks noGrp="1"/>
          </p:cNvSpPr>
          <p:nvPr>
            <p:ph sz="half" idx="2"/>
          </p:nvPr>
        </p:nvSpPr>
        <p:spPr/>
        <p:txBody>
          <a:bodyPr/>
          <a:lstStyle/>
          <a:p>
            <a:endParaRPr lang="fr-FR"/>
          </a:p>
        </p:txBody>
      </p:sp>
      <p:sp>
        <p:nvSpPr>
          <p:cNvPr id="2" name="Espace réservé du pied de page 1"/>
          <p:cNvSpPr>
            <a:spLocks noGrp="1"/>
          </p:cNvSpPr>
          <p:nvPr>
            <p:ph type="ftr" sz="quarter" idx="11"/>
          </p:nvPr>
        </p:nvSpPr>
        <p:spPr/>
        <p:txBody>
          <a:bodyPr/>
          <a:lstStyle/>
          <a:p>
            <a:r>
              <a:rPr lang="en-US" smtClean="0"/>
              <a:t>Status report on high-energy complex / Antoine Chance</a:t>
            </a:r>
            <a:endParaRPr lang="en-GB" dirty="0"/>
          </a:p>
        </p:txBody>
      </p:sp>
      <p:sp>
        <p:nvSpPr>
          <p:cNvPr id="5" name="Espace réservé du numéro de diapositive 4"/>
          <p:cNvSpPr>
            <a:spLocks noGrp="1"/>
          </p:cNvSpPr>
          <p:nvPr>
            <p:ph type="sldNum" sz="quarter" idx="12"/>
          </p:nvPr>
        </p:nvSpPr>
        <p:spPr/>
        <p:txBody>
          <a:bodyPr/>
          <a:lstStyle/>
          <a:p>
            <a:fld id="{974172A1-1CBF-0B40-9234-7D4D80EC19EA}" type="slidenum">
              <a:rPr lang="en-GB" smtClean="0"/>
              <a:pPr/>
              <a:t>9</a:t>
            </a:fld>
            <a:endParaRPr lang="en-GB" dirty="0"/>
          </a:p>
        </p:txBody>
      </p:sp>
      <p:sp>
        <p:nvSpPr>
          <p:cNvPr id="4" name="Title 3"/>
          <p:cNvSpPr>
            <a:spLocks noGrp="1"/>
          </p:cNvSpPr>
          <p:nvPr>
            <p:ph type="title"/>
          </p:nvPr>
        </p:nvSpPr>
        <p:spPr/>
        <p:txBody>
          <a:bodyPr/>
          <a:lstStyle/>
          <a:p>
            <a:r>
              <a:rPr lang="en-US" dirty="0"/>
              <a:t>RCS1/2/3 optimization parameters</a:t>
            </a:r>
            <a:endParaRPr lang="en-GB" dirty="0"/>
          </a:p>
        </p:txBody>
      </p:sp>
      <p:sp>
        <p:nvSpPr>
          <p:cNvPr id="10" name="Rectangle 9">
            <a:extLst>
              <a:ext uri="{FF2B5EF4-FFF2-40B4-BE49-F238E27FC236}">
                <a16:creationId xmlns:a16="http://schemas.microsoft.com/office/drawing/2014/main" id="{514516EE-097C-EA40-BE20-097DBBB4B6D5}"/>
              </a:ext>
            </a:extLst>
          </p:cNvPr>
          <p:cNvSpPr/>
          <p:nvPr/>
        </p:nvSpPr>
        <p:spPr>
          <a:xfrm>
            <a:off x="3546975" y="2002537"/>
            <a:ext cx="5519420" cy="1257300"/>
          </a:xfrm>
          <a:prstGeom prst="rect">
            <a:avLst/>
          </a:pr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p:nvSpPr>
        <p:spPr>
          <a:xfrm>
            <a:off x="5868144" y="4515966"/>
            <a:ext cx="2448272" cy="369332"/>
          </a:xfrm>
          <a:prstGeom prst="rect">
            <a:avLst/>
          </a:prstGeom>
          <a:noFill/>
        </p:spPr>
        <p:txBody>
          <a:bodyPr wrap="square" rtlCol="0">
            <a:spAutoFit/>
          </a:bodyPr>
          <a:lstStyle/>
          <a:p>
            <a:r>
              <a:rPr lang="fr-FR" b="1" dirty="0" err="1" smtClean="0">
                <a:solidFill>
                  <a:srgbClr val="0070C0"/>
                </a:solidFill>
              </a:rPr>
              <a:t>Courtesy</a:t>
            </a:r>
            <a:r>
              <a:rPr lang="fr-FR" b="1" dirty="0" smtClean="0">
                <a:solidFill>
                  <a:srgbClr val="0070C0"/>
                </a:solidFill>
              </a:rPr>
              <a:t>: F. Batsch</a:t>
            </a:r>
            <a:endParaRPr lang="fr-FR" b="1" dirty="0">
              <a:solidFill>
                <a:srgbClr val="0070C0"/>
              </a:solidFill>
            </a:endParaRPr>
          </a:p>
        </p:txBody>
      </p:sp>
    </p:spTree>
    <p:extLst>
      <p:ext uri="{BB962C8B-B14F-4D97-AF65-F5344CB8AC3E}">
        <p14:creationId xmlns:p14="http://schemas.microsoft.com/office/powerpoint/2010/main" val="3931108703"/>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947F2506E4E4646B744CDE35131544A" ma:contentTypeVersion="13" ma:contentTypeDescription="Create a new document." ma:contentTypeScope="" ma:versionID="14043b90b3cf8ee4c9c1203e10817731">
  <xsd:schema xmlns:xsd="http://www.w3.org/2001/XMLSchema" xmlns:xs="http://www.w3.org/2001/XMLSchema" xmlns:p="http://schemas.microsoft.com/office/2006/metadata/properties" xmlns:ns3="1e110155-a173-47cd-b891-f412286ef773" xmlns:ns4="20570098-6542-45bc-852f-3993cdce27a5" targetNamespace="http://schemas.microsoft.com/office/2006/metadata/properties" ma:root="true" ma:fieldsID="b8069b42d9b3d0382a97a7be21f6e516" ns3:_="" ns4:_="">
    <xsd:import namespace="1e110155-a173-47cd-b891-f412286ef773"/>
    <xsd:import namespace="20570098-6542-45bc-852f-3993cdce27a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10155-a173-47cd-b891-f412286ef7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570098-6542-45bc-852f-3993cdce27a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39E6303-560D-4712-BEC3-A253233F4310}">
  <ds:schemaRefs>
    <ds:schemaRef ds:uri="http://purl.org/dc/elements/1.1/"/>
    <ds:schemaRef ds:uri="http://schemas.microsoft.com/office/2006/metadata/properties"/>
    <ds:schemaRef ds:uri="1e110155-a173-47cd-b891-f412286ef77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20570098-6542-45bc-852f-3993cdce27a5"/>
    <ds:schemaRef ds:uri="http://www.w3.org/XML/1998/namespace"/>
    <ds:schemaRef ds:uri="http://purl.org/dc/dcmitype/"/>
  </ds:schemaRefs>
</ds:datastoreItem>
</file>

<file path=customXml/itemProps2.xml><?xml version="1.0" encoding="utf-8"?>
<ds:datastoreItem xmlns:ds="http://schemas.openxmlformats.org/officeDocument/2006/customXml" ds:itemID="{1BB6BCB4-0CBE-4531-B80F-C7E0BDE322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10155-a173-47cd-b891-f412286ef773"/>
    <ds:schemaRef ds:uri="20570098-6542-45bc-852f-3993cdce27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280EB92-6C56-4421-9A69-202475D9CD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10533</TotalTime>
  <Words>4057</Words>
  <Application>Microsoft Office PowerPoint</Application>
  <PresentationFormat>Affichage à l'écran (16:9)</PresentationFormat>
  <Paragraphs>807</Paragraphs>
  <Slides>56</Slides>
  <Notes>6</Notes>
  <HiddenSlides>0</HiddenSlides>
  <MMClips>0</MMClips>
  <ScaleCrop>false</ScaleCrop>
  <HeadingPairs>
    <vt:vector size="6" baseType="variant">
      <vt:variant>
        <vt:lpstr>Polices utilisées</vt:lpstr>
      </vt:variant>
      <vt:variant>
        <vt:i4>16</vt:i4>
      </vt:variant>
      <vt:variant>
        <vt:lpstr>Thème</vt:lpstr>
      </vt:variant>
      <vt:variant>
        <vt:i4>1</vt:i4>
      </vt:variant>
      <vt:variant>
        <vt:lpstr>Titres des diapositives</vt:lpstr>
      </vt:variant>
      <vt:variant>
        <vt:i4>56</vt:i4>
      </vt:variant>
    </vt:vector>
  </HeadingPairs>
  <TitlesOfParts>
    <vt:vector size="73" baseType="lpstr">
      <vt:lpstr>Aptos</vt:lpstr>
      <vt:lpstr>Arial</vt:lpstr>
      <vt:lpstr>Arial Narrow</vt:lpstr>
      <vt:lpstr>Calibri</vt:lpstr>
      <vt:lpstr>Calibri Light</vt:lpstr>
      <vt:lpstr>Cambria Math</vt:lpstr>
      <vt:lpstr>Fira Sans</vt:lpstr>
      <vt:lpstr>FreeSans</vt:lpstr>
      <vt:lpstr>Liberation Sans</vt:lpstr>
      <vt:lpstr>Mangal</vt:lpstr>
      <vt:lpstr>Montserrat</vt:lpstr>
      <vt:lpstr>Montserrat SemiBold</vt:lpstr>
      <vt:lpstr>Noto Sans CJK SC</vt:lpstr>
      <vt:lpstr>Symbol</vt:lpstr>
      <vt:lpstr>Times New Roman</vt:lpstr>
      <vt:lpstr>Wingdings</vt:lpstr>
      <vt:lpstr>2_Office Theme</vt:lpstr>
      <vt:lpstr>Status report on high-energy complex</vt:lpstr>
      <vt:lpstr>One-day workshop on RCS on Wednesday 22/05/2024 </vt:lpstr>
      <vt:lpstr>High-energy complex</vt:lpstr>
      <vt:lpstr>Outline</vt:lpstr>
      <vt:lpstr>Outline</vt:lpstr>
      <vt:lpstr>The RCSs ramping</vt:lpstr>
      <vt:lpstr>Reminders </vt:lpstr>
      <vt:lpstr>RCS parameter software</vt:lpstr>
      <vt:lpstr>RCS1/2/3 optimization parameters</vt:lpstr>
      <vt:lpstr>Example of optimization with genetic algorithm</vt:lpstr>
      <vt:lpstr>SPS tunnel for RCS 1 and RCS 2, and the LHC tunnel for RCS 4</vt:lpstr>
      <vt:lpstr>Case 2: SPS tunnel for RCS 1 and RCS 2, and the LHC tunnel for RCS 4</vt:lpstr>
      <vt:lpstr>Outline</vt:lpstr>
      <vt:lpstr>Structure of an arc and optics (RCS2)</vt:lpstr>
      <vt:lpstr>Rough scan of b3/b5 component Emittance growth </vt:lpstr>
      <vt:lpstr>Relative transverse emittance growth with b3 and b5 errors</vt:lpstr>
      <vt:lpstr>Good field region of SC dipoles</vt:lpstr>
      <vt:lpstr>Outline</vt:lpstr>
      <vt:lpstr>RF system requirements</vt:lpstr>
      <vt:lpstr>Présentation PowerPoint</vt:lpstr>
      <vt:lpstr>Beam loading compensation</vt:lpstr>
      <vt:lpstr>RF parameters Cavity powering</vt:lpstr>
      <vt:lpstr>Outline</vt:lpstr>
      <vt:lpstr>RCS parameters</vt:lpstr>
      <vt:lpstr>Scans versus positive chromaticity Chain of 4 RCS (up to 5 TeV)</vt:lpstr>
      <vt:lpstr>Example of start-to-end simulation with RCS 4</vt:lpstr>
      <vt:lpstr>Reducing the R/Q of the modes</vt:lpstr>
      <vt:lpstr>Outline</vt:lpstr>
      <vt:lpstr>Optimization Process in Python</vt:lpstr>
      <vt:lpstr>OPTIMIZATION RESULTS: RCS4</vt:lpstr>
      <vt:lpstr>Cost Computation</vt:lpstr>
      <vt:lpstr>Magnetic circuit model of the H-type magnet</vt:lpstr>
      <vt:lpstr>Comparison between magnetic circuit and FEMM</vt:lpstr>
      <vt:lpstr>Resistive quadrupole magnet design</vt:lpstr>
      <vt:lpstr>Outline</vt:lpstr>
      <vt:lpstr>Hysteresis loss in a single single round sub-cable in ReBCO</vt:lpstr>
      <vt:lpstr>What level of AC loss acceptable for energy saving?</vt:lpstr>
      <vt:lpstr>HTS pulsed magnet test stand</vt:lpstr>
      <vt:lpstr>Experience with pulsed SC dipoles at GSI</vt:lpstr>
      <vt:lpstr>Experience with pulsed SC Qpoles at GSI</vt:lpstr>
      <vt:lpstr>Outline</vt:lpstr>
      <vt:lpstr>Accelerator Superconducting Magnets</vt:lpstr>
      <vt:lpstr>Numerical Optimization Routine </vt:lpstr>
      <vt:lpstr>Numerical Optimization Routine – Example: 3 racetracks</vt:lpstr>
      <vt:lpstr>Configuration 1 @ 10 T</vt:lpstr>
      <vt:lpstr>Configuration 2 @ 10 T</vt:lpstr>
      <vt:lpstr>Outline</vt:lpstr>
      <vt:lpstr>Radiation load on magnets – what to consider</vt:lpstr>
      <vt:lpstr>Used shielding in the magnets</vt:lpstr>
      <vt:lpstr>Radiation to first cell after RF insertion</vt:lpstr>
      <vt:lpstr>Residual dose rates</vt:lpstr>
      <vt:lpstr>Summary I</vt:lpstr>
      <vt:lpstr>Summary II</vt:lpstr>
      <vt:lpstr>Summary III</vt:lpstr>
      <vt:lpstr>Required R&amp;D</vt:lpstr>
      <vt:lpstr>Présentation PowerPoint</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Antoine Chance</dc:creator>
  <cp:lastModifiedBy>CHANCE Antoine</cp:lastModifiedBy>
  <cp:revision>625</cp:revision>
  <dcterms:created xsi:type="dcterms:W3CDTF">2021-05-17T12:13:58Z</dcterms:created>
  <dcterms:modified xsi:type="dcterms:W3CDTF">2024-05-27T08:14:20Z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0x0101003947F2506E4E4646B744CDE35131544A</vt:lpwstr>
  </property>
</Properties>
</file>