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407" r:id="rId5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35"/>
    <a:srgbClr val="D09E00"/>
    <a:srgbClr val="FF00FF"/>
    <a:srgbClr val="015711"/>
    <a:srgbClr val="FFCC66"/>
    <a:srgbClr val="512373"/>
    <a:srgbClr val="C59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2659" autoAdjust="0"/>
  </p:normalViewPr>
  <p:slideViewPr>
    <p:cSldViewPr snapToObjects="1" showGuides="1">
      <p:cViewPr varScale="1">
        <p:scale>
          <a:sx n="142" d="100"/>
          <a:sy n="142" d="100"/>
        </p:scale>
        <p:origin x="654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notesViewPr>
    <p:cSldViewPr snapToObjects="1">
      <p:cViewPr varScale="1">
        <p:scale>
          <a:sx n="84" d="100"/>
          <a:sy n="84" d="100"/>
        </p:scale>
        <p:origin x="25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22/04/2024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888608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747084"/>
            <a:ext cx="6480000" cy="32872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3219450"/>
            <a:ext cx="6480175" cy="1081088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Magnets tranpsort in LS3 through IP2 - M. Modena , 121th TCC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3243448" y="4767263"/>
            <a:ext cx="2736304" cy="269875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1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05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Magnets tranpsort in LS3 through IP2 - M. Modena , 121th TCC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Magnets tranpsort in LS3 through IP2 - M. Modena , 121th TCC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Magnets tranpsort in LS3 through IP2 - M. Modena , 121th TCC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Magnets tranpsort in LS3 through IP2 - M. Modena , 121th TCC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Magnets tranpsort in LS3 through IP2 - M. Modena , 121th TCC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Magnets tranpsort in LS3 through IP2 - M. Modena , 121th TCC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Magnets tranpsort in LS3 through IP2 - M. Modena , 121th TCC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400939/2.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83AB30E-8D8E-5EE2-B9E4-1A2BD87FE55F}"/>
              </a:ext>
            </a:extLst>
          </p:cNvPr>
          <p:cNvSpPr txBox="1"/>
          <p:nvPr/>
        </p:nvSpPr>
        <p:spPr>
          <a:xfrm>
            <a:off x="582377" y="483518"/>
            <a:ext cx="8386923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5"/>
                </a:solidFill>
              </a:rPr>
              <a:t>J         F         M         A         M         J         </a:t>
            </a:r>
            <a:r>
              <a:rPr lang="en-GB" i="1" dirty="0" err="1">
                <a:solidFill>
                  <a:schemeClr val="accent5"/>
                </a:solidFill>
              </a:rPr>
              <a:t>J</a:t>
            </a:r>
            <a:r>
              <a:rPr lang="en-GB" i="1" dirty="0">
                <a:solidFill>
                  <a:schemeClr val="accent5"/>
                </a:solidFill>
              </a:rPr>
              <a:t>         A         S         O         N         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603386" cy="357334"/>
          </a:xfrm>
        </p:spPr>
        <p:txBody>
          <a:bodyPr/>
          <a:lstStyle/>
          <a:p>
            <a:r>
              <a:rPr lang="en-GB" sz="2000" i="1" dirty="0"/>
              <a:t>1-SLIDE message: 2024 road-map for HL-LHC LS3 Planning studies,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FDA5D62D-0245-7408-FB46-38AFC71BD3BD}"/>
              </a:ext>
            </a:extLst>
          </p:cNvPr>
          <p:cNvSpPr/>
          <p:nvPr/>
        </p:nvSpPr>
        <p:spPr>
          <a:xfrm>
            <a:off x="582377" y="788870"/>
            <a:ext cx="8386923" cy="4012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A1C871EE-0498-E820-6E24-C64983AE7816}"/>
              </a:ext>
            </a:extLst>
          </p:cNvPr>
          <p:cNvSpPr/>
          <p:nvPr/>
        </p:nvSpPr>
        <p:spPr>
          <a:xfrm rot="10800000">
            <a:off x="4645562" y="1098000"/>
            <a:ext cx="114881" cy="302198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4ADB7D38-CA9E-E3F1-478A-1F0554346B44}"/>
              </a:ext>
            </a:extLst>
          </p:cNvPr>
          <p:cNvSpPr/>
          <p:nvPr/>
        </p:nvSpPr>
        <p:spPr>
          <a:xfrm rot="10800000">
            <a:off x="2796287" y="1091047"/>
            <a:ext cx="125136" cy="258152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2F87142F-B313-75AB-B001-8C9D7FB97932}"/>
              </a:ext>
            </a:extLst>
          </p:cNvPr>
          <p:cNvSpPr/>
          <p:nvPr/>
        </p:nvSpPr>
        <p:spPr>
          <a:xfrm rot="10800000">
            <a:off x="6663746" y="1095310"/>
            <a:ext cx="98414" cy="976152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69C46321-3339-6109-A398-B9C8CCA2DDB5}"/>
              </a:ext>
            </a:extLst>
          </p:cNvPr>
          <p:cNvSpPr/>
          <p:nvPr/>
        </p:nvSpPr>
        <p:spPr>
          <a:xfrm rot="10800000">
            <a:off x="7151777" y="1097529"/>
            <a:ext cx="122096" cy="1982912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D2C172DC-DC35-178F-8DFC-FF9402EDF4DE}"/>
              </a:ext>
            </a:extLst>
          </p:cNvPr>
          <p:cNvSpPr/>
          <p:nvPr/>
        </p:nvSpPr>
        <p:spPr>
          <a:xfrm rot="10800000">
            <a:off x="7424293" y="1104985"/>
            <a:ext cx="171899" cy="902833"/>
          </a:xfrm>
          <a:prstGeom prst="downArrow">
            <a:avLst>
              <a:gd name="adj1" fmla="val 33376"/>
              <a:gd name="adj2" fmla="val 50000"/>
            </a:avLst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C6859A41-C3F5-ADA6-9FE6-C6910EDA27E3}"/>
              </a:ext>
            </a:extLst>
          </p:cNvPr>
          <p:cNvSpPr/>
          <p:nvPr/>
        </p:nvSpPr>
        <p:spPr>
          <a:xfrm rot="10800000">
            <a:off x="8162706" y="1097528"/>
            <a:ext cx="114881" cy="287845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2266EA-6B1F-11C1-D6EF-DEAFB18182BE}"/>
              </a:ext>
            </a:extLst>
          </p:cNvPr>
          <p:cNvSpPr txBox="1"/>
          <p:nvPr/>
        </p:nvSpPr>
        <p:spPr>
          <a:xfrm>
            <a:off x="1121223" y="1354719"/>
            <a:ext cx="1773205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i="1" dirty="0"/>
              <a:t>PLAN tooling: closure LS3 requests (</a:t>
            </a:r>
            <a:r>
              <a:rPr lang="en-GB" sz="1100" i="1" u="sng" dirty="0"/>
              <a:t>31 March</a:t>
            </a:r>
            <a:r>
              <a:rPr lang="en-GB" sz="1100" i="1" dirty="0"/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556490-4FC3-E11E-854C-CE20A2112DEE}"/>
              </a:ext>
            </a:extLst>
          </p:cNvPr>
          <p:cNvSpPr txBox="1"/>
          <p:nvPr/>
        </p:nvSpPr>
        <p:spPr>
          <a:xfrm>
            <a:off x="2082569" y="2398330"/>
            <a:ext cx="2275079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i="1" dirty="0"/>
              <a:t>“Equip. read. vs. Install.” revision: float REVISION (</a:t>
            </a:r>
            <a:r>
              <a:rPr lang="en-GB" sz="1100" i="1" u="sng" dirty="0"/>
              <a:t>1 June</a:t>
            </a:r>
            <a:r>
              <a:rPr lang="en-GB" sz="1100" i="1" dirty="0"/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732B63-2E41-A1FD-9B6D-9353925C88A0}"/>
              </a:ext>
            </a:extLst>
          </p:cNvPr>
          <p:cNvSpPr txBox="1"/>
          <p:nvPr/>
        </p:nvSpPr>
        <p:spPr>
          <a:xfrm>
            <a:off x="5019799" y="2088111"/>
            <a:ext cx="1728192" cy="43088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b="1" i="1" dirty="0"/>
              <a:t>“LS3 Readiness Review”(</a:t>
            </a:r>
            <a:r>
              <a:rPr lang="en-GB" sz="1100" b="1" i="1" u="sng" dirty="0"/>
              <a:t>11-13 Sept)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BD918748-91F3-DC1D-96E8-CEACE850F33B}"/>
              </a:ext>
            </a:extLst>
          </p:cNvPr>
          <p:cNvSpPr/>
          <p:nvPr/>
        </p:nvSpPr>
        <p:spPr>
          <a:xfrm rot="10800000">
            <a:off x="4275547" y="1106778"/>
            <a:ext cx="114881" cy="1279864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BD1EA8-E490-AC2A-DDD4-400A0CC61634}"/>
              </a:ext>
            </a:extLst>
          </p:cNvPr>
          <p:cNvSpPr txBox="1"/>
          <p:nvPr/>
        </p:nvSpPr>
        <p:spPr>
          <a:xfrm>
            <a:off x="4674500" y="1400198"/>
            <a:ext cx="1880608" cy="6001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i="1" dirty="0"/>
              <a:t>“LHC &amp; galleries Installation Schedule input revision (</a:t>
            </a:r>
            <a:r>
              <a:rPr lang="en-GB" sz="1100" i="1" u="sng" dirty="0"/>
              <a:t>15 June</a:t>
            </a:r>
            <a:r>
              <a:rPr lang="en-GB" sz="1100" i="1" dirty="0"/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50D937-5687-0BD3-7087-EBA0EF5C281C}"/>
              </a:ext>
            </a:extLst>
          </p:cNvPr>
          <p:cNvSpPr txBox="1"/>
          <p:nvPr/>
        </p:nvSpPr>
        <p:spPr>
          <a:xfrm>
            <a:off x="8162707" y="1400198"/>
            <a:ext cx="957330" cy="43088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b="1" i="1" dirty="0"/>
              <a:t>CSR 2024 (</a:t>
            </a:r>
            <a:r>
              <a:rPr lang="en-GB" sz="1100" b="1" i="1" u="sng" dirty="0"/>
              <a:t>11-14 Nov</a:t>
            </a:r>
            <a:r>
              <a:rPr lang="en-GB" sz="1100" b="1" i="1" dirty="0"/>
              <a:t>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799D58-EC1A-17A3-80BA-4AF4C441F89E}"/>
              </a:ext>
            </a:extLst>
          </p:cNvPr>
          <p:cNvSpPr txBox="1"/>
          <p:nvPr/>
        </p:nvSpPr>
        <p:spPr>
          <a:xfrm>
            <a:off x="4763314" y="2595688"/>
            <a:ext cx="2247853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i="1" dirty="0"/>
              <a:t>“LS3 HL –LHC Schedule circulation in EDMS (</a:t>
            </a:r>
            <a:r>
              <a:rPr lang="en-GB" sz="1100" i="1" u="sng" dirty="0"/>
              <a:t>12-30 Sept</a:t>
            </a:r>
            <a:r>
              <a:rPr lang="en-GB" sz="1100" i="1" dirty="0"/>
              <a:t>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89F3CC-3E66-765B-572B-144CA4A7FFC1}"/>
              </a:ext>
            </a:extLst>
          </p:cNvPr>
          <p:cNvSpPr txBox="1"/>
          <p:nvPr/>
        </p:nvSpPr>
        <p:spPr>
          <a:xfrm>
            <a:off x="7364219" y="2026438"/>
            <a:ext cx="1744045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i="1" dirty="0"/>
              <a:t>“Equip. read. vs. Install.”: float FROZEN (</a:t>
            </a:r>
            <a:r>
              <a:rPr lang="en-GB" sz="1100" i="1" u="sng" dirty="0"/>
              <a:t>12 Oct</a:t>
            </a:r>
            <a:r>
              <a:rPr lang="en-GB" sz="1100" i="1" dirty="0"/>
              <a:t>)</a:t>
            </a:r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120DAFDF-125C-43B8-C98D-442BEAB0CBD2}"/>
              </a:ext>
            </a:extLst>
          </p:cNvPr>
          <p:cNvSpPr/>
          <p:nvPr/>
        </p:nvSpPr>
        <p:spPr>
          <a:xfrm rot="5400000">
            <a:off x="6896697" y="986371"/>
            <a:ext cx="143450" cy="366707"/>
          </a:xfrm>
          <a:prstGeom prst="rightBrace">
            <a:avLst>
              <a:gd name="adj1" fmla="val 0"/>
              <a:gd name="adj2" fmla="val 4319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B4875D-43F4-30E6-BED8-E2F540BA3B84}"/>
              </a:ext>
            </a:extLst>
          </p:cNvPr>
          <p:cNvSpPr txBox="1"/>
          <p:nvPr/>
        </p:nvSpPr>
        <p:spPr>
          <a:xfrm>
            <a:off x="5527656" y="3088091"/>
            <a:ext cx="1728192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i="1" dirty="0"/>
              <a:t>“WPs Master schedule FROZEN (</a:t>
            </a:r>
            <a:r>
              <a:rPr lang="en-GB" sz="1100" i="1" u="sng" dirty="0"/>
              <a:t>1 Oct</a:t>
            </a:r>
            <a:r>
              <a:rPr lang="en-GB" sz="1100" i="1" dirty="0"/>
              <a:t>)</a:t>
            </a:r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0522F95C-37C5-97CE-998A-82F53C3673D9}"/>
              </a:ext>
            </a:extLst>
          </p:cNvPr>
          <p:cNvSpPr/>
          <p:nvPr/>
        </p:nvSpPr>
        <p:spPr>
          <a:xfrm rot="10800000">
            <a:off x="6950626" y="1262490"/>
            <a:ext cx="75956" cy="1322651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0F1C48-376F-1018-B2B0-49C26E246582}"/>
              </a:ext>
            </a:extLst>
          </p:cNvPr>
          <p:cNvSpPr txBox="1"/>
          <p:nvPr/>
        </p:nvSpPr>
        <p:spPr>
          <a:xfrm>
            <a:off x="1376235" y="1857241"/>
            <a:ext cx="2275079" cy="430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i="1" dirty="0"/>
              <a:t>WPs contacting WP15/EN-ACE-OSS with new inputs (</a:t>
            </a:r>
            <a:r>
              <a:rPr lang="en-GB" sz="1100" i="1" u="sng" dirty="0"/>
              <a:t>1 May</a:t>
            </a:r>
            <a:r>
              <a:rPr lang="en-GB" sz="1100" i="1" dirty="0"/>
              <a:t>)</a:t>
            </a: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A43B9D9F-F4A5-EFB3-1A26-A453284B3BED}"/>
              </a:ext>
            </a:extLst>
          </p:cNvPr>
          <p:cNvSpPr/>
          <p:nvPr/>
        </p:nvSpPr>
        <p:spPr>
          <a:xfrm rot="10800000">
            <a:off x="3554782" y="1097529"/>
            <a:ext cx="125136" cy="754192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F245948-1417-58A9-B342-C905E1C1975B}"/>
              </a:ext>
            </a:extLst>
          </p:cNvPr>
          <p:cNvSpPr txBox="1"/>
          <p:nvPr/>
        </p:nvSpPr>
        <p:spPr>
          <a:xfrm>
            <a:off x="0" y="3534154"/>
            <a:ext cx="9046800" cy="1323439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i="1" u="sng" dirty="0">
                <a:solidFill>
                  <a:srgbClr val="00B050"/>
                </a:solidFill>
              </a:rPr>
              <a:t>Message: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To WPs &amp; Services: </a:t>
            </a:r>
            <a:r>
              <a:rPr lang="en-GB" sz="1600" i="1" u="sng" dirty="0"/>
              <a:t>contact WP15 and EN/ACE-OSS </a:t>
            </a:r>
            <a:r>
              <a:rPr lang="en-GB" sz="1600" i="1" dirty="0"/>
              <a:t>by </a:t>
            </a:r>
            <a:r>
              <a:rPr lang="en-GB" sz="1600" i="1" u="sng" dirty="0">
                <a:solidFill>
                  <a:srgbClr val="C00000"/>
                </a:solidFill>
              </a:rPr>
              <a:t>1</a:t>
            </a:r>
            <a:r>
              <a:rPr lang="en-GB" sz="1600" i="1" u="sng" baseline="30000" dirty="0">
                <a:solidFill>
                  <a:srgbClr val="C00000"/>
                </a:solidFill>
              </a:rPr>
              <a:t>st</a:t>
            </a:r>
            <a:r>
              <a:rPr lang="en-GB" sz="1600" i="1" u="sng" dirty="0">
                <a:solidFill>
                  <a:srgbClr val="C00000"/>
                </a:solidFill>
              </a:rPr>
              <a:t> of May </a:t>
            </a:r>
            <a:r>
              <a:rPr lang="en-GB" sz="1600" i="1" dirty="0"/>
              <a:t>IF you want/need to discuss NEW HL-LHC inputs respect to Schedule Ver 2.0 </a:t>
            </a:r>
            <a:r>
              <a:rPr lang="en-GB" sz="1200" i="1" dirty="0"/>
              <a:t>(</a:t>
            </a:r>
            <a:r>
              <a:rPr lang="en-GB" sz="1200" u="sng" dirty="0">
                <a:hlinkClick r:id="rId2"/>
              </a:rPr>
              <a:t>https://edms.cern.ch/document/2400939/2.0</a:t>
            </a:r>
            <a:r>
              <a:rPr lang="en-GB" sz="1200" dirty="0"/>
              <a:t> )</a:t>
            </a:r>
            <a:endParaRPr lang="en-GB" sz="12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We want to complete these discussions by </a:t>
            </a:r>
            <a:r>
              <a:rPr lang="en-GB" sz="1600" i="1" u="sng" dirty="0">
                <a:solidFill>
                  <a:srgbClr val="C00000"/>
                </a:solidFill>
              </a:rPr>
              <a:t>15</a:t>
            </a:r>
            <a:r>
              <a:rPr lang="en-GB" sz="1600" i="1" u="sng" baseline="30000" dirty="0">
                <a:solidFill>
                  <a:srgbClr val="C00000"/>
                </a:solidFill>
              </a:rPr>
              <a:t>th</a:t>
            </a:r>
            <a:r>
              <a:rPr lang="en-GB" sz="1600" i="1" u="sng" dirty="0">
                <a:solidFill>
                  <a:srgbClr val="C00000"/>
                </a:solidFill>
              </a:rPr>
              <a:t> of June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/>
              <a:t>A new LS3 HL-LHC </a:t>
            </a:r>
            <a:r>
              <a:rPr lang="en-GB" sz="1600" i="1" dirty="0" err="1"/>
              <a:t>Tunnel&amp;galleries</a:t>
            </a:r>
            <a:r>
              <a:rPr lang="en-GB" sz="1600" i="1" dirty="0"/>
              <a:t> Schedule will be available in </a:t>
            </a:r>
            <a:r>
              <a:rPr lang="en-GB" sz="1600" i="1" dirty="0">
                <a:solidFill>
                  <a:srgbClr val="00B050"/>
                </a:solidFill>
              </a:rPr>
              <a:t>September 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5E6007-5A45-9DA0-F4CA-37213EB8911F}"/>
              </a:ext>
            </a:extLst>
          </p:cNvPr>
          <p:cNvSpPr txBox="1"/>
          <p:nvPr/>
        </p:nvSpPr>
        <p:spPr>
          <a:xfrm>
            <a:off x="5423461" y="4916292"/>
            <a:ext cx="42327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>
                <a:solidFill>
                  <a:schemeClr val="accent5"/>
                </a:solidFill>
              </a:rPr>
              <a:t>HL-LHC WP15 &amp; EN/ACE-OSS at TCC 25 April 2024 </a:t>
            </a:r>
          </a:p>
        </p:txBody>
      </p:sp>
    </p:spTree>
    <p:extLst>
      <p:ext uri="{BB962C8B-B14F-4D97-AF65-F5344CB8AC3E}">
        <p14:creationId xmlns:p14="http://schemas.microsoft.com/office/powerpoint/2010/main" val="231284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62BF6B036FB246B915C1E337BEB51A" ma:contentTypeVersion="0" ma:contentTypeDescription="Create a new document." ma:contentTypeScope="" ma:versionID="8abce66ba14fd67e6be8791e0fec18a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A9B3E9-643C-4BFB-92EB-A10FBEB5BE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EFC234-6D02-476D-A9EA-17EF77BB67B6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73D67BA-FE42-4FAD-A20C-A56A090282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22953</TotalTime>
  <Words>206</Words>
  <Application>Microsoft Office PowerPoint</Application>
  <PresentationFormat>On-screen Show (16:9)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Thème Office</vt:lpstr>
      <vt:lpstr>1-SLIDE message: 2024 road-map for HL-LHC LS3 Planning studies,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 transport in LS3</dc:title>
  <dc:creator>Michele Modena</dc:creator>
  <cp:lastModifiedBy>Michele Modena</cp:lastModifiedBy>
  <cp:revision>1226</cp:revision>
  <cp:lastPrinted>2018-08-29T14:28:05Z</cp:lastPrinted>
  <dcterms:created xsi:type="dcterms:W3CDTF">2017-08-01T14:41:34Z</dcterms:created>
  <dcterms:modified xsi:type="dcterms:W3CDTF">2024-04-22T07:50:07Z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0x0101007762BF6B036FB246B915C1E337BEB51A</vt:lpwstr>
  </property>
</Properties>
</file>