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Default Extension="pdf" ContentType="application/pdf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4" r:id="rId1"/>
  </p:sldMasterIdLst>
  <p:notesMasterIdLst>
    <p:notesMasterId r:id="rId26"/>
  </p:notesMasterIdLst>
  <p:handoutMasterIdLst>
    <p:handoutMasterId r:id="rId27"/>
  </p:handoutMasterIdLst>
  <p:sldIdLst>
    <p:sldId id="286" r:id="rId2"/>
    <p:sldId id="309" r:id="rId3"/>
    <p:sldId id="311" r:id="rId4"/>
    <p:sldId id="296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299" r:id="rId13"/>
    <p:sldId id="307" r:id="rId14"/>
    <p:sldId id="319" r:id="rId15"/>
    <p:sldId id="308" r:id="rId16"/>
    <p:sldId id="300" r:id="rId17"/>
    <p:sldId id="301" r:id="rId18"/>
    <p:sldId id="302" r:id="rId19"/>
    <p:sldId id="303" r:id="rId20"/>
    <p:sldId id="294" r:id="rId21"/>
    <p:sldId id="305" r:id="rId22"/>
    <p:sldId id="306" r:id="rId23"/>
    <p:sldId id="288" r:id="rId24"/>
    <p:sldId id="26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scaleToFitPaper="1"/>
  <p:clrMru>
    <a:srgbClr val="FFFAC9"/>
    <a:srgbClr val="FFDAAD"/>
    <a:srgbClr val="FF7B3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9F0BD-C1A7-6641-A6D1-B745485BEADF}" type="datetimeFigureOut">
              <a:rPr lang="en-US" smtClean="0"/>
              <a:pPr/>
              <a:t>5/24/11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F0154-4CBF-0A41-BEF1-26210E5D7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BD90E-74A1-A94C-84DE-D6987D6E5257}" type="datetimeFigureOut">
              <a:rPr lang="en-US" smtClean="0"/>
              <a:pPr/>
              <a:t>5/24/11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E8CE-AE81-1C49-B901-7C7FFA43A0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7000" y="773113"/>
            <a:ext cx="8905875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1425" y="165100"/>
            <a:ext cx="702151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2888" y="900113"/>
            <a:ext cx="8659812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/>
          <a:srcRect t="-380000" b="-380000"/>
          <a:stretch>
            <a:fillRect/>
          </a:stretch>
        </p:blipFill>
        <p:spPr bwMode="auto">
          <a:xfrm>
            <a:off x="103188" y="6464300"/>
            <a:ext cx="890746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44463" y="69850"/>
            <a:ext cx="102393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4"/>
          <p:cNvPicPr>
            <a:picLocks noChangeAspect="1" noChangeArrowheads="1"/>
          </p:cNvPicPr>
          <p:nvPr userDrawn="1"/>
        </p:nvPicPr>
        <p:blipFill>
          <a:blip r:embed="rId3"/>
          <a:srcRect t="-380000" b="-380000"/>
          <a:stretch>
            <a:fillRect/>
          </a:stretch>
        </p:blipFill>
        <p:spPr bwMode="auto">
          <a:xfrm>
            <a:off x="104775" y="64293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3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345990" y="97892"/>
            <a:ext cx="557456" cy="57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242888" y="6650038"/>
            <a:ext cx="8547100" cy="168275"/>
            <a:chOff x="169" y="4585"/>
            <a:chExt cx="5933" cy="117"/>
          </a:xfrm>
        </p:grpSpPr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5617" y="4591"/>
              <a:ext cx="48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26.05.2011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0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2745" y="4585"/>
              <a:ext cx="77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CTF3 Committee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2pPr>
      <a:lvl3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3pPr>
      <a:lvl4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4pPr>
      <a:lvl5pPr algn="ctr" defTabSz="41433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5pPr>
      <a:lvl6pPr marL="139379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8480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3162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7846" indent="-197263" algn="l" defTabSz="41468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0525" indent="-293688" algn="l" defTabSz="414338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2500">
          <a:solidFill>
            <a:srgbClr val="000000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81050" indent="-258763" algn="l" defTabSz="414338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74750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57000"/>
        <a:buFont typeface="StarSymbol" charset="0"/>
        <a:buBlip>
          <a:blip r:embed="rId6"/>
        </a:buBlip>
        <a:defRPr>
          <a:solidFill>
            <a:srgbClr val="000000"/>
          </a:solidFill>
          <a:latin typeface="+mn-lt"/>
          <a:ea typeface="ＭＳ Ｐゴシック" pitchFamily="-65" charset="-128"/>
        </a:defRPr>
      </a:lvl3pPr>
      <a:lvl4pPr marL="1565275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tarSymbol" charset="0"/>
        <a:buChar char="–"/>
        <a:defRPr>
          <a:solidFill>
            <a:srgbClr val="000000"/>
          </a:solidFill>
          <a:latin typeface="+mn-lt"/>
          <a:ea typeface="ＭＳ Ｐゴシック" pitchFamily="-65" charset="-128"/>
        </a:defRPr>
      </a:lvl4pPr>
      <a:lvl5pPr marL="1957388" indent="-195263" algn="l" defTabSz="414338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+mn-lt"/>
          <a:ea typeface="ＭＳ Ｐゴシック" pitchFamily="-65" charset="-128"/>
        </a:defRPr>
      </a:lvl5pPr>
      <a:lvl6pPr marL="2372909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7592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2275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6958" indent="-195823" algn="l" defTabSz="414683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3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Last two months’</a:t>
            </a:r>
            <a:r>
              <a:rPr lang="en-US" dirty="0" smtClean="0"/>
              <a:t> </a:t>
            </a:r>
            <a:r>
              <a:rPr lang="en-US" dirty="0" smtClean="0"/>
              <a:t>chronology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75367"/>
            <a:ext cx="8659812" cy="54127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Wed 23/03:	first beam to </a:t>
            </a:r>
            <a:r>
              <a:rPr lang="en-US" dirty="0" smtClean="0">
                <a:solidFill>
                  <a:srgbClr val="FF0000"/>
                </a:solidFill>
              </a:rPr>
              <a:t>end of TL1 </a:t>
            </a:r>
          </a:p>
          <a:p>
            <a:r>
              <a:rPr lang="en-US" dirty="0" smtClean="0"/>
              <a:t>Mon 28/03:	</a:t>
            </a:r>
            <a:r>
              <a:rPr lang="en-US" dirty="0" smtClean="0"/>
              <a:t>beam to </a:t>
            </a:r>
            <a:r>
              <a:rPr lang="en-US" dirty="0" smtClean="0">
                <a:solidFill>
                  <a:srgbClr val="FF0000"/>
                </a:solidFill>
              </a:rPr>
              <a:t>CR + factor 4 combination</a:t>
            </a:r>
          </a:p>
          <a:p>
            <a:r>
              <a:rPr lang="en-US" dirty="0" smtClean="0"/>
              <a:t>Thu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31/03</a:t>
            </a:r>
            <a:r>
              <a:rPr lang="en-US" dirty="0" smtClean="0"/>
              <a:t>:	“near miss” incident on MKS02 + gun problems</a:t>
            </a:r>
          </a:p>
          <a:p>
            <a:r>
              <a:rPr lang="en-US" dirty="0" smtClean="0"/>
              <a:t>Fri </a:t>
            </a:r>
            <a:r>
              <a:rPr lang="en-US" dirty="0" smtClean="0">
                <a:solidFill>
                  <a:srgbClr val="FF0000"/>
                </a:solidFill>
              </a:rPr>
              <a:t>29</a:t>
            </a:r>
            <a:r>
              <a:rPr lang="en-US" dirty="0" smtClean="0">
                <a:solidFill>
                  <a:srgbClr val="FF0000"/>
                </a:solidFill>
              </a:rPr>
              <a:t>/04</a:t>
            </a:r>
            <a:r>
              <a:rPr lang="en-US" dirty="0" smtClean="0"/>
              <a:t>:		smoke detection installed + tested, restart RF</a:t>
            </a:r>
          </a:p>
          <a:p>
            <a:r>
              <a:rPr lang="en-US" dirty="0" smtClean="0"/>
              <a:t>Mon</a:t>
            </a:r>
            <a:r>
              <a:rPr lang="en-US" dirty="0" smtClean="0"/>
              <a:t> 02/05:	gun high dark current</a:t>
            </a:r>
          </a:p>
          <a:p>
            <a:r>
              <a:rPr lang="en-US" dirty="0" smtClean="0"/>
              <a:t>Tue 03/05:	cathode changed</a:t>
            </a:r>
          </a:p>
          <a:p>
            <a:r>
              <a:rPr lang="en-US" dirty="0" smtClean="0"/>
              <a:t>Fri</a:t>
            </a:r>
            <a:r>
              <a:rPr lang="en-US" dirty="0" smtClean="0"/>
              <a:t> </a:t>
            </a:r>
            <a:r>
              <a:rPr lang="en-US" dirty="0" smtClean="0"/>
              <a:t>06</a:t>
            </a:r>
            <a:r>
              <a:rPr lang="en-US" dirty="0" smtClean="0"/>
              <a:t>/05:</a:t>
            </a:r>
            <a:r>
              <a:rPr lang="en-US" dirty="0" smtClean="0"/>
              <a:t>	</a:t>
            </a:r>
            <a:r>
              <a:rPr lang="en-US" dirty="0" smtClean="0"/>
              <a:t>	cathode changed again</a:t>
            </a:r>
          </a:p>
          <a:p>
            <a:r>
              <a:rPr lang="en-US" dirty="0" smtClean="0"/>
              <a:t>Wed</a:t>
            </a:r>
            <a:r>
              <a:rPr lang="en-US" dirty="0" smtClean="0"/>
              <a:t> </a:t>
            </a:r>
            <a:r>
              <a:rPr lang="en-US" dirty="0" smtClean="0"/>
              <a:t>11</a:t>
            </a:r>
            <a:r>
              <a:rPr lang="en-US" dirty="0" smtClean="0"/>
              <a:t>/05:</a:t>
            </a:r>
            <a:r>
              <a:rPr lang="en-US" dirty="0" smtClean="0"/>
              <a:t>	first </a:t>
            </a:r>
            <a:r>
              <a:rPr lang="en-US" dirty="0" smtClean="0">
                <a:solidFill>
                  <a:srgbClr val="FF0000"/>
                </a:solidFill>
              </a:rPr>
              <a:t>beam</a:t>
            </a:r>
            <a:r>
              <a:rPr lang="en-US" dirty="0" smtClean="0"/>
              <a:t> to spectrometer </a:t>
            </a:r>
            <a:r>
              <a:rPr lang="en-US" dirty="0" smtClean="0">
                <a:solidFill>
                  <a:srgbClr val="FF0000"/>
                </a:solidFill>
              </a:rPr>
              <a:t>girder </a:t>
            </a:r>
            <a:r>
              <a:rPr lang="en-US" dirty="0" smtClean="0">
                <a:solidFill>
                  <a:srgbClr val="FF0000"/>
                </a:solidFill>
              </a:rPr>
              <a:t>4 + 10</a:t>
            </a:r>
          </a:p>
          <a:p>
            <a:r>
              <a:rPr lang="en-US" dirty="0" smtClean="0"/>
              <a:t>Tue</a:t>
            </a:r>
            <a:r>
              <a:rPr lang="en-US" dirty="0" smtClean="0"/>
              <a:t> </a:t>
            </a:r>
            <a:r>
              <a:rPr lang="en-US" dirty="0" smtClean="0"/>
              <a:t>17</a:t>
            </a:r>
            <a:r>
              <a:rPr lang="en-US" dirty="0" smtClean="0"/>
              <a:t>/05:	first </a:t>
            </a:r>
            <a:r>
              <a:rPr lang="en-US" dirty="0" smtClean="0"/>
              <a:t>beam 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TL2</a:t>
            </a:r>
            <a:endParaRPr lang="en-US" dirty="0" smtClean="0"/>
          </a:p>
          <a:p>
            <a:r>
              <a:rPr lang="en-US" dirty="0" smtClean="0"/>
              <a:t>Thu </a:t>
            </a:r>
            <a:r>
              <a:rPr lang="en-US" dirty="0" smtClean="0"/>
              <a:t>19</a:t>
            </a:r>
            <a:r>
              <a:rPr lang="en-US" dirty="0" smtClean="0"/>
              <a:t>/05:	problem with MKS11 fixed =&gt; higher power setup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status today</a:t>
            </a:r>
            <a:r>
              <a:rPr lang="en-US" dirty="0" smtClean="0">
                <a:solidFill>
                  <a:schemeClr val="tx1"/>
                </a:solidFill>
              </a:rPr>
              <a:t>:	</a:t>
            </a:r>
            <a:r>
              <a:rPr lang="en-US" dirty="0" smtClean="0">
                <a:solidFill>
                  <a:srgbClr val="FF0000"/>
                </a:solidFill>
              </a:rPr>
              <a:t>optimized beam </a:t>
            </a:r>
            <a:r>
              <a:rPr lang="en-US" dirty="0" smtClean="0">
                <a:solidFill>
                  <a:srgbClr val="FF0000"/>
                </a:solidFill>
              </a:rPr>
              <a:t>up to CR injection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CALIFES </a:t>
            </a:r>
            <a:r>
              <a:rPr lang="en-US" dirty="0" err="1" smtClean="0"/>
              <a:t>BPMs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88" y="900113"/>
            <a:ext cx="8812212" cy="5599112"/>
          </a:xfrm>
        </p:spPr>
        <p:txBody>
          <a:bodyPr/>
          <a:lstStyle/>
          <a:p>
            <a:pPr>
              <a:spcAft>
                <a:spcPts val="688"/>
              </a:spcAft>
            </a:pPr>
            <a:r>
              <a:rPr lang="en-US" sz="2200" dirty="0" err="1" smtClean="0"/>
              <a:t>BPMs</a:t>
            </a:r>
            <a:r>
              <a:rPr lang="en-US" sz="2200" dirty="0" smtClean="0"/>
              <a:t> difference signals have been calibrated</a:t>
            </a:r>
          </a:p>
          <a:p>
            <a:r>
              <a:rPr lang="en-US" sz="2200" dirty="0" smtClean="0"/>
              <a:t>Position drift seems to occur during long pulses (&gt;100 ns) or maybe phase</a:t>
            </a:r>
            <a:endParaRPr lang="en-US" sz="2200" dirty="0"/>
          </a:p>
        </p:txBody>
      </p:sp>
      <p:pic>
        <p:nvPicPr>
          <p:cNvPr id="4" name="Picture 8" descr="http://elogbook/eLogbook/attach_reader?attach_id=1148865"/>
          <p:cNvPicPr>
            <a:picLocks noChangeAspect="1" noChangeArrowheads="1"/>
          </p:cNvPicPr>
          <p:nvPr/>
        </p:nvPicPr>
        <p:blipFill>
          <a:blip r:embed="rId2" cstate="print"/>
          <a:srcRect l="6660" t="9228" r="48285" b="33302"/>
          <a:stretch>
            <a:fillRect/>
          </a:stretch>
        </p:blipFill>
        <p:spPr bwMode="auto">
          <a:xfrm>
            <a:off x="419100" y="4003675"/>
            <a:ext cx="1339136" cy="2362200"/>
          </a:xfrm>
          <a:prstGeom prst="rect">
            <a:avLst/>
          </a:prstGeom>
          <a:noFill/>
        </p:spPr>
      </p:pic>
      <p:pic>
        <p:nvPicPr>
          <p:cNvPr id="20484" name="Picture 4" descr="http://elogbook/eLogbook/attach_reader?attach_id=1150628"/>
          <p:cNvPicPr>
            <a:picLocks noChangeAspect="1" noChangeArrowheads="1"/>
          </p:cNvPicPr>
          <p:nvPr/>
        </p:nvPicPr>
        <p:blipFill>
          <a:blip r:embed="rId3" cstate="print"/>
          <a:srcRect t="26550" b="13275"/>
          <a:stretch>
            <a:fillRect/>
          </a:stretch>
        </p:blipFill>
        <p:spPr bwMode="auto">
          <a:xfrm>
            <a:off x="304800" y="1866900"/>
            <a:ext cx="3200400" cy="1442864"/>
          </a:xfrm>
          <a:prstGeom prst="rect">
            <a:avLst/>
          </a:prstGeom>
          <a:noFill/>
        </p:spPr>
      </p:pic>
      <p:pic>
        <p:nvPicPr>
          <p:cNvPr id="20488" name="Picture 8" descr="http://elogbook/eLogbook/attach_reader?attach_id=11506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879600"/>
            <a:ext cx="1905000" cy="1767417"/>
          </a:xfrm>
          <a:prstGeom prst="rect">
            <a:avLst/>
          </a:prstGeom>
          <a:noFill/>
        </p:spPr>
      </p:pic>
      <p:pic>
        <p:nvPicPr>
          <p:cNvPr id="20490" name="Picture 10" descr="http://elogbook/eLogbook/attach_reader?attach_id=11506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1828800"/>
            <a:ext cx="2979306" cy="2819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1000" y="32385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Transport problem during pulse through ACS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35941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Beam position vs. time at the gun output 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47244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Raw IQ and Sum signals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62865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BPMs calibration procedure</a:t>
            </a:r>
            <a:endParaRPr lang="en-US" sz="1600" dirty="0">
              <a:solidFill>
                <a:srgbClr val="57662B"/>
              </a:solidFill>
            </a:endParaRPr>
          </a:p>
        </p:txBody>
      </p:sp>
      <p:pic>
        <p:nvPicPr>
          <p:cNvPr id="4098" name="Picture 2" descr="G:\Users\w\wfarabol\Documents\Presentations\CTF3 committee\BPM calibration.png"/>
          <p:cNvPicPr>
            <a:picLocks noChangeAspect="1" noChangeArrowheads="1"/>
          </p:cNvPicPr>
          <p:nvPr/>
        </p:nvPicPr>
        <p:blipFill>
          <a:blip r:embed="rId6" cstate="print"/>
          <a:srcRect l="4674" t="15811" r="7345" b="1506"/>
          <a:stretch>
            <a:fillRect/>
          </a:stretch>
        </p:blipFill>
        <p:spPr bwMode="auto">
          <a:xfrm>
            <a:off x="1948378" y="4235449"/>
            <a:ext cx="2541986" cy="2118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CLEX:  TBTS - TBL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65201"/>
            <a:ext cx="8659812" cy="5534024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TBTS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probe beam BPM </a:t>
            </a:r>
            <a:r>
              <a:rPr lang="en-US" dirty="0" smtClean="0"/>
              <a:t>studies in view of kick measurements</a:t>
            </a:r>
          </a:p>
          <a:p>
            <a:pPr lvl="1"/>
            <a:r>
              <a:rPr lang="en-US" dirty="0" smtClean="0"/>
              <a:t>transverse signals not functioning after gain increase last year </a:t>
            </a:r>
          </a:p>
          <a:p>
            <a:pPr lvl="1"/>
            <a:r>
              <a:rPr lang="en-US" dirty="0" smtClean="0"/>
              <a:t>drive beam amplifiers installed temporarily</a:t>
            </a:r>
          </a:p>
          <a:p>
            <a:pPr lvl="1"/>
            <a:r>
              <a:rPr lang="en-US" dirty="0" smtClean="0"/>
              <a:t>gain not sufficient</a:t>
            </a:r>
          </a:p>
          <a:p>
            <a:pPr lvl="1"/>
            <a:r>
              <a:rPr lang="en-US" dirty="0" smtClean="0"/>
              <a:t>LAPP amplifiers repaired with initial (low) gain</a:t>
            </a:r>
          </a:p>
          <a:p>
            <a:pPr lvl="1"/>
            <a:r>
              <a:rPr lang="en-US" dirty="0" smtClean="0"/>
              <a:t>additional amplifiers to be installed in gallery</a:t>
            </a:r>
          </a:p>
          <a:p>
            <a:pPr lvl="1"/>
            <a:r>
              <a:rPr lang="en-US" dirty="0" smtClean="0"/>
              <a:t>gain improvement is studied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TBL</a:t>
            </a:r>
            <a:r>
              <a:rPr lang="en-US" dirty="0" smtClean="0"/>
              <a:t>: 3 </a:t>
            </a:r>
            <a:r>
              <a:rPr lang="en-US" dirty="0" smtClean="0"/>
              <a:t>new</a:t>
            </a:r>
            <a:r>
              <a:rPr lang="en-US" dirty="0" smtClean="0"/>
              <a:t> PETS installed </a:t>
            </a:r>
            <a:br>
              <a:rPr lang="en-US" dirty="0" smtClean="0"/>
            </a:br>
            <a:r>
              <a:rPr lang="en-US" dirty="0" smtClean="0"/>
              <a:t>– waiting for beam</a:t>
            </a:r>
            <a:br>
              <a:rPr lang="en-US" dirty="0" smtClean="0"/>
            </a:br>
            <a:r>
              <a:rPr lang="en-US" dirty="0" smtClean="0"/>
              <a:t>=&gt; see Steffen’s </a:t>
            </a:r>
            <a:r>
              <a:rPr lang="en-US" dirty="0" smtClean="0"/>
              <a:t>presentation</a:t>
            </a:r>
          </a:p>
          <a:p>
            <a:endParaRPr lang="en-US" dirty="0"/>
          </a:p>
        </p:txBody>
      </p:sp>
      <p:pic>
        <p:nvPicPr>
          <p:cNvPr id="4" name="Picture 3" descr="P3210036.JPG"/>
          <p:cNvPicPr>
            <a:picLocks noChangeAspect="1"/>
          </p:cNvPicPr>
          <p:nvPr/>
        </p:nvPicPr>
        <p:blipFill>
          <a:blip r:embed="rId2" cstate="print"/>
          <a:srcRect t="19585" r="15766" b="18073"/>
          <a:stretch>
            <a:fillRect/>
          </a:stretch>
        </p:blipFill>
        <p:spPr>
          <a:xfrm>
            <a:off x="5336019" y="4492625"/>
            <a:ext cx="3592081" cy="19939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499" y="874713"/>
            <a:ext cx="5418287" cy="566261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5745" y="2640006"/>
            <a:ext cx="1536200" cy="954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altLang="ja-JP" sz="10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r>
              <a:rPr lang="en-US" altLang="ja-JP" sz="10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Smoke in MKS02</a:t>
            </a:r>
          </a:p>
          <a:p>
            <a:pPr algn="ctr"/>
            <a:endParaRPr lang="en-US" altLang="ja-JP" sz="10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r>
              <a:rPr lang="en-US" altLang="ja-JP" sz="10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One month stop</a:t>
            </a:r>
            <a:endParaRPr lang="en-US" altLang="ja-JP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endParaRPr lang="en-US" altLang="ja-JP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  <a:p>
            <a:pPr algn="ctr"/>
            <a:endParaRPr lang="en-US" sz="800" dirty="0" smtClean="0">
              <a:solidFill>
                <a:srgbClr val="C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2011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1232495" y="333268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5179771" y="28453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232495" y="430697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1996490" y="430697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976792" y="284416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2a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68049" y="800407"/>
            <a:ext cx="235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3 GHz beam setup to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CR</a:t>
            </a:r>
            <a:endParaRPr lang="en-US" altLang="ja-JP" sz="1200" dirty="0" smtClean="0">
              <a:solidFill>
                <a:srgbClr val="008000"/>
              </a:solidFill>
              <a:latin typeface="Arial" charset="0"/>
              <a:ea typeface="ＭＳ Ｐゴシック" pitchFamily="1" charset="-128"/>
            </a:endParaRP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initial beam 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to CLEX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CALIFES 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setup</a:t>
            </a:r>
            <a:endParaRPr lang="en-US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34804" y="1501018"/>
            <a:ext cx="2112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CR x4 combination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emittance studies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combined beam to CLEX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34804" y="3026164"/>
            <a:ext cx="2837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100 MV/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acceleration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breakdown kicks</a:t>
            </a:r>
            <a:endParaRPr lang="fr-FR" altLang="ja-JP" sz="1200" dirty="0" smtClean="0">
              <a:solidFill>
                <a:srgbClr val="000000"/>
              </a:solidFill>
            </a:endParaRPr>
          </a:p>
          <a:p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deceleration</a:t>
            </a:r>
            <a:endParaRPr lang="fr-FR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(1-2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days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for DB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fr-FR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studies</a:t>
            </a:r>
            <a:r>
              <a:rPr lang="fr-FR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)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68049" y="5308361"/>
            <a:ext cx="24479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Test of new PETS on-off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scheme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deceleration up to 8 PETS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82279" y="3923546"/>
            <a:ext cx="2447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ε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&lt; 150 mm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mrad</a:t>
            </a:r>
            <a:endParaRPr lang="en-US" altLang="ja-JP" sz="12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longitudinal studies</a:t>
            </a: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stability x8 combination</a:t>
            </a:r>
          </a:p>
          <a:p>
            <a:pPr marL="180975" lvl="1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(night running for BDR)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9125" y="4777153"/>
            <a:ext cx="2447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breakdown rate measurements</a:t>
            </a:r>
          </a:p>
          <a:p>
            <a:pPr marL="85725" lvl="2">
              <a:tabLst>
                <a:tab pos="5032375" algn="l"/>
              </a:tabLst>
            </a:pP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/ ACS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819782" y="1006815"/>
            <a:ext cx="252000" cy="252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5827125" y="1730184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5819782" y="30973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5827125" y="410925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5819782" y="490511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5827125" y="2332015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2a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34804" y="2291219"/>
            <a:ext cx="29758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1.5 GHz beam setup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x8 combination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</a:t>
            </a:r>
            <a:r>
              <a:rPr lang="en-US" sz="12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if </a:t>
            </a:r>
            <a:r>
              <a:rPr lang="en-US" sz="12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TWT is available – only 1 operational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)</a:t>
            </a:r>
            <a:endParaRPr lang="en-US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5827125" y="541692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&gt;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27125" y="6010523"/>
            <a:ext cx="2992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phase		CSR</a:t>
            </a:r>
          </a:p>
          <a:p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rep. rate / losses	night supervision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200894" y="4223155"/>
            <a:ext cx="128089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 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PETS</a:t>
            </a:r>
          </a:p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on-off</a:t>
            </a:r>
            <a:endParaRPr lang="fr-FR" sz="1000" dirty="0">
              <a:solidFill>
                <a:srgbClr val="000000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3446804" y="4856925"/>
            <a:ext cx="78198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/>
            <a:tailEnd type="stealth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3432420" y="2998143"/>
            <a:ext cx="537669" cy="2462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today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460245" y="5782726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&gt;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975818" y="736907"/>
            <a:ext cx="401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000" dirty="0"/>
          </a:p>
        </p:txBody>
      </p:sp>
      <p:sp>
        <p:nvSpPr>
          <p:cNvPr id="41" name="Rectangle 40"/>
          <p:cNvSpPr/>
          <p:nvPr/>
        </p:nvSpPr>
        <p:spPr>
          <a:xfrm>
            <a:off x="7356115" y="1086217"/>
            <a:ext cx="401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2000" dirty="0"/>
          </a:p>
        </p:txBody>
      </p:sp>
      <p:sp>
        <p:nvSpPr>
          <p:cNvPr id="44" name="L-Shape 43"/>
          <p:cNvSpPr/>
          <p:nvPr/>
        </p:nvSpPr>
        <p:spPr bwMode="auto">
          <a:xfrm flipV="1">
            <a:off x="2311945" y="2640006"/>
            <a:ext cx="835599" cy="944681"/>
          </a:xfrm>
          <a:prstGeom prst="corner">
            <a:avLst>
              <a:gd name="adj1" fmla="val 31812"/>
              <a:gd name="adj2" fmla="val 50000"/>
            </a:avLst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53031" y="2652633"/>
            <a:ext cx="447140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 smtClean="0">
                <a:solidFill>
                  <a:srgbClr val="C00000"/>
                </a:solidFill>
                <a:latin typeface="Arial" charset="0"/>
                <a:ea typeface="ＭＳ Ｐゴシック" pitchFamily="1" charset="-128"/>
              </a:rPr>
              <a:t>Gun 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800170" y="306128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" grpId="0" animBg="1"/>
      <p:bldP spid="9" grpId="0" animBg="1"/>
      <p:bldP spid="10" grpId="0" animBg="1"/>
      <p:bldP spid="11" grpId="0" animBg="1"/>
      <p:bldP spid="12" grpId="0" animBg="1"/>
      <p:bldP spid="15" grpId="0"/>
      <p:bldP spid="15" grpId="1"/>
      <p:bldP spid="16" grpId="0"/>
      <p:bldP spid="17" grpId="0"/>
      <p:bldP spid="19" grpId="0"/>
      <p:bldP spid="22" grpId="0"/>
      <p:bldP spid="23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/>
      <p:bldP spid="36" grpId="0" animBg="1"/>
      <p:bldP spid="37" grpId="0"/>
      <p:bldP spid="39" grpId="0" animBg="1"/>
      <p:bldP spid="38" grpId="0" animBg="1"/>
      <p:bldP spid="40" grpId="0"/>
      <p:bldP spid="41" grpId="0"/>
      <p:bldP spid="44" grpId="0" animBg="1"/>
      <p:bldP spid="43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Progress</a:t>
            </a:r>
            <a:r>
              <a:rPr lang="en-US" dirty="0" smtClean="0"/>
              <a:t> </a:t>
            </a:r>
            <a:r>
              <a:rPr lang="en-US" dirty="0" smtClean="0"/>
              <a:t>relatively</a:t>
            </a:r>
            <a:r>
              <a:rPr lang="en-US" dirty="0" smtClean="0"/>
              <a:t> </a:t>
            </a:r>
            <a:r>
              <a:rPr lang="en-US" dirty="0" smtClean="0"/>
              <a:t>slow</a:t>
            </a:r>
            <a:r>
              <a:rPr lang="en-US" dirty="0" smtClean="0"/>
              <a:t> </a:t>
            </a:r>
            <a:r>
              <a:rPr lang="en-US" dirty="0" smtClean="0"/>
              <a:t>due to</a:t>
            </a:r>
            <a:endParaRPr lang="en-US" dirty="0" smtClean="0"/>
          </a:p>
          <a:p>
            <a:pPr lvl="1"/>
            <a:r>
              <a:rPr lang="en-US" dirty="0" smtClean="0"/>
              <a:t>“near miss” on MKS02</a:t>
            </a:r>
            <a:endParaRPr lang="en-US" dirty="0" smtClean="0"/>
          </a:p>
          <a:p>
            <a:pPr lvl="1"/>
            <a:r>
              <a:rPr lang="en-US" dirty="0" smtClean="0"/>
              <a:t>subsequent careful </a:t>
            </a:r>
            <a:r>
              <a:rPr lang="en-US" dirty="0" smtClean="0"/>
              <a:t>RF </a:t>
            </a:r>
            <a:r>
              <a:rPr lang="en-US" dirty="0" smtClean="0"/>
              <a:t>setup + adaptation of the beam</a:t>
            </a:r>
          </a:p>
          <a:p>
            <a:pPr lvl="1">
              <a:spcAft>
                <a:spcPts val="1638"/>
              </a:spcAft>
            </a:pPr>
            <a:r>
              <a:rPr lang="en-US" dirty="0" smtClean="0"/>
              <a:t>=&gt; lost about 2 month (including gun problem)</a:t>
            </a:r>
            <a:endParaRPr lang="en-US" dirty="0" smtClean="0"/>
          </a:p>
          <a:p>
            <a:r>
              <a:rPr lang="en-US" dirty="0" smtClean="0"/>
              <a:t>excellent 3 GHz beam setup</a:t>
            </a:r>
            <a:endParaRPr lang="en-US" dirty="0" smtClean="0"/>
          </a:p>
          <a:p>
            <a:pPr lvl="1"/>
            <a:r>
              <a:rPr lang="en-US" dirty="0" smtClean="0"/>
              <a:t>first 4x combination and beam </a:t>
            </a:r>
            <a:r>
              <a:rPr lang="en-US" dirty="0" smtClean="0"/>
              <a:t>to </a:t>
            </a:r>
            <a:r>
              <a:rPr lang="en-US" dirty="0" smtClean="0"/>
              <a:t>TL2 – redoing for present energy</a:t>
            </a:r>
          </a:p>
          <a:p>
            <a:pPr lvl="1"/>
            <a:r>
              <a:rPr lang="en-US" dirty="0" smtClean="0"/>
              <a:t>next: setup combination in CR and send uncombined beam to CLEX</a:t>
            </a:r>
            <a:endParaRPr lang="en-US" dirty="0" smtClean="0"/>
          </a:p>
          <a:p>
            <a:pPr lvl="1">
              <a:spcAft>
                <a:spcPts val="2238"/>
              </a:spcAft>
            </a:pPr>
            <a:r>
              <a:rPr lang="en-US" dirty="0" smtClean="0"/>
              <a:t>can profit </a:t>
            </a:r>
            <a:r>
              <a:rPr lang="en-US" dirty="0" smtClean="0"/>
              <a:t>from the good beam quality for easier </a:t>
            </a:r>
            <a:r>
              <a:rPr lang="en-US" dirty="0" smtClean="0"/>
              <a:t>setup</a:t>
            </a:r>
          </a:p>
          <a:p>
            <a:pPr>
              <a:spcAft>
                <a:spcPts val="1888"/>
              </a:spcAft>
            </a:pPr>
            <a:r>
              <a:rPr lang="en-US" dirty="0" smtClean="0"/>
              <a:t>1.5 </a:t>
            </a:r>
            <a:r>
              <a:rPr lang="en-US" dirty="0" smtClean="0"/>
              <a:t>GHz setup will depend on return of TWT</a:t>
            </a:r>
            <a:endParaRPr lang="en-US" dirty="0" smtClean="0"/>
          </a:p>
          <a:p>
            <a:r>
              <a:rPr lang="en-US" dirty="0" smtClean="0"/>
              <a:t>CALIFES was able to operate during the stop, very good set-up, waiting for the drive beam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Many thanks to all involved, especially to </a:t>
            </a:r>
            <a:r>
              <a:rPr lang="en-US" dirty="0" err="1" smtClean="0"/>
              <a:t>Wilfrid</a:t>
            </a:r>
            <a:r>
              <a:rPr lang="en-US" dirty="0" smtClean="0"/>
              <a:t> for material!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- </a:t>
            </a:r>
            <a:r>
              <a:rPr lang="en-US" dirty="0" err="1" smtClean="0"/>
              <a:t>Wilfrid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2388" y="900113"/>
            <a:ext cx="9028112" cy="928686"/>
          </a:xfrm>
        </p:spPr>
        <p:txBody>
          <a:bodyPr/>
          <a:lstStyle/>
          <a:p>
            <a:r>
              <a:rPr lang="en-US" dirty="0" smtClean="0"/>
              <a:t>Ready to resume exciting experiments on Two-Beam Acceleration</a:t>
            </a:r>
            <a:endParaRPr lang="en-US" dirty="0"/>
          </a:p>
        </p:txBody>
      </p:sp>
      <p:pic>
        <p:nvPicPr>
          <p:cNvPr id="21506" name="Picture 2" descr="http://elogbook/eLogbook/attach_reader?attach_id=1148102"/>
          <p:cNvPicPr>
            <a:picLocks noChangeAspect="1" noChangeArrowheads="1"/>
          </p:cNvPicPr>
          <p:nvPr/>
        </p:nvPicPr>
        <p:blipFill>
          <a:blip r:embed="rId2" cstate="print"/>
          <a:srcRect l="5315" r="49016"/>
          <a:stretch>
            <a:fillRect/>
          </a:stretch>
        </p:blipFill>
        <p:spPr bwMode="auto">
          <a:xfrm>
            <a:off x="3505200" y="1968500"/>
            <a:ext cx="1768842" cy="1676400"/>
          </a:xfrm>
          <a:prstGeom prst="rect">
            <a:avLst/>
          </a:prstGeom>
          <a:noFill/>
        </p:spPr>
      </p:pic>
      <p:pic>
        <p:nvPicPr>
          <p:cNvPr id="5" name="Picture 2" descr="http://elogbook/eLogbook/attach_reader?attach_id=1147809"/>
          <p:cNvPicPr>
            <a:picLocks noChangeAspect="1" noChangeArrowheads="1"/>
          </p:cNvPicPr>
          <p:nvPr/>
        </p:nvPicPr>
        <p:blipFill>
          <a:blip r:embed="rId3" cstate="print"/>
          <a:srcRect t="10833" b="62992"/>
          <a:stretch>
            <a:fillRect/>
          </a:stretch>
        </p:blipFill>
        <p:spPr bwMode="auto">
          <a:xfrm>
            <a:off x="2971800" y="4102100"/>
            <a:ext cx="3998655" cy="1447684"/>
          </a:xfrm>
          <a:prstGeom prst="rect">
            <a:avLst/>
          </a:prstGeom>
          <a:noFill/>
        </p:spPr>
      </p:pic>
      <p:pic>
        <p:nvPicPr>
          <p:cNvPr id="21510" name="Picture 6" descr="http://elogbook/eLogbook/attach_reader?attach_id=1147461"/>
          <p:cNvPicPr>
            <a:picLocks noChangeAspect="1" noChangeArrowheads="1"/>
          </p:cNvPicPr>
          <p:nvPr/>
        </p:nvPicPr>
        <p:blipFill>
          <a:blip r:embed="rId4" cstate="print"/>
          <a:srcRect l="7215" t="12438" r="49950" b="62591"/>
          <a:stretch>
            <a:fillRect/>
          </a:stretch>
        </p:blipFill>
        <p:spPr bwMode="auto">
          <a:xfrm>
            <a:off x="304800" y="4102100"/>
            <a:ext cx="2590800" cy="2088450"/>
          </a:xfrm>
          <a:prstGeom prst="rect">
            <a:avLst/>
          </a:prstGeom>
          <a:noFill/>
        </p:spPr>
      </p:pic>
      <p:pic>
        <p:nvPicPr>
          <p:cNvPr id="21512" name="Picture 8" descr="http://elogbook/eLogbook/attach_reader?attach_id=1148172"/>
          <p:cNvPicPr>
            <a:picLocks noChangeAspect="1" noChangeArrowheads="1"/>
          </p:cNvPicPr>
          <p:nvPr/>
        </p:nvPicPr>
        <p:blipFill>
          <a:blip r:embed="rId5" cstate="print"/>
          <a:srcRect l="3500" r="4083" b="9568"/>
          <a:stretch>
            <a:fillRect/>
          </a:stretch>
        </p:blipFill>
        <p:spPr bwMode="auto">
          <a:xfrm>
            <a:off x="304800" y="1968500"/>
            <a:ext cx="3156642" cy="1506242"/>
          </a:xfrm>
          <a:prstGeom prst="rect">
            <a:avLst/>
          </a:prstGeom>
          <a:noFill/>
        </p:spPr>
      </p:pic>
      <p:pic>
        <p:nvPicPr>
          <p:cNvPr id="21514" name="Picture 10" descr="http://elogbook/eLogbook/attach_reader?attach_id=1148175"/>
          <p:cNvPicPr>
            <a:picLocks noChangeAspect="1" noChangeArrowheads="1"/>
          </p:cNvPicPr>
          <p:nvPr/>
        </p:nvPicPr>
        <p:blipFill>
          <a:blip r:embed="rId6" cstate="print"/>
          <a:srcRect l="2462" b="9629"/>
          <a:stretch>
            <a:fillRect/>
          </a:stretch>
        </p:blipFill>
        <p:spPr bwMode="auto">
          <a:xfrm>
            <a:off x="5334000" y="1968500"/>
            <a:ext cx="3189781" cy="1511382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511300"/>
            <a:ext cx="5791200" cy="457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en-US" sz="2000" b="0" i="0" u="none" strike="noStrike" kern="1200" cap="none" spc="0" normalizeH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produce some strange beam pictures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16" name="Picture 12" descr="http://elogbook/eLogbook/attach_reader?attach_id=1150730"/>
          <p:cNvPicPr>
            <a:picLocks noChangeAspect="1" noChangeArrowheads="1"/>
          </p:cNvPicPr>
          <p:nvPr/>
        </p:nvPicPr>
        <p:blipFill>
          <a:blip r:embed="rId7" cstate="print"/>
          <a:srcRect r="6660"/>
          <a:stretch>
            <a:fillRect/>
          </a:stretch>
        </p:blipFill>
        <p:spPr bwMode="auto">
          <a:xfrm>
            <a:off x="7086601" y="3962400"/>
            <a:ext cx="1707005" cy="20382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362200" y="3556000"/>
            <a:ext cx="396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Two different energies in the same beam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61595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Beam and calibration pattern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57023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ACS shadowing the beam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2800" y="5917625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Three spots in the same beam</a:t>
            </a:r>
            <a:endParaRPr lang="en-US" sz="1600" dirty="0">
              <a:solidFill>
                <a:srgbClr val="57662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 generation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966912"/>
            <a:ext cx="8865992" cy="556265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Bunch train recombination 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Consolidate results, routine operation, stability of fully combined beam</a:t>
            </a:r>
          </a:p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Transverse </a:t>
            </a:r>
            <a:r>
              <a:rPr lang="en-US" sz="2200" dirty="0" err="1" smtClean="0">
                <a:solidFill>
                  <a:srgbClr val="0000FF"/>
                </a:solidFill>
              </a:rPr>
              <a:t>rms</a:t>
            </a:r>
            <a:r>
              <a:rPr lang="en-US" sz="2200" dirty="0" smtClean="0">
                <a:solidFill>
                  <a:srgbClr val="0000FF"/>
                </a:solidFill>
              </a:rPr>
              <a:t> emittance </a:t>
            </a:r>
            <a:r>
              <a:rPr lang="en-US" sz="2200" dirty="0" smtClean="0"/>
              <a:t>	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Complete TL2, TL2’, TBTS commissioning </a:t>
            </a:r>
            <a:r>
              <a:rPr lang="en-US" sz="1800" dirty="0" smtClean="0"/>
              <a:t>– full transport to CLEX</a:t>
            </a:r>
          </a:p>
          <a:p>
            <a:pPr lvl="1"/>
            <a:r>
              <a:rPr lang="en-US" sz="1800" dirty="0" smtClean="0"/>
              <a:t>&lt; 100 </a:t>
            </a:r>
            <a:r>
              <a:rPr lang="en-US" sz="1800" dirty="0" err="1" smtClean="0"/>
              <a:t>π</a:t>
            </a:r>
            <a:r>
              <a:rPr lang="en-US" sz="1800" dirty="0" smtClean="0"/>
              <a:t> mm </a:t>
            </a:r>
            <a:r>
              <a:rPr lang="en-US" sz="1800" dirty="0" err="1" smtClean="0"/>
              <a:t>mrad</a:t>
            </a:r>
            <a:r>
              <a:rPr lang="en-US" sz="1800" dirty="0" smtClean="0"/>
              <a:t> after ring, combined beam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&lt; 150 </a:t>
            </a:r>
            <a:r>
              <a:rPr lang="en-US" sz="1800" dirty="0" err="1" smtClean="0"/>
              <a:t>π</a:t>
            </a:r>
            <a:r>
              <a:rPr lang="en-US" sz="1800" dirty="0" smtClean="0"/>
              <a:t> mm </a:t>
            </a:r>
            <a:r>
              <a:rPr lang="en-US" sz="1800" dirty="0" err="1" smtClean="0"/>
              <a:t>mrad</a:t>
            </a:r>
            <a:r>
              <a:rPr lang="en-US" sz="1800" dirty="0" smtClean="0"/>
              <a:t> in CLEX, combined beam</a:t>
            </a:r>
          </a:p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Bunch length control </a:t>
            </a:r>
            <a:r>
              <a:rPr lang="en-US" sz="2200" dirty="0" smtClean="0"/>
              <a:t>to &lt; 1 mm </a:t>
            </a:r>
            <a:r>
              <a:rPr lang="en-US" sz="2200" dirty="0" err="1" smtClean="0"/>
              <a:t>rms</a:t>
            </a:r>
            <a:r>
              <a:rPr lang="en-US" sz="2200" dirty="0" smtClean="0"/>
              <a:t> (combined beam)	</a:t>
            </a:r>
          </a:p>
          <a:p>
            <a:pPr lvl="1"/>
            <a:r>
              <a:rPr lang="en-US" sz="1800" dirty="0" smtClean="0"/>
              <a:t>Measurement campaign with different meas. systems</a:t>
            </a:r>
            <a:br>
              <a:rPr lang="en-US" sz="1800" dirty="0" smtClean="0"/>
            </a:br>
            <a:r>
              <a:rPr lang="en-US" sz="1800" dirty="0" smtClean="0"/>
              <a:t>(RF </a:t>
            </a:r>
            <a:r>
              <a:rPr lang="en-US" sz="1800" dirty="0" err="1" smtClean="0"/>
              <a:t>defl</a:t>
            </a:r>
            <a:r>
              <a:rPr lang="en-US" sz="1800" dirty="0" smtClean="0"/>
              <a:t>.&amp; screen, fast streak-camera, RF monitors) 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R</a:t>
            </a:r>
            <a:r>
              <a:rPr lang="en-US" sz="1800" baseline="-25000" dirty="0" smtClean="0"/>
              <a:t>56</a:t>
            </a:r>
            <a:r>
              <a:rPr lang="en-US" sz="1800" dirty="0" smtClean="0"/>
              <a:t> tuning experiments in </a:t>
            </a:r>
            <a:r>
              <a:rPr lang="en-US" sz="1800" dirty="0" err="1" smtClean="0"/>
              <a:t>Frascati</a:t>
            </a:r>
            <a:r>
              <a:rPr lang="en-US" sz="1800" dirty="0" smtClean="0"/>
              <a:t> chicane and TL2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Beam current stability</a:t>
            </a:r>
            <a:r>
              <a:rPr lang="en-US" sz="2200" dirty="0" smtClean="0"/>
              <a:t>: improve slow variations, obtain ~0.2 % for combined beam</a:t>
            </a:r>
          </a:p>
          <a:p>
            <a:pPr lvl="1"/>
            <a:r>
              <a:rPr lang="en-US" sz="1800" dirty="0" smtClean="0"/>
              <a:t>Full measurement campaign </a:t>
            </a:r>
            <a:br>
              <a:rPr lang="en-US" sz="1800" dirty="0" smtClean="0"/>
            </a:br>
            <a:r>
              <a:rPr lang="en-US" sz="1800" dirty="0" smtClean="0"/>
              <a:t>(find correlations, jitter sources)</a:t>
            </a:r>
          </a:p>
          <a:p>
            <a:pPr lvl="1"/>
            <a:r>
              <a:rPr lang="en-US" sz="1800" dirty="0" smtClean="0"/>
              <a:t>Gun pulse flatness, “slow” feedback</a:t>
            </a:r>
          </a:p>
          <a:p>
            <a:pPr lvl="1"/>
            <a:r>
              <a:rPr lang="en-US" sz="1800" dirty="0" smtClean="0"/>
              <a:t>Improve overall klystron stability (at least up to best performing klystrons)</a:t>
            </a:r>
          </a:p>
          <a:p>
            <a:pPr lvl="1"/>
            <a:r>
              <a:rPr lang="en-US" sz="1800" dirty="0" smtClean="0"/>
              <a:t>Slow RF feedback (temp. in pulse compressors)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structures – mid 2011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815"/>
              </a:spcAft>
            </a:pPr>
            <a:r>
              <a:rPr lang="en-US" sz="2200" dirty="0" smtClean="0">
                <a:solidFill>
                  <a:schemeClr val="tx1"/>
                </a:solidFill>
              </a:rPr>
              <a:t>Consolidate RF measurements</a:t>
            </a:r>
          </a:p>
          <a:p>
            <a:pPr>
              <a:spcAft>
                <a:spcPts val="1415"/>
              </a:spcAft>
            </a:pPr>
            <a:r>
              <a:rPr lang="en-US" sz="2200" dirty="0" smtClean="0"/>
              <a:t>Variable power splitter between PETS and ACS taken out</a:t>
            </a:r>
          </a:p>
          <a:p>
            <a:pPr>
              <a:spcAft>
                <a:spcPts val="815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PETS TBTS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Goal: </a:t>
            </a:r>
            <a:r>
              <a:rPr lang="en-US" sz="2200" dirty="0" smtClean="0">
                <a:solidFill>
                  <a:srgbClr val="FF0000"/>
                </a:solidFill>
              </a:rPr>
              <a:t>nominal power / pulse length </a:t>
            </a:r>
            <a:r>
              <a:rPr lang="en-US" sz="2200" dirty="0" smtClean="0"/>
              <a:t>inside PETS </a:t>
            </a:r>
            <a:r>
              <a:rPr lang="en-US" sz="2200" dirty="0" smtClean="0">
                <a:solidFill>
                  <a:srgbClr val="FF0000"/>
                </a:solidFill>
              </a:rPr>
              <a:t>with recirculation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(135 MW, 250 ns total pulse length, 170 ns flat-top)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Breakdown rate measurements</a:t>
            </a:r>
            <a:br>
              <a:rPr lang="en-US" sz="2200" dirty="0" smtClean="0"/>
            </a:br>
            <a:r>
              <a:rPr lang="en-US" sz="2200" dirty="0" smtClean="0"/>
              <a:t>(at high BD rate - extrapolation to lower rates)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Operation </a:t>
            </a:r>
            <a:r>
              <a:rPr lang="en-US" sz="2200" dirty="0" err="1" smtClean="0"/>
              <a:t>w</a:t>
            </a:r>
            <a:r>
              <a:rPr lang="en-US" sz="2200" dirty="0" smtClean="0"/>
              <a:t>/out recirculation – may have different breakdown rate…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Test of new PETS on-off scheme (</a:t>
            </a:r>
            <a:r>
              <a:rPr lang="en-US" dirty="0" smtClean="0"/>
              <a:t>from summer</a:t>
            </a:r>
            <a:r>
              <a:rPr lang="en-US" sz="2200" dirty="0" smtClean="0"/>
              <a:t>)</a:t>
            </a:r>
          </a:p>
          <a:p>
            <a:pPr>
              <a:spcAft>
                <a:spcPts val="815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Acc. structure in TBTS</a:t>
            </a:r>
            <a:r>
              <a:rPr lang="en-US" sz="2200" dirty="0" smtClean="0"/>
              <a:t>	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TD24, initial reconditioning in the shadow of PETS operation</a:t>
            </a:r>
          </a:p>
          <a:p>
            <a:pPr lvl="1">
              <a:spcAft>
                <a:spcPts val="815"/>
              </a:spcAft>
            </a:pPr>
            <a:r>
              <a:rPr lang="en-US" sz="2200" dirty="0" smtClean="0"/>
              <a:t>Goal: </a:t>
            </a:r>
            <a:r>
              <a:rPr lang="en-US" sz="2200" dirty="0" smtClean="0">
                <a:solidFill>
                  <a:srgbClr val="FF0000"/>
                </a:solidFill>
              </a:rPr>
              <a:t>nominal power / pulse length </a:t>
            </a:r>
            <a:r>
              <a:rPr lang="en-US" sz="2200" dirty="0" smtClean="0"/>
              <a:t>delivered to structure</a:t>
            </a:r>
            <a:br>
              <a:rPr lang="en-US" sz="2200" dirty="0" smtClean="0"/>
            </a:br>
            <a:r>
              <a:rPr lang="en-US" sz="2200" dirty="0" smtClean="0"/>
              <a:t>(65 MW, 250 ns total pulse length, 170 ns flat-top)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beam issues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883883"/>
            <a:ext cx="8865992" cy="5612885"/>
          </a:xfrm>
        </p:spPr>
        <p:txBody>
          <a:bodyPr/>
          <a:lstStyle/>
          <a:p>
            <a:pPr marL="391604" lvl="1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TBTS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Two-Beam test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FF0000"/>
                </a:solidFill>
              </a:rPr>
              <a:t>100 MV/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with correctly tuned structure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consistency between power &amp; beam energy gain </a:t>
            </a:r>
            <a:endParaRPr lang="en-US" dirty="0" smtClean="0">
              <a:solidFill>
                <a:srgbClr val="FF0000"/>
              </a:solidFill>
            </a:endParaRP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Drive beam, deceleration, power produced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Probe beam, power delivered to accelerating structure, energy gain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Beam Loading compensation experiment</a:t>
            </a:r>
            <a:r>
              <a:rPr lang="en-US" dirty="0" smtClean="0"/>
              <a:t> - by varying fast phase switches – check control of RF pulse shape with probe beam acceleration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breakdown kicks 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effect of beam loading on breakdown rate (???)</a:t>
            </a:r>
          </a:p>
          <a:p>
            <a:pPr marL="391604" lvl="1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TBL</a:t>
            </a:r>
            <a:r>
              <a:rPr lang="en-US" dirty="0" smtClean="0"/>
              <a:t>	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deceleration / produced power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energy spectrum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Optics, steering algorithm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1249378"/>
            <a:ext cx="8865992" cy="5150982"/>
          </a:xfrm>
        </p:spPr>
        <p:txBody>
          <a:bodyPr>
            <a:normAutofit/>
          </a:bodyPr>
          <a:lstStyle/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CALIFES</a:t>
            </a:r>
          </a:p>
          <a:p>
            <a:pPr lvl="1"/>
            <a:r>
              <a:rPr lang="en-US" sz="1800" dirty="0" smtClean="0"/>
              <a:t>Fully reach nominal parameters (total charge ?)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Bunch length measurements (RF </a:t>
            </a:r>
            <a:r>
              <a:rPr lang="en-US" sz="1800" dirty="0" err="1" smtClean="0"/>
              <a:t>defl</a:t>
            </a:r>
            <a:r>
              <a:rPr lang="en-US" sz="1800" dirty="0" smtClean="0"/>
              <a:t>. &amp; screen)</a:t>
            </a:r>
          </a:p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Other</a:t>
            </a:r>
          </a:p>
          <a:p>
            <a:pPr lvl="1"/>
            <a:r>
              <a:rPr lang="en-US" sz="1800" dirty="0" smtClean="0"/>
              <a:t>First measurements of phase stability (PETS output, RF pickups…)</a:t>
            </a:r>
          </a:p>
          <a:p>
            <a:pPr lvl="1"/>
            <a:r>
              <a:rPr lang="en-US" sz="1800" dirty="0" smtClean="0"/>
              <a:t>Operation at 5 Hz</a:t>
            </a:r>
          </a:p>
          <a:p>
            <a:pPr lvl="1"/>
            <a:r>
              <a:rPr lang="en-US" sz="1800" dirty="0" smtClean="0"/>
              <a:t>Control of beam losses</a:t>
            </a:r>
          </a:p>
          <a:p>
            <a:pPr lvl="1"/>
            <a:r>
              <a:rPr lang="en-US" sz="1800" dirty="0" smtClean="0"/>
              <a:t>Coherent Diffraction Radiation (RHUL collaboration)</a:t>
            </a:r>
          </a:p>
          <a:p>
            <a:pPr lvl="1"/>
            <a:r>
              <a:rPr lang="en-US" sz="1800" dirty="0" smtClean="0"/>
              <a:t>…</a:t>
            </a:r>
            <a:br>
              <a:rPr lang="en-US" sz="1800" dirty="0" smtClean="0"/>
            </a:b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7645" y="837536"/>
            <a:ext cx="3955715" cy="18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17020" y="900113"/>
            <a:ext cx="4723815" cy="3258582"/>
          </a:xfrm>
        </p:spPr>
        <p:txBody>
          <a:bodyPr>
            <a:normAutofit/>
          </a:bodyPr>
          <a:lstStyle/>
          <a:p>
            <a:r>
              <a:rPr lang="en-US" dirty="0" smtClean="0"/>
              <a:t>careful new RF setup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good beam </a:t>
            </a:r>
            <a:r>
              <a:rPr lang="en-US" dirty="0" smtClean="0"/>
              <a:t>quality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easier and faster set-</a:t>
            </a:r>
            <a:r>
              <a:rPr lang="en-US" dirty="0" smtClean="0"/>
              <a:t>up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only one day from end of </a:t>
            </a:r>
            <a:r>
              <a:rPr lang="en-US" dirty="0" smtClean="0"/>
              <a:t>linac to </a:t>
            </a:r>
            <a:r>
              <a:rPr lang="en-US" dirty="0" smtClean="0"/>
              <a:t>first factor 4 combination!)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7590" y="2962206"/>
            <a:ext cx="3688060" cy="318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20" y="4000501"/>
            <a:ext cx="5199059" cy="24240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3343040" y="1143000"/>
            <a:ext cx="1920250" cy="289476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1581085" y="4632244"/>
            <a:ext cx="1854197" cy="133514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933700" y="2133600"/>
            <a:ext cx="2679700" cy="14097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Excellent 3 GHz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new RF phase setup</a:t>
            </a:r>
            <a:endParaRPr lang="en-US" dirty="0"/>
          </a:p>
        </p:txBody>
      </p:sp>
      <p:pic>
        <p:nvPicPr>
          <p:cNvPr id="3" name="Picture 2" descr="C:\tmp\dia\ctf3-tbts-layout-v2.png"/>
          <p:cNvPicPr>
            <a:picLocks noChangeAspect="1" noChangeArrowheads="1"/>
          </p:cNvPicPr>
          <p:nvPr/>
        </p:nvPicPr>
        <p:blipFill>
          <a:blip r:embed="rId2" cstate="print"/>
          <a:srcRect r="34120" b="43900"/>
          <a:stretch>
            <a:fillRect/>
          </a:stretch>
        </p:blipFill>
        <p:spPr bwMode="auto">
          <a:xfrm>
            <a:off x="1982838" y="838199"/>
            <a:ext cx="5635523" cy="1676400"/>
          </a:xfrm>
          <a:prstGeom prst="rect">
            <a:avLst/>
          </a:prstGeom>
          <a:noFill/>
        </p:spPr>
      </p:pic>
      <p:sp>
        <p:nvSpPr>
          <p:cNvPr id="5" name="Arc 4"/>
          <p:cNvSpPr/>
          <p:nvPr/>
        </p:nvSpPr>
        <p:spPr bwMode="auto">
          <a:xfrm>
            <a:off x="3503561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6" name="Arc 5"/>
          <p:cNvSpPr/>
          <p:nvPr/>
        </p:nvSpPr>
        <p:spPr bwMode="auto">
          <a:xfrm>
            <a:off x="4570361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7" name="Arc 6"/>
          <p:cNvSpPr/>
          <p:nvPr/>
        </p:nvSpPr>
        <p:spPr bwMode="auto">
          <a:xfrm>
            <a:off x="5560961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8" name="Arc 7"/>
          <p:cNvSpPr/>
          <p:nvPr/>
        </p:nvSpPr>
        <p:spPr bwMode="auto">
          <a:xfrm>
            <a:off x="6627761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9" name="Arc 8"/>
          <p:cNvSpPr/>
          <p:nvPr/>
        </p:nvSpPr>
        <p:spPr bwMode="auto">
          <a:xfrm rot="10800000">
            <a:off x="4113162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0" name="Arc 9"/>
          <p:cNvSpPr/>
          <p:nvPr/>
        </p:nvSpPr>
        <p:spPr bwMode="auto">
          <a:xfrm rot="10800000">
            <a:off x="5332361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0800000">
            <a:off x="6246762" y="2514599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0800000">
            <a:off x="7237362" y="2514598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2893961" y="2895599"/>
            <a:ext cx="762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>
            <a:off x="2283567" y="2895599"/>
            <a:ext cx="762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5400000">
            <a:off x="2435967" y="2894805"/>
            <a:ext cx="762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27161" y="267866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4361" y="30045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827161" y="2318567"/>
            <a:ext cx="869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1200µs</a:t>
            </a:r>
            <a:endParaRPr lang="en-US" dirty="0"/>
          </a:p>
        </p:txBody>
      </p:sp>
      <p:sp>
        <p:nvSpPr>
          <p:cNvPr id="35" name="Arc 34"/>
          <p:cNvSpPr/>
          <p:nvPr/>
        </p:nvSpPr>
        <p:spPr bwMode="auto">
          <a:xfrm>
            <a:off x="35027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6" name="Arc 35"/>
          <p:cNvSpPr/>
          <p:nvPr/>
        </p:nvSpPr>
        <p:spPr bwMode="auto">
          <a:xfrm>
            <a:off x="45695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7" name="Arc 36"/>
          <p:cNvSpPr/>
          <p:nvPr/>
        </p:nvSpPr>
        <p:spPr bwMode="auto">
          <a:xfrm>
            <a:off x="55601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8" name="Arc 37"/>
          <p:cNvSpPr/>
          <p:nvPr/>
        </p:nvSpPr>
        <p:spPr bwMode="auto">
          <a:xfrm>
            <a:off x="66269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6367" y="367006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283567" y="397425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826367" y="3309961"/>
            <a:ext cx="869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1200µs</a:t>
            </a:r>
            <a:endParaRPr lang="en-US" dirty="0"/>
          </a:p>
        </p:txBody>
      </p:sp>
      <p:sp>
        <p:nvSpPr>
          <p:cNvPr id="42" name="Arc 41"/>
          <p:cNvSpPr/>
          <p:nvPr/>
        </p:nvSpPr>
        <p:spPr bwMode="auto">
          <a:xfrm>
            <a:off x="24359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43" name="Arc 42"/>
          <p:cNvSpPr/>
          <p:nvPr/>
        </p:nvSpPr>
        <p:spPr bwMode="auto">
          <a:xfrm>
            <a:off x="251216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6614" y="2579339"/>
            <a:ext cx="1112153" cy="523220"/>
          </a:xfrm>
          <a:prstGeom prst="rect">
            <a:avLst/>
          </a:prstGeom>
          <a:solidFill>
            <a:srgbClr val="FFFAC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- 2010</a:t>
            </a:r>
            <a:endParaRPr lang="en-US" sz="2800" b="1" dirty="0"/>
          </a:p>
        </p:txBody>
      </p:sp>
      <p:sp>
        <p:nvSpPr>
          <p:cNvPr id="52" name="Content Placeholder 20"/>
          <p:cNvSpPr txBox="1">
            <a:spLocks/>
          </p:cNvSpPr>
          <p:nvPr/>
        </p:nvSpPr>
        <p:spPr bwMode="auto">
          <a:xfrm>
            <a:off x="243438" y="4494202"/>
            <a:ext cx="8660008" cy="208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391604" marR="0" lvl="0" indent="-293703" algn="l" defTabSz="41464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same sag for </a:t>
            </a:r>
            <a:r>
              <a:rPr kumimoji="0" lang="en-US" sz="2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SHBs</a:t>
            </a: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pre-/</a:t>
            </a:r>
            <a:r>
              <a:rPr kumimoji="0" lang="en-US" sz="2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buncher</a:t>
            </a:r>
            <a:r>
              <a:rPr lang="en-US" sz="2500" kern="0" dirty="0" smtClean="0">
                <a:solidFill>
                  <a:srgbClr val="000000"/>
                </a:solidFill>
              </a:rPr>
              <a:t> + </a:t>
            </a: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accelerating structures</a:t>
            </a:r>
          </a:p>
          <a:p>
            <a:pPr marL="391604" marR="0" lvl="0" indent="-293703" algn="l" defTabSz="41464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=&gt; </a:t>
            </a: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∆E/E = 0 along the pulse,</a:t>
            </a:r>
            <a:r>
              <a:rPr kumimoji="0" lang="en-US" sz="25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500" kern="0" dirty="0" smtClean="0">
                <a:solidFill>
                  <a:srgbClr val="FF0000"/>
                </a:solidFill>
              </a:rPr>
              <a:t>no</a:t>
            </a: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bunch length / energy spread variation </a:t>
            </a:r>
          </a:p>
          <a:p>
            <a:pPr marL="391604" marR="0" lvl="0" indent="-293703" algn="l" defTabSz="41464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3"/>
              </a:buBlip>
              <a:tabLst/>
              <a:defRPr/>
            </a:pPr>
            <a:r>
              <a:rPr lang="en-US" sz="2500" kern="0" dirty="0" smtClean="0">
                <a:solidFill>
                  <a:srgbClr val="000000"/>
                </a:solidFill>
              </a:rPr>
              <a:t>=&gt; tuning all along the pulse identical </a:t>
            </a:r>
          </a:p>
          <a:p>
            <a:pPr marL="391604" marR="0" lvl="0" indent="-293703" algn="l" defTabSz="41464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still: bunch phase variation – could be compensated in </a:t>
            </a:r>
            <a:r>
              <a:rPr kumimoji="0" lang="en-US" sz="2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Frascati</a:t>
            </a: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TL2 chicane (slight energy shaping along the pulse)</a:t>
            </a:r>
          </a:p>
          <a:p>
            <a:pPr marL="391604" marR="0" lvl="0" indent="-293703" algn="l" defTabSz="41464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3"/>
              </a:buBlip>
              <a:tabLst/>
              <a:defRPr/>
            </a:pPr>
            <a:r>
              <a:rPr lang="en-US" sz="2500" kern="0" dirty="0" smtClean="0">
                <a:solidFill>
                  <a:srgbClr val="000000"/>
                </a:solidFill>
              </a:rPr>
              <a:t>much less sensitive to phase errors [</a:t>
            </a:r>
            <a:r>
              <a:rPr lang="en-US" sz="2500" kern="0" dirty="0" err="1" smtClean="0">
                <a:solidFill>
                  <a:srgbClr val="000000"/>
                </a:solidFill>
              </a:rPr>
              <a:t>cos(~few</a:t>
            </a:r>
            <a:r>
              <a:rPr lang="en-US" sz="2500" kern="0" dirty="0" smtClean="0">
                <a:solidFill>
                  <a:srgbClr val="000000"/>
                </a:solidFill>
              </a:rPr>
              <a:t> deg)]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Arc 52"/>
          <p:cNvSpPr/>
          <p:nvPr/>
        </p:nvSpPr>
        <p:spPr bwMode="auto">
          <a:xfrm>
            <a:off x="2969582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4" name="Arc 53"/>
          <p:cNvSpPr/>
          <p:nvPr/>
        </p:nvSpPr>
        <p:spPr bwMode="auto">
          <a:xfrm>
            <a:off x="403717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5" name="Arc 54"/>
          <p:cNvSpPr/>
          <p:nvPr/>
        </p:nvSpPr>
        <p:spPr bwMode="auto">
          <a:xfrm>
            <a:off x="5087586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6" name="Arc 55"/>
          <p:cNvSpPr/>
          <p:nvPr/>
        </p:nvSpPr>
        <p:spPr bwMode="auto">
          <a:xfrm>
            <a:off x="611053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7" name="Arc 56"/>
          <p:cNvSpPr/>
          <p:nvPr/>
        </p:nvSpPr>
        <p:spPr bwMode="auto">
          <a:xfrm>
            <a:off x="7079427" y="3505993"/>
            <a:ext cx="381000" cy="762000"/>
          </a:xfrm>
          <a:prstGeom prst="arc">
            <a:avLst>
              <a:gd name="adj1" fmla="val 16608327"/>
              <a:gd name="adj2" fmla="val 479445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6614" y="3581309"/>
            <a:ext cx="1062535" cy="523220"/>
          </a:xfrm>
          <a:prstGeom prst="rect">
            <a:avLst/>
          </a:prstGeom>
          <a:solidFill>
            <a:srgbClr val="FFFAC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2011</a:t>
            </a:r>
            <a:endParaRPr lang="en-US" sz="28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status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2888" y="900113"/>
            <a:ext cx="8659812" cy="423587"/>
          </a:xfrm>
        </p:spPr>
        <p:txBody>
          <a:bodyPr/>
          <a:lstStyle/>
          <a:p>
            <a:r>
              <a:rPr lang="en-US" dirty="0" smtClean="0"/>
              <a:t>~constant BPR signal along the pulse =&gt; constant bunch length</a:t>
            </a:r>
            <a:endParaRPr lang="en-US" dirty="0"/>
          </a:p>
        </p:txBody>
      </p:sp>
      <p:pic>
        <p:nvPicPr>
          <p:cNvPr id="5" name="Picture 4" descr="bpr0475w-2010.png"/>
          <p:cNvPicPr>
            <a:picLocks noChangeAspect="1"/>
          </p:cNvPicPr>
          <p:nvPr/>
        </p:nvPicPr>
        <p:blipFill>
          <a:blip r:embed="rId2"/>
          <a:srcRect l="1023" t="11927" r="5693" b="8700"/>
          <a:stretch>
            <a:fillRect/>
          </a:stretch>
        </p:blipFill>
        <p:spPr>
          <a:xfrm>
            <a:off x="179816" y="1304760"/>
            <a:ext cx="4102100" cy="2236259"/>
          </a:xfrm>
          <a:prstGeom prst="rect">
            <a:avLst/>
          </a:prstGeom>
        </p:spPr>
      </p:pic>
      <p:pic>
        <p:nvPicPr>
          <p:cNvPr id="6" name="Picture 5" descr="2011-bprw-signals.png"/>
          <p:cNvPicPr>
            <a:picLocks noChangeAspect="1"/>
          </p:cNvPicPr>
          <p:nvPr/>
        </p:nvPicPr>
        <p:blipFill>
          <a:blip r:embed="rId3"/>
          <a:srcRect l="26748" t="20160" r="2779" b="9630"/>
          <a:stretch>
            <a:fillRect/>
          </a:stretch>
        </p:blipFill>
        <p:spPr>
          <a:xfrm>
            <a:off x="5199190" y="1323700"/>
            <a:ext cx="3452263" cy="21883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19387" y="2030399"/>
            <a:ext cx="882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2011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31118" y="172422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2010</a:t>
            </a:r>
            <a:endParaRPr lang="en-US" sz="2800" b="1" dirty="0"/>
          </a:p>
        </p:txBody>
      </p:sp>
      <p:pic>
        <p:nvPicPr>
          <p:cNvPr id="12" name="Picture 11" descr="2011-spectro4-opt.png"/>
          <p:cNvPicPr>
            <a:picLocks noChangeAspect="1"/>
          </p:cNvPicPr>
          <p:nvPr/>
        </p:nvPicPr>
        <p:blipFill>
          <a:blip r:embed="rId4"/>
          <a:srcRect l="4736" t="55878" r="52359" b="3188"/>
          <a:stretch>
            <a:fillRect/>
          </a:stretch>
        </p:blipFill>
        <p:spPr>
          <a:xfrm>
            <a:off x="2768227" y="4077202"/>
            <a:ext cx="3000441" cy="2474163"/>
          </a:xfrm>
          <a:prstGeom prst="rect">
            <a:avLst/>
          </a:prstGeom>
        </p:spPr>
      </p:pic>
      <p:pic>
        <p:nvPicPr>
          <p:cNvPr id="13" name="Picture 12" descr="2011-spectro4-opt.png"/>
          <p:cNvPicPr>
            <a:picLocks noChangeAspect="1"/>
          </p:cNvPicPr>
          <p:nvPr/>
        </p:nvPicPr>
        <p:blipFill>
          <a:blip r:embed="rId4"/>
          <a:srcRect l="4736" t="15107" r="52113" b="43907"/>
          <a:stretch>
            <a:fillRect/>
          </a:stretch>
        </p:blipFill>
        <p:spPr>
          <a:xfrm>
            <a:off x="19183" y="4077203"/>
            <a:ext cx="3018130" cy="2477722"/>
          </a:xfrm>
          <a:prstGeom prst="rect">
            <a:avLst/>
          </a:prstGeom>
        </p:spPr>
      </p:pic>
      <p:pic>
        <p:nvPicPr>
          <p:cNvPr id="14" name="Picture 13" descr="2011-spectro4-opt.png"/>
          <p:cNvPicPr>
            <a:picLocks noChangeAspect="1"/>
          </p:cNvPicPr>
          <p:nvPr/>
        </p:nvPicPr>
        <p:blipFill>
          <a:blip r:embed="rId4"/>
          <a:srcRect l="48669" t="55878" r="3483" b="3188"/>
          <a:stretch>
            <a:fillRect/>
          </a:stretch>
        </p:blipFill>
        <p:spPr>
          <a:xfrm>
            <a:off x="5766761" y="4077203"/>
            <a:ext cx="3350916" cy="2477722"/>
          </a:xfrm>
          <a:prstGeom prst="rect">
            <a:avLst/>
          </a:prstGeom>
        </p:spPr>
      </p:pic>
      <p:sp>
        <p:nvSpPr>
          <p:cNvPr id="15" name="Content Placeholder 3"/>
          <p:cNvSpPr txBox="1">
            <a:spLocks/>
          </p:cNvSpPr>
          <p:nvPr/>
        </p:nvSpPr>
        <p:spPr bwMode="auto">
          <a:xfrm>
            <a:off x="-8359" y="3541019"/>
            <a:ext cx="8659812" cy="42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0525" marR="0" lvl="0" indent="-293688" algn="l" defTabSz="414338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288"/>
              </a:spcAft>
              <a:buClr>
                <a:srgbClr val="000000"/>
              </a:buClr>
              <a:buSzPct val="56000"/>
              <a:buFont typeface="StarSymbol" charset="0"/>
              <a:buBlip>
                <a:blip r:embed="rId5"/>
              </a:buBlip>
              <a:tabLst/>
              <a:defRPr/>
            </a:pPr>
            <a:r>
              <a:rPr kumimoji="0" 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=&gt; constant</a:t>
            </a:r>
            <a:r>
              <a:rPr kumimoji="0" lang="en-US" sz="25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 energy + energy spread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010-energy-spread-opt2.png"/>
          <p:cNvPicPr>
            <a:picLocks noChangeAspect="1"/>
          </p:cNvPicPr>
          <p:nvPr/>
        </p:nvPicPr>
        <p:blipFill>
          <a:blip r:embed="rId2"/>
          <a:srcRect l="4100" t="1885" r="53544" b="50396"/>
          <a:stretch>
            <a:fillRect/>
          </a:stretch>
        </p:blipFill>
        <p:spPr>
          <a:xfrm>
            <a:off x="98494" y="1403627"/>
            <a:ext cx="2891539" cy="24284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status (cont.)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2888" y="900113"/>
            <a:ext cx="8659812" cy="503514"/>
          </a:xfrm>
        </p:spPr>
        <p:txBody>
          <a:bodyPr/>
          <a:lstStyle/>
          <a:p>
            <a:r>
              <a:rPr lang="en-US" dirty="0" smtClean="0"/>
              <a:t>constant beam energy without special RF shaping </a:t>
            </a:r>
            <a:endParaRPr lang="en-US" dirty="0"/>
          </a:p>
        </p:txBody>
      </p:sp>
      <p:pic>
        <p:nvPicPr>
          <p:cNvPr id="7" name="Picture 6" descr="2011-energy-spread-opt.png"/>
          <p:cNvPicPr>
            <a:picLocks noChangeAspect="1"/>
          </p:cNvPicPr>
          <p:nvPr/>
        </p:nvPicPr>
        <p:blipFill>
          <a:blip r:embed="rId3"/>
          <a:srcRect l="5102" t="15196" r="52747" b="43729"/>
          <a:stretch>
            <a:fillRect/>
          </a:stretch>
        </p:blipFill>
        <p:spPr>
          <a:xfrm>
            <a:off x="98493" y="4025686"/>
            <a:ext cx="2920726" cy="2473539"/>
          </a:xfrm>
          <a:prstGeom prst="rect">
            <a:avLst/>
          </a:prstGeom>
        </p:spPr>
      </p:pic>
      <p:pic>
        <p:nvPicPr>
          <p:cNvPr id="12" name="Picture 11" descr="2011-energy-spread-opt.png"/>
          <p:cNvPicPr>
            <a:picLocks noChangeAspect="1"/>
          </p:cNvPicPr>
          <p:nvPr/>
        </p:nvPicPr>
        <p:blipFill>
          <a:blip r:embed="rId3"/>
          <a:srcRect l="48913" t="55888" r="5154" b="2810"/>
          <a:stretch>
            <a:fillRect/>
          </a:stretch>
        </p:blipFill>
        <p:spPr>
          <a:xfrm>
            <a:off x="5894393" y="4025686"/>
            <a:ext cx="3182761" cy="2473539"/>
          </a:xfrm>
          <a:prstGeom prst="rect">
            <a:avLst/>
          </a:prstGeom>
        </p:spPr>
      </p:pic>
      <p:pic>
        <p:nvPicPr>
          <p:cNvPr id="13" name="Picture 12" descr="2011-energy-spread-opt.png"/>
          <p:cNvPicPr>
            <a:picLocks noChangeAspect="1"/>
          </p:cNvPicPr>
          <p:nvPr/>
        </p:nvPicPr>
        <p:blipFill>
          <a:blip r:embed="rId3"/>
          <a:srcRect l="5102" t="55888" r="52673" b="2810"/>
          <a:stretch>
            <a:fillRect/>
          </a:stretch>
        </p:blipFill>
        <p:spPr>
          <a:xfrm>
            <a:off x="2990033" y="4025686"/>
            <a:ext cx="2925854" cy="24735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19387" y="4734457"/>
            <a:ext cx="882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2011</a:t>
            </a:r>
            <a:endParaRPr lang="en-US" sz="2800" b="1" dirty="0"/>
          </a:p>
        </p:txBody>
      </p:sp>
      <p:pic>
        <p:nvPicPr>
          <p:cNvPr id="16" name="Picture 15" descr="2010-energy-spread-opt2.png"/>
          <p:cNvPicPr>
            <a:picLocks noChangeAspect="1"/>
          </p:cNvPicPr>
          <p:nvPr/>
        </p:nvPicPr>
        <p:blipFill>
          <a:blip r:embed="rId2"/>
          <a:srcRect l="4100" t="49604" r="3278" b="2678"/>
          <a:stretch>
            <a:fillRect/>
          </a:stretch>
        </p:blipFill>
        <p:spPr>
          <a:xfrm>
            <a:off x="2765231" y="1403627"/>
            <a:ext cx="6323064" cy="24284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60127" y="278497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2010</a:t>
            </a:r>
            <a:endParaRPr lang="en-US" sz="28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3"/>
            <a:ext cx="8659812" cy="2845055"/>
          </a:xfrm>
        </p:spPr>
        <p:txBody>
          <a:bodyPr/>
          <a:lstStyle/>
          <a:p>
            <a:r>
              <a:rPr lang="en-US" dirty="0" smtClean="0"/>
              <a:t>measured in H and V for various stages of combination</a:t>
            </a:r>
          </a:p>
          <a:p>
            <a:r>
              <a:rPr lang="en-US" dirty="0" smtClean="0"/>
              <a:t>emittance increase more from CR than from DL</a:t>
            </a:r>
          </a:p>
          <a:p>
            <a:endParaRPr lang="en-US" dirty="0"/>
          </a:p>
        </p:txBody>
      </p:sp>
      <p:pic>
        <p:nvPicPr>
          <p:cNvPr id="4" name="Picture 3" descr="combi-emittance-hor.png"/>
          <p:cNvPicPr>
            <a:picLocks noChangeAspect="1"/>
          </p:cNvPicPr>
          <p:nvPr/>
        </p:nvPicPr>
        <p:blipFill>
          <a:blip r:embed="rId2"/>
          <a:srcRect l="9853" r="4199" b="4818"/>
          <a:stretch>
            <a:fillRect/>
          </a:stretch>
        </p:blipFill>
        <p:spPr>
          <a:xfrm>
            <a:off x="2042325" y="3498101"/>
            <a:ext cx="6860375" cy="30586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319440"/>
            <a:ext cx="130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Simona</a:t>
            </a:r>
            <a:r>
              <a:rPr lang="en-US" sz="1400" dirty="0" smtClean="0"/>
              <a:t> </a:t>
            </a:r>
            <a:r>
              <a:rPr lang="en-US" sz="1400" dirty="0" err="1" smtClean="0"/>
              <a:t>Bettoni</a:t>
            </a:r>
            <a:endParaRPr lang="en-US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063" y="2005628"/>
          <a:ext cx="4424772" cy="149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439"/>
                <a:gridCol w="716432"/>
                <a:gridCol w="814127"/>
                <a:gridCol w="846692"/>
                <a:gridCol w="1042082"/>
              </a:tblGrid>
              <a:tr h="45137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horizontal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13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emittance [mm </a:t>
                      </a:r>
                      <a:r>
                        <a:rPr lang="en-US" sz="1200" dirty="0" err="1" smtClean="0"/>
                        <a:t>mrad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532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682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beta [</a:t>
                      </a:r>
                      <a:r>
                        <a:rPr lang="en-US" sz="1200" dirty="0" err="1" smtClean="0"/>
                        <a:t>m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3.7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</a:t>
                      </a:r>
                      <a:endParaRPr lang="en-US" sz="1200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alpha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35095" y="2005628"/>
          <a:ext cx="4476340" cy="149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268"/>
                <a:gridCol w="808971"/>
                <a:gridCol w="890111"/>
                <a:gridCol w="900967"/>
                <a:gridCol w="981023"/>
              </a:tblGrid>
              <a:tr h="45137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vertical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1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DL+CR 4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combined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137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emittance [mm </a:t>
                      </a:r>
                      <a:r>
                        <a:rPr lang="en-US" sz="1200" dirty="0" err="1" smtClean="0"/>
                        <a:t>mrad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129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170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beta [</a:t>
                      </a:r>
                      <a:r>
                        <a:rPr lang="en-US" sz="1200" dirty="0" err="1" smtClean="0"/>
                        <a:t>m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17.2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11.0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7.3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9.9</a:t>
                      </a:r>
                      <a:endParaRPr lang="en-US" sz="1200" dirty="0"/>
                    </a:p>
                  </a:txBody>
                  <a:tcPr anchor="ctr"/>
                </a:tc>
              </a:tr>
              <a:tr h="28903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alpha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-8.1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-5.1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-3.1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-4.3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15"/>
              <a:stretch>
                <a:fillRect/>
              </a:stretch>
            </p:blipFill>
          </mc:Choice>
          <mc:Fallback>
            <p:blipFill>
              <a:blip r:embed="rId3"/>
              <a:srcRect t="515"/>
              <a:stretch>
                <a:fillRect/>
              </a:stretch>
            </p:blipFill>
          </mc:Fallback>
        </mc:AlternateContent>
        <p:spPr>
          <a:xfrm>
            <a:off x="37500" y="800407"/>
            <a:ext cx="5527627" cy="5775338"/>
          </a:xfrm>
          <a:prstGeom prst="rect">
            <a:avLst/>
          </a:prstGeom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– restart 31/1/2011 </a:t>
            </a:r>
          </a:p>
        </p:txBody>
      </p:sp>
      <p:sp>
        <p:nvSpPr>
          <p:cNvPr id="6" name="Rectangle 5"/>
          <p:cNvSpPr/>
          <p:nvPr/>
        </p:nvSpPr>
        <p:spPr>
          <a:xfrm>
            <a:off x="6134804" y="800407"/>
            <a:ext cx="27103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Optics improvements (DL dispersion)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Full transport to CLEX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Bunch length control (first tests)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TBTS initial PETS tests</a:t>
            </a:r>
          </a:p>
          <a:p>
            <a:r>
              <a:rPr lang="en-US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CALIFES setup</a:t>
            </a:r>
          </a:p>
          <a:p>
            <a:r>
              <a:rPr lang="en-US" sz="1200" strike="sngStrike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new setup when MKS13 </a:t>
            </a:r>
            <a:r>
              <a:rPr lang="en-US" sz="1200" strike="sngStrike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available?</a:t>
            </a:r>
            <a:endParaRPr lang="fr-FR" sz="1200" strike="sngStrik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0799" y="1978910"/>
            <a:ext cx="2112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conditioned to nominal power/pulse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length</a:t>
            </a:r>
            <a:b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PETS tests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64473" y="2594325"/>
            <a:ext cx="18978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Accelerating structure conditioned to nominal power/pulse length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91648" y="3265955"/>
            <a:ext cx="1766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breakdown rate measurements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???</a:t>
            </a:r>
          </a:p>
          <a:p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68049" y="4893978"/>
            <a:ext cx="24479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Test of new PETS on-off scheme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22879" y="2581576"/>
            <a:ext cx="1474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FF0000"/>
                </a:solidFill>
                <a:latin typeface="Arial" charset="0"/>
                <a:ea typeface="ＭＳ Ｐゴシック" pitchFamily="1" charset="-128"/>
              </a:rPr>
              <a:t>Two-Beam test </a:t>
            </a:r>
          </a:p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power &amp; energy gain, 100MV/m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70170" y="3701894"/>
            <a:ext cx="1431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Loading compensation experiment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82279" y="3714426"/>
            <a:ext cx="1677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breakdown kicks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87066" y="4374568"/>
            <a:ext cx="2447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2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effect of beam loading on breakdown rate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88405" y="5667117"/>
            <a:ext cx="412668" cy="6309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700" dirty="0" err="1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installTBL</a:t>
            </a: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7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</a:t>
            </a: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</a:t>
            </a:r>
            <a:b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700" b="1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??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7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  <a:sym typeface="Wingdings"/>
              </a:rPr>
              <a:t>&lt;----&gt;</a:t>
            </a:r>
            <a:endParaRPr lang="en-US" altLang="ja-JP" sz="7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65127" y="5738983"/>
            <a:ext cx="104558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ctr">
              <a:tabLst>
                <a:tab pos="5032375" algn="l"/>
              </a:tabLst>
            </a:pPr>
            <a:r>
              <a:rPr lang="en-US" altLang="ja-JP" sz="8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2</a:t>
            </a:r>
            <a:r>
              <a:rPr lang="en-US" altLang="ja-JP" sz="800" baseline="30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nd</a:t>
            </a:r>
            <a:r>
              <a:rPr lang="en-US" altLang="ja-JP" sz="8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TBL PETS </a:t>
            </a: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</a:t>
            </a:r>
            <a:b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endParaRPr lang="en-US" altLang="ja-JP" sz="8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6 weeks PHIN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phase-coding</a:t>
            </a:r>
          </a:p>
          <a:p>
            <a:pPr marL="0" lvl="1" algn="ctr">
              <a:tabLst>
                <a:tab pos="5032375" algn="l"/>
              </a:tabLst>
            </a:pPr>
            <a:r>
              <a:rPr lang="en-US" altLang="ja-JP" sz="8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Laser preparation</a:t>
            </a:r>
            <a:endParaRPr lang="en-US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86724" y="3274473"/>
            <a:ext cx="1304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</a:t>
            </a: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studies</a:t>
            </a:r>
            <a:b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2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(limited)</a:t>
            </a: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29085" y="5263161"/>
            <a:ext cx="27149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lvl="1" indent="-112713" algn="just"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346075" lvl="1" indent="-112713" algn="just">
              <a:buFontTx/>
              <a:buChar char="•"/>
              <a:tabLst>
                <a:tab pos="5032375" algn="l"/>
              </a:tabLst>
            </a:pPr>
            <a:endParaRPr lang="en-US" altLang="ja-JP" sz="10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Stability studies &amp; improvements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no recirculation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 stability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Operation at 5 Hz (or more)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Control of beam losses</a:t>
            </a:r>
          </a:p>
          <a:p>
            <a:pPr marL="361950" lvl="2" indent="-180975" algn="just">
              <a:buFontTx/>
              <a:buChar char="•"/>
              <a:tabLst>
                <a:tab pos="5032375" algn="l"/>
              </a:tabLst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Coherent Diffraction Radiation …</a:t>
            </a: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071782" y="5249009"/>
            <a:ext cx="2557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lvl="1">
              <a:tabLst>
                <a:tab pos="5032375" algn="l"/>
              </a:tabLst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studies 30% deceleration ?</a:t>
            </a:r>
          </a:p>
        </p:txBody>
      </p:sp>
      <p:sp>
        <p:nvSpPr>
          <p:cNvPr id="42" name="Oval 41"/>
          <p:cNvSpPr/>
          <p:nvPr/>
        </p:nvSpPr>
        <p:spPr bwMode="auto">
          <a:xfrm>
            <a:off x="5839854" y="1267359"/>
            <a:ext cx="252000" cy="252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2276481" y="434171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5827125" y="2110144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3446822" y="433057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5827125" y="272938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5011653" y="430886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5827125" y="3349330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5819782" y="3841225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5827125" y="4483079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5827125" y="5274008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5819782" y="491421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2257843" y="5709973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6" name="Oval 55"/>
          <p:cNvSpPr/>
          <p:nvPr/>
        </p:nvSpPr>
        <p:spPr bwMode="auto">
          <a:xfrm>
            <a:off x="3819375" y="571054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5265660" y="5667117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8" name="Oval 57"/>
          <p:cNvSpPr/>
          <p:nvPr/>
        </p:nvSpPr>
        <p:spPr bwMode="auto">
          <a:xfrm>
            <a:off x="5269707" y="592766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9" name="Oval 58"/>
          <p:cNvSpPr/>
          <p:nvPr/>
        </p:nvSpPr>
        <p:spPr bwMode="auto">
          <a:xfrm>
            <a:off x="5269707" y="6288221"/>
            <a:ext cx="252000" cy="252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0" name="Oval 59"/>
          <p:cNvSpPr/>
          <p:nvPr/>
        </p:nvSpPr>
        <p:spPr bwMode="auto">
          <a:xfrm>
            <a:off x="1082002" y="338644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" name="Oval 60"/>
          <p:cNvSpPr/>
          <p:nvPr/>
        </p:nvSpPr>
        <p:spPr bwMode="auto">
          <a:xfrm>
            <a:off x="1082749" y="48362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2" name="Oval 61"/>
          <p:cNvSpPr/>
          <p:nvPr/>
        </p:nvSpPr>
        <p:spPr bwMode="auto">
          <a:xfrm>
            <a:off x="2276481" y="340516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3" name="Oval 62"/>
          <p:cNvSpPr/>
          <p:nvPr/>
        </p:nvSpPr>
        <p:spPr bwMode="auto">
          <a:xfrm>
            <a:off x="3843655" y="3386441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3843655" y="48626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2701310" y="4862633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291181" y="6230658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064562" y="6224490"/>
            <a:ext cx="252000" cy="2520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5645938" y="3015201"/>
            <a:ext cx="518091" cy="2616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Beam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cxnSp>
        <p:nvCxnSpPr>
          <p:cNvPr id="71" name="Straight Arrow Connector 70"/>
          <p:cNvCxnSpPr>
            <a:stCxn id="69" idx="1"/>
          </p:cNvCxnSpPr>
          <p:nvPr/>
        </p:nvCxnSpPr>
        <p:spPr bwMode="auto">
          <a:xfrm rot="10800000" flipV="1">
            <a:off x="5517660" y="3146005"/>
            <a:ext cx="128278" cy="819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 animBg="1"/>
      <p:bldP spid="20" grpId="0" animBg="1"/>
      <p:bldP spid="23" grpId="0"/>
      <p:bldP spid="24" grpId="0"/>
      <p:bldP spid="26" grpId="0"/>
      <p:bldP spid="42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20" y="855865"/>
            <a:ext cx="8910375" cy="572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“Near miss” – MKS02 fault 31/03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10100" y="2921001"/>
            <a:ext cx="4381500" cy="36101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Smoke from a capacitor bank in </a:t>
            </a:r>
            <a:r>
              <a:rPr lang="en-US" dirty="0" smtClean="0"/>
              <a:t>MKS02</a:t>
            </a:r>
          </a:p>
          <a:p>
            <a:r>
              <a:rPr lang="en-US" dirty="0" smtClean="0"/>
              <a:t>Quick emergency stop – firemen </a:t>
            </a:r>
            <a:r>
              <a:rPr lang="en-US" dirty="0" smtClean="0"/>
              <a:t>intervention</a:t>
            </a:r>
          </a:p>
          <a:p>
            <a:r>
              <a:rPr lang="en-US" dirty="0" smtClean="0"/>
              <a:t>Very limited </a:t>
            </a:r>
            <a:r>
              <a:rPr lang="en-US" dirty="0" smtClean="0"/>
              <a:t>damage</a:t>
            </a:r>
          </a:p>
          <a:p>
            <a:r>
              <a:rPr lang="en-US" dirty="0" smtClean="0"/>
              <a:t>Many capacitors quite old, close to their lifetime limit</a:t>
            </a:r>
            <a:endParaRPr lang="en-US" dirty="0" smtClean="0"/>
          </a:p>
          <a:p>
            <a:r>
              <a:rPr lang="en-US" dirty="0" smtClean="0"/>
              <a:t>Likely </a:t>
            </a:r>
            <a:r>
              <a:rPr lang="en-US" dirty="0" smtClean="0"/>
              <a:t>mechanism: oil leak &gt; sparking &gt; combustion</a:t>
            </a:r>
            <a:endParaRPr lang="en-US" dirty="0" smtClean="0"/>
          </a:p>
          <a:p>
            <a:r>
              <a:rPr lang="en-US" dirty="0" smtClean="0"/>
              <a:t>Local </a:t>
            </a:r>
            <a:r>
              <a:rPr lang="en-US" dirty="0" smtClean="0"/>
              <a:t>smoke detectors in place (already planned) &gt; 1 month </a:t>
            </a:r>
            <a:r>
              <a:rPr lang="en-US" dirty="0" smtClean="0"/>
              <a:t>delay</a:t>
            </a:r>
          </a:p>
          <a:p>
            <a:r>
              <a:rPr lang="en-US" dirty="0" smtClean="0"/>
              <a:t>Other measures: periodic inspections, gradual replacement, software </a:t>
            </a:r>
            <a:r>
              <a:rPr lang="en-US" dirty="0" smtClean="0"/>
              <a:t>interlock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issues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Controls </a:t>
            </a:r>
            <a:r>
              <a:rPr lang="en-US" dirty="0" smtClean="0"/>
              <a:t>upgrade of </a:t>
            </a:r>
            <a:r>
              <a:rPr lang="en-US" dirty="0" err="1" smtClean="0"/>
              <a:t>BPMs</a:t>
            </a:r>
            <a:r>
              <a:rPr lang="en-US" dirty="0" smtClean="0"/>
              <a:t> to ‘</a:t>
            </a:r>
            <a:r>
              <a:rPr lang="en-US" dirty="0" smtClean="0">
                <a:solidFill>
                  <a:srgbClr val="FF0000"/>
                </a:solidFill>
              </a:rPr>
              <a:t>virtual samplers</a:t>
            </a:r>
            <a:r>
              <a:rPr lang="en-US" dirty="0" smtClean="0"/>
              <a:t>’:</a:t>
            </a:r>
          </a:p>
          <a:p>
            <a:pPr lvl="1"/>
            <a:r>
              <a:rPr lang="en-US" dirty="0" smtClean="0"/>
              <a:t>solves problem of overloaded front-ends</a:t>
            </a:r>
          </a:p>
          <a:p>
            <a:pPr lvl="1"/>
            <a:r>
              <a:rPr lang="en-US" dirty="0" smtClean="0"/>
              <a:t>4/05: DCTFUMAL, 13/05: DCTFUMAD, 17.5: DCTFUMAR</a:t>
            </a:r>
          </a:p>
          <a:p>
            <a:pPr lvl="1"/>
            <a:r>
              <a:rPr lang="en-US" dirty="0" smtClean="0"/>
              <a:t>works very well, no connection problems</a:t>
            </a:r>
          </a:p>
          <a:p>
            <a:pPr lvl="1">
              <a:spcAft>
                <a:spcPts val="2838"/>
              </a:spcAft>
            </a:pPr>
            <a:r>
              <a:rPr lang="en-US" dirty="0" smtClean="0"/>
              <a:t>issue with signal length to be solved =&gt; no multi-turn orbit </a:t>
            </a:r>
          </a:p>
          <a:p>
            <a:r>
              <a:rPr lang="en-US" dirty="0" smtClean="0"/>
              <a:t>MKS02 </a:t>
            </a:r>
            <a:r>
              <a:rPr lang="en-US" dirty="0" smtClean="0"/>
              <a:t>(rebuilt after</a:t>
            </a:r>
            <a:r>
              <a:rPr lang="en-US" dirty="0" smtClean="0"/>
              <a:t> PFN damage)</a:t>
            </a:r>
          </a:p>
          <a:p>
            <a:pPr lvl="1"/>
            <a:r>
              <a:rPr lang="en-US" dirty="0" smtClean="0"/>
              <a:t>needed PFN adjustment =&gt; gives higher power now</a:t>
            </a:r>
          </a:p>
          <a:p>
            <a:pPr lvl="1">
              <a:spcAft>
                <a:spcPts val="2238"/>
              </a:spcAft>
            </a:pPr>
            <a:r>
              <a:rPr lang="en-US" dirty="0" smtClean="0"/>
              <a:t>othe</a:t>
            </a:r>
            <a:r>
              <a:rPr lang="en-US" dirty="0" smtClean="0"/>
              <a:t>r </a:t>
            </a:r>
            <a:r>
              <a:rPr lang="en-US" dirty="0" err="1" smtClean="0"/>
              <a:t>PFNs</a:t>
            </a:r>
            <a:r>
              <a:rPr lang="en-US" dirty="0" smtClean="0"/>
              <a:t> also needed adjustment </a:t>
            </a:r>
            <a:br>
              <a:rPr lang="en-US" dirty="0" smtClean="0"/>
            </a:br>
            <a:r>
              <a:rPr lang="en-US" dirty="0" smtClean="0"/>
              <a:t>=&gt; new beam setup for higher energy</a:t>
            </a:r>
            <a:endParaRPr lang="en-US" dirty="0" smtClean="0"/>
          </a:p>
          <a:p>
            <a:r>
              <a:rPr lang="en-US" dirty="0" smtClean="0"/>
              <a:t>two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TWT broken</a:t>
            </a:r>
            <a:r>
              <a:rPr lang="en-US" dirty="0" smtClean="0"/>
              <a:t>, only one left =&gt; no 1.5 GHz beam</a:t>
            </a:r>
          </a:p>
          <a:p>
            <a:pPr lvl="1"/>
            <a:r>
              <a:rPr lang="en-US" dirty="0" smtClean="0"/>
              <a:t>return </a:t>
            </a:r>
            <a:r>
              <a:rPr lang="en-US" dirty="0" smtClean="0"/>
              <a:t>from repair uncertain (repair</a:t>
            </a:r>
            <a:r>
              <a:rPr lang="en-US" dirty="0" smtClean="0"/>
              <a:t> </a:t>
            </a:r>
            <a:r>
              <a:rPr lang="en-US" dirty="0" smtClean="0"/>
              <a:t>has started</a:t>
            </a:r>
            <a:r>
              <a:rPr lang="en-US" dirty="0" smtClean="0"/>
              <a:t> </a:t>
            </a:r>
            <a:r>
              <a:rPr lang="en-US" dirty="0" smtClean="0"/>
              <a:t>…)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</a:t>
            </a:r>
            <a:r>
              <a:rPr lang="en-US" dirty="0" smtClean="0"/>
              <a:t>shut-down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From December 14th last year (106 MV/</a:t>
            </a:r>
            <a:r>
              <a:rPr lang="en-US" dirty="0" err="1" smtClean="0"/>
              <a:t>m</a:t>
            </a:r>
            <a:r>
              <a:rPr lang="en-US" dirty="0" smtClean="0"/>
              <a:t> result)</a:t>
            </a:r>
          </a:p>
          <a:p>
            <a:pPr lvl="1"/>
            <a:r>
              <a:rPr lang="en-US" dirty="0" smtClean="0"/>
              <a:t>MTV’s </a:t>
            </a:r>
            <a:r>
              <a:rPr lang="en-US" dirty="0" smtClean="0">
                <a:solidFill>
                  <a:srgbClr val="FF0000"/>
                </a:solidFill>
              </a:rPr>
              <a:t>cameras</a:t>
            </a:r>
            <a:r>
              <a:rPr lang="en-US" dirty="0" smtClean="0"/>
              <a:t> at the end of Probe and Drive beam lines have been </a:t>
            </a:r>
            <a:r>
              <a:rPr lang="en-US" dirty="0" smtClean="0">
                <a:solidFill>
                  <a:srgbClr val="FF0000"/>
                </a:solidFill>
              </a:rPr>
              <a:t>regenerated</a:t>
            </a:r>
            <a:r>
              <a:rPr lang="en-US" dirty="0" smtClean="0"/>
              <a:t> after irradiation damages. Shielding reinforced (lead and neutron absorber)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BHB 400 and 800 </a:t>
            </a:r>
            <a:r>
              <a:rPr lang="en-US" dirty="0" smtClean="0">
                <a:solidFill>
                  <a:srgbClr val="FF0000"/>
                </a:solidFill>
              </a:rPr>
              <a:t>spectrometer magnets </a:t>
            </a:r>
            <a:r>
              <a:rPr lang="en-US" dirty="0" smtClean="0"/>
              <a:t>cross </a:t>
            </a:r>
            <a:r>
              <a:rPr lang="en-US" dirty="0" smtClean="0">
                <a:solidFill>
                  <a:srgbClr val="FF0000"/>
                </a:solidFill>
              </a:rPr>
              <a:t>checked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=&gt; no discrepancy found in their magnetic fields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Thermal control </a:t>
            </a:r>
            <a:r>
              <a:rPr lang="en-US" dirty="0" smtClean="0"/>
              <a:t>of the ACS </a:t>
            </a:r>
            <a:r>
              <a:rPr lang="en-US" dirty="0" smtClean="0"/>
              <a:t>tanks water </a:t>
            </a:r>
            <a:r>
              <a:rPr lang="en-US" dirty="0" smtClean="0"/>
              <a:t>installed</a:t>
            </a:r>
            <a:endParaRPr lang="en-US" dirty="0" smtClean="0"/>
          </a:p>
          <a:p>
            <a:pPr lvl="1"/>
            <a:r>
              <a:rPr lang="en-US" dirty="0" smtClean="0"/>
              <a:t>Much more </a:t>
            </a:r>
            <a:r>
              <a:rPr lang="en-US" dirty="0" smtClean="0">
                <a:solidFill>
                  <a:srgbClr val="FF0000"/>
                </a:solidFill>
              </a:rPr>
              <a:t>stable laser beam </a:t>
            </a:r>
            <a:r>
              <a:rPr lang="en-US" dirty="0" smtClean="0"/>
              <a:t>(no drift in time thanks to the use of optic fibers), automatic resynchronization…</a:t>
            </a:r>
          </a:p>
          <a:p>
            <a:pPr lvl="1"/>
            <a:r>
              <a:rPr lang="en-US" dirty="0" smtClean="0"/>
              <a:t>And of course a lot of </a:t>
            </a:r>
            <a:r>
              <a:rPr lang="en-US" dirty="0" smtClean="0">
                <a:solidFill>
                  <a:srgbClr val="FF0000"/>
                </a:solidFill>
              </a:rPr>
              <a:t>work on ACS tank</a:t>
            </a:r>
            <a:r>
              <a:rPr lang="en-US" dirty="0" smtClean="0"/>
              <a:t>: structure retuned, RF network simplified, pumping improved, RF diagnostics recalibrated…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10" descr="logo_calif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49" y="84803"/>
            <a:ext cx="1787525" cy="69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G:\Users\w\wfarabol\Documents\DIAGNOSTICS\MTV\Damaged cameras\1ere cam dark.jpg"/>
          <p:cNvPicPr>
            <a:picLocks noChangeAspect="1" noChangeArrowheads="1"/>
          </p:cNvPicPr>
          <p:nvPr/>
        </p:nvPicPr>
        <p:blipFill>
          <a:blip r:embed="rId3" cstate="print"/>
          <a:srcRect l="4049" t="16198" r="5399" b="19798"/>
          <a:stretch>
            <a:fillRect/>
          </a:stretch>
        </p:blipFill>
        <p:spPr bwMode="auto">
          <a:xfrm>
            <a:off x="2132302" y="2005408"/>
            <a:ext cx="3125497" cy="16568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05025" y="3505200"/>
            <a:ext cx="3257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MTV830 pictures before and after thermal processing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3" descr="G:\Users\w\wfarabol\Documents\DIAGNOSTICS\MTV\Damaged cameras\1ere cam histogr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3699" y="1997867"/>
            <a:ext cx="2289176" cy="17168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610225" y="3629025"/>
            <a:ext cx="2129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Bright points histogram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ACS tank water temperature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874713"/>
            <a:ext cx="8812212" cy="14874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independent </a:t>
            </a:r>
            <a:r>
              <a:rPr lang="en-US" dirty="0" smtClean="0"/>
              <a:t>water </a:t>
            </a:r>
            <a:r>
              <a:rPr lang="en-US" dirty="0" smtClean="0">
                <a:solidFill>
                  <a:srgbClr val="FF0000"/>
                </a:solidFill>
              </a:rPr>
              <a:t>distributions</a:t>
            </a:r>
            <a:r>
              <a:rPr lang="en-US" dirty="0" smtClean="0"/>
              <a:t> installed for PETS and ACS tanks</a:t>
            </a:r>
          </a:p>
          <a:p>
            <a:r>
              <a:rPr lang="en-US" dirty="0" smtClean="0"/>
              <a:t>Three PT 100 temperature probes and one flow meter for the ACS</a:t>
            </a:r>
          </a:p>
          <a:p>
            <a:r>
              <a:rPr lang="en-US" dirty="0" smtClean="0"/>
              <a:t>First results obtained by warming the ACS structure  with the probe beam are promising (real tests to be done with the RF power)</a:t>
            </a:r>
            <a:endParaRPr lang="en-US" dirty="0"/>
          </a:p>
        </p:txBody>
      </p:sp>
      <p:pic>
        <p:nvPicPr>
          <p:cNvPr id="3074" name="Picture 2" descr="G:\Users\w\wfarabol\Documents\DIAGNOSTICS\MTV\Photos\Photo0457.jpg"/>
          <p:cNvPicPr>
            <a:picLocks noChangeAspect="1" noChangeArrowheads="1"/>
          </p:cNvPicPr>
          <p:nvPr/>
        </p:nvPicPr>
        <p:blipFill>
          <a:blip r:embed="rId2" cstate="print"/>
          <a:srcRect l="3845" t="13841"/>
          <a:stretch>
            <a:fillRect/>
          </a:stretch>
        </p:blipFill>
        <p:spPr bwMode="auto">
          <a:xfrm>
            <a:off x="609601" y="2921000"/>
            <a:ext cx="1148090" cy="1371600"/>
          </a:xfrm>
          <a:prstGeom prst="rect">
            <a:avLst/>
          </a:prstGeom>
          <a:noFill/>
        </p:spPr>
      </p:pic>
      <p:pic>
        <p:nvPicPr>
          <p:cNvPr id="3075" name="Picture 3" descr="G:\Users\w\wfarabol\Documents\DIAGNOSTICS\MTV\Photos\Photo0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819400"/>
            <a:ext cx="1562100" cy="2082800"/>
          </a:xfrm>
          <a:prstGeom prst="rect">
            <a:avLst/>
          </a:prstGeom>
          <a:noFill/>
        </p:spPr>
      </p:pic>
      <p:pic>
        <p:nvPicPr>
          <p:cNvPr id="3077" name="Picture 5" descr="G:\Users\w\wfarabol\Documents\DIAGNOSTICS\MTV\Photos\Photo0456.jpg"/>
          <p:cNvPicPr>
            <a:picLocks noChangeAspect="1" noChangeArrowheads="1"/>
          </p:cNvPicPr>
          <p:nvPr/>
        </p:nvPicPr>
        <p:blipFill>
          <a:blip r:embed="rId4" cstate="print"/>
          <a:srcRect l="13841" t="7497" r="9227" b="6344"/>
          <a:stretch>
            <a:fillRect/>
          </a:stretch>
        </p:blipFill>
        <p:spPr bwMode="auto">
          <a:xfrm rot="-5400000">
            <a:off x="706975" y="4627025"/>
            <a:ext cx="1012768" cy="151231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42672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Water distribution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9436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Turbine flow meter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49530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57662B"/>
                </a:solidFill>
              </a:rPr>
              <a:t>  ACS tank probes and thermal insulation</a:t>
            </a:r>
            <a:endParaRPr lang="en-US" sz="1600" dirty="0">
              <a:solidFill>
                <a:srgbClr val="57662B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1981200" y="4343400"/>
            <a:ext cx="12192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1943100" y="4381500"/>
            <a:ext cx="12192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2095500" y="3695700"/>
            <a:ext cx="1752600" cy="914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086100" y="6032500"/>
            <a:ext cx="5905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Beam charge 22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nC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 - Energy 186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MeV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- Repetition rate 5 Hz  </a:t>
            </a:r>
            <a:b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Total beam energy 20 W - Energy deposited in ACS = 10.5 W (half !)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83100" y="5664200"/>
            <a:ext cx="2328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ACS intercepts the beam 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7925" y="5664200"/>
            <a:ext cx="2286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Beam goes through ACS 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G:\Users\w\wfarabol\Documents\Presentations\CTF3 committee\water  power 2.png"/>
          <p:cNvPicPr>
            <a:picLocks noChangeAspect="1" noChangeArrowheads="1"/>
          </p:cNvPicPr>
          <p:nvPr/>
        </p:nvPicPr>
        <p:blipFill>
          <a:blip r:embed="rId5" cstate="print"/>
          <a:srcRect l="5627" t="11999" r="5158" b="3857"/>
          <a:stretch>
            <a:fillRect/>
          </a:stretch>
        </p:blipFill>
        <p:spPr bwMode="auto">
          <a:xfrm>
            <a:off x="4648200" y="2362200"/>
            <a:ext cx="3196682" cy="3299348"/>
          </a:xfrm>
          <a:prstGeom prst="rect">
            <a:avLst/>
          </a:prstGeom>
          <a:noFill/>
        </p:spPr>
      </p:pic>
      <p:cxnSp>
        <p:nvCxnSpPr>
          <p:cNvPr id="28" name="Straight Arrow Connector 27"/>
          <p:cNvCxnSpPr/>
          <p:nvPr/>
        </p:nvCxnSpPr>
        <p:spPr>
          <a:xfrm flipV="1">
            <a:off x="4572000" y="5410200"/>
            <a:ext cx="914400" cy="3810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6477000" y="5486400"/>
            <a:ext cx="457200" cy="3048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4538663" y="4586288"/>
            <a:ext cx="1952625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5572125" y="4581525"/>
            <a:ext cx="1962150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Laser pulse vs. RF pulse 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900113"/>
            <a:ext cx="4274186" cy="17160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Much better QE </a:t>
            </a:r>
            <a:br>
              <a:rPr lang="en-US" dirty="0" smtClean="0"/>
            </a:br>
            <a:r>
              <a:rPr lang="en-US" dirty="0" smtClean="0"/>
              <a:t>(0.5 % instead of 0.3%) </a:t>
            </a:r>
          </a:p>
          <a:p>
            <a:r>
              <a:rPr lang="en-US" dirty="0" smtClean="0"/>
              <a:t>Smaller emittance</a:t>
            </a:r>
          </a:p>
          <a:p>
            <a:r>
              <a:rPr lang="en-US" dirty="0" smtClean="0"/>
              <a:t>Higher energy – 192 </a:t>
            </a:r>
            <a:r>
              <a:rPr lang="en-US" dirty="0" err="1" smtClean="0"/>
              <a:t>MeV</a:t>
            </a:r>
            <a:endParaRPr lang="en-US" dirty="0"/>
          </a:p>
        </p:txBody>
      </p:sp>
      <p:pic>
        <p:nvPicPr>
          <p:cNvPr id="18434" name="Picture 2" descr="http://elogbook/eLogbook/attach_reader?attach_id=1151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17" y="5099051"/>
            <a:ext cx="2895600" cy="1447801"/>
          </a:xfrm>
          <a:prstGeom prst="rect">
            <a:avLst/>
          </a:prstGeom>
          <a:noFill/>
        </p:spPr>
      </p:pic>
      <p:pic>
        <p:nvPicPr>
          <p:cNvPr id="18436" name="Picture 4" descr="http://elogbook/eLogbook/attach_reader?attach_id=1151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0170" y="5073651"/>
            <a:ext cx="2590799" cy="1387273"/>
          </a:xfrm>
          <a:prstGeom prst="rect">
            <a:avLst/>
          </a:prstGeom>
          <a:noFill/>
        </p:spPr>
      </p:pic>
      <p:pic>
        <p:nvPicPr>
          <p:cNvPr id="18442" name="Picture 10" descr="http://elogbook/eLogbook/attach_reader?attach_id=11489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0170" y="3552825"/>
            <a:ext cx="2722530" cy="1447976"/>
          </a:xfrm>
          <a:prstGeom prst="rect">
            <a:avLst/>
          </a:prstGeom>
          <a:noFill/>
        </p:spPr>
      </p:pic>
      <p:pic>
        <p:nvPicPr>
          <p:cNvPr id="18446" name="Picture 14" descr="http://elogbook/eLogbook/attach_reader?attach_id=11489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6575" y="5149850"/>
            <a:ext cx="2895600" cy="1371600"/>
          </a:xfrm>
          <a:prstGeom prst="rect">
            <a:avLst/>
          </a:prstGeom>
          <a:noFill/>
        </p:spPr>
      </p:pic>
      <p:pic>
        <p:nvPicPr>
          <p:cNvPr id="18448" name="Picture 16" descr="http://elogbook/eLogbook/attach_reader?attach_id=1156788"/>
          <p:cNvPicPr>
            <a:picLocks noChangeAspect="1" noChangeArrowheads="1"/>
          </p:cNvPicPr>
          <p:nvPr/>
        </p:nvPicPr>
        <p:blipFill>
          <a:blip r:embed="rId6" cstate="print"/>
          <a:srcRect t="26550" b="13275"/>
          <a:stretch>
            <a:fillRect/>
          </a:stretch>
        </p:blipFill>
        <p:spPr bwMode="auto">
          <a:xfrm>
            <a:off x="102248" y="2616201"/>
            <a:ext cx="3874167" cy="181115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02940" y="4489427"/>
            <a:ext cx="986203" cy="349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Gun loop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1314" y="4429814"/>
            <a:ext cx="2019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Compressed RF pulse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7933" y="4496339"/>
            <a:ext cx="781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Beam</a:t>
            </a:r>
            <a:endParaRPr lang="en-US" sz="1600" dirty="0">
              <a:solidFill>
                <a:srgbClr val="57662B"/>
              </a:solidFill>
            </a:endParaRPr>
          </a:p>
        </p:txBody>
      </p:sp>
      <p:cxnSp>
        <p:nvCxnSpPr>
          <p:cNvPr id="18" name="Straight Connector 17"/>
          <p:cNvCxnSpPr>
            <a:stCxn id="14" idx="0"/>
          </p:cNvCxnSpPr>
          <p:nvPr/>
        </p:nvCxnSpPr>
        <p:spPr>
          <a:xfrm rot="5400000" flipH="1" flipV="1">
            <a:off x="1055761" y="3005184"/>
            <a:ext cx="1224525" cy="1743963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1911729" y="3918304"/>
            <a:ext cx="981221" cy="275327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2828835" y="4018682"/>
            <a:ext cx="664116" cy="42455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beam energy 192 MeV.png"/>
          <p:cNvPicPr>
            <a:picLocks noChangeAspect="1"/>
          </p:cNvPicPr>
          <p:nvPr/>
        </p:nvPicPr>
        <p:blipFill>
          <a:blip r:embed="rId7" cstate="print"/>
          <a:srcRect l="5017" t="11635" r="6132" b="57375"/>
          <a:stretch>
            <a:fillRect/>
          </a:stretch>
        </p:blipFill>
        <p:spPr>
          <a:xfrm>
            <a:off x="4517074" y="912347"/>
            <a:ext cx="4385626" cy="21252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48106" y="4648952"/>
            <a:ext cx="1829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Quad scan results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58459" y="2983287"/>
            <a:ext cx="315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High energy and low energy spread</a:t>
            </a:r>
            <a:endParaRPr lang="en-US" sz="1600" dirty="0">
              <a:solidFill>
                <a:srgbClr val="57662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evidence of beam loading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Obtained with long pulses : 200 ns – 300 bunches – 21 </a:t>
            </a:r>
            <a:r>
              <a:rPr lang="en-US" dirty="0" err="1" smtClean="0"/>
              <a:t>nC</a:t>
            </a:r>
            <a:endParaRPr lang="en-US" dirty="0"/>
          </a:p>
        </p:txBody>
      </p:sp>
      <p:pic>
        <p:nvPicPr>
          <p:cNvPr id="2050" name="Picture 2" descr="G:\Users\w\wfarabol\Documents\Presentations\CTF3 committee\gun loop unloaded.png"/>
          <p:cNvPicPr>
            <a:picLocks noChangeAspect="1" noChangeArrowheads="1"/>
          </p:cNvPicPr>
          <p:nvPr/>
        </p:nvPicPr>
        <p:blipFill>
          <a:blip r:embed="rId2" cstate="print"/>
          <a:srcRect t="15836" b="9502"/>
          <a:stretch>
            <a:fillRect/>
          </a:stretch>
        </p:blipFill>
        <p:spPr bwMode="auto">
          <a:xfrm>
            <a:off x="257175" y="1981200"/>
            <a:ext cx="4069528" cy="2571385"/>
          </a:xfrm>
          <a:prstGeom prst="rect">
            <a:avLst/>
          </a:prstGeom>
          <a:noFill/>
        </p:spPr>
      </p:pic>
      <p:pic>
        <p:nvPicPr>
          <p:cNvPr id="2051" name="Picture 3" descr="G:\Users\w\wfarabol\Documents\Presentations\CTF3 committee\gun loop loaded.png"/>
          <p:cNvPicPr>
            <a:picLocks noChangeAspect="1" noChangeArrowheads="1"/>
          </p:cNvPicPr>
          <p:nvPr/>
        </p:nvPicPr>
        <p:blipFill>
          <a:blip r:embed="rId3" cstate="print"/>
          <a:srcRect t="15836" b="9502"/>
          <a:stretch>
            <a:fillRect/>
          </a:stretch>
        </p:blipFill>
        <p:spPr bwMode="auto">
          <a:xfrm>
            <a:off x="257175" y="1981200"/>
            <a:ext cx="4069974" cy="2571750"/>
          </a:xfrm>
          <a:prstGeom prst="rect">
            <a:avLst/>
          </a:prstGeom>
          <a:noFill/>
        </p:spPr>
      </p:pic>
      <p:pic>
        <p:nvPicPr>
          <p:cNvPr id="2052" name="Picture 4" descr="G:\Users\w\wfarabol\Documents\Presentations\CTF3 committee\output struct unloaded.png"/>
          <p:cNvPicPr>
            <a:picLocks noChangeAspect="1" noChangeArrowheads="1"/>
          </p:cNvPicPr>
          <p:nvPr/>
        </p:nvPicPr>
        <p:blipFill>
          <a:blip r:embed="rId4" cstate="print"/>
          <a:srcRect t="15836" b="10029"/>
          <a:stretch>
            <a:fillRect/>
          </a:stretch>
        </p:blipFill>
        <p:spPr bwMode="auto">
          <a:xfrm>
            <a:off x="4362450" y="1926045"/>
            <a:ext cx="4495800" cy="2820761"/>
          </a:xfrm>
          <a:prstGeom prst="rect">
            <a:avLst/>
          </a:prstGeom>
          <a:noFill/>
        </p:spPr>
      </p:pic>
      <p:pic>
        <p:nvPicPr>
          <p:cNvPr id="2053" name="Picture 5" descr="G:\Users\w\wfarabol\Documents\Presentations\CTF3 committee\output struct loaded.png"/>
          <p:cNvPicPr>
            <a:picLocks noChangeAspect="1" noChangeArrowheads="1"/>
          </p:cNvPicPr>
          <p:nvPr/>
        </p:nvPicPr>
        <p:blipFill>
          <a:blip r:embed="rId5" cstate="print"/>
          <a:srcRect t="15836" b="10029"/>
          <a:stretch>
            <a:fillRect/>
          </a:stretch>
        </p:blipFill>
        <p:spPr bwMode="auto">
          <a:xfrm>
            <a:off x="4362450" y="1925291"/>
            <a:ext cx="4495800" cy="28207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23900" y="5041338"/>
            <a:ext cx="3143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Gun loop unloaded (laser stopped)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0" y="5136588"/>
            <a:ext cx="3143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RF Structure Output unloaded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" y="5031813"/>
            <a:ext cx="314324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Gun loop loaded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95875" y="5127063"/>
            <a:ext cx="314324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RF Structure Output loaded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 bwMode="auto">
          <a:xfrm>
            <a:off x="1346200" y="1926045"/>
            <a:ext cx="617491" cy="61880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 smtClean="0"/>
              <a:t>Beam envelope interactive model (flight simulator)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Knowing the </a:t>
            </a:r>
            <a:r>
              <a:rPr lang="en-US" sz="2400" dirty="0" err="1" smtClean="0"/>
              <a:t>Twiss</a:t>
            </a:r>
            <a:r>
              <a:rPr lang="en-US" sz="2400" dirty="0" smtClean="0"/>
              <a:t> parameters it is easy to draw the beam envelop downstream according</a:t>
            </a:r>
            <a:br>
              <a:rPr lang="en-US" sz="2400" dirty="0" smtClean="0"/>
            </a:br>
            <a:r>
              <a:rPr lang="en-US" sz="2400" dirty="0" smtClean="0"/>
              <a:t>to the quad settings.</a:t>
            </a:r>
          </a:p>
          <a:p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419350" y="25908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Predictions :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3375" y="36957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Results :</a:t>
            </a:r>
            <a:endParaRPr lang="en-US" sz="1600" dirty="0">
              <a:solidFill>
                <a:srgbClr val="57662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5949950"/>
            <a:ext cx="4657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57662B"/>
                </a:solidFill>
              </a:rPr>
              <a:t>MTV390 with low and with high optical magnification</a:t>
            </a:r>
          </a:p>
          <a:p>
            <a:pPr algn="ctr"/>
            <a:r>
              <a:rPr lang="en-US" sz="1600" dirty="0" smtClean="0">
                <a:solidFill>
                  <a:srgbClr val="57662B"/>
                </a:solidFill>
              </a:rPr>
              <a:t>(very small waist) </a:t>
            </a:r>
            <a:endParaRPr lang="en-US" sz="1600" dirty="0">
              <a:solidFill>
                <a:srgbClr val="57662B"/>
              </a:solidFill>
            </a:endParaRPr>
          </a:p>
        </p:txBody>
      </p:sp>
      <p:pic>
        <p:nvPicPr>
          <p:cNvPr id="3074" name="Picture 2" descr="G:\Users\w\wfarabol\Documents\Presentations\CTF3 committee\flying 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956" y="1317482"/>
            <a:ext cx="4869643" cy="2581595"/>
          </a:xfrm>
          <a:prstGeom prst="rect">
            <a:avLst/>
          </a:prstGeom>
          <a:noFill/>
        </p:spPr>
      </p:pic>
      <p:pic>
        <p:nvPicPr>
          <p:cNvPr id="3077" name="Picture 5" descr="G:\Users\w\wfarabol\Documents\Presentations\CTF3 committee\MTV0380high.png"/>
          <p:cNvPicPr>
            <a:picLocks noChangeAspect="1" noChangeArrowheads="1"/>
          </p:cNvPicPr>
          <p:nvPr/>
        </p:nvPicPr>
        <p:blipFill>
          <a:blip r:embed="rId3" cstate="print"/>
          <a:srcRect l="7976" r="6136"/>
          <a:stretch>
            <a:fillRect/>
          </a:stretch>
        </p:blipFill>
        <p:spPr bwMode="auto">
          <a:xfrm>
            <a:off x="1789824" y="4060824"/>
            <a:ext cx="3272268" cy="1905001"/>
          </a:xfrm>
          <a:prstGeom prst="rect">
            <a:avLst/>
          </a:prstGeom>
          <a:noFill/>
        </p:spPr>
      </p:pic>
      <p:pic>
        <p:nvPicPr>
          <p:cNvPr id="3078" name="Picture 6" descr="G:\Users\w\wfarabol\Documents\Presentations\CTF3 committee\MTV0380low.png"/>
          <p:cNvPicPr>
            <a:picLocks noChangeAspect="1" noChangeArrowheads="1"/>
          </p:cNvPicPr>
          <p:nvPr/>
        </p:nvPicPr>
        <p:blipFill>
          <a:blip r:embed="rId4" cstate="print"/>
          <a:srcRect l="11655" t="11234" r="56055" b="57375"/>
          <a:stretch>
            <a:fillRect/>
          </a:stretch>
        </p:blipFill>
        <p:spPr bwMode="auto">
          <a:xfrm>
            <a:off x="178235" y="4052948"/>
            <a:ext cx="1446787" cy="194462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572124" y="6012875"/>
            <a:ext cx="3200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57662B"/>
                </a:solidFill>
              </a:rPr>
              <a:t>TBTS BPMs showing good transport even for long pulses</a:t>
            </a:r>
            <a:endParaRPr lang="en-US" sz="1600" dirty="0">
              <a:solidFill>
                <a:srgbClr val="57662B"/>
              </a:solidFill>
            </a:endParaRPr>
          </a:p>
        </p:txBody>
      </p:sp>
      <p:pic>
        <p:nvPicPr>
          <p:cNvPr id="3079" name="Picture 7" descr="G:\Users\w\wfarabol\Documents\Presentations\CTF3 committee\bpm tbts 2.png"/>
          <p:cNvPicPr>
            <a:picLocks noChangeAspect="1" noChangeArrowheads="1"/>
          </p:cNvPicPr>
          <p:nvPr/>
        </p:nvPicPr>
        <p:blipFill>
          <a:blip r:embed="rId5" cstate="print"/>
          <a:srcRect t="26550" b="14837"/>
          <a:stretch>
            <a:fillRect/>
          </a:stretch>
        </p:blipFill>
        <p:spPr bwMode="auto">
          <a:xfrm>
            <a:off x="5260168" y="4078254"/>
            <a:ext cx="3760007" cy="1881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15455</TotalTime>
  <Words>1984</Words>
  <Application>Microsoft Macintosh PowerPoint</Application>
  <PresentationFormat>On-screen Show (4:3)</PresentationFormat>
  <Paragraphs>341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2_Default Design</vt:lpstr>
      <vt:lpstr>Last two months’ chronology</vt:lpstr>
      <vt:lpstr>Excellent 3 GHz setup</vt:lpstr>
      <vt:lpstr>“Near miss” – MKS02 fault 31/03</vt:lpstr>
      <vt:lpstr>Selected issues</vt:lpstr>
      <vt:lpstr>Long shut-down period</vt:lpstr>
      <vt:lpstr>ACS tank water temperature control</vt:lpstr>
      <vt:lpstr>Laser pulse vs. RF pulse timing</vt:lpstr>
      <vt:lpstr>First evidence of beam loading</vt:lpstr>
      <vt:lpstr>Beam envelope interactive model (flight simulator)</vt:lpstr>
      <vt:lpstr>CALIFES BPMs work</vt:lpstr>
      <vt:lpstr>CLEX:  TBTS - TBL</vt:lpstr>
      <vt:lpstr>Planning 2011</vt:lpstr>
      <vt:lpstr>Conclusion</vt:lpstr>
      <vt:lpstr>Conclusions - Wilfrid</vt:lpstr>
      <vt:lpstr>Spare slides</vt:lpstr>
      <vt:lpstr>DB generation – mid 2011</vt:lpstr>
      <vt:lpstr>RF structures – mid 2011 </vt:lpstr>
      <vt:lpstr>Two beam issues – mid 2011</vt:lpstr>
      <vt:lpstr>Other issues – mid 2011</vt:lpstr>
      <vt:lpstr> new RF phase setup</vt:lpstr>
      <vt:lpstr>Beam status</vt:lpstr>
      <vt:lpstr>Beam status (cont.)</vt:lpstr>
      <vt:lpstr>Emittance</vt:lpstr>
      <vt:lpstr>Schedule – restart 31/1/2011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Frank Tecker</cp:lastModifiedBy>
  <cp:revision>161</cp:revision>
  <cp:lastPrinted>2011-03-23T14:54:03Z</cp:lastPrinted>
  <dcterms:created xsi:type="dcterms:W3CDTF">2011-05-24T09:17:29Z</dcterms:created>
  <dcterms:modified xsi:type="dcterms:W3CDTF">2011-05-26T09:36:05Z</dcterms:modified>
</cp:coreProperties>
</file>