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94" r:id="rId3"/>
    <p:sldId id="287" r:id="rId4"/>
    <p:sldId id="281" r:id="rId5"/>
    <p:sldId id="290" r:id="rId6"/>
    <p:sldId id="292" r:id="rId7"/>
    <p:sldId id="278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ACA9"/>
    <a:srgbClr val="909098"/>
    <a:srgbClr val="D0799C"/>
    <a:srgbClr val="1058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7505"/>
  </p:normalViewPr>
  <p:slideViewPr>
    <p:cSldViewPr>
      <p:cViewPr varScale="1">
        <p:scale>
          <a:sx n="67" d="100"/>
          <a:sy n="67" d="100"/>
        </p:scale>
        <p:origin x="644" y="4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6th FCC-ee Radiation and Shielding Meeting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SR in the FCC-</a:t>
            </a:r>
            <a:r>
              <a:rPr lang="en-US" dirty="0" err="1"/>
              <a:t>ee</a:t>
            </a:r>
            <a:r>
              <a:rPr lang="en-US" dirty="0"/>
              <a:t> arcs – update of the shielding design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589240"/>
            <a:ext cx="11376026" cy="803787"/>
          </a:xfrm>
        </p:spPr>
        <p:txBody>
          <a:bodyPr/>
          <a:lstStyle/>
          <a:p>
            <a:pPr algn="l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/>
              <a:t>B. Humann, A. Lechner</a:t>
            </a:r>
          </a:p>
          <a:p>
            <a:pPr algn="l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/>
              <a:t>With many thanks to M. Ady, J. Bauche, L. van Freeden, R. Garcia </a:t>
            </a:r>
            <a:r>
              <a:rPr lang="en-US" sz="1800" dirty="0" err="1"/>
              <a:t>Alìa</a:t>
            </a:r>
            <a:r>
              <a:rPr lang="en-US" sz="1800" dirty="0"/>
              <a:t>, M. Hofer, R. Kersevan, M. Hofer, M. </a:t>
            </a:r>
            <a:r>
              <a:rPr lang="en-US" sz="1800" dirty="0" err="1"/>
              <a:t>Marrone</a:t>
            </a:r>
            <a:r>
              <a:rPr lang="en-US" sz="1800" dirty="0"/>
              <a:t>, F. Valchkova-Georgieva</a:t>
            </a:r>
            <a:endParaRPr dirty="0"/>
          </a:p>
          <a:p>
            <a:pPr algn="l">
              <a:spcBef>
                <a:spcPts val="600"/>
              </a:spcBef>
              <a:spcAft>
                <a:spcPts val="0"/>
              </a:spcAft>
              <a:defRPr/>
            </a:pPr>
            <a:r>
              <a:rPr lang="en-US" sz="1800" dirty="0"/>
              <a:t>24.04.2024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layout and simulation Setup</a:t>
            </a:r>
            <a:endParaRPr lang="en-GB" dirty="0"/>
          </a:p>
        </p:txBody>
      </p:sp>
      <p:pic>
        <p:nvPicPr>
          <p:cNvPr id="6" name="Picture 5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E8216248-F81D-5C8A-951D-6F698A4AC3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626" y="1313388"/>
            <a:ext cx="4770142" cy="267284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08EB30A-ABBB-92AE-FCA5-1449B08E3482}"/>
              </a:ext>
            </a:extLst>
          </p:cNvPr>
          <p:cNvSpPr txBox="1"/>
          <p:nvPr/>
        </p:nvSpPr>
        <p:spPr bwMode="auto">
          <a:xfrm>
            <a:off x="262035" y="5863475"/>
            <a:ext cx="4453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Thanks to </a:t>
            </a:r>
            <a:r>
              <a:rPr lang="en-US" sz="1000" b="1" dirty="0"/>
              <a:t>J. Bauche</a:t>
            </a:r>
            <a:r>
              <a:rPr lang="en-US" sz="1000" dirty="0"/>
              <a:t> and </a:t>
            </a:r>
            <a:r>
              <a:rPr lang="en-US" sz="1000" b="1" dirty="0" err="1"/>
              <a:t>L.v.</a:t>
            </a:r>
            <a:r>
              <a:rPr lang="en-US" sz="1000" b="1" dirty="0"/>
              <a:t> Freeden</a:t>
            </a:r>
            <a:r>
              <a:rPr lang="en-US" sz="1000" dirty="0"/>
              <a:t> for the magnet design, </a:t>
            </a:r>
            <a:r>
              <a:rPr lang="en-US" sz="1000" b="1" dirty="0"/>
              <a:t>M. </a:t>
            </a:r>
            <a:r>
              <a:rPr lang="en-US" sz="1000" b="1" dirty="0" err="1"/>
              <a:t>Marrone</a:t>
            </a:r>
            <a:r>
              <a:rPr lang="en-US" sz="1000" dirty="0"/>
              <a:t> for the absorber design and </a:t>
            </a:r>
            <a:r>
              <a:rPr lang="en-US" sz="1000" b="1" dirty="0"/>
              <a:t>R. Kersevan</a:t>
            </a:r>
            <a:r>
              <a:rPr lang="en-US" sz="1000" dirty="0"/>
              <a:t> for the absorber placement</a:t>
            </a:r>
            <a:endParaRPr lang="en-GB" sz="1000" dirty="0"/>
          </a:p>
        </p:txBody>
      </p:sp>
      <p:pic>
        <p:nvPicPr>
          <p:cNvPr id="2" name="Picture 1" descr="A brown square with a black background&#10;&#10;Description automatically generated">
            <a:extLst>
              <a:ext uri="{FF2B5EF4-FFF2-40B4-BE49-F238E27FC236}">
                <a16:creationId xmlns:a16="http://schemas.microsoft.com/office/drawing/2014/main" id="{75EBFB5F-1276-6916-72DE-55747AAAD4B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540" t="21020" r="32045" b="14721"/>
          <a:stretch/>
        </p:blipFill>
        <p:spPr>
          <a:xfrm>
            <a:off x="996756" y="2880389"/>
            <a:ext cx="783442" cy="85011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C0828E8-C1F2-133A-A774-0BA55B2EE967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1343472" y="2492896"/>
            <a:ext cx="90010" cy="15799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DACFC9A-A562-6ABA-8E10-C864447CB3F1}"/>
              </a:ext>
            </a:extLst>
          </p:cNvPr>
          <p:cNvSpPr/>
          <p:nvPr/>
        </p:nvSpPr>
        <p:spPr>
          <a:xfrm>
            <a:off x="695400" y="2650890"/>
            <a:ext cx="1476164" cy="259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Quadrupole</a:t>
            </a:r>
          </a:p>
        </p:txBody>
      </p:sp>
      <p:pic>
        <p:nvPicPr>
          <p:cNvPr id="14" name="Picture 13" descr="A pair of brown and gold wheels&#10;&#10;Description automatically generated">
            <a:extLst>
              <a:ext uri="{FF2B5EF4-FFF2-40B4-BE49-F238E27FC236}">
                <a16:creationId xmlns:a16="http://schemas.microsoft.com/office/drawing/2014/main" id="{10B5C927-7774-7AAC-E1E8-3080428D10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310" t="22281" r="13146" b="23541"/>
          <a:stretch/>
        </p:blipFill>
        <p:spPr>
          <a:xfrm>
            <a:off x="4007768" y="1507370"/>
            <a:ext cx="1156293" cy="613835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5037F7-09CA-290C-99A9-D3A43B6935AA}"/>
              </a:ext>
            </a:extLst>
          </p:cNvPr>
          <p:cNvCxnSpPr>
            <a:cxnSpLocks/>
          </p:cNvCxnSpPr>
          <p:nvPr/>
        </p:nvCxnSpPr>
        <p:spPr>
          <a:xfrm>
            <a:off x="3598345" y="1687878"/>
            <a:ext cx="528726" cy="4683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1F4DC8C-0A9F-A391-3DF7-24DB6AA0B2E5}"/>
              </a:ext>
            </a:extLst>
          </p:cNvPr>
          <p:cNvSpPr/>
          <p:nvPr/>
        </p:nvSpPr>
        <p:spPr>
          <a:xfrm>
            <a:off x="2753096" y="1436040"/>
            <a:ext cx="1476164" cy="259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>
                <a:solidFill>
                  <a:schemeClr val="tx1"/>
                </a:solidFill>
              </a:rPr>
              <a:t>Sextupoles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C5F91741-84BA-820D-E11F-AD1751B50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3" name="Date Placeholder 22">
            <a:extLst>
              <a:ext uri="{FF2B5EF4-FFF2-40B4-BE49-F238E27FC236}">
                <a16:creationId xmlns:a16="http://schemas.microsoft.com/office/drawing/2014/main" id="{081ECC5B-1CC8-5B7D-4AC2-3FB1AD692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05304317-BDBF-A3FD-2E98-AF851F73A0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pic>
        <p:nvPicPr>
          <p:cNvPr id="9" name="Picture 8" descr="A video game screen with a pixelated character&#10;&#10;Description automatically generated">
            <a:extLst>
              <a:ext uri="{FF2B5EF4-FFF2-40B4-BE49-F238E27FC236}">
                <a16:creationId xmlns:a16="http://schemas.microsoft.com/office/drawing/2014/main" id="{CFD846A5-9D3D-F15C-FDC6-1A03A55474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59711" y="1507369"/>
            <a:ext cx="2475323" cy="2402279"/>
          </a:xfrm>
          <a:prstGeom prst="rect">
            <a:avLst/>
          </a:prstGeom>
        </p:spPr>
      </p:pic>
      <p:pic>
        <p:nvPicPr>
          <p:cNvPr id="12" name="Picture 11" descr="A circular object with people in it&#10;&#10;Description automatically generated with medium confidence">
            <a:extLst>
              <a:ext uri="{FF2B5EF4-FFF2-40B4-BE49-F238E27FC236}">
                <a16:creationId xmlns:a16="http://schemas.microsoft.com/office/drawing/2014/main" id="{7FB11647-C367-7ED1-C62A-59F33A0E575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1" r="13844" b="5865"/>
          <a:stretch/>
        </p:blipFill>
        <p:spPr>
          <a:xfrm>
            <a:off x="5538256" y="1412777"/>
            <a:ext cx="2573968" cy="24968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B071969-99DF-F1B3-EDA2-D1282D101D12}"/>
              </a:ext>
            </a:extLst>
          </p:cNvPr>
          <p:cNvSpPr txBox="1"/>
          <p:nvPr/>
        </p:nvSpPr>
        <p:spPr>
          <a:xfrm>
            <a:off x="5673112" y="3998181"/>
            <a:ext cx="1152128" cy="26161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Collider Center</a:t>
            </a:r>
            <a:endParaRPr lang="en-GB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B584B43-CD4D-4325-AB9E-4D4D4BAC8937}"/>
              </a:ext>
            </a:extLst>
          </p:cNvPr>
          <p:cNvSpPr txBox="1"/>
          <p:nvPr/>
        </p:nvSpPr>
        <p:spPr>
          <a:xfrm>
            <a:off x="8760296" y="4013422"/>
            <a:ext cx="1083964" cy="26161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/>
              <a:t>Collider Center</a:t>
            </a:r>
            <a:endParaRPr lang="en-GB" sz="105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AA4331-4622-3392-0764-3596C6F020FB}"/>
              </a:ext>
            </a:extLst>
          </p:cNvPr>
          <p:cNvCxnSpPr>
            <a:cxnSpLocks/>
          </p:cNvCxnSpPr>
          <p:nvPr/>
        </p:nvCxnSpPr>
        <p:spPr>
          <a:xfrm flipH="1">
            <a:off x="8760296" y="3909648"/>
            <a:ext cx="462647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24EFD4D-F153-5D38-1CF5-231CD854922C}"/>
              </a:ext>
            </a:extLst>
          </p:cNvPr>
          <p:cNvSpPr txBox="1"/>
          <p:nvPr/>
        </p:nvSpPr>
        <p:spPr bwMode="auto">
          <a:xfrm>
            <a:off x="5611370" y="4202183"/>
            <a:ext cx="23525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Latest tunnel cross section</a:t>
            </a:r>
          </a:p>
          <a:p>
            <a:r>
              <a:rPr lang="en-US" sz="1000" dirty="0">
                <a:sym typeface="Wingdings" panose="05000000000000000000" pitchFamily="2" charset="2"/>
              </a:rPr>
              <a:t>(06/03/2024 Integration Meeting, https://indico.cern.ch/event/1359332/)</a:t>
            </a:r>
            <a:endParaRPr lang="en-GB" sz="1000" dirty="0"/>
          </a:p>
        </p:txBody>
      </p:sp>
      <p:pic>
        <p:nvPicPr>
          <p:cNvPr id="29" name="Picture 28" descr="A close up of a machine&#10;&#10;Description automatically generated">
            <a:extLst>
              <a:ext uri="{FF2B5EF4-FFF2-40B4-BE49-F238E27FC236}">
                <a16:creationId xmlns:a16="http://schemas.microsoft.com/office/drawing/2014/main" id="{7424AC7A-7CD1-0CCF-FEC6-FC984ED2917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695" t="31469" r="12597" b="41427"/>
          <a:stretch/>
        </p:blipFill>
        <p:spPr>
          <a:xfrm>
            <a:off x="796352" y="4144227"/>
            <a:ext cx="4018690" cy="1108301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FA255AB-52F4-94EC-6443-212985891B83}"/>
              </a:ext>
            </a:extLst>
          </p:cNvPr>
          <p:cNvCxnSpPr>
            <a:cxnSpLocks/>
          </p:cNvCxnSpPr>
          <p:nvPr/>
        </p:nvCxnSpPr>
        <p:spPr>
          <a:xfrm flipV="1">
            <a:off x="2171564" y="2727153"/>
            <a:ext cx="634133" cy="1240558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67F8251-AF88-665A-BFF0-218242A45854}"/>
              </a:ext>
            </a:extLst>
          </p:cNvPr>
          <p:cNvSpPr/>
          <p:nvPr/>
        </p:nvSpPr>
        <p:spPr>
          <a:xfrm>
            <a:off x="1373142" y="3942042"/>
            <a:ext cx="1476164" cy="259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Dipoles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886D16E-532A-A0E1-EE47-3B753AFC3387}"/>
              </a:ext>
            </a:extLst>
          </p:cNvPr>
          <p:cNvSpPr txBox="1"/>
          <p:nvPr/>
        </p:nvSpPr>
        <p:spPr bwMode="auto">
          <a:xfrm>
            <a:off x="819923" y="5236781"/>
            <a:ext cx="4018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Including SR absorbers (pink): 30cm, </a:t>
            </a:r>
            <a:r>
              <a:rPr lang="en-US" sz="1200" dirty="0" err="1"/>
              <a:t>CuCrZr</a:t>
            </a:r>
            <a:r>
              <a:rPr lang="en-US" sz="1200" dirty="0"/>
              <a:t>, cooling pipes included</a:t>
            </a:r>
          </a:p>
          <a:p>
            <a:r>
              <a:rPr lang="en-US" sz="1200" dirty="0"/>
              <a:t>Additional Pb shielding between the VC and the magnet</a:t>
            </a:r>
            <a:endParaRPr lang="en-GB" sz="10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EE7028CA-F8A9-F7EC-57F9-75050F7508A2}"/>
              </a:ext>
            </a:extLst>
          </p:cNvPr>
          <p:cNvCxnSpPr>
            <a:cxnSpLocks/>
          </p:cNvCxnSpPr>
          <p:nvPr/>
        </p:nvCxnSpPr>
        <p:spPr>
          <a:xfrm>
            <a:off x="5673112" y="3909648"/>
            <a:ext cx="536305" cy="0"/>
          </a:xfrm>
          <a:prstGeom prst="straightConnector1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8EAC46EA-4976-0292-65FC-B227C71DA5D5}"/>
              </a:ext>
            </a:extLst>
          </p:cNvPr>
          <p:cNvSpPr txBox="1"/>
          <p:nvPr/>
        </p:nvSpPr>
        <p:spPr bwMode="auto">
          <a:xfrm>
            <a:off x="5976040" y="5144447"/>
            <a:ext cx="5729800" cy="83099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This presentation focusses on the setup with </a:t>
            </a:r>
            <a:r>
              <a:rPr lang="en-US" sz="1600" b="1" dirty="0"/>
              <a:t>additional lead </a:t>
            </a:r>
            <a:r>
              <a:rPr lang="en-US" sz="1600" dirty="0"/>
              <a:t>shielding for the </a:t>
            </a:r>
            <a:r>
              <a:rPr lang="en-US" sz="1600" b="1" dirty="0"/>
              <a:t>ttbar</a:t>
            </a:r>
            <a:r>
              <a:rPr lang="en-US" sz="1600" dirty="0"/>
              <a:t> operation mode (182.5GeV, 5mA) as well as for the </a:t>
            </a:r>
            <a:r>
              <a:rPr lang="en-US" sz="1600" b="1" dirty="0"/>
              <a:t>Higgs</a:t>
            </a:r>
            <a:r>
              <a:rPr lang="en-US" sz="1600" dirty="0"/>
              <a:t> operation mode (120GeV, 26.7mA)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52846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18158D-CCD1-910E-506A-2E6E619C8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06293"/>
            <a:ext cx="11376025" cy="1065742"/>
          </a:xfrm>
        </p:spPr>
        <p:txBody>
          <a:bodyPr/>
          <a:lstStyle/>
          <a:p>
            <a:r>
              <a:rPr lang="en-US" dirty="0"/>
              <a:t>Absorber and shielding design</a:t>
            </a:r>
            <a:endParaRPr lang="en-GB" dirty="0"/>
          </a:p>
        </p:txBody>
      </p:sp>
      <p:pic>
        <p:nvPicPr>
          <p:cNvPr id="5" name="Picture 4" descr="A top view of a machine&#10;&#10;Description automatically generated">
            <a:extLst>
              <a:ext uri="{FF2B5EF4-FFF2-40B4-BE49-F238E27FC236}">
                <a16:creationId xmlns:a16="http://schemas.microsoft.com/office/drawing/2014/main" id="{D53F631E-AF5B-18AB-1397-2FBB654E8B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95" t="35826" r="4043" b="29525"/>
          <a:stretch/>
        </p:blipFill>
        <p:spPr>
          <a:xfrm>
            <a:off x="187877" y="1434016"/>
            <a:ext cx="5061737" cy="146705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4B88EA-2ABD-42D8-4779-9D78DD24F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E1CFC20-64F0-5274-0EC2-0B18A63F18AE}"/>
              </a:ext>
            </a:extLst>
          </p:cNvPr>
          <p:cNvSpPr/>
          <p:nvPr/>
        </p:nvSpPr>
        <p:spPr>
          <a:xfrm>
            <a:off x="283304" y="1004600"/>
            <a:ext cx="412172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Shielding Lead + Tungsten </a:t>
            </a:r>
            <a:r>
              <a:rPr lang="en-US" sz="1200" b="1" dirty="0">
                <a:solidFill>
                  <a:schemeClr val="tx1"/>
                </a:solidFill>
              </a:rPr>
              <a:t>(27/03/2024)</a:t>
            </a:r>
            <a:endParaRPr lang="en-US" sz="1600" b="1" dirty="0">
              <a:solidFill>
                <a:schemeClr val="tx1"/>
              </a:solidFill>
            </a:endParaRPr>
          </a:p>
        </p:txBody>
      </p:sp>
      <p:sp>
        <p:nvSpPr>
          <p:cNvPr id="33" name="Date Placeholder 32">
            <a:extLst>
              <a:ext uri="{FF2B5EF4-FFF2-40B4-BE49-F238E27FC236}">
                <a16:creationId xmlns:a16="http://schemas.microsoft.com/office/drawing/2014/main" id="{8A7A2F5C-FB01-BBFA-8402-58331E68D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DB8BA86D-89BA-CB38-7FBC-CA3B52E26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pic>
        <p:nvPicPr>
          <p:cNvPr id="6" name="Picture 5" descr="A close up of a machine&#10;&#10;Description automatically generated">
            <a:extLst>
              <a:ext uri="{FF2B5EF4-FFF2-40B4-BE49-F238E27FC236}">
                <a16:creationId xmlns:a16="http://schemas.microsoft.com/office/drawing/2014/main" id="{545D1D4C-BBF7-BB1D-E17D-6EE0CA2280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95" t="31469" r="12597" b="41427"/>
          <a:stretch/>
        </p:blipFill>
        <p:spPr>
          <a:xfrm>
            <a:off x="5879976" y="1352078"/>
            <a:ext cx="5616624" cy="154899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46E3FF4-6ABA-5EF9-BD8E-E0885EBB5261}"/>
              </a:ext>
            </a:extLst>
          </p:cNvPr>
          <p:cNvSpPr/>
          <p:nvPr/>
        </p:nvSpPr>
        <p:spPr>
          <a:xfrm>
            <a:off x="6168008" y="981125"/>
            <a:ext cx="3060649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1"/>
                </a:solidFill>
              </a:rPr>
              <a:t>Shielding Lead </a:t>
            </a:r>
            <a:r>
              <a:rPr lang="en-US" sz="1200" b="1" dirty="0">
                <a:solidFill>
                  <a:schemeClr val="tx1"/>
                </a:solidFill>
              </a:rPr>
              <a:t>(24/04/2024)</a:t>
            </a:r>
            <a:endParaRPr lang="en-US" sz="1600" b="1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D80D61-E0C5-D9FD-64D7-1301D864E2A9}"/>
              </a:ext>
            </a:extLst>
          </p:cNvPr>
          <p:cNvCxnSpPr>
            <a:cxnSpLocks/>
          </p:cNvCxnSpPr>
          <p:nvPr/>
        </p:nvCxnSpPr>
        <p:spPr>
          <a:xfrm flipH="1">
            <a:off x="283304" y="3133046"/>
            <a:ext cx="916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C2124F5F-2759-B908-49C3-A0901F8B4774}"/>
              </a:ext>
            </a:extLst>
          </p:cNvPr>
          <p:cNvSpPr txBox="1"/>
          <p:nvPr/>
        </p:nvSpPr>
        <p:spPr bwMode="auto">
          <a:xfrm>
            <a:off x="283304" y="2890213"/>
            <a:ext cx="1008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Collider </a:t>
            </a:r>
            <a:r>
              <a:rPr lang="en-US" sz="1000" dirty="0" err="1"/>
              <a:t>centre</a:t>
            </a:r>
            <a:endParaRPr lang="en-GB" sz="16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A9C2F8E-A2A9-70B0-1114-631ED067A8AC}"/>
              </a:ext>
            </a:extLst>
          </p:cNvPr>
          <p:cNvCxnSpPr>
            <a:cxnSpLocks/>
          </p:cNvCxnSpPr>
          <p:nvPr/>
        </p:nvCxnSpPr>
        <p:spPr>
          <a:xfrm flipH="1">
            <a:off x="6240016" y="3082746"/>
            <a:ext cx="916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6E18E3A1-9C61-7ACD-BEC8-3BDA51281DD8}"/>
              </a:ext>
            </a:extLst>
          </p:cNvPr>
          <p:cNvSpPr txBox="1"/>
          <p:nvPr/>
        </p:nvSpPr>
        <p:spPr bwMode="auto">
          <a:xfrm>
            <a:off x="6240016" y="2839913"/>
            <a:ext cx="1008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Collider </a:t>
            </a:r>
            <a:r>
              <a:rPr lang="en-US" sz="1000" dirty="0" err="1"/>
              <a:t>centre</a:t>
            </a:r>
            <a:endParaRPr lang="en-GB" sz="16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B3756CF-464D-610C-D3F6-A52714672935}"/>
              </a:ext>
            </a:extLst>
          </p:cNvPr>
          <p:cNvSpPr txBox="1"/>
          <p:nvPr/>
        </p:nvSpPr>
        <p:spPr bwMode="auto">
          <a:xfrm>
            <a:off x="187877" y="1893396"/>
            <a:ext cx="715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Tungsten</a:t>
            </a:r>
            <a:endParaRPr lang="en-GB" sz="16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A8F2BE-FFA9-43E7-2047-45A6C740A258}"/>
              </a:ext>
            </a:extLst>
          </p:cNvPr>
          <p:cNvSpPr txBox="1"/>
          <p:nvPr/>
        </p:nvSpPr>
        <p:spPr bwMode="auto">
          <a:xfrm>
            <a:off x="484732" y="1439815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Lead</a:t>
            </a:r>
            <a:endParaRPr lang="en-GB" sz="1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FF3C142-28B0-3A81-0ACE-A13429E6C5B7}"/>
              </a:ext>
            </a:extLst>
          </p:cNvPr>
          <p:cNvSpPr txBox="1"/>
          <p:nvPr/>
        </p:nvSpPr>
        <p:spPr bwMode="auto">
          <a:xfrm>
            <a:off x="5934611" y="1856134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Lead</a:t>
            </a:r>
            <a:endParaRPr lang="en-GB" sz="1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9C2D128-96C3-04A1-5899-920E2636FC49}"/>
              </a:ext>
            </a:extLst>
          </p:cNvPr>
          <p:cNvSpPr txBox="1"/>
          <p:nvPr/>
        </p:nvSpPr>
        <p:spPr bwMode="auto">
          <a:xfrm>
            <a:off x="6545798" y="1424436"/>
            <a:ext cx="4667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Lead</a:t>
            </a:r>
            <a:endParaRPr lang="en-GB" sz="1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52" name="Table 51">
            <a:extLst>
              <a:ext uri="{FF2B5EF4-FFF2-40B4-BE49-F238E27FC236}">
                <a16:creationId xmlns:a16="http://schemas.microsoft.com/office/drawing/2014/main" id="{93E391D7-6ADD-A891-A7F0-649DCE79F0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706276"/>
              </p:ext>
            </p:extLst>
          </p:nvPr>
        </p:nvGraphicFramePr>
        <p:xfrm>
          <a:off x="376004" y="3212976"/>
          <a:ext cx="11311087" cy="281432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2848293">
                  <a:extLst>
                    <a:ext uri="{9D8B030D-6E8A-4147-A177-3AD203B41FA5}">
                      <a16:colId xmlns:a16="http://schemas.microsoft.com/office/drawing/2014/main" val="1074132439"/>
                    </a:ext>
                  </a:extLst>
                </a:gridCol>
                <a:gridCol w="1129030">
                  <a:extLst>
                    <a:ext uri="{9D8B030D-6E8A-4147-A177-3AD203B41FA5}">
                      <a16:colId xmlns:a16="http://schemas.microsoft.com/office/drawing/2014/main" val="1421025958"/>
                    </a:ext>
                  </a:extLst>
                </a:gridCol>
                <a:gridCol w="1129030">
                  <a:extLst>
                    <a:ext uri="{9D8B030D-6E8A-4147-A177-3AD203B41FA5}">
                      <a16:colId xmlns:a16="http://schemas.microsoft.com/office/drawing/2014/main" val="2459745947"/>
                    </a:ext>
                  </a:extLst>
                </a:gridCol>
                <a:gridCol w="6204734">
                  <a:extLst>
                    <a:ext uri="{9D8B030D-6E8A-4147-A177-3AD203B41FA5}">
                      <a16:colId xmlns:a16="http://schemas.microsoft.com/office/drawing/2014/main" val="15847896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Pb + 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153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Shielding at VC (60cm long)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Pb due to lower cost but still acceptable absorption properties. The exact alloy needs to be defined.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869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External extension of shielding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5cm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10cm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Increase of the shielding thickness required to achieve the same shielding quality, as the absorption properties of Pb are worse.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464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Gap between VC &amp; shield.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5mm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Increase of the gap between the VC and the shielding to provide more safety margin for the bake out of the vacuum system.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759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Pb on top</a:t>
                      </a:r>
                      <a:endParaRPr lang="en-GB" sz="14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60cm x 2 cm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Lead plates on top and bottom stayed identical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9593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Additional weight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1600kg/MB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2300kg/MB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Substantially more weight for the pure Pb shielding.</a:t>
                      </a:r>
                    </a:p>
                    <a:p>
                      <a:r>
                        <a:rPr lang="en-US" sz="1400" dirty="0"/>
                        <a:t>(Shield: W: 935kg/MB, Pb: 1640kg/MB)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5087961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0E648135-E181-C602-A238-22E715333397}"/>
              </a:ext>
            </a:extLst>
          </p:cNvPr>
          <p:cNvSpPr txBox="1"/>
          <p:nvPr/>
        </p:nvSpPr>
        <p:spPr bwMode="auto">
          <a:xfrm>
            <a:off x="287622" y="6034666"/>
            <a:ext cx="30828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/>
              <a:t>Material densities: </a:t>
            </a:r>
            <a:r>
              <a:rPr lang="en-US" sz="1000" dirty="0"/>
              <a:t>Pb: 11.35g/cm</a:t>
            </a:r>
            <a:r>
              <a:rPr lang="en-US" sz="1000" baseline="30000" dirty="0"/>
              <a:t>3</a:t>
            </a:r>
            <a:r>
              <a:rPr lang="en-US" sz="1000" dirty="0"/>
              <a:t>, W: 19.3g/cm</a:t>
            </a:r>
            <a:r>
              <a:rPr lang="en-US" sz="1000" baseline="30000" dirty="0"/>
              <a:t>3</a:t>
            </a:r>
            <a:endParaRPr lang="en-GB" sz="1600" baseline="30000" dirty="0"/>
          </a:p>
        </p:txBody>
      </p:sp>
    </p:spTree>
    <p:extLst>
      <p:ext uri="{BB962C8B-B14F-4D97-AF65-F5344CB8AC3E}">
        <p14:creationId xmlns:p14="http://schemas.microsoft.com/office/powerpoint/2010/main" val="1633769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22EC8D-AB54-8908-BA56-31DE25FFE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Power dissipation in the arc cell</a:t>
            </a:r>
            <a:endParaRPr lang="en-GB" sz="3200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9D88B5-73F5-0D28-3CD5-97BFE2080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98A91EA-E0FC-35F6-3C09-C1823D0E5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728700"/>
              </p:ext>
            </p:extLst>
          </p:nvPr>
        </p:nvGraphicFramePr>
        <p:xfrm>
          <a:off x="458479" y="1484784"/>
          <a:ext cx="4846320" cy="370840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val="4202516183"/>
                    </a:ext>
                  </a:extLst>
                </a:gridCol>
                <a:gridCol w="1021080">
                  <a:extLst>
                    <a:ext uri="{9D8B030D-6E8A-4147-A177-3AD203B41FA5}">
                      <a16:colId xmlns:a16="http://schemas.microsoft.com/office/drawing/2014/main" val="4197712463"/>
                    </a:ext>
                  </a:extLst>
                </a:gridCol>
                <a:gridCol w="1173480">
                  <a:extLst>
                    <a:ext uri="{9D8B030D-6E8A-4147-A177-3AD203B41FA5}">
                      <a16:colId xmlns:a16="http://schemas.microsoft.com/office/drawing/2014/main" val="961789709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8895265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Component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H, 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ttbar, Pb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ttbar, 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454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6.8kW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7.7kW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5.3kW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2117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Quadrupoles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13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Sextupoles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0.01kW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0.02kW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0.02kW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4287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VC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7.9kW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8.4kW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7.8kW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1252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D0799C"/>
                          </a:highlight>
                        </a:rPr>
                        <a:t>SR Abs.</a:t>
                      </a:r>
                      <a:endParaRPr lang="en-GB" dirty="0">
                        <a:solidFill>
                          <a:srgbClr val="D0799C"/>
                        </a:solidFill>
                        <a:highlight>
                          <a:srgbClr val="D0799C"/>
                        </a:highlight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112kW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111kW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28996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92ACA9"/>
                          </a:highlight>
                        </a:rPr>
                        <a:t>W Shield</a:t>
                      </a:r>
                      <a:endParaRPr lang="en-GB" baseline="30000" dirty="0">
                        <a:highlight>
                          <a:srgbClr val="92ACA9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---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---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36.1kW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3161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highlight>
                            <a:srgbClr val="909098"/>
                          </a:highlight>
                        </a:rPr>
                        <a:t>Pb Shield</a:t>
                      </a:r>
                      <a:r>
                        <a:rPr lang="en-US" baseline="30000" dirty="0"/>
                        <a:t>1</a:t>
                      </a:r>
                      <a:endParaRPr lang="en-GB" baseline="30000" dirty="0">
                        <a:solidFill>
                          <a:srgbClr val="909098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31.2kW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32.7kW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---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87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Tunnel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1.3kW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Total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164kW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164kW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164kW</a:t>
                      </a:r>
                      <a:endParaRPr lang="en-GB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259881674"/>
                  </a:ext>
                </a:extLst>
              </a:tr>
            </a:tbl>
          </a:graphicData>
        </a:graphic>
      </p:graphicFrame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9FA15D41-8319-F06E-296B-31F25947D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FB9F8AF3-2C35-565F-4537-37EAF5607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pic>
        <p:nvPicPr>
          <p:cNvPr id="2" name="Picture 1" descr="A close up of a machine&#10;&#10;Description automatically generated">
            <a:extLst>
              <a:ext uri="{FF2B5EF4-FFF2-40B4-BE49-F238E27FC236}">
                <a16:creationId xmlns:a16="http://schemas.microsoft.com/office/drawing/2014/main" id="{9AB671F2-73D4-37B1-5DD7-1DBE385A44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5" t="31469" r="12597" b="41427"/>
          <a:stretch/>
        </p:blipFill>
        <p:spPr>
          <a:xfrm>
            <a:off x="6023992" y="764704"/>
            <a:ext cx="5616624" cy="15489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7A6195B-8CE0-5BD2-331A-3FB92A753FBE}"/>
              </a:ext>
            </a:extLst>
          </p:cNvPr>
          <p:cNvSpPr txBox="1"/>
          <p:nvPr/>
        </p:nvSpPr>
        <p:spPr bwMode="auto">
          <a:xfrm rot="1419038">
            <a:off x="6117239" y="1398880"/>
            <a:ext cx="626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Shield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B96BC6-0531-D6D3-F0E5-216681B71EC9}"/>
              </a:ext>
            </a:extLst>
          </p:cNvPr>
          <p:cNvSpPr txBox="1"/>
          <p:nvPr/>
        </p:nvSpPr>
        <p:spPr bwMode="auto">
          <a:xfrm rot="1448796">
            <a:off x="10952490" y="1395328"/>
            <a:ext cx="626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Shield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CD1552-FC8F-079C-1FE3-805D7977840F}"/>
              </a:ext>
            </a:extLst>
          </p:cNvPr>
          <p:cNvSpPr txBox="1"/>
          <p:nvPr/>
        </p:nvSpPr>
        <p:spPr bwMode="auto">
          <a:xfrm rot="1419038">
            <a:off x="7115140" y="1459034"/>
            <a:ext cx="626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VC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8F1DE6-EE2E-F75E-5598-964ECB8FFBAE}"/>
              </a:ext>
            </a:extLst>
          </p:cNvPr>
          <p:cNvSpPr txBox="1"/>
          <p:nvPr/>
        </p:nvSpPr>
        <p:spPr bwMode="auto">
          <a:xfrm rot="1419038">
            <a:off x="9866566" y="1415418"/>
            <a:ext cx="626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VC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5005A5-48DA-4169-D57B-06F0ADE3B8A0}"/>
              </a:ext>
            </a:extLst>
          </p:cNvPr>
          <p:cNvSpPr txBox="1"/>
          <p:nvPr/>
        </p:nvSpPr>
        <p:spPr bwMode="auto">
          <a:xfrm rot="1419038">
            <a:off x="7568154" y="1459035"/>
            <a:ext cx="626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Abs.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E1A973A-938B-0E3F-1132-200868F8742E}"/>
              </a:ext>
            </a:extLst>
          </p:cNvPr>
          <p:cNvSpPr txBox="1"/>
          <p:nvPr/>
        </p:nvSpPr>
        <p:spPr bwMode="auto">
          <a:xfrm rot="1419038">
            <a:off x="10353160" y="1430830"/>
            <a:ext cx="6268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/>
                </a:solidFill>
              </a:rPr>
              <a:t>Abs.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3D3F61-10D1-1868-2590-0589E861BA59}"/>
              </a:ext>
            </a:extLst>
          </p:cNvPr>
          <p:cNvSpPr txBox="1"/>
          <p:nvPr/>
        </p:nvSpPr>
        <p:spPr bwMode="auto">
          <a:xfrm rot="879768">
            <a:off x="8080814" y="1310689"/>
            <a:ext cx="12386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chemeClr val="bg2"/>
                </a:solidFill>
              </a:rPr>
              <a:t>Magnet</a:t>
            </a:r>
          </a:p>
          <a:p>
            <a:pPr algn="ctr"/>
            <a:r>
              <a:rPr lang="en-US" sz="1100" dirty="0">
                <a:solidFill>
                  <a:schemeClr val="bg2"/>
                </a:solidFill>
              </a:rPr>
              <a:t>(yoke + coils)</a:t>
            </a:r>
            <a:endParaRPr lang="en-GB" sz="1100" dirty="0">
              <a:solidFill>
                <a:schemeClr val="bg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40B0645-6A0A-84CF-7359-8DAC4515F243}"/>
              </a:ext>
            </a:extLst>
          </p:cNvPr>
          <p:cNvSpPr txBox="1"/>
          <p:nvPr/>
        </p:nvSpPr>
        <p:spPr bwMode="auto">
          <a:xfrm>
            <a:off x="5500355" y="2545956"/>
            <a:ext cx="62836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Dipoles</a:t>
            </a:r>
            <a:r>
              <a:rPr lang="en-US" sz="1600" dirty="0"/>
              <a:t>: slightly higher impact for Pb shielding for both operation modes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Quads &amp; Sext</a:t>
            </a:r>
            <a:r>
              <a:rPr lang="en-US" sz="1600" dirty="0"/>
              <a:t>.: Absorbed power similar for all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VC</a:t>
            </a:r>
            <a:r>
              <a:rPr lang="en-US" sz="1600" dirty="0"/>
              <a:t>: substantial absorbed power for all operation modes and shielding options </a:t>
            </a:r>
            <a:r>
              <a:rPr lang="en-US" sz="1600" dirty="0">
                <a:sym typeface="Wingdings" panose="05000000000000000000" pitchFamily="2" charset="2"/>
              </a:rPr>
              <a:t> cooling already foreseen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ym typeface="Wingdings" panose="05000000000000000000" pitchFamily="2" charset="2"/>
              </a:rPr>
              <a:t>SR Abs</a:t>
            </a:r>
            <a:r>
              <a:rPr lang="en-US" sz="1600" dirty="0">
                <a:sym typeface="Wingdings" panose="05000000000000000000" pitchFamily="2" charset="2"/>
              </a:rPr>
              <a:t>: as expected larger absorption for H operation mode.</a:t>
            </a:r>
            <a:r>
              <a:rPr lang="en-US" sz="1600" dirty="0"/>
              <a:t> (71% for H, 68% for ttbar)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 </a:t>
            </a:r>
            <a:r>
              <a:rPr lang="en-US" sz="1600" b="1" dirty="0"/>
              <a:t>shielding</a:t>
            </a:r>
            <a:r>
              <a:rPr lang="en-US" sz="1600" dirty="0"/>
              <a:t> slightly higher power absorption, but Pb solution seems to be promising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Power absorption in the </a:t>
            </a:r>
            <a:r>
              <a:rPr lang="en-US" sz="1600" b="1" dirty="0"/>
              <a:t>tunnel</a:t>
            </a:r>
            <a:r>
              <a:rPr lang="en-US" sz="1600" dirty="0"/>
              <a:t> is around 0.6%-1% of the total power: power relevant to the heating of air in the tunnel. NB: these values are most likely overestimated as the absorber positions are not optimized yet in the half cell (e.g., still one absorber in a MQ)</a:t>
            </a:r>
            <a:endParaRPr lang="en-GB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ABA0576-0C5F-F0C1-F15C-D0CAACC7BDED}"/>
              </a:ext>
            </a:extLst>
          </p:cNvPr>
          <p:cNvSpPr txBox="1"/>
          <p:nvPr/>
        </p:nvSpPr>
        <p:spPr bwMode="auto">
          <a:xfrm>
            <a:off x="1631504" y="1023717"/>
            <a:ext cx="10983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Operation mode</a:t>
            </a:r>
            <a:endParaRPr lang="en-GB" sz="1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A857191-702B-1FBC-A564-52AFED4BB49D}"/>
              </a:ext>
            </a:extLst>
          </p:cNvPr>
          <p:cNvSpPr txBox="1"/>
          <p:nvPr/>
        </p:nvSpPr>
        <p:spPr bwMode="auto">
          <a:xfrm>
            <a:off x="2679387" y="1027569"/>
            <a:ext cx="1199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Shielding material</a:t>
            </a:r>
            <a:endParaRPr lang="en-GB" sz="10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F9E59A8-BACE-3B5D-29FB-7B2C5D508685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2180693" y="1269938"/>
            <a:ext cx="0" cy="323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BB496ED-CB62-1023-04FC-4BF4F65473B5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639616" y="1273790"/>
            <a:ext cx="639455" cy="3191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A97CC2C1-1EE4-4D61-E990-169BE88B55A7}"/>
              </a:ext>
            </a:extLst>
          </p:cNvPr>
          <p:cNvSpPr txBox="1"/>
          <p:nvPr/>
        </p:nvSpPr>
        <p:spPr bwMode="auto">
          <a:xfrm>
            <a:off x="450120" y="5254389"/>
            <a:ext cx="4799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 The Pb Shield data exclusively includes the shielding next to the VC, as the lead plates are so far only installed correctly on one magnet. There around 8-12W per lead plate are absorbed. Right now, this data is included in the Dipole row.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66339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2912C2B-9AF6-39DC-EEC9-FA86AFC38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874" y="1020256"/>
            <a:ext cx="4013514" cy="2700000"/>
          </a:xfrm>
          <a:prstGeom prst="rect">
            <a:avLst/>
          </a:prstGeom>
        </p:spPr>
      </p:pic>
      <p:pic>
        <p:nvPicPr>
          <p:cNvPr id="12" name="Picture 11" descr="A computer generated image of a fence&#10;&#10;Description automatically generated with medium confidence">
            <a:extLst>
              <a:ext uri="{FF2B5EF4-FFF2-40B4-BE49-F238E27FC236}">
                <a16:creationId xmlns:a16="http://schemas.microsoft.com/office/drawing/2014/main" id="{B6954637-2222-D3B6-D864-6C1D3FFC69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857"/>
          <a:stretch/>
        </p:blipFill>
        <p:spPr>
          <a:xfrm>
            <a:off x="10080140" y="84874"/>
            <a:ext cx="1960636" cy="10342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773D4C-9D6F-D17E-29A4-F73BF273B4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4125" y="1052736"/>
            <a:ext cx="3794794" cy="2700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FEC79B-1F58-B2B8-6FED-727E241DC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88640"/>
            <a:ext cx="11376025" cy="1065742"/>
          </a:xfrm>
        </p:spPr>
        <p:txBody>
          <a:bodyPr/>
          <a:lstStyle/>
          <a:p>
            <a:r>
              <a:rPr lang="en-US" dirty="0"/>
              <a:t>Dose levels in the tunnel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F17913-5682-0C69-C249-C21482179269}"/>
              </a:ext>
            </a:extLst>
          </p:cNvPr>
          <p:cNvSpPr/>
          <p:nvPr/>
        </p:nvSpPr>
        <p:spPr>
          <a:xfrm>
            <a:off x="11214769" y="211756"/>
            <a:ext cx="380819" cy="620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6F9473B-CE8C-5625-9437-EA11FB4D50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23" t="7597"/>
          <a:stretch/>
        </p:blipFill>
        <p:spPr>
          <a:xfrm>
            <a:off x="9501811" y="3720256"/>
            <a:ext cx="2606812" cy="2160000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CDF51506-00B3-A38A-50DA-3F1127E6BDBE}"/>
              </a:ext>
            </a:extLst>
          </p:cNvPr>
          <p:cNvSpPr/>
          <p:nvPr/>
        </p:nvSpPr>
        <p:spPr>
          <a:xfrm>
            <a:off x="9919989" y="1124744"/>
            <a:ext cx="144016" cy="230425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54D753-9416-2BDE-27B9-4AA1D251CFAD}"/>
              </a:ext>
            </a:extLst>
          </p:cNvPr>
          <p:cNvCxnSpPr>
            <a:cxnSpLocks/>
            <a:stCxn id="32" idx="4"/>
            <a:endCxn id="29" idx="0"/>
          </p:cNvCxnSpPr>
          <p:nvPr/>
        </p:nvCxnSpPr>
        <p:spPr>
          <a:xfrm>
            <a:off x="9991997" y="3429000"/>
            <a:ext cx="813220" cy="291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ADDF245E-2211-6D80-9715-4ACDEB0FEEE6}"/>
              </a:ext>
            </a:extLst>
          </p:cNvPr>
          <p:cNvSpPr/>
          <p:nvPr/>
        </p:nvSpPr>
        <p:spPr>
          <a:xfrm>
            <a:off x="-223398" y="5961439"/>
            <a:ext cx="3295062" cy="4902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The dose levels are given for 10</a:t>
            </a:r>
            <a:r>
              <a:rPr lang="en-US" sz="1000" baseline="30000" dirty="0">
                <a:solidFill>
                  <a:schemeClr val="bg2">
                    <a:lumMod val="75000"/>
                  </a:schemeClr>
                </a:solidFill>
              </a:rPr>
              <a:t>7</a:t>
            </a:r>
            <a:r>
              <a:rPr lang="en-US" sz="1000" dirty="0">
                <a:solidFill>
                  <a:schemeClr val="bg2">
                    <a:lumMod val="75000"/>
                  </a:schemeClr>
                </a:solidFill>
              </a:rPr>
              <a:t>s of operation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CD2B4C-8E91-49D2-AE9E-DCB6A84E0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39" name="Date Placeholder 38">
            <a:extLst>
              <a:ext uri="{FF2B5EF4-FFF2-40B4-BE49-F238E27FC236}">
                <a16:creationId xmlns:a16="http://schemas.microsoft.com/office/drawing/2014/main" id="{738B70C0-93E7-FA2F-4971-9A5FDEDCC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40" name="Footer Placeholder 39">
            <a:extLst>
              <a:ext uri="{FF2B5EF4-FFF2-40B4-BE49-F238E27FC236}">
                <a16:creationId xmlns:a16="http://schemas.microsoft.com/office/drawing/2014/main" id="{DD41AC8B-520D-B394-C979-3C11348A1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137B02-3FF7-BACA-5EAA-DE4255B32CC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64" t="3511" r="2988"/>
          <a:stretch/>
        </p:blipFill>
        <p:spPr>
          <a:xfrm>
            <a:off x="4225668" y="1071990"/>
            <a:ext cx="3955227" cy="270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BE050F-54F5-2F60-45E8-4702671409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1864" y="3720256"/>
            <a:ext cx="2650120" cy="216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BF1DF2-C059-BEE9-2270-24D95A7D13F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367" t="4791"/>
          <a:stretch/>
        </p:blipFill>
        <p:spPr>
          <a:xfrm>
            <a:off x="83377" y="3775808"/>
            <a:ext cx="2800735" cy="2160000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E4E77020-7587-CF92-E973-FBEF2865ABD4}"/>
              </a:ext>
            </a:extLst>
          </p:cNvPr>
          <p:cNvSpPr/>
          <p:nvPr/>
        </p:nvSpPr>
        <p:spPr>
          <a:xfrm>
            <a:off x="5839728" y="1157947"/>
            <a:ext cx="144016" cy="230425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D9992D-A6FA-EC78-E378-CF7B1CF7E0B2}"/>
              </a:ext>
            </a:extLst>
          </p:cNvPr>
          <p:cNvCxnSpPr>
            <a:cxnSpLocks/>
            <a:stCxn id="26" idx="4"/>
            <a:endCxn id="7" idx="0"/>
          </p:cNvCxnSpPr>
          <p:nvPr/>
        </p:nvCxnSpPr>
        <p:spPr>
          <a:xfrm>
            <a:off x="5911736" y="3462203"/>
            <a:ext cx="285188" cy="258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29FC6FB4-4380-5CFA-39DB-B8C6C58C1A3B}"/>
              </a:ext>
            </a:extLst>
          </p:cNvPr>
          <p:cNvSpPr/>
          <p:nvPr/>
        </p:nvSpPr>
        <p:spPr>
          <a:xfrm>
            <a:off x="1601696" y="1157946"/>
            <a:ext cx="317840" cy="2214801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8FF8F6-4209-A40D-A4E5-2409C72E8106}"/>
              </a:ext>
            </a:extLst>
          </p:cNvPr>
          <p:cNvCxnSpPr>
            <a:cxnSpLocks/>
            <a:stCxn id="37" idx="4"/>
            <a:endCxn id="14" idx="0"/>
          </p:cNvCxnSpPr>
          <p:nvPr/>
        </p:nvCxnSpPr>
        <p:spPr>
          <a:xfrm flipH="1">
            <a:off x="1483745" y="3372747"/>
            <a:ext cx="276871" cy="403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3EED8ECE-DA69-D21D-BE10-2C851A88C1F0}"/>
              </a:ext>
            </a:extLst>
          </p:cNvPr>
          <p:cNvSpPr txBox="1"/>
          <p:nvPr/>
        </p:nvSpPr>
        <p:spPr bwMode="auto">
          <a:xfrm>
            <a:off x="4687600" y="1198743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ttbar, Pb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CB183D9-D15C-C4FE-BB85-49FA53262821}"/>
              </a:ext>
            </a:extLst>
          </p:cNvPr>
          <p:cNvSpPr txBox="1"/>
          <p:nvPr/>
        </p:nvSpPr>
        <p:spPr bwMode="auto">
          <a:xfrm>
            <a:off x="8767861" y="110547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ttbar, W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864AD0-4E8E-1707-A7F3-473B908BD3AB}"/>
              </a:ext>
            </a:extLst>
          </p:cNvPr>
          <p:cNvSpPr txBox="1"/>
          <p:nvPr/>
        </p:nvSpPr>
        <p:spPr bwMode="auto">
          <a:xfrm>
            <a:off x="607996" y="117992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H, Pb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859CEE7-4EE4-9474-88DE-4C30FD66C78E}"/>
              </a:ext>
            </a:extLst>
          </p:cNvPr>
          <p:cNvSpPr txBox="1"/>
          <p:nvPr/>
        </p:nvSpPr>
        <p:spPr bwMode="auto">
          <a:xfrm>
            <a:off x="2893839" y="3791879"/>
            <a:ext cx="20500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H, Pb:</a:t>
            </a:r>
          </a:p>
          <a:p>
            <a:r>
              <a:rPr lang="en-US" sz="1200" u="sng" dirty="0"/>
              <a:t>Better statistics required </a:t>
            </a:r>
            <a:r>
              <a:rPr lang="en-US" sz="1200" dirty="0"/>
              <a:t>to make precise estimation of the dose levels.</a:t>
            </a:r>
          </a:p>
          <a:p>
            <a:r>
              <a:rPr lang="en-US" sz="1200" dirty="0"/>
              <a:t>Looks promising, but shielding inevitable</a:t>
            </a:r>
          </a:p>
          <a:p>
            <a:endParaRPr lang="en-US" sz="1200" dirty="0"/>
          </a:p>
          <a:p>
            <a:r>
              <a:rPr lang="en-US" sz="1200" dirty="0"/>
              <a:t>NB: different scale for the dose levels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1DCB140-054B-7FD9-F8E7-85BB495492A7}"/>
              </a:ext>
            </a:extLst>
          </p:cNvPr>
          <p:cNvSpPr txBox="1"/>
          <p:nvPr/>
        </p:nvSpPr>
        <p:spPr bwMode="auto">
          <a:xfrm>
            <a:off x="7464152" y="3732586"/>
            <a:ext cx="21602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ttbar, Pb (left), W (right):</a:t>
            </a:r>
          </a:p>
          <a:p>
            <a:r>
              <a:rPr lang="en-US" sz="1200" dirty="0"/>
              <a:t>Similar dose levels in the tunnel environment for both shielding materials. Around </a:t>
            </a:r>
            <a:r>
              <a:rPr lang="en-US" sz="1200" b="1" dirty="0"/>
              <a:t>20kGy/year</a:t>
            </a:r>
            <a:r>
              <a:rPr lang="en-US" sz="1200" dirty="0"/>
              <a:t> in area of cable trays. A reduction down to 10kGy/year is targeted.</a:t>
            </a:r>
          </a:p>
          <a:p>
            <a:endParaRPr lang="en-US" sz="1200" dirty="0"/>
          </a:p>
          <a:p>
            <a:r>
              <a:rPr lang="en-US" sz="1200" dirty="0"/>
              <a:t>Solution must be found for the absorber shadows of B2.</a:t>
            </a:r>
            <a:endParaRPr lang="en-GB" sz="1200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AEB0301-0699-4199-4064-82D127BDFC23}"/>
              </a:ext>
            </a:extLst>
          </p:cNvPr>
          <p:cNvSpPr/>
          <p:nvPr/>
        </p:nvSpPr>
        <p:spPr>
          <a:xfrm>
            <a:off x="6091024" y="2276872"/>
            <a:ext cx="443719" cy="978870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D2C8996-75D3-FC0C-38CA-F773AA8E2B89}"/>
              </a:ext>
            </a:extLst>
          </p:cNvPr>
          <p:cNvSpPr txBox="1"/>
          <p:nvPr/>
        </p:nvSpPr>
        <p:spPr bwMode="auto">
          <a:xfrm rot="19878110">
            <a:off x="5687375" y="2618761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Shadow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59157396-22CB-54A7-DB3C-843A42508E66}"/>
              </a:ext>
            </a:extLst>
          </p:cNvPr>
          <p:cNvSpPr/>
          <p:nvPr/>
        </p:nvSpPr>
        <p:spPr>
          <a:xfrm rot="1582601">
            <a:off x="10970086" y="2207636"/>
            <a:ext cx="561870" cy="1243476"/>
          </a:xfrm>
          <a:prstGeom prst="ellipse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2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F39A837-0162-6458-F4D8-9BC83DB25E0A}"/>
              </a:ext>
            </a:extLst>
          </p:cNvPr>
          <p:cNvSpPr txBox="1"/>
          <p:nvPr/>
        </p:nvSpPr>
        <p:spPr bwMode="auto">
          <a:xfrm rot="20450297">
            <a:off x="10298549" y="2616827"/>
            <a:ext cx="1013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2"/>
                </a:solidFill>
              </a:rPr>
              <a:t>Artefact of ABS in MQ</a:t>
            </a:r>
            <a:endParaRPr lang="en-GB" sz="1000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E6235DE-0ABA-9761-7A43-FAB028B484DB}"/>
              </a:ext>
            </a:extLst>
          </p:cNvPr>
          <p:cNvSpPr txBox="1"/>
          <p:nvPr/>
        </p:nvSpPr>
        <p:spPr bwMode="auto">
          <a:xfrm>
            <a:off x="3431705" y="6008711"/>
            <a:ext cx="7200800" cy="27699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Issue with absorber in MQ should be resolved soon, so more accurate results can be presented.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7098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263DFF-7193-9DB8-66D7-5F0A01E03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Implementing </a:t>
            </a:r>
            <a:r>
              <a:rPr lang="en-US" dirty="0">
                <a:solidFill>
                  <a:srgbClr val="00B050"/>
                </a:solidFill>
              </a:rPr>
              <a:t>lead as shielding material seems to be feasible</a:t>
            </a:r>
            <a:r>
              <a:rPr lang="en-US" dirty="0"/>
              <a:t> from a radiation load point of view. </a:t>
            </a:r>
            <a:r>
              <a:rPr lang="en-US" dirty="0">
                <a:solidFill>
                  <a:srgbClr val="FFC000"/>
                </a:solidFill>
              </a:rPr>
              <a:t>Weight load</a:t>
            </a:r>
            <a:r>
              <a:rPr lang="en-US" dirty="0"/>
              <a:t> for the magnets is </a:t>
            </a:r>
            <a:r>
              <a:rPr lang="en-US" dirty="0">
                <a:solidFill>
                  <a:srgbClr val="FFC000"/>
                </a:solidFill>
              </a:rPr>
              <a:t>increased</a:t>
            </a:r>
            <a:r>
              <a:rPr lang="en-US" dirty="0"/>
              <a:t> compared to the tungsten shielding, which needs to be investigated.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C000"/>
                </a:solidFill>
              </a:rPr>
              <a:t>Dose levels</a:t>
            </a:r>
            <a:r>
              <a:rPr lang="en-US" dirty="0"/>
              <a:t> should be </a:t>
            </a:r>
            <a:r>
              <a:rPr lang="en-US" dirty="0">
                <a:solidFill>
                  <a:srgbClr val="FFC000"/>
                </a:solidFill>
              </a:rPr>
              <a:t>reduced by a factor 2</a:t>
            </a:r>
            <a:r>
              <a:rPr lang="en-US" dirty="0"/>
              <a:t> for the ttbar operation mode, while they are acceptable for the Higgs operation mode. Here, higher statistics are needed for more precise estimates.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 come: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Particle spectra for crucial locations in the tunnel for different particle types (electrons, photons), which will be relevant for the placement of beam instrumentation and electronics.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8525B1-3337-0F51-8A42-A19C36332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61B75A-F810-276C-F26C-A1D64EDEE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8015688-6269-7F77-FA90-847CB9D44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24/04/2024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6F17954-ACAD-E6A8-41FD-4F1E6DF26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6th FCC-ee Radiation and Shielding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345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31598</TotalTime>
  <Words>889</Words>
  <Application>Microsoft Office PowerPoint</Application>
  <DocSecurity>0</DocSecurity>
  <PresentationFormat>Widescreen</PresentationFormat>
  <Paragraphs>145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SR in the FCC-ee arcs – update of the shielding design</vt:lpstr>
      <vt:lpstr>Geometry layout and simulation Setup</vt:lpstr>
      <vt:lpstr>Absorber and shielding design</vt:lpstr>
      <vt:lpstr>Power dissipation in the arc cell</vt:lpstr>
      <vt:lpstr>Dose levels in the tunnel</vt:lpstr>
      <vt:lpstr>Conclusion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Synchrotron Radiation in the FCC-ee arcs – update to latest accelerator design</dc:title>
  <dc:subject/>
  <dc:creator>Barbara Humann</dc:creator>
  <cp:keywords/>
  <dc:description/>
  <cp:lastModifiedBy>Barbara Humann</cp:lastModifiedBy>
  <cp:revision>62</cp:revision>
  <dcterms:created xsi:type="dcterms:W3CDTF">2024-02-14T14:07:00Z</dcterms:created>
  <dcterms:modified xsi:type="dcterms:W3CDTF">2024-04-24T06:18:14Z</dcterms:modified>
  <cp:category/>
  <dc:identifier/>
  <cp:contentStatus/>
  <dc:language/>
  <cp:version/>
</cp:coreProperties>
</file>