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6" r:id="rId2"/>
    <p:sldId id="435" r:id="rId3"/>
    <p:sldId id="437" r:id="rId4"/>
    <p:sldId id="449" r:id="rId5"/>
    <p:sldId id="455" r:id="rId6"/>
    <p:sldId id="436" r:id="rId7"/>
    <p:sldId id="441" r:id="rId8"/>
    <p:sldId id="442" r:id="rId9"/>
    <p:sldId id="454" r:id="rId10"/>
    <p:sldId id="423" r:id="rId11"/>
    <p:sldId id="422" r:id="rId12"/>
    <p:sldId id="421" r:id="rId13"/>
    <p:sldId id="426" r:id="rId14"/>
    <p:sldId id="425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56" r:id="rId23"/>
    <p:sldId id="457" r:id="rId24"/>
    <p:sldId id="410" r:id="rId25"/>
    <p:sldId id="458" r:id="rId26"/>
    <p:sldId id="411" r:id="rId27"/>
  </p:sldIdLst>
  <p:sldSz cx="9144000" cy="6858000" type="screen4x3"/>
  <p:notesSz cx="6743700" cy="98933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F7A7ED"/>
    <a:srgbClr val="D1D0CD"/>
    <a:srgbClr val="F6FCA2"/>
    <a:srgbClr val="800000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131" autoAdjust="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41363"/>
            <a:ext cx="4946650" cy="3709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9000"/>
            <a:ext cx="5394325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6413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96413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6784058-0080-42F3-9A4C-42B25037A2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AC60D4-0E7E-43CA-AD3F-5E65BFB64E23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594E2-E1CE-4025-BC4E-76D98858916C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89C814-9A96-4F3D-B0ED-AAD41884C54E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49E16-D873-4E7D-89D3-FD30B1B68F56}" type="slidenum">
              <a:rPr lang="fr-FR" smtClean="0"/>
              <a:pPr/>
              <a:t>26</a:t>
            </a:fld>
            <a:endParaRPr lang="fr-F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E0507-B79C-4AA3-949A-D2B76BAD243B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801C-B9A7-44A2-B4A3-1DDB6377C6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D8823-7A8C-4A5D-B994-B55C6443D944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17574-785E-41AC-9525-A55D5BE8002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E6127-937E-4B5D-A898-26EE7860F046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B0ED4-08B4-4757-9805-F20560B51AB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7A4DF-0A7F-4A5B-927B-8A1C06B9F77A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ECA7D-8B3D-4BBB-8F35-1C959979A5A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525C0-FA6E-40ED-AA40-EDD93E4421D1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FD7C8-DE17-4656-8313-7984B5F727D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55ED4-B19C-442F-A9E2-32B182BD141C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DCD0A-25A6-41D4-AA5C-255D8C760F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EAC75-B151-4A0A-904A-6205F2DE34D1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A4FC0-38FB-48AA-87DA-291396A9F85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65ABC-347F-4783-8E0A-689FABF0EA68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2E96B-C5BF-4EC3-A084-C7F44BCE810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1AC95-74C2-4860-849E-1EDC3FE70714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23642-3BCB-415D-BB0B-695849DBD6E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165E2-6CF7-494B-B91E-0A9A84A1D5E7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A2E51-39A0-41C0-949D-60A617786D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4DF8E-F795-4D1D-9CDD-D6A91F047128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5B360-3E46-4AF2-8E41-2744FA113D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0948B-A8FA-4D23-A2AE-B0329D412D1B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2FC03-5C6D-48B7-8585-BB297235DE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69C80-6E4B-445C-B792-0C4BB2BE58B8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39680-8A49-4564-8E66-E7180CE0A2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5B1F9-177C-464E-90E5-457C8E0B6ECC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4376A-CBCD-4C7A-AD90-F75A1D3EA2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1E2FB-DDD2-430C-8539-3188F20767DE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56FAC-2165-4DA0-8FFC-E72FD69A15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F9D895C9-2848-42E7-AD49-15FAAC6C2B78}" type="datetime1">
              <a:rPr lang="en-US"/>
              <a:pPr>
                <a:defRPr/>
              </a:pPr>
              <a:t>5/25/2011</a:t>
            </a:fld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A. Vivoli, M. Martini IBS studies for the CLIC DR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2E00E1D-D88F-4482-9B0F-0E6AD8EBAD4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0350"/>
            <a:ext cx="9144000" cy="2403475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000099"/>
                </a:solidFill>
              </a:rPr>
              <a:t>Simulation of Intrabeam Scattering</a:t>
            </a:r>
            <a:endParaRPr lang="fr-FR" sz="4000" b="1" smtClean="0">
              <a:solidFill>
                <a:srgbClr val="000099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75" y="3000375"/>
            <a:ext cx="7704138" cy="201612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400" smtClean="0"/>
              <a:t>A. Vivoli*, M. Martini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•"/>
            </a:pPr>
            <a:endParaRPr lang="en-US" sz="1400" smtClean="0"/>
          </a:p>
          <a:p>
            <a:pPr marL="609600" indent="-609600" eaLnBrk="1" hangingPunct="1">
              <a:lnSpc>
                <a:spcPct val="80000"/>
              </a:lnSpc>
            </a:pPr>
            <a:endParaRPr lang="en-US" sz="1400" smtClean="0"/>
          </a:p>
          <a:p>
            <a:pPr marL="609600" indent="-609600" eaLnBrk="1" hangingPunct="1">
              <a:lnSpc>
                <a:spcPct val="80000"/>
              </a:lnSpc>
            </a:pPr>
            <a:endParaRPr lang="en-US" sz="1400" smtClean="0"/>
          </a:p>
          <a:p>
            <a:pPr marL="609600" indent="-609600" eaLnBrk="1" hangingPunct="1">
              <a:lnSpc>
                <a:spcPct val="80000"/>
              </a:lnSpc>
            </a:pPr>
            <a:endParaRPr lang="en-US" sz="1400" smtClean="0"/>
          </a:p>
          <a:p>
            <a:pPr marL="609600" indent="-609600" algn="l" eaLnBrk="1" hangingPunct="1">
              <a:lnSpc>
                <a:spcPct val="80000"/>
              </a:lnSpc>
            </a:pPr>
            <a:r>
              <a:rPr lang="en-US" sz="2000" smtClean="0"/>
              <a:t>Thanks to : Y. Papaphilippou and F. Antoniou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1400" smtClean="0"/>
              <a:t> </a:t>
            </a:r>
            <a:endParaRPr lang="fr-FR" sz="14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19113" y="5897563"/>
            <a:ext cx="3992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* E-mail :  Alessandro.Vivoli@cern.ch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A73EFE9-5115-42BF-9656-0857216DA95C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9A26CC-7E67-4D70-84CC-1BE2390CCA34}" type="slidenum">
              <a:rPr lang="fr-FR" smtClean="0"/>
              <a:pPr/>
              <a:t>10</a:t>
            </a:fld>
            <a:endParaRPr lang="fr-FR" smtClean="0"/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SIRE: Distribution Study</a:t>
            </a: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0" y="836613"/>
            <a:ext cx="9144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Case studies:</a:t>
            </a:r>
          </a:p>
          <a:p>
            <a:endParaRPr lang="en-US"/>
          </a:p>
          <a:p>
            <a:pPr>
              <a:buFont typeface="Arial" charset="0"/>
              <a:buChar char="•"/>
            </a:pPr>
            <a:r>
              <a:rPr lang="en-US"/>
              <a:t> A – Damping + QE</a:t>
            </a:r>
          </a:p>
          <a:p>
            <a:pPr>
              <a:buFont typeface="Arial" charset="0"/>
              <a:buChar char="•"/>
            </a:pPr>
            <a:r>
              <a:rPr lang="en-US"/>
              <a:t> B – Damping + IBS + QE</a:t>
            </a:r>
          </a:p>
          <a:p>
            <a:pPr>
              <a:buFont typeface="Arial" charset="0"/>
              <a:buChar char="•"/>
            </a:pPr>
            <a:r>
              <a:rPr lang="en-US"/>
              <a:t> C – Damping + IBS</a:t>
            </a:r>
          </a:p>
          <a:p>
            <a:pPr>
              <a:buFont typeface="Arial" charset="0"/>
              <a:buChar char="•"/>
            </a:pPr>
            <a:r>
              <a:rPr lang="en-US"/>
              <a:t> D – IBS</a:t>
            </a:r>
          </a:p>
        </p:txBody>
      </p:sp>
      <p:pic>
        <p:nvPicPr>
          <p:cNvPr id="13319" name="Picture 7" descr="fig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6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fig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30686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fig_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5350" y="30686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843213" y="981075"/>
          <a:ext cx="6192687" cy="1373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537"/>
                <a:gridCol w="1238539"/>
                <a:gridCol w="1238537"/>
                <a:gridCol w="1238537"/>
                <a:gridCol w="1238537"/>
              </a:tblGrid>
              <a:tr h="327103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71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INITIAL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ge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ge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fr-FR" sz="1000" baseline="-250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aseline="-25000" dirty="0" smtClean="0">
                          <a:solidFill>
                            <a:schemeClr val="dk1"/>
                          </a:solidFill>
                        </a:rPr>
                        <a:t>(</a:t>
                      </a:r>
                      <a:r>
                        <a:rPr lang="fr-FR" sz="1000" baseline="-25000" dirty="0" err="1" smtClean="0">
                          <a:solidFill>
                            <a:schemeClr val="dk1"/>
                          </a:solidFill>
                        </a:rPr>
                        <a:t>m,m,eV</a:t>
                      </a:r>
                      <a:r>
                        <a:rPr lang="fr-FR" sz="1000" baseline="-25000" dirty="0" smtClean="0">
                          <a:solidFill>
                            <a:schemeClr val="dk1"/>
                          </a:solidFill>
                        </a:rPr>
                        <a:t> m)</a:t>
                      </a:r>
                      <a:endParaRPr lang="fr-FR" sz="10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74.3e-6,1.8e-6, 1.71e+5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74.3e-6, 1.8e-6, 1.70e+5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74.3e-6, 1.8e-6, 1.71e+5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229.7e-9,3.7e-9, 2.87e+3</a:t>
                      </a:r>
                      <a:endParaRPr lang="fr-FR" sz="1000" dirty="0"/>
                    </a:p>
                  </a:txBody>
                  <a:tcPr/>
                </a:tc>
              </a:tr>
              <a:tr h="3271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FINAL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+mn-cs"/>
                        </a:rPr>
                        <a:t>ge</a:t>
                      </a:r>
                      <a:r>
                        <a:rPr kumimoji="0" lang="fr-FR" sz="10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fr-F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fr-FR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+mn-cs"/>
                        </a:rPr>
                        <a:t>ge</a:t>
                      </a:r>
                      <a:r>
                        <a:rPr kumimoji="0" lang="fr-FR" sz="10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fr-FR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fr-FR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fr-FR" sz="10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kumimoji="0" lang="fr-FR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fr-FR" sz="10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kumimoji="0" lang="fr-FR" sz="10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fr-FR" sz="10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m,m,eV</a:t>
                      </a:r>
                      <a:r>
                        <a:rPr kumimoji="0" lang="fr-FR" sz="10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m)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229.7e-9, 3.76e-9, 2.88e+3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435.6</a:t>
                      </a:r>
                      <a:r>
                        <a:rPr lang="fr-FR" sz="1000" baseline="0" dirty="0" smtClean="0"/>
                        <a:t>e-9, 5.54e-9, 3.65e+3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458.5e-9, 3.61e-9, 1.58e+3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1.12e-6, 1.16e-8, 9.61e+3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6" descr="Emitt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9688"/>
            <a:ext cx="3132138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7" descr="Emitt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268413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8" descr="Emittz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341438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FD91466-84E9-4395-A566-6EC815FB5A31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434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43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B355EF-10BB-4FAD-B836-83BA0E01DFFE}" type="slidenum">
              <a:rPr lang="fr-FR" smtClean="0"/>
              <a:pPr/>
              <a:t>11</a:t>
            </a:fld>
            <a:endParaRPr lang="fr-FR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850" y="4365625"/>
          <a:ext cx="4104456" cy="139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114"/>
                <a:gridCol w="1026114"/>
                <a:gridCol w="1026114"/>
                <a:gridCol w="1026114"/>
              </a:tblGrid>
              <a:tr h="30088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 (eV 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Injection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13.27e-9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321.6e-12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1.71e+5</a:t>
                      </a:r>
                      <a:endParaRPr lang="fr-FR" sz="1000" dirty="0"/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Extraction  (SIRE)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4.104e-11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6.72e-13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2.88e+3</a:t>
                      </a:r>
                      <a:endParaRPr lang="fr-FR" sz="1000" dirty="0"/>
                    </a:p>
                  </a:txBody>
                  <a:tcPr/>
                </a:tc>
              </a:tr>
              <a:tr h="321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Extraction     (MAD-X)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4.102e-11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6.69e-13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2.87e+3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71" name="TextBox 9"/>
          <p:cNvSpPr txBox="1">
            <a:spLocks noChangeArrowheads="1"/>
          </p:cNvSpPr>
          <p:nvPr/>
        </p:nvSpPr>
        <p:spPr bwMode="auto">
          <a:xfrm>
            <a:off x="0" y="620713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Simulation of the CLIC Damping Rings case A:</a:t>
            </a:r>
          </a:p>
        </p:txBody>
      </p:sp>
      <p:sp>
        <p:nvSpPr>
          <p:cNvPr id="14372" name="TextBox 10"/>
          <p:cNvSpPr txBox="1">
            <a:spLocks noChangeArrowheads="1"/>
          </p:cNvSpPr>
          <p:nvPr/>
        </p:nvSpPr>
        <p:spPr bwMode="auto">
          <a:xfrm>
            <a:off x="0" y="38576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Beam parameters</a:t>
            </a:r>
          </a:p>
        </p:txBody>
      </p:sp>
      <p:sp>
        <p:nvSpPr>
          <p:cNvPr id="14373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CLIC DR  A:  Damping + QE</a:t>
            </a:r>
          </a:p>
        </p:txBody>
      </p:sp>
      <p:pic>
        <p:nvPicPr>
          <p:cNvPr id="14374" name="Picture 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4221163"/>
            <a:ext cx="3784600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B3A9051-9BAF-4ACB-AA90-9182F6F9D3BD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536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06AC99-CA12-4DD6-9CA8-B7A65E365F97}" type="slidenum">
              <a:rPr lang="fr-FR" smtClean="0"/>
              <a:pPr/>
              <a:t>12</a:t>
            </a:fld>
            <a:endParaRPr lang="fr-FR" smtClean="0"/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 A: Damping + QE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64163" y="4076700"/>
          <a:ext cx="2438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Eq. </a:t>
                      </a:r>
                      <a:r>
                        <a:rPr lang="en-US" sz="140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400" baseline="-25000" dirty="0" smtClean="0"/>
                        <a:t>x</a:t>
                      </a:r>
                      <a:r>
                        <a:rPr lang="en-US" sz="1200" baseline="0" dirty="0" smtClean="0"/>
                        <a:t>  (m </a:t>
                      </a:r>
                      <a:r>
                        <a:rPr lang="en-US" sz="1200" baseline="0" dirty="0" err="1" smtClean="0"/>
                        <a:t>rad</a:t>
                      </a:r>
                      <a:r>
                        <a:rPr lang="en-US" sz="1200" baseline="0" dirty="0" smtClean="0"/>
                        <a:t>)</a:t>
                      </a:r>
                      <a:endParaRPr 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4.1039e-011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Eq. </a:t>
                      </a:r>
                      <a:r>
                        <a:rPr lang="en-US" sz="140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sz="1400" baseline="-25000" dirty="0" err="1" smtClean="0">
                          <a:latin typeface="+mn-lt"/>
                        </a:rPr>
                        <a:t>y</a:t>
                      </a:r>
                      <a:r>
                        <a:rPr lang="en-US" sz="1200" baseline="0" dirty="0" smtClean="0"/>
                        <a:t>  (m </a:t>
                      </a:r>
                      <a:r>
                        <a:rPr lang="en-US" sz="1200" baseline="0" dirty="0" err="1" smtClean="0"/>
                        <a:t>rad</a:t>
                      </a:r>
                      <a:r>
                        <a:rPr lang="en-US" sz="12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6.7113e-013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Eq. </a:t>
                      </a:r>
                      <a:r>
                        <a:rPr lang="en-US" sz="14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400" baseline="-250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200" baseline="0" dirty="0" smtClean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1.0901e-3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Eq. </a:t>
                      </a:r>
                      <a:r>
                        <a:rPr lang="en-US" sz="14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400" baseline="-25000" dirty="0" err="1" smtClean="0">
                          <a:latin typeface="+mn-lt"/>
                        </a:rPr>
                        <a:t>z</a:t>
                      </a:r>
                      <a:r>
                        <a:rPr lang="en-US" sz="1200" baseline="0" dirty="0" smtClean="0"/>
                        <a:t> 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9.229e-4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86" name="Picture 7" descr="CLIC_A_p_gauss_lo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713"/>
            <a:ext cx="20986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2492375"/>
            <a:ext cx="21590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375"/>
            <a:ext cx="2124075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92600"/>
            <a:ext cx="2124075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513" y="4365625"/>
            <a:ext cx="2166937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292725" y="2133600"/>
          <a:ext cx="334837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  <a:gridCol w="1116124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999</a:t>
                      </a:r>
                      <a:endParaRPr lang="en-US" sz="15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1200" dirty="0" smtClean="0"/>
                        <a:t>P/P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964.2251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0.7876</a:t>
                      </a:r>
                      <a:endParaRPr lang="en-US" sz="1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976.2195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0.6988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957.4559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0.8290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414" name="Picture 6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525" y="1052513"/>
            <a:ext cx="2019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 descr="Emitt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1309688"/>
            <a:ext cx="3021012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7" descr="Emitt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268413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8" descr="Emittz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341438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4E8A17C-6E34-4261-B7D6-5EC08A7E87CF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63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63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18F676-DAA0-4113-9FA8-9164CDE16B07}" type="slidenum">
              <a:rPr lang="fr-FR" smtClean="0"/>
              <a:pPr/>
              <a:t>13</a:t>
            </a:fld>
            <a:endParaRPr lang="fr-FR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850" y="4365625"/>
          <a:ext cx="4104456" cy="139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114"/>
                <a:gridCol w="1026114"/>
                <a:gridCol w="1026114"/>
                <a:gridCol w="1026114"/>
              </a:tblGrid>
              <a:tr h="30088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 (eV 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Injection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1.327e-8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3.177e-10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1.704e+5</a:t>
                      </a:r>
                      <a:endParaRPr lang="fr-FR" sz="1000" dirty="0"/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Extraction  (SIRE)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7.783e-11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9.901e-13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3.651e+3</a:t>
                      </a:r>
                      <a:endParaRPr lang="fr-FR" sz="1000" dirty="0"/>
                    </a:p>
                  </a:txBody>
                  <a:tcPr/>
                </a:tc>
              </a:tr>
              <a:tr h="321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Extraction     (B-M)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19" name="TextBox 9"/>
          <p:cNvSpPr txBox="1">
            <a:spLocks noChangeArrowheads="1"/>
          </p:cNvSpPr>
          <p:nvPr/>
        </p:nvSpPr>
        <p:spPr bwMode="auto">
          <a:xfrm>
            <a:off x="0" y="620713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Simulation of the CLIC Damping Rings case B:</a:t>
            </a:r>
          </a:p>
        </p:txBody>
      </p:sp>
      <p:sp>
        <p:nvSpPr>
          <p:cNvPr id="16420" name="TextBox 10"/>
          <p:cNvSpPr txBox="1">
            <a:spLocks noChangeArrowheads="1"/>
          </p:cNvSpPr>
          <p:nvPr/>
        </p:nvSpPr>
        <p:spPr bwMode="auto">
          <a:xfrm>
            <a:off x="0" y="38576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Beam parameters</a:t>
            </a:r>
          </a:p>
        </p:txBody>
      </p:sp>
      <p:sp>
        <p:nvSpPr>
          <p:cNvPr id="16421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CLIC DR  B:  Damping + IBS + QE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716463" y="4437063"/>
          <a:ext cx="4355975" cy="164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034"/>
                <a:gridCol w="828300"/>
                <a:gridCol w="744701"/>
                <a:gridCol w="706940"/>
              </a:tblGrid>
              <a:tr h="27474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Ty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Tz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Bjorken</a:t>
                      </a:r>
                      <a:r>
                        <a:rPr lang="fr-FR" sz="1000" dirty="0" smtClean="0"/>
                        <a:t>-</a:t>
                      </a:r>
                      <a:r>
                        <a:rPr lang="fr-FR" sz="1000" dirty="0" err="1" smtClean="0"/>
                        <a:t>Mtingwa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448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244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372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SIRE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baseline="0" dirty="0" smtClean="0"/>
                        <a:t> (Gauss)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309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209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283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SIRE not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baseline="0" dirty="0" smtClean="0"/>
                        <a:t>  (Gauss)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310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213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289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smtClean="0"/>
                        <a:t>SIRE</a:t>
                      </a:r>
                      <a:r>
                        <a:rPr lang="fr-FR" sz="1000" baseline="0" smtClean="0"/>
                        <a:t> </a:t>
                      </a:r>
                      <a:r>
                        <a:rPr lang="fr-FR" sz="1000" smtClean="0"/>
                        <a:t>compressed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294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262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SIRE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smtClean="0"/>
                        <a:t>not </a:t>
                      </a:r>
                      <a:r>
                        <a:rPr lang="fr-FR" sz="1000" dirty="0" err="1" smtClean="0"/>
                        <a:t>compressed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283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191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258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8701B5C-C767-407F-B566-52F36F665EDE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88FF36-0F29-4F0D-9D55-A4B4392E83DE}" type="slidenum">
              <a:rPr lang="fr-FR" smtClean="0"/>
              <a:pPr/>
              <a:t>14</a:t>
            </a:fld>
            <a:endParaRPr lang="fr-FR" smtClean="0"/>
          </a:p>
        </p:txBody>
      </p: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 B: Damping + IBS + QE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95963" y="4076700"/>
          <a:ext cx="2438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Eq.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000" baseline="-25000" dirty="0" smtClean="0"/>
                        <a:t>x</a:t>
                      </a:r>
                      <a:r>
                        <a:rPr lang="en-US" sz="1000" baseline="0" dirty="0" smtClean="0"/>
                        <a:t>  (m </a:t>
                      </a:r>
                      <a:r>
                        <a:rPr lang="en-US" sz="1000" baseline="0" dirty="0" err="1" smtClean="0"/>
                        <a:t>rad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aseline="0" dirty="0" smtClean="0"/>
                        <a:t>7.783e-11</a:t>
                      </a:r>
                      <a:endParaRPr lang="fr-FR" sz="1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y</a:t>
                      </a:r>
                      <a:r>
                        <a:rPr lang="en-US" sz="1000" baseline="0" dirty="0" smtClean="0"/>
                        <a:t>  (m </a:t>
                      </a:r>
                      <a:r>
                        <a:rPr lang="en-US" sz="1000" baseline="0" dirty="0" err="1" smtClean="0"/>
                        <a:t>rad</a:t>
                      </a:r>
                      <a:r>
                        <a:rPr lang="en-US" sz="10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9.901e-13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000" baseline="-250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000" baseline="0" dirty="0" smtClean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1.228e-3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z</a:t>
                      </a:r>
                      <a:r>
                        <a:rPr lang="en-US" sz="1000" baseline="0" dirty="0" smtClean="0"/>
                        <a:t> 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1.04e-3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34" name="Picture 7" descr="CLIC_A_p_gauss_lo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8500"/>
            <a:ext cx="2098675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2563813"/>
            <a:ext cx="2159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66988"/>
            <a:ext cx="2124075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78325"/>
            <a:ext cx="212407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9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513" y="4449763"/>
            <a:ext cx="216693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219700" y="2133600"/>
          <a:ext cx="334837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  <a:gridCol w="1116124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999</a:t>
                      </a:r>
                      <a:endParaRPr lang="en-US" sz="15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200" dirty="0" err="1" smtClean="0">
                          <a:latin typeface="+mn-lt"/>
                        </a:rPr>
                        <a:t>p</a:t>
                      </a:r>
                      <a:r>
                        <a:rPr lang="en-US" sz="1200" dirty="0" smtClean="0"/>
                        <a:t>/p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1166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2.0e-4</a:t>
                      </a:r>
                      <a:endParaRPr lang="en-US" sz="1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4.1e-6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4.3e-3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62" name="Picture 5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5963" y="1196975"/>
            <a:ext cx="2019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3EBA673-211A-4C68-86DE-053E9B8C521A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843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A7FD3-26DC-43D4-9C27-E8C5692BE6A0}" type="slidenum">
              <a:rPr lang="fr-FR" smtClean="0"/>
              <a:pPr/>
              <a:t>15</a:t>
            </a:fld>
            <a:endParaRPr lang="fr-FR" smtClean="0"/>
          </a:p>
        </p:txBody>
      </p: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 B: Damping + IBS + QE</a:t>
            </a:r>
          </a:p>
        </p:txBody>
      </p:sp>
      <p:pic>
        <p:nvPicPr>
          <p:cNvPr id="18438" name="Picture 7" descr="CLIC_A_p_gauss_lo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8500"/>
            <a:ext cx="2098675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2563813"/>
            <a:ext cx="2159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66988"/>
            <a:ext cx="2124075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78325"/>
            <a:ext cx="212407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513" y="4449763"/>
            <a:ext cx="216693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940425" y="3789363"/>
          <a:ext cx="2016224" cy="2304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152128"/>
              </a:tblGrid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err="1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p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1.166e+6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p</a:t>
                      </a:r>
                      <a:endParaRPr lang="en-US" sz="10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1.108252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smtClean="0"/>
                        <a:t>x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1.325e+10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err="1" smtClean="0"/>
                        <a:t>x</a:t>
                      </a:r>
                      <a:r>
                        <a:rPr lang="en-US" sz="10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1.160051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smtClean="0">
                          <a:latin typeface="+mn-lt"/>
                        </a:rPr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4.3711e+11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smtClean="0">
                          <a:latin typeface="+mn-lt"/>
                        </a:rPr>
                        <a:t>y</a:t>
                      </a:r>
                      <a:r>
                        <a:rPr lang="en-US" sz="10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1.058449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48263" y="1989138"/>
          <a:ext cx="352839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56084"/>
                <a:gridCol w="882098"/>
                <a:gridCol w="882098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0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37</a:t>
                      </a:r>
                      <a:endParaRPr lang="en-US" sz="10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Sample</a:t>
                      </a:r>
                    </a:p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1000" dirty="0" smtClean="0"/>
                        <a:t>P/P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37.86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0.430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67</a:t>
                      </a:r>
                      <a:endParaRPr lang="en-US" sz="1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X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37.49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44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44.84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0.176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100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97" name="Picture 6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1196975"/>
            <a:ext cx="2000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6" descr="Emitt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1309688"/>
            <a:ext cx="3021012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7" descr="Emitt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268413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8" descr="Emittz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341438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7D38733-E772-4812-A461-AECB332923CE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946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94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4F1C74-34CA-4785-8F3A-E0E82327F33E}" type="slidenum">
              <a:rPr lang="fr-FR" smtClean="0"/>
              <a:pPr/>
              <a:t>16</a:t>
            </a:fld>
            <a:endParaRPr lang="fr-FR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850" y="4365625"/>
          <a:ext cx="4104456" cy="139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114"/>
                <a:gridCol w="1026114"/>
                <a:gridCol w="1026114"/>
                <a:gridCol w="1026114"/>
              </a:tblGrid>
              <a:tr h="30088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 (eV 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Injection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1.328e-8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3.153e-10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1.71e+5</a:t>
                      </a:r>
                      <a:endParaRPr lang="fr-FR" sz="1000" dirty="0"/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Extraction  (SIRE)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8.19e-11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6.46e-13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smtClean="0"/>
                        <a:t>1577</a:t>
                      </a:r>
                      <a:endParaRPr lang="fr-FR" sz="1000" dirty="0"/>
                    </a:p>
                  </a:txBody>
                  <a:tcPr/>
                </a:tc>
              </a:tr>
              <a:tr h="321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Extraction     (B-M)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91" name="TextBox 9"/>
          <p:cNvSpPr txBox="1">
            <a:spLocks noChangeArrowheads="1"/>
          </p:cNvSpPr>
          <p:nvPr/>
        </p:nvSpPr>
        <p:spPr bwMode="auto">
          <a:xfrm>
            <a:off x="0" y="620713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Simulation of the CLIC Damping Rings case C:</a:t>
            </a:r>
          </a:p>
        </p:txBody>
      </p:sp>
      <p:sp>
        <p:nvSpPr>
          <p:cNvPr id="19492" name="TextBox 10"/>
          <p:cNvSpPr txBox="1">
            <a:spLocks noChangeArrowheads="1"/>
          </p:cNvSpPr>
          <p:nvPr/>
        </p:nvSpPr>
        <p:spPr bwMode="auto">
          <a:xfrm>
            <a:off x="0" y="38576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Beam parameters</a:t>
            </a:r>
          </a:p>
        </p:txBody>
      </p:sp>
      <p:sp>
        <p:nvSpPr>
          <p:cNvPr id="19493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CLIC DR  C:  Damping + IBS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716463" y="4437063"/>
          <a:ext cx="4355975" cy="164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034"/>
                <a:gridCol w="828300"/>
                <a:gridCol w="744701"/>
                <a:gridCol w="706940"/>
              </a:tblGrid>
              <a:tr h="27474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Ty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Tz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Bjorken</a:t>
                      </a:r>
                      <a:r>
                        <a:rPr lang="fr-FR" sz="1000" dirty="0" smtClean="0"/>
                        <a:t>-</a:t>
                      </a:r>
                      <a:r>
                        <a:rPr lang="fr-FR" sz="1000" dirty="0" err="1" smtClean="0"/>
                        <a:t>Mtingwa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1021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846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1928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SIRE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baseline="0" dirty="0" smtClean="0"/>
                        <a:t> (Gauss)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725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734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1466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SIRE not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baseline="0" dirty="0" smtClean="0"/>
                        <a:t>  (Gauss)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705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706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1441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smtClean="0"/>
                        <a:t>SIRE</a:t>
                      </a:r>
                      <a:r>
                        <a:rPr lang="fr-FR" sz="1000" baseline="0" smtClean="0"/>
                        <a:t> </a:t>
                      </a:r>
                      <a:r>
                        <a:rPr lang="fr-FR" sz="1000" smtClean="0"/>
                        <a:t>compressed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619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616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1231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SIRE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smtClean="0"/>
                        <a:t>not </a:t>
                      </a:r>
                      <a:r>
                        <a:rPr lang="fr-FR" sz="1000" dirty="0" err="1" smtClean="0"/>
                        <a:t>compressed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611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603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1244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5A571A1-3C4A-4E6D-923B-9B4DB44EEBC6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048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C6654B-ABE2-44CB-90C7-71B8BCBBE768}" type="slidenum">
              <a:rPr lang="fr-FR" smtClean="0"/>
              <a:pPr/>
              <a:t>17</a:t>
            </a:fld>
            <a:endParaRPr lang="fr-FR" smtClean="0"/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 C: Damping + IBS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508625" y="3933825"/>
          <a:ext cx="2438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Eq.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000" baseline="-25000" dirty="0" smtClean="0"/>
                        <a:t>x</a:t>
                      </a:r>
                      <a:r>
                        <a:rPr lang="en-US" sz="1000" baseline="0" dirty="0" smtClean="0"/>
                        <a:t>  (m </a:t>
                      </a:r>
                      <a:r>
                        <a:rPr lang="en-US" sz="1000" baseline="0" dirty="0" err="1" smtClean="0"/>
                        <a:t>rad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8.192e-11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y</a:t>
                      </a:r>
                      <a:r>
                        <a:rPr lang="en-US" sz="1000" baseline="0" dirty="0" smtClean="0"/>
                        <a:t>  (m </a:t>
                      </a:r>
                      <a:r>
                        <a:rPr lang="en-US" sz="1000" baseline="0" dirty="0" err="1" smtClean="0"/>
                        <a:t>rad</a:t>
                      </a:r>
                      <a:r>
                        <a:rPr lang="en-US" sz="10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6.460e-13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000" baseline="-250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000" baseline="0" dirty="0" smtClean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8.072e-4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z</a:t>
                      </a:r>
                      <a:r>
                        <a:rPr lang="en-US" sz="1000" baseline="0" dirty="0" smtClean="0"/>
                        <a:t> 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6.833e-4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22098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6988"/>
            <a:ext cx="220662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4365625"/>
            <a:ext cx="22320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148263" y="1916113"/>
          <a:ext cx="334837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  <a:gridCol w="1116124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999</a:t>
                      </a:r>
                      <a:endParaRPr lang="en-US" sz="15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200" dirty="0" err="1" smtClean="0">
                          <a:latin typeface="+mn-lt"/>
                        </a:rPr>
                        <a:t>p</a:t>
                      </a:r>
                      <a:r>
                        <a:rPr lang="en-US" sz="1200" dirty="0" smtClean="0"/>
                        <a:t>/p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2497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&lt;1e-15</a:t>
                      </a:r>
                      <a:endParaRPr lang="en-US" sz="1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2770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&lt;1e-15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1.313e-12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31" name="Picture 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65625"/>
            <a:ext cx="2124075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2" name="Picture 7" descr="CLIC_A_p_gauss_log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73288" y="2492375"/>
            <a:ext cx="2327275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4" name="Picture 5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525" y="1052513"/>
            <a:ext cx="2019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6C6D889-1A69-4BC1-93FE-82FB8D19445D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B14EE8-8F13-4B46-8D23-B9E6C56A60A6}" type="slidenum">
              <a:rPr lang="fr-FR" smtClean="0"/>
              <a:pPr/>
              <a:t>18</a:t>
            </a:fld>
            <a:endParaRPr lang="fr-FR" smtClean="0"/>
          </a:p>
        </p:txBody>
      </p: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C: Damping + IBS</a:t>
            </a:r>
          </a:p>
        </p:txBody>
      </p:sp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23050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2420938"/>
            <a:ext cx="2316162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625"/>
            <a:ext cx="23034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513" y="4365625"/>
            <a:ext cx="227965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940425" y="3789363"/>
          <a:ext cx="2016224" cy="2304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152128"/>
              </a:tblGrid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err="1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p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1.722e+8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p</a:t>
                      </a:r>
                      <a:endParaRPr lang="en-US" sz="10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1.4350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smtClean="0"/>
                        <a:t>x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9.0614e+10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err="1" smtClean="0"/>
                        <a:t>x</a:t>
                      </a:r>
                      <a:r>
                        <a:rPr lang="en-US" sz="10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1.2576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smtClean="0">
                          <a:latin typeface="+mn-lt"/>
                        </a:rPr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2.7499e+13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smtClean="0">
                          <a:latin typeface="+mn-lt"/>
                        </a:rPr>
                        <a:t>y</a:t>
                      </a:r>
                      <a:r>
                        <a:rPr lang="en-US" sz="10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1.2036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48263" y="1989138"/>
          <a:ext cx="352839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56084"/>
                <a:gridCol w="882098"/>
                <a:gridCol w="882098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0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37</a:t>
                      </a:r>
                      <a:endParaRPr lang="en-US" sz="10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Sample</a:t>
                      </a:r>
                    </a:p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1000" dirty="0" smtClean="0"/>
                        <a:t>P/P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39.04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35</a:t>
                      </a:r>
                      <a:endParaRPr lang="en-US" sz="1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X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73.19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3.60e-4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44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38.71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38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6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2420938"/>
            <a:ext cx="23495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68" name="Picture 7" descr="CLIC_A_p_gauss_log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69" name="Picture 6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525" y="1196975"/>
            <a:ext cx="2000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6" descr="Emitt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1309688"/>
            <a:ext cx="3021012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7" descr="Emitt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304925"/>
            <a:ext cx="30241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8" descr="Emittz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268413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CCE4542-A233-4C03-83B7-9295DBF3ACF6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253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25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A097A-A68D-4B39-BC3E-C41D44A9E653}" type="slidenum">
              <a:rPr lang="fr-FR" smtClean="0"/>
              <a:pPr/>
              <a:t>19</a:t>
            </a:fld>
            <a:endParaRPr lang="fr-FR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850" y="4437063"/>
          <a:ext cx="4104456" cy="139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114"/>
                <a:gridCol w="1026114"/>
                <a:gridCol w="1026114"/>
                <a:gridCol w="1026114"/>
              </a:tblGrid>
              <a:tr h="30088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10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(m)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100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 (eV m)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Injection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4.104e-11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6.663e-13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2871</a:t>
                      </a:r>
                      <a:endParaRPr lang="fr-FR" sz="1000" dirty="0"/>
                    </a:p>
                  </a:txBody>
                  <a:tcPr/>
                </a:tc>
              </a:tr>
              <a:tr h="30088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Extraction  (SIRE)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2.001e-010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2.064e-12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9609</a:t>
                      </a:r>
                      <a:endParaRPr lang="fr-FR" sz="1000" dirty="0"/>
                    </a:p>
                  </a:txBody>
                  <a:tcPr/>
                </a:tc>
              </a:tr>
              <a:tr h="321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Extraction     (B-M)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63" name="TextBox 9"/>
          <p:cNvSpPr txBox="1">
            <a:spLocks noChangeArrowheads="1"/>
          </p:cNvSpPr>
          <p:nvPr/>
        </p:nvSpPr>
        <p:spPr bwMode="auto">
          <a:xfrm>
            <a:off x="0" y="620713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Simulation of the CLIC Damping Rings case D:</a:t>
            </a:r>
          </a:p>
        </p:txBody>
      </p:sp>
      <p:sp>
        <p:nvSpPr>
          <p:cNvPr id="22564" name="TextBox 10"/>
          <p:cNvSpPr txBox="1">
            <a:spLocks noChangeArrowheads="1"/>
          </p:cNvSpPr>
          <p:nvPr/>
        </p:nvSpPr>
        <p:spPr bwMode="auto">
          <a:xfrm>
            <a:off x="0" y="38576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Beam parameters</a:t>
            </a:r>
          </a:p>
        </p:txBody>
      </p:sp>
      <p:sp>
        <p:nvSpPr>
          <p:cNvPr id="22565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CLIC DR  D:  IBS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716463" y="4437063"/>
          <a:ext cx="4355975" cy="164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034"/>
                <a:gridCol w="828300"/>
                <a:gridCol w="744701"/>
                <a:gridCol w="706940"/>
              </a:tblGrid>
              <a:tr h="274742">
                <a:tc>
                  <a:txBody>
                    <a:bodyPr/>
                    <a:lstStyle/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Ty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000" dirty="0" err="1" smtClean="0">
                          <a:solidFill>
                            <a:schemeClr val="tx1"/>
                          </a:solidFill>
                        </a:rPr>
                        <a:t>Tz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0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Bjorken</a:t>
                      </a:r>
                      <a:r>
                        <a:rPr lang="fr-FR" sz="1000" dirty="0" smtClean="0"/>
                        <a:t>-</a:t>
                      </a:r>
                      <a:r>
                        <a:rPr lang="fr-FR" sz="1000" dirty="0" err="1" smtClean="0"/>
                        <a:t>Mtingwa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29.6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21.0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28.9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SIRE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baseline="0" dirty="0" smtClean="0"/>
                        <a:t> (Gauss)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21.6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17.8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20.6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SIRE not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baseline="0" dirty="0" smtClean="0"/>
                        <a:t>  (Gauss)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18.1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18.0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19.3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smtClean="0"/>
                        <a:t>SIRE</a:t>
                      </a:r>
                      <a:r>
                        <a:rPr lang="fr-FR" sz="1000" baseline="0" smtClean="0"/>
                        <a:t> </a:t>
                      </a:r>
                      <a:r>
                        <a:rPr lang="fr-FR" sz="1000" smtClean="0"/>
                        <a:t>compressed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17.0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14.6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17.2</a:t>
                      </a:r>
                      <a:endParaRPr lang="fr-FR" sz="1000" dirty="0"/>
                    </a:p>
                  </a:txBody>
                  <a:tcPr/>
                </a:tc>
              </a:tr>
              <a:tr h="2747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SIRE</a:t>
                      </a:r>
                      <a:r>
                        <a:rPr lang="fr-FR" sz="1000" baseline="0" dirty="0" smtClean="0"/>
                        <a:t> </a:t>
                      </a:r>
                      <a:r>
                        <a:rPr lang="fr-FR" sz="1000" dirty="0" smtClean="0"/>
                        <a:t>not </a:t>
                      </a:r>
                      <a:r>
                        <a:rPr lang="fr-FR" sz="1000" dirty="0" err="1" smtClean="0"/>
                        <a:t>compressed</a:t>
                      </a:r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18.3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15.3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16.5</a:t>
                      </a:r>
                      <a:endParaRPr lang="fr-FR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e la date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2307213-70E5-4507-853A-3DCDE9E4C79D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3075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Martini, Multi-particle simulation code for IBS</a:t>
            </a:r>
            <a:endParaRPr lang="fr-FR" smtClean="0"/>
          </a:p>
        </p:txBody>
      </p:sp>
      <p:sp>
        <p:nvSpPr>
          <p:cNvPr id="307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5BC64F-A129-4582-9D9E-4ADC04780F29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CONTENTS</a:t>
            </a:r>
            <a:endParaRPr lang="fr-FR" smtClean="0">
              <a:solidFill>
                <a:schemeClr val="tx1"/>
              </a:solidFill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3097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Introduction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Conventional Calculation of IBS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SIRE </a:t>
            </a:r>
            <a:r>
              <a:rPr lang="en-US" sz="2800" smtClean="0"/>
              <a:t>code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Benchmark with conventional theories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Analysis of simulation results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867FC90-2792-402C-BAEA-9405EA381BE7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355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E49090-7C19-4A3A-B256-B0992F796CD2}" type="slidenum">
              <a:rPr lang="fr-FR" smtClean="0"/>
              <a:pPr/>
              <a:t>20</a:t>
            </a:fld>
            <a:endParaRPr lang="fr-FR" smtClean="0"/>
          </a:p>
        </p:txBody>
      </p: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 D: IBS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508625" y="3933825"/>
          <a:ext cx="2438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Eq. </a:t>
                      </a:r>
                      <a:r>
                        <a:rPr lang="en-US" sz="100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000" baseline="-25000" dirty="0" smtClean="0"/>
                        <a:t>x</a:t>
                      </a:r>
                      <a:r>
                        <a:rPr lang="en-US" sz="1000" baseline="0" dirty="0" smtClean="0"/>
                        <a:t>  (m </a:t>
                      </a:r>
                      <a:r>
                        <a:rPr lang="en-US" sz="1000" baseline="0" dirty="0" err="1" smtClean="0"/>
                        <a:t>rad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aseline="0" dirty="0" smtClean="0"/>
                        <a:t>2.001e-10</a:t>
                      </a:r>
                      <a:endParaRPr lang="fr-FR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y</a:t>
                      </a:r>
                      <a:r>
                        <a:rPr lang="en-US" sz="1000" baseline="0" dirty="0" smtClean="0"/>
                        <a:t>  (m </a:t>
                      </a:r>
                      <a:r>
                        <a:rPr lang="en-US" sz="1000" baseline="0" dirty="0" err="1" smtClean="0"/>
                        <a:t>rad</a:t>
                      </a:r>
                      <a:r>
                        <a:rPr lang="en-US" sz="10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2.064e-12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000" baseline="-250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000" baseline="0" dirty="0" smtClean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1.992e-3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Eq. </a:t>
                      </a:r>
                      <a:r>
                        <a:rPr lang="en-US" sz="100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z</a:t>
                      </a:r>
                      <a:r>
                        <a:rPr lang="en-US" sz="1000" baseline="0" dirty="0" smtClean="0"/>
                        <a:t> 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1.687e-3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57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620713"/>
            <a:ext cx="22066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6988"/>
            <a:ext cx="220662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4365625"/>
            <a:ext cx="230346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148263" y="1916113"/>
          <a:ext cx="334837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  <a:gridCol w="1116124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999</a:t>
                      </a:r>
                      <a:endParaRPr lang="en-US" sz="15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200" dirty="0" err="1" smtClean="0">
                          <a:latin typeface="+mn-lt"/>
                        </a:rPr>
                        <a:t>p</a:t>
                      </a:r>
                      <a:r>
                        <a:rPr lang="en-US" sz="1200" dirty="0" smtClean="0"/>
                        <a:t>/p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3048.7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&lt;1e-15</a:t>
                      </a:r>
                      <a:endParaRPr lang="en-US" sz="1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1441.7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&lt;1e-15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1466.9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&lt;1e-15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603" name="Picture 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14838"/>
            <a:ext cx="21431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4" name="Picture 7" descr="CLIC_A_p_gauss_log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73288" y="2492375"/>
            <a:ext cx="2327275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6" name="Picture 5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525" y="1052513"/>
            <a:ext cx="2019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058B355-26A9-4508-914F-EB0084BBDE4E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31978A-8482-41EC-B83F-042A8C93C9FB}" type="slidenum">
              <a:rPr lang="fr-FR" smtClean="0"/>
              <a:pPr/>
              <a:t>21</a:t>
            </a:fld>
            <a:endParaRPr lang="fr-FR" smtClean="0"/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0" y="142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IBS Distribution study D: IBS</a:t>
            </a:r>
          </a:p>
        </p:txBody>
      </p:sp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23034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2420938"/>
            <a:ext cx="23987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625"/>
            <a:ext cx="2400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513" y="4365625"/>
            <a:ext cx="2400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940425" y="3789363"/>
          <a:ext cx="2016224" cy="2304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152128"/>
              </a:tblGrid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err="1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p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5.281e+7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err="1" smtClean="0">
                          <a:latin typeface="+mn-lt"/>
                        </a:rPr>
                        <a:t>p</a:t>
                      </a:r>
                      <a:endParaRPr lang="en-US" sz="10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1.568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smtClean="0"/>
                        <a:t>x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3.840e+10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err="1" smtClean="0"/>
                        <a:t>x</a:t>
                      </a:r>
                      <a:r>
                        <a:rPr lang="en-US" sz="10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1.280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Symbol" pitchFamily="18" charset="2"/>
                        </a:rPr>
                        <a:t>a</a:t>
                      </a:r>
                      <a:r>
                        <a:rPr lang="en-US" sz="1000" baseline="-25000" dirty="0" smtClean="0">
                          <a:latin typeface="+mn-lt"/>
                        </a:rPr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4.557e+12</a:t>
                      </a:r>
                      <a:endParaRPr lang="en-US" sz="1000" dirty="0"/>
                    </a:p>
                  </a:txBody>
                  <a:tcPr/>
                </a:tc>
              </a:tr>
              <a:tr h="329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000" baseline="-25000" dirty="0" smtClean="0">
                          <a:latin typeface="+mn-lt"/>
                        </a:rPr>
                        <a:t>y</a:t>
                      </a:r>
                      <a:r>
                        <a:rPr lang="en-US" sz="10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1.196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148263" y="1989138"/>
          <a:ext cx="352839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56084"/>
                <a:gridCol w="882098"/>
                <a:gridCol w="882098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c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2</a:t>
                      </a:r>
                      <a:r>
                        <a:rPr lang="en-US" sz="10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37</a:t>
                      </a:r>
                      <a:endParaRPr lang="en-US" sz="10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Sample</a:t>
                      </a:r>
                    </a:p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sz="1000" dirty="0" smtClean="0"/>
                        <a:t>P/P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38.81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0.39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26</a:t>
                      </a:r>
                      <a:endParaRPr lang="en-US" sz="1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X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36.73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25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46.83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0.13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22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463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2420938"/>
            <a:ext cx="2447925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0" name="Picture 7" descr="CLIC_A_p_gauss_log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549275"/>
            <a:ext cx="24955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1" name="Picture 6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525" y="1196975"/>
            <a:ext cx="2000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6ADA6D8-AFF0-4D59-8CDF-F908AAE8B443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Review of IBS: analytic and simulation studies </a:t>
            </a:r>
            <a:endParaRPr lang="fr-FR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650891-EC0D-4791-857A-F1DD40E9E032}" type="slidenum">
              <a:rPr lang="fr-FR" smtClean="0"/>
              <a:pPr/>
              <a:t>22</a:t>
            </a:fld>
            <a:endParaRPr lang="fr-FR" smtClean="0"/>
          </a:p>
        </p:txBody>
      </p:sp>
      <p:sp>
        <p:nvSpPr>
          <p:cNvPr id="30725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SLS simulations</a:t>
            </a:r>
          </a:p>
        </p:txBody>
      </p:sp>
      <p:pic>
        <p:nvPicPr>
          <p:cNvPr id="30726" name="Picture 15" descr="CBPM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813"/>
            <a:ext cx="3190875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16" descr="CBPM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765175"/>
            <a:ext cx="3236913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7" descr="CBPM_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3925" y="785813"/>
            <a:ext cx="314007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851275" y="4437063"/>
          <a:ext cx="5220681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6709"/>
                <a:gridCol w="974527"/>
                <a:gridCol w="977104"/>
                <a:gridCol w="902341"/>
              </a:tblGrid>
              <a:tr h="288793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Ty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(s</a:t>
                      </a:r>
                      <a:r>
                        <a:rPr lang="fr-FR" sz="1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1/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</a:rPr>
                        <a:t>Tz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(s</a:t>
                      </a:r>
                      <a:r>
                        <a:rPr lang="fr-FR" sz="1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400" dirty="0"/>
                    </a:p>
                  </a:txBody>
                  <a:tcPr/>
                </a:tc>
              </a:tr>
              <a:tr h="288793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MADX (B-M)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59</a:t>
                      </a:r>
                      <a:endParaRPr lang="fr-FR" sz="1400" dirty="0"/>
                    </a:p>
                  </a:txBody>
                  <a:tcPr/>
                </a:tc>
              </a:tr>
              <a:tr h="288793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SIRE </a:t>
                      </a:r>
                      <a:r>
                        <a:rPr lang="fr-FR" sz="1000" dirty="0" smtClean="0"/>
                        <a:t>(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15.6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24.5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47.2</a:t>
                      </a:r>
                      <a:endParaRPr lang="fr-FR" sz="1400" dirty="0"/>
                    </a:p>
                  </a:txBody>
                  <a:tcPr/>
                </a:tc>
              </a:tr>
              <a:tr h="288793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SIRE </a:t>
                      </a:r>
                      <a:r>
                        <a:rPr lang="fr-FR" sz="1000" dirty="0" smtClean="0"/>
                        <a:t>(not </a:t>
                      </a:r>
                      <a:r>
                        <a:rPr lang="fr-FR" sz="1000" dirty="0" err="1" smtClean="0"/>
                        <a:t>compressed</a:t>
                      </a:r>
                      <a:r>
                        <a:rPr lang="fr-FR" sz="1000" dirty="0" smtClean="0"/>
                        <a:t>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14.4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23.4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42.2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538"/>
            <a:ext cx="3671888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6" descr="Emitt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79488"/>
            <a:ext cx="30718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17" descr="Emitt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908050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8" descr="Emittz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908050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204A6C9-6452-4966-BDB9-1101C953BA6F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3175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Review of IBS: analytic and simulation studies </a:t>
            </a:r>
            <a:endParaRPr lang="fr-FR" smtClean="0"/>
          </a:p>
        </p:txBody>
      </p:sp>
      <p:sp>
        <p:nvSpPr>
          <p:cNvPr id="317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2E7457-D75A-41B8-931E-ECE469B77A7A}" type="slidenum">
              <a:rPr lang="fr-FR" smtClean="0"/>
              <a:pPr/>
              <a:t>23</a:t>
            </a:fld>
            <a:endParaRPr lang="fr-FR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85938" y="4214813"/>
          <a:ext cx="5643604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901"/>
                <a:gridCol w="1410901"/>
                <a:gridCol w="1410901"/>
                <a:gridCol w="1410901"/>
              </a:tblGrid>
              <a:tr h="37084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800" baseline="0" dirty="0" smtClean="0">
                          <a:solidFill>
                            <a:schemeClr val="tx1"/>
                          </a:solidFill>
                        </a:rPr>
                        <a:t>x  </a:t>
                      </a:r>
                      <a:r>
                        <a:rPr lang="fr-FR" sz="1200" baseline="0" dirty="0" smtClean="0">
                          <a:solidFill>
                            <a:schemeClr val="tx1"/>
                          </a:solidFill>
                        </a:rPr>
                        <a:t>(m)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r>
                        <a:rPr lang="fr-FR" sz="9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(m)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aseline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fr-FR" sz="9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</a:t>
                      </a:r>
                      <a:r>
                        <a:rPr lang="fr-FR" sz="9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fr-FR" sz="1400" baseline="0" dirty="0" smtClean="0">
                          <a:solidFill>
                            <a:schemeClr val="tx1"/>
                          </a:solidFill>
                        </a:rPr>
                        <a:t>(eV m)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Initial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1.68e-8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6.01e-12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71571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Final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aseline="0" dirty="0" smtClean="0"/>
                        <a:t>6.08e-9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2.33e-12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8945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Equilibrium</a:t>
                      </a:r>
                      <a:r>
                        <a:rPr lang="fr-FR" sz="1400" baseline="0" dirty="0" smtClean="0"/>
                        <a:t>    </a:t>
                      </a:r>
                      <a:r>
                        <a:rPr lang="fr-FR" sz="1000" baseline="0" dirty="0" smtClean="0"/>
                        <a:t>(NO IBS)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5.59e-9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2.02e-12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7921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779" name="TextBox 10"/>
          <p:cNvSpPr txBox="1">
            <a:spLocks noChangeArrowheads="1"/>
          </p:cNvSpPr>
          <p:nvPr/>
        </p:nvSpPr>
        <p:spPr bwMode="auto">
          <a:xfrm>
            <a:off x="0" y="38576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Beam parameters</a:t>
            </a:r>
          </a:p>
        </p:txBody>
      </p:sp>
      <p:sp>
        <p:nvSpPr>
          <p:cNvPr id="31780" name="TextBox 11"/>
          <p:cNvSpPr txBox="1">
            <a:spLocks noChangeArrowheads="1"/>
          </p:cNvSpPr>
          <p:nvPr/>
        </p:nvSpPr>
        <p:spPr bwMode="auto">
          <a:xfrm>
            <a:off x="1979613" y="2492375"/>
            <a:ext cx="571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/>
              <a:t>IBS ON</a:t>
            </a:r>
          </a:p>
        </p:txBody>
      </p:sp>
      <p:sp>
        <p:nvSpPr>
          <p:cNvPr id="31781" name="TextBox 12"/>
          <p:cNvSpPr txBox="1">
            <a:spLocks noChangeArrowheads="1"/>
          </p:cNvSpPr>
          <p:nvPr/>
        </p:nvSpPr>
        <p:spPr bwMode="auto">
          <a:xfrm>
            <a:off x="1908175" y="2852738"/>
            <a:ext cx="704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/>
              <a:t>IBS OFF</a:t>
            </a:r>
          </a:p>
        </p:txBody>
      </p:sp>
      <p:sp>
        <p:nvSpPr>
          <p:cNvPr id="31782" name="TextBox 13"/>
          <p:cNvSpPr txBox="1">
            <a:spLocks noChangeArrowheads="1"/>
          </p:cNvSpPr>
          <p:nvPr/>
        </p:nvSpPr>
        <p:spPr bwMode="auto">
          <a:xfrm>
            <a:off x="8027988" y="2565400"/>
            <a:ext cx="571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/>
              <a:t>IBS ON</a:t>
            </a:r>
          </a:p>
        </p:txBody>
      </p:sp>
      <p:sp>
        <p:nvSpPr>
          <p:cNvPr id="31783" name="TextBox 14"/>
          <p:cNvSpPr txBox="1">
            <a:spLocks noChangeArrowheads="1"/>
          </p:cNvSpPr>
          <p:nvPr/>
        </p:nvSpPr>
        <p:spPr bwMode="auto">
          <a:xfrm>
            <a:off x="8101013" y="2781300"/>
            <a:ext cx="704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/>
              <a:t>IBS OFF</a:t>
            </a:r>
          </a:p>
        </p:txBody>
      </p:sp>
      <p:sp>
        <p:nvSpPr>
          <p:cNvPr id="31784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SLS simulations</a:t>
            </a:r>
          </a:p>
        </p:txBody>
      </p:sp>
      <p:sp>
        <p:nvSpPr>
          <p:cNvPr id="31785" name="TextBox 13"/>
          <p:cNvSpPr txBox="1">
            <a:spLocks noChangeArrowheads="1"/>
          </p:cNvSpPr>
          <p:nvPr/>
        </p:nvSpPr>
        <p:spPr bwMode="auto">
          <a:xfrm>
            <a:off x="5003800" y="2708275"/>
            <a:ext cx="571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/>
              <a:t>IBS ON</a:t>
            </a:r>
          </a:p>
        </p:txBody>
      </p:sp>
      <p:sp>
        <p:nvSpPr>
          <p:cNvPr id="31786" name="TextBox 14"/>
          <p:cNvSpPr txBox="1">
            <a:spLocks noChangeArrowheads="1"/>
          </p:cNvSpPr>
          <p:nvPr/>
        </p:nvSpPr>
        <p:spPr bwMode="auto">
          <a:xfrm>
            <a:off x="5435600" y="2924175"/>
            <a:ext cx="704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/>
              <a:t>IBS OFF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fr-FR" smtClean="0"/>
              <a:t>Conclusions</a:t>
            </a:r>
          </a:p>
        </p:txBody>
      </p:sp>
      <p:sp>
        <p:nvSpPr>
          <p:cNvPr id="25603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3135D49-2556-404B-A488-4941E771FC1B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5604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560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8B2029-DA0A-4428-9344-6885ED72A62D}" type="slidenum">
              <a:rPr lang="fr-FR" smtClean="0"/>
              <a:pPr/>
              <a:t>24</a:t>
            </a:fld>
            <a:endParaRPr lang="fr-FR" smtClean="0"/>
          </a:p>
        </p:txBody>
      </p:sp>
      <p:sp>
        <p:nvSpPr>
          <p:cNvPr id="25606" name="Content Placeholder 6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3959225"/>
          </a:xfrm>
        </p:spPr>
        <p:txBody>
          <a:bodyPr/>
          <a:lstStyle/>
          <a:p>
            <a:r>
              <a:rPr lang="fr-FR" sz="1800" smtClean="0"/>
              <a:t>Investigation of IBS effect in the CLIC DR has been carried out with the simulation code SIRE:</a:t>
            </a:r>
          </a:p>
          <a:p>
            <a:pPr lvl="1"/>
            <a:r>
              <a:rPr lang="fr-FR" sz="1800" smtClean="0"/>
              <a:t>Benchmarking  with conventional IBS theories gave good agreement.</a:t>
            </a:r>
          </a:p>
          <a:p>
            <a:pPr lvl="1"/>
            <a:r>
              <a:rPr lang="fr-FR" sz="1800" smtClean="0"/>
              <a:t>Evolution of the particle distribution shows deviations from Gaussian behaviour due to IBS effect.</a:t>
            </a:r>
          </a:p>
          <a:p>
            <a:pPr lvl="1"/>
            <a:r>
              <a:rPr lang="fr-FR" sz="1800" smtClean="0"/>
              <a:t>IBS tends to develop tails of the particle distribution with a faster decay than for a Gaussian corresponding to the same beam parameters.</a:t>
            </a:r>
          </a:p>
          <a:p>
            <a:pPr lvl="1"/>
            <a:r>
              <a:rPr lang="fr-FR" sz="1800" smtClean="0"/>
              <a:t>IBS effect on the actual distribution is reduced compared to the effect evaluated on a Gaussian corresponding to the same beam parameters.</a:t>
            </a:r>
          </a:p>
          <a:p>
            <a:pPr lvl="1"/>
            <a:r>
              <a:rPr lang="fr-FR" sz="1800" smtClean="0"/>
              <a:t>In the CLIC DR this deviation is small (also due to the short cooling time) and discrepancy with Bjorken-Mtingwa calculation remains within the usual discrepancy of the theories.</a:t>
            </a:r>
          </a:p>
          <a:p>
            <a:pPr lvl="1">
              <a:buFontTx/>
              <a:buNone/>
            </a:pPr>
            <a:endParaRPr lang="fr-FR" sz="18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r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fr-FR" dirty="0" smtClean="0"/>
              <a:t>Outlook</a:t>
            </a:r>
          </a:p>
        </p:txBody>
      </p:sp>
      <p:sp>
        <p:nvSpPr>
          <p:cNvPr id="32771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4D13F04-D02F-467E-80C7-2DB2DF4DF2A9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32772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Review of IBS: analytic and simulation studies </a:t>
            </a:r>
            <a:endParaRPr lang="fr-FR" smtClean="0"/>
          </a:p>
        </p:txBody>
      </p:sp>
      <p:sp>
        <p:nvSpPr>
          <p:cNvPr id="3277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071CEA-2C23-4E30-BAB0-21B3BEC27A35}" type="slidenum">
              <a:rPr lang="fr-FR" smtClean="0"/>
              <a:pPr/>
              <a:t>25</a:t>
            </a:fld>
            <a:endParaRPr lang="fr-FR" smtClean="0"/>
          </a:p>
        </p:txBody>
      </p:sp>
      <p:sp>
        <p:nvSpPr>
          <p:cNvPr id="32774" name="Content Placeholder 6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3959225"/>
          </a:xfrm>
        </p:spPr>
        <p:txBody>
          <a:bodyPr/>
          <a:lstStyle/>
          <a:p>
            <a:r>
              <a:rPr lang="en-US" sz="1800" smtClean="0"/>
              <a:t>Simulation code SIRE has been developed to simulate IBS effect in storage/damping rings.</a:t>
            </a:r>
          </a:p>
          <a:p>
            <a:pPr>
              <a:buFontTx/>
              <a:buNone/>
            </a:pPr>
            <a:endParaRPr lang="en-US" sz="1800" smtClean="0"/>
          </a:p>
          <a:p>
            <a:pPr lvl="1"/>
            <a:r>
              <a:rPr lang="en-US" sz="1800" smtClean="0"/>
              <a:t>Benchmarking  with conventional IBS theories gave good agreement.</a:t>
            </a:r>
          </a:p>
          <a:p>
            <a:pPr lvl="1"/>
            <a:r>
              <a:rPr lang="en-US" sz="1800" smtClean="0"/>
              <a:t>Evolution of the particle distribution shows deviations from Gaussian behaviour due to IBS effect.</a:t>
            </a:r>
          </a:p>
          <a:p>
            <a:pPr lvl="1">
              <a:buFontTx/>
              <a:buNone/>
            </a:pPr>
            <a:endParaRPr lang="en-US" sz="1800" smtClean="0"/>
          </a:p>
          <a:p>
            <a:r>
              <a:rPr lang="en-US" sz="1800" smtClean="0"/>
              <a:t>Comparison with data from SLS could provide the possibility of</a:t>
            </a:r>
          </a:p>
          <a:p>
            <a:pPr>
              <a:buFontTx/>
              <a:buNone/>
            </a:pPr>
            <a:endParaRPr lang="en-US" sz="1800" smtClean="0"/>
          </a:p>
          <a:p>
            <a:pPr lvl="1"/>
            <a:r>
              <a:rPr lang="en-US" sz="1400" smtClean="0"/>
              <a:t>Benchmarking with real data </a:t>
            </a:r>
          </a:p>
          <a:p>
            <a:pPr lvl="1"/>
            <a:r>
              <a:rPr lang="en-US" sz="1400" smtClean="0"/>
              <a:t>Tuning of code parameters (number of cells, number of interactions, etc.)</a:t>
            </a:r>
          </a:p>
          <a:p>
            <a:pPr lvl="1"/>
            <a:r>
              <a:rPr lang="en-US" sz="1400" smtClean="0"/>
              <a:t>Revision of the theory or theory parameters (Coulomb log, approximation used, etc.)</a:t>
            </a:r>
          </a:p>
          <a:p>
            <a:pPr lvl="1">
              <a:buFontTx/>
              <a:buNone/>
            </a:pPr>
            <a:endParaRPr lang="en-US" sz="18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a date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4010779-20EF-400C-B1CA-8543EACEA895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2662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2662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31D61-55CE-47C4-B41C-1B420616C3EA}" type="slidenum">
              <a:rPr lang="fr-FR" smtClean="0"/>
              <a:pPr/>
              <a:t>26</a:t>
            </a:fld>
            <a:endParaRPr lang="fr-FR" smtClean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mtClean="0"/>
              <a:t>THANKS.</a:t>
            </a:r>
            <a:endParaRPr lang="fr-FR" smtClean="0"/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059113" y="2781300"/>
            <a:ext cx="3063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The End</a:t>
            </a:r>
            <a:endParaRPr lang="fr-FR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071938"/>
            <a:ext cx="24288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428625"/>
          </a:xfrm>
        </p:spPr>
        <p:txBody>
          <a:bodyPr/>
          <a:lstStyle/>
          <a:p>
            <a:pPr>
              <a:buFontTx/>
              <a:buNone/>
            </a:pPr>
            <a:r>
              <a:rPr lang="fr-FR" sz="1400" smtClean="0"/>
              <a:t>IBS is the effect due to multiple Coulomb scattering  between charged particles in the beam:</a:t>
            </a:r>
          </a:p>
        </p:txBody>
      </p:sp>
      <p:sp>
        <p:nvSpPr>
          <p:cNvPr id="4100" name="Espace réservé de la date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2DCD7D6-C8B3-43BB-93E2-B292087DE6C1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4101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Martini, Multi-particle simulation code for IBS</a:t>
            </a:r>
            <a:endParaRPr lang="fr-FR" smtClean="0"/>
          </a:p>
        </p:txBody>
      </p:sp>
      <p:sp>
        <p:nvSpPr>
          <p:cNvPr id="410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7CB908-497D-4014-9659-2516A3069F39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7" name="Ellipse 6"/>
          <p:cNvSpPr/>
          <p:nvPr/>
        </p:nvSpPr>
        <p:spPr>
          <a:xfrm>
            <a:off x="357188" y="2000250"/>
            <a:ext cx="142875" cy="1428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928813" y="2000250"/>
            <a:ext cx="142875" cy="1428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3" name="Connecteur droit avec flèche 12"/>
          <p:cNvCxnSpPr>
            <a:stCxn id="7" idx="5"/>
          </p:cNvCxnSpPr>
          <p:nvPr/>
        </p:nvCxnSpPr>
        <p:spPr>
          <a:xfrm rot="16200000" flipH="1">
            <a:off x="658019" y="1943894"/>
            <a:ext cx="234950" cy="5921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57188" y="2643188"/>
            <a:ext cx="142875" cy="1428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928813" y="2500313"/>
            <a:ext cx="142875" cy="1428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30" name="Connecteur droit avec flèche 29"/>
          <p:cNvCxnSpPr/>
          <p:nvPr/>
        </p:nvCxnSpPr>
        <p:spPr>
          <a:xfrm flipV="1">
            <a:off x="500063" y="2500313"/>
            <a:ext cx="500062" cy="2143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1143000" y="2500313"/>
            <a:ext cx="785813" cy="730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V="1">
            <a:off x="1143000" y="2071688"/>
            <a:ext cx="785813" cy="2143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1" name="ZoneTexte 45"/>
          <p:cNvSpPr txBox="1">
            <a:spLocks noChangeArrowheads="1"/>
          </p:cNvSpPr>
          <p:nvPr/>
        </p:nvSpPr>
        <p:spPr bwMode="auto">
          <a:xfrm>
            <a:off x="571500" y="1785938"/>
            <a:ext cx="423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</a:t>
            </a:r>
            <a:r>
              <a:rPr lang="fr-FR" baseline="-25000"/>
              <a:t>1</a:t>
            </a:r>
          </a:p>
        </p:txBody>
      </p:sp>
      <p:sp>
        <p:nvSpPr>
          <p:cNvPr id="4112" name="ZoneTexte 46"/>
          <p:cNvSpPr txBox="1">
            <a:spLocks noChangeArrowheads="1"/>
          </p:cNvSpPr>
          <p:nvPr/>
        </p:nvSpPr>
        <p:spPr bwMode="auto">
          <a:xfrm>
            <a:off x="1428750" y="2643188"/>
            <a:ext cx="474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</a:t>
            </a:r>
            <a:r>
              <a:rPr lang="fr-FR" baseline="-25000"/>
              <a:t>2</a:t>
            </a:r>
            <a:r>
              <a:rPr lang="fr-FR"/>
              <a:t>’</a:t>
            </a:r>
          </a:p>
        </p:txBody>
      </p:sp>
      <p:sp>
        <p:nvSpPr>
          <p:cNvPr id="4113" name="ZoneTexte 47"/>
          <p:cNvSpPr txBox="1">
            <a:spLocks noChangeArrowheads="1"/>
          </p:cNvSpPr>
          <p:nvPr/>
        </p:nvSpPr>
        <p:spPr bwMode="auto">
          <a:xfrm>
            <a:off x="571500" y="2714625"/>
            <a:ext cx="423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</a:t>
            </a:r>
            <a:r>
              <a:rPr lang="fr-FR" baseline="-25000"/>
              <a:t>2</a:t>
            </a:r>
          </a:p>
        </p:txBody>
      </p:sp>
      <p:sp>
        <p:nvSpPr>
          <p:cNvPr id="4114" name="ZoneTexte 48"/>
          <p:cNvSpPr txBox="1">
            <a:spLocks noChangeArrowheads="1"/>
          </p:cNvSpPr>
          <p:nvPr/>
        </p:nvSpPr>
        <p:spPr bwMode="auto">
          <a:xfrm>
            <a:off x="1428750" y="1643063"/>
            <a:ext cx="474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</a:t>
            </a:r>
            <a:r>
              <a:rPr lang="fr-FR" baseline="-25000"/>
              <a:t>1</a:t>
            </a:r>
            <a:r>
              <a:rPr lang="fr-FR"/>
              <a:t>’</a:t>
            </a:r>
          </a:p>
        </p:txBody>
      </p:sp>
      <p:pic>
        <p:nvPicPr>
          <p:cNvPr id="4115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2286000"/>
            <a:ext cx="6429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2000250"/>
            <a:ext cx="207486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7" name="ZoneTexte 26"/>
          <p:cNvSpPr txBox="1">
            <a:spLocks noChangeArrowheads="1"/>
          </p:cNvSpPr>
          <p:nvPr/>
        </p:nvSpPr>
        <p:spPr bwMode="auto">
          <a:xfrm>
            <a:off x="3357563" y="4286250"/>
            <a:ext cx="12144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IBS Growth Times</a:t>
            </a:r>
          </a:p>
        </p:txBody>
      </p:sp>
      <p:sp>
        <p:nvSpPr>
          <p:cNvPr id="4118" name="ZoneTexte 27"/>
          <p:cNvSpPr txBox="1">
            <a:spLocks noChangeArrowheads="1"/>
          </p:cNvSpPr>
          <p:nvPr/>
        </p:nvSpPr>
        <p:spPr bwMode="auto">
          <a:xfrm>
            <a:off x="2857500" y="4786313"/>
            <a:ext cx="500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IBS</a:t>
            </a:r>
          </a:p>
        </p:txBody>
      </p:sp>
      <p:sp>
        <p:nvSpPr>
          <p:cNvPr id="4119" name="ZoneTexte 28"/>
          <p:cNvSpPr txBox="1">
            <a:spLocks noChangeArrowheads="1"/>
          </p:cNvSpPr>
          <p:nvPr/>
        </p:nvSpPr>
        <p:spPr bwMode="auto">
          <a:xfrm>
            <a:off x="142875" y="4857750"/>
            <a:ext cx="1428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Radiation Damping</a:t>
            </a:r>
          </a:p>
        </p:txBody>
      </p:sp>
      <p:sp>
        <p:nvSpPr>
          <p:cNvPr id="4120" name="ZoneTexte 29"/>
          <p:cNvSpPr txBox="1">
            <a:spLocks noChangeArrowheads="1"/>
          </p:cNvSpPr>
          <p:nvPr/>
        </p:nvSpPr>
        <p:spPr bwMode="auto">
          <a:xfrm>
            <a:off x="1500188" y="4929188"/>
            <a:ext cx="1285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Quantum Excitation</a:t>
            </a:r>
          </a:p>
        </p:txBody>
      </p:sp>
      <p:cxnSp>
        <p:nvCxnSpPr>
          <p:cNvPr id="33" name="Connecteur droit avec flèche 34"/>
          <p:cNvCxnSpPr/>
          <p:nvPr/>
        </p:nvCxnSpPr>
        <p:spPr>
          <a:xfrm rot="5400000" flipH="1" flipV="1">
            <a:off x="1178719" y="4607719"/>
            <a:ext cx="357187" cy="142875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6"/>
          <p:cNvCxnSpPr>
            <a:stCxn id="4120" idx="0"/>
          </p:cNvCxnSpPr>
          <p:nvPr/>
        </p:nvCxnSpPr>
        <p:spPr>
          <a:xfrm rot="16200000" flipV="1">
            <a:off x="1821656" y="4607720"/>
            <a:ext cx="428625" cy="214312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7"/>
          <p:cNvCxnSpPr/>
          <p:nvPr/>
        </p:nvCxnSpPr>
        <p:spPr>
          <a:xfrm rot="16200000" flipV="1">
            <a:off x="2714626" y="4643437"/>
            <a:ext cx="214312" cy="214313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24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50" y="4214813"/>
            <a:ext cx="271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ight Arrow 36"/>
          <p:cNvSpPr/>
          <p:nvPr/>
        </p:nvSpPr>
        <p:spPr>
          <a:xfrm>
            <a:off x="2500313" y="2214563"/>
            <a:ext cx="642937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Right Arrow 37"/>
          <p:cNvSpPr/>
          <p:nvPr/>
        </p:nvSpPr>
        <p:spPr>
          <a:xfrm>
            <a:off x="4572000" y="2214563"/>
            <a:ext cx="642938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27" name="TextBox 39"/>
          <p:cNvSpPr txBox="1">
            <a:spLocks noChangeArrowheads="1"/>
          </p:cNvSpPr>
          <p:nvPr/>
        </p:nvSpPr>
        <p:spPr bwMode="auto">
          <a:xfrm>
            <a:off x="0" y="142875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/>
              <a:t>Introduction: Intra-Beam Scattering in DR</a:t>
            </a:r>
          </a:p>
        </p:txBody>
      </p:sp>
      <p:sp>
        <p:nvSpPr>
          <p:cNvPr id="41" name="Espace réservé du contenu 2"/>
          <p:cNvSpPr txBox="1">
            <a:spLocks/>
          </p:cNvSpPr>
          <p:nvPr/>
        </p:nvSpPr>
        <p:spPr bwMode="auto">
          <a:xfrm>
            <a:off x="0" y="3571875"/>
            <a:ext cx="2571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fr-FR" sz="1400" kern="0" dirty="0">
                <a:latin typeface="+mn-lt"/>
              </a:rPr>
              <a:t>Evolution of the </a:t>
            </a:r>
            <a:r>
              <a:rPr lang="fr-FR" sz="1400" kern="0" dirty="0" err="1">
                <a:latin typeface="+mn-lt"/>
              </a:rPr>
              <a:t>emittance</a:t>
            </a:r>
            <a:r>
              <a:rPr lang="fr-FR" sz="1400" kern="0" dirty="0">
                <a:latin typeface="+mn-lt"/>
              </a:rPr>
              <a:t>:</a:t>
            </a:r>
          </a:p>
        </p:txBody>
      </p:sp>
      <p:sp>
        <p:nvSpPr>
          <p:cNvPr id="4129" name="ZoneTexte 47"/>
          <p:cNvSpPr txBox="1">
            <a:spLocks noChangeArrowheads="1"/>
          </p:cNvSpPr>
          <p:nvPr/>
        </p:nvSpPr>
        <p:spPr bwMode="auto">
          <a:xfrm>
            <a:off x="0" y="5429250"/>
            <a:ext cx="371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T</a:t>
            </a:r>
            <a:r>
              <a:rPr lang="fr-FR" sz="1200" baseline="-25000"/>
              <a:t>k</a:t>
            </a:r>
            <a:r>
              <a:rPr lang="fr-FR" sz="1200"/>
              <a:t>  contain the effect of all the scattering processes in the beam at a certain time.</a:t>
            </a:r>
          </a:p>
        </p:txBody>
      </p:sp>
      <p:pic>
        <p:nvPicPr>
          <p:cNvPr id="413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3357563"/>
            <a:ext cx="3276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1" name="TextBox 10"/>
          <p:cNvSpPr txBox="1">
            <a:spLocks noChangeArrowheads="1"/>
          </p:cNvSpPr>
          <p:nvPr/>
        </p:nvSpPr>
        <p:spPr bwMode="auto">
          <a:xfrm>
            <a:off x="6300788" y="3068638"/>
            <a:ext cx="187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F. Antoniou, IPAC10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ZoneTexte 6"/>
          <p:cNvSpPr txBox="1">
            <a:spLocks noChangeArrowheads="1"/>
          </p:cNvSpPr>
          <p:nvPr/>
        </p:nvSpPr>
        <p:spPr bwMode="auto">
          <a:xfrm>
            <a:off x="0" y="71438"/>
            <a:ext cx="91440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Introduction: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theories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IBS</a:t>
            </a:r>
          </a:p>
        </p:txBody>
      </p:sp>
      <p:pic>
        <p:nvPicPr>
          <p:cNvPr id="512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3643313"/>
            <a:ext cx="5929312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ZoneTexte 47"/>
          <p:cNvSpPr txBox="1">
            <a:spLocks noChangeArrowheads="1"/>
          </p:cNvSpPr>
          <p:nvPr/>
        </p:nvSpPr>
        <p:spPr bwMode="auto">
          <a:xfrm>
            <a:off x="0" y="1071563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 Conventional IBS theories in Accelerator Physics (</a:t>
            </a:r>
            <a:r>
              <a:rPr lang="fr-FR" sz="1200">
                <a:solidFill>
                  <a:srgbClr val="FF0000"/>
                </a:solidFill>
              </a:rPr>
              <a:t>Bjorken-Mtingwa</a:t>
            </a:r>
            <a:r>
              <a:rPr lang="fr-FR" sz="1200"/>
              <a:t>, Piwinski–Martini) derive T</a:t>
            </a:r>
            <a:r>
              <a:rPr lang="fr-FR" sz="1200" baseline="-25000"/>
              <a:t>k </a:t>
            </a:r>
            <a:r>
              <a:rPr lang="fr-FR" sz="1200"/>
              <a:t>by the formula:</a:t>
            </a:r>
          </a:p>
        </p:txBody>
      </p:sp>
      <p:sp>
        <p:nvSpPr>
          <p:cNvPr id="5125" name="ZoneTexte 51"/>
          <p:cNvSpPr txBox="1">
            <a:spLocks noChangeArrowheads="1"/>
          </p:cNvSpPr>
          <p:nvPr/>
        </p:nvSpPr>
        <p:spPr bwMode="auto">
          <a:xfrm>
            <a:off x="142875" y="2428875"/>
            <a:ext cx="7572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AutoNum type="arabicPeriod"/>
            </a:pPr>
            <a:r>
              <a:rPr lang="fr-FR" sz="1200"/>
              <a:t>The particle distribution is inserted from outside the theory.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fr-FR" sz="1200"/>
              <a:t>The integral is too complicate.</a:t>
            </a:r>
          </a:p>
        </p:txBody>
      </p:sp>
      <p:sp>
        <p:nvSpPr>
          <p:cNvPr id="5126" name="ZoneTexte 52"/>
          <p:cNvSpPr txBox="1">
            <a:spLocks noChangeArrowheads="1"/>
          </p:cNvSpPr>
          <p:nvPr/>
        </p:nvSpPr>
        <p:spPr bwMode="auto">
          <a:xfrm>
            <a:off x="0" y="3000375"/>
            <a:ext cx="9072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In practise, the integral has been solved only for Gaussian particles distribution. </a:t>
            </a:r>
          </a:p>
          <a:p>
            <a:r>
              <a:rPr lang="fr-FR" sz="1200"/>
              <a:t>In this case the formulas for the growth times reduce to:</a:t>
            </a:r>
          </a:p>
        </p:txBody>
      </p:sp>
      <p:pic>
        <p:nvPicPr>
          <p:cNvPr id="5127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571625"/>
            <a:ext cx="81153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ZoneTexte 13"/>
          <p:cNvSpPr txBox="1">
            <a:spLocks noChangeArrowheads="1"/>
          </p:cNvSpPr>
          <p:nvPr/>
        </p:nvSpPr>
        <p:spPr bwMode="auto">
          <a:xfrm>
            <a:off x="0" y="4500563"/>
            <a:ext cx="8358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Growth rates are calculated at different points of the lattice and then averaged over the ring:</a:t>
            </a:r>
          </a:p>
        </p:txBody>
      </p:sp>
      <p:sp>
        <p:nvSpPr>
          <p:cNvPr id="28" name="Ellipse 5"/>
          <p:cNvSpPr/>
          <p:nvPr/>
        </p:nvSpPr>
        <p:spPr>
          <a:xfrm>
            <a:off x="142875" y="4786313"/>
            <a:ext cx="1643063" cy="1500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Ellipse 6"/>
          <p:cNvSpPr/>
          <p:nvPr/>
        </p:nvSpPr>
        <p:spPr>
          <a:xfrm>
            <a:off x="1214438" y="4786313"/>
            <a:ext cx="71437" cy="714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Ellipse 7"/>
          <p:cNvSpPr/>
          <p:nvPr/>
        </p:nvSpPr>
        <p:spPr>
          <a:xfrm>
            <a:off x="1643063" y="5143500"/>
            <a:ext cx="71437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Ellipse 8"/>
          <p:cNvSpPr/>
          <p:nvPr/>
        </p:nvSpPr>
        <p:spPr>
          <a:xfrm>
            <a:off x="1357313" y="6143625"/>
            <a:ext cx="71437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Ellipse 9"/>
          <p:cNvSpPr/>
          <p:nvPr/>
        </p:nvSpPr>
        <p:spPr>
          <a:xfrm>
            <a:off x="500063" y="6143625"/>
            <a:ext cx="71437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Ellipse 10"/>
          <p:cNvSpPr/>
          <p:nvPr/>
        </p:nvSpPr>
        <p:spPr>
          <a:xfrm>
            <a:off x="142875" y="5357813"/>
            <a:ext cx="71438" cy="714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Ellipse 11"/>
          <p:cNvSpPr/>
          <p:nvPr/>
        </p:nvSpPr>
        <p:spPr>
          <a:xfrm>
            <a:off x="500063" y="4857750"/>
            <a:ext cx="71437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136" name="ZoneTexte 22"/>
          <p:cNvSpPr txBox="1">
            <a:spLocks noChangeArrowheads="1"/>
          </p:cNvSpPr>
          <p:nvPr/>
        </p:nvSpPr>
        <p:spPr bwMode="auto">
          <a:xfrm>
            <a:off x="1357313" y="5143500"/>
            <a:ext cx="38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2</a:t>
            </a:r>
          </a:p>
        </p:txBody>
      </p:sp>
      <p:sp>
        <p:nvSpPr>
          <p:cNvPr id="5137" name="ZoneTexte 23"/>
          <p:cNvSpPr txBox="1">
            <a:spLocks noChangeArrowheads="1"/>
          </p:cNvSpPr>
          <p:nvPr/>
        </p:nvSpPr>
        <p:spPr bwMode="auto">
          <a:xfrm>
            <a:off x="1071563" y="4786313"/>
            <a:ext cx="385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1</a:t>
            </a:r>
          </a:p>
        </p:txBody>
      </p:sp>
      <p:sp>
        <p:nvSpPr>
          <p:cNvPr id="5138" name="ZoneTexte 24"/>
          <p:cNvSpPr txBox="1">
            <a:spLocks noChangeArrowheads="1"/>
          </p:cNvSpPr>
          <p:nvPr/>
        </p:nvSpPr>
        <p:spPr bwMode="auto">
          <a:xfrm>
            <a:off x="428625" y="5857875"/>
            <a:ext cx="38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4</a:t>
            </a:r>
          </a:p>
        </p:txBody>
      </p:sp>
      <p:sp>
        <p:nvSpPr>
          <p:cNvPr id="5139" name="ZoneTexte 25"/>
          <p:cNvSpPr txBox="1">
            <a:spLocks noChangeArrowheads="1"/>
          </p:cNvSpPr>
          <p:nvPr/>
        </p:nvSpPr>
        <p:spPr bwMode="auto">
          <a:xfrm>
            <a:off x="1143000" y="5857875"/>
            <a:ext cx="38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3</a:t>
            </a:r>
          </a:p>
        </p:txBody>
      </p:sp>
      <p:sp>
        <p:nvSpPr>
          <p:cNvPr id="5140" name="ZoneTexte 26"/>
          <p:cNvSpPr txBox="1">
            <a:spLocks noChangeArrowheads="1"/>
          </p:cNvSpPr>
          <p:nvPr/>
        </p:nvSpPr>
        <p:spPr bwMode="auto">
          <a:xfrm>
            <a:off x="428625" y="4857750"/>
            <a:ext cx="38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6</a:t>
            </a:r>
          </a:p>
        </p:txBody>
      </p:sp>
      <p:sp>
        <p:nvSpPr>
          <p:cNvPr id="5141" name="ZoneTexte 27"/>
          <p:cNvSpPr txBox="1">
            <a:spLocks noChangeArrowheads="1"/>
          </p:cNvSpPr>
          <p:nvPr/>
        </p:nvSpPr>
        <p:spPr bwMode="auto">
          <a:xfrm>
            <a:off x="142875" y="5286375"/>
            <a:ext cx="38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5</a:t>
            </a:r>
          </a:p>
        </p:txBody>
      </p:sp>
      <p:pic>
        <p:nvPicPr>
          <p:cNvPr id="5142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63" y="5143500"/>
            <a:ext cx="2428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38" y="5357813"/>
            <a:ext cx="12144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5357813"/>
            <a:ext cx="7350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5" name="Date Placeholder 4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641ADB2-7DEE-4F45-A4BB-3761E1B0CAB6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5146" name="Slide Number Placeholder 4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40EE0A-CEA2-452C-A935-8654FE1978D3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5147" name="Footer Placeholder 4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Martini, Multi-particle simulation code for IBS</a:t>
            </a:r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138CF92-60F2-4C83-8040-3E6CD73524A7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Review of IBS: analytic and simulation studies </a:t>
            </a:r>
            <a:endParaRPr lang="fr-FR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46974D-1490-4172-A5CC-0CEEB3DD804A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0" y="714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>
                <a:solidFill>
                  <a:srgbClr val="FF0000"/>
                </a:solidFill>
              </a:rPr>
              <a:t>S</a:t>
            </a:r>
            <a:r>
              <a:rPr lang="fr-FR" sz="2400"/>
              <a:t>oftware for </a:t>
            </a:r>
            <a:r>
              <a:rPr lang="fr-FR" sz="2400">
                <a:solidFill>
                  <a:srgbClr val="FF0000"/>
                </a:solidFill>
              </a:rPr>
              <a:t>I</a:t>
            </a:r>
            <a:r>
              <a:rPr lang="fr-FR" sz="2400"/>
              <a:t>BS and </a:t>
            </a:r>
            <a:r>
              <a:rPr lang="fr-FR" sz="2400">
                <a:solidFill>
                  <a:srgbClr val="FF0000"/>
                </a:solidFill>
              </a:rPr>
              <a:t>R</a:t>
            </a:r>
            <a:r>
              <a:rPr lang="fr-FR" sz="2400"/>
              <a:t>adiation </a:t>
            </a:r>
            <a:r>
              <a:rPr lang="fr-FR" sz="2400">
                <a:solidFill>
                  <a:srgbClr val="FF0000"/>
                </a:solidFill>
              </a:rPr>
              <a:t>E</a:t>
            </a:r>
            <a:r>
              <a:rPr lang="fr-FR" sz="2400"/>
              <a:t>ffects</a:t>
            </a:r>
          </a:p>
        </p:txBody>
      </p:sp>
      <p:sp>
        <p:nvSpPr>
          <p:cNvPr id="7" name="Ellipse 5"/>
          <p:cNvSpPr/>
          <p:nvPr/>
        </p:nvSpPr>
        <p:spPr>
          <a:xfrm>
            <a:off x="71438" y="2062163"/>
            <a:ext cx="1643062" cy="1500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Ellipse 6"/>
          <p:cNvSpPr/>
          <p:nvPr/>
        </p:nvSpPr>
        <p:spPr>
          <a:xfrm>
            <a:off x="1143000" y="2062163"/>
            <a:ext cx="71438" cy="714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7"/>
          <p:cNvSpPr/>
          <p:nvPr/>
        </p:nvSpPr>
        <p:spPr>
          <a:xfrm>
            <a:off x="1571625" y="2419350"/>
            <a:ext cx="71438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Ellipse 8"/>
          <p:cNvSpPr/>
          <p:nvPr/>
        </p:nvSpPr>
        <p:spPr>
          <a:xfrm>
            <a:off x="1285875" y="3419475"/>
            <a:ext cx="71438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Ellipse 9"/>
          <p:cNvSpPr/>
          <p:nvPr/>
        </p:nvSpPr>
        <p:spPr>
          <a:xfrm>
            <a:off x="428625" y="3419475"/>
            <a:ext cx="71438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Ellipse 10"/>
          <p:cNvSpPr/>
          <p:nvPr/>
        </p:nvSpPr>
        <p:spPr>
          <a:xfrm>
            <a:off x="71438" y="2633663"/>
            <a:ext cx="71437" cy="714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Ellipse 11"/>
          <p:cNvSpPr/>
          <p:nvPr/>
        </p:nvSpPr>
        <p:spPr>
          <a:xfrm>
            <a:off x="428625" y="2133600"/>
            <a:ext cx="71438" cy="71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349" name="ZoneTexte 22"/>
          <p:cNvSpPr txBox="1">
            <a:spLocks noChangeArrowheads="1"/>
          </p:cNvSpPr>
          <p:nvPr/>
        </p:nvSpPr>
        <p:spPr bwMode="auto">
          <a:xfrm>
            <a:off x="1285875" y="2419350"/>
            <a:ext cx="38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2</a:t>
            </a:r>
          </a:p>
        </p:txBody>
      </p:sp>
      <p:sp>
        <p:nvSpPr>
          <p:cNvPr id="14350" name="ZoneTexte 23"/>
          <p:cNvSpPr txBox="1">
            <a:spLocks noChangeArrowheads="1"/>
          </p:cNvSpPr>
          <p:nvPr/>
        </p:nvSpPr>
        <p:spPr bwMode="auto">
          <a:xfrm>
            <a:off x="1000125" y="2062163"/>
            <a:ext cx="385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1</a:t>
            </a:r>
          </a:p>
        </p:txBody>
      </p:sp>
      <p:sp>
        <p:nvSpPr>
          <p:cNvPr id="14351" name="ZoneTexte 24"/>
          <p:cNvSpPr txBox="1">
            <a:spLocks noChangeArrowheads="1"/>
          </p:cNvSpPr>
          <p:nvPr/>
        </p:nvSpPr>
        <p:spPr bwMode="auto">
          <a:xfrm>
            <a:off x="357188" y="3133725"/>
            <a:ext cx="38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4</a:t>
            </a:r>
          </a:p>
        </p:txBody>
      </p:sp>
      <p:sp>
        <p:nvSpPr>
          <p:cNvPr id="14352" name="ZoneTexte 25"/>
          <p:cNvSpPr txBox="1">
            <a:spLocks noChangeArrowheads="1"/>
          </p:cNvSpPr>
          <p:nvPr/>
        </p:nvSpPr>
        <p:spPr bwMode="auto">
          <a:xfrm>
            <a:off x="1071563" y="3133725"/>
            <a:ext cx="38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3</a:t>
            </a:r>
          </a:p>
        </p:txBody>
      </p:sp>
      <p:sp>
        <p:nvSpPr>
          <p:cNvPr id="14353" name="ZoneTexte 26"/>
          <p:cNvSpPr txBox="1">
            <a:spLocks noChangeArrowheads="1"/>
          </p:cNvSpPr>
          <p:nvPr/>
        </p:nvSpPr>
        <p:spPr bwMode="auto">
          <a:xfrm>
            <a:off x="357188" y="2133600"/>
            <a:ext cx="38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6</a:t>
            </a:r>
          </a:p>
        </p:txBody>
      </p:sp>
      <p:sp>
        <p:nvSpPr>
          <p:cNvPr id="14354" name="ZoneTexte 27"/>
          <p:cNvSpPr txBox="1">
            <a:spLocks noChangeArrowheads="1"/>
          </p:cNvSpPr>
          <p:nvPr/>
        </p:nvSpPr>
        <p:spPr bwMode="auto">
          <a:xfrm>
            <a:off x="71438" y="2562225"/>
            <a:ext cx="3857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</a:t>
            </a:r>
            <a:r>
              <a:rPr lang="fr-FR" baseline="-25000"/>
              <a:t>5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1635125" y="4075113"/>
            <a:ext cx="357188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1920875" y="4503738"/>
            <a:ext cx="357188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1563688" y="4503738"/>
            <a:ext cx="357187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1349375" y="4003675"/>
            <a:ext cx="357188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1206500" y="4146550"/>
            <a:ext cx="357188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>
            <a:off x="1206500" y="4503738"/>
            <a:ext cx="357188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92125" y="4503738"/>
            <a:ext cx="357188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>
            <a:off x="849313" y="4503738"/>
            <a:ext cx="357187" cy="428625"/>
          </a:xfrm>
          <a:prstGeom prst="cube">
            <a:avLst>
              <a:gd name="adj" fmla="val 25000"/>
            </a:avLst>
          </a:prstGeom>
          <a:solidFill>
            <a:srgbClr val="00E4A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" name="Ellipse 14"/>
          <p:cNvSpPr/>
          <p:nvPr/>
        </p:nvSpPr>
        <p:spPr>
          <a:xfrm>
            <a:off x="420688" y="4503738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Ellipse 15"/>
          <p:cNvSpPr/>
          <p:nvPr/>
        </p:nvSpPr>
        <p:spPr>
          <a:xfrm>
            <a:off x="573088" y="4656138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Ellipse 16"/>
          <p:cNvSpPr/>
          <p:nvPr/>
        </p:nvSpPr>
        <p:spPr>
          <a:xfrm>
            <a:off x="1063625" y="4575175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Ellipse 17"/>
          <p:cNvSpPr/>
          <p:nvPr/>
        </p:nvSpPr>
        <p:spPr>
          <a:xfrm>
            <a:off x="420688" y="4360863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Ellipse 18"/>
          <p:cNvSpPr/>
          <p:nvPr/>
        </p:nvSpPr>
        <p:spPr>
          <a:xfrm>
            <a:off x="1492250" y="4575175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Ellipse 19"/>
          <p:cNvSpPr/>
          <p:nvPr/>
        </p:nvSpPr>
        <p:spPr>
          <a:xfrm>
            <a:off x="992188" y="4217988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Ellipse 20"/>
          <p:cNvSpPr/>
          <p:nvPr/>
        </p:nvSpPr>
        <p:spPr>
          <a:xfrm>
            <a:off x="1206500" y="4503738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5" name="Ellipse 21"/>
          <p:cNvSpPr/>
          <p:nvPr/>
        </p:nvSpPr>
        <p:spPr>
          <a:xfrm>
            <a:off x="2135188" y="4360863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Ellipse 22"/>
          <p:cNvSpPr/>
          <p:nvPr/>
        </p:nvSpPr>
        <p:spPr>
          <a:xfrm>
            <a:off x="1135063" y="4860925"/>
            <a:ext cx="71437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Ellipse 23"/>
          <p:cNvSpPr/>
          <p:nvPr/>
        </p:nvSpPr>
        <p:spPr>
          <a:xfrm>
            <a:off x="1849438" y="4217988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Ellipse 24"/>
          <p:cNvSpPr/>
          <p:nvPr/>
        </p:nvSpPr>
        <p:spPr>
          <a:xfrm>
            <a:off x="1277938" y="4503738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9" name="Ellipse 25"/>
          <p:cNvSpPr/>
          <p:nvPr/>
        </p:nvSpPr>
        <p:spPr>
          <a:xfrm>
            <a:off x="2349500" y="4718050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0" name="Ellipse 26"/>
          <p:cNvSpPr/>
          <p:nvPr/>
        </p:nvSpPr>
        <p:spPr>
          <a:xfrm>
            <a:off x="2563813" y="4360863"/>
            <a:ext cx="71437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" name="Ellipse 27"/>
          <p:cNvSpPr/>
          <p:nvPr/>
        </p:nvSpPr>
        <p:spPr>
          <a:xfrm>
            <a:off x="2635250" y="4860925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2" name="Ellipse 28"/>
          <p:cNvSpPr/>
          <p:nvPr/>
        </p:nvSpPr>
        <p:spPr>
          <a:xfrm>
            <a:off x="1992313" y="4860925"/>
            <a:ext cx="71437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3" name="Ellipse 29"/>
          <p:cNvSpPr/>
          <p:nvPr/>
        </p:nvSpPr>
        <p:spPr>
          <a:xfrm>
            <a:off x="2778125" y="4646613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4" name="Ellipse 30"/>
          <p:cNvSpPr/>
          <p:nvPr/>
        </p:nvSpPr>
        <p:spPr>
          <a:xfrm>
            <a:off x="2921000" y="4217988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5" name="Ellipse 31"/>
          <p:cNvSpPr/>
          <p:nvPr/>
        </p:nvSpPr>
        <p:spPr>
          <a:xfrm>
            <a:off x="1778000" y="4789488"/>
            <a:ext cx="71438" cy="714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6" name="Ellipse 32"/>
          <p:cNvSpPr/>
          <p:nvPr/>
        </p:nvSpPr>
        <p:spPr>
          <a:xfrm>
            <a:off x="3135313" y="4860925"/>
            <a:ext cx="71437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7" name="Ellipse 33"/>
          <p:cNvSpPr/>
          <p:nvPr/>
        </p:nvSpPr>
        <p:spPr>
          <a:xfrm>
            <a:off x="706438" y="4432300"/>
            <a:ext cx="71437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8" name="Ellipse 34"/>
          <p:cNvSpPr/>
          <p:nvPr/>
        </p:nvSpPr>
        <p:spPr>
          <a:xfrm>
            <a:off x="1778000" y="4432300"/>
            <a:ext cx="71438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9" name="Ellipse 35"/>
          <p:cNvSpPr/>
          <p:nvPr/>
        </p:nvSpPr>
        <p:spPr>
          <a:xfrm>
            <a:off x="1420813" y="4146550"/>
            <a:ext cx="71437" cy="7143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385" name="ZoneTexte 50"/>
          <p:cNvSpPr txBox="1">
            <a:spLocks noChangeArrowheads="1"/>
          </p:cNvSpPr>
          <p:nvPr/>
        </p:nvSpPr>
        <p:spPr bwMode="auto">
          <a:xfrm>
            <a:off x="3563938" y="3860800"/>
            <a:ext cx="5000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 sz="1400"/>
              <a:t> 6-dim Coordinates of particles are calculated. </a:t>
            </a:r>
          </a:p>
          <a:p>
            <a:pPr>
              <a:buFont typeface="Arial" charset="0"/>
              <a:buChar char="•"/>
            </a:pPr>
            <a:r>
              <a:rPr lang="fr-FR" sz="1400"/>
              <a:t> Particles of the beam are grouped in cells. </a:t>
            </a:r>
          </a:p>
          <a:p>
            <a:pPr>
              <a:buFont typeface="Arial" charset="0"/>
              <a:buChar char="•"/>
            </a:pPr>
            <a:r>
              <a:rPr lang="fr-FR" sz="1400"/>
              <a:t> Momentum of particles is changed because of scattering.</a:t>
            </a:r>
          </a:p>
          <a:p>
            <a:pPr>
              <a:buFont typeface="Arial" charset="0"/>
              <a:buChar char="•"/>
            </a:pPr>
            <a:r>
              <a:rPr lang="fr-FR" sz="1400"/>
              <a:t> Invariants of particles are recalculated.</a:t>
            </a:r>
          </a:p>
        </p:txBody>
      </p:sp>
      <p:sp>
        <p:nvSpPr>
          <p:cNvPr id="14386" name="TextBox 50"/>
          <p:cNvSpPr txBox="1">
            <a:spLocks noChangeArrowheads="1"/>
          </p:cNvSpPr>
          <p:nvPr/>
        </p:nvSpPr>
        <p:spPr bwMode="auto">
          <a:xfrm>
            <a:off x="2357438" y="2133600"/>
            <a:ext cx="6786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 sz="1400"/>
              <a:t> The lattice is read from a MADX file containing the Twiss functions.</a:t>
            </a:r>
          </a:p>
          <a:p>
            <a:pPr>
              <a:buFont typeface="Arial" charset="0"/>
              <a:buChar char="•"/>
            </a:pPr>
            <a:r>
              <a:rPr lang="fr-FR" sz="1400"/>
              <a:t> Particles are tracked from point to point in the lattice by their invariats (no phase tracking up to now).</a:t>
            </a:r>
          </a:p>
          <a:p>
            <a:pPr>
              <a:buFont typeface="Arial" charset="0"/>
              <a:buChar char="•"/>
            </a:pPr>
            <a:r>
              <a:rPr lang="fr-FR" sz="1400"/>
              <a:t> At each point of the lattice the scattering routine is called.</a:t>
            </a:r>
          </a:p>
        </p:txBody>
      </p:sp>
      <p:sp>
        <p:nvSpPr>
          <p:cNvPr id="14387" name="TextBox 53"/>
          <p:cNvSpPr txBox="1">
            <a:spLocks noChangeArrowheads="1"/>
          </p:cNvSpPr>
          <p:nvPr/>
        </p:nvSpPr>
        <p:spPr bwMode="auto">
          <a:xfrm>
            <a:off x="0" y="56610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 sz="1400"/>
              <a:t> A routine has also been implemented in order to speed up the calculation of IBS effect.</a:t>
            </a:r>
          </a:p>
        </p:txBody>
      </p:sp>
      <p:sp>
        <p:nvSpPr>
          <p:cNvPr id="14388" name="TextBox 51"/>
          <p:cNvSpPr txBox="1">
            <a:spLocks noChangeArrowheads="1"/>
          </p:cNvSpPr>
          <p:nvPr/>
        </p:nvSpPr>
        <p:spPr bwMode="auto">
          <a:xfrm>
            <a:off x="0" y="522922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fr-FR"/>
              <a:t> </a:t>
            </a:r>
            <a:r>
              <a:rPr lang="fr-FR" sz="1400"/>
              <a:t>Radiation damping and excitation effects are evaluated at the end of every loop.</a:t>
            </a:r>
          </a:p>
        </p:txBody>
      </p:sp>
      <p:sp>
        <p:nvSpPr>
          <p:cNvPr id="54" name="ZoneTexte 38"/>
          <p:cNvSpPr txBox="1"/>
          <p:nvPr/>
        </p:nvSpPr>
        <p:spPr>
          <a:xfrm>
            <a:off x="0" y="765175"/>
            <a:ext cx="9144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400" dirty="0"/>
              <a:t>Goals:</a:t>
            </a:r>
          </a:p>
          <a:p>
            <a:pPr>
              <a:defRPr/>
            </a:pPr>
            <a:endParaRPr lang="fr-FR" sz="1400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fr-FR" sz="1400" dirty="0" err="1"/>
              <a:t>Follow</a:t>
            </a:r>
            <a:r>
              <a:rPr lang="fr-FR" sz="1400" dirty="0"/>
              <a:t> the </a:t>
            </a:r>
            <a:r>
              <a:rPr lang="fr-FR" sz="1400" dirty="0" err="1"/>
              <a:t>evolution</a:t>
            </a:r>
            <a:r>
              <a:rPr lang="fr-FR" sz="1400" dirty="0"/>
              <a:t> of the </a:t>
            </a:r>
            <a:r>
              <a:rPr lang="fr-FR" sz="1400" dirty="0" err="1"/>
              <a:t>particle</a:t>
            </a:r>
            <a:r>
              <a:rPr lang="fr-FR" sz="1400" dirty="0"/>
              <a:t> distribution in the DR (</a:t>
            </a:r>
            <a:r>
              <a:rPr lang="fr-FR" sz="1400" dirty="0" err="1"/>
              <a:t>we</a:t>
            </a:r>
            <a:r>
              <a:rPr lang="fr-FR" sz="1400" dirty="0"/>
              <a:t> are not sure </a:t>
            </a:r>
            <a:r>
              <a:rPr lang="fr-FR" sz="1400" dirty="0" err="1"/>
              <a:t>it</a:t>
            </a:r>
            <a:r>
              <a:rPr lang="fr-FR" sz="1400" dirty="0"/>
              <a:t> </a:t>
            </a:r>
            <a:r>
              <a:rPr lang="fr-FR" sz="1400" dirty="0" err="1"/>
              <a:t>remains</a:t>
            </a:r>
            <a:r>
              <a:rPr lang="fr-FR" sz="1400" dirty="0"/>
              <a:t> </a:t>
            </a:r>
            <a:r>
              <a:rPr lang="fr-FR" sz="1400" dirty="0" err="1"/>
              <a:t>Gaussian</a:t>
            </a:r>
            <a:r>
              <a:rPr lang="fr-FR" sz="1400" dirty="0"/>
              <a:t>).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fr-FR" sz="1400" dirty="0" err="1"/>
              <a:t>Calculate</a:t>
            </a:r>
            <a:r>
              <a:rPr lang="fr-FR" sz="1400" dirty="0"/>
              <a:t> IBS </a:t>
            </a:r>
            <a:r>
              <a:rPr lang="fr-FR" sz="1400" dirty="0" err="1"/>
              <a:t>effect</a:t>
            </a:r>
            <a:r>
              <a:rPr lang="fr-FR" sz="1400" dirty="0"/>
              <a:t> for </a:t>
            </a:r>
            <a:r>
              <a:rPr lang="fr-FR" sz="1400" dirty="0" err="1"/>
              <a:t>any</a:t>
            </a:r>
            <a:r>
              <a:rPr lang="fr-FR" sz="1400" dirty="0"/>
              <a:t> </a:t>
            </a:r>
            <a:r>
              <a:rPr lang="fr-FR" sz="1400" dirty="0" err="1"/>
              <a:t>particle</a:t>
            </a:r>
            <a:r>
              <a:rPr lang="fr-FR" sz="1400" dirty="0"/>
              <a:t> distribution (in case </a:t>
            </a:r>
            <a:r>
              <a:rPr lang="fr-FR" sz="1400" dirty="0" err="1"/>
              <a:t>it</a:t>
            </a:r>
            <a:r>
              <a:rPr lang="fr-FR" sz="1400" dirty="0"/>
              <a:t> </a:t>
            </a:r>
            <a:r>
              <a:rPr lang="fr-FR" sz="1400" dirty="0" err="1"/>
              <a:t>doesn’t</a:t>
            </a:r>
            <a:r>
              <a:rPr lang="fr-FR" sz="1400" dirty="0"/>
              <a:t> </a:t>
            </a:r>
            <a:r>
              <a:rPr lang="fr-FR" sz="1400" dirty="0" err="1"/>
              <a:t>remain</a:t>
            </a:r>
            <a:r>
              <a:rPr lang="fr-FR" sz="1400" dirty="0"/>
              <a:t> </a:t>
            </a:r>
            <a:r>
              <a:rPr lang="fr-FR" sz="1400" dirty="0" err="1"/>
              <a:t>Gaussian</a:t>
            </a:r>
            <a:r>
              <a:rPr lang="fr-FR" sz="1400" dirty="0"/>
              <a:t>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911BE0D-005F-4BC2-BE0A-27214AE29740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Martini, Multi-particle simulation code for IBS</a:t>
            </a:r>
            <a:endParaRPr lang="fr-FR" smtClean="0"/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4D67C1-B3FE-40B3-B6C8-490059059BFC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0" y="142875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/>
              <a:t>SIRE: Motion in the DR</a:t>
            </a:r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571750"/>
            <a:ext cx="2643187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785938"/>
            <a:ext cx="692943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ZoneTexte 9"/>
          <p:cNvSpPr txBox="1">
            <a:spLocks noChangeArrowheads="1"/>
          </p:cNvSpPr>
          <p:nvPr/>
        </p:nvSpPr>
        <p:spPr bwMode="auto">
          <a:xfrm>
            <a:off x="0" y="1357313"/>
            <a:ext cx="3000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Transversal invariants:</a:t>
            </a:r>
          </a:p>
        </p:txBody>
      </p:sp>
      <p:sp>
        <p:nvSpPr>
          <p:cNvPr id="8201" name="ZoneTexte 10"/>
          <p:cNvSpPr txBox="1">
            <a:spLocks noChangeArrowheads="1"/>
          </p:cNvSpPr>
          <p:nvPr/>
        </p:nvSpPr>
        <p:spPr bwMode="auto">
          <a:xfrm>
            <a:off x="0" y="3143250"/>
            <a:ext cx="278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Longitudinal invariant:</a:t>
            </a:r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3786188"/>
            <a:ext cx="171450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571875"/>
            <a:ext cx="350043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4714875"/>
            <a:ext cx="15033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TextBox 14"/>
          <p:cNvSpPr txBox="1">
            <a:spLocks noChangeArrowheads="1"/>
          </p:cNvSpPr>
          <p:nvPr/>
        </p:nvSpPr>
        <p:spPr bwMode="auto">
          <a:xfrm>
            <a:off x="0" y="71437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The motion of the particles in the CLIC damping rings can be expressed through 3 invariants (and 3 phases). </a:t>
            </a:r>
          </a:p>
        </p:txBody>
      </p: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0" y="4929188"/>
            <a:ext cx="457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Emittance:</a:t>
            </a:r>
          </a:p>
        </p:txBody>
      </p:sp>
      <p:pic>
        <p:nvPicPr>
          <p:cNvPr id="820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88" y="4929188"/>
            <a:ext cx="1071562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AE5E314-B128-4C30-91D7-446F20C17856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Martini, Multi-particle simulation code for IBS</a:t>
            </a:r>
            <a:endParaRPr lang="fr-FR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37278E-D00B-48B3-9F50-909EA1AE96A6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0" y="714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Zenkevich-Bolshakov algorithm (from MOCAC)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4643438" y="1000125"/>
            <a:ext cx="428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Relativistic Center of Mass Frame:</a:t>
            </a:r>
          </a:p>
        </p:txBody>
      </p:sp>
      <p:sp>
        <p:nvSpPr>
          <p:cNvPr id="7" name="Ellipse 6"/>
          <p:cNvSpPr/>
          <p:nvPr/>
        </p:nvSpPr>
        <p:spPr>
          <a:xfrm>
            <a:off x="785813" y="1643063"/>
            <a:ext cx="142875" cy="1428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714375" y="2071688"/>
            <a:ext cx="142875" cy="1428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9" name="Connecteur droit avec flèche 11"/>
          <p:cNvCxnSpPr/>
          <p:nvPr/>
        </p:nvCxnSpPr>
        <p:spPr>
          <a:xfrm>
            <a:off x="1000125" y="1785938"/>
            <a:ext cx="714375" cy="2143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13"/>
          <p:cNvCxnSpPr/>
          <p:nvPr/>
        </p:nvCxnSpPr>
        <p:spPr>
          <a:xfrm>
            <a:off x="928688" y="2143125"/>
            <a:ext cx="78581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èche droite 32"/>
          <p:cNvSpPr/>
          <p:nvPr/>
        </p:nvSpPr>
        <p:spPr>
          <a:xfrm>
            <a:off x="2857500" y="1714500"/>
            <a:ext cx="1571625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9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428750"/>
            <a:ext cx="10112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2214563"/>
            <a:ext cx="11525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TextBox 5"/>
          <p:cNvSpPr txBox="1">
            <a:spLocks noChangeArrowheads="1"/>
          </p:cNvSpPr>
          <p:nvPr/>
        </p:nvSpPr>
        <p:spPr bwMode="auto">
          <a:xfrm>
            <a:off x="285750" y="1071563"/>
            <a:ext cx="4286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Laboratory Frame:</a:t>
            </a:r>
          </a:p>
        </p:txBody>
      </p:sp>
      <p:pic>
        <p:nvPicPr>
          <p:cNvPr id="923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188" y="1643063"/>
            <a:ext cx="928687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1643063"/>
            <a:ext cx="81756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Flèche droite 8"/>
          <p:cNvSpPr/>
          <p:nvPr/>
        </p:nvSpPr>
        <p:spPr>
          <a:xfrm>
            <a:off x="5214938" y="2000250"/>
            <a:ext cx="1214437" cy="14287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Flèche droite 9"/>
          <p:cNvSpPr/>
          <p:nvPr/>
        </p:nvSpPr>
        <p:spPr>
          <a:xfrm>
            <a:off x="6715140" y="2000240"/>
            <a:ext cx="1357345" cy="142888"/>
          </a:xfrm>
          <a:prstGeom prst="righ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Oval 36"/>
          <p:cNvSpPr/>
          <p:nvPr/>
        </p:nvSpPr>
        <p:spPr>
          <a:xfrm>
            <a:off x="5072063" y="2000250"/>
            <a:ext cx="142875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8" name="Oval 37"/>
          <p:cNvSpPr/>
          <p:nvPr/>
        </p:nvSpPr>
        <p:spPr>
          <a:xfrm>
            <a:off x="8072438" y="2000250"/>
            <a:ext cx="142875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923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13" y="2714625"/>
            <a:ext cx="1500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2714625"/>
            <a:ext cx="2500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" y="3071813"/>
            <a:ext cx="250031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3" y="2643188"/>
            <a:ext cx="450056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1" name="Picture 1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13" y="3071813"/>
            <a:ext cx="7143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2" name="TextBox 16"/>
          <p:cNvSpPr txBox="1">
            <a:spLocks noChangeArrowheads="1"/>
          </p:cNvSpPr>
          <p:nvPr/>
        </p:nvSpPr>
        <p:spPr bwMode="auto">
          <a:xfrm>
            <a:off x="0" y="35004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(P.R. Zenkevich, O. Boine-Frenkenheim, A. E. Bolshakov, </a:t>
            </a:r>
            <a:r>
              <a:rPr lang="fr-FR" sz="1200" i="1"/>
              <a:t>A new algorithm for the kinetic analysis of inta-beam scattering in storage rings</a:t>
            </a:r>
            <a:r>
              <a:rPr lang="fr-FR" sz="1200"/>
              <a:t>, NIM A, 2005)</a:t>
            </a:r>
          </a:p>
        </p:txBody>
      </p:sp>
      <p:sp>
        <p:nvSpPr>
          <p:cNvPr id="9243" name="ZoneTexte 8"/>
          <p:cNvSpPr txBox="1">
            <a:spLocks noChangeArrowheads="1"/>
          </p:cNvSpPr>
          <p:nvPr/>
        </p:nvSpPr>
        <p:spPr bwMode="auto">
          <a:xfrm>
            <a:off x="0" y="4500563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Radiation damping and quantum excitation are calculated with the formula:</a:t>
            </a:r>
          </a:p>
        </p:txBody>
      </p:sp>
      <p:pic>
        <p:nvPicPr>
          <p:cNvPr id="924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950" y="5013325"/>
            <a:ext cx="2951163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5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3575" y="4941888"/>
            <a:ext cx="25304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8DD04E0-60FF-4075-8CD5-3D425E8720FD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Martini, Multi-particle simulation code for IBS</a:t>
            </a:r>
            <a:endParaRPr lang="fr-FR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7F1016-3D83-4E1D-9F04-29D8826B5BB4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0" y="714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Lattice Recurrences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64318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928938" y="1928813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14688" y="1928813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21518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500938" y="1928813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786688" y="1928813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635793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6643688" y="1928813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929438" y="1928813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550068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786438" y="1928813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072188" y="1928813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435768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643438" y="1928813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4929188" y="1928813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350043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3786188" y="1928813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4071938" y="1928813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2357438" y="1928813"/>
            <a:ext cx="285750" cy="285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5214938" y="1928813"/>
            <a:ext cx="285750" cy="28575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8072438" y="1928813"/>
            <a:ext cx="285750" cy="28575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8643938" y="1928813"/>
            <a:ext cx="285750" cy="28575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8358188" y="1928813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69" name="TextBox 37"/>
          <p:cNvSpPr txBox="1">
            <a:spLocks noChangeArrowheads="1"/>
          </p:cNvSpPr>
          <p:nvPr/>
        </p:nvSpPr>
        <p:spPr bwMode="auto">
          <a:xfrm>
            <a:off x="0" y="1000125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Elements of the lattice with twiss functions differing of less than 10% are considered equal.</a:t>
            </a:r>
          </a:p>
        </p:txBody>
      </p:sp>
      <p:sp>
        <p:nvSpPr>
          <p:cNvPr id="10270" name="TextBox 38"/>
          <p:cNvSpPr txBox="1">
            <a:spLocks noChangeArrowheads="1"/>
          </p:cNvSpPr>
          <p:nvPr/>
        </p:nvSpPr>
        <p:spPr bwMode="auto">
          <a:xfrm>
            <a:off x="142875" y="1857375"/>
            <a:ext cx="1500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Lattice:</a:t>
            </a:r>
          </a:p>
        </p:txBody>
      </p:sp>
      <p:sp>
        <p:nvSpPr>
          <p:cNvPr id="10271" name="TextBox 39"/>
          <p:cNvSpPr txBox="1">
            <a:spLocks noChangeArrowheads="1"/>
          </p:cNvSpPr>
          <p:nvPr/>
        </p:nvSpPr>
        <p:spPr bwMode="auto">
          <a:xfrm>
            <a:off x="142875" y="257175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First reduction: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286000" y="2643188"/>
            <a:ext cx="285750" cy="285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73" name="TextBox 41"/>
          <p:cNvSpPr txBox="1">
            <a:spLocks noChangeArrowheads="1"/>
          </p:cNvSpPr>
          <p:nvPr/>
        </p:nvSpPr>
        <p:spPr bwMode="auto">
          <a:xfrm>
            <a:off x="2643188" y="2643188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+ 3 X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357563" y="2643188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3643313" y="2643188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3929063" y="2643188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77" name="TextBox 46"/>
          <p:cNvSpPr txBox="1">
            <a:spLocks noChangeArrowheads="1"/>
          </p:cNvSpPr>
          <p:nvPr/>
        </p:nvSpPr>
        <p:spPr bwMode="auto">
          <a:xfrm>
            <a:off x="6715125" y="2643188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000875" y="2643188"/>
            <a:ext cx="285750" cy="28575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79" name="TextBox 49"/>
          <p:cNvSpPr txBox="1">
            <a:spLocks noChangeArrowheads="1"/>
          </p:cNvSpPr>
          <p:nvPr/>
        </p:nvSpPr>
        <p:spPr bwMode="auto">
          <a:xfrm>
            <a:off x="5000625" y="2643188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+ 3 X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715000" y="2643188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6000750" y="2643188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6286500" y="2643188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7572375" y="2643188"/>
            <a:ext cx="285750" cy="28575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7286625" y="2643188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85" name="TextBox 69"/>
          <p:cNvSpPr txBox="1">
            <a:spLocks noChangeArrowheads="1"/>
          </p:cNvSpPr>
          <p:nvPr/>
        </p:nvSpPr>
        <p:spPr bwMode="auto">
          <a:xfrm>
            <a:off x="4286250" y="2643188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72000" y="2643188"/>
            <a:ext cx="285750" cy="28575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87" name="TextBox 71"/>
          <p:cNvSpPr txBox="1">
            <a:spLocks noChangeArrowheads="1"/>
          </p:cNvSpPr>
          <p:nvPr/>
        </p:nvSpPr>
        <p:spPr bwMode="auto">
          <a:xfrm>
            <a:off x="0" y="335756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Second reduction: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428875" y="3429000"/>
            <a:ext cx="285750" cy="285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89" name="TextBox 73"/>
          <p:cNvSpPr txBox="1">
            <a:spLocks noChangeArrowheads="1"/>
          </p:cNvSpPr>
          <p:nvPr/>
        </p:nvSpPr>
        <p:spPr bwMode="auto">
          <a:xfrm>
            <a:off x="2786063" y="34290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+ 2 X</a:t>
            </a:r>
          </a:p>
        </p:txBody>
      </p:sp>
      <p:sp>
        <p:nvSpPr>
          <p:cNvPr id="84" name="Rectangle 83"/>
          <p:cNvSpPr/>
          <p:nvPr/>
        </p:nvSpPr>
        <p:spPr>
          <a:xfrm>
            <a:off x="6929438" y="3429000"/>
            <a:ext cx="285750" cy="28575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6643688" y="3429000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92" name="TextBox 87"/>
          <p:cNvSpPr txBox="1">
            <a:spLocks noChangeArrowheads="1"/>
          </p:cNvSpPr>
          <p:nvPr/>
        </p:nvSpPr>
        <p:spPr bwMode="auto">
          <a:xfrm>
            <a:off x="3429000" y="3286125"/>
            <a:ext cx="642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/>
              <a:t>(</a:t>
            </a:r>
          </a:p>
        </p:txBody>
      </p:sp>
      <p:sp>
        <p:nvSpPr>
          <p:cNvPr id="10293" name="TextBox 88"/>
          <p:cNvSpPr txBox="1">
            <a:spLocks noChangeArrowheads="1"/>
          </p:cNvSpPr>
          <p:nvPr/>
        </p:nvSpPr>
        <p:spPr bwMode="auto">
          <a:xfrm>
            <a:off x="3643313" y="34290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+ 3 X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357688" y="3429000"/>
            <a:ext cx="285750" cy="285750"/>
          </a:xfrm>
          <a:prstGeom prst="rect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4643438" y="3429000"/>
            <a:ext cx="285750" cy="285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4929188" y="3429000"/>
            <a:ext cx="285750" cy="2857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97" name="TextBox 92"/>
          <p:cNvSpPr txBox="1">
            <a:spLocks noChangeArrowheads="1"/>
          </p:cNvSpPr>
          <p:nvPr/>
        </p:nvSpPr>
        <p:spPr bwMode="auto">
          <a:xfrm>
            <a:off x="5286375" y="342900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</a:t>
            </a:r>
          </a:p>
        </p:txBody>
      </p:sp>
      <p:sp>
        <p:nvSpPr>
          <p:cNvPr id="94" name="Rectangle 93"/>
          <p:cNvSpPr/>
          <p:nvPr/>
        </p:nvSpPr>
        <p:spPr>
          <a:xfrm>
            <a:off x="5572125" y="3429000"/>
            <a:ext cx="285750" cy="285750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99" name="TextBox 94"/>
          <p:cNvSpPr txBox="1">
            <a:spLocks noChangeArrowheads="1"/>
          </p:cNvSpPr>
          <p:nvPr/>
        </p:nvSpPr>
        <p:spPr bwMode="auto">
          <a:xfrm>
            <a:off x="5929313" y="3286125"/>
            <a:ext cx="642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800"/>
              <a:t>)</a:t>
            </a:r>
          </a:p>
        </p:txBody>
      </p:sp>
      <p:sp>
        <p:nvSpPr>
          <p:cNvPr id="10300" name="TextBox 95"/>
          <p:cNvSpPr txBox="1">
            <a:spLocks noChangeArrowheads="1"/>
          </p:cNvSpPr>
          <p:nvPr/>
        </p:nvSpPr>
        <p:spPr bwMode="auto">
          <a:xfrm>
            <a:off x="6286500" y="342900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+ </a:t>
            </a:r>
          </a:p>
        </p:txBody>
      </p:sp>
      <p:pic>
        <p:nvPicPr>
          <p:cNvPr id="1030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143375"/>
            <a:ext cx="76803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2" name="TextBox 98"/>
          <p:cNvSpPr txBox="1">
            <a:spLocks noChangeArrowheads="1"/>
          </p:cNvSpPr>
          <p:nvPr/>
        </p:nvSpPr>
        <p:spPr bwMode="auto">
          <a:xfrm>
            <a:off x="214313" y="5214938"/>
            <a:ext cx="3857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CLIC DR LATTICE: 14400 elements</a:t>
            </a:r>
          </a:p>
        </p:txBody>
      </p:sp>
      <p:sp>
        <p:nvSpPr>
          <p:cNvPr id="100" name="Right Arrow 99"/>
          <p:cNvSpPr/>
          <p:nvPr/>
        </p:nvSpPr>
        <p:spPr>
          <a:xfrm>
            <a:off x="4143375" y="5214938"/>
            <a:ext cx="642938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304" name="TextBox 100"/>
          <p:cNvSpPr txBox="1">
            <a:spLocks noChangeArrowheads="1"/>
          </p:cNvSpPr>
          <p:nvPr/>
        </p:nvSpPr>
        <p:spPr bwMode="auto">
          <a:xfrm>
            <a:off x="5072063" y="5214938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420 elements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B948D37-380F-4C67-B34C-83D9EC7DA987}" type="datetime1">
              <a:rPr lang="en-US" smtClean="0"/>
              <a:pPr/>
              <a:t>5/25/2011</a:t>
            </a:fld>
            <a:endParaRPr lang="fr-FR" smtClean="0"/>
          </a:p>
        </p:txBody>
      </p:sp>
      <p:sp>
        <p:nvSpPr>
          <p:cNvPr id="1126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A. Vivoli, M. Martini IBS studies for the CLIC DR</a:t>
            </a:r>
            <a:endParaRPr lang="fr-F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0BEAC0-B3A6-41EE-80FF-B6F5A847661C}" type="slidenum">
              <a:rPr lang="fr-FR" smtClean="0"/>
              <a:pPr/>
              <a:t>9</a:t>
            </a:fld>
            <a:endParaRPr lang="fr-FR" smtClean="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692150"/>
            <a:ext cx="3167062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SIRE: Benchmarking (Gaussian Distribution) CLIC DR</a:t>
            </a:r>
          </a:p>
        </p:txBody>
      </p:sp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284538"/>
            <a:ext cx="31337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3429000"/>
            <a:ext cx="266382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3429000"/>
            <a:ext cx="2592388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Box 10"/>
          <p:cNvSpPr txBox="1">
            <a:spLocks noChangeArrowheads="1"/>
          </p:cNvSpPr>
          <p:nvPr/>
        </p:nvSpPr>
        <p:spPr bwMode="auto">
          <a:xfrm>
            <a:off x="5003800" y="5805488"/>
            <a:ext cx="187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F. Antoniou, IPAC10</a:t>
            </a:r>
          </a:p>
        </p:txBody>
      </p:sp>
      <p:pic>
        <p:nvPicPr>
          <p:cNvPr id="1127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549275"/>
            <a:ext cx="333692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29924</TotalTime>
  <Words>1939</Words>
  <Application>Microsoft Office PowerPoint</Application>
  <PresentationFormat>On-screen Show (4:3)</PresentationFormat>
  <Paragraphs>584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Modèle par défaut</vt:lpstr>
      <vt:lpstr>Simulation of Intrabeam Scattering</vt:lpstr>
      <vt:lpstr>CONTENTS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Conclusions</vt:lpstr>
      <vt:lpstr>Outlook</vt:lpstr>
      <vt:lpstr>THANKS.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&amp; Simulation of a Capture Section for the Positron Source @ILC</dc:title>
  <dc:creator>vivoli</dc:creator>
  <cp:lastModifiedBy>Alessandro</cp:lastModifiedBy>
  <cp:revision>1777</cp:revision>
  <dcterms:created xsi:type="dcterms:W3CDTF">2007-05-10T09:34:10Z</dcterms:created>
  <dcterms:modified xsi:type="dcterms:W3CDTF">2011-05-25T12:07:18Z</dcterms:modified>
</cp:coreProperties>
</file>