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0" r:id="rId3"/>
    <p:sldId id="277" r:id="rId4"/>
    <p:sldId id="266" r:id="rId5"/>
    <p:sldId id="278" r:id="rId6"/>
    <p:sldId id="268" r:id="rId7"/>
    <p:sldId id="267" r:id="rId8"/>
    <p:sldId id="269" r:id="rId9"/>
    <p:sldId id="270" r:id="rId10"/>
    <p:sldId id="281" r:id="rId11"/>
    <p:sldId id="271" r:id="rId12"/>
    <p:sldId id="272" r:id="rId13"/>
    <p:sldId id="274" r:id="rId14"/>
    <p:sldId id="282" r:id="rId15"/>
    <p:sldId id="280" r:id="rId16"/>
    <p:sldId id="273" r:id="rId17"/>
    <p:sldId id="284" r:id="rId18"/>
    <p:sldId id="275" r:id="rId19"/>
    <p:sldId id="276" r:id="rId20"/>
    <p:sldId id="279" r:id="rId21"/>
    <p:sldId id="28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E2FF"/>
    <a:srgbClr val="FFFFFF"/>
    <a:srgbClr val="1A3D65"/>
    <a:srgbClr val="1A416B"/>
    <a:srgbClr val="D4EEFF"/>
    <a:srgbClr val="7ACBFF"/>
    <a:srgbClr val="1A3E66"/>
    <a:srgbClr val="001746"/>
    <a:srgbClr val="F6DFA6"/>
    <a:srgbClr val="F8E7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1C1429-479A-1C11-3A8C-1D6387B0B8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C4BF25-1C07-F263-7BCC-9703614C43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BB277-E1F4-4707-A51C-954BE43CB7C7}" type="datetimeFigureOut">
              <a:rPr lang="en-US" smtClean="0"/>
              <a:t>4/21/2024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5D2DB7-A7D9-5419-DA38-2A4A4CEC49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3FE2D-5201-9D6D-4D7F-D0BC95562D8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41D25-D731-4AC4-B699-23F3A2047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787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5689C-A255-4FA0-8EA6-CEE83D729055}" type="datetimeFigureOut">
              <a:rPr lang="en-US" smtClean="0"/>
              <a:t>4/21/2024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2A59E-7814-486F-9003-C9276387B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1715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6F290-BE39-A451-C991-8FF5DA6A2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CF6275-2609-5FC8-0272-5EB8ABBCA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7BCDD-6D01-3714-537D-52273E09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288D-53DA-4747-8A69-044DBEB96DA0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8555A5-B8E5-BC30-FA7E-CDED39A53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F1088-E256-5850-EA81-55F3C89B0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22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10887-1B01-758C-9765-D74B494E9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339F75-772F-6986-FF9E-8128523F3E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B717B-02B8-B1CA-6D05-377853483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C01D-B89C-40AA-8D59-97AF14A3A12B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117C0-BEEC-AA7B-ADEB-ED9141A3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0CF50-459E-4148-9F26-7BDA49B73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023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C3B0CA-D752-C5EA-2F0A-34D66D4019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40C35A-CF08-4EC7-46F6-03DB1539F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3DDD0-00CB-DBC1-A3C9-DFAA7BD69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CE83-A82C-4843-8E2E-12576460A065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91EC6-A022-5BB3-131D-FAD4DC55A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5ED76-55C2-6C27-3DA5-56CAED410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135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DFC33-C2DA-05C8-7800-410E9D67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6BE48-82E5-FCBA-8659-60B104657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1E082-0031-0EB5-6552-4966FE8E4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402B-5F23-4707-BFB7-34C4C437C860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17A9E-FB4D-208B-F691-1B9C540A6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2924F-8354-CE5F-5558-4AEECF295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09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0B227-192A-2239-8FF3-E7662DC07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E48C3-465F-1B19-701F-C6CBD2998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D19FA-C90D-8B5A-1462-6FDEFC70C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4B7C-B925-4478-81BF-C3AB050B7462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DC1FD-DBC8-72EC-A818-D26EB0654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1056F-C721-D86B-61A7-84D1AAA32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88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75434-4671-6CD3-B681-BF9C966D9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3A180-D1CC-822B-999F-E025972B5D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00EC0-0E90-82AD-9C60-60D7A5B5D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35FD08-1565-AF70-E033-61E499E5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7B58A-EC5E-4C03-BC05-4E9A89F284E1}" type="datetime1">
              <a:rPr lang="en-US" smtClean="0"/>
              <a:t>4/21/2024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2B6933-4D09-C8FE-80E0-E1FF41015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B65A4-0E28-00FF-CA09-676C6DCC0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7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6E212-9332-DBC0-5FCC-3BE8B83F3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7AE0C2-39C5-D716-9DDC-7BC7C2C2C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DCDA6F-6DB9-DA69-52AD-6302C8E7F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D8DD4F-8D82-764E-A568-B40AD530B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FD3E9E-AC3C-6D4D-0B4F-B51EDFD6EE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2389EE-0F72-2DF6-6944-BD6B64250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4EA4-A9A0-4E51-AC00-35D16F1541BF}" type="datetime1">
              <a:rPr lang="en-US" smtClean="0"/>
              <a:t>4/21/2024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A3F65C-1773-D3A3-765E-E72346BE3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157F94-C5BC-ADF5-BFBC-C1A5D110F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9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244AA-4567-CA58-5B2C-18F47FDA8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814968-4140-D48B-0CD4-FECD8C513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B720-A5C6-481F-8421-F0A7EBF57951}" type="datetime1">
              <a:rPr lang="en-US" smtClean="0"/>
              <a:t>4/21/2024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A7216F-6DD6-3C7A-EEB8-5E134F701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BBED6-4787-A0F1-2FB9-3E3E1F4B1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5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A699EC-69AB-C3CC-015D-EBEEE1BDB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BBC9-139D-4100-9480-CA66C7C19193}" type="datetime1">
              <a:rPr lang="en-US" smtClean="0"/>
              <a:t>4/21/2024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137549-E677-41EF-6FC9-F105C3A5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51851-45E6-0DD9-B3AB-EEFC41804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8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15BE1-C16B-DCF8-E825-C823933E9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B1E24-DBD2-AD1F-144F-5F9F29E44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A1F450-D593-0EB7-2730-145677F8A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99CF6-D541-C548-601B-C8C6A3DB5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9600-AFB4-442A-AF96-537BF59454E8}" type="datetime1">
              <a:rPr lang="en-US" smtClean="0"/>
              <a:t>4/21/2024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CF96A-564B-BFAF-3516-340CE8F97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5A87DC-DAFF-0A7B-7DA3-669EB9DD8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97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E4FE8-4E8A-870D-6400-1CCEB96B2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AB3543-E6AF-18A5-0A2F-C58123CC01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CACAD-6073-857E-D3CC-D47B2B1B8A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84619-027C-1258-885E-D21E33BD1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172E-3F77-4A2F-A4FB-184C09A923DC}" type="datetime1">
              <a:rPr lang="en-US" smtClean="0"/>
              <a:t>4/21/2024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30736-AEF8-AA06-EE09-CB6807AEF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67785-76B7-C204-4BF4-130E78F6A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12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DE7D01-B7E6-A22E-41D2-692582860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2AFFD-818F-D894-715F-222E41C05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9B90E-9D5A-AE76-C13C-D1A63DF94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B402BA-3BB4-4A85-A891-36349F377F10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17BAA-EB7D-56EB-52FE-A9B73B4F7A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07AE45-A479-4570-610F-2A5443C2F8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6CFE43-13E1-4775-9BCB-230AC0B93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07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3" Type="http://schemas.openxmlformats.org/officeDocument/2006/relationships/image" Target="../media/image49.png"/><Relationship Id="rId21" Type="http://schemas.openxmlformats.org/officeDocument/2006/relationships/image" Target="../media/image67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" Type="http://schemas.openxmlformats.org/officeDocument/2006/relationships/image" Target="../media/image6.png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24" Type="http://schemas.openxmlformats.org/officeDocument/2006/relationships/image" Target="../media/image69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23" Type="http://schemas.openxmlformats.org/officeDocument/2006/relationships/image" Target="../media/image68.png"/><Relationship Id="rId10" Type="http://schemas.openxmlformats.org/officeDocument/2006/relationships/image" Target="../media/image56.png"/><Relationship Id="rId19" Type="http://schemas.openxmlformats.org/officeDocument/2006/relationships/image" Target="../media/image65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Relationship Id="rId22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5.png"/><Relationship Id="rId18" Type="http://schemas.openxmlformats.org/officeDocument/2006/relationships/image" Target="../media/image101.png"/><Relationship Id="rId3" Type="http://schemas.openxmlformats.org/officeDocument/2006/relationships/image" Target="../media/image86.png"/><Relationship Id="rId21" Type="http://schemas.openxmlformats.org/officeDocument/2006/relationships/image" Target="../media/image104.png"/><Relationship Id="rId7" Type="http://schemas.openxmlformats.org/officeDocument/2006/relationships/image" Target="../media/image6.png"/><Relationship Id="rId12" Type="http://schemas.openxmlformats.org/officeDocument/2006/relationships/image" Target="../media/image94.png"/><Relationship Id="rId17" Type="http://schemas.openxmlformats.org/officeDocument/2006/relationships/image" Target="../media/image100.png"/><Relationship Id="rId25" Type="http://schemas.openxmlformats.org/officeDocument/2006/relationships/image" Target="../media/image108.png"/><Relationship Id="rId2" Type="http://schemas.openxmlformats.org/officeDocument/2006/relationships/image" Target="../media/image85.png"/><Relationship Id="rId16" Type="http://schemas.openxmlformats.org/officeDocument/2006/relationships/image" Target="../media/image99.png"/><Relationship Id="rId20" Type="http://schemas.openxmlformats.org/officeDocument/2006/relationships/image" Target="../media/image10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11" Type="http://schemas.openxmlformats.org/officeDocument/2006/relationships/image" Target="../media/image93.png"/><Relationship Id="rId24" Type="http://schemas.openxmlformats.org/officeDocument/2006/relationships/image" Target="../media/image107.png"/><Relationship Id="rId5" Type="http://schemas.openxmlformats.org/officeDocument/2006/relationships/image" Target="../media/image88.png"/><Relationship Id="rId15" Type="http://schemas.openxmlformats.org/officeDocument/2006/relationships/image" Target="../media/image98.png"/><Relationship Id="rId23" Type="http://schemas.openxmlformats.org/officeDocument/2006/relationships/image" Target="../media/image106.png"/><Relationship Id="rId10" Type="http://schemas.openxmlformats.org/officeDocument/2006/relationships/image" Target="../media/image89.png"/><Relationship Id="rId19" Type="http://schemas.openxmlformats.org/officeDocument/2006/relationships/image" Target="../media/image102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Relationship Id="rId14" Type="http://schemas.openxmlformats.org/officeDocument/2006/relationships/image" Target="../media/image97.png"/><Relationship Id="rId22" Type="http://schemas.openxmlformats.org/officeDocument/2006/relationships/image" Target="../media/image10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6.png"/><Relationship Id="rId7" Type="http://schemas.openxmlformats.org/officeDocument/2006/relationships/image" Target="../media/image112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microsoft.com/office/2007/relationships/hdphoto" Target="../media/hdphoto1.wdp"/><Relationship Id="rId7" Type="http://schemas.openxmlformats.org/officeDocument/2006/relationships/image" Target="../media/image118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7.png"/><Relationship Id="rId5" Type="http://schemas.openxmlformats.org/officeDocument/2006/relationships/image" Target="../media/image6.png"/><Relationship Id="rId4" Type="http://schemas.openxmlformats.org/officeDocument/2006/relationships/image" Target="../media/image115.png"/><Relationship Id="rId9" Type="http://schemas.openxmlformats.org/officeDocument/2006/relationships/image" Target="../media/image1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7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6.pn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6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8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 t="-20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804ED3C-AA0C-54B7-9BA2-17B7A52F080F}"/>
              </a:ext>
            </a:extLst>
          </p:cNvPr>
          <p:cNvSpPr/>
          <p:nvPr/>
        </p:nvSpPr>
        <p:spPr>
          <a:xfrm>
            <a:off x="-503853" y="-479988"/>
            <a:ext cx="13230808" cy="2832664"/>
          </a:xfrm>
          <a:prstGeom prst="rect">
            <a:avLst/>
          </a:prstGeom>
          <a:gradFill flip="none" rotWithShape="1">
            <a:gsLst>
              <a:gs pos="0">
                <a:srgbClr val="D4EEFF"/>
              </a:gs>
              <a:gs pos="81000">
                <a:srgbClr val="1A3E66">
                  <a:alpha val="70000"/>
                </a:srgbClr>
              </a:gs>
            </a:gsLst>
            <a:lin ang="5400000" scaled="1"/>
            <a:tileRect/>
          </a:gra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softEdge rad="406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0A45671-DFA3-42FA-75C4-311D7D4DF4B4}"/>
              </a:ext>
            </a:extLst>
          </p:cNvPr>
          <p:cNvGrpSpPr/>
          <p:nvPr/>
        </p:nvGrpSpPr>
        <p:grpSpPr>
          <a:xfrm>
            <a:off x="5806389" y="1872124"/>
            <a:ext cx="2731654" cy="1479177"/>
            <a:chOff x="5680265" y="1443850"/>
            <a:chExt cx="2731654" cy="1479177"/>
          </a:xfrm>
          <a:solidFill>
            <a:schemeClr val="bg1"/>
          </a:soli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6240C9F-F5EA-01F0-74DC-A3A9E5F48621}"/>
                </a:ext>
              </a:extLst>
            </p:cNvPr>
            <p:cNvSpPr/>
            <p:nvPr/>
          </p:nvSpPr>
          <p:spPr>
            <a:xfrm>
              <a:off x="5680265" y="1443850"/>
              <a:ext cx="221877" cy="147917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8D57279-A7DD-3EF8-D251-078FF776CB55}"/>
                </a:ext>
              </a:extLst>
            </p:cNvPr>
            <p:cNvSpPr/>
            <p:nvPr/>
          </p:nvSpPr>
          <p:spPr>
            <a:xfrm rot="5400000">
              <a:off x="7046092" y="299900"/>
              <a:ext cx="221877" cy="250977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B85DBB44-BA77-9B69-0968-E71D47087062}"/>
              </a:ext>
            </a:extLst>
          </p:cNvPr>
          <p:cNvSpPr/>
          <p:nvPr/>
        </p:nvSpPr>
        <p:spPr>
          <a:xfrm>
            <a:off x="6222124" y="2234214"/>
            <a:ext cx="5394960" cy="134874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err="1">
                <a:solidFill>
                  <a:schemeClr val="bg1"/>
                </a:solidFill>
                <a:latin typeface="+mj-lt"/>
              </a:rPr>
              <a:t>MuCol</a:t>
            </a:r>
            <a:r>
              <a:rPr lang="en-US" sz="6000" b="1" dirty="0">
                <a:solidFill>
                  <a:schemeClr val="bg1"/>
                </a:solidFill>
                <a:latin typeface="+mj-lt"/>
              </a:rPr>
              <a:t> Meeting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3FBB11-DF58-8743-687E-4B0D3CB863D8}"/>
              </a:ext>
            </a:extLst>
          </p:cNvPr>
          <p:cNvSpPr txBox="1"/>
          <p:nvPr/>
        </p:nvSpPr>
        <p:spPr>
          <a:xfrm>
            <a:off x="6222124" y="3803934"/>
            <a:ext cx="539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Genova, 22-04-2024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14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25AC126D-7F25-FD3E-41D4-4EB792ADD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9771" y="178196"/>
            <a:ext cx="2303875" cy="690263"/>
          </a:xfrm>
          <a:prstGeom prst="rect">
            <a:avLst/>
          </a:prstGeom>
        </p:spPr>
      </p:pic>
      <p:pic>
        <p:nvPicPr>
          <p:cNvPr id="18" name="Picture 17" descr="A logo with a circle and text&#10;&#10;Description automatically generated">
            <a:extLst>
              <a:ext uri="{FF2B5EF4-FFF2-40B4-BE49-F238E27FC236}">
                <a16:creationId xmlns:a16="http://schemas.microsoft.com/office/drawing/2014/main" id="{4EA8FA11-CBA1-46A0-1B3C-1A2DC37B1C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24" y="-17665"/>
            <a:ext cx="1077102" cy="1081987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9" name="Picture 8" descr="A blue logo with a black background">
            <a:extLst>
              <a:ext uri="{FF2B5EF4-FFF2-40B4-BE49-F238E27FC236}">
                <a16:creationId xmlns:a16="http://schemas.microsoft.com/office/drawing/2014/main" id="{3CD4426F-9E93-F926-62F2-83AED261F0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315" r="20838"/>
          <a:stretch/>
        </p:blipFill>
        <p:spPr>
          <a:xfrm>
            <a:off x="10891921" y="178196"/>
            <a:ext cx="839882" cy="816709"/>
          </a:xfrm>
          <a:prstGeom prst="rect">
            <a:avLst/>
          </a:prstGeom>
          <a:ln>
            <a:noFill/>
          </a:ln>
        </p:spPr>
      </p:pic>
      <p:pic>
        <p:nvPicPr>
          <p:cNvPr id="22" name="Picture 21" descr="A purple text on a black background&#10;&#10;Description automatically generated">
            <a:extLst>
              <a:ext uri="{FF2B5EF4-FFF2-40B4-BE49-F238E27FC236}">
                <a16:creationId xmlns:a16="http://schemas.microsoft.com/office/drawing/2014/main" id="{0CF6150B-CBBD-DAFA-6AE9-E87357EB56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155" y="178196"/>
            <a:ext cx="1802726" cy="690263"/>
          </a:xfrm>
          <a:prstGeom prst="rect">
            <a:avLst/>
          </a:prstGeom>
        </p:spPr>
      </p:pic>
      <p:pic>
        <p:nvPicPr>
          <p:cNvPr id="23" name="Picture 22" descr="A blue and black logo&#10;&#10;Description automatically generated">
            <a:extLst>
              <a:ext uri="{FF2B5EF4-FFF2-40B4-BE49-F238E27FC236}">
                <a16:creationId xmlns:a16="http://schemas.microsoft.com/office/drawing/2014/main" id="{68EB7A79-1EE1-D29D-EB05-9D1D0CDB72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878" y="62295"/>
            <a:ext cx="1448244" cy="92225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8C1607F-9269-996F-396F-D7E21E66AD6D}"/>
              </a:ext>
            </a:extLst>
          </p:cNvPr>
          <p:cNvSpPr txBox="1"/>
          <p:nvPr/>
        </p:nvSpPr>
        <p:spPr>
          <a:xfrm>
            <a:off x="5806390" y="4653019"/>
            <a:ext cx="6472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solidFill>
                  <a:schemeClr val="bg1"/>
                </a:solidFill>
              </a:rPr>
              <a:t>L. Alfonso </a:t>
            </a:r>
            <a:r>
              <a:rPr lang="en-US" sz="1600" u="sng" baseline="30000" dirty="0">
                <a:solidFill>
                  <a:schemeClr val="bg1"/>
                </a:solidFill>
              </a:rPr>
              <a:t>1</a:t>
            </a:r>
            <a:r>
              <a:rPr lang="en-US" sz="1600" dirty="0">
                <a:solidFill>
                  <a:schemeClr val="bg1"/>
                </a:solidFill>
              </a:rPr>
              <a:t>, A. </a:t>
            </a:r>
            <a:r>
              <a:rPr lang="en-US" sz="1600" dirty="0" err="1">
                <a:solidFill>
                  <a:schemeClr val="bg1"/>
                </a:solidFill>
              </a:rPr>
              <a:t>Bersani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baseline="30000" dirty="0">
                <a:solidFill>
                  <a:schemeClr val="bg1"/>
                </a:solidFill>
              </a:rPr>
              <a:t>1</a:t>
            </a:r>
            <a:r>
              <a:rPr lang="en-US" sz="1600" dirty="0">
                <a:solidFill>
                  <a:schemeClr val="bg1"/>
                </a:solidFill>
              </a:rPr>
              <a:t>, L. </a:t>
            </a:r>
            <a:r>
              <a:rPr lang="en-US" sz="1600" dirty="0" err="1">
                <a:solidFill>
                  <a:schemeClr val="bg1"/>
                </a:solidFill>
              </a:rPr>
              <a:t>Bottura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baseline="30000" dirty="0">
                <a:solidFill>
                  <a:schemeClr val="bg1"/>
                </a:solidFill>
              </a:rPr>
              <a:t>3</a:t>
            </a:r>
            <a:r>
              <a:rPr lang="en-US" sz="1600" dirty="0">
                <a:solidFill>
                  <a:schemeClr val="bg1"/>
                </a:solidFill>
              </a:rPr>
              <a:t>, B. </a:t>
            </a:r>
            <a:r>
              <a:rPr lang="en-US" sz="1600" dirty="0" err="1">
                <a:solidFill>
                  <a:schemeClr val="bg1"/>
                </a:solidFill>
              </a:rPr>
              <a:t>Caiffi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baseline="30000" dirty="0">
                <a:solidFill>
                  <a:schemeClr val="bg1"/>
                </a:solidFill>
              </a:rPr>
              <a:t>1</a:t>
            </a:r>
            <a:r>
              <a:rPr lang="en-US" sz="1600" dirty="0">
                <a:solidFill>
                  <a:schemeClr val="bg1"/>
                </a:solidFill>
              </a:rPr>
              <a:t>, S. </a:t>
            </a:r>
            <a:r>
              <a:rPr lang="en-US" sz="1600" dirty="0" err="1">
                <a:solidFill>
                  <a:schemeClr val="bg1"/>
                </a:solidFill>
              </a:rPr>
              <a:t>Farinon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baseline="30000" dirty="0">
                <a:solidFill>
                  <a:schemeClr val="bg1"/>
                </a:solidFill>
              </a:rPr>
              <a:t>1</a:t>
            </a:r>
            <a:r>
              <a:rPr lang="en-US" sz="1600" dirty="0">
                <a:solidFill>
                  <a:schemeClr val="bg1"/>
                </a:solidFill>
              </a:rPr>
              <a:t>, A. </a:t>
            </a:r>
            <a:r>
              <a:rPr lang="en-US" sz="1600" dirty="0" err="1">
                <a:solidFill>
                  <a:schemeClr val="bg1"/>
                </a:solidFill>
              </a:rPr>
              <a:t>Gagno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baseline="30000" dirty="0">
                <a:solidFill>
                  <a:schemeClr val="bg1"/>
                </a:solidFill>
              </a:rPr>
              <a:t>1</a:t>
            </a:r>
            <a:r>
              <a:rPr lang="en-US" sz="1600" dirty="0">
                <a:solidFill>
                  <a:schemeClr val="bg1"/>
                </a:solidFill>
              </a:rPr>
              <a:t>                      F. </a:t>
            </a:r>
            <a:r>
              <a:rPr lang="en-US" sz="1600" dirty="0" err="1">
                <a:solidFill>
                  <a:schemeClr val="bg1"/>
                </a:solidFill>
              </a:rPr>
              <a:t>Mariani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baseline="30000" dirty="0">
                <a:solidFill>
                  <a:schemeClr val="bg1"/>
                </a:solidFill>
              </a:rPr>
              <a:t>4</a:t>
            </a:r>
            <a:r>
              <a:rPr lang="en-US" sz="1600" dirty="0">
                <a:solidFill>
                  <a:schemeClr val="bg1"/>
                </a:solidFill>
              </a:rPr>
              <a:t>, S. </a:t>
            </a:r>
            <a:r>
              <a:rPr lang="en-US" sz="1600" dirty="0" err="1">
                <a:solidFill>
                  <a:schemeClr val="bg1"/>
                </a:solidFill>
              </a:rPr>
              <a:t>Mariotto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baseline="30000" dirty="0">
                <a:solidFill>
                  <a:schemeClr val="bg1"/>
                </a:solidFill>
              </a:rPr>
              <a:t>4</a:t>
            </a:r>
            <a:r>
              <a:rPr lang="en-US" sz="1600" dirty="0">
                <a:solidFill>
                  <a:schemeClr val="bg1"/>
                </a:solidFill>
              </a:rPr>
              <a:t>, D. </a:t>
            </a:r>
            <a:r>
              <a:rPr lang="en-US" sz="1600" dirty="0" err="1">
                <a:solidFill>
                  <a:schemeClr val="bg1"/>
                </a:solidFill>
              </a:rPr>
              <a:t>Novelli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baseline="30000" dirty="0">
                <a:solidFill>
                  <a:schemeClr val="bg1"/>
                </a:solidFill>
              </a:rPr>
              <a:t>1,2</a:t>
            </a:r>
            <a:r>
              <a:rPr lang="en-US" sz="1600" dirty="0">
                <a:solidFill>
                  <a:schemeClr val="bg1"/>
                </a:solidFill>
              </a:rPr>
              <a:t>, A. </a:t>
            </a:r>
            <a:r>
              <a:rPr lang="en-US" sz="1600" dirty="0" err="1">
                <a:solidFill>
                  <a:schemeClr val="bg1"/>
                </a:solidFill>
              </a:rPr>
              <a:t>Pampaloni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baseline="30000" dirty="0">
                <a:solidFill>
                  <a:schemeClr val="bg1"/>
                </a:solidFill>
              </a:rPr>
              <a:t>1</a:t>
            </a:r>
            <a:r>
              <a:rPr lang="en-US" sz="1600" dirty="0">
                <a:solidFill>
                  <a:schemeClr val="bg1"/>
                </a:solidFill>
              </a:rPr>
              <a:t>, T. Salmi </a:t>
            </a:r>
            <a:r>
              <a:rPr lang="en-US" sz="1600" baseline="30000" dirty="0">
                <a:solidFill>
                  <a:schemeClr val="bg1"/>
                </a:solidFill>
              </a:rPr>
              <a:t>5</a:t>
            </a:r>
            <a:endParaRPr lang="en-US" sz="1600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51F8F0-0B7A-CAF1-7C5A-23CBF282D9C8}"/>
              </a:ext>
            </a:extLst>
          </p:cNvPr>
          <p:cNvSpPr txBox="1"/>
          <p:nvPr/>
        </p:nvSpPr>
        <p:spPr>
          <a:xfrm>
            <a:off x="6484918" y="6045596"/>
            <a:ext cx="27243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baseline="30000" dirty="0">
                <a:solidFill>
                  <a:schemeClr val="bg1"/>
                </a:solidFill>
              </a:rPr>
              <a:t>1</a:t>
            </a:r>
            <a:r>
              <a:rPr lang="en-US" sz="1400" i="1" dirty="0">
                <a:solidFill>
                  <a:schemeClr val="bg1"/>
                </a:solidFill>
              </a:rPr>
              <a:t> INFN – Genova</a:t>
            </a:r>
          </a:p>
          <a:p>
            <a:r>
              <a:rPr lang="en-US" sz="1400" i="1" baseline="30000" dirty="0">
                <a:solidFill>
                  <a:schemeClr val="bg1"/>
                </a:solidFill>
              </a:rPr>
              <a:t>2 </a:t>
            </a:r>
            <a:r>
              <a:rPr lang="en-US" sz="1400" i="1" dirty="0">
                <a:solidFill>
                  <a:schemeClr val="bg1"/>
                </a:solidFill>
              </a:rPr>
              <a:t>Sapienza University of Rome </a:t>
            </a:r>
          </a:p>
          <a:p>
            <a:r>
              <a:rPr lang="en-US" sz="1400" i="1" baseline="30000" dirty="0">
                <a:solidFill>
                  <a:schemeClr val="bg1"/>
                </a:solidFill>
              </a:rPr>
              <a:t>3 </a:t>
            </a:r>
            <a:r>
              <a:rPr lang="en-US" sz="1400" i="1" dirty="0">
                <a:solidFill>
                  <a:schemeClr val="bg1"/>
                </a:solidFill>
              </a:rPr>
              <a:t>CERN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53ACF6-9D61-8FC2-CD50-2C119BDE0F98}"/>
              </a:ext>
            </a:extLst>
          </p:cNvPr>
          <p:cNvSpPr txBox="1"/>
          <p:nvPr/>
        </p:nvSpPr>
        <p:spPr>
          <a:xfrm>
            <a:off x="9326396" y="6069099"/>
            <a:ext cx="2724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baseline="30000" dirty="0">
                <a:solidFill>
                  <a:schemeClr val="bg1"/>
                </a:solidFill>
              </a:rPr>
              <a:t>4 </a:t>
            </a:r>
            <a:r>
              <a:rPr lang="en-US" sz="1400" i="1" dirty="0">
                <a:solidFill>
                  <a:schemeClr val="bg1"/>
                </a:solidFill>
              </a:rPr>
              <a:t>INFN and University of Milan</a:t>
            </a:r>
          </a:p>
          <a:p>
            <a:r>
              <a:rPr lang="en-US" sz="1400" i="1" baseline="30000" dirty="0">
                <a:solidFill>
                  <a:schemeClr val="bg1"/>
                </a:solidFill>
              </a:rPr>
              <a:t>5 </a:t>
            </a:r>
            <a:r>
              <a:rPr lang="en-US" sz="1400" i="1" dirty="0">
                <a:solidFill>
                  <a:schemeClr val="bg1"/>
                </a:solidFill>
              </a:rPr>
              <a:t>Tampere University</a:t>
            </a:r>
          </a:p>
        </p:txBody>
      </p:sp>
    </p:spTree>
    <p:extLst>
      <p:ext uri="{BB962C8B-B14F-4D97-AF65-F5344CB8AC3E}">
        <p14:creationId xmlns:p14="http://schemas.microsoft.com/office/powerpoint/2010/main" val="686581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9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Elliptical aperture VS circular aperture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3DFA689-0234-01E9-EFD0-CA295EFC2FCC}"/>
              </a:ext>
            </a:extLst>
          </p:cNvPr>
          <p:cNvCxnSpPr>
            <a:cxnSpLocks/>
          </p:cNvCxnSpPr>
          <p:nvPr/>
        </p:nvCxnSpPr>
        <p:spPr>
          <a:xfrm>
            <a:off x="4918519" y="1121228"/>
            <a:ext cx="0" cy="1902357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3FBE07-DA09-D329-163A-2D85799A012E}"/>
                  </a:ext>
                </a:extLst>
              </p:cNvPr>
              <p:cNvSpPr/>
              <p:nvPr/>
            </p:nvSpPr>
            <p:spPr>
              <a:xfrm>
                <a:off x="573067" y="1009636"/>
                <a:ext cx="3446394" cy="580476"/>
              </a:xfrm>
              <a:prstGeom prst="rect">
                <a:avLst/>
              </a:prstGeom>
              <a:noFill/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Elliptical aperture</a:t>
                </a:r>
              </a:p>
              <a:p>
                <a:pPr algn="ctr"/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70</m:t>
                        </m:r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</m:d>
                  </m:oMath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E3FBE07-DA09-D329-163A-2D85799A01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067" y="1009636"/>
                <a:ext cx="3446394" cy="580476"/>
              </a:xfrm>
              <a:prstGeom prst="rect">
                <a:avLst/>
              </a:prstGeom>
              <a:blipFill>
                <a:blip r:embed="rId3"/>
                <a:stretch>
                  <a:fillRect t="-9184" b="-3061"/>
                </a:stretch>
              </a:blipFill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18CD3A6-F6E3-7D68-E277-C8422DFDEB9B}"/>
                  </a:ext>
                </a:extLst>
              </p:cNvPr>
              <p:cNvSpPr/>
              <p:nvPr/>
            </p:nvSpPr>
            <p:spPr>
              <a:xfrm>
                <a:off x="6068675" y="998952"/>
                <a:ext cx="2971203" cy="580476"/>
              </a:xfrm>
              <a:prstGeom prst="rect">
                <a:avLst/>
              </a:prstGeom>
              <a:noFill/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Circular aperture</a:t>
                </a:r>
              </a:p>
              <a:p>
                <a:pPr algn="ctr"/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=70 </m:t>
                        </m:r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</m:d>
                  </m:oMath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18CD3A6-F6E3-7D68-E277-C8422DFDEB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8675" y="998952"/>
                <a:ext cx="2971203" cy="580476"/>
              </a:xfrm>
              <a:prstGeom prst="rect">
                <a:avLst/>
              </a:prstGeom>
              <a:blipFill>
                <a:blip r:embed="rId4"/>
                <a:stretch>
                  <a:fillRect t="-9184"/>
                </a:stretch>
              </a:blipFill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4D2F89A4-A148-6B22-D158-66671D6A3C68}"/>
                  </a:ext>
                </a:extLst>
              </p:cNvPr>
              <p:cNvSpPr txBox="1"/>
              <p:nvPr/>
            </p:nvSpPr>
            <p:spPr>
              <a:xfrm>
                <a:off x="3163079" y="5772065"/>
                <a:ext cx="3433666" cy="495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𝐷𝑖𝑓𝑓𝑒𝑟𝑒𝑛𝑐𝑒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4 %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4D2F89A4-A148-6B22-D158-66671D6A3C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3079" y="5772065"/>
                <a:ext cx="3433666" cy="495457"/>
              </a:xfrm>
              <a:prstGeom prst="rect">
                <a:avLst/>
              </a:prstGeom>
              <a:blipFill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A7971CF8-70CA-8C73-A07E-B7E01726D54A}"/>
                  </a:ext>
                </a:extLst>
              </p:cNvPr>
              <p:cNvSpPr txBox="1"/>
              <p:nvPr/>
            </p:nvSpPr>
            <p:spPr>
              <a:xfrm>
                <a:off x="3301239" y="6189401"/>
                <a:ext cx="3634957" cy="490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𝐷𝑖𝑓𝑓𝑒𝑟𝑒𝑛𝑐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𝐵𝑝𝑒𝑎𝑘</m:t>
                          </m:r>
                        </m:sub>
                      </m:sSub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1, 2 %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A7971CF8-70CA-8C73-A07E-B7E01726D5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1239" y="6189401"/>
                <a:ext cx="3634957" cy="490199"/>
              </a:xfrm>
              <a:prstGeom prst="rect">
                <a:avLst/>
              </a:prstGeom>
              <a:blipFill>
                <a:blip r:embed="rId6"/>
                <a:stretch>
                  <a:fillRect l="-1342" r="-503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8C1F5F1-DDAF-872C-666D-B3DD5282B7E2}"/>
              </a:ext>
            </a:extLst>
          </p:cNvPr>
          <p:cNvCxnSpPr>
            <a:cxnSpLocks/>
          </p:cNvCxnSpPr>
          <p:nvPr/>
        </p:nvCxnSpPr>
        <p:spPr>
          <a:xfrm>
            <a:off x="4918519" y="3623816"/>
            <a:ext cx="0" cy="187191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5DF9AC2C-6F3D-DE1C-E9DA-83E8A35D669D}"/>
              </a:ext>
            </a:extLst>
          </p:cNvPr>
          <p:cNvGrpSpPr/>
          <p:nvPr/>
        </p:nvGrpSpPr>
        <p:grpSpPr>
          <a:xfrm>
            <a:off x="4429626" y="2248407"/>
            <a:ext cx="4024746" cy="3644534"/>
            <a:chOff x="4429626" y="2248407"/>
            <a:chExt cx="4024746" cy="3644534"/>
          </a:xfrm>
        </p:grpSpPr>
        <p:pic>
          <p:nvPicPr>
            <p:cNvPr id="7" name="Picture 6" descr="A diagram of a heat wave&#10;&#10;Description automatically generated">
              <a:extLst>
                <a:ext uri="{FF2B5EF4-FFF2-40B4-BE49-F238E27FC236}">
                  <a16:creationId xmlns:a16="http://schemas.microsoft.com/office/drawing/2014/main" id="{11F768AD-0DF2-6E20-04FC-96E2D14612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338"/>
            <a:stretch/>
          </p:blipFill>
          <p:spPr>
            <a:xfrm>
              <a:off x="5020707" y="2248407"/>
              <a:ext cx="3433665" cy="3247324"/>
            </a:xfrm>
            <a:prstGeom prst="rect">
              <a:avLst/>
            </a:prstGeom>
          </p:spPr>
        </p:pic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558EA35E-8B64-736F-C0CC-AE3047B1E129}"/>
                </a:ext>
              </a:extLst>
            </p:cNvPr>
            <p:cNvSpPr/>
            <p:nvPr/>
          </p:nvSpPr>
          <p:spPr>
            <a:xfrm>
              <a:off x="4636378" y="4776941"/>
              <a:ext cx="1115788" cy="1116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AE4E7BC0-D36A-1A0E-4E2D-B32C0675573A}"/>
                </a:ext>
              </a:extLst>
            </p:cNvPr>
            <p:cNvSpPr/>
            <p:nvPr/>
          </p:nvSpPr>
          <p:spPr>
            <a:xfrm>
              <a:off x="4429626" y="5369721"/>
              <a:ext cx="1928390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4B4FC9EE-544D-87AC-2D44-2B1A33E69250}"/>
                </a:ext>
              </a:extLst>
            </p:cNvPr>
            <p:cNvSpPr/>
            <p:nvPr/>
          </p:nvSpPr>
          <p:spPr>
            <a:xfrm>
              <a:off x="4938713" y="4696214"/>
              <a:ext cx="203377" cy="43328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9637FD2E-A1D6-9126-5158-B37E4148B175}"/>
                </a:ext>
              </a:extLst>
            </p:cNvPr>
            <p:cNvSpPr/>
            <p:nvPr/>
          </p:nvSpPr>
          <p:spPr>
            <a:xfrm>
              <a:off x="4636379" y="4735266"/>
              <a:ext cx="264398" cy="6820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7BFF14B-0111-734B-64A0-81326890953E}"/>
              </a:ext>
            </a:extLst>
          </p:cNvPr>
          <p:cNvGrpSpPr/>
          <p:nvPr/>
        </p:nvGrpSpPr>
        <p:grpSpPr>
          <a:xfrm>
            <a:off x="-77398" y="2828920"/>
            <a:ext cx="1764612" cy="1670638"/>
            <a:chOff x="-65654" y="3679114"/>
            <a:chExt cx="1764612" cy="16706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D92BAB47-28A9-B59E-D19D-4A70F374F814}"/>
                    </a:ext>
                  </a:extLst>
                </p:cNvPr>
                <p:cNvSpPr txBox="1"/>
                <p:nvPr/>
              </p:nvSpPr>
              <p:spPr>
                <a:xfrm>
                  <a:off x="-56961" y="3854450"/>
                  <a:ext cx="169208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𝑡𝑢𝑟𝑛𝑠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=52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D92BAB47-28A9-B59E-D19D-4A70F374F8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56961" y="3854450"/>
                  <a:ext cx="1692085" cy="338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3FE7B8DA-6315-EC9B-1CD0-7B3F8C4ADAAC}"/>
                    </a:ext>
                  </a:extLst>
                </p:cNvPr>
                <p:cNvSpPr txBox="1"/>
                <p:nvPr/>
              </p:nvSpPr>
              <p:spPr>
                <a:xfrm>
                  <a:off x="-56961" y="4396414"/>
                  <a:ext cx="169208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𝑡𝑢𝑟𝑛𝑠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=40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3FE7B8DA-6315-EC9B-1CD0-7B3F8C4ADA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56961" y="4396414"/>
                  <a:ext cx="1692085" cy="338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64C5523E-832F-4A45-7AB1-674FE60CC374}"/>
                    </a:ext>
                  </a:extLst>
                </p:cNvPr>
                <p:cNvSpPr txBox="1"/>
                <p:nvPr/>
              </p:nvSpPr>
              <p:spPr>
                <a:xfrm>
                  <a:off x="-17861" y="4788660"/>
                  <a:ext cx="171681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𝑠𝑡</m:t>
                          </m:r>
                        </m:sup>
                      </m:sSup>
                    </m:oMath>
                  </a14:m>
                  <a:r>
                    <a:rPr lang="en-US" sz="1400" dirty="0"/>
                    <a:t> double pancake</a:t>
                  </a:r>
                </a:p>
              </p:txBody>
            </p:sp>
          </mc:Choice>
          <mc:Fallback xmlns=""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64C5523E-832F-4A45-7AB1-674FE60CC3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7861" y="4788660"/>
                  <a:ext cx="1716819" cy="307777"/>
                </a:xfrm>
                <a:prstGeom prst="rect">
                  <a:avLst/>
                </a:prstGeom>
                <a:blipFill>
                  <a:blip r:embed="rId10"/>
                  <a:stretch>
                    <a:fillRect t="-3922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9364AA96-FA94-E468-70DF-0E6AA886A287}"/>
                    </a:ext>
                  </a:extLst>
                </p:cNvPr>
                <p:cNvSpPr txBox="1"/>
                <p:nvPr/>
              </p:nvSpPr>
              <p:spPr>
                <a:xfrm>
                  <a:off x="-30602" y="4203378"/>
                  <a:ext cx="171681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𝑠𝑡</m:t>
                          </m:r>
                        </m:sup>
                      </m:sSup>
                    </m:oMath>
                  </a14:m>
                  <a:r>
                    <a:rPr lang="en-US" sz="1400" dirty="0"/>
                    <a:t> double pancake</a:t>
                  </a: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9364AA96-FA94-E468-70DF-0E6AA886A2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0602" y="4203378"/>
                  <a:ext cx="1716819" cy="307777"/>
                </a:xfrm>
                <a:prstGeom prst="rect">
                  <a:avLst/>
                </a:prstGeom>
                <a:blipFill>
                  <a:blip r:embed="rId11"/>
                  <a:stretch>
                    <a:fillRect t="-3922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4AB0B933-FC50-87FE-0974-622052AC3B73}"/>
                    </a:ext>
                  </a:extLst>
                </p:cNvPr>
                <p:cNvSpPr txBox="1"/>
                <p:nvPr/>
              </p:nvSpPr>
              <p:spPr>
                <a:xfrm>
                  <a:off x="-65654" y="5011198"/>
                  <a:ext cx="169208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𝑡𝑢𝑟𝑛𝑠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37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4AB0B933-FC50-87FE-0974-622052AC3B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65654" y="5011198"/>
                  <a:ext cx="1692085" cy="33855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368EDD19-2F57-730E-07D0-29CE412C8AF4}"/>
                    </a:ext>
                  </a:extLst>
                </p:cNvPr>
                <p:cNvSpPr txBox="1"/>
                <p:nvPr/>
              </p:nvSpPr>
              <p:spPr>
                <a:xfrm>
                  <a:off x="-39046" y="3679114"/>
                  <a:ext cx="171681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𝑠𝑡</m:t>
                          </m:r>
                        </m:sup>
                      </m:sSup>
                    </m:oMath>
                  </a14:m>
                  <a:r>
                    <a:rPr lang="en-US" sz="1400" dirty="0"/>
                    <a:t> double pancake</a:t>
                  </a:r>
                </a:p>
              </p:txBody>
            </p:sp>
          </mc:Choice>
          <mc:Fallback xmlns="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368EDD19-2F57-730E-07D0-29CE412C8A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9046" y="3679114"/>
                  <a:ext cx="1716819" cy="307777"/>
                </a:xfrm>
                <a:prstGeom prst="rect">
                  <a:avLst/>
                </a:prstGeom>
                <a:blipFill>
                  <a:blip r:embed="rId13"/>
                  <a:stretch>
                    <a:fillRect t="-3922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A0A0164-71C4-B40B-3847-26EB7FC99ABE}"/>
              </a:ext>
            </a:extLst>
          </p:cNvPr>
          <p:cNvGrpSpPr/>
          <p:nvPr/>
        </p:nvGrpSpPr>
        <p:grpSpPr>
          <a:xfrm>
            <a:off x="8309107" y="2880584"/>
            <a:ext cx="1764612" cy="1675682"/>
            <a:chOff x="8309107" y="3594080"/>
            <a:chExt cx="1764612" cy="167568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B92E145A-AEC9-AD07-332D-69EC76A3ADFF}"/>
                    </a:ext>
                  </a:extLst>
                </p:cNvPr>
                <p:cNvSpPr txBox="1"/>
                <p:nvPr/>
              </p:nvSpPr>
              <p:spPr>
                <a:xfrm>
                  <a:off x="8317800" y="3774460"/>
                  <a:ext cx="169208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𝑡𝑢𝑟𝑛𝑠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=47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B92E145A-AEC9-AD07-332D-69EC76A3AD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7800" y="3774460"/>
                  <a:ext cx="1692085" cy="338554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91B44E0C-17E0-423C-2D62-72CE5FD11A60}"/>
                    </a:ext>
                  </a:extLst>
                </p:cNvPr>
                <p:cNvSpPr txBox="1"/>
                <p:nvPr/>
              </p:nvSpPr>
              <p:spPr>
                <a:xfrm>
                  <a:off x="8317800" y="4316424"/>
                  <a:ext cx="169208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𝑡𝑢𝑟𝑛𝑠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=39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91B44E0C-17E0-423C-2D62-72CE5FD11A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7800" y="4316424"/>
                  <a:ext cx="1692085" cy="338554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DC0C8D51-8094-FD94-BACA-C6AE0B272308}"/>
                    </a:ext>
                  </a:extLst>
                </p:cNvPr>
                <p:cNvSpPr txBox="1"/>
                <p:nvPr/>
              </p:nvSpPr>
              <p:spPr>
                <a:xfrm>
                  <a:off x="8356900" y="4708670"/>
                  <a:ext cx="171681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𝑠𝑡</m:t>
                          </m:r>
                        </m:sup>
                      </m:sSup>
                    </m:oMath>
                  </a14:m>
                  <a:r>
                    <a:rPr lang="en-US" sz="1400" dirty="0"/>
                    <a:t> double pancake</a:t>
                  </a:r>
                </a:p>
              </p:txBody>
            </p:sp>
          </mc:Choice>
          <mc:Fallback xmlns="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DC0C8D51-8094-FD94-BACA-C6AE0B2723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6900" y="4708670"/>
                  <a:ext cx="1716819" cy="307777"/>
                </a:xfrm>
                <a:prstGeom prst="rect">
                  <a:avLst/>
                </a:prstGeom>
                <a:blipFill>
                  <a:blip r:embed="rId16"/>
                  <a:stretch>
                    <a:fillRect t="-1961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7A84D3CE-39CB-EC12-A215-B2B0A526D9A3}"/>
                    </a:ext>
                  </a:extLst>
                </p:cNvPr>
                <p:cNvSpPr txBox="1"/>
                <p:nvPr/>
              </p:nvSpPr>
              <p:spPr>
                <a:xfrm>
                  <a:off x="8344159" y="4123388"/>
                  <a:ext cx="171681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𝑠𝑡</m:t>
                          </m:r>
                        </m:sup>
                      </m:sSup>
                    </m:oMath>
                  </a14:m>
                  <a:r>
                    <a:rPr lang="en-US" sz="1400" dirty="0"/>
                    <a:t> double pancake</a:t>
                  </a:r>
                </a:p>
              </p:txBody>
            </p:sp>
          </mc:Choice>
          <mc:Fallback xmlns="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7A84D3CE-39CB-EC12-A215-B2B0A526D9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4159" y="4123388"/>
                  <a:ext cx="1716819" cy="307777"/>
                </a:xfrm>
                <a:prstGeom prst="rect">
                  <a:avLst/>
                </a:prstGeom>
                <a:blipFill>
                  <a:blip r:embed="rId17"/>
                  <a:stretch>
                    <a:fillRect t="-1961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" name="TextBox 136">
                  <a:extLst>
                    <a:ext uri="{FF2B5EF4-FFF2-40B4-BE49-F238E27FC236}">
                      <a16:creationId xmlns:a16="http://schemas.microsoft.com/office/drawing/2014/main" id="{7D6A3C2F-4DF3-6AFC-F01C-E3D831B4067C}"/>
                    </a:ext>
                  </a:extLst>
                </p:cNvPr>
                <p:cNvSpPr txBox="1"/>
                <p:nvPr/>
              </p:nvSpPr>
              <p:spPr>
                <a:xfrm>
                  <a:off x="8309107" y="4931208"/>
                  <a:ext cx="169208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𝑡𝑢𝑟𝑛𝑠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37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37" name="TextBox 136">
                  <a:extLst>
                    <a:ext uri="{FF2B5EF4-FFF2-40B4-BE49-F238E27FC236}">
                      <a16:creationId xmlns:a16="http://schemas.microsoft.com/office/drawing/2014/main" id="{7D6A3C2F-4DF3-6AFC-F01C-E3D831B406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9107" y="4931208"/>
                  <a:ext cx="1692085" cy="338554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DA4A2542-9214-035D-7B8E-5255D461CAD3}"/>
                    </a:ext>
                  </a:extLst>
                </p:cNvPr>
                <p:cNvSpPr txBox="1"/>
                <p:nvPr/>
              </p:nvSpPr>
              <p:spPr>
                <a:xfrm>
                  <a:off x="8344159" y="3594080"/>
                  <a:ext cx="171681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𝑠𝑡</m:t>
                          </m:r>
                        </m:sup>
                      </m:sSup>
                    </m:oMath>
                  </a14:m>
                  <a:r>
                    <a:rPr lang="en-US" sz="1400" dirty="0"/>
                    <a:t> double pancake</a:t>
                  </a:r>
                </a:p>
              </p:txBody>
            </p:sp>
          </mc:Choice>
          <mc:Fallback xmlns=""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DA4A2542-9214-035D-7B8E-5255D461CA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4159" y="3594080"/>
                  <a:ext cx="1716819" cy="307777"/>
                </a:xfrm>
                <a:prstGeom prst="rect">
                  <a:avLst/>
                </a:prstGeom>
                <a:blipFill>
                  <a:blip r:embed="rId19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809FDC84-8261-0BA3-68F8-72E86E83D17C}"/>
                  </a:ext>
                </a:extLst>
              </p:cNvPr>
              <p:cNvSpPr txBox="1"/>
              <p:nvPr/>
            </p:nvSpPr>
            <p:spPr>
              <a:xfrm>
                <a:off x="458623" y="5860022"/>
                <a:ext cx="2194163" cy="667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=15.35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𝑝𝑒𝑎𝑘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=16.58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809FDC84-8261-0BA3-68F8-72E86E83D1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623" y="5860022"/>
                <a:ext cx="2194163" cy="667747"/>
              </a:xfrm>
              <a:prstGeom prst="rect">
                <a:avLst/>
              </a:prstGeom>
              <a:blipFill>
                <a:blip r:embed="rId20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ABEC9F1D-0F39-0316-1DC8-2A8A5E161FB2}"/>
                  </a:ext>
                </a:extLst>
              </p:cNvPr>
              <p:cNvSpPr txBox="1"/>
              <p:nvPr/>
            </p:nvSpPr>
            <p:spPr>
              <a:xfrm>
                <a:off x="7483530" y="5859048"/>
                <a:ext cx="2194163" cy="667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=14.72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𝑝𝑒𝑎𝑘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=16.3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ABEC9F1D-0F39-0316-1DC8-2A8A5E161F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3530" y="5859048"/>
                <a:ext cx="2194163" cy="667747"/>
              </a:xfrm>
              <a:prstGeom prst="rect">
                <a:avLst/>
              </a:prstGeom>
              <a:blipFill>
                <a:blip r:embed="rId21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0382699F-B183-A751-1DAD-0AD1D663A5CE}"/>
              </a:ext>
            </a:extLst>
          </p:cNvPr>
          <p:cNvCxnSpPr>
            <a:cxnSpLocks/>
          </p:cNvCxnSpPr>
          <p:nvPr/>
        </p:nvCxnSpPr>
        <p:spPr>
          <a:xfrm>
            <a:off x="5173942" y="5417343"/>
            <a:ext cx="578224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7183A3D8-AF9A-3A4F-1BD6-0731B9D60912}"/>
              </a:ext>
            </a:extLst>
          </p:cNvPr>
          <p:cNvGrpSpPr/>
          <p:nvPr/>
        </p:nvGrpSpPr>
        <p:grpSpPr>
          <a:xfrm>
            <a:off x="895350" y="2254108"/>
            <a:ext cx="3857336" cy="3673620"/>
            <a:chOff x="895350" y="2254108"/>
            <a:chExt cx="3857336" cy="3673620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90A39D71-D795-CEA4-7BBB-2328D4F8DF95}"/>
                </a:ext>
              </a:extLst>
            </p:cNvPr>
            <p:cNvGrpSpPr/>
            <p:nvPr/>
          </p:nvGrpSpPr>
          <p:grpSpPr>
            <a:xfrm>
              <a:off x="895350" y="2254108"/>
              <a:ext cx="3857336" cy="3673620"/>
              <a:chOff x="895350" y="2254108"/>
              <a:chExt cx="3857336" cy="3673620"/>
            </a:xfrm>
          </p:grpSpPr>
          <p:pic>
            <p:nvPicPr>
              <p:cNvPr id="8" name="Picture 7" descr="A colorful chart with numbers and a white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2F0266E6-A42C-9D7C-0CFC-DAB74BAB7D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9396" y="2254108"/>
                <a:ext cx="3203290" cy="3246288"/>
              </a:xfrm>
              <a:prstGeom prst="rect">
                <a:avLst/>
              </a:prstGeom>
            </p:spPr>
          </p:pic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7E085D39-4792-383D-3CCA-A135C32FCF22}"/>
                  </a:ext>
                </a:extLst>
              </p:cNvPr>
              <p:cNvSpPr/>
              <p:nvPr/>
            </p:nvSpPr>
            <p:spPr>
              <a:xfrm>
                <a:off x="943549" y="4831556"/>
                <a:ext cx="1332926" cy="964797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047FD9D6-DCE6-B703-FFE5-D50C3D32BE97}"/>
                  </a:ext>
                </a:extLst>
              </p:cNvPr>
              <p:cNvSpPr/>
              <p:nvPr/>
            </p:nvSpPr>
            <p:spPr>
              <a:xfrm>
                <a:off x="895350" y="4696214"/>
                <a:ext cx="807664" cy="11967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D3164F53-0AFE-D815-3F3B-E8A45CB58712}"/>
                  </a:ext>
                </a:extLst>
              </p:cNvPr>
              <p:cNvSpPr/>
              <p:nvPr/>
            </p:nvSpPr>
            <p:spPr>
              <a:xfrm rot="5400000">
                <a:off x="1772423" y="5215974"/>
                <a:ext cx="574455" cy="8490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70CBBF6B-7B61-9F68-23C3-D80A3D1B92AE}"/>
                </a:ext>
              </a:extLst>
            </p:cNvPr>
            <p:cNvCxnSpPr>
              <a:cxnSpLocks/>
            </p:cNvCxnSpPr>
            <p:nvPr/>
          </p:nvCxnSpPr>
          <p:spPr>
            <a:xfrm>
              <a:off x="1703014" y="5404507"/>
              <a:ext cx="578224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DA62234C-F0A4-770B-1462-924BAE463F2D}"/>
                    </a:ext>
                  </a:extLst>
                </p:cNvPr>
                <p:cNvSpPr txBox="1"/>
                <p:nvPr/>
              </p:nvSpPr>
              <p:spPr>
                <a:xfrm>
                  <a:off x="1810336" y="5369527"/>
                  <a:ext cx="4749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DA62234C-F0A4-770B-1462-924BAE463F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0336" y="5369527"/>
                  <a:ext cx="474942" cy="369332"/>
                </a:xfrm>
                <a:prstGeom prst="rect">
                  <a:avLst/>
                </a:prstGeom>
                <a:blipFill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3" name="TextBox 152">
            <a:extLst>
              <a:ext uri="{FF2B5EF4-FFF2-40B4-BE49-F238E27FC236}">
                <a16:creationId xmlns:a16="http://schemas.microsoft.com/office/drawing/2014/main" id="{23547038-8F85-0C6A-7C4B-CC2215A07D9C}"/>
              </a:ext>
            </a:extLst>
          </p:cNvPr>
          <p:cNvSpPr txBox="1"/>
          <p:nvPr/>
        </p:nvSpPr>
        <p:spPr>
          <a:xfrm>
            <a:off x="5309110" y="5378731"/>
            <a:ext cx="474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D61C58-045B-C8DA-DE54-BCE3AA94FB73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5E2E26-9C13-8023-EAE0-E0089FA2B021}"/>
              </a:ext>
            </a:extLst>
          </p:cNvPr>
          <p:cNvSpPr txBox="1"/>
          <p:nvPr/>
        </p:nvSpPr>
        <p:spPr>
          <a:xfrm>
            <a:off x="4539525" y="3062090"/>
            <a:ext cx="757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VS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ADB86BC-4666-4135-D3CF-55BEA7E94CDC}"/>
              </a:ext>
            </a:extLst>
          </p:cNvPr>
          <p:cNvCxnSpPr>
            <a:cxnSpLocks/>
          </p:cNvCxnSpPr>
          <p:nvPr/>
        </p:nvCxnSpPr>
        <p:spPr>
          <a:xfrm flipV="1">
            <a:off x="1574766" y="4817343"/>
            <a:ext cx="0" cy="517922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505599B-CA05-0D69-5195-CB7018713F37}"/>
                  </a:ext>
                </a:extLst>
              </p:cNvPr>
              <p:cNvSpPr txBox="1"/>
              <p:nvPr/>
            </p:nvSpPr>
            <p:spPr>
              <a:xfrm>
                <a:off x="1094452" y="4862736"/>
                <a:ext cx="4749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505599B-CA05-0D69-5195-CB7018713F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452" y="4862736"/>
                <a:ext cx="474942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1694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10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Roxie model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DB9AC1-7AAA-E6DE-A484-72F619760300}"/>
              </a:ext>
            </a:extLst>
          </p:cNvPr>
          <p:cNvSpPr txBox="1"/>
          <p:nvPr/>
        </p:nvSpPr>
        <p:spPr>
          <a:xfrm>
            <a:off x="2971401" y="1198992"/>
            <a:ext cx="2762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Two main “problems”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88E2EF5-A65E-825C-DFBB-DAAA33E34FFC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1566928" y="1568324"/>
            <a:ext cx="2785599" cy="5748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0BAC745-D1AE-CE65-D7C6-E3BCAC13CE30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4352527" y="1568324"/>
            <a:ext cx="2409278" cy="5748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73DFD09-4E56-DC34-2DC3-157643930981}"/>
              </a:ext>
            </a:extLst>
          </p:cNvPr>
          <p:cNvSpPr txBox="1"/>
          <p:nvPr/>
        </p:nvSpPr>
        <p:spPr>
          <a:xfrm>
            <a:off x="247652" y="2490847"/>
            <a:ext cx="2848641" cy="646331"/>
          </a:xfrm>
          <a:prstGeom prst="rect">
            <a:avLst/>
          </a:prstGeom>
          <a:noFill/>
          <a:ln w="12700">
            <a:solidFill>
              <a:schemeClr val="tx2">
                <a:lumMod val="25000"/>
                <a:lumOff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Roxie works only with Rutherford cable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60C822A-2E81-C79E-7804-7A100B44CB72}"/>
              </a:ext>
            </a:extLst>
          </p:cNvPr>
          <p:cNvSpPr txBox="1"/>
          <p:nvPr/>
        </p:nvSpPr>
        <p:spPr>
          <a:xfrm>
            <a:off x="247649" y="3476812"/>
            <a:ext cx="284864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C46FC5-0619-CBB2-279F-2282A8827812}"/>
              </a:ext>
            </a:extLst>
          </p:cNvPr>
          <p:cNvSpPr txBox="1"/>
          <p:nvPr/>
        </p:nvSpPr>
        <p:spPr>
          <a:xfrm>
            <a:off x="247649" y="4303565"/>
            <a:ext cx="2848641" cy="646331"/>
          </a:xfrm>
          <a:prstGeom prst="rect">
            <a:avLst/>
          </a:prstGeom>
          <a:noFill/>
          <a:ln w="12700">
            <a:solidFill>
              <a:schemeClr val="tx2">
                <a:lumMod val="25000"/>
                <a:lumOff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We want a tape cable      (i.e. </a:t>
            </a:r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Roebel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Cork)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A781843-EB66-9ACA-1CA0-98307248B588}"/>
                  </a:ext>
                </a:extLst>
              </p:cNvPr>
              <p:cNvSpPr txBox="1"/>
              <p:nvPr/>
            </p:nvSpPr>
            <p:spPr>
              <a:xfrm>
                <a:off x="5343837" y="2490847"/>
                <a:ext cx="2807811" cy="36933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fit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A781843-EB66-9ACA-1CA0-98307248B5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837" y="2490847"/>
                <a:ext cx="2807811" cy="369332"/>
              </a:xfrm>
              <a:prstGeom prst="rect">
                <a:avLst/>
              </a:prstGeom>
              <a:blipFill>
                <a:blip r:embed="rId3"/>
                <a:stretch>
                  <a:fillRect t="-6452" b="-25806"/>
                </a:stretch>
              </a:blipFill>
              <a:ln w="127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>
            <a:extLst>
              <a:ext uri="{FF2B5EF4-FFF2-40B4-BE49-F238E27FC236}">
                <a16:creationId xmlns:a16="http://schemas.microsoft.com/office/drawing/2014/main" id="{A59D8CE7-FECF-C207-A1C8-D4B0DFF25566}"/>
              </a:ext>
            </a:extLst>
          </p:cNvPr>
          <p:cNvSpPr txBox="1"/>
          <p:nvPr/>
        </p:nvSpPr>
        <p:spPr>
          <a:xfrm>
            <a:off x="4009169" y="3566030"/>
            <a:ext cx="1583480" cy="369332"/>
          </a:xfrm>
          <a:prstGeom prst="rect">
            <a:avLst/>
          </a:prstGeom>
          <a:noFill/>
          <a:ln w="12700">
            <a:solidFill>
              <a:schemeClr val="tx2">
                <a:lumMod val="25000"/>
                <a:lumOff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Bottura’s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fit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0C729AA-96D0-BBAD-B401-E8D37113496C}"/>
              </a:ext>
            </a:extLst>
          </p:cNvPr>
          <p:cNvSpPr txBox="1"/>
          <p:nvPr/>
        </p:nvSpPr>
        <p:spPr>
          <a:xfrm>
            <a:off x="5470658" y="4381356"/>
            <a:ext cx="2554171" cy="369332"/>
          </a:xfrm>
          <a:prstGeom prst="rect">
            <a:avLst/>
          </a:prstGeom>
          <a:noFill/>
          <a:ln w="12700">
            <a:solidFill>
              <a:schemeClr val="tx2">
                <a:lumMod val="25000"/>
                <a:lumOff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Fleiter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– Ballarino’s fit</a:t>
            </a:r>
          </a:p>
        </p:txBody>
      </p: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C1A9DF3D-BA4D-98CB-DCAC-396DA012B12E}"/>
              </a:ext>
            </a:extLst>
          </p:cNvPr>
          <p:cNvCxnSpPr>
            <a:stCxn id="27" idx="2"/>
            <a:endCxn id="52" idx="0"/>
          </p:cNvCxnSpPr>
          <p:nvPr/>
        </p:nvCxnSpPr>
        <p:spPr>
          <a:xfrm rot="5400000">
            <a:off x="5421401" y="2239687"/>
            <a:ext cx="705851" cy="194683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4A35CE3B-A668-3747-F1F4-E72411B6A48F}"/>
              </a:ext>
            </a:extLst>
          </p:cNvPr>
          <p:cNvCxnSpPr>
            <a:cxnSpLocks/>
            <a:stCxn id="27" idx="2"/>
            <a:endCxn id="53" idx="0"/>
          </p:cNvCxnSpPr>
          <p:nvPr/>
        </p:nvCxnSpPr>
        <p:spPr>
          <a:xfrm rot="16200000" flipH="1">
            <a:off x="5987155" y="3620766"/>
            <a:ext cx="1521177" cy="1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BDCBCF1-4AAD-46D4-C90D-60593D1FF1BA}"/>
              </a:ext>
            </a:extLst>
          </p:cNvPr>
          <p:cNvCxnSpPr>
            <a:cxnSpLocks/>
            <a:stCxn id="53" idx="2"/>
            <a:endCxn id="71" idx="0"/>
          </p:cNvCxnSpPr>
          <p:nvPr/>
        </p:nvCxnSpPr>
        <p:spPr>
          <a:xfrm flipH="1">
            <a:off x="6747742" y="4750688"/>
            <a:ext cx="2" cy="1339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DBDA5C8-A8DC-7A8B-9F3A-D26F9DC4203D}"/>
              </a:ext>
            </a:extLst>
          </p:cNvPr>
          <p:cNvCxnSpPr>
            <a:cxnSpLocks/>
            <a:stCxn id="52" idx="2"/>
            <a:endCxn id="68" idx="0"/>
          </p:cNvCxnSpPr>
          <p:nvPr/>
        </p:nvCxnSpPr>
        <p:spPr>
          <a:xfrm>
            <a:off x="4800909" y="3935362"/>
            <a:ext cx="0" cy="10773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6D63EFFF-400F-0DE3-CA6C-BBEF111862A9}"/>
              </a:ext>
            </a:extLst>
          </p:cNvPr>
          <p:cNvSpPr txBox="1"/>
          <p:nvPr/>
        </p:nvSpPr>
        <p:spPr>
          <a:xfrm>
            <a:off x="3808478" y="5012677"/>
            <a:ext cx="1984862" cy="646331"/>
          </a:xfrm>
          <a:prstGeom prst="rect">
            <a:avLst/>
          </a:prstGeom>
          <a:noFill/>
          <a:ln w="12700">
            <a:solidFill>
              <a:schemeClr val="tx2">
                <a:lumMod val="25000"/>
                <a:lumOff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implemented in Roxie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223905C-CF84-E1DA-6A48-C9CC70C61A60}"/>
              </a:ext>
            </a:extLst>
          </p:cNvPr>
          <p:cNvSpPr txBox="1"/>
          <p:nvPr/>
        </p:nvSpPr>
        <p:spPr>
          <a:xfrm>
            <a:off x="5755311" y="6089992"/>
            <a:ext cx="1984862" cy="64633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Implemented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 Roxie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A44954F-D695-8619-F5FF-E3B37243B494}"/>
              </a:ext>
            </a:extLst>
          </p:cNvPr>
          <p:cNvSpPr txBox="1"/>
          <p:nvPr/>
        </p:nvSpPr>
        <p:spPr>
          <a:xfrm>
            <a:off x="8177893" y="3567766"/>
            <a:ext cx="1583480" cy="369332"/>
          </a:xfrm>
          <a:prstGeom prst="rect">
            <a:avLst/>
          </a:prstGeom>
          <a:noFill/>
          <a:ln w="12700">
            <a:solidFill>
              <a:schemeClr val="tx2">
                <a:lumMod val="25000"/>
                <a:lumOff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Succi’s fit</a:t>
            </a:r>
          </a:p>
        </p:txBody>
      </p: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38D26835-4A7F-7D3B-8C02-7581E1AEB9AD}"/>
              </a:ext>
            </a:extLst>
          </p:cNvPr>
          <p:cNvCxnSpPr>
            <a:stCxn id="27" idx="2"/>
            <a:endCxn id="80" idx="0"/>
          </p:cNvCxnSpPr>
          <p:nvPr/>
        </p:nvCxnSpPr>
        <p:spPr>
          <a:xfrm rot="16200000" flipH="1">
            <a:off x="7504895" y="2103027"/>
            <a:ext cx="707587" cy="222189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3F3A8475-16DE-52AB-A20B-A91B41E457C7}"/>
              </a:ext>
            </a:extLst>
          </p:cNvPr>
          <p:cNvSpPr txBox="1"/>
          <p:nvPr/>
        </p:nvSpPr>
        <p:spPr>
          <a:xfrm>
            <a:off x="7967602" y="5012676"/>
            <a:ext cx="1984862" cy="646331"/>
          </a:xfrm>
          <a:prstGeom prst="rect">
            <a:avLst/>
          </a:prstGeom>
          <a:noFill/>
          <a:ln w="12700">
            <a:solidFill>
              <a:schemeClr val="tx2">
                <a:lumMod val="25000"/>
                <a:lumOff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implemented in Roxie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C85D1222-7DD8-DB9B-EAB2-A6C789B976F3}"/>
              </a:ext>
            </a:extLst>
          </p:cNvPr>
          <p:cNvCxnSpPr>
            <a:cxnSpLocks/>
          </p:cNvCxnSpPr>
          <p:nvPr/>
        </p:nvCxnSpPr>
        <p:spPr>
          <a:xfrm>
            <a:off x="8977718" y="3935361"/>
            <a:ext cx="0" cy="10773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8A20347-F0EC-E752-8AFD-E19134729C36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848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11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Cable problem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705E3E8-8AFE-758C-E12A-D98245CBB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09" y="1432445"/>
            <a:ext cx="6525291" cy="143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C489C2-CA37-33F3-68F8-CCFDD5708DEC}"/>
              </a:ext>
            </a:extLst>
          </p:cNvPr>
          <p:cNvSpPr txBox="1"/>
          <p:nvPr/>
        </p:nvSpPr>
        <p:spPr>
          <a:xfrm>
            <a:off x="960469" y="2963674"/>
            <a:ext cx="61494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https://www.fujikura.co.jp/eng/products/newbusiness/superconductors/01/2052504_12808.html 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9C68DB-A0EB-1956-7A07-E1E6F2C19E5C}"/>
              </a:ext>
            </a:extLst>
          </p:cNvPr>
          <p:cNvSpPr txBox="1"/>
          <p:nvPr/>
        </p:nvSpPr>
        <p:spPr>
          <a:xfrm>
            <a:off x="513184" y="2943305"/>
            <a:ext cx="4980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[</a:t>
            </a:r>
            <a:r>
              <a:rPr lang="en-US" sz="1100" dirty="0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FF"/>
                </a:highlight>
                <a:latin typeface="HelveticaNeue Regular"/>
              </a:rPr>
              <a:t>5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]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F9CCCA-4794-0237-2B37-6D6EB4B9CFE9}"/>
              </a:ext>
            </a:extLst>
          </p:cNvPr>
          <p:cNvSpPr/>
          <p:nvPr/>
        </p:nvSpPr>
        <p:spPr>
          <a:xfrm>
            <a:off x="3072747" y="829370"/>
            <a:ext cx="3405660" cy="463817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FUJIKURA FESC-SCH12 TAPE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5702F5B-99BC-EADD-3161-2C33B5471EBC}"/>
              </a:ext>
            </a:extLst>
          </p:cNvPr>
          <p:cNvCxnSpPr>
            <a:cxnSpLocks/>
          </p:cNvCxnSpPr>
          <p:nvPr/>
        </p:nvCxnSpPr>
        <p:spPr>
          <a:xfrm flipV="1">
            <a:off x="6922294" y="1513902"/>
            <a:ext cx="719137" cy="3951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5C4183A-A349-CEBF-8A11-A26A375D4661}"/>
              </a:ext>
            </a:extLst>
          </p:cNvPr>
          <p:cNvCxnSpPr>
            <a:cxnSpLocks/>
          </p:cNvCxnSpPr>
          <p:nvPr/>
        </p:nvCxnSpPr>
        <p:spPr>
          <a:xfrm flipV="1">
            <a:off x="7234813" y="1749151"/>
            <a:ext cx="719137" cy="3951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C4EF804-A556-219A-9C36-F13B39893AA6}"/>
              </a:ext>
            </a:extLst>
          </p:cNvPr>
          <p:cNvCxnSpPr>
            <a:cxnSpLocks/>
          </p:cNvCxnSpPr>
          <p:nvPr/>
        </p:nvCxnSpPr>
        <p:spPr>
          <a:xfrm flipV="1">
            <a:off x="7234813" y="2864202"/>
            <a:ext cx="719137" cy="3951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77CC749-E70B-EDF7-46B6-CA5C6CB5EF15}"/>
              </a:ext>
            </a:extLst>
          </p:cNvPr>
          <p:cNvCxnSpPr>
            <a:cxnSpLocks/>
          </p:cNvCxnSpPr>
          <p:nvPr/>
        </p:nvCxnSpPr>
        <p:spPr>
          <a:xfrm flipH="1" flipV="1">
            <a:off x="7547330" y="1469469"/>
            <a:ext cx="406619" cy="409575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51A6F2-931D-A91B-B9B6-D49A871A2F74}"/>
              </a:ext>
            </a:extLst>
          </p:cNvPr>
          <p:cNvCxnSpPr>
            <a:cxnSpLocks/>
          </p:cNvCxnSpPr>
          <p:nvPr/>
        </p:nvCxnSpPr>
        <p:spPr>
          <a:xfrm flipV="1">
            <a:off x="7827744" y="1687529"/>
            <a:ext cx="0" cy="1249479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DDF5076-2DC5-4E1B-8590-081CE9EE6D8A}"/>
              </a:ext>
            </a:extLst>
          </p:cNvPr>
          <p:cNvSpPr txBox="1"/>
          <p:nvPr/>
        </p:nvSpPr>
        <p:spPr>
          <a:xfrm>
            <a:off x="7900661" y="1405641"/>
            <a:ext cx="1031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12 mm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E71C86-3127-E28C-1BFE-DAEB4BB7B29B}"/>
              </a:ext>
            </a:extLst>
          </p:cNvPr>
          <p:cNvSpPr txBox="1"/>
          <p:nvPr/>
        </p:nvSpPr>
        <p:spPr>
          <a:xfrm>
            <a:off x="8108159" y="2199005"/>
            <a:ext cx="1182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0.11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3" name="Table 72">
                <a:extLst>
                  <a:ext uri="{FF2B5EF4-FFF2-40B4-BE49-F238E27FC236}">
                    <a16:creationId xmlns:a16="http://schemas.microsoft.com/office/drawing/2014/main" id="{CFF515AA-DBDD-AF89-C1B0-A905F545FF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5932672"/>
                  </p:ext>
                </p:extLst>
              </p:nvPr>
            </p:nvGraphicFramePr>
            <p:xfrm>
              <a:off x="988468" y="3334366"/>
              <a:ext cx="7728127" cy="3152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4185">
                      <a:extLst>
                        <a:ext uri="{9D8B030D-6E8A-4147-A177-3AD203B41FA5}">
                          <a16:colId xmlns:a16="http://schemas.microsoft.com/office/drawing/2014/main" val="583753198"/>
                        </a:ext>
                      </a:extLst>
                    </a:gridCol>
                    <a:gridCol w="653143">
                      <a:extLst>
                        <a:ext uri="{9D8B030D-6E8A-4147-A177-3AD203B41FA5}">
                          <a16:colId xmlns:a16="http://schemas.microsoft.com/office/drawing/2014/main" val="2618569372"/>
                        </a:ext>
                      </a:extLst>
                    </a:gridCol>
                    <a:gridCol w="900719">
                      <a:extLst>
                        <a:ext uri="{9D8B030D-6E8A-4147-A177-3AD203B41FA5}">
                          <a16:colId xmlns:a16="http://schemas.microsoft.com/office/drawing/2014/main" val="1094769885"/>
                        </a:ext>
                      </a:extLst>
                    </a:gridCol>
                    <a:gridCol w="966016">
                      <a:extLst>
                        <a:ext uri="{9D8B030D-6E8A-4147-A177-3AD203B41FA5}">
                          <a16:colId xmlns:a16="http://schemas.microsoft.com/office/drawing/2014/main" val="3580217367"/>
                        </a:ext>
                      </a:extLst>
                    </a:gridCol>
                    <a:gridCol w="966016">
                      <a:extLst>
                        <a:ext uri="{9D8B030D-6E8A-4147-A177-3AD203B41FA5}">
                          <a16:colId xmlns:a16="http://schemas.microsoft.com/office/drawing/2014/main" val="71827651"/>
                        </a:ext>
                      </a:extLst>
                    </a:gridCol>
                    <a:gridCol w="966016">
                      <a:extLst>
                        <a:ext uri="{9D8B030D-6E8A-4147-A177-3AD203B41FA5}">
                          <a16:colId xmlns:a16="http://schemas.microsoft.com/office/drawing/2014/main" val="1176845295"/>
                        </a:ext>
                      </a:extLst>
                    </a:gridCol>
                    <a:gridCol w="966016">
                      <a:extLst>
                        <a:ext uri="{9D8B030D-6E8A-4147-A177-3AD203B41FA5}">
                          <a16:colId xmlns:a16="http://schemas.microsoft.com/office/drawing/2014/main" val="994507664"/>
                        </a:ext>
                      </a:extLst>
                    </a:gridCol>
                    <a:gridCol w="966016">
                      <a:extLst>
                        <a:ext uri="{9D8B030D-6E8A-4147-A177-3AD203B41FA5}">
                          <a16:colId xmlns:a16="http://schemas.microsoft.com/office/drawing/2014/main" val="3065845266"/>
                        </a:ext>
                      </a:extLst>
                    </a:gridCol>
                  </a:tblGrid>
                  <a:tr h="68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PRODUCT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WIDTH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(mm)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THICKNESS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(mm)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SUBSTRATE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(µm)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STABILISER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(µm)</a:t>
                          </a:r>
                        </a:p>
                        <a:p>
                          <a:pPr algn="ctr"/>
                          <a:endParaRPr lang="en-US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ARTIFICIAL PINNING OPTION (AP)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CRITICAL CURRENT [A]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(at 77 K, S.F.)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CRITICAL CURRENT [A]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(at 20K, 5T)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36818534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FYSC-SCH04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75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Non-AP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US" sz="1200" dirty="0"/>
                            <a:t> 165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368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03352779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FYSC-SCH12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75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Non-AP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US" sz="1200" dirty="0"/>
                            <a:t> 550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1.104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24352301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FYSC-S12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75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Non-AP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US" sz="1200" dirty="0"/>
                            <a:t> 550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49769868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FESC-SCH02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US" sz="1200" dirty="0"/>
                            <a:t> 30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257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2860524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FESC-SCH03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US" sz="1200" dirty="0"/>
                            <a:t> 63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497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70025008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FESC-SCH04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US" sz="1200" dirty="0"/>
                            <a:t> 85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663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80670039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FESC-SCH04 (05)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US" sz="1200" dirty="0"/>
                            <a:t> 85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663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43888407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FESC-SCH12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0.11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</m:t>
                                </m:r>
                                <m:r>
                                  <a:rPr lang="en-US" sz="12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250</m:t>
                                </m:r>
                              </m:oMath>
                            </m:oMathPara>
                          </a14:m>
                          <a:endParaRPr lang="en-US" sz="12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1990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30310881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FESC-S12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US" sz="1200" dirty="0"/>
                            <a:t> 250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219724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3" name="Table 72">
                <a:extLst>
                  <a:ext uri="{FF2B5EF4-FFF2-40B4-BE49-F238E27FC236}">
                    <a16:creationId xmlns:a16="http://schemas.microsoft.com/office/drawing/2014/main" id="{CFF515AA-DBDD-AF89-C1B0-A905F545FF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5932672"/>
                  </p:ext>
                </p:extLst>
              </p:nvPr>
            </p:nvGraphicFramePr>
            <p:xfrm>
              <a:off x="988468" y="3334366"/>
              <a:ext cx="7728127" cy="3152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4185">
                      <a:extLst>
                        <a:ext uri="{9D8B030D-6E8A-4147-A177-3AD203B41FA5}">
                          <a16:colId xmlns:a16="http://schemas.microsoft.com/office/drawing/2014/main" val="583753198"/>
                        </a:ext>
                      </a:extLst>
                    </a:gridCol>
                    <a:gridCol w="653143">
                      <a:extLst>
                        <a:ext uri="{9D8B030D-6E8A-4147-A177-3AD203B41FA5}">
                          <a16:colId xmlns:a16="http://schemas.microsoft.com/office/drawing/2014/main" val="2618569372"/>
                        </a:ext>
                      </a:extLst>
                    </a:gridCol>
                    <a:gridCol w="900719">
                      <a:extLst>
                        <a:ext uri="{9D8B030D-6E8A-4147-A177-3AD203B41FA5}">
                          <a16:colId xmlns:a16="http://schemas.microsoft.com/office/drawing/2014/main" val="1094769885"/>
                        </a:ext>
                      </a:extLst>
                    </a:gridCol>
                    <a:gridCol w="966016">
                      <a:extLst>
                        <a:ext uri="{9D8B030D-6E8A-4147-A177-3AD203B41FA5}">
                          <a16:colId xmlns:a16="http://schemas.microsoft.com/office/drawing/2014/main" val="3580217367"/>
                        </a:ext>
                      </a:extLst>
                    </a:gridCol>
                    <a:gridCol w="966016">
                      <a:extLst>
                        <a:ext uri="{9D8B030D-6E8A-4147-A177-3AD203B41FA5}">
                          <a16:colId xmlns:a16="http://schemas.microsoft.com/office/drawing/2014/main" val="71827651"/>
                        </a:ext>
                      </a:extLst>
                    </a:gridCol>
                    <a:gridCol w="966016">
                      <a:extLst>
                        <a:ext uri="{9D8B030D-6E8A-4147-A177-3AD203B41FA5}">
                          <a16:colId xmlns:a16="http://schemas.microsoft.com/office/drawing/2014/main" val="1176845295"/>
                        </a:ext>
                      </a:extLst>
                    </a:gridCol>
                    <a:gridCol w="966016">
                      <a:extLst>
                        <a:ext uri="{9D8B030D-6E8A-4147-A177-3AD203B41FA5}">
                          <a16:colId xmlns:a16="http://schemas.microsoft.com/office/drawing/2014/main" val="994507664"/>
                        </a:ext>
                      </a:extLst>
                    </a:gridCol>
                    <a:gridCol w="966016">
                      <a:extLst>
                        <a:ext uri="{9D8B030D-6E8A-4147-A177-3AD203B41FA5}">
                          <a16:colId xmlns:a16="http://schemas.microsoft.com/office/drawing/2014/main" val="3065845266"/>
                        </a:ext>
                      </a:extLst>
                    </a:gridCol>
                  </a:tblGrid>
                  <a:tr h="68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PRODUCT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WIDTH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(mm)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THICKNESS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(mm)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SUBSTRATE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(µm)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STABILISER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(µm)</a:t>
                          </a:r>
                        </a:p>
                        <a:p>
                          <a:pPr algn="ctr"/>
                          <a:endParaRPr lang="en-US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ARTIFICIAL PINNING OPTION (AP)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CRITICAL CURRENT [A]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(at 77 K, S.F.)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CRITICAL CURRENT [A]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(at 20K, 5T)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3681853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FYSC-SCH04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75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Non-AP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02532" t="-253333" r="-103797" b="-8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368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0335277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FYSC-SCH12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75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Non-AP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02532" t="-353333" r="-103797" b="-7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1.104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2435230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FYSC-S12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75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Non-AP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02532" t="-453333" r="-103797" b="-6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4976986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FESC-SCH02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02532" t="-553333" r="-103797" b="-5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257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286052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FESC-SCH03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02532" t="-653333" r="-103797" b="-4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497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7002500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FESC-SCH04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02532" t="-736957" r="-103797" b="-3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663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8067003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FESC-SCH04 (05)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02532" t="-855556" r="-103797" b="-21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663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43888407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FESC-SCH12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0.11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02532" t="-955556" r="-103797" b="-11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1990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3031088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FESC-S12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02532" t="-1055556" r="-103797" b="-1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2197247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222DFA4-AC4C-A703-89C3-4B404FF44986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166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12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Strand problem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9807267-AEF9-792D-EE18-96069C167875}"/>
                  </a:ext>
                </a:extLst>
              </p:cNvPr>
              <p:cNvSpPr/>
              <p:nvPr/>
            </p:nvSpPr>
            <p:spPr>
              <a:xfrm>
                <a:off x="784061" y="3545988"/>
                <a:ext cx="2049349" cy="535215"/>
              </a:xfrm>
              <a:prstGeom prst="rect">
                <a:avLst/>
              </a:prstGeom>
              <a:noFill/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9807267-AEF9-792D-EE18-96069C1678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061" y="3545988"/>
                <a:ext cx="2049349" cy="5352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D7C3169B-379F-58EF-99C0-CFEEBD993E2E}"/>
                  </a:ext>
                </a:extLst>
              </p:cNvPr>
              <p:cNvSpPr/>
              <p:nvPr/>
            </p:nvSpPr>
            <p:spPr>
              <a:xfrm>
                <a:off x="776063" y="4314505"/>
                <a:ext cx="2049349" cy="736487"/>
              </a:xfrm>
              <a:prstGeom prst="rect">
                <a:avLst/>
              </a:prstGeom>
              <a:noFill/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D7C3169B-379F-58EF-99C0-CFEEBD993E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063" y="4314505"/>
                <a:ext cx="2049349" cy="7364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AB9CB4D-7337-1FE4-FE0F-A46A05BD4527}"/>
              </a:ext>
            </a:extLst>
          </p:cNvPr>
          <p:cNvSpPr txBox="1"/>
          <p:nvPr/>
        </p:nvSpPr>
        <p:spPr>
          <a:xfrm>
            <a:off x="108919" y="3616826"/>
            <a:ext cx="50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756187-2F33-29A3-0416-BCD1283EB333}"/>
              </a:ext>
            </a:extLst>
          </p:cNvPr>
          <p:cNvSpPr txBox="1"/>
          <p:nvPr/>
        </p:nvSpPr>
        <p:spPr>
          <a:xfrm>
            <a:off x="151252" y="4465741"/>
            <a:ext cx="50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45B51EE-8F17-6E14-C15A-591CD418D71A}"/>
              </a:ext>
            </a:extLst>
          </p:cNvPr>
          <p:cNvCxnSpPr>
            <a:cxnSpLocks/>
          </p:cNvCxnSpPr>
          <p:nvPr/>
        </p:nvCxnSpPr>
        <p:spPr>
          <a:xfrm flipV="1">
            <a:off x="3145182" y="4682748"/>
            <a:ext cx="666213" cy="72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6D6B9FC-FA0F-E807-185E-CD0C58C4E3E3}"/>
              </a:ext>
            </a:extLst>
          </p:cNvPr>
          <p:cNvCxnSpPr>
            <a:cxnSpLocks/>
          </p:cNvCxnSpPr>
          <p:nvPr/>
        </p:nvCxnSpPr>
        <p:spPr>
          <a:xfrm>
            <a:off x="3115824" y="3881192"/>
            <a:ext cx="6642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C5C70AD7-BD91-881B-B0DC-A45AD659B4EC}"/>
              </a:ext>
            </a:extLst>
          </p:cNvPr>
          <p:cNvSpPr/>
          <p:nvPr/>
        </p:nvSpPr>
        <p:spPr>
          <a:xfrm>
            <a:off x="9226139" y="1695141"/>
            <a:ext cx="583325" cy="562303"/>
          </a:xfrm>
          <a:prstGeom prst="ellipse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EA535C-E107-1C1B-402D-F42371E81B38}"/>
              </a:ext>
            </a:extLst>
          </p:cNvPr>
          <p:cNvSpPr txBox="1"/>
          <p:nvPr/>
        </p:nvSpPr>
        <p:spPr>
          <a:xfrm>
            <a:off x="7742863" y="1331447"/>
            <a:ext cx="103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Tape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1E46CC-5A98-84FB-7594-78D17D6A2478}"/>
              </a:ext>
            </a:extLst>
          </p:cNvPr>
          <p:cNvSpPr txBox="1"/>
          <p:nvPr/>
        </p:nvSpPr>
        <p:spPr>
          <a:xfrm>
            <a:off x="9038934" y="1325809"/>
            <a:ext cx="103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Strand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BC55326-7DAF-4BB9-A87D-A946953DAC8F}"/>
              </a:ext>
            </a:extLst>
          </p:cNvPr>
          <p:cNvGrpSpPr/>
          <p:nvPr/>
        </p:nvGrpSpPr>
        <p:grpSpPr>
          <a:xfrm>
            <a:off x="7217903" y="1684630"/>
            <a:ext cx="1562104" cy="781896"/>
            <a:chOff x="4832636" y="1106667"/>
            <a:chExt cx="1562104" cy="781896"/>
          </a:xfrm>
          <a:pattFill prst="wdUpDiag">
            <a:fgClr>
              <a:schemeClr val="accent1"/>
            </a:fgClr>
            <a:bgClr>
              <a:schemeClr val="bg1"/>
            </a:bgClr>
          </a:patt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2F6221C-D0D1-CB08-DDFB-62E55197CFEE}"/>
                </a:ext>
              </a:extLst>
            </p:cNvPr>
            <p:cNvSpPr/>
            <p:nvPr/>
          </p:nvSpPr>
          <p:spPr>
            <a:xfrm>
              <a:off x="5120454" y="1155911"/>
              <a:ext cx="1195552" cy="463816"/>
            </a:xfrm>
            <a:prstGeom prst="rect">
              <a:avLst/>
            </a:prstGeom>
            <a:grpFill/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F133119-BC13-F3A4-7CAA-D34366CD6B93}"/>
                </a:ext>
              </a:extLst>
            </p:cNvPr>
            <p:cNvCxnSpPr>
              <a:stCxn id="11" idx="1"/>
            </p:cNvCxnSpPr>
            <p:nvPr/>
          </p:nvCxnSpPr>
          <p:spPr>
            <a:xfrm>
              <a:off x="5120454" y="1387819"/>
              <a:ext cx="0" cy="500744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52C2DF0-4680-D9C0-E145-781F50273F7B}"/>
                </a:ext>
              </a:extLst>
            </p:cNvPr>
            <p:cNvCxnSpPr>
              <a:stCxn id="11" idx="3"/>
            </p:cNvCxnSpPr>
            <p:nvPr/>
          </p:nvCxnSpPr>
          <p:spPr>
            <a:xfrm>
              <a:off x="6316006" y="1387819"/>
              <a:ext cx="0" cy="500744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9BFF988-B4F2-8E20-37C7-D2981BDBDDDB}"/>
                </a:ext>
              </a:extLst>
            </p:cNvPr>
            <p:cNvCxnSpPr>
              <a:cxnSpLocks/>
            </p:cNvCxnSpPr>
            <p:nvPr/>
          </p:nvCxnSpPr>
          <p:spPr>
            <a:xfrm>
              <a:off x="5037588" y="1801853"/>
              <a:ext cx="1357152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B952076-9AC8-B0EA-778B-A3FFD49EFD39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>
              <a:off x="4832636" y="1155911"/>
              <a:ext cx="885594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FC059A2-54E3-EFA1-5E62-2AF3055AE506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flipH="1">
              <a:off x="4832636" y="1619727"/>
              <a:ext cx="885594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59F8D21-3D0C-B56C-8CB9-5B6678AAFC53}"/>
                </a:ext>
              </a:extLst>
            </p:cNvPr>
            <p:cNvCxnSpPr/>
            <p:nvPr/>
          </p:nvCxnSpPr>
          <p:spPr>
            <a:xfrm>
              <a:off x="4911463" y="1106667"/>
              <a:ext cx="0" cy="562303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290C025-8561-9528-5F5B-6D79F3B7D132}"/>
              </a:ext>
            </a:extLst>
          </p:cNvPr>
          <p:cNvSpPr txBox="1"/>
          <p:nvPr/>
        </p:nvSpPr>
        <p:spPr>
          <a:xfrm>
            <a:off x="5906472" y="1772600"/>
            <a:ext cx="1483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H=0.11 mm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2FB47A1-1DE8-0B73-741E-18D99E67063F}"/>
              </a:ext>
            </a:extLst>
          </p:cNvPr>
          <p:cNvSpPr txBox="1"/>
          <p:nvPr/>
        </p:nvSpPr>
        <p:spPr>
          <a:xfrm>
            <a:off x="7524367" y="2379816"/>
            <a:ext cx="115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B=12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91E9940-8A4F-9001-9B5B-992CCEFA3428}"/>
                  </a:ext>
                </a:extLst>
              </p:cNvPr>
              <p:cNvSpPr txBox="1"/>
              <p:nvPr/>
            </p:nvSpPr>
            <p:spPr>
              <a:xfrm>
                <a:off x="3777006" y="3433886"/>
                <a:ext cx="2334520" cy="6535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𝑠𝑡𝑟𝑎𝑛𝑑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91E9940-8A4F-9001-9B5B-992CCEFA34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7006" y="3433886"/>
                <a:ext cx="2334520" cy="6535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D1DD0D1-3CA0-0023-19D1-B598CC5B2CB2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9226139" y="1976293"/>
            <a:ext cx="0" cy="5007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5F3DB37-782D-2603-FFDF-3377008C51FE}"/>
              </a:ext>
            </a:extLst>
          </p:cNvPr>
          <p:cNvCxnSpPr>
            <a:stCxn id="12" idx="6"/>
          </p:cNvCxnSpPr>
          <p:nvPr/>
        </p:nvCxnSpPr>
        <p:spPr>
          <a:xfrm>
            <a:off x="9809464" y="1976293"/>
            <a:ext cx="0" cy="5007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75023C0-F34B-2FCF-C8DD-BC08FB02B10C}"/>
              </a:ext>
            </a:extLst>
          </p:cNvPr>
          <p:cNvCxnSpPr/>
          <p:nvPr/>
        </p:nvCxnSpPr>
        <p:spPr>
          <a:xfrm>
            <a:off x="9147563" y="2390327"/>
            <a:ext cx="7173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34171CB1-C273-EFFD-D4A4-112D561A82EA}"/>
                  </a:ext>
                </a:extLst>
              </p:cNvPr>
              <p:cNvSpPr txBox="1"/>
              <p:nvPr/>
            </p:nvSpPr>
            <p:spPr>
              <a:xfrm>
                <a:off x="9038933" y="2397318"/>
                <a:ext cx="103714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34171CB1-C273-EFFD-D4A4-112D561A82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8933" y="2397318"/>
                <a:ext cx="103714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5" name="Group 84">
            <a:extLst>
              <a:ext uri="{FF2B5EF4-FFF2-40B4-BE49-F238E27FC236}">
                <a16:creationId xmlns:a16="http://schemas.microsoft.com/office/drawing/2014/main" id="{C46BDAF3-1E70-788A-A366-4B6A238DD4C0}"/>
              </a:ext>
            </a:extLst>
          </p:cNvPr>
          <p:cNvGrpSpPr/>
          <p:nvPr/>
        </p:nvGrpSpPr>
        <p:grpSpPr>
          <a:xfrm>
            <a:off x="5906574" y="5743354"/>
            <a:ext cx="1562104" cy="781896"/>
            <a:chOff x="5301700" y="5558688"/>
            <a:chExt cx="1562104" cy="781896"/>
          </a:xfrm>
          <a:solidFill>
            <a:schemeClr val="tx2">
              <a:lumMod val="75000"/>
              <a:lumOff val="25000"/>
            </a:schemeClr>
          </a:solidFill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753A4759-C2EA-ECF7-1F4F-A4770B5E6F34}"/>
                </a:ext>
              </a:extLst>
            </p:cNvPr>
            <p:cNvSpPr/>
            <p:nvPr/>
          </p:nvSpPr>
          <p:spPr>
            <a:xfrm>
              <a:off x="5589518" y="5607932"/>
              <a:ext cx="1195552" cy="463816"/>
            </a:xfrm>
            <a:prstGeom prst="rect">
              <a:avLst/>
            </a:prstGeom>
            <a:grpFill/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921BE65F-1B8C-A172-C5BC-F172C3F8C54C}"/>
                </a:ext>
              </a:extLst>
            </p:cNvPr>
            <p:cNvCxnSpPr>
              <a:stCxn id="72" idx="1"/>
            </p:cNvCxnSpPr>
            <p:nvPr/>
          </p:nvCxnSpPr>
          <p:spPr>
            <a:xfrm>
              <a:off x="5589518" y="5839840"/>
              <a:ext cx="0" cy="500744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96E87925-B36E-83F9-8B53-1D941DC9D039}"/>
                </a:ext>
              </a:extLst>
            </p:cNvPr>
            <p:cNvCxnSpPr>
              <a:stCxn id="72" idx="3"/>
            </p:cNvCxnSpPr>
            <p:nvPr/>
          </p:nvCxnSpPr>
          <p:spPr>
            <a:xfrm>
              <a:off x="6785070" y="5839840"/>
              <a:ext cx="0" cy="500744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7936E3BF-3550-1882-DC96-B22D10E9B049}"/>
                </a:ext>
              </a:extLst>
            </p:cNvPr>
            <p:cNvCxnSpPr>
              <a:cxnSpLocks/>
            </p:cNvCxnSpPr>
            <p:nvPr/>
          </p:nvCxnSpPr>
          <p:spPr>
            <a:xfrm>
              <a:off x="5506652" y="6253874"/>
              <a:ext cx="1357152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B5CFD03-5082-3956-66BA-231386D422A5}"/>
                </a:ext>
              </a:extLst>
            </p:cNvPr>
            <p:cNvCxnSpPr>
              <a:cxnSpLocks/>
              <a:stCxn id="72" idx="0"/>
            </p:cNvCxnSpPr>
            <p:nvPr/>
          </p:nvCxnSpPr>
          <p:spPr>
            <a:xfrm flipH="1">
              <a:off x="5301700" y="5607932"/>
              <a:ext cx="885594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79C6D21-9D7E-5DDE-33AD-64EE45C378EA}"/>
                </a:ext>
              </a:extLst>
            </p:cNvPr>
            <p:cNvCxnSpPr>
              <a:cxnSpLocks/>
              <a:stCxn id="72" idx="2"/>
            </p:cNvCxnSpPr>
            <p:nvPr/>
          </p:nvCxnSpPr>
          <p:spPr>
            <a:xfrm flipH="1">
              <a:off x="5301700" y="6071748"/>
              <a:ext cx="885594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91B72ED8-93EC-3C1C-BA51-C669B5FC3E37}"/>
                </a:ext>
              </a:extLst>
            </p:cNvPr>
            <p:cNvCxnSpPr/>
            <p:nvPr/>
          </p:nvCxnSpPr>
          <p:spPr>
            <a:xfrm>
              <a:off x="5380527" y="5558688"/>
              <a:ext cx="0" cy="562303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C37E3047-551E-46BA-6C85-D3C5F281834E}"/>
              </a:ext>
            </a:extLst>
          </p:cNvPr>
          <p:cNvSpPr txBox="1"/>
          <p:nvPr/>
        </p:nvSpPr>
        <p:spPr>
          <a:xfrm>
            <a:off x="4595143" y="5831324"/>
            <a:ext cx="1483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H=0.11 mm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11066BC-C5AC-2355-A8BB-E5A03DE6FC57}"/>
              </a:ext>
            </a:extLst>
          </p:cNvPr>
          <p:cNvSpPr txBox="1"/>
          <p:nvPr/>
        </p:nvSpPr>
        <p:spPr>
          <a:xfrm>
            <a:off x="6213038" y="6438540"/>
            <a:ext cx="115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B=12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43F9DFC-9473-1E43-C9DE-85A67387953B}"/>
                  </a:ext>
                </a:extLst>
              </p:cNvPr>
              <p:cNvSpPr txBox="1"/>
              <p:nvPr/>
            </p:nvSpPr>
            <p:spPr>
              <a:xfrm>
                <a:off x="3800724" y="4350856"/>
                <a:ext cx="2146910" cy="6598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43F9DFC-9473-1E43-C9DE-85A6738795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0724" y="4350856"/>
                <a:ext cx="2146910" cy="6598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Rectangle 85">
            <a:extLst>
              <a:ext uri="{FF2B5EF4-FFF2-40B4-BE49-F238E27FC236}">
                <a16:creationId xmlns:a16="http://schemas.microsoft.com/office/drawing/2014/main" id="{C4067028-5DFC-E5A3-0FAE-CA441F59AF11}"/>
              </a:ext>
            </a:extLst>
          </p:cNvPr>
          <p:cNvSpPr/>
          <p:nvPr/>
        </p:nvSpPr>
        <p:spPr>
          <a:xfrm>
            <a:off x="6248901" y="5909139"/>
            <a:ext cx="1048003" cy="65584"/>
          </a:xfrm>
          <a:prstGeom prst="rect">
            <a:avLst/>
          </a:prstGeom>
          <a:solidFill>
            <a:srgbClr val="FFC00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90C1EE6E-87B8-95C7-9175-0CF3E984DA2B}"/>
              </a:ext>
            </a:extLst>
          </p:cNvPr>
          <p:cNvCxnSpPr>
            <a:cxnSpLocks/>
          </p:cNvCxnSpPr>
          <p:nvPr/>
        </p:nvCxnSpPr>
        <p:spPr>
          <a:xfrm>
            <a:off x="6792168" y="5878183"/>
            <a:ext cx="92645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2268A7D-1E4F-B6E8-57B5-B99D47D75262}"/>
              </a:ext>
            </a:extLst>
          </p:cNvPr>
          <p:cNvCxnSpPr>
            <a:cxnSpLocks/>
          </p:cNvCxnSpPr>
          <p:nvPr/>
        </p:nvCxnSpPr>
        <p:spPr>
          <a:xfrm>
            <a:off x="6772903" y="6005402"/>
            <a:ext cx="94571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414EB4E8-0DF9-06F2-2548-C2B1BEABEED6}"/>
              </a:ext>
            </a:extLst>
          </p:cNvPr>
          <p:cNvSpPr txBox="1"/>
          <p:nvPr/>
        </p:nvSpPr>
        <p:spPr>
          <a:xfrm>
            <a:off x="7850292" y="6467154"/>
            <a:ext cx="92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Copper</a:t>
            </a:r>
          </a:p>
        </p:txBody>
      </p:sp>
      <p:cxnSp>
        <p:nvCxnSpPr>
          <p:cNvPr id="1024" name="Straight Arrow Connector 1023">
            <a:extLst>
              <a:ext uri="{FF2B5EF4-FFF2-40B4-BE49-F238E27FC236}">
                <a16:creationId xmlns:a16="http://schemas.microsoft.com/office/drawing/2014/main" id="{2413D49E-20F8-1456-5A22-7C053FD80876}"/>
              </a:ext>
            </a:extLst>
          </p:cNvPr>
          <p:cNvCxnSpPr>
            <a:cxnSpLocks/>
          </p:cNvCxnSpPr>
          <p:nvPr/>
        </p:nvCxnSpPr>
        <p:spPr>
          <a:xfrm flipV="1">
            <a:off x="6766218" y="5532949"/>
            <a:ext cx="348874" cy="431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9" name="Straight Connector 1028">
            <a:extLst>
              <a:ext uri="{FF2B5EF4-FFF2-40B4-BE49-F238E27FC236}">
                <a16:creationId xmlns:a16="http://schemas.microsoft.com/office/drawing/2014/main" id="{F1D1136D-03B8-FA50-A330-BEB692DC7BAD}"/>
              </a:ext>
            </a:extLst>
          </p:cNvPr>
          <p:cNvCxnSpPr/>
          <p:nvPr/>
        </p:nvCxnSpPr>
        <p:spPr>
          <a:xfrm>
            <a:off x="7668513" y="5831324"/>
            <a:ext cx="0" cy="2492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B04435FD-27E4-3F89-B73C-F71A5BA03497}"/>
                  </a:ext>
                </a:extLst>
              </p:cNvPr>
              <p:cNvSpPr txBox="1"/>
              <p:nvPr/>
            </p:nvSpPr>
            <p:spPr>
              <a:xfrm>
                <a:off x="7684807" y="5769169"/>
                <a:ext cx="7596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sz="1600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600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B04435FD-27E4-3F89-B73C-F71A5BA03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4807" y="5769169"/>
                <a:ext cx="759618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3" name="TextBox 1032">
            <a:extLst>
              <a:ext uri="{FF2B5EF4-FFF2-40B4-BE49-F238E27FC236}">
                <a16:creationId xmlns:a16="http://schemas.microsoft.com/office/drawing/2014/main" id="{D975238C-5DBF-61A0-73E9-36A261FA3AE5}"/>
              </a:ext>
            </a:extLst>
          </p:cNvPr>
          <p:cNvSpPr txBox="1"/>
          <p:nvPr/>
        </p:nvSpPr>
        <p:spPr>
          <a:xfrm>
            <a:off x="989065" y="5661364"/>
            <a:ext cx="2983822" cy="92333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</a:rPr>
              <a:t>In Roxie we can edit a strand consisting only of copper and superconductor !</a:t>
            </a:r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AC2556EA-B144-BEA3-6B78-ECD3E9A5D0AC}"/>
              </a:ext>
            </a:extLst>
          </p:cNvPr>
          <p:cNvSpPr txBox="1"/>
          <p:nvPr/>
        </p:nvSpPr>
        <p:spPr>
          <a:xfrm>
            <a:off x="7098637" y="5359461"/>
            <a:ext cx="1837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Superconductor</a:t>
            </a:r>
          </a:p>
        </p:txBody>
      </p:sp>
      <p:cxnSp>
        <p:nvCxnSpPr>
          <p:cNvPr id="1036" name="Straight Arrow Connector 1035">
            <a:extLst>
              <a:ext uri="{FF2B5EF4-FFF2-40B4-BE49-F238E27FC236}">
                <a16:creationId xmlns:a16="http://schemas.microsoft.com/office/drawing/2014/main" id="{E5905139-BE51-C1B7-788C-9842D5AAAE27}"/>
              </a:ext>
            </a:extLst>
          </p:cNvPr>
          <p:cNvCxnSpPr>
            <a:endCxn id="94" idx="1"/>
          </p:cNvCxnSpPr>
          <p:nvPr/>
        </p:nvCxnSpPr>
        <p:spPr>
          <a:xfrm>
            <a:off x="7047355" y="6178877"/>
            <a:ext cx="802937" cy="4729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8" name="Straight Arrow Connector 1037">
            <a:extLst>
              <a:ext uri="{FF2B5EF4-FFF2-40B4-BE49-F238E27FC236}">
                <a16:creationId xmlns:a16="http://schemas.microsoft.com/office/drawing/2014/main" id="{F9851EBB-90CD-D848-F608-F4315590BF23}"/>
              </a:ext>
            </a:extLst>
          </p:cNvPr>
          <p:cNvCxnSpPr>
            <a:cxnSpLocks/>
          </p:cNvCxnSpPr>
          <p:nvPr/>
        </p:nvCxnSpPr>
        <p:spPr>
          <a:xfrm>
            <a:off x="6079123" y="3881192"/>
            <a:ext cx="6642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39" name="TextBox 1038">
                <a:extLst>
                  <a:ext uri="{FF2B5EF4-FFF2-40B4-BE49-F238E27FC236}">
                    <a16:creationId xmlns:a16="http://schemas.microsoft.com/office/drawing/2014/main" id="{726FBA9A-4AD4-E6E0-D0C9-A9491AB2AEEF}"/>
                  </a:ext>
                </a:extLst>
              </p:cNvPr>
              <p:cNvSpPr txBox="1"/>
              <p:nvPr/>
            </p:nvSpPr>
            <p:spPr>
              <a:xfrm>
                <a:off x="6848361" y="3309520"/>
                <a:ext cx="3265488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𝐵𝐻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1.3 </m:t>
                      </m:r>
                      <m:r>
                        <a:rPr lang="en-US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39" name="TextBox 1038">
                <a:extLst>
                  <a:ext uri="{FF2B5EF4-FFF2-40B4-BE49-F238E27FC236}">
                    <a16:creationId xmlns:a16="http://schemas.microsoft.com/office/drawing/2014/main" id="{726FBA9A-4AD4-E6E0-D0C9-A9491AB2AE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8361" y="3309520"/>
                <a:ext cx="3265488" cy="9106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3" name="TextBox 1052">
            <a:extLst>
              <a:ext uri="{FF2B5EF4-FFF2-40B4-BE49-F238E27FC236}">
                <a16:creationId xmlns:a16="http://schemas.microsoft.com/office/drawing/2014/main" id="{12CDC480-0121-B44A-9640-45728B04DB13}"/>
              </a:ext>
            </a:extLst>
          </p:cNvPr>
          <p:cNvSpPr txBox="1"/>
          <p:nvPr/>
        </p:nvSpPr>
        <p:spPr>
          <a:xfrm>
            <a:off x="33904" y="1452408"/>
            <a:ext cx="2277563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</a:rPr>
              <a:t>We need to convert this tape to a circular strand !</a:t>
            </a:r>
          </a:p>
        </p:txBody>
      </p:sp>
      <p:cxnSp>
        <p:nvCxnSpPr>
          <p:cNvPr id="1054" name="Straight Arrow Connector 1053">
            <a:extLst>
              <a:ext uri="{FF2B5EF4-FFF2-40B4-BE49-F238E27FC236}">
                <a16:creationId xmlns:a16="http://schemas.microsoft.com/office/drawing/2014/main" id="{073B06E9-959F-1E64-5A7D-F97E9F2B4561}"/>
              </a:ext>
            </a:extLst>
          </p:cNvPr>
          <p:cNvCxnSpPr>
            <a:cxnSpLocks/>
          </p:cNvCxnSpPr>
          <p:nvPr/>
        </p:nvCxnSpPr>
        <p:spPr>
          <a:xfrm>
            <a:off x="2480976" y="1914073"/>
            <a:ext cx="51421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5" name="Rectangle 1054">
            <a:extLst>
              <a:ext uri="{FF2B5EF4-FFF2-40B4-BE49-F238E27FC236}">
                <a16:creationId xmlns:a16="http://schemas.microsoft.com/office/drawing/2014/main" id="{C7DADDD7-0CA3-749A-C565-B779155549C3}"/>
              </a:ext>
            </a:extLst>
          </p:cNvPr>
          <p:cNvSpPr/>
          <p:nvPr/>
        </p:nvSpPr>
        <p:spPr>
          <a:xfrm>
            <a:off x="3343325" y="940882"/>
            <a:ext cx="2049349" cy="535215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Roxie input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6" name="TextBox 1055">
                <a:extLst>
                  <a:ext uri="{FF2B5EF4-FFF2-40B4-BE49-F238E27FC236}">
                    <a16:creationId xmlns:a16="http://schemas.microsoft.com/office/drawing/2014/main" id="{8F6AF99D-73F2-C95A-4B08-A51B65C8B1F1}"/>
                  </a:ext>
                </a:extLst>
              </p:cNvPr>
              <p:cNvSpPr txBox="1"/>
              <p:nvPr/>
            </p:nvSpPr>
            <p:spPr>
              <a:xfrm>
                <a:off x="3346046" y="1987333"/>
                <a:ext cx="868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56" name="TextBox 1055">
                <a:extLst>
                  <a:ext uri="{FF2B5EF4-FFF2-40B4-BE49-F238E27FC236}">
                    <a16:creationId xmlns:a16="http://schemas.microsoft.com/office/drawing/2014/main" id="{8F6AF99D-73F2-C95A-4B08-A51B65C8B1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046" y="1987333"/>
                <a:ext cx="868087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7" name="TextBox 1056">
                <a:extLst>
                  <a:ext uri="{FF2B5EF4-FFF2-40B4-BE49-F238E27FC236}">
                    <a16:creationId xmlns:a16="http://schemas.microsoft.com/office/drawing/2014/main" id="{953F1FB4-5B8D-5DFE-EAA0-B042DA54027E}"/>
                  </a:ext>
                </a:extLst>
              </p:cNvPr>
              <p:cNvSpPr txBox="1"/>
              <p:nvPr/>
            </p:nvSpPr>
            <p:spPr>
              <a:xfrm>
                <a:off x="4558298" y="1915879"/>
                <a:ext cx="868087" cy="681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57" name="TextBox 1056">
                <a:extLst>
                  <a:ext uri="{FF2B5EF4-FFF2-40B4-BE49-F238E27FC236}">
                    <a16:creationId xmlns:a16="http://schemas.microsoft.com/office/drawing/2014/main" id="{953F1FB4-5B8D-5DFE-EAA0-B042DA5402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8298" y="1915879"/>
                <a:ext cx="868087" cy="68191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58" name="Connector: Elbow 1057">
            <a:extLst>
              <a:ext uri="{FF2B5EF4-FFF2-40B4-BE49-F238E27FC236}">
                <a16:creationId xmlns:a16="http://schemas.microsoft.com/office/drawing/2014/main" id="{A2DC4EFC-790E-4406-B07E-0B735127DDEC}"/>
              </a:ext>
            </a:extLst>
          </p:cNvPr>
          <p:cNvCxnSpPr>
            <a:cxnSpLocks/>
            <a:stCxn id="1055" idx="2"/>
            <a:endCxn id="1056" idx="0"/>
          </p:cNvCxnSpPr>
          <p:nvPr/>
        </p:nvCxnSpPr>
        <p:spPr>
          <a:xfrm rot="5400000">
            <a:off x="3818427" y="1437760"/>
            <a:ext cx="511236" cy="58791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2" name="Connector: Elbow 1061">
            <a:extLst>
              <a:ext uri="{FF2B5EF4-FFF2-40B4-BE49-F238E27FC236}">
                <a16:creationId xmlns:a16="http://schemas.microsoft.com/office/drawing/2014/main" id="{AF49924C-44E4-ED96-1E9C-30B762C827EA}"/>
              </a:ext>
            </a:extLst>
          </p:cNvPr>
          <p:cNvCxnSpPr>
            <a:stCxn id="1055" idx="2"/>
            <a:endCxn id="1057" idx="0"/>
          </p:cNvCxnSpPr>
          <p:nvPr/>
        </p:nvCxnSpPr>
        <p:spPr>
          <a:xfrm rot="16200000" flipH="1">
            <a:off x="4460280" y="1383817"/>
            <a:ext cx="439782" cy="624342"/>
          </a:xfrm>
          <a:prstGeom prst="bentConnector3">
            <a:avLst>
              <a:gd name="adj1" fmla="val 58487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5" name="Straight Connector 1064">
            <a:extLst>
              <a:ext uri="{FF2B5EF4-FFF2-40B4-BE49-F238E27FC236}">
                <a16:creationId xmlns:a16="http://schemas.microsoft.com/office/drawing/2014/main" id="{59ACC261-0262-9B88-CC72-FFE06DF13A08}"/>
              </a:ext>
            </a:extLst>
          </p:cNvPr>
          <p:cNvCxnSpPr>
            <a:cxnSpLocks/>
          </p:cNvCxnSpPr>
          <p:nvPr/>
        </p:nvCxnSpPr>
        <p:spPr>
          <a:xfrm>
            <a:off x="655749" y="2920482"/>
            <a:ext cx="512275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7" name="Straight Connector 1066">
            <a:extLst>
              <a:ext uri="{FF2B5EF4-FFF2-40B4-BE49-F238E27FC236}">
                <a16:creationId xmlns:a16="http://schemas.microsoft.com/office/drawing/2014/main" id="{02145316-F182-D05A-43BF-60919C940717}"/>
              </a:ext>
            </a:extLst>
          </p:cNvPr>
          <p:cNvCxnSpPr/>
          <p:nvPr/>
        </p:nvCxnSpPr>
        <p:spPr>
          <a:xfrm flipV="1">
            <a:off x="5773621" y="849086"/>
            <a:ext cx="0" cy="20713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9D32337-0214-8201-427F-F48D0994341E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020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13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Cable geometry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033E6200-AF91-6D9B-3D78-163DDE2F2557}"/>
              </a:ext>
            </a:extLst>
          </p:cNvPr>
          <p:cNvSpPr/>
          <p:nvPr/>
        </p:nvSpPr>
        <p:spPr>
          <a:xfrm>
            <a:off x="947711" y="892850"/>
            <a:ext cx="2435773" cy="535215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Tape cable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0A80E7A-DE4E-0648-516C-06C0C9F0D107}"/>
              </a:ext>
            </a:extLst>
          </p:cNvPr>
          <p:cNvSpPr/>
          <p:nvPr/>
        </p:nvSpPr>
        <p:spPr>
          <a:xfrm>
            <a:off x="822484" y="2201566"/>
            <a:ext cx="2712721" cy="2917821"/>
          </a:xfrm>
          <a:prstGeom prst="rect">
            <a:avLst/>
          </a:prstGeom>
          <a:solidFill>
            <a:srgbClr val="B4E2FF"/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133F01-85F0-1582-06D2-0AEEC42852FE}"/>
              </a:ext>
            </a:extLst>
          </p:cNvPr>
          <p:cNvSpPr/>
          <p:nvPr/>
        </p:nvSpPr>
        <p:spPr>
          <a:xfrm>
            <a:off x="1019385" y="4766851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94C05C-920B-2AB0-A3B6-909F13E6C589}"/>
              </a:ext>
            </a:extLst>
          </p:cNvPr>
          <p:cNvSpPr/>
          <p:nvPr/>
        </p:nvSpPr>
        <p:spPr>
          <a:xfrm>
            <a:off x="1019385" y="4595215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197588-71F5-FFCF-9010-5BA6B11A229B}"/>
              </a:ext>
            </a:extLst>
          </p:cNvPr>
          <p:cNvSpPr/>
          <p:nvPr/>
        </p:nvSpPr>
        <p:spPr>
          <a:xfrm>
            <a:off x="1019385" y="4423579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034FF5-C6D0-ABB3-462C-448713EDCAE8}"/>
              </a:ext>
            </a:extLst>
          </p:cNvPr>
          <p:cNvSpPr/>
          <p:nvPr/>
        </p:nvSpPr>
        <p:spPr>
          <a:xfrm>
            <a:off x="1019385" y="4251943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4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1D0B25D-92EE-5E5C-2978-FC122CEBCE4E}"/>
              </a:ext>
            </a:extLst>
          </p:cNvPr>
          <p:cNvSpPr/>
          <p:nvPr/>
        </p:nvSpPr>
        <p:spPr>
          <a:xfrm>
            <a:off x="1019385" y="4080306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5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B68892-C461-7565-85AB-B3572CE4E5D2}"/>
              </a:ext>
            </a:extLst>
          </p:cNvPr>
          <p:cNvSpPr/>
          <p:nvPr/>
        </p:nvSpPr>
        <p:spPr>
          <a:xfrm>
            <a:off x="1019385" y="3908671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6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F8CF483-B49B-562A-D42A-3B8757E03386}"/>
              </a:ext>
            </a:extLst>
          </p:cNvPr>
          <p:cNvSpPr/>
          <p:nvPr/>
        </p:nvSpPr>
        <p:spPr>
          <a:xfrm>
            <a:off x="1019385" y="3744809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7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1C5EE5E-CFB9-6698-F089-A5D2DFE66546}"/>
              </a:ext>
            </a:extLst>
          </p:cNvPr>
          <p:cNvSpPr/>
          <p:nvPr/>
        </p:nvSpPr>
        <p:spPr>
          <a:xfrm>
            <a:off x="1019385" y="3229900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10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1B84C2A-8DCE-77EE-D8CB-6098035547ED}"/>
              </a:ext>
            </a:extLst>
          </p:cNvPr>
          <p:cNvSpPr/>
          <p:nvPr/>
        </p:nvSpPr>
        <p:spPr>
          <a:xfrm>
            <a:off x="1019385" y="3058264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11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15E8264-9323-EEB3-B617-B6AEC798154A}"/>
              </a:ext>
            </a:extLst>
          </p:cNvPr>
          <p:cNvSpPr/>
          <p:nvPr/>
        </p:nvSpPr>
        <p:spPr>
          <a:xfrm>
            <a:off x="1019385" y="2886628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12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51C07BF-6580-446F-0A18-2B4A9ED61D73}"/>
              </a:ext>
            </a:extLst>
          </p:cNvPr>
          <p:cNvSpPr/>
          <p:nvPr/>
        </p:nvSpPr>
        <p:spPr>
          <a:xfrm>
            <a:off x="1019385" y="2724315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13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E065E22-DB14-FFC6-1D77-81A6462DA3FF}"/>
              </a:ext>
            </a:extLst>
          </p:cNvPr>
          <p:cNvSpPr/>
          <p:nvPr/>
        </p:nvSpPr>
        <p:spPr>
          <a:xfrm>
            <a:off x="1019385" y="2552678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14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77109B8-24BE-2ACE-9470-27DC2B218E9A}"/>
              </a:ext>
            </a:extLst>
          </p:cNvPr>
          <p:cNvSpPr/>
          <p:nvPr/>
        </p:nvSpPr>
        <p:spPr>
          <a:xfrm>
            <a:off x="1019385" y="2381043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15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4F0551D-53CC-60F4-6E3A-DDA8DEF00BA2}"/>
              </a:ext>
            </a:extLst>
          </p:cNvPr>
          <p:cNvSpPr/>
          <p:nvPr/>
        </p:nvSpPr>
        <p:spPr>
          <a:xfrm>
            <a:off x="1019385" y="3401537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9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632769A-79FD-2E8F-137E-CDB9FB1ACE40}"/>
              </a:ext>
            </a:extLst>
          </p:cNvPr>
          <p:cNvSpPr/>
          <p:nvPr/>
        </p:nvSpPr>
        <p:spPr>
          <a:xfrm>
            <a:off x="1019385" y="3573173"/>
            <a:ext cx="2292427" cy="171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8</a:t>
            </a:r>
          </a:p>
        </p:txBody>
      </p:sp>
      <p:cxnSp>
        <p:nvCxnSpPr>
          <p:cNvPr id="1040" name="Straight Connector 1039">
            <a:extLst>
              <a:ext uri="{FF2B5EF4-FFF2-40B4-BE49-F238E27FC236}">
                <a16:creationId xmlns:a16="http://schemas.microsoft.com/office/drawing/2014/main" id="{D9C494BC-2E3D-EEF5-F7E6-1590EC3B775E}"/>
              </a:ext>
            </a:extLst>
          </p:cNvPr>
          <p:cNvCxnSpPr>
            <a:cxnSpLocks/>
            <a:stCxn id="3" idx="1"/>
          </p:cNvCxnSpPr>
          <p:nvPr/>
        </p:nvCxnSpPr>
        <p:spPr>
          <a:xfrm>
            <a:off x="822484" y="3660477"/>
            <a:ext cx="0" cy="2767416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3" name="Straight Connector 1042">
            <a:extLst>
              <a:ext uri="{FF2B5EF4-FFF2-40B4-BE49-F238E27FC236}">
                <a16:creationId xmlns:a16="http://schemas.microsoft.com/office/drawing/2014/main" id="{EFA1A436-0A1A-3FCC-F781-AD78CFA65186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3535205" y="3660477"/>
            <a:ext cx="17985" cy="2767416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5" name="Straight Connector 1044">
            <a:extLst>
              <a:ext uri="{FF2B5EF4-FFF2-40B4-BE49-F238E27FC236}">
                <a16:creationId xmlns:a16="http://schemas.microsoft.com/office/drawing/2014/main" id="{2E9C4191-CD43-574F-1C8D-1F106D1EAD98}"/>
              </a:ext>
            </a:extLst>
          </p:cNvPr>
          <p:cNvCxnSpPr/>
          <p:nvPr/>
        </p:nvCxnSpPr>
        <p:spPr>
          <a:xfrm>
            <a:off x="727933" y="6245410"/>
            <a:ext cx="2901821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1" name="Straight Connector 1060">
            <a:extLst>
              <a:ext uri="{FF2B5EF4-FFF2-40B4-BE49-F238E27FC236}">
                <a16:creationId xmlns:a16="http://schemas.microsoft.com/office/drawing/2014/main" id="{2DA0F345-3DB4-7596-9B93-7E5BCBF4F351}"/>
              </a:ext>
            </a:extLst>
          </p:cNvPr>
          <p:cNvCxnSpPr>
            <a:cxnSpLocks/>
            <a:stCxn id="45" idx="0"/>
          </p:cNvCxnSpPr>
          <p:nvPr/>
        </p:nvCxnSpPr>
        <p:spPr>
          <a:xfrm>
            <a:off x="2165599" y="2381043"/>
            <a:ext cx="1605782" cy="675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6" name="Straight Connector 1065">
            <a:extLst>
              <a:ext uri="{FF2B5EF4-FFF2-40B4-BE49-F238E27FC236}">
                <a16:creationId xmlns:a16="http://schemas.microsoft.com/office/drawing/2014/main" id="{301DCACB-D1A7-4901-F715-33A14BD80DD4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2178845" y="2200143"/>
            <a:ext cx="1592536" cy="1423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0" name="Straight Connector 1069">
            <a:extLst>
              <a:ext uri="{FF2B5EF4-FFF2-40B4-BE49-F238E27FC236}">
                <a16:creationId xmlns:a16="http://schemas.microsoft.com/office/drawing/2014/main" id="{229889C1-372B-F624-2D50-746FEBF0F2A6}"/>
              </a:ext>
            </a:extLst>
          </p:cNvPr>
          <p:cNvCxnSpPr>
            <a:cxnSpLocks/>
          </p:cNvCxnSpPr>
          <p:nvPr/>
        </p:nvCxnSpPr>
        <p:spPr>
          <a:xfrm>
            <a:off x="3311812" y="3570234"/>
            <a:ext cx="459569" cy="1485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2" name="Straight Connector 1071">
            <a:extLst>
              <a:ext uri="{FF2B5EF4-FFF2-40B4-BE49-F238E27FC236}">
                <a16:creationId xmlns:a16="http://schemas.microsoft.com/office/drawing/2014/main" id="{D7EDB788-9DD2-860C-A209-34E72EEF4070}"/>
              </a:ext>
            </a:extLst>
          </p:cNvPr>
          <p:cNvCxnSpPr>
            <a:cxnSpLocks/>
          </p:cNvCxnSpPr>
          <p:nvPr/>
        </p:nvCxnSpPr>
        <p:spPr>
          <a:xfrm>
            <a:off x="3311812" y="3744809"/>
            <a:ext cx="459569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8" name="Straight Connector 1077">
            <a:extLst>
              <a:ext uri="{FF2B5EF4-FFF2-40B4-BE49-F238E27FC236}">
                <a16:creationId xmlns:a16="http://schemas.microsoft.com/office/drawing/2014/main" id="{717E813D-B50B-F28D-DB9A-2417C77FC822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2178845" y="5119387"/>
            <a:ext cx="1592536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0" name="Straight Connector 1079">
            <a:extLst>
              <a:ext uri="{FF2B5EF4-FFF2-40B4-BE49-F238E27FC236}">
                <a16:creationId xmlns:a16="http://schemas.microsoft.com/office/drawing/2014/main" id="{D6EB8337-CFA8-B6EA-5792-C59E0B63DB05}"/>
              </a:ext>
            </a:extLst>
          </p:cNvPr>
          <p:cNvCxnSpPr>
            <a:cxnSpLocks/>
          </p:cNvCxnSpPr>
          <p:nvPr/>
        </p:nvCxnSpPr>
        <p:spPr>
          <a:xfrm>
            <a:off x="3311812" y="4938487"/>
            <a:ext cx="459569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4" name="Straight Connector 1083">
            <a:extLst>
              <a:ext uri="{FF2B5EF4-FFF2-40B4-BE49-F238E27FC236}">
                <a16:creationId xmlns:a16="http://schemas.microsoft.com/office/drawing/2014/main" id="{E6BB5317-1856-5B59-9F38-D8C2482C812E}"/>
              </a:ext>
            </a:extLst>
          </p:cNvPr>
          <p:cNvCxnSpPr/>
          <p:nvPr/>
        </p:nvCxnSpPr>
        <p:spPr>
          <a:xfrm>
            <a:off x="3697721" y="2150765"/>
            <a:ext cx="0" cy="316096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5" name="Straight Connector 1084">
            <a:extLst>
              <a:ext uri="{FF2B5EF4-FFF2-40B4-BE49-F238E27FC236}">
                <a16:creationId xmlns:a16="http://schemas.microsoft.com/office/drawing/2014/main" id="{E032055D-BB47-7FF0-732B-8B2635C416AF}"/>
              </a:ext>
            </a:extLst>
          </p:cNvPr>
          <p:cNvCxnSpPr/>
          <p:nvPr/>
        </p:nvCxnSpPr>
        <p:spPr>
          <a:xfrm>
            <a:off x="3697721" y="3500943"/>
            <a:ext cx="0" cy="316096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6" name="Straight Connector 1085">
            <a:extLst>
              <a:ext uri="{FF2B5EF4-FFF2-40B4-BE49-F238E27FC236}">
                <a16:creationId xmlns:a16="http://schemas.microsoft.com/office/drawing/2014/main" id="{CA0269C4-DEB3-A22F-670C-05397B91C2E7}"/>
              </a:ext>
            </a:extLst>
          </p:cNvPr>
          <p:cNvCxnSpPr/>
          <p:nvPr/>
        </p:nvCxnSpPr>
        <p:spPr>
          <a:xfrm>
            <a:off x="3697721" y="4874100"/>
            <a:ext cx="0" cy="316096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0" name="Straight Connector 1089">
            <a:extLst>
              <a:ext uri="{FF2B5EF4-FFF2-40B4-BE49-F238E27FC236}">
                <a16:creationId xmlns:a16="http://schemas.microsoft.com/office/drawing/2014/main" id="{92235606-EA2C-7414-A24B-3BB63611A5BF}"/>
              </a:ext>
            </a:extLst>
          </p:cNvPr>
          <p:cNvCxnSpPr>
            <a:cxnSpLocks/>
            <a:stCxn id="3" idx="0"/>
          </p:cNvCxnSpPr>
          <p:nvPr/>
        </p:nvCxnSpPr>
        <p:spPr>
          <a:xfrm flipH="1">
            <a:off x="501650" y="2201566"/>
            <a:ext cx="1677195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4" name="Straight Connector 1093">
            <a:extLst>
              <a:ext uri="{FF2B5EF4-FFF2-40B4-BE49-F238E27FC236}">
                <a16:creationId xmlns:a16="http://schemas.microsoft.com/office/drawing/2014/main" id="{FC633D2F-4F8E-0990-DF27-63E369CDBCE8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501650" y="5119387"/>
            <a:ext cx="1677195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7" name="Straight Connector 1096">
            <a:extLst>
              <a:ext uri="{FF2B5EF4-FFF2-40B4-BE49-F238E27FC236}">
                <a16:creationId xmlns:a16="http://schemas.microsoft.com/office/drawing/2014/main" id="{19BB399F-3FC5-B644-24AC-92F3A5642298}"/>
              </a:ext>
            </a:extLst>
          </p:cNvPr>
          <p:cNvCxnSpPr>
            <a:cxnSpLocks/>
          </p:cNvCxnSpPr>
          <p:nvPr/>
        </p:nvCxnSpPr>
        <p:spPr>
          <a:xfrm>
            <a:off x="577850" y="2150765"/>
            <a:ext cx="0" cy="3039431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2" name="TextBox 1101">
            <a:extLst>
              <a:ext uri="{FF2B5EF4-FFF2-40B4-BE49-F238E27FC236}">
                <a16:creationId xmlns:a16="http://schemas.microsoft.com/office/drawing/2014/main" id="{2069B880-6856-41AB-7406-19DDC18C2114}"/>
              </a:ext>
            </a:extLst>
          </p:cNvPr>
          <p:cNvSpPr txBox="1"/>
          <p:nvPr/>
        </p:nvSpPr>
        <p:spPr>
          <a:xfrm>
            <a:off x="3779838" y="2139536"/>
            <a:ext cx="115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0.1 mm</a:t>
            </a:r>
          </a:p>
        </p:txBody>
      </p:sp>
      <p:sp>
        <p:nvSpPr>
          <p:cNvPr id="1104" name="TextBox 1103">
            <a:extLst>
              <a:ext uri="{FF2B5EF4-FFF2-40B4-BE49-F238E27FC236}">
                <a16:creationId xmlns:a16="http://schemas.microsoft.com/office/drawing/2014/main" id="{AE2BDCC8-F4FC-2CBF-B075-6C0C1DF5CD34}"/>
              </a:ext>
            </a:extLst>
          </p:cNvPr>
          <p:cNvSpPr txBox="1"/>
          <p:nvPr/>
        </p:nvSpPr>
        <p:spPr>
          <a:xfrm>
            <a:off x="3828669" y="3477862"/>
            <a:ext cx="115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0.11 mm</a:t>
            </a:r>
          </a:p>
        </p:txBody>
      </p:sp>
      <p:sp>
        <p:nvSpPr>
          <p:cNvPr id="1105" name="TextBox 1104">
            <a:extLst>
              <a:ext uri="{FF2B5EF4-FFF2-40B4-BE49-F238E27FC236}">
                <a16:creationId xmlns:a16="http://schemas.microsoft.com/office/drawing/2014/main" id="{CBB32278-8376-5626-4EE0-8040BFA3239E}"/>
              </a:ext>
            </a:extLst>
          </p:cNvPr>
          <p:cNvSpPr txBox="1"/>
          <p:nvPr/>
        </p:nvSpPr>
        <p:spPr>
          <a:xfrm>
            <a:off x="3860237" y="4851642"/>
            <a:ext cx="115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0.1 mm</a:t>
            </a:r>
          </a:p>
        </p:txBody>
      </p:sp>
      <p:sp>
        <p:nvSpPr>
          <p:cNvPr id="1106" name="TextBox 1105">
            <a:extLst>
              <a:ext uri="{FF2B5EF4-FFF2-40B4-BE49-F238E27FC236}">
                <a16:creationId xmlns:a16="http://schemas.microsoft.com/office/drawing/2014/main" id="{D873DE09-0EB1-4449-4FD9-45AA34AE8687}"/>
              </a:ext>
            </a:extLst>
          </p:cNvPr>
          <p:cNvSpPr txBox="1"/>
          <p:nvPr/>
        </p:nvSpPr>
        <p:spPr>
          <a:xfrm>
            <a:off x="1729669" y="6300265"/>
            <a:ext cx="115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12,2 mm</a:t>
            </a:r>
          </a:p>
        </p:txBody>
      </p:sp>
      <p:cxnSp>
        <p:nvCxnSpPr>
          <p:cNvPr id="1111" name="Straight Connector 1110">
            <a:extLst>
              <a:ext uri="{FF2B5EF4-FFF2-40B4-BE49-F238E27FC236}">
                <a16:creationId xmlns:a16="http://schemas.microsoft.com/office/drawing/2014/main" id="{31936130-DF02-6CD9-3BEF-ADEC2F6E38F5}"/>
              </a:ext>
            </a:extLst>
          </p:cNvPr>
          <p:cNvCxnSpPr>
            <a:cxnSpLocks/>
          </p:cNvCxnSpPr>
          <p:nvPr/>
        </p:nvCxnSpPr>
        <p:spPr>
          <a:xfrm>
            <a:off x="1019385" y="4938487"/>
            <a:ext cx="0" cy="857866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2" name="Straight Connector 1111">
            <a:extLst>
              <a:ext uri="{FF2B5EF4-FFF2-40B4-BE49-F238E27FC236}">
                <a16:creationId xmlns:a16="http://schemas.microsoft.com/office/drawing/2014/main" id="{403BB869-A48D-BDFC-4BF4-C9FE42A815FA}"/>
              </a:ext>
            </a:extLst>
          </p:cNvPr>
          <p:cNvCxnSpPr>
            <a:cxnSpLocks/>
          </p:cNvCxnSpPr>
          <p:nvPr/>
        </p:nvCxnSpPr>
        <p:spPr>
          <a:xfrm>
            <a:off x="3311812" y="4946124"/>
            <a:ext cx="0" cy="850229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4" name="Straight Connector 1113">
            <a:extLst>
              <a:ext uri="{FF2B5EF4-FFF2-40B4-BE49-F238E27FC236}">
                <a16:creationId xmlns:a16="http://schemas.microsoft.com/office/drawing/2014/main" id="{5150BB9E-F84C-9558-DA17-1843C99CE772}"/>
              </a:ext>
            </a:extLst>
          </p:cNvPr>
          <p:cNvCxnSpPr>
            <a:cxnSpLocks/>
          </p:cNvCxnSpPr>
          <p:nvPr/>
        </p:nvCxnSpPr>
        <p:spPr>
          <a:xfrm>
            <a:off x="947710" y="5729678"/>
            <a:ext cx="2435773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9" name="TextBox 1128">
            <a:extLst>
              <a:ext uri="{FF2B5EF4-FFF2-40B4-BE49-F238E27FC236}">
                <a16:creationId xmlns:a16="http://schemas.microsoft.com/office/drawing/2014/main" id="{50A6738E-7F2B-D005-738E-1C0ADC2EE056}"/>
              </a:ext>
            </a:extLst>
          </p:cNvPr>
          <p:cNvSpPr txBox="1"/>
          <p:nvPr/>
        </p:nvSpPr>
        <p:spPr>
          <a:xfrm>
            <a:off x="1811049" y="5819913"/>
            <a:ext cx="115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12 mm</a:t>
            </a:r>
          </a:p>
        </p:txBody>
      </p:sp>
      <p:sp>
        <p:nvSpPr>
          <p:cNvPr id="1130" name="TextBox 1129">
            <a:extLst>
              <a:ext uri="{FF2B5EF4-FFF2-40B4-BE49-F238E27FC236}">
                <a16:creationId xmlns:a16="http://schemas.microsoft.com/office/drawing/2014/main" id="{B776E8DE-245B-46C4-F2D7-D3C38E96AD66}"/>
              </a:ext>
            </a:extLst>
          </p:cNvPr>
          <p:cNvSpPr txBox="1"/>
          <p:nvPr/>
        </p:nvSpPr>
        <p:spPr>
          <a:xfrm rot="16200000">
            <a:off x="-643174" y="3234783"/>
            <a:ext cx="1871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1.85 mm </a:t>
            </a:r>
          </a:p>
        </p:txBody>
      </p:sp>
      <p:cxnSp>
        <p:nvCxnSpPr>
          <p:cNvPr id="1137" name="Straight Connector 1136">
            <a:extLst>
              <a:ext uri="{FF2B5EF4-FFF2-40B4-BE49-F238E27FC236}">
                <a16:creationId xmlns:a16="http://schemas.microsoft.com/office/drawing/2014/main" id="{A4309052-0244-7585-F21B-CA6D773D35E6}"/>
              </a:ext>
            </a:extLst>
          </p:cNvPr>
          <p:cNvCxnSpPr>
            <a:cxnSpLocks/>
          </p:cNvCxnSpPr>
          <p:nvPr/>
        </p:nvCxnSpPr>
        <p:spPr>
          <a:xfrm flipV="1">
            <a:off x="1019385" y="1936509"/>
            <a:ext cx="0" cy="428511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8" name="Straight Connector 1137">
            <a:extLst>
              <a:ext uri="{FF2B5EF4-FFF2-40B4-BE49-F238E27FC236}">
                <a16:creationId xmlns:a16="http://schemas.microsoft.com/office/drawing/2014/main" id="{BEC2529D-4B48-9388-B6F2-64DD78D64701}"/>
              </a:ext>
            </a:extLst>
          </p:cNvPr>
          <p:cNvCxnSpPr/>
          <p:nvPr/>
        </p:nvCxnSpPr>
        <p:spPr>
          <a:xfrm flipV="1">
            <a:off x="821055" y="1936509"/>
            <a:ext cx="0" cy="428511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0" name="Straight Connector 1139">
            <a:extLst>
              <a:ext uri="{FF2B5EF4-FFF2-40B4-BE49-F238E27FC236}">
                <a16:creationId xmlns:a16="http://schemas.microsoft.com/office/drawing/2014/main" id="{AC50B079-480E-E1A3-7B43-5733193BE5B3}"/>
              </a:ext>
            </a:extLst>
          </p:cNvPr>
          <p:cNvCxnSpPr/>
          <p:nvPr/>
        </p:nvCxnSpPr>
        <p:spPr>
          <a:xfrm>
            <a:off x="762000" y="2009775"/>
            <a:ext cx="314325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1" name="TextBox 1140">
            <a:extLst>
              <a:ext uri="{FF2B5EF4-FFF2-40B4-BE49-F238E27FC236}">
                <a16:creationId xmlns:a16="http://schemas.microsoft.com/office/drawing/2014/main" id="{342AB3E2-40F5-DA96-2DBA-87134D5A2F4A}"/>
              </a:ext>
            </a:extLst>
          </p:cNvPr>
          <p:cNvSpPr txBox="1"/>
          <p:nvPr/>
        </p:nvSpPr>
        <p:spPr>
          <a:xfrm>
            <a:off x="586518" y="1645138"/>
            <a:ext cx="115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0.1 mm</a:t>
            </a:r>
          </a:p>
        </p:txBody>
      </p:sp>
      <p:sp>
        <p:nvSpPr>
          <p:cNvPr id="1143" name="Arrow: Right 1142">
            <a:extLst>
              <a:ext uri="{FF2B5EF4-FFF2-40B4-BE49-F238E27FC236}">
                <a16:creationId xmlns:a16="http://schemas.microsoft.com/office/drawing/2014/main" id="{DEAC5350-8CC9-EA00-5AAF-0FD41E4FFC1A}"/>
              </a:ext>
            </a:extLst>
          </p:cNvPr>
          <p:cNvSpPr/>
          <p:nvPr/>
        </p:nvSpPr>
        <p:spPr>
          <a:xfrm>
            <a:off x="4792801" y="3221600"/>
            <a:ext cx="1003700" cy="897760"/>
          </a:xfrm>
          <a:prstGeom prst="rightArrow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5" name="Rectangle 1144">
            <a:extLst>
              <a:ext uri="{FF2B5EF4-FFF2-40B4-BE49-F238E27FC236}">
                <a16:creationId xmlns:a16="http://schemas.microsoft.com/office/drawing/2014/main" id="{DD61C507-18EF-E5B0-EC9B-F47092EBB8A0}"/>
              </a:ext>
            </a:extLst>
          </p:cNvPr>
          <p:cNvSpPr/>
          <p:nvPr/>
        </p:nvSpPr>
        <p:spPr>
          <a:xfrm>
            <a:off x="6600105" y="914373"/>
            <a:ext cx="2435773" cy="535215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Rutherford cable</a:t>
            </a:r>
          </a:p>
        </p:txBody>
      </p:sp>
      <p:cxnSp>
        <p:nvCxnSpPr>
          <p:cNvPr id="1146" name="Straight Connector 1145">
            <a:extLst>
              <a:ext uri="{FF2B5EF4-FFF2-40B4-BE49-F238E27FC236}">
                <a16:creationId xmlns:a16="http://schemas.microsoft.com/office/drawing/2014/main" id="{BBEEBAC2-D61E-B25D-D5FD-4ABC3C381774}"/>
              </a:ext>
            </a:extLst>
          </p:cNvPr>
          <p:cNvCxnSpPr>
            <a:cxnSpLocks/>
          </p:cNvCxnSpPr>
          <p:nvPr/>
        </p:nvCxnSpPr>
        <p:spPr>
          <a:xfrm>
            <a:off x="5171827" y="1160457"/>
            <a:ext cx="0" cy="172617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7" name="Straight Connector 1146">
            <a:extLst>
              <a:ext uri="{FF2B5EF4-FFF2-40B4-BE49-F238E27FC236}">
                <a16:creationId xmlns:a16="http://schemas.microsoft.com/office/drawing/2014/main" id="{A1704FFF-FB68-7841-A801-F77A69E2486F}"/>
              </a:ext>
            </a:extLst>
          </p:cNvPr>
          <p:cNvCxnSpPr>
            <a:cxnSpLocks/>
          </p:cNvCxnSpPr>
          <p:nvPr/>
        </p:nvCxnSpPr>
        <p:spPr>
          <a:xfrm>
            <a:off x="5171827" y="4338822"/>
            <a:ext cx="0" cy="1321604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72" name="Group 1171">
            <a:extLst>
              <a:ext uri="{FF2B5EF4-FFF2-40B4-BE49-F238E27FC236}">
                <a16:creationId xmlns:a16="http://schemas.microsoft.com/office/drawing/2014/main" id="{61528B7F-6141-948F-F5D2-A11ED8A11A29}"/>
              </a:ext>
            </a:extLst>
          </p:cNvPr>
          <p:cNvGrpSpPr/>
          <p:nvPr/>
        </p:nvGrpSpPr>
        <p:grpSpPr>
          <a:xfrm>
            <a:off x="6096000" y="2985796"/>
            <a:ext cx="3249851" cy="1133564"/>
            <a:chOff x="6239382" y="2985796"/>
            <a:chExt cx="3249851" cy="1133564"/>
          </a:xfrm>
        </p:grpSpPr>
        <p:sp>
          <p:nvSpPr>
            <p:cNvPr id="1169" name="Rectangle 1168">
              <a:extLst>
                <a:ext uri="{FF2B5EF4-FFF2-40B4-BE49-F238E27FC236}">
                  <a16:creationId xmlns:a16="http://schemas.microsoft.com/office/drawing/2014/main" id="{423E2E7D-0412-BAA2-26DB-ABEB07EE3823}"/>
                </a:ext>
              </a:extLst>
            </p:cNvPr>
            <p:cNvSpPr/>
            <p:nvPr/>
          </p:nvSpPr>
          <p:spPr>
            <a:xfrm>
              <a:off x="6239382" y="2985796"/>
              <a:ext cx="3249851" cy="1133564"/>
            </a:xfrm>
            <a:prstGeom prst="rect">
              <a:avLst/>
            </a:prstGeom>
            <a:solidFill>
              <a:srgbClr val="B4E2FF"/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4" name="Rectangle 1143">
              <a:extLst>
                <a:ext uri="{FF2B5EF4-FFF2-40B4-BE49-F238E27FC236}">
                  <a16:creationId xmlns:a16="http://schemas.microsoft.com/office/drawing/2014/main" id="{47EFDD9E-33F6-2AFE-6457-B9DF191B7C64}"/>
                </a:ext>
              </a:extLst>
            </p:cNvPr>
            <p:cNvSpPr/>
            <p:nvPr/>
          </p:nvSpPr>
          <p:spPr>
            <a:xfrm>
              <a:off x="6404669" y="3157794"/>
              <a:ext cx="2914591" cy="78283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1905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9" name="Oval 1148">
              <a:extLst>
                <a:ext uri="{FF2B5EF4-FFF2-40B4-BE49-F238E27FC236}">
                  <a16:creationId xmlns:a16="http://schemas.microsoft.com/office/drawing/2014/main" id="{3CA2AD68-B0D2-35A3-7775-139DB05B0DD9}"/>
                </a:ext>
              </a:extLst>
            </p:cNvPr>
            <p:cNvSpPr/>
            <p:nvPr/>
          </p:nvSpPr>
          <p:spPr>
            <a:xfrm>
              <a:off x="6544918" y="3285695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1</a:t>
              </a:r>
            </a:p>
          </p:txBody>
        </p:sp>
        <p:sp>
          <p:nvSpPr>
            <p:cNvPr id="1150" name="Oval 1149">
              <a:extLst>
                <a:ext uri="{FF2B5EF4-FFF2-40B4-BE49-F238E27FC236}">
                  <a16:creationId xmlns:a16="http://schemas.microsoft.com/office/drawing/2014/main" id="{C61A74CF-E8CC-5F2E-80FD-0F825A573FB4}"/>
                </a:ext>
              </a:extLst>
            </p:cNvPr>
            <p:cNvSpPr/>
            <p:nvPr/>
          </p:nvSpPr>
          <p:spPr>
            <a:xfrm>
              <a:off x="6879784" y="3285694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2</a:t>
              </a:r>
            </a:p>
          </p:txBody>
        </p:sp>
        <p:sp>
          <p:nvSpPr>
            <p:cNvPr id="1151" name="Oval 1150">
              <a:extLst>
                <a:ext uri="{FF2B5EF4-FFF2-40B4-BE49-F238E27FC236}">
                  <a16:creationId xmlns:a16="http://schemas.microsoft.com/office/drawing/2014/main" id="{A553EF59-38F5-02F7-C60D-4905ED42247F}"/>
                </a:ext>
              </a:extLst>
            </p:cNvPr>
            <p:cNvSpPr/>
            <p:nvPr/>
          </p:nvSpPr>
          <p:spPr>
            <a:xfrm>
              <a:off x="8879531" y="3279734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8</a:t>
              </a:r>
            </a:p>
          </p:txBody>
        </p:sp>
        <p:sp>
          <p:nvSpPr>
            <p:cNvPr id="1152" name="Oval 1151">
              <a:extLst>
                <a:ext uri="{FF2B5EF4-FFF2-40B4-BE49-F238E27FC236}">
                  <a16:creationId xmlns:a16="http://schemas.microsoft.com/office/drawing/2014/main" id="{15DDCC04-A74F-1DCC-04AD-48B41B4A8F83}"/>
                </a:ext>
              </a:extLst>
            </p:cNvPr>
            <p:cNvSpPr/>
            <p:nvPr/>
          </p:nvSpPr>
          <p:spPr>
            <a:xfrm>
              <a:off x="7214650" y="3279735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3</a:t>
              </a:r>
            </a:p>
          </p:txBody>
        </p:sp>
        <p:sp>
          <p:nvSpPr>
            <p:cNvPr id="1153" name="Oval 1152">
              <a:extLst>
                <a:ext uri="{FF2B5EF4-FFF2-40B4-BE49-F238E27FC236}">
                  <a16:creationId xmlns:a16="http://schemas.microsoft.com/office/drawing/2014/main" id="{1FF52D97-5D2F-95E4-2511-6BEA790ED994}"/>
                </a:ext>
              </a:extLst>
            </p:cNvPr>
            <p:cNvSpPr/>
            <p:nvPr/>
          </p:nvSpPr>
          <p:spPr>
            <a:xfrm>
              <a:off x="8549282" y="3285693"/>
              <a:ext cx="219600" cy="221205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7</a:t>
              </a:r>
            </a:p>
          </p:txBody>
        </p:sp>
        <p:sp>
          <p:nvSpPr>
            <p:cNvPr id="1158" name="Oval 1157">
              <a:extLst>
                <a:ext uri="{FF2B5EF4-FFF2-40B4-BE49-F238E27FC236}">
                  <a16:creationId xmlns:a16="http://schemas.microsoft.com/office/drawing/2014/main" id="{FF52808C-88CE-4F1C-674E-A8EA5F064B8F}"/>
                </a:ext>
              </a:extLst>
            </p:cNvPr>
            <p:cNvSpPr/>
            <p:nvPr/>
          </p:nvSpPr>
          <p:spPr>
            <a:xfrm>
              <a:off x="7550677" y="3279735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4</a:t>
              </a:r>
            </a:p>
          </p:txBody>
        </p:sp>
        <p:sp>
          <p:nvSpPr>
            <p:cNvPr id="1159" name="Oval 1158">
              <a:extLst>
                <a:ext uri="{FF2B5EF4-FFF2-40B4-BE49-F238E27FC236}">
                  <a16:creationId xmlns:a16="http://schemas.microsoft.com/office/drawing/2014/main" id="{EC134FB9-A424-4BD4-CB60-2D27BF776AF6}"/>
                </a:ext>
              </a:extLst>
            </p:cNvPr>
            <p:cNvSpPr/>
            <p:nvPr/>
          </p:nvSpPr>
          <p:spPr>
            <a:xfrm>
              <a:off x="7888529" y="3279735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5</a:t>
              </a:r>
            </a:p>
          </p:txBody>
        </p:sp>
        <p:sp>
          <p:nvSpPr>
            <p:cNvPr id="1160" name="Oval 1159">
              <a:extLst>
                <a:ext uri="{FF2B5EF4-FFF2-40B4-BE49-F238E27FC236}">
                  <a16:creationId xmlns:a16="http://schemas.microsoft.com/office/drawing/2014/main" id="{76E7DA51-E741-65C8-721D-2A3FEE182CAC}"/>
                </a:ext>
              </a:extLst>
            </p:cNvPr>
            <p:cNvSpPr/>
            <p:nvPr/>
          </p:nvSpPr>
          <p:spPr>
            <a:xfrm>
              <a:off x="8220539" y="3278662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6</a:t>
              </a:r>
            </a:p>
          </p:txBody>
        </p:sp>
        <p:sp>
          <p:nvSpPr>
            <p:cNvPr id="1162" name="Oval 1161">
              <a:extLst>
                <a:ext uri="{FF2B5EF4-FFF2-40B4-BE49-F238E27FC236}">
                  <a16:creationId xmlns:a16="http://schemas.microsoft.com/office/drawing/2014/main" id="{BB61B29D-E760-5DA7-A362-3C22EDBEBD17}"/>
                </a:ext>
              </a:extLst>
            </p:cNvPr>
            <p:cNvSpPr/>
            <p:nvPr/>
          </p:nvSpPr>
          <p:spPr>
            <a:xfrm>
              <a:off x="6743487" y="3614739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9</a:t>
              </a:r>
            </a:p>
          </p:txBody>
        </p:sp>
        <p:sp>
          <p:nvSpPr>
            <p:cNvPr id="1163" name="Oval 1162">
              <a:extLst>
                <a:ext uri="{FF2B5EF4-FFF2-40B4-BE49-F238E27FC236}">
                  <a16:creationId xmlns:a16="http://schemas.microsoft.com/office/drawing/2014/main" id="{44E0F239-85A6-DF41-4630-B54970C74F4C}"/>
                </a:ext>
              </a:extLst>
            </p:cNvPr>
            <p:cNvSpPr/>
            <p:nvPr/>
          </p:nvSpPr>
          <p:spPr>
            <a:xfrm>
              <a:off x="7078353" y="3614738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10</a:t>
              </a:r>
            </a:p>
          </p:txBody>
        </p:sp>
        <p:sp>
          <p:nvSpPr>
            <p:cNvPr id="1164" name="Oval 1163">
              <a:extLst>
                <a:ext uri="{FF2B5EF4-FFF2-40B4-BE49-F238E27FC236}">
                  <a16:creationId xmlns:a16="http://schemas.microsoft.com/office/drawing/2014/main" id="{1783232E-BD66-5F77-319E-DC5AB0302576}"/>
                </a:ext>
              </a:extLst>
            </p:cNvPr>
            <p:cNvSpPr/>
            <p:nvPr/>
          </p:nvSpPr>
          <p:spPr>
            <a:xfrm>
              <a:off x="7413219" y="3608779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800" dirty="0"/>
                <a:t>11</a:t>
              </a:r>
            </a:p>
          </p:txBody>
        </p:sp>
        <p:sp>
          <p:nvSpPr>
            <p:cNvPr id="1165" name="Oval 1164">
              <a:extLst>
                <a:ext uri="{FF2B5EF4-FFF2-40B4-BE49-F238E27FC236}">
                  <a16:creationId xmlns:a16="http://schemas.microsoft.com/office/drawing/2014/main" id="{0D78DDC3-D3B9-36F5-12F8-FE25734E97F5}"/>
                </a:ext>
              </a:extLst>
            </p:cNvPr>
            <p:cNvSpPr/>
            <p:nvPr/>
          </p:nvSpPr>
          <p:spPr>
            <a:xfrm>
              <a:off x="8747851" y="3614738"/>
              <a:ext cx="219600" cy="221206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15</a:t>
              </a:r>
            </a:p>
          </p:txBody>
        </p:sp>
        <p:sp>
          <p:nvSpPr>
            <p:cNvPr id="1166" name="Oval 1165">
              <a:extLst>
                <a:ext uri="{FF2B5EF4-FFF2-40B4-BE49-F238E27FC236}">
                  <a16:creationId xmlns:a16="http://schemas.microsoft.com/office/drawing/2014/main" id="{1B379AE8-3FFD-A897-27DC-EA66BECAAC1A}"/>
                </a:ext>
              </a:extLst>
            </p:cNvPr>
            <p:cNvSpPr/>
            <p:nvPr/>
          </p:nvSpPr>
          <p:spPr>
            <a:xfrm>
              <a:off x="7749246" y="3608779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12</a:t>
              </a:r>
            </a:p>
          </p:txBody>
        </p:sp>
        <p:sp>
          <p:nvSpPr>
            <p:cNvPr id="1167" name="Oval 1166">
              <a:extLst>
                <a:ext uri="{FF2B5EF4-FFF2-40B4-BE49-F238E27FC236}">
                  <a16:creationId xmlns:a16="http://schemas.microsoft.com/office/drawing/2014/main" id="{4562249A-0838-5AFA-5637-3DEEED55174B}"/>
                </a:ext>
              </a:extLst>
            </p:cNvPr>
            <p:cNvSpPr/>
            <p:nvPr/>
          </p:nvSpPr>
          <p:spPr>
            <a:xfrm>
              <a:off x="8087098" y="3608779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1</a:t>
              </a:r>
            </a:p>
            <a:p>
              <a:pPr algn="ctr"/>
              <a:r>
                <a:rPr lang="en-US" sz="800" dirty="0"/>
                <a:t>3</a:t>
              </a:r>
            </a:p>
          </p:txBody>
        </p:sp>
        <p:sp>
          <p:nvSpPr>
            <p:cNvPr id="1168" name="Oval 1167">
              <a:extLst>
                <a:ext uri="{FF2B5EF4-FFF2-40B4-BE49-F238E27FC236}">
                  <a16:creationId xmlns:a16="http://schemas.microsoft.com/office/drawing/2014/main" id="{00AEF16B-1D3E-86D0-05E2-175B04A71C46}"/>
                </a:ext>
              </a:extLst>
            </p:cNvPr>
            <p:cNvSpPr/>
            <p:nvPr/>
          </p:nvSpPr>
          <p:spPr>
            <a:xfrm>
              <a:off x="8419108" y="3607706"/>
              <a:ext cx="219600" cy="22120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14</a:t>
              </a:r>
            </a:p>
          </p:txBody>
        </p:sp>
      </p:grpSp>
      <p:cxnSp>
        <p:nvCxnSpPr>
          <p:cNvPr id="1175" name="Straight Connector 1174">
            <a:extLst>
              <a:ext uri="{FF2B5EF4-FFF2-40B4-BE49-F238E27FC236}">
                <a16:creationId xmlns:a16="http://schemas.microsoft.com/office/drawing/2014/main" id="{515076AE-B9D1-C0D4-DB4F-D4908BAB2250}"/>
              </a:ext>
            </a:extLst>
          </p:cNvPr>
          <p:cNvCxnSpPr>
            <a:cxnSpLocks/>
          </p:cNvCxnSpPr>
          <p:nvPr/>
        </p:nvCxnSpPr>
        <p:spPr>
          <a:xfrm flipH="1">
            <a:off x="6095610" y="3670480"/>
            <a:ext cx="390" cy="1519716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7" name="Straight Connector 1176">
            <a:extLst>
              <a:ext uri="{FF2B5EF4-FFF2-40B4-BE49-F238E27FC236}">
                <a16:creationId xmlns:a16="http://schemas.microsoft.com/office/drawing/2014/main" id="{FF678B1D-A679-7159-6AE8-EE3705FD234F}"/>
              </a:ext>
            </a:extLst>
          </p:cNvPr>
          <p:cNvCxnSpPr>
            <a:cxnSpLocks/>
          </p:cNvCxnSpPr>
          <p:nvPr/>
        </p:nvCxnSpPr>
        <p:spPr>
          <a:xfrm>
            <a:off x="9348094" y="3736801"/>
            <a:ext cx="0" cy="1382586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8" name="Straight Connector 1177">
            <a:extLst>
              <a:ext uri="{FF2B5EF4-FFF2-40B4-BE49-F238E27FC236}">
                <a16:creationId xmlns:a16="http://schemas.microsoft.com/office/drawing/2014/main" id="{00FD6012-C5A0-640D-AADE-911F8710E2E6}"/>
              </a:ext>
            </a:extLst>
          </p:cNvPr>
          <p:cNvCxnSpPr>
            <a:cxnSpLocks/>
          </p:cNvCxnSpPr>
          <p:nvPr/>
        </p:nvCxnSpPr>
        <p:spPr>
          <a:xfrm flipH="1">
            <a:off x="6252125" y="3703449"/>
            <a:ext cx="9162" cy="1010553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9" name="Straight Connector 1178">
            <a:extLst>
              <a:ext uri="{FF2B5EF4-FFF2-40B4-BE49-F238E27FC236}">
                <a16:creationId xmlns:a16="http://schemas.microsoft.com/office/drawing/2014/main" id="{BCD6AD46-95FA-E5D1-A395-F42A2444DA24}"/>
              </a:ext>
            </a:extLst>
          </p:cNvPr>
          <p:cNvCxnSpPr>
            <a:cxnSpLocks/>
          </p:cNvCxnSpPr>
          <p:nvPr/>
        </p:nvCxnSpPr>
        <p:spPr>
          <a:xfrm>
            <a:off x="9175309" y="3725341"/>
            <a:ext cx="9731" cy="1013347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1" name="Straight Connector 1180">
            <a:extLst>
              <a:ext uri="{FF2B5EF4-FFF2-40B4-BE49-F238E27FC236}">
                <a16:creationId xmlns:a16="http://schemas.microsoft.com/office/drawing/2014/main" id="{56389EF1-DEE4-8018-F230-8FD91BD1C69F}"/>
              </a:ext>
            </a:extLst>
          </p:cNvPr>
          <p:cNvCxnSpPr/>
          <p:nvPr/>
        </p:nvCxnSpPr>
        <p:spPr>
          <a:xfrm>
            <a:off x="6195456" y="4595215"/>
            <a:ext cx="3030412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6" name="TextBox 1185">
            <a:extLst>
              <a:ext uri="{FF2B5EF4-FFF2-40B4-BE49-F238E27FC236}">
                <a16:creationId xmlns:a16="http://schemas.microsoft.com/office/drawing/2014/main" id="{AD26770D-7C73-70D7-15D6-097B59655833}"/>
              </a:ext>
            </a:extLst>
          </p:cNvPr>
          <p:cNvSpPr txBox="1"/>
          <p:nvPr/>
        </p:nvSpPr>
        <p:spPr>
          <a:xfrm>
            <a:off x="7278388" y="4590535"/>
            <a:ext cx="115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12 mm</a:t>
            </a:r>
          </a:p>
        </p:txBody>
      </p:sp>
      <p:cxnSp>
        <p:nvCxnSpPr>
          <p:cNvPr id="1187" name="Straight Connector 1186">
            <a:extLst>
              <a:ext uri="{FF2B5EF4-FFF2-40B4-BE49-F238E27FC236}">
                <a16:creationId xmlns:a16="http://schemas.microsoft.com/office/drawing/2014/main" id="{9A37A5E1-91BC-9471-11C5-3F891CE80A88}"/>
              </a:ext>
            </a:extLst>
          </p:cNvPr>
          <p:cNvCxnSpPr>
            <a:cxnSpLocks/>
          </p:cNvCxnSpPr>
          <p:nvPr/>
        </p:nvCxnSpPr>
        <p:spPr>
          <a:xfrm>
            <a:off x="5925337" y="5032148"/>
            <a:ext cx="3580106" cy="12037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0" name="TextBox 1189">
            <a:extLst>
              <a:ext uri="{FF2B5EF4-FFF2-40B4-BE49-F238E27FC236}">
                <a16:creationId xmlns:a16="http://schemas.microsoft.com/office/drawing/2014/main" id="{64F0EC5C-0725-824E-3C92-3960E79A8421}"/>
              </a:ext>
            </a:extLst>
          </p:cNvPr>
          <p:cNvSpPr txBox="1"/>
          <p:nvPr/>
        </p:nvSpPr>
        <p:spPr>
          <a:xfrm>
            <a:off x="7278388" y="5076153"/>
            <a:ext cx="115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12,2 mm</a:t>
            </a:r>
          </a:p>
        </p:txBody>
      </p:sp>
      <p:cxnSp>
        <p:nvCxnSpPr>
          <p:cNvPr id="1191" name="Straight Connector 1190">
            <a:extLst>
              <a:ext uri="{FF2B5EF4-FFF2-40B4-BE49-F238E27FC236}">
                <a16:creationId xmlns:a16="http://schemas.microsoft.com/office/drawing/2014/main" id="{31B14E60-A671-20E3-35B9-4F9C5FEF20D1}"/>
              </a:ext>
            </a:extLst>
          </p:cNvPr>
          <p:cNvCxnSpPr>
            <a:cxnSpLocks/>
          </p:cNvCxnSpPr>
          <p:nvPr/>
        </p:nvCxnSpPr>
        <p:spPr>
          <a:xfrm>
            <a:off x="6095610" y="2705358"/>
            <a:ext cx="0" cy="768984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3" name="Straight Connector 1192">
            <a:extLst>
              <a:ext uri="{FF2B5EF4-FFF2-40B4-BE49-F238E27FC236}">
                <a16:creationId xmlns:a16="http://schemas.microsoft.com/office/drawing/2014/main" id="{F3DA19BD-8E9B-50E2-B046-715664E05933}"/>
              </a:ext>
            </a:extLst>
          </p:cNvPr>
          <p:cNvCxnSpPr>
            <a:cxnSpLocks/>
          </p:cNvCxnSpPr>
          <p:nvPr/>
        </p:nvCxnSpPr>
        <p:spPr>
          <a:xfrm>
            <a:off x="6261287" y="2705358"/>
            <a:ext cx="0" cy="768984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4" name="Straight Connector 1193">
            <a:extLst>
              <a:ext uri="{FF2B5EF4-FFF2-40B4-BE49-F238E27FC236}">
                <a16:creationId xmlns:a16="http://schemas.microsoft.com/office/drawing/2014/main" id="{A4790651-744A-C08C-BDD4-5E70F0A08902}"/>
              </a:ext>
            </a:extLst>
          </p:cNvPr>
          <p:cNvCxnSpPr>
            <a:cxnSpLocks/>
          </p:cNvCxnSpPr>
          <p:nvPr/>
        </p:nvCxnSpPr>
        <p:spPr>
          <a:xfrm>
            <a:off x="7397531" y="2724314"/>
            <a:ext cx="0" cy="683166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5" name="Straight Connector 1194">
            <a:extLst>
              <a:ext uri="{FF2B5EF4-FFF2-40B4-BE49-F238E27FC236}">
                <a16:creationId xmlns:a16="http://schemas.microsoft.com/office/drawing/2014/main" id="{1D6BF60D-0ED2-4E28-7352-F972F9C96068}"/>
              </a:ext>
            </a:extLst>
          </p:cNvPr>
          <p:cNvCxnSpPr>
            <a:cxnSpLocks/>
          </p:cNvCxnSpPr>
          <p:nvPr/>
        </p:nvCxnSpPr>
        <p:spPr>
          <a:xfrm>
            <a:off x="7626895" y="2724314"/>
            <a:ext cx="1105" cy="683166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8" name="Straight Connector 1197">
            <a:extLst>
              <a:ext uri="{FF2B5EF4-FFF2-40B4-BE49-F238E27FC236}">
                <a16:creationId xmlns:a16="http://schemas.microsoft.com/office/drawing/2014/main" id="{F7540899-ADD1-708C-6418-784FD391735E}"/>
              </a:ext>
            </a:extLst>
          </p:cNvPr>
          <p:cNvCxnSpPr>
            <a:cxnSpLocks/>
          </p:cNvCxnSpPr>
          <p:nvPr/>
        </p:nvCxnSpPr>
        <p:spPr>
          <a:xfrm>
            <a:off x="6027532" y="2779631"/>
            <a:ext cx="284251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0" name="Straight Connector 1199">
            <a:extLst>
              <a:ext uri="{FF2B5EF4-FFF2-40B4-BE49-F238E27FC236}">
                <a16:creationId xmlns:a16="http://schemas.microsoft.com/office/drawing/2014/main" id="{B1686230-D218-72EC-5BBE-BF703C57DEA4}"/>
              </a:ext>
            </a:extLst>
          </p:cNvPr>
          <p:cNvCxnSpPr>
            <a:cxnSpLocks/>
          </p:cNvCxnSpPr>
          <p:nvPr/>
        </p:nvCxnSpPr>
        <p:spPr>
          <a:xfrm>
            <a:off x="7321613" y="2808464"/>
            <a:ext cx="389049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2" name="TextBox 1201">
            <a:extLst>
              <a:ext uri="{FF2B5EF4-FFF2-40B4-BE49-F238E27FC236}">
                <a16:creationId xmlns:a16="http://schemas.microsoft.com/office/drawing/2014/main" id="{3AA72304-21F1-1D80-A747-82B0666C7E95}"/>
              </a:ext>
            </a:extLst>
          </p:cNvPr>
          <p:cNvSpPr txBox="1"/>
          <p:nvPr/>
        </p:nvSpPr>
        <p:spPr>
          <a:xfrm>
            <a:off x="5829249" y="2368595"/>
            <a:ext cx="115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0.1 mm</a:t>
            </a:r>
          </a:p>
        </p:txBody>
      </p:sp>
      <p:sp>
        <p:nvSpPr>
          <p:cNvPr id="1203" name="TextBox 1202">
            <a:extLst>
              <a:ext uri="{FF2B5EF4-FFF2-40B4-BE49-F238E27FC236}">
                <a16:creationId xmlns:a16="http://schemas.microsoft.com/office/drawing/2014/main" id="{B2D5F4B5-EB76-8212-0BAE-8B915D850F23}"/>
              </a:ext>
            </a:extLst>
          </p:cNvPr>
          <p:cNvSpPr txBox="1"/>
          <p:nvPr/>
        </p:nvSpPr>
        <p:spPr>
          <a:xfrm>
            <a:off x="7096710" y="2369261"/>
            <a:ext cx="115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1.3 mm</a:t>
            </a:r>
          </a:p>
        </p:txBody>
      </p:sp>
      <p:cxnSp>
        <p:nvCxnSpPr>
          <p:cNvPr id="1204" name="Straight Connector 1203">
            <a:extLst>
              <a:ext uri="{FF2B5EF4-FFF2-40B4-BE49-F238E27FC236}">
                <a16:creationId xmlns:a16="http://schemas.microsoft.com/office/drawing/2014/main" id="{256DD149-5105-7C61-8688-124BFF5E3458}"/>
              </a:ext>
            </a:extLst>
          </p:cNvPr>
          <p:cNvCxnSpPr>
            <a:cxnSpLocks/>
          </p:cNvCxnSpPr>
          <p:nvPr/>
        </p:nvCxnSpPr>
        <p:spPr>
          <a:xfrm>
            <a:off x="8846116" y="2985796"/>
            <a:ext cx="893197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7" name="Straight Connector 1206">
            <a:extLst>
              <a:ext uri="{FF2B5EF4-FFF2-40B4-BE49-F238E27FC236}">
                <a16:creationId xmlns:a16="http://schemas.microsoft.com/office/drawing/2014/main" id="{C5A97215-BE09-D3AB-7429-5774563B9316}"/>
              </a:ext>
            </a:extLst>
          </p:cNvPr>
          <p:cNvCxnSpPr>
            <a:cxnSpLocks/>
          </p:cNvCxnSpPr>
          <p:nvPr/>
        </p:nvCxnSpPr>
        <p:spPr>
          <a:xfrm>
            <a:off x="8846116" y="4113140"/>
            <a:ext cx="893197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9" name="Straight Connector 1208">
            <a:extLst>
              <a:ext uri="{FF2B5EF4-FFF2-40B4-BE49-F238E27FC236}">
                <a16:creationId xmlns:a16="http://schemas.microsoft.com/office/drawing/2014/main" id="{566D98AA-1BA3-9A73-AAB1-CC8800952D43}"/>
              </a:ext>
            </a:extLst>
          </p:cNvPr>
          <p:cNvCxnSpPr>
            <a:cxnSpLocks/>
          </p:cNvCxnSpPr>
          <p:nvPr/>
        </p:nvCxnSpPr>
        <p:spPr>
          <a:xfrm>
            <a:off x="9667954" y="2895950"/>
            <a:ext cx="0" cy="1382586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0" name="TextBox 1209">
            <a:extLst>
              <a:ext uri="{FF2B5EF4-FFF2-40B4-BE49-F238E27FC236}">
                <a16:creationId xmlns:a16="http://schemas.microsoft.com/office/drawing/2014/main" id="{773B01F9-9F25-B18B-750A-8FF42ECE02E5}"/>
              </a:ext>
            </a:extLst>
          </p:cNvPr>
          <p:cNvSpPr txBox="1"/>
          <p:nvPr/>
        </p:nvSpPr>
        <p:spPr>
          <a:xfrm rot="16200000">
            <a:off x="9265778" y="3303232"/>
            <a:ext cx="115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1.85 mm</a:t>
            </a:r>
          </a:p>
        </p:txBody>
      </p:sp>
      <p:cxnSp>
        <p:nvCxnSpPr>
          <p:cNvPr id="1213" name="Straight Connector 1212">
            <a:extLst>
              <a:ext uri="{FF2B5EF4-FFF2-40B4-BE49-F238E27FC236}">
                <a16:creationId xmlns:a16="http://schemas.microsoft.com/office/drawing/2014/main" id="{88292FAE-900F-5519-0463-425CE1EA7166}"/>
              </a:ext>
            </a:extLst>
          </p:cNvPr>
          <p:cNvCxnSpPr>
            <a:cxnSpLocks/>
          </p:cNvCxnSpPr>
          <p:nvPr/>
        </p:nvCxnSpPr>
        <p:spPr>
          <a:xfrm>
            <a:off x="5901085" y="2985796"/>
            <a:ext cx="389049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4" name="Straight Connector 1213">
            <a:extLst>
              <a:ext uri="{FF2B5EF4-FFF2-40B4-BE49-F238E27FC236}">
                <a16:creationId xmlns:a16="http://schemas.microsoft.com/office/drawing/2014/main" id="{2C85BC94-BBB0-20AD-7589-F46DBB7A077C}"/>
              </a:ext>
            </a:extLst>
          </p:cNvPr>
          <p:cNvCxnSpPr>
            <a:cxnSpLocks/>
          </p:cNvCxnSpPr>
          <p:nvPr/>
        </p:nvCxnSpPr>
        <p:spPr>
          <a:xfrm>
            <a:off x="5901084" y="3157794"/>
            <a:ext cx="389049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5" name="Straight Connector 1214">
            <a:extLst>
              <a:ext uri="{FF2B5EF4-FFF2-40B4-BE49-F238E27FC236}">
                <a16:creationId xmlns:a16="http://schemas.microsoft.com/office/drawing/2014/main" id="{B34C3A80-E859-3E72-877A-00C4EA375A1A}"/>
              </a:ext>
            </a:extLst>
          </p:cNvPr>
          <p:cNvCxnSpPr>
            <a:cxnSpLocks/>
          </p:cNvCxnSpPr>
          <p:nvPr/>
        </p:nvCxnSpPr>
        <p:spPr>
          <a:xfrm>
            <a:off x="5950354" y="2931226"/>
            <a:ext cx="0" cy="298674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7" name="TextBox 1216">
            <a:extLst>
              <a:ext uri="{FF2B5EF4-FFF2-40B4-BE49-F238E27FC236}">
                <a16:creationId xmlns:a16="http://schemas.microsoft.com/office/drawing/2014/main" id="{E39CD71B-B7DC-A1F8-4FF1-024976617BA6}"/>
              </a:ext>
            </a:extLst>
          </p:cNvPr>
          <p:cNvSpPr txBox="1"/>
          <p:nvPr/>
        </p:nvSpPr>
        <p:spPr>
          <a:xfrm rot="16200000">
            <a:off x="5222297" y="2816518"/>
            <a:ext cx="947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0.1 mm</a:t>
            </a:r>
          </a:p>
        </p:txBody>
      </p:sp>
      <p:sp>
        <p:nvSpPr>
          <p:cNvPr id="1220" name="Rectangle 1219">
            <a:extLst>
              <a:ext uri="{FF2B5EF4-FFF2-40B4-BE49-F238E27FC236}">
                <a16:creationId xmlns:a16="http://schemas.microsoft.com/office/drawing/2014/main" id="{A09CC581-1446-CAF0-C84A-6BD83EFF4987}"/>
              </a:ext>
            </a:extLst>
          </p:cNvPr>
          <p:cNvSpPr/>
          <p:nvPr/>
        </p:nvSpPr>
        <p:spPr>
          <a:xfrm>
            <a:off x="4316385" y="5870220"/>
            <a:ext cx="220553" cy="19594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1" name="Rectangle 1220">
            <a:extLst>
              <a:ext uri="{FF2B5EF4-FFF2-40B4-BE49-F238E27FC236}">
                <a16:creationId xmlns:a16="http://schemas.microsoft.com/office/drawing/2014/main" id="{AE42956D-917B-7016-B47F-25279423FD58}"/>
              </a:ext>
            </a:extLst>
          </p:cNvPr>
          <p:cNvSpPr/>
          <p:nvPr/>
        </p:nvSpPr>
        <p:spPr>
          <a:xfrm>
            <a:off x="4316385" y="6235600"/>
            <a:ext cx="220553" cy="195943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2" name="Rectangle 1221">
            <a:extLst>
              <a:ext uri="{FF2B5EF4-FFF2-40B4-BE49-F238E27FC236}">
                <a16:creationId xmlns:a16="http://schemas.microsoft.com/office/drawing/2014/main" id="{26663074-ACB1-9805-A205-FFBE3CBA4F99}"/>
              </a:ext>
            </a:extLst>
          </p:cNvPr>
          <p:cNvSpPr/>
          <p:nvPr/>
        </p:nvSpPr>
        <p:spPr>
          <a:xfrm>
            <a:off x="4304064" y="6594785"/>
            <a:ext cx="220553" cy="195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7" name="TextBox 1226">
            <a:extLst>
              <a:ext uri="{FF2B5EF4-FFF2-40B4-BE49-F238E27FC236}">
                <a16:creationId xmlns:a16="http://schemas.microsoft.com/office/drawing/2014/main" id="{E86F97C8-221E-61A0-8FC7-4FCCEF5BEDC6}"/>
              </a:ext>
            </a:extLst>
          </p:cNvPr>
          <p:cNvSpPr txBox="1"/>
          <p:nvPr/>
        </p:nvSpPr>
        <p:spPr>
          <a:xfrm>
            <a:off x="5067851" y="6189182"/>
            <a:ext cx="974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28" name="TextBox 1227">
            <a:extLst>
              <a:ext uri="{FF2B5EF4-FFF2-40B4-BE49-F238E27FC236}">
                <a16:creationId xmlns:a16="http://schemas.microsoft.com/office/drawing/2014/main" id="{7ACBCC07-8108-C359-1EE4-5D195B150026}"/>
              </a:ext>
            </a:extLst>
          </p:cNvPr>
          <p:cNvSpPr txBox="1"/>
          <p:nvPr/>
        </p:nvSpPr>
        <p:spPr>
          <a:xfrm>
            <a:off x="4743453" y="5787354"/>
            <a:ext cx="362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Rectangular tape – Circular strand </a:t>
            </a:r>
          </a:p>
        </p:txBody>
      </p:sp>
      <p:sp>
        <p:nvSpPr>
          <p:cNvPr id="1229" name="TextBox 1228">
            <a:extLst>
              <a:ext uri="{FF2B5EF4-FFF2-40B4-BE49-F238E27FC236}">
                <a16:creationId xmlns:a16="http://schemas.microsoft.com/office/drawing/2014/main" id="{688F8F99-EB58-D091-5139-6CA2DC11740F}"/>
              </a:ext>
            </a:extLst>
          </p:cNvPr>
          <p:cNvSpPr txBox="1"/>
          <p:nvPr/>
        </p:nvSpPr>
        <p:spPr>
          <a:xfrm>
            <a:off x="4743453" y="6140558"/>
            <a:ext cx="362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Copper</a:t>
            </a:r>
          </a:p>
        </p:txBody>
      </p:sp>
      <p:sp>
        <p:nvSpPr>
          <p:cNvPr id="1230" name="TextBox 1229">
            <a:extLst>
              <a:ext uri="{FF2B5EF4-FFF2-40B4-BE49-F238E27FC236}">
                <a16:creationId xmlns:a16="http://schemas.microsoft.com/office/drawing/2014/main" id="{5B65A786-0932-D971-FC0D-3051B1DE7A97}"/>
              </a:ext>
            </a:extLst>
          </p:cNvPr>
          <p:cNvSpPr txBox="1"/>
          <p:nvPr/>
        </p:nvSpPr>
        <p:spPr>
          <a:xfrm>
            <a:off x="4743453" y="6485854"/>
            <a:ext cx="362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Insulation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FC4C7-89B3-66C1-F6D4-BE21BE2B38A2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04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>
            <a:extLst>
              <a:ext uri="{FF2B5EF4-FFF2-40B4-BE49-F238E27FC236}">
                <a16:creationId xmlns:a16="http://schemas.microsoft.com/office/drawing/2014/main" id="{5E2386B6-83CA-CD01-376E-45A3279726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44"/>
          <a:stretch/>
        </p:blipFill>
        <p:spPr>
          <a:xfrm>
            <a:off x="4775577" y="2562632"/>
            <a:ext cx="4464599" cy="2743711"/>
          </a:xfrm>
          <a:prstGeom prst="rect">
            <a:avLst/>
          </a:prstGeom>
        </p:spPr>
      </p:pic>
      <p:pic>
        <p:nvPicPr>
          <p:cNvPr id="49" name="Picture 48" descr="A rainbow colored lines on a white background&#10;&#10;Description automatically generated">
            <a:extLst>
              <a:ext uri="{FF2B5EF4-FFF2-40B4-BE49-F238E27FC236}">
                <a16:creationId xmlns:a16="http://schemas.microsoft.com/office/drawing/2014/main" id="{3C6CC2A0-51D4-B4BE-9842-FE11D82DDC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7" t="22248" r="20084" b="21111"/>
          <a:stretch/>
        </p:blipFill>
        <p:spPr>
          <a:xfrm>
            <a:off x="0" y="2370566"/>
            <a:ext cx="4529116" cy="273736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14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Cable problem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869DC2F-A935-F568-C8DD-FA54278B29B9}"/>
              </a:ext>
            </a:extLst>
          </p:cNvPr>
          <p:cNvCxnSpPr>
            <a:cxnSpLocks/>
          </p:cNvCxnSpPr>
          <p:nvPr/>
        </p:nvCxnSpPr>
        <p:spPr>
          <a:xfrm>
            <a:off x="4699298" y="1817673"/>
            <a:ext cx="0" cy="142276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41BC495-8A34-69D8-1581-EFB528D9C637}"/>
              </a:ext>
            </a:extLst>
          </p:cNvPr>
          <p:cNvCxnSpPr>
            <a:cxnSpLocks/>
          </p:cNvCxnSpPr>
          <p:nvPr/>
        </p:nvCxnSpPr>
        <p:spPr>
          <a:xfrm>
            <a:off x="4699298" y="3840665"/>
            <a:ext cx="0" cy="182551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D9631DC-DD65-9875-0719-C89078F4C738}"/>
              </a:ext>
            </a:extLst>
          </p:cNvPr>
          <p:cNvSpPr txBox="1"/>
          <p:nvPr/>
        </p:nvSpPr>
        <p:spPr>
          <a:xfrm>
            <a:off x="4320304" y="3278939"/>
            <a:ext cx="757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VS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910BA1F-A37E-EF6B-3B7A-661195B19B1A}"/>
              </a:ext>
            </a:extLst>
          </p:cNvPr>
          <p:cNvSpPr/>
          <p:nvPr/>
        </p:nvSpPr>
        <p:spPr>
          <a:xfrm>
            <a:off x="751710" y="990534"/>
            <a:ext cx="8047734" cy="535215"/>
          </a:xfrm>
          <a:prstGeom prst="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With these geometric assumptions there is a match between Ansys and Roxie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1FBF712-1817-2561-35EE-50D72E1A62DD}"/>
                  </a:ext>
                </a:extLst>
              </p:cNvPr>
              <p:cNvSpPr txBox="1"/>
              <p:nvPr/>
            </p:nvSpPr>
            <p:spPr>
              <a:xfrm>
                <a:off x="3163079" y="5772065"/>
                <a:ext cx="343366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𝐷𝑖𝑓𝑓𝑒𝑟𝑒𝑐𝑒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1 %</m:t>
                      </m:r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1FBF712-1817-2561-35EE-50D72E1A62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3079" y="5772065"/>
                <a:ext cx="3433666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E0AFA9A-272A-81B4-4281-4F1B4F11E66C}"/>
                  </a:ext>
                </a:extLst>
              </p:cNvPr>
              <p:cNvSpPr txBox="1"/>
              <p:nvPr/>
            </p:nvSpPr>
            <p:spPr>
              <a:xfrm>
                <a:off x="2652858" y="6214716"/>
                <a:ext cx="4253038" cy="606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𝐷𝑖𝑓𝑓𝑒𝑟𝑒𝑛𝑐𝑒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𝑝𝑒𝑎𝑘</m:t>
                              </m:r>
                            </m:sub>
                          </m:sSub>
                        </m:sub>
                      </m:sSub>
                      <m:r>
                        <a:rPr lang="en-US" sz="2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1, 5%</m:t>
                      </m:r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E0AFA9A-272A-81B4-4281-4F1B4F11E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2858" y="6214716"/>
                <a:ext cx="4253038" cy="60612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2">
            <a:extLst>
              <a:ext uri="{FF2B5EF4-FFF2-40B4-BE49-F238E27FC236}">
                <a16:creationId xmlns:a16="http://schemas.microsoft.com/office/drawing/2014/main" id="{2B385C97-FC92-12A4-3F73-454F8088B911}"/>
              </a:ext>
            </a:extLst>
          </p:cNvPr>
          <p:cNvSpPr/>
          <p:nvPr/>
        </p:nvSpPr>
        <p:spPr>
          <a:xfrm>
            <a:off x="1317372" y="1740570"/>
            <a:ext cx="2049349" cy="5352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Ansys model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7BB44E4-E1BA-2F31-D50A-8D61F72502B0}"/>
              </a:ext>
            </a:extLst>
          </p:cNvPr>
          <p:cNvSpPr/>
          <p:nvPr/>
        </p:nvSpPr>
        <p:spPr>
          <a:xfrm>
            <a:off x="6529602" y="1740570"/>
            <a:ext cx="2049349" cy="5352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Roxie model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5A1065D0-2394-8263-180B-BC1D4CF489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2850" y="2089622"/>
            <a:ext cx="692206" cy="32167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B07053-D733-F7B5-3251-0B677094990E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601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87F7C1EA-F567-CD10-0592-0222FE839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990" y="5081478"/>
            <a:ext cx="3421928" cy="539438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90947CCB-15EE-3208-DFFF-16A433BAB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2570" y="3111598"/>
            <a:ext cx="3755877" cy="83278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F22B9CB-AAB7-7E04-739A-205BB83E2B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7640" y="2244548"/>
            <a:ext cx="5189794" cy="7037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787F3C-BEDF-09CE-B176-105DB1F91C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967" y="1630042"/>
            <a:ext cx="3203072" cy="54259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15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1BF9E3E-C12E-0D83-5260-347D99E5D288}"/>
                  </a:ext>
                </a:extLst>
              </p:cNvPr>
              <p:cNvSpPr/>
              <p:nvPr/>
            </p:nvSpPr>
            <p:spPr>
              <a:xfrm>
                <a:off x="247649" y="234794"/>
                <a:ext cx="7306628" cy="463816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fit problem</a:t>
                </a: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1BF9E3E-C12E-0D83-5260-347D99E5D2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49" y="234794"/>
                <a:ext cx="7306628" cy="463816"/>
              </a:xfrm>
              <a:prstGeom prst="rect">
                <a:avLst/>
              </a:prstGeom>
              <a:blipFill>
                <a:blip r:embed="rId6"/>
                <a:stretch>
                  <a:fillRect l="-83" b="-8861"/>
                </a:stretch>
              </a:blip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20D85AA-0FB0-3E52-481B-3DB007400759}"/>
              </a:ext>
            </a:extLst>
          </p:cNvPr>
          <p:cNvCxnSpPr>
            <a:cxnSpLocks/>
          </p:cNvCxnSpPr>
          <p:nvPr/>
        </p:nvCxnSpPr>
        <p:spPr>
          <a:xfrm>
            <a:off x="4782552" y="1191592"/>
            <a:ext cx="0" cy="214162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6C0B7DF-316A-A535-FAD5-77814E98230C}"/>
              </a:ext>
            </a:extLst>
          </p:cNvPr>
          <p:cNvCxnSpPr>
            <a:cxnSpLocks/>
          </p:cNvCxnSpPr>
          <p:nvPr/>
        </p:nvCxnSpPr>
        <p:spPr>
          <a:xfrm>
            <a:off x="4782552" y="3933444"/>
            <a:ext cx="0" cy="244908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5F8D6C9-1B1C-3C42-87E8-D11BC34FADC1}"/>
              </a:ext>
            </a:extLst>
          </p:cNvPr>
          <p:cNvSpPr txBox="1"/>
          <p:nvPr/>
        </p:nvSpPr>
        <p:spPr>
          <a:xfrm>
            <a:off x="4403558" y="3371718"/>
            <a:ext cx="757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VS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F8E5F9-0FC7-4BEB-1C2B-D0AD95033C5B}"/>
              </a:ext>
            </a:extLst>
          </p:cNvPr>
          <p:cNvSpPr/>
          <p:nvPr/>
        </p:nvSpPr>
        <p:spPr>
          <a:xfrm>
            <a:off x="1023013" y="881344"/>
            <a:ext cx="2346158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Bottura’s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fit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57B6A0-98BC-1A96-EEC9-D1B163538E8E}"/>
              </a:ext>
            </a:extLst>
          </p:cNvPr>
          <p:cNvSpPr/>
          <p:nvPr/>
        </p:nvSpPr>
        <p:spPr>
          <a:xfrm>
            <a:off x="6364912" y="848490"/>
            <a:ext cx="2346158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Fleiter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– Ballarino’s fit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3EEF3F4-0D9E-59C9-E63B-B1DEE1C5DBBB}"/>
                  </a:ext>
                </a:extLst>
              </p:cNvPr>
              <p:cNvSpPr txBox="1"/>
              <p:nvPr/>
            </p:nvSpPr>
            <p:spPr>
              <a:xfrm>
                <a:off x="4870358" y="1345160"/>
                <a:ext cx="48291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in perpendicular external field orientation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3EEF3F4-0D9E-59C9-E63B-B1DEE1C5D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0358" y="1345160"/>
                <a:ext cx="4829175" cy="369332"/>
              </a:xfrm>
              <a:prstGeom prst="rect">
                <a:avLst/>
              </a:prstGeom>
              <a:blipFill>
                <a:blip r:embed="rId8"/>
                <a:stretch>
                  <a:fillRect l="-1136" t="-8333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A4A944B-499A-E3BB-9D7B-45089F4A9473}"/>
                  </a:ext>
                </a:extLst>
              </p:cNvPr>
              <p:cNvSpPr txBox="1"/>
              <p:nvPr/>
            </p:nvSpPr>
            <p:spPr>
              <a:xfrm>
                <a:off x="4901237" y="2048948"/>
                <a:ext cx="48291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in parallel external field orientation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A4A944B-499A-E3BB-9D7B-45089F4A94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1237" y="2048948"/>
                <a:ext cx="4829175" cy="369332"/>
              </a:xfrm>
              <a:prstGeom prst="rect">
                <a:avLst/>
              </a:prstGeom>
              <a:blipFill>
                <a:blip r:embed="rId9"/>
                <a:stretch>
                  <a:fillRect l="-1010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93148664-9180-C2BC-B64C-4DF441DE27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45652" y="4198899"/>
            <a:ext cx="1062740" cy="31665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1A54FA8-0D23-0ACD-EAC6-6904F73225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55358" y="4507236"/>
            <a:ext cx="1368955" cy="31627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26FEB26-7184-BA51-E5F9-70AB4E24CB6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14518" y="4823512"/>
            <a:ext cx="970980" cy="29802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181A765-6C90-78E5-7E8F-9C31D5142C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11092" y="5812526"/>
            <a:ext cx="1796411" cy="38958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78AA59F4-94A9-39C4-46FF-34E8A34C131D}"/>
              </a:ext>
            </a:extLst>
          </p:cNvPr>
          <p:cNvSpPr txBox="1"/>
          <p:nvPr/>
        </p:nvSpPr>
        <p:spPr>
          <a:xfrm>
            <a:off x="5235477" y="3901882"/>
            <a:ext cx="482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Where: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1AFFAE0-A409-6025-6D5E-BE3D5B64EFEC}"/>
                  </a:ext>
                </a:extLst>
              </p:cNvPr>
              <p:cNvSpPr txBox="1"/>
              <p:nvPr/>
            </p:nvSpPr>
            <p:spPr>
              <a:xfrm>
                <a:off x="6738992" y="4167835"/>
                <a:ext cx="301244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Reduced field in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US" sz="1600" dirty="0"/>
                  <a:t> orientation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1AFFAE0-A409-6025-6D5E-BE3D5B64EF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992" y="4167835"/>
                <a:ext cx="3012448" cy="338554"/>
              </a:xfrm>
              <a:prstGeom prst="rect">
                <a:avLst/>
              </a:prstGeom>
              <a:blipFill>
                <a:blip r:embed="rId14"/>
                <a:stretch>
                  <a:fillRect l="-1010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FE88185-77CC-6F06-EBAF-5360FE33380A}"/>
                  </a:ext>
                </a:extLst>
              </p:cNvPr>
              <p:cNvSpPr txBox="1"/>
              <p:nvPr/>
            </p:nvSpPr>
            <p:spPr>
              <a:xfrm>
                <a:off x="6738992" y="4459081"/>
                <a:ext cx="301244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Reduced field in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∥</m:t>
                    </m:r>
                  </m:oMath>
                </a14:m>
                <a:r>
                  <a:rPr lang="en-US" sz="1600" dirty="0"/>
                  <a:t> orientation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FE88185-77CC-6F06-EBAF-5360FE3338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992" y="4459081"/>
                <a:ext cx="3012448" cy="338554"/>
              </a:xfrm>
              <a:prstGeom prst="rect">
                <a:avLst/>
              </a:prstGeom>
              <a:blipFill>
                <a:blip r:embed="rId15"/>
                <a:stretch>
                  <a:fillRect l="-1010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CC5CA299-C9EB-7677-C2E7-A6D71ACF3F66}"/>
              </a:ext>
            </a:extLst>
          </p:cNvPr>
          <p:cNvSpPr txBox="1"/>
          <p:nvPr/>
        </p:nvSpPr>
        <p:spPr>
          <a:xfrm>
            <a:off x="6738992" y="4779530"/>
            <a:ext cx="301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Reduced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8C303A4-A190-4A97-38BF-0FBC984A1213}"/>
                  </a:ext>
                </a:extLst>
              </p:cNvPr>
              <p:cNvSpPr txBox="1"/>
              <p:nvPr/>
            </p:nvSpPr>
            <p:spPr>
              <a:xfrm>
                <a:off x="5388260" y="5518510"/>
                <a:ext cx="4829174" cy="349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</m:oMath>
                </a14:m>
                <a:r>
                  <a:rPr lang="en-US" sz="1600" dirty="0"/>
                  <a:t>max irreversibility field in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US" sz="1600" dirty="0"/>
                  <a:t> orientation  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8C303A4-A190-4A97-38BF-0FBC984A12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260" y="5518510"/>
                <a:ext cx="4829174" cy="349326"/>
              </a:xfrm>
              <a:prstGeom prst="rect">
                <a:avLst/>
              </a:prstGeom>
              <a:blipFill>
                <a:blip r:embed="rId16"/>
                <a:stretch>
                  <a:fillRect l="-758" t="-3448" b="-18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6861CDE-AE19-FCDB-1C88-CC14BD31AD21}"/>
                  </a:ext>
                </a:extLst>
              </p:cNvPr>
              <p:cNvSpPr txBox="1"/>
              <p:nvPr/>
            </p:nvSpPr>
            <p:spPr>
              <a:xfrm>
                <a:off x="5432756" y="6103011"/>
                <a:ext cx="4829174" cy="349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/>
                  <a:t>max irreversibility field in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∥ </m:t>
                    </m:r>
                  </m:oMath>
                </a14:m>
                <a:r>
                  <a:rPr lang="en-US" sz="1600" dirty="0"/>
                  <a:t>orientation  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6861CDE-AE19-FCDB-1C88-CC14BD31AD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2756" y="6103011"/>
                <a:ext cx="4829174" cy="349326"/>
              </a:xfrm>
              <a:prstGeom prst="rect">
                <a:avLst/>
              </a:prstGeom>
              <a:blipFill>
                <a:blip r:embed="rId17"/>
                <a:stretch>
                  <a:fillRect l="-631" t="-3509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4822690-F146-C24F-5086-0FC479957D39}"/>
                  </a:ext>
                </a:extLst>
              </p:cNvPr>
              <p:cNvSpPr txBox="1"/>
              <p:nvPr/>
            </p:nvSpPr>
            <p:spPr>
              <a:xfrm>
                <a:off x="69085" y="1470834"/>
                <a:ext cx="48291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in perpendicular external field orientation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4822690-F146-C24F-5086-0FC479957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85" y="1470834"/>
                <a:ext cx="4829175" cy="369332"/>
              </a:xfrm>
              <a:prstGeom prst="rect">
                <a:avLst/>
              </a:prstGeom>
              <a:blipFill>
                <a:blip r:embed="rId18"/>
                <a:stretch>
                  <a:fillRect l="-1009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A9AB2C78-F755-773B-22E4-A1FB38D9FE3E}"/>
              </a:ext>
            </a:extLst>
          </p:cNvPr>
          <p:cNvSpPr txBox="1"/>
          <p:nvPr/>
        </p:nvSpPr>
        <p:spPr>
          <a:xfrm>
            <a:off x="5105967" y="6437325"/>
            <a:ext cx="45298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-apple-system"/>
              </a:rPr>
              <a:t>J. </a:t>
            </a:r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-apple-system"/>
              </a:rPr>
              <a:t>Fleiter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-apple-system"/>
              </a:rPr>
              <a:t>, A. Ballarino, “</a:t>
            </a:r>
            <a:r>
              <a:rPr lang="en-US" sz="1100" b="0" i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-apple-system"/>
              </a:rPr>
              <a:t>Parameterization of the critical surface of REBCO conductors from Fujikura”, Internal note</a:t>
            </a:r>
            <a:endParaRPr lang="en-US" sz="1100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6996B79-EED9-F411-A66E-CCCAC49DC6DC}"/>
              </a:ext>
            </a:extLst>
          </p:cNvPr>
          <p:cNvSpPr txBox="1"/>
          <p:nvPr/>
        </p:nvSpPr>
        <p:spPr>
          <a:xfrm>
            <a:off x="4726139" y="6455228"/>
            <a:ext cx="509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[</a:t>
            </a:r>
            <a:r>
              <a:rPr lang="en-US" sz="1100" dirty="0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FF"/>
                </a:highlight>
                <a:latin typeface="HelveticaNeue Regular"/>
              </a:rPr>
              <a:t>6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]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C32FCB7-BF44-181C-0D71-CCCD1A8F56E8}"/>
                  </a:ext>
                </a:extLst>
              </p:cNvPr>
              <p:cNvSpPr txBox="1"/>
              <p:nvPr/>
            </p:nvSpPr>
            <p:spPr>
              <a:xfrm>
                <a:off x="420269" y="1824434"/>
                <a:ext cx="3923496" cy="5186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</m:sSub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C32FCB7-BF44-181C-0D71-CCCD1A8F56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269" y="1824434"/>
                <a:ext cx="3923496" cy="518604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EB858B42-114E-C49E-21DD-5AAFF3753DBD}"/>
              </a:ext>
            </a:extLst>
          </p:cNvPr>
          <p:cNvSpPr txBox="1"/>
          <p:nvPr/>
        </p:nvSpPr>
        <p:spPr>
          <a:xfrm>
            <a:off x="19142" y="2418068"/>
            <a:ext cx="482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Where: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93C9FAD-F59C-902D-AA96-EFFD476A0FD7}"/>
                  </a:ext>
                </a:extLst>
              </p:cNvPr>
              <p:cNvSpPr txBox="1"/>
              <p:nvPr/>
            </p:nvSpPr>
            <p:spPr>
              <a:xfrm>
                <a:off x="-134940" y="2934967"/>
                <a:ext cx="2413609" cy="5940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93C9FAD-F59C-902D-AA96-EFFD476A0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34940" y="2934967"/>
                <a:ext cx="2413609" cy="594009"/>
              </a:xfrm>
              <a:prstGeom prst="rect">
                <a:avLst/>
              </a:prstGeom>
              <a:blipFill>
                <a:blip r:embed="rId20"/>
                <a:stretch>
                  <a:fillRect b="-1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8" name="Picture 57">
            <a:extLst>
              <a:ext uri="{FF2B5EF4-FFF2-40B4-BE49-F238E27FC236}">
                <a16:creationId xmlns:a16="http://schemas.microsoft.com/office/drawing/2014/main" id="{1A2A369A-C4DE-59C7-2153-3F34A7B76A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354" y="3809923"/>
            <a:ext cx="1062740" cy="3166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264718B-1791-6346-C4B7-001236B61E8E}"/>
                  </a:ext>
                </a:extLst>
              </p:cNvPr>
              <p:cNvSpPr txBox="1"/>
              <p:nvPr/>
            </p:nvSpPr>
            <p:spPr>
              <a:xfrm>
                <a:off x="1730830" y="3792338"/>
                <a:ext cx="301244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Reduced field in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US" sz="1600" dirty="0"/>
                  <a:t> orientation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264718B-1791-6346-C4B7-001236B61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0830" y="3792338"/>
                <a:ext cx="3012448" cy="338554"/>
              </a:xfrm>
              <a:prstGeom prst="rect">
                <a:avLst/>
              </a:prstGeom>
              <a:blipFill>
                <a:blip r:embed="rId21"/>
                <a:stretch>
                  <a:fillRect l="-1215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" name="Picture 62">
            <a:extLst>
              <a:ext uri="{FF2B5EF4-FFF2-40B4-BE49-F238E27FC236}">
                <a16:creationId xmlns:a16="http://schemas.microsoft.com/office/drawing/2014/main" id="{518ED0DF-DFC0-52AC-57E6-670041E228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885" y="4126576"/>
            <a:ext cx="970980" cy="298023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FB7ED593-88BA-25DA-A8C2-6840357F1361}"/>
              </a:ext>
            </a:extLst>
          </p:cNvPr>
          <p:cNvSpPr txBox="1"/>
          <p:nvPr/>
        </p:nvSpPr>
        <p:spPr>
          <a:xfrm>
            <a:off x="1756507" y="4082594"/>
            <a:ext cx="301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Reduced temperature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F8F9C60E-D234-E8C5-6DD4-2139F3C4A2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354" y="4616910"/>
            <a:ext cx="1796411" cy="3895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5DBC5EEC-F2B5-6477-0FD1-D41D1E210920}"/>
                  </a:ext>
                </a:extLst>
              </p:cNvPr>
              <p:cNvSpPr txBox="1"/>
              <p:nvPr/>
            </p:nvSpPr>
            <p:spPr>
              <a:xfrm>
                <a:off x="332371" y="4942978"/>
                <a:ext cx="4829174" cy="349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/>
                  <a:t>max irreversibility field in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∥ </m:t>
                    </m:r>
                  </m:oMath>
                </a14:m>
                <a:r>
                  <a:rPr lang="en-US" sz="1600" dirty="0"/>
                  <a:t>orientation  </a:t>
                </a: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5DBC5EEC-F2B5-6477-0FD1-D41D1E2109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71" y="4942978"/>
                <a:ext cx="4829174" cy="349326"/>
              </a:xfrm>
              <a:prstGeom prst="rect">
                <a:avLst/>
              </a:prstGeom>
              <a:blipFill>
                <a:blip r:embed="rId22"/>
                <a:stretch>
                  <a:fillRect l="-758" t="-3509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Rectangle 75">
            <a:extLst>
              <a:ext uri="{FF2B5EF4-FFF2-40B4-BE49-F238E27FC236}">
                <a16:creationId xmlns:a16="http://schemas.microsoft.com/office/drawing/2014/main" id="{0D3538BC-833D-6E93-3A30-A1619EDC1166}"/>
              </a:ext>
            </a:extLst>
          </p:cNvPr>
          <p:cNvSpPr/>
          <p:nvPr/>
        </p:nvSpPr>
        <p:spPr>
          <a:xfrm>
            <a:off x="3445721" y="1916415"/>
            <a:ext cx="860732" cy="369332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0BEAD41-5D6B-7CD6-2FFD-36823C46C282}"/>
              </a:ext>
            </a:extLst>
          </p:cNvPr>
          <p:cNvSpPr/>
          <p:nvPr/>
        </p:nvSpPr>
        <p:spPr>
          <a:xfrm>
            <a:off x="8023764" y="1773956"/>
            <a:ext cx="194367" cy="177192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78EEB0A-0CB3-001C-2180-766EF80C8A33}"/>
                  </a:ext>
                </a:extLst>
              </p:cNvPr>
              <p:cNvSpPr txBox="1"/>
              <p:nvPr/>
            </p:nvSpPr>
            <p:spPr>
              <a:xfrm>
                <a:off x="4916513" y="2894430"/>
                <a:ext cx="48291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78EEB0A-0CB3-001C-2180-766EF80C8A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513" y="2894430"/>
                <a:ext cx="4829175" cy="369332"/>
              </a:xfrm>
              <a:prstGeom prst="rect">
                <a:avLst/>
              </a:prstGeom>
              <a:blipFill>
                <a:blip r:embed="rId23"/>
                <a:stretch>
                  <a:fillRect l="-1136" t="-8333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BD2C3FBE-E32F-22D8-FD5E-F8B22D7F5639}"/>
                  </a:ext>
                </a:extLst>
              </p:cNvPr>
              <p:cNvSpPr txBox="1"/>
              <p:nvPr/>
            </p:nvSpPr>
            <p:spPr>
              <a:xfrm>
                <a:off x="8499825" y="3547270"/>
                <a:ext cx="68058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BD2C3FBE-E32F-22D8-FD5E-F8B22D7F56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9825" y="3547270"/>
                <a:ext cx="680580" cy="338554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Box 83">
            <a:extLst>
              <a:ext uri="{FF2B5EF4-FFF2-40B4-BE49-F238E27FC236}">
                <a16:creationId xmlns:a16="http://schemas.microsoft.com/office/drawing/2014/main" id="{EA06FFE2-973B-FE2E-C9AE-D1A0D70CC193}"/>
              </a:ext>
            </a:extLst>
          </p:cNvPr>
          <p:cNvSpPr txBox="1"/>
          <p:nvPr/>
        </p:nvSpPr>
        <p:spPr>
          <a:xfrm>
            <a:off x="9010749" y="3439209"/>
            <a:ext cx="1183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Field orientation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15D3FC7E-064D-3504-0EBC-991D78685DE6}"/>
                  </a:ext>
                </a:extLst>
              </p:cNvPr>
              <p:cNvSpPr txBox="1"/>
              <p:nvPr/>
            </p:nvSpPr>
            <p:spPr>
              <a:xfrm>
                <a:off x="465911" y="5625900"/>
                <a:ext cx="3991540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Here we consider only the most pessimistic case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in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external field)</a:t>
                </a: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15D3FC7E-064D-3504-0EBC-991D78685D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911" y="5625900"/>
                <a:ext cx="3991540" cy="646331"/>
              </a:xfrm>
              <a:prstGeom prst="rect">
                <a:avLst/>
              </a:prstGeom>
              <a:blipFill>
                <a:blip r:embed="rId25"/>
                <a:stretch>
                  <a:fillRect l="-304" t="-3704" r="-457" b="-13889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71AC859C-09FC-FF9C-0A77-CF324F3E18FC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435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16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1BF9E3E-C12E-0D83-5260-347D99E5D288}"/>
                  </a:ext>
                </a:extLst>
              </p:cNvPr>
              <p:cNvSpPr/>
              <p:nvPr/>
            </p:nvSpPr>
            <p:spPr>
              <a:xfrm>
                <a:off x="247649" y="234794"/>
                <a:ext cx="7306628" cy="463816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fit problem</a:t>
                </a: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1BF9E3E-C12E-0D83-5260-347D99E5D2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49" y="234794"/>
                <a:ext cx="7306628" cy="463816"/>
              </a:xfrm>
              <a:prstGeom prst="rect">
                <a:avLst/>
              </a:prstGeom>
              <a:blipFill>
                <a:blip r:embed="rId2"/>
                <a:stretch>
                  <a:fillRect l="-83" b="-8861"/>
                </a:stretch>
              </a:blip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BF8E5F9-0FC7-4BEB-1C2B-D0AD95033C5B}"/>
              </a:ext>
            </a:extLst>
          </p:cNvPr>
          <p:cNvSpPr/>
          <p:nvPr/>
        </p:nvSpPr>
        <p:spPr>
          <a:xfrm>
            <a:off x="3730889" y="1095594"/>
            <a:ext cx="2346158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Succi’s fit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4822690-F146-C24F-5086-0FC479957D39}"/>
                  </a:ext>
                </a:extLst>
              </p:cNvPr>
              <p:cNvSpPr txBox="1"/>
              <p:nvPr/>
            </p:nvSpPr>
            <p:spPr>
              <a:xfrm>
                <a:off x="2776961" y="1685084"/>
                <a:ext cx="48291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in perpendicular external field orientation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4822690-F146-C24F-5086-0FC479957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6961" y="1685084"/>
                <a:ext cx="4829175" cy="369332"/>
              </a:xfrm>
              <a:prstGeom prst="rect">
                <a:avLst/>
              </a:prstGeom>
              <a:blipFill>
                <a:blip r:embed="rId4"/>
                <a:stretch>
                  <a:fillRect l="-1136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A9AB2C78-F755-773B-22E4-A1FB38D9FE3E}"/>
              </a:ext>
            </a:extLst>
          </p:cNvPr>
          <p:cNvSpPr txBox="1"/>
          <p:nvPr/>
        </p:nvSpPr>
        <p:spPr>
          <a:xfrm>
            <a:off x="2042672" y="6262375"/>
            <a:ext cx="7823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G. Succi, https://indico.cern.ch/event/1271361/contributions/5338874/attachments/2840109/4964145/Presentation%20-%20Group%20Seminar.pdf</a:t>
            </a:r>
            <a:endParaRPr lang="en-US" sz="1100" i="1" dirty="0">
              <a:solidFill>
                <a:schemeClr val="tx2">
                  <a:lumMod val="75000"/>
                  <a:lumOff val="25000"/>
                </a:schemeClr>
              </a:solidFill>
              <a:latin typeface="HelveticaNeue Regular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6996B79-EED9-F411-A66E-CCCAC49DC6DC}"/>
              </a:ext>
            </a:extLst>
          </p:cNvPr>
          <p:cNvSpPr txBox="1"/>
          <p:nvPr/>
        </p:nvSpPr>
        <p:spPr>
          <a:xfrm>
            <a:off x="1767418" y="6251719"/>
            <a:ext cx="441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[7]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C32FCB7-BF44-181C-0D71-CCCD1A8F56E8}"/>
                  </a:ext>
                </a:extLst>
              </p:cNvPr>
              <p:cNvSpPr txBox="1"/>
              <p:nvPr/>
            </p:nvSpPr>
            <p:spPr>
              <a:xfrm>
                <a:off x="3128145" y="2038684"/>
                <a:ext cx="3923496" cy="3095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𝑖𝑟𝑟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C32FCB7-BF44-181C-0D71-CCCD1A8F56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8145" y="2038684"/>
                <a:ext cx="3923496" cy="309572"/>
              </a:xfrm>
              <a:prstGeom prst="rect">
                <a:avLst/>
              </a:prstGeom>
              <a:blipFill>
                <a:blip r:embed="rId5"/>
                <a:stretch>
                  <a:fillRect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EB858B42-114E-C49E-21DD-5AAFF3753DBD}"/>
              </a:ext>
            </a:extLst>
          </p:cNvPr>
          <p:cNvSpPr txBox="1"/>
          <p:nvPr/>
        </p:nvSpPr>
        <p:spPr>
          <a:xfrm>
            <a:off x="2727018" y="2632318"/>
            <a:ext cx="482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Where: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93C9FAD-F59C-902D-AA96-EFFD476A0FD7}"/>
                  </a:ext>
                </a:extLst>
              </p:cNvPr>
              <p:cNvSpPr txBox="1"/>
              <p:nvPr/>
            </p:nvSpPr>
            <p:spPr>
              <a:xfrm>
                <a:off x="3053288" y="3153796"/>
                <a:ext cx="2413609" cy="2752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00</m:t>
                              </m:r>
                            </m:sub>
                          </m:sSub>
                        </m:sub>
                      </m:sSub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93C9FAD-F59C-902D-AA96-EFFD476A0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3288" y="3153796"/>
                <a:ext cx="2413609" cy="275204"/>
              </a:xfrm>
              <a:prstGeom prst="rect">
                <a:avLst/>
              </a:prstGeom>
              <a:blipFill>
                <a:blip r:embed="rId6"/>
                <a:stretch>
                  <a:fillRect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2558C8-3365-A3AD-A10E-1A68B635D7A9}"/>
                  </a:ext>
                </a:extLst>
              </p:cNvPr>
              <p:cNvSpPr txBox="1"/>
              <p:nvPr/>
            </p:nvSpPr>
            <p:spPr>
              <a:xfrm>
                <a:off x="3101593" y="4068025"/>
                <a:ext cx="14708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2558C8-3365-A3AD-A10E-1A68B635D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1593" y="4068025"/>
                <a:ext cx="1470811" cy="246221"/>
              </a:xfrm>
              <a:prstGeom prst="rect">
                <a:avLst/>
              </a:prstGeom>
              <a:blipFill>
                <a:blip r:embed="rId7"/>
                <a:stretch>
                  <a:fillRect b="-317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436BC32-7223-D9E2-883E-1E2F95004C7E}"/>
                  </a:ext>
                </a:extLst>
              </p:cNvPr>
              <p:cNvSpPr txBox="1"/>
              <p:nvPr/>
            </p:nvSpPr>
            <p:spPr>
              <a:xfrm>
                <a:off x="3149853" y="4405168"/>
                <a:ext cx="1651463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𝑖𝑟𝑟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𝑖𝑟𝑟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436BC32-7223-D9E2-883E-1E2F95004C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9853" y="4405168"/>
                <a:ext cx="1651463" cy="246221"/>
              </a:xfrm>
              <a:prstGeom prst="rect">
                <a:avLst/>
              </a:prstGeom>
              <a:blipFill>
                <a:blip r:embed="rId8"/>
                <a:stretch>
                  <a:fillRect b="-3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C3E34F9-8878-F8F3-F916-3ADCA0DB72B2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810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17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1BF9E3E-C12E-0D83-5260-347D99E5D288}"/>
                  </a:ext>
                </a:extLst>
              </p:cNvPr>
              <p:cNvSpPr/>
              <p:nvPr/>
            </p:nvSpPr>
            <p:spPr>
              <a:xfrm>
                <a:off x="247649" y="234794"/>
                <a:ext cx="7306628" cy="463816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fit problem</a:t>
                </a: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1BF9E3E-C12E-0D83-5260-347D99E5D2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49" y="234794"/>
                <a:ext cx="7306628" cy="463816"/>
              </a:xfrm>
              <a:prstGeom prst="rect">
                <a:avLst/>
              </a:prstGeom>
              <a:blipFill>
                <a:blip r:embed="rId2"/>
                <a:stretch>
                  <a:fillRect l="-83" b="-8861"/>
                </a:stretch>
              </a:blip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49BE2B0-B459-AF77-ECE5-78DAB159AF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687" y="859047"/>
            <a:ext cx="9104539" cy="52025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6F4297-8272-28B2-3881-9279B48DFBD6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960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 descr="A diagram of a blue circular object with white text&#10;&#10;Description automatically generated">
            <a:extLst>
              <a:ext uri="{FF2B5EF4-FFF2-40B4-BE49-F238E27FC236}">
                <a16:creationId xmlns:a16="http://schemas.microsoft.com/office/drawing/2014/main" id="{C97EC9A6-8A86-DC9C-5230-756C609433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554" y="4198983"/>
            <a:ext cx="2976883" cy="193143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0F01C58-EE54-35DD-D299-DF1736E66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73603"/>
            <a:ext cx="2979553" cy="183851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18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Idea of the mechanical structure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4B99560-9D4B-2D48-B911-BA285B964472}"/>
              </a:ext>
            </a:extLst>
          </p:cNvPr>
          <p:cNvSpPr/>
          <p:nvPr/>
        </p:nvSpPr>
        <p:spPr>
          <a:xfrm>
            <a:off x="3599859" y="793216"/>
            <a:ext cx="2627679" cy="535215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Different block coil references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2C41AA-C98E-7712-F2E1-6739D75707AC}"/>
              </a:ext>
            </a:extLst>
          </p:cNvPr>
          <p:cNvSpPr/>
          <p:nvPr/>
        </p:nvSpPr>
        <p:spPr>
          <a:xfrm>
            <a:off x="7472734" y="1882352"/>
            <a:ext cx="1794237" cy="669120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FRESCA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1C2819-40E4-8673-724D-162C6788F796}"/>
              </a:ext>
            </a:extLst>
          </p:cNvPr>
          <p:cNvSpPr/>
          <p:nvPr/>
        </p:nvSpPr>
        <p:spPr>
          <a:xfrm>
            <a:off x="184860" y="1882352"/>
            <a:ext cx="2627679" cy="669120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Racetrack Model Magnet (RMM)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DF1019E8-136E-7A93-60EF-D8BA5A2657A4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 rot="5400000">
            <a:off x="2929240" y="-102108"/>
            <a:ext cx="553921" cy="3414999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0302A00B-E283-E31E-7477-3092DD750F50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 rot="16200000" flipH="1">
            <a:off x="6364816" y="-122686"/>
            <a:ext cx="553921" cy="345615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BFECE8F-74B6-46D0-DC79-EF494BD4791E}"/>
                  </a:ext>
                </a:extLst>
              </p:cNvPr>
              <p:cNvSpPr/>
              <p:nvPr/>
            </p:nvSpPr>
            <p:spPr>
              <a:xfrm>
                <a:off x="95228" y="2909453"/>
                <a:ext cx="2801958" cy="1196122"/>
              </a:xfrm>
              <a:prstGeom prst="rect">
                <a:avLst/>
              </a:prstGeom>
              <a:noFill/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Tx/>
                  <a:buChar char="-"/>
                </a:pPr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16 T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d=50 mm no bore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𝑆𝑛</m:t>
                    </m:r>
                  </m:oMath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Bladders and keys</a:t>
                </a: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BFECE8F-74B6-46D0-DC79-EF494BD479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28" y="2909453"/>
                <a:ext cx="2801958" cy="1196122"/>
              </a:xfrm>
              <a:prstGeom prst="rect">
                <a:avLst/>
              </a:prstGeom>
              <a:blipFill>
                <a:blip r:embed="rId6"/>
                <a:stretch>
                  <a:fillRect l="-1732" t="-2010" b="-7538"/>
                </a:stretch>
              </a:blipFill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7B36D0E5-8518-68E7-A752-4A9AB7559042}"/>
              </a:ext>
            </a:extLst>
          </p:cNvPr>
          <p:cNvSpPr/>
          <p:nvPr/>
        </p:nvSpPr>
        <p:spPr>
          <a:xfrm>
            <a:off x="3924735" y="1882352"/>
            <a:ext cx="1977924" cy="669120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WP5 </a:t>
            </a:r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EuroCirCol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(ECC)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6CF7CF6-9BD4-3527-AF9D-D1BB93593BAF}"/>
                  </a:ext>
                </a:extLst>
              </p:cNvPr>
              <p:cNvSpPr/>
              <p:nvPr/>
            </p:nvSpPr>
            <p:spPr>
              <a:xfrm>
                <a:off x="3599858" y="2925778"/>
                <a:ext cx="2627679" cy="1196122"/>
              </a:xfrm>
              <a:prstGeom prst="rect">
                <a:avLst/>
              </a:prstGeom>
              <a:noFill/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Tx/>
                  <a:buChar char="-"/>
                </a:pPr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16 T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d=50 mm aperture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𝑆𝑛</m:t>
                    </m:r>
                  </m:oMath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Bladders and keys</a:t>
                </a: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6CF7CF6-9BD4-3527-AF9D-D1BB93593B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858" y="2925778"/>
                <a:ext cx="2627679" cy="1196122"/>
              </a:xfrm>
              <a:prstGeom prst="rect">
                <a:avLst/>
              </a:prstGeom>
              <a:blipFill>
                <a:blip r:embed="rId7"/>
                <a:stretch>
                  <a:fillRect l="-1843" t="-2010" b="-7538"/>
                </a:stretch>
              </a:blipFill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Picture 43">
            <a:extLst>
              <a:ext uri="{FF2B5EF4-FFF2-40B4-BE49-F238E27FC236}">
                <a16:creationId xmlns:a16="http://schemas.microsoft.com/office/drawing/2014/main" id="{F1CA0B49-797D-EF7D-7AC5-65C1CA0178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1174" y="4173603"/>
            <a:ext cx="3688557" cy="1897386"/>
          </a:xfrm>
          <a:prstGeom prst="rect">
            <a:avLst/>
          </a:prstGeom>
        </p:spPr>
      </p:pic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C234969-A20A-7CA2-C3C1-11B47FABAF0B}"/>
              </a:ext>
            </a:extLst>
          </p:cNvPr>
          <p:cNvCxnSpPr>
            <a:stCxn id="7" idx="2"/>
            <a:endCxn id="35" idx="0"/>
          </p:cNvCxnSpPr>
          <p:nvPr/>
        </p:nvCxnSpPr>
        <p:spPr>
          <a:xfrm flipH="1">
            <a:off x="4913697" y="1328431"/>
            <a:ext cx="2" cy="5539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627EB00-A238-9925-AB22-BABF1DF1E84F}"/>
              </a:ext>
            </a:extLst>
          </p:cNvPr>
          <p:cNvCxnSpPr>
            <a:cxnSpLocks/>
            <a:stCxn id="11" idx="2"/>
            <a:endCxn id="25" idx="0"/>
          </p:cNvCxnSpPr>
          <p:nvPr/>
        </p:nvCxnSpPr>
        <p:spPr>
          <a:xfrm flipH="1">
            <a:off x="1496207" y="2551472"/>
            <a:ext cx="2493" cy="3579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651C805-82DC-E393-571D-271938F37C0F}"/>
              </a:ext>
            </a:extLst>
          </p:cNvPr>
          <p:cNvCxnSpPr>
            <a:stCxn id="35" idx="2"/>
            <a:endCxn id="40" idx="0"/>
          </p:cNvCxnSpPr>
          <p:nvPr/>
        </p:nvCxnSpPr>
        <p:spPr>
          <a:xfrm>
            <a:off x="4913697" y="2551472"/>
            <a:ext cx="1" cy="3743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61A43CE-B860-5900-54B5-BD3721C4FB60}"/>
              </a:ext>
            </a:extLst>
          </p:cNvPr>
          <p:cNvCxnSpPr>
            <a:cxnSpLocks/>
            <a:stCxn id="10" idx="2"/>
            <a:endCxn id="56" idx="0"/>
          </p:cNvCxnSpPr>
          <p:nvPr/>
        </p:nvCxnSpPr>
        <p:spPr>
          <a:xfrm flipH="1">
            <a:off x="8369852" y="2551472"/>
            <a:ext cx="1" cy="3743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93D06B1E-1CB4-5A61-9C06-BB5A848D6F54}"/>
                  </a:ext>
                </a:extLst>
              </p:cNvPr>
              <p:cNvSpPr/>
              <p:nvPr/>
            </p:nvSpPr>
            <p:spPr>
              <a:xfrm>
                <a:off x="7056012" y="2925778"/>
                <a:ext cx="2627679" cy="1196122"/>
              </a:xfrm>
              <a:prstGeom prst="rect">
                <a:avLst/>
              </a:prstGeom>
              <a:noFill/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Tx/>
                  <a:buChar char="-"/>
                </a:pPr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16 T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d=50 mm aperture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𝑆𝑛</m:t>
                    </m:r>
                  </m:oMath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Bladders and keys</a:t>
                </a:r>
              </a:p>
            </p:txBody>
          </p:sp>
        </mc:Choice>
        <mc:Fallback xmlns="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93D06B1E-1CB4-5A61-9C06-BB5A848D6F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6012" y="2925778"/>
                <a:ext cx="2627679" cy="1196122"/>
              </a:xfrm>
              <a:prstGeom prst="rect">
                <a:avLst/>
              </a:prstGeom>
              <a:blipFill>
                <a:blip r:embed="rId9"/>
                <a:stretch>
                  <a:fillRect l="-1839" t="-2010" b="-7538"/>
                </a:stretch>
              </a:blipFill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>
            <a:extLst>
              <a:ext uri="{FF2B5EF4-FFF2-40B4-BE49-F238E27FC236}">
                <a16:creationId xmlns:a16="http://schemas.microsoft.com/office/drawing/2014/main" id="{58CF7DD3-6C64-559D-F714-983D2B6EA1C0}"/>
              </a:ext>
            </a:extLst>
          </p:cNvPr>
          <p:cNvSpPr txBox="1"/>
          <p:nvPr/>
        </p:nvSpPr>
        <p:spPr>
          <a:xfrm>
            <a:off x="397031" y="5929961"/>
            <a:ext cx="324766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S. Izquierdo Bermudez, R. </a:t>
            </a:r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Ortwein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J. C. Perez and E. </a:t>
            </a:r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Rochepault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"Design of ERMC and RMM, the Base of the Nb3Sn 16 T Magnet Development at CERN,“</a:t>
            </a:r>
          </a:p>
          <a:p>
            <a:pPr algn="just"/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doi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: 10.1109/TASC.2017.2651403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ECBEE10-3AF3-4C4C-2206-6F52F27F2E1D}"/>
              </a:ext>
            </a:extLst>
          </p:cNvPr>
          <p:cNvSpPr txBox="1"/>
          <p:nvPr/>
        </p:nvSpPr>
        <p:spPr>
          <a:xfrm>
            <a:off x="95228" y="5969828"/>
            <a:ext cx="442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[8]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1E748C4-3A8F-0D85-6D66-13565B34ED1A}"/>
              </a:ext>
            </a:extLst>
          </p:cNvPr>
          <p:cNvSpPr txBox="1"/>
          <p:nvPr/>
        </p:nvSpPr>
        <p:spPr>
          <a:xfrm>
            <a:off x="3924735" y="6022908"/>
            <a:ext cx="263827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D. </a:t>
            </a:r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Tommasini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https://cds.cern.ch/record/2226492/files/CERN-ACC-2016-0119.pdf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654C000-D7AC-1159-AE67-31F024268963}"/>
              </a:ext>
            </a:extLst>
          </p:cNvPr>
          <p:cNvSpPr txBox="1"/>
          <p:nvPr/>
        </p:nvSpPr>
        <p:spPr>
          <a:xfrm>
            <a:off x="3662476" y="6025481"/>
            <a:ext cx="398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[9]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AABC668-17C0-20CD-5933-DEEB74BF911A}"/>
              </a:ext>
            </a:extLst>
          </p:cNvPr>
          <p:cNvSpPr txBox="1"/>
          <p:nvPr/>
        </p:nvSpPr>
        <p:spPr>
          <a:xfrm>
            <a:off x="6857855" y="6053810"/>
            <a:ext cx="30900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Schoerling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D., </a:t>
            </a:r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Zlobin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A. (eds) Nb3Sn Accelerator Magnets. Particle Acceleration and Detection. Springer, Cham. https://doi.org/10.1007/978-3-030-16118-7_12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  <a:latin typeface="HelveticaNeue Regular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19E6F2B-BEA0-AEB1-BA3D-3CDBD5C43F8F}"/>
              </a:ext>
            </a:extLst>
          </p:cNvPr>
          <p:cNvSpPr txBox="1"/>
          <p:nvPr/>
        </p:nvSpPr>
        <p:spPr>
          <a:xfrm>
            <a:off x="6475774" y="6070989"/>
            <a:ext cx="4155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[10]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FF217B-7026-C015-35C3-8CC51E181ADC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253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1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Index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2" name="Arrow: Pentagon 1">
            <a:extLst>
              <a:ext uri="{FF2B5EF4-FFF2-40B4-BE49-F238E27FC236}">
                <a16:creationId xmlns:a16="http://schemas.microsoft.com/office/drawing/2014/main" id="{B9618521-7F79-128D-217D-5FF5CB5D2833}"/>
              </a:ext>
            </a:extLst>
          </p:cNvPr>
          <p:cNvSpPr/>
          <p:nvPr/>
        </p:nvSpPr>
        <p:spPr>
          <a:xfrm>
            <a:off x="1856819" y="2436892"/>
            <a:ext cx="4284000" cy="585537"/>
          </a:xfrm>
          <a:prstGeom prst="homePlate">
            <a:avLst/>
          </a:prstGeom>
          <a:solidFill>
            <a:schemeClr val="bg1"/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2. Ansys model (EM)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68C9F897-E081-8048-E01F-2B37FD343F73}"/>
              </a:ext>
            </a:extLst>
          </p:cNvPr>
          <p:cNvSpPr/>
          <p:nvPr/>
        </p:nvSpPr>
        <p:spPr>
          <a:xfrm>
            <a:off x="3270277" y="3301814"/>
            <a:ext cx="4284000" cy="585537"/>
          </a:xfrm>
          <a:prstGeom prst="homePlate">
            <a:avLst/>
          </a:prstGeom>
          <a:solidFill>
            <a:schemeClr val="bg1"/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3. Roxie model </a:t>
            </a: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26612759-F87C-B60F-876C-6E3E43D1D3F8}"/>
              </a:ext>
            </a:extLst>
          </p:cNvPr>
          <p:cNvSpPr/>
          <p:nvPr/>
        </p:nvSpPr>
        <p:spPr>
          <a:xfrm>
            <a:off x="4791438" y="4166736"/>
            <a:ext cx="4284000" cy="585537"/>
          </a:xfrm>
          <a:prstGeom prst="homePlate">
            <a:avLst/>
          </a:prstGeom>
          <a:solidFill>
            <a:schemeClr val="bg1"/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4. Idea of the mechanical structure</a:t>
            </a: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34DA9BFD-49D1-D3C3-44B8-8E372F23B7B7}"/>
              </a:ext>
            </a:extLst>
          </p:cNvPr>
          <p:cNvSpPr/>
          <p:nvPr/>
        </p:nvSpPr>
        <p:spPr>
          <a:xfrm>
            <a:off x="646771" y="1571970"/>
            <a:ext cx="4284000" cy="585537"/>
          </a:xfrm>
          <a:prstGeom prst="homePlate">
            <a:avLst/>
          </a:prstGeom>
          <a:solidFill>
            <a:schemeClr val="bg1"/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1. Requirements and goals</a:t>
            </a: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47926B9-7316-45BE-611B-5D8B3FDC9903}"/>
              </a:ext>
            </a:extLst>
          </p:cNvPr>
          <p:cNvSpPr/>
          <p:nvPr/>
        </p:nvSpPr>
        <p:spPr>
          <a:xfrm>
            <a:off x="6096000" y="5031658"/>
            <a:ext cx="4284000" cy="585537"/>
          </a:xfrm>
          <a:prstGeom prst="homePlate">
            <a:avLst/>
          </a:prstGeom>
          <a:solidFill>
            <a:schemeClr val="bg1"/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5. Open points</a:t>
            </a:r>
          </a:p>
        </p:txBody>
      </p:sp>
    </p:spTree>
    <p:extLst>
      <p:ext uri="{BB962C8B-B14F-4D97-AF65-F5344CB8AC3E}">
        <p14:creationId xmlns:p14="http://schemas.microsoft.com/office/powerpoint/2010/main" val="3422493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89E68E-782D-AC5D-B3AD-0FDE6F4A5C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1" t="4110" r="3700" b="4381"/>
          <a:stretch/>
        </p:blipFill>
        <p:spPr>
          <a:xfrm>
            <a:off x="3110566" y="1065733"/>
            <a:ext cx="4407099" cy="424542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19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Bladders and keys solution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C8EFEE-A512-FFA4-21A8-E71E3D3EF925}"/>
              </a:ext>
            </a:extLst>
          </p:cNvPr>
          <p:cNvSpPr txBox="1"/>
          <p:nvPr/>
        </p:nvSpPr>
        <p:spPr>
          <a:xfrm>
            <a:off x="6578792" y="1315616"/>
            <a:ext cx="208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Aluminum</a:t>
            </a:r>
            <a:r>
              <a:rPr lang="en-US" dirty="0"/>
              <a:t>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shell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455D4D-AC96-9957-FE23-7F633B0FEBC3}"/>
              </a:ext>
            </a:extLst>
          </p:cNvPr>
          <p:cNvSpPr txBox="1"/>
          <p:nvPr/>
        </p:nvSpPr>
        <p:spPr>
          <a:xfrm>
            <a:off x="6939953" y="5561044"/>
            <a:ext cx="208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Iron yoke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0F25AE-53A7-08D5-F392-CD87D4B932D0}"/>
              </a:ext>
            </a:extLst>
          </p:cNvPr>
          <p:cNvSpPr txBox="1"/>
          <p:nvPr/>
        </p:nvSpPr>
        <p:spPr>
          <a:xfrm>
            <a:off x="793480" y="3949249"/>
            <a:ext cx="208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Horizontal pad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8EFA0D-8246-ADD6-0A39-EE8E156DCC1D}"/>
              </a:ext>
            </a:extLst>
          </p:cNvPr>
          <p:cNvSpPr txBox="1"/>
          <p:nvPr/>
        </p:nvSpPr>
        <p:spPr>
          <a:xfrm>
            <a:off x="4229456" y="5794144"/>
            <a:ext cx="208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Vertical pad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C51CACA-0271-2F31-0C02-7105E516BCF0}"/>
              </a:ext>
            </a:extLst>
          </p:cNvPr>
          <p:cNvCxnSpPr>
            <a:cxnSpLocks/>
          </p:cNvCxnSpPr>
          <p:nvPr/>
        </p:nvCxnSpPr>
        <p:spPr>
          <a:xfrm>
            <a:off x="4792222" y="5057674"/>
            <a:ext cx="0" cy="6993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70900B-5FF6-BE1A-ADC4-6448149E91E5}"/>
              </a:ext>
            </a:extLst>
          </p:cNvPr>
          <p:cNvCxnSpPr>
            <a:cxnSpLocks/>
          </p:cNvCxnSpPr>
          <p:nvPr/>
        </p:nvCxnSpPr>
        <p:spPr>
          <a:xfrm flipH="1">
            <a:off x="2575959" y="4212379"/>
            <a:ext cx="8384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4751F2-4837-434B-98E3-BE9642FE41B8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5939645" y="5218828"/>
            <a:ext cx="1000308" cy="526882"/>
          </a:xfrm>
          <a:prstGeom prst="bentConnector3">
            <a:avLst>
              <a:gd name="adj1" fmla="val 1437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08F3BF7D-8471-0338-8037-FCECB04E80A1}"/>
              </a:ext>
            </a:extLst>
          </p:cNvPr>
          <p:cNvCxnSpPr/>
          <p:nvPr/>
        </p:nvCxnSpPr>
        <p:spPr>
          <a:xfrm flipV="1">
            <a:off x="5505772" y="1500282"/>
            <a:ext cx="934027" cy="617767"/>
          </a:xfrm>
          <a:prstGeom prst="bentConnector3">
            <a:avLst>
              <a:gd name="adj1" fmla="val -926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64CBE314-E066-BC4D-514E-F2816826B4A7}"/>
              </a:ext>
            </a:extLst>
          </p:cNvPr>
          <p:cNvCxnSpPr>
            <a:cxnSpLocks/>
          </p:cNvCxnSpPr>
          <p:nvPr/>
        </p:nvCxnSpPr>
        <p:spPr>
          <a:xfrm flipV="1">
            <a:off x="5060244" y="3308474"/>
            <a:ext cx="2457421" cy="158076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67F54CE3-8A04-0FA5-6402-44CD5B23E34D}"/>
              </a:ext>
            </a:extLst>
          </p:cNvPr>
          <p:cNvCxnSpPr>
            <a:cxnSpLocks/>
          </p:cNvCxnSpPr>
          <p:nvPr/>
        </p:nvCxnSpPr>
        <p:spPr>
          <a:xfrm flipV="1">
            <a:off x="4199486" y="3058591"/>
            <a:ext cx="3318179" cy="878927"/>
          </a:xfrm>
          <a:prstGeom prst="bentConnector3">
            <a:avLst>
              <a:gd name="adj1" fmla="val -615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8D550D3-9390-B3F6-55E2-958A9DD85639}"/>
              </a:ext>
            </a:extLst>
          </p:cNvPr>
          <p:cNvSpPr txBox="1"/>
          <p:nvPr/>
        </p:nvSpPr>
        <p:spPr>
          <a:xfrm>
            <a:off x="7695607" y="2956670"/>
            <a:ext cx="208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Keys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32DEAF-E34D-5FD7-B614-2FB9D0BAC958}"/>
              </a:ext>
            </a:extLst>
          </p:cNvPr>
          <p:cNvSpPr txBox="1"/>
          <p:nvPr/>
        </p:nvSpPr>
        <p:spPr>
          <a:xfrm>
            <a:off x="2148729" y="5482072"/>
            <a:ext cx="145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Conductors</a:t>
            </a:r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96918065-F29A-D070-C779-F4DE506E4290}"/>
              </a:ext>
            </a:extLst>
          </p:cNvPr>
          <p:cNvCxnSpPr>
            <a:cxnSpLocks/>
            <a:endCxn id="52" idx="3"/>
          </p:cNvCxnSpPr>
          <p:nvPr/>
        </p:nvCxnSpPr>
        <p:spPr>
          <a:xfrm rot="5400000">
            <a:off x="3505621" y="5056588"/>
            <a:ext cx="704216" cy="51608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3DB6111-967B-81F8-DA5F-0E855870F60B}"/>
              </a:ext>
            </a:extLst>
          </p:cNvPr>
          <p:cNvCxnSpPr>
            <a:cxnSpLocks/>
          </p:cNvCxnSpPr>
          <p:nvPr/>
        </p:nvCxnSpPr>
        <p:spPr>
          <a:xfrm flipH="1">
            <a:off x="2575959" y="4812649"/>
            <a:ext cx="8384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93C9F989-089C-670D-CEFC-EA8E125034E7}"/>
              </a:ext>
            </a:extLst>
          </p:cNvPr>
          <p:cNvSpPr txBox="1"/>
          <p:nvPr/>
        </p:nvSpPr>
        <p:spPr>
          <a:xfrm>
            <a:off x="1740525" y="4618671"/>
            <a:ext cx="117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Pole</a:t>
            </a:r>
          </a:p>
        </p:txBody>
      </p: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6F886C3B-4BAA-B31E-996B-902FF5543776}"/>
              </a:ext>
            </a:extLst>
          </p:cNvPr>
          <p:cNvCxnSpPr>
            <a:cxnSpLocks/>
          </p:cNvCxnSpPr>
          <p:nvPr/>
        </p:nvCxnSpPr>
        <p:spPr>
          <a:xfrm rot="10800000">
            <a:off x="2575959" y="3058591"/>
            <a:ext cx="1106466" cy="890658"/>
          </a:xfrm>
          <a:prstGeom prst="bentConnector3">
            <a:avLst>
              <a:gd name="adj1" fmla="val 82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2E8F51C5-6EE6-868A-EF3D-49157B92B650}"/>
              </a:ext>
            </a:extLst>
          </p:cNvPr>
          <p:cNvSpPr txBox="1"/>
          <p:nvPr/>
        </p:nvSpPr>
        <p:spPr>
          <a:xfrm>
            <a:off x="1518959" y="2831717"/>
            <a:ext cx="208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Bladder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060C104-C828-9D67-80E4-962ADD433D59}"/>
              </a:ext>
            </a:extLst>
          </p:cNvPr>
          <p:cNvSpPr txBox="1"/>
          <p:nvPr/>
        </p:nvSpPr>
        <p:spPr>
          <a:xfrm>
            <a:off x="1284623" y="6391975"/>
            <a:ext cx="75512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E. </a:t>
            </a:r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Rochepault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S. Izquierdo Bermudez, R. </a:t>
            </a:r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Ortwein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J. C. Perez, "Design of ERMC and RMM”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6B0213E-2AD6-27CA-FCE7-A8D93A65CFC2}"/>
              </a:ext>
            </a:extLst>
          </p:cNvPr>
          <p:cNvSpPr txBox="1"/>
          <p:nvPr/>
        </p:nvSpPr>
        <p:spPr>
          <a:xfrm>
            <a:off x="793480" y="6391975"/>
            <a:ext cx="5450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[11]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539B47-511C-5BD2-A019-CD34A4B39D72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97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20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Open points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4E779B-0DCC-06D5-B59B-E202602A13E5}"/>
              </a:ext>
            </a:extLst>
          </p:cNvPr>
          <p:cNvSpPr/>
          <p:nvPr/>
        </p:nvSpPr>
        <p:spPr>
          <a:xfrm>
            <a:off x="110046" y="1205115"/>
            <a:ext cx="2241562" cy="812395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Operating Temperature</a:t>
            </a:r>
          </a:p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+</a:t>
            </a:r>
          </a:p>
          <a:p>
            <a:pPr algn="ctr"/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Temperature Margin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BEC528F-FCAA-9190-D5A3-1E330A8CF48F}"/>
                  </a:ext>
                </a:extLst>
              </p:cNvPr>
              <p:cNvSpPr/>
              <p:nvPr/>
            </p:nvSpPr>
            <p:spPr>
              <a:xfrm>
                <a:off x="3251090" y="4335578"/>
                <a:ext cx="2627679" cy="1019261"/>
              </a:xfrm>
              <a:prstGeom prst="rect">
                <a:avLst/>
              </a:prstGeom>
              <a:noFill/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Cable choices</a:t>
                </a:r>
              </a:p>
              <a:p>
                <a:pPr algn="ctr"/>
                <a:r>
                  <a:rPr lang="en-US" sz="16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(N° tapes, insulation,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𝑅𝑒𝐵𝐶𝑂</m:t>
                        </m:r>
                        <m:r>
                          <a:rPr lang="en-U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BEC528F-FCAA-9190-D5A3-1E330A8CF4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090" y="4335578"/>
                <a:ext cx="2627679" cy="10192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04505E68-5B55-30B9-E54E-304EDF293C62}"/>
              </a:ext>
            </a:extLst>
          </p:cNvPr>
          <p:cNvSpPr/>
          <p:nvPr/>
        </p:nvSpPr>
        <p:spPr>
          <a:xfrm>
            <a:off x="5854604" y="5993568"/>
            <a:ext cx="2818358" cy="669120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How important is the magnetic field quality 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367C2B-1BE5-8E4F-EE9D-7C10BF3BBB06}"/>
              </a:ext>
            </a:extLst>
          </p:cNvPr>
          <p:cNvSpPr/>
          <p:nvPr/>
        </p:nvSpPr>
        <p:spPr>
          <a:xfrm>
            <a:off x="964710" y="5590296"/>
            <a:ext cx="2627679" cy="807327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Elliptical aperture VS</a:t>
            </a:r>
          </a:p>
          <a:p>
            <a:pPr algn="ctr"/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Circular aperture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7603038-EE1E-1621-1120-CF1D6D9F9C7A}"/>
                  </a:ext>
                </a:extLst>
              </p:cNvPr>
              <p:cNvSpPr/>
              <p:nvPr/>
            </p:nvSpPr>
            <p:spPr>
              <a:xfrm>
                <a:off x="5299491" y="864432"/>
                <a:ext cx="864215" cy="669120"/>
              </a:xfrm>
              <a:prstGeom prst="rect">
                <a:avLst/>
              </a:prstGeom>
              <a:noFill/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fit</a:t>
                </a: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7603038-EE1E-1621-1120-CF1D6D9F9C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491" y="864432"/>
                <a:ext cx="864215" cy="6691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F4449F-AB79-65C7-DF6A-59E117AA58BB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1230827" y="2017510"/>
            <a:ext cx="0" cy="166118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6329CE1-5CE8-03B0-45F9-AE9CFC1411CB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4564930" y="3733577"/>
            <a:ext cx="0" cy="602001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6CDDA4A-EC37-08C8-91FB-45A7B9431E08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5731599" y="1533552"/>
            <a:ext cx="0" cy="2200025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713A20D-9552-5017-C86D-10A5B3473F63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2278550" y="3733577"/>
            <a:ext cx="0" cy="1856719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D5D4188-B605-B580-C3B7-60B817A54532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7263783" y="3733577"/>
            <a:ext cx="0" cy="2259991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044C3D9D-4048-E277-DE38-7D2A33FB9499}"/>
              </a:ext>
            </a:extLst>
          </p:cNvPr>
          <p:cNvSpPr/>
          <p:nvPr/>
        </p:nvSpPr>
        <p:spPr>
          <a:xfrm>
            <a:off x="7053717" y="1573309"/>
            <a:ext cx="2818358" cy="669120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Mechanical structure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138DAB7-2B8A-47B3-EEF9-41AB7D0CB607}"/>
              </a:ext>
            </a:extLst>
          </p:cNvPr>
          <p:cNvCxnSpPr>
            <a:cxnSpLocks/>
            <a:endCxn id="39" idx="2"/>
          </p:cNvCxnSpPr>
          <p:nvPr/>
        </p:nvCxnSpPr>
        <p:spPr>
          <a:xfrm flipV="1">
            <a:off x="8462896" y="2242429"/>
            <a:ext cx="0" cy="1443745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D53428D1-304B-91DF-75A1-C70153A092BD}"/>
              </a:ext>
            </a:extLst>
          </p:cNvPr>
          <p:cNvSpPr/>
          <p:nvPr/>
        </p:nvSpPr>
        <p:spPr>
          <a:xfrm>
            <a:off x="2153969" y="2242429"/>
            <a:ext cx="2627679" cy="807327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Tape choice</a:t>
            </a:r>
          </a:p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+</a:t>
            </a:r>
          </a:p>
          <a:p>
            <a:pPr algn="ctr"/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Its implementation in Roxie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F17A39E-391A-63B8-F7B1-F35CF9C08BF0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3467808" y="3049756"/>
            <a:ext cx="1" cy="636418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Arrow: Right 2">
            <a:extLst>
              <a:ext uri="{FF2B5EF4-FFF2-40B4-BE49-F238E27FC236}">
                <a16:creationId xmlns:a16="http://schemas.microsoft.com/office/drawing/2014/main" id="{B364D93A-72B5-19C3-5CC7-9AACB5870770}"/>
              </a:ext>
            </a:extLst>
          </p:cNvPr>
          <p:cNvSpPr/>
          <p:nvPr/>
        </p:nvSpPr>
        <p:spPr>
          <a:xfrm>
            <a:off x="247649" y="3576637"/>
            <a:ext cx="9363075" cy="21907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1000">
                <a:schemeClr val="tx2">
                  <a:lumMod val="75000"/>
                  <a:lumOff val="25000"/>
                </a:schemeClr>
              </a:gs>
              <a:gs pos="70000">
                <a:schemeClr val="tx2">
                  <a:lumMod val="75000"/>
                  <a:lumOff val="25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0" scaled="1"/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40000">
                  <a:schemeClr val="tx2">
                    <a:lumMod val="75000"/>
                    <a:lumOff val="25000"/>
                  </a:schemeClr>
                </a:gs>
                <a:gs pos="73000">
                  <a:schemeClr val="tx2">
                    <a:lumMod val="75000"/>
                    <a:lumOff val="25000"/>
                  </a:schemeClr>
                </a:gs>
                <a:gs pos="100000">
                  <a:schemeClr val="tx2">
                    <a:lumMod val="90000"/>
                    <a:lumOff val="10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26E1F0D-75A9-9EEE-FBE0-F0D63973E07B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71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2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Choice of dipole to study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DFB19DF-2244-E322-B761-0F7BB77E7AFE}"/>
              </a:ext>
            </a:extLst>
          </p:cNvPr>
          <p:cNvSpPr/>
          <p:nvPr/>
        </p:nvSpPr>
        <p:spPr>
          <a:xfrm>
            <a:off x="1295565" y="1057282"/>
            <a:ext cx="1842964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Final focusing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1B85AD-A077-65E4-56AC-60F14826C2D1}"/>
              </a:ext>
            </a:extLst>
          </p:cNvPr>
          <p:cNvSpPr/>
          <p:nvPr/>
        </p:nvSpPr>
        <p:spPr>
          <a:xfrm>
            <a:off x="6669601" y="3579021"/>
            <a:ext cx="1088857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Arc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2C2460-ED63-A384-94EE-DF24EA34AB79}"/>
              </a:ext>
            </a:extLst>
          </p:cNvPr>
          <p:cNvSpPr/>
          <p:nvPr/>
        </p:nvSpPr>
        <p:spPr>
          <a:xfrm>
            <a:off x="440343" y="3579021"/>
            <a:ext cx="3656129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Chromatic Correction &amp; Matching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C104CBB-1028-A334-A1CA-CD9AF84946FB}"/>
                  </a:ext>
                </a:extLst>
              </p:cNvPr>
              <p:cNvSpPr txBox="1"/>
              <p:nvPr/>
            </p:nvSpPr>
            <p:spPr>
              <a:xfrm>
                <a:off x="74046" y="1730454"/>
                <a:ext cx="4225929" cy="1440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Quads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∼±300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with radius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60 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400" b="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Quads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110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with radius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150 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400" b="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Dipole-Quads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∼8 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∼±1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with</m:t>
                    </m:r>
                    <m: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radius</m:t>
                    </m:r>
                    <m: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∼1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400" b="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Dipoles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∼±16 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C104CBB-1028-A334-A1CA-CD9AF84946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46" y="1730454"/>
                <a:ext cx="4225929" cy="1440972"/>
              </a:xfrm>
              <a:prstGeom prst="rect">
                <a:avLst/>
              </a:prstGeom>
              <a:blipFill>
                <a:blip r:embed="rId3"/>
                <a:stretch>
                  <a:fillRect l="-433"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39A45BB-1D60-58CD-60A6-C014E5F199F3}"/>
                  </a:ext>
                </a:extLst>
              </p:cNvPr>
              <p:cNvSpPr txBox="1"/>
              <p:nvPr/>
            </p:nvSpPr>
            <p:spPr>
              <a:xfrm>
                <a:off x="5277579" y="4252193"/>
                <a:ext cx="4665106" cy="1658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Dipole-</a:t>
                </a:r>
                <a:r>
                  <a:rPr lang="en-US" sz="1400" b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Sextupoles</a:t>
                </a:r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∼14 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and  	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∼±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400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with</m:t>
                    </m:r>
                    <m: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radius</m:t>
                    </m:r>
                    <m: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sz="140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400" b="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Dipole-Quads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∼8 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∼±3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 with radius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pPr marL="285750" indent="-285750">
                  <a:buFontTx/>
                  <a:buChar char="-"/>
                </a:pPr>
                <a:endParaRPr lang="en-US" sz="1400" b="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sz="20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Dipoles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∼16 </m:t>
                    </m:r>
                    <m:r>
                      <a:rPr lang="en-US" sz="20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39A45BB-1D60-58CD-60A6-C014E5F199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7579" y="4252193"/>
                <a:ext cx="4665106" cy="1658274"/>
              </a:xfrm>
              <a:prstGeom prst="rect">
                <a:avLst/>
              </a:prstGeom>
              <a:blipFill>
                <a:blip r:embed="rId4"/>
                <a:stretch>
                  <a:fillRect l="-1438" t="-735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4E537F-E368-756A-7FE5-0EF0D5075D0B}"/>
                  </a:ext>
                </a:extLst>
              </p:cNvPr>
              <p:cNvSpPr txBox="1"/>
              <p:nvPr/>
            </p:nvSpPr>
            <p:spPr>
              <a:xfrm>
                <a:off x="74046" y="4252193"/>
                <a:ext cx="4388725" cy="1871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Dipole-</a:t>
                </a:r>
                <a:r>
                  <a:rPr lang="en-US" sz="1400" b="0" dirty="0" err="1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Sextupoles</a:t>
                </a:r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∼4 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∼±1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1555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400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with</m:t>
                    </m:r>
                    <m: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radius</m:t>
                    </m:r>
                    <m:r>
                      <a:rPr lang="en-US" sz="1400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70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400" b="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Dipole-Quads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∼4 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∼±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240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 with radius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Dipole-Quads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∼4 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∼±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330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with radius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65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i="1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14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Dipoles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∼16 </m:t>
                    </m:r>
                    <m:r>
                      <a:rPr lang="en-US" sz="14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00" b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4E537F-E368-756A-7FE5-0EF0D5075D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46" y="4252193"/>
                <a:ext cx="4388725" cy="1871859"/>
              </a:xfrm>
              <a:prstGeom prst="rect">
                <a:avLst/>
              </a:prstGeom>
              <a:blipFill>
                <a:blip r:embed="rId5"/>
                <a:stretch>
                  <a:fillRect l="-417" t="-651" b="-2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C2C45A1-DB49-E8AE-4310-F7DF796F504B}"/>
              </a:ext>
            </a:extLst>
          </p:cNvPr>
          <p:cNvSpPr/>
          <p:nvPr/>
        </p:nvSpPr>
        <p:spPr>
          <a:xfrm>
            <a:off x="5548313" y="5398397"/>
            <a:ext cx="2242575" cy="6191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AF9882-9F5C-C273-1441-A2A7521B4767}"/>
              </a:ext>
            </a:extLst>
          </p:cNvPr>
          <p:cNvSpPr txBox="1"/>
          <p:nvPr/>
        </p:nvSpPr>
        <p:spPr>
          <a:xfrm>
            <a:off x="2268407" y="6376396"/>
            <a:ext cx="5342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FF"/>
                </a:highlight>
                <a:latin typeface="HelveticaNeue Regular"/>
              </a:rPr>
              <a:t>Courtesy of K. </a:t>
            </a:r>
            <a:r>
              <a:rPr lang="en-US" sz="1200" dirty="0" err="1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FF"/>
                </a:highlight>
                <a:latin typeface="HelveticaNeue Regular"/>
              </a:rPr>
              <a:t>Skoufaris</a:t>
            </a: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FF"/>
                </a:highlight>
              </a:rPr>
              <a:t>, </a:t>
            </a: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Neue Regular"/>
                <a:ea typeface="Calibri" panose="020F0502020204030204" pitchFamily="34" charset="0"/>
                <a:cs typeface="Calibri" panose="020F0502020204030204" pitchFamily="34" charset="0"/>
              </a:rPr>
              <a:t>https://indico.cern.ch/event/1351046/</a:t>
            </a:r>
            <a:endParaRPr lang="en-GB" sz="1200" dirty="0">
              <a:solidFill>
                <a:schemeClr val="tx2">
                  <a:lumMod val="75000"/>
                  <a:lumOff val="25000"/>
                </a:schemeClr>
              </a:solidFill>
              <a:latin typeface="HelveticaNeue Regular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2D50EB-E14E-43F8-39E1-F3F26228ED96}"/>
              </a:ext>
            </a:extLst>
          </p:cNvPr>
          <p:cNvSpPr txBox="1"/>
          <p:nvPr/>
        </p:nvSpPr>
        <p:spPr>
          <a:xfrm>
            <a:off x="1847461" y="6376396"/>
            <a:ext cx="4209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[1]</a:t>
            </a:r>
            <a:endParaRPr lang="en-US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39BE715-FD7B-491B-AF62-1BE212BEB568}"/>
              </a:ext>
            </a:extLst>
          </p:cNvPr>
          <p:cNvGrpSpPr/>
          <p:nvPr/>
        </p:nvGrpSpPr>
        <p:grpSpPr>
          <a:xfrm>
            <a:off x="4521908" y="1289190"/>
            <a:ext cx="5170596" cy="1790406"/>
            <a:chOff x="353666" y="1331886"/>
            <a:chExt cx="5649569" cy="1941018"/>
          </a:xfrm>
        </p:grpSpPr>
        <p:pic>
          <p:nvPicPr>
            <p:cNvPr id="35" name="Picture 34" descr="A diagram of a process&#10;&#10;Description automatically generated">
              <a:extLst>
                <a:ext uri="{FF2B5EF4-FFF2-40B4-BE49-F238E27FC236}">
                  <a16:creationId xmlns:a16="http://schemas.microsoft.com/office/drawing/2014/main" id="{A8F2AF56-C06C-8A33-2B76-4F5D93E989D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3666" y="1397002"/>
              <a:ext cx="5616427" cy="1803629"/>
            </a:xfrm>
            <a:prstGeom prst="rect">
              <a:avLst/>
            </a:prstGeom>
            <a:effectLst/>
          </p:spPr>
        </p:pic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2C6DF218-3901-56A3-5935-DFDCA74682F6}"/>
                </a:ext>
              </a:extLst>
            </p:cNvPr>
            <p:cNvSpPr/>
            <p:nvPr/>
          </p:nvSpPr>
          <p:spPr>
            <a:xfrm>
              <a:off x="4800062" y="1331886"/>
              <a:ext cx="1203173" cy="1941018"/>
            </a:xfrm>
            <a:prstGeom prst="roundRect">
              <a:avLst>
                <a:gd name="adj" fmla="val 9740"/>
              </a:avLst>
            </a:prstGeom>
            <a:noFill/>
            <a:ln w="12700">
              <a:solidFill>
                <a:srgbClr val="DF3756"/>
              </a:solidFill>
              <a:prstDash val="lgDash"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15D3C64-CABC-3746-8C8E-ACD9737585FC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C000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747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diagram of a circular object&#10;&#10;Description automatically generated">
            <a:extLst>
              <a:ext uri="{FF2B5EF4-FFF2-40B4-BE49-F238E27FC236}">
                <a16:creationId xmlns:a16="http://schemas.microsoft.com/office/drawing/2014/main" id="{F1AAC268-3BE9-BE5C-D25D-EA0A72A904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244" y="1132130"/>
            <a:ext cx="3698967" cy="166379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1" name="Picture 30" descr="A diagram of a circular object with red circles&#10;&#10;Description automatically generated">
            <a:extLst>
              <a:ext uri="{FF2B5EF4-FFF2-40B4-BE49-F238E27FC236}">
                <a16:creationId xmlns:a16="http://schemas.microsoft.com/office/drawing/2014/main" id="{3793D608-0A65-6A65-78B7-CAA019D937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104" y="1171666"/>
            <a:ext cx="3157436" cy="1790966"/>
          </a:xfrm>
          <a:prstGeom prst="rect">
            <a:avLst/>
          </a:prstGeom>
          <a:ln>
            <a:noFill/>
          </a:ln>
          <a:effectLst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3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Requirements and goals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3BB96689-F2B7-0DC9-038D-73CED7F16DCE}"/>
              </a:ext>
            </a:extLst>
          </p:cNvPr>
          <p:cNvSpPr txBox="1"/>
          <p:nvPr/>
        </p:nvSpPr>
        <p:spPr>
          <a:xfrm>
            <a:off x="74046" y="871874"/>
            <a:ext cx="2406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1.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Elliptical aperture: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60FF672-B013-14CA-AD25-A43AD267F180}"/>
              </a:ext>
            </a:extLst>
          </p:cNvPr>
          <p:cNvSpPr txBox="1"/>
          <p:nvPr/>
        </p:nvSpPr>
        <p:spPr>
          <a:xfrm>
            <a:off x="139023" y="3771916"/>
            <a:ext cx="3501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3.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Max budget for the conductors: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3F95861-9EA4-B126-B97E-61C4418D289D}"/>
              </a:ext>
            </a:extLst>
          </p:cNvPr>
          <p:cNvSpPr txBox="1"/>
          <p:nvPr/>
        </p:nvSpPr>
        <p:spPr>
          <a:xfrm>
            <a:off x="146046" y="4156566"/>
            <a:ext cx="2851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4.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>
                <a:solidFill>
                  <a:schemeClr val="tx2">
                    <a:lumMod val="75000"/>
                    <a:lumOff val="25000"/>
                  </a:schemeClr>
                </a:solidFill>
              </a:rPr>
              <a:t>Operating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temperature: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05DE99E-A5B7-75F8-3BAC-84929B8B6F91}"/>
              </a:ext>
            </a:extLst>
          </p:cNvPr>
          <p:cNvSpPr txBox="1"/>
          <p:nvPr/>
        </p:nvSpPr>
        <p:spPr>
          <a:xfrm>
            <a:off x="146046" y="4552502"/>
            <a:ext cx="2851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5.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Margin temperature: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272C6739-0A57-2A29-7A3D-F4F9F0354746}"/>
              </a:ext>
            </a:extLst>
          </p:cNvPr>
          <p:cNvSpPr/>
          <p:nvPr/>
        </p:nvSpPr>
        <p:spPr>
          <a:xfrm>
            <a:off x="1669690" y="1484069"/>
            <a:ext cx="1486764" cy="900799"/>
          </a:xfrm>
          <a:prstGeom prst="ellipse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E57AEA9E-928C-F1D7-051E-7FBF4EAC8A90}"/>
              </a:ext>
            </a:extLst>
          </p:cNvPr>
          <p:cNvCxnSpPr>
            <a:cxnSpLocks/>
          </p:cNvCxnSpPr>
          <p:nvPr/>
        </p:nvCxnSpPr>
        <p:spPr>
          <a:xfrm>
            <a:off x="1661150" y="2784561"/>
            <a:ext cx="149530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271A04EB-B6DE-0D92-9913-CA0157103189}"/>
              </a:ext>
            </a:extLst>
          </p:cNvPr>
          <p:cNvCxnSpPr>
            <a:cxnSpLocks/>
          </p:cNvCxnSpPr>
          <p:nvPr/>
        </p:nvCxnSpPr>
        <p:spPr>
          <a:xfrm>
            <a:off x="1064100" y="1500277"/>
            <a:ext cx="0" cy="8845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54C8DBB-22F2-D642-1BCD-FE8DC0967593}"/>
              </a:ext>
            </a:extLst>
          </p:cNvPr>
          <p:cNvCxnSpPr>
            <a:cxnSpLocks/>
            <a:stCxn id="119" idx="2"/>
          </p:cNvCxnSpPr>
          <p:nvPr/>
        </p:nvCxnSpPr>
        <p:spPr>
          <a:xfrm flipH="1">
            <a:off x="1669689" y="1934469"/>
            <a:ext cx="1" cy="850092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6AB1ADF9-CE7D-56CD-4D62-964B6FED03E2}"/>
              </a:ext>
            </a:extLst>
          </p:cNvPr>
          <p:cNvCxnSpPr>
            <a:cxnSpLocks/>
            <a:stCxn id="119" idx="6"/>
          </p:cNvCxnSpPr>
          <p:nvPr/>
        </p:nvCxnSpPr>
        <p:spPr>
          <a:xfrm>
            <a:off x="3156454" y="1934469"/>
            <a:ext cx="7256" cy="850091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8DA9164D-766C-5B88-53C2-A90315006F96}"/>
              </a:ext>
            </a:extLst>
          </p:cNvPr>
          <p:cNvCxnSpPr>
            <a:cxnSpLocks/>
            <a:stCxn id="119" idx="0"/>
          </p:cNvCxnSpPr>
          <p:nvPr/>
        </p:nvCxnSpPr>
        <p:spPr>
          <a:xfrm flipH="1">
            <a:off x="1056845" y="1484069"/>
            <a:ext cx="1356227" cy="16208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57A940D4-3EE3-3D6F-0E5C-3697F30BE737}"/>
              </a:ext>
            </a:extLst>
          </p:cNvPr>
          <p:cNvCxnSpPr>
            <a:cxnSpLocks/>
            <a:stCxn id="119" idx="4"/>
          </p:cNvCxnSpPr>
          <p:nvPr/>
        </p:nvCxnSpPr>
        <p:spPr>
          <a:xfrm flipH="1">
            <a:off x="1064100" y="2384868"/>
            <a:ext cx="1348972" cy="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9107F002-EC75-499E-2969-2059C225D224}"/>
              </a:ext>
            </a:extLst>
          </p:cNvPr>
          <p:cNvSpPr txBox="1"/>
          <p:nvPr/>
        </p:nvSpPr>
        <p:spPr>
          <a:xfrm>
            <a:off x="99687" y="1753660"/>
            <a:ext cx="1149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120 mm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4EAD239-41AA-3A20-32FA-C409DC4893B9}"/>
              </a:ext>
            </a:extLst>
          </p:cNvPr>
          <p:cNvSpPr txBox="1"/>
          <p:nvPr/>
        </p:nvSpPr>
        <p:spPr>
          <a:xfrm>
            <a:off x="2006778" y="2850370"/>
            <a:ext cx="1149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140 mm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B87946DB-AECE-1B17-AE8A-6EF1C6FA78F7}"/>
              </a:ext>
            </a:extLst>
          </p:cNvPr>
          <p:cNvSpPr txBox="1"/>
          <p:nvPr/>
        </p:nvSpPr>
        <p:spPr>
          <a:xfrm>
            <a:off x="3995805" y="4186837"/>
            <a:ext cx="888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20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BB473A3A-5393-9708-B118-9EBBCD131046}"/>
              </a:ext>
            </a:extLst>
          </p:cNvPr>
          <p:cNvSpPr txBox="1"/>
          <p:nvPr/>
        </p:nvSpPr>
        <p:spPr>
          <a:xfrm>
            <a:off x="3995804" y="4551794"/>
            <a:ext cx="557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2.5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69C73B1A-6825-35CD-53F9-C379E2ADBB82}"/>
                  </a:ext>
                </a:extLst>
              </p:cNvPr>
              <p:cNvSpPr txBox="1"/>
              <p:nvPr/>
            </p:nvSpPr>
            <p:spPr>
              <a:xfrm>
                <a:off x="3988781" y="3771208"/>
                <a:ext cx="8883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300 </a:t>
                </a:r>
              </a:p>
            </p:txBody>
          </p:sp>
        </mc:Choice>
        <mc:Fallback xmlns=""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69C73B1A-6825-35CD-53F9-C379E2ADB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8781" y="3771208"/>
                <a:ext cx="888334" cy="369332"/>
              </a:xfrm>
              <a:prstGeom prst="rect">
                <a:avLst/>
              </a:prstGeom>
              <a:blipFill>
                <a:blip r:embed="rId5"/>
                <a:stretch>
                  <a:fillRect t="-8333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844CEDE1-95E7-D872-16CB-6C3236C9A9F7}"/>
                  </a:ext>
                </a:extLst>
              </p:cNvPr>
              <p:cNvSpPr txBox="1"/>
              <p:nvPr/>
            </p:nvSpPr>
            <p:spPr>
              <a:xfrm>
                <a:off x="5279495" y="3667686"/>
                <a:ext cx="888334" cy="576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40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400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€</m:t>
                              </m:r>
                            </m:num>
                            <m:den>
                              <m:r>
                                <a:rPr lang="en-US" sz="1400" i="1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400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844CEDE1-95E7-D872-16CB-6C3236C9A9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9495" y="3667686"/>
                <a:ext cx="888334" cy="57637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9483830E-ACB3-5699-92FF-6D7D267085FF}"/>
                  </a:ext>
                </a:extLst>
              </p:cNvPr>
              <p:cNvSpPr txBox="1"/>
              <p:nvPr/>
            </p:nvSpPr>
            <p:spPr>
              <a:xfrm>
                <a:off x="5296375" y="4183170"/>
                <a:ext cx="8883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9483830E-ACB3-5699-92FF-6D7D26708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6375" y="4183170"/>
                <a:ext cx="88833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2CAEC103-34D4-775A-361A-C226DA312570}"/>
                  </a:ext>
                </a:extLst>
              </p:cNvPr>
              <p:cNvSpPr txBox="1"/>
              <p:nvPr/>
            </p:nvSpPr>
            <p:spPr>
              <a:xfrm>
                <a:off x="5286518" y="4551794"/>
                <a:ext cx="8883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2CAEC103-34D4-775A-361A-C226DA3125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6518" y="4551794"/>
                <a:ext cx="88833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8" name="Rectangle 167">
            <a:extLst>
              <a:ext uri="{FF2B5EF4-FFF2-40B4-BE49-F238E27FC236}">
                <a16:creationId xmlns:a16="http://schemas.microsoft.com/office/drawing/2014/main" id="{6FE131D8-BE32-9778-95C4-7B58FF1966A9}"/>
              </a:ext>
            </a:extLst>
          </p:cNvPr>
          <p:cNvSpPr/>
          <p:nvPr/>
        </p:nvSpPr>
        <p:spPr>
          <a:xfrm>
            <a:off x="1234969" y="5141363"/>
            <a:ext cx="7318808" cy="830619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Max. magnetic field with these requirements 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3C98C1-0D58-3E41-60EF-72684EB733FC}"/>
              </a:ext>
            </a:extLst>
          </p:cNvPr>
          <p:cNvSpPr txBox="1"/>
          <p:nvPr/>
        </p:nvSpPr>
        <p:spPr>
          <a:xfrm>
            <a:off x="3186616" y="6225854"/>
            <a:ext cx="3601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Variable parameter: coils width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8A1609F3-8F73-48FB-5FC6-187B350256E5}"/>
              </a:ext>
            </a:extLst>
          </p:cNvPr>
          <p:cNvCxnSpPr>
            <a:cxnSpLocks/>
            <a:endCxn id="2" idx="1"/>
          </p:cNvCxnSpPr>
          <p:nvPr/>
        </p:nvCxnSpPr>
        <p:spPr>
          <a:xfrm>
            <a:off x="1797072" y="5971982"/>
            <a:ext cx="1389544" cy="438538"/>
          </a:xfrm>
          <a:prstGeom prst="bentConnector3">
            <a:avLst>
              <a:gd name="adj1" fmla="val 646"/>
            </a:avLst>
          </a:prstGeom>
          <a:ln>
            <a:solidFill>
              <a:schemeClr val="tx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36078618-9169-54ED-6104-621FB8DF0276}"/>
              </a:ext>
            </a:extLst>
          </p:cNvPr>
          <p:cNvCxnSpPr>
            <a:endCxn id="2" idx="3"/>
          </p:cNvCxnSpPr>
          <p:nvPr/>
        </p:nvCxnSpPr>
        <p:spPr>
          <a:xfrm rot="10800000" flipV="1">
            <a:off x="6787753" y="5971982"/>
            <a:ext cx="1114845" cy="438538"/>
          </a:xfrm>
          <a:prstGeom prst="bentConnector3">
            <a:avLst>
              <a:gd name="adj1" fmla="val 446"/>
            </a:avLst>
          </a:prstGeom>
          <a:ln>
            <a:solidFill>
              <a:schemeClr val="tx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63CC9EC-80AC-8E7D-C53D-A9EEA2FACA65}"/>
              </a:ext>
            </a:extLst>
          </p:cNvPr>
          <p:cNvSpPr txBox="1"/>
          <p:nvPr/>
        </p:nvSpPr>
        <p:spPr>
          <a:xfrm>
            <a:off x="146046" y="3393022"/>
            <a:ext cx="2851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2.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HTS cable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26AC0BB-B64A-2406-0BF0-C67E678F72D7}"/>
              </a:ext>
            </a:extLst>
          </p:cNvPr>
          <p:cNvSpPr txBox="1"/>
          <p:nvPr/>
        </p:nvSpPr>
        <p:spPr>
          <a:xfrm>
            <a:off x="4650909" y="3065423"/>
            <a:ext cx="534217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A. Lechner, D. </a:t>
            </a:r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Calzolari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 https://indico.cern.ch/event/1250075/contributions/5342853/attachments/2669303/4626606/MUC_collidershielding_20062023.pdf. 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309D7A4-2F28-E464-DF9C-AED33A36AF79}"/>
              </a:ext>
            </a:extLst>
          </p:cNvPr>
          <p:cNvSpPr txBox="1"/>
          <p:nvPr/>
        </p:nvSpPr>
        <p:spPr>
          <a:xfrm>
            <a:off x="4245429" y="3073853"/>
            <a:ext cx="4125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[2]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3C30B1-0365-B018-F9E1-5E0EED1158C6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C000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941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4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Block coil VS cos-theta coil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7C48A0C-842B-07B9-840E-B517D0FD7EFC}"/>
              </a:ext>
            </a:extLst>
          </p:cNvPr>
          <p:cNvSpPr/>
          <p:nvPr/>
        </p:nvSpPr>
        <p:spPr>
          <a:xfrm>
            <a:off x="3969761" y="967084"/>
            <a:ext cx="1842964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Dipole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751672-59FC-D8C7-9786-E2BC85A6A32E}"/>
              </a:ext>
            </a:extLst>
          </p:cNvPr>
          <p:cNvSpPr/>
          <p:nvPr/>
        </p:nvSpPr>
        <p:spPr>
          <a:xfrm>
            <a:off x="1239502" y="2100184"/>
            <a:ext cx="1842964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Block coil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4AE878-06C9-EFFC-2196-1DBEEBBB6B3E}"/>
              </a:ext>
            </a:extLst>
          </p:cNvPr>
          <p:cNvSpPr/>
          <p:nvPr/>
        </p:nvSpPr>
        <p:spPr>
          <a:xfrm>
            <a:off x="6665830" y="2100184"/>
            <a:ext cx="1842964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Cos-theta coil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939E2191-67DA-A2D3-B6C8-A2336A9F8F04}"/>
              </a:ext>
            </a:extLst>
          </p:cNvPr>
          <p:cNvCxnSpPr>
            <a:stCxn id="2" idx="2"/>
            <a:endCxn id="3" idx="0"/>
          </p:cNvCxnSpPr>
          <p:nvPr/>
        </p:nvCxnSpPr>
        <p:spPr>
          <a:xfrm rot="5400000">
            <a:off x="3191472" y="400413"/>
            <a:ext cx="669284" cy="2730259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69B8B64A-9C0B-61FF-1FC5-EDB47FDDB212}"/>
              </a:ext>
            </a:extLst>
          </p:cNvPr>
          <p:cNvCxnSpPr>
            <a:stCxn id="2" idx="2"/>
            <a:endCxn id="4" idx="0"/>
          </p:cNvCxnSpPr>
          <p:nvPr/>
        </p:nvCxnSpPr>
        <p:spPr>
          <a:xfrm rot="16200000" flipH="1">
            <a:off x="5904635" y="417507"/>
            <a:ext cx="669284" cy="2696069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AE89FE0-60C6-528B-DD46-AC0402337692}"/>
              </a:ext>
            </a:extLst>
          </p:cNvPr>
          <p:cNvCxnSpPr>
            <a:cxnSpLocks/>
          </p:cNvCxnSpPr>
          <p:nvPr/>
        </p:nvCxnSpPr>
        <p:spPr>
          <a:xfrm flipV="1">
            <a:off x="6167535" y="1991525"/>
            <a:ext cx="2779615" cy="6956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E4CAC50A-280A-D50A-CA1A-3A08EF1D2DB4}"/>
              </a:ext>
            </a:extLst>
          </p:cNvPr>
          <p:cNvSpPr/>
          <p:nvPr/>
        </p:nvSpPr>
        <p:spPr>
          <a:xfrm>
            <a:off x="795854" y="3202503"/>
            <a:ext cx="2730260" cy="1179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We think that it is easier to bend the heads with an HTS cable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630986C-47AE-6941-0A7D-4137E9C5C6BA}"/>
              </a:ext>
            </a:extLst>
          </p:cNvPr>
          <p:cNvCxnSpPr>
            <a:cxnSpLocks/>
            <a:stCxn id="3" idx="2"/>
            <a:endCxn id="27" idx="0"/>
          </p:cNvCxnSpPr>
          <p:nvPr/>
        </p:nvCxnSpPr>
        <p:spPr>
          <a:xfrm>
            <a:off x="2160984" y="2564000"/>
            <a:ext cx="0" cy="6385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2B3A5044-FFD7-2C43-0B36-9DBD88CC1B00}"/>
              </a:ext>
            </a:extLst>
          </p:cNvPr>
          <p:cNvSpPr/>
          <p:nvPr/>
        </p:nvSpPr>
        <p:spPr>
          <a:xfrm>
            <a:off x="795854" y="4983218"/>
            <a:ext cx="2730260" cy="10201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Simpler geometry of the coil</a:t>
            </a:r>
          </a:p>
        </p:txBody>
      </p:sp>
      <p:sp>
        <p:nvSpPr>
          <p:cNvPr id="42" name="Plus Sign 41">
            <a:extLst>
              <a:ext uri="{FF2B5EF4-FFF2-40B4-BE49-F238E27FC236}">
                <a16:creationId xmlns:a16="http://schemas.microsoft.com/office/drawing/2014/main" id="{0017B15D-CE86-5DA2-E264-781A0EEE6ED6}"/>
              </a:ext>
            </a:extLst>
          </p:cNvPr>
          <p:cNvSpPr/>
          <p:nvPr/>
        </p:nvSpPr>
        <p:spPr>
          <a:xfrm>
            <a:off x="1951434" y="4475106"/>
            <a:ext cx="419100" cy="403770"/>
          </a:xfrm>
          <a:prstGeom prst="mathPl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25DDAC-51F3-C4ED-692F-042C968AD005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855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blue and red circle with black lines&#10;&#10;Description automatically generated">
            <a:extLst>
              <a:ext uri="{FF2B5EF4-FFF2-40B4-BE49-F238E27FC236}">
                <a16:creationId xmlns:a16="http://schemas.microsoft.com/office/drawing/2014/main" id="{30F0B7C4-1F80-34FA-AA33-40B77C7582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1" t="1896" r="13929" b="2088"/>
          <a:stretch/>
        </p:blipFill>
        <p:spPr>
          <a:xfrm>
            <a:off x="923018" y="1778905"/>
            <a:ext cx="2929179" cy="286062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5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ANSYS model and its validation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8B807C3-EF70-A506-3A36-C53F6888F536}"/>
              </a:ext>
            </a:extLst>
          </p:cNvPr>
          <p:cNvCxnSpPr>
            <a:cxnSpLocks/>
          </p:cNvCxnSpPr>
          <p:nvPr/>
        </p:nvCxnSpPr>
        <p:spPr>
          <a:xfrm>
            <a:off x="4921411" y="1208536"/>
            <a:ext cx="0" cy="214162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329A530-0064-0824-0210-78F2E9416405}"/>
              </a:ext>
            </a:extLst>
          </p:cNvPr>
          <p:cNvCxnSpPr>
            <a:cxnSpLocks/>
          </p:cNvCxnSpPr>
          <p:nvPr/>
        </p:nvCxnSpPr>
        <p:spPr>
          <a:xfrm>
            <a:off x="4921411" y="3950388"/>
            <a:ext cx="0" cy="216055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E86A0CE-23E3-8CE7-CA9F-EF443E528832}"/>
              </a:ext>
            </a:extLst>
          </p:cNvPr>
          <p:cNvSpPr txBox="1"/>
          <p:nvPr/>
        </p:nvSpPr>
        <p:spPr>
          <a:xfrm>
            <a:off x="4542417" y="3388662"/>
            <a:ext cx="757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VS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1B04DC-62DC-1AE2-F4CC-1EC95ABCB8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78117" y="3697935"/>
            <a:ext cx="3879051" cy="66227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9ADFEDD-C7B8-2AEC-B0AD-A470B301D3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5224"/>
          <a:stretch/>
        </p:blipFill>
        <p:spPr>
          <a:xfrm>
            <a:off x="5691113" y="2069911"/>
            <a:ext cx="3453623" cy="114236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74990625-5EE6-2728-6145-5F028F6DC580}"/>
              </a:ext>
            </a:extLst>
          </p:cNvPr>
          <p:cNvSpPr/>
          <p:nvPr/>
        </p:nvSpPr>
        <p:spPr>
          <a:xfrm>
            <a:off x="800101" y="1037253"/>
            <a:ext cx="2346158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Ansys model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AE6FEE-5FC1-D00E-0F3D-6F9536793EEE}"/>
              </a:ext>
            </a:extLst>
          </p:cNvPr>
          <p:cNvSpPr/>
          <p:nvPr/>
        </p:nvSpPr>
        <p:spPr>
          <a:xfrm>
            <a:off x="6096000" y="1037342"/>
            <a:ext cx="2346158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Analytical formulas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F86F0D6-CDDE-AAEF-01F4-31B9CA43347E}"/>
              </a:ext>
            </a:extLst>
          </p:cNvPr>
          <p:cNvSpPr txBox="1"/>
          <p:nvPr/>
        </p:nvSpPr>
        <p:spPr>
          <a:xfrm>
            <a:off x="2877466" y="4755630"/>
            <a:ext cx="182562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Infinite elements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B680BCE-FD50-0FE3-AF36-23996297BFD8}"/>
              </a:ext>
            </a:extLst>
          </p:cNvPr>
          <p:cNvSpPr txBox="1"/>
          <p:nvPr/>
        </p:nvSpPr>
        <p:spPr>
          <a:xfrm>
            <a:off x="2877466" y="5094184"/>
            <a:ext cx="182562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Air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AF9DAAF-4B91-CC55-CD9D-833BDB607C31}"/>
              </a:ext>
            </a:extLst>
          </p:cNvPr>
          <p:cNvSpPr txBox="1"/>
          <p:nvPr/>
        </p:nvSpPr>
        <p:spPr>
          <a:xfrm>
            <a:off x="-3050" y="5094185"/>
            <a:ext cx="67681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Coils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60AC8B0-3E7A-F659-0B98-875383D7B3D3}"/>
              </a:ext>
            </a:extLst>
          </p:cNvPr>
          <p:cNvSpPr txBox="1"/>
          <p:nvPr/>
        </p:nvSpPr>
        <p:spPr>
          <a:xfrm>
            <a:off x="2877466" y="5441383"/>
            <a:ext cx="182562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Iron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631E462-5034-D7A8-C0B6-E5D998E586B8}"/>
              </a:ext>
            </a:extLst>
          </p:cNvPr>
          <p:cNvSpPr txBox="1"/>
          <p:nvPr/>
        </p:nvSpPr>
        <p:spPr>
          <a:xfrm>
            <a:off x="-3050" y="4755631"/>
            <a:ext cx="67681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Air</a:t>
            </a:r>
          </a:p>
        </p:txBody>
      </p: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E9AE2803-8618-634B-5EC8-57562EFE6A39}"/>
              </a:ext>
            </a:extLst>
          </p:cNvPr>
          <p:cNvCxnSpPr>
            <a:cxnSpLocks/>
            <a:endCxn id="64" idx="1"/>
          </p:cNvCxnSpPr>
          <p:nvPr/>
        </p:nvCxnSpPr>
        <p:spPr>
          <a:xfrm rot="16200000" flipH="1">
            <a:off x="2622048" y="4669488"/>
            <a:ext cx="338555" cy="172281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3CC87730-75CE-45F7-0B50-48C7E7C8F3D5}"/>
              </a:ext>
            </a:extLst>
          </p:cNvPr>
          <p:cNvCxnSpPr>
            <a:cxnSpLocks/>
            <a:endCxn id="71" idx="1"/>
          </p:cNvCxnSpPr>
          <p:nvPr/>
        </p:nvCxnSpPr>
        <p:spPr>
          <a:xfrm rot="16200000" flipH="1">
            <a:off x="2268536" y="4654531"/>
            <a:ext cx="708566" cy="509294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F5F8A363-8C0B-333F-B6F0-D93DF2DAAC24}"/>
              </a:ext>
            </a:extLst>
          </p:cNvPr>
          <p:cNvCxnSpPr>
            <a:cxnSpLocks/>
            <a:endCxn id="84" idx="1"/>
          </p:cNvCxnSpPr>
          <p:nvPr/>
        </p:nvCxnSpPr>
        <p:spPr>
          <a:xfrm rot="16200000" flipH="1">
            <a:off x="1845834" y="4579027"/>
            <a:ext cx="1044677" cy="101858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802A8B2F-2721-7C7B-5B03-A89A3A0ED68F}"/>
              </a:ext>
            </a:extLst>
          </p:cNvPr>
          <p:cNvCxnSpPr>
            <a:cxnSpLocks/>
            <a:endCxn id="78" idx="3"/>
          </p:cNvCxnSpPr>
          <p:nvPr/>
        </p:nvCxnSpPr>
        <p:spPr>
          <a:xfrm rot="5400000">
            <a:off x="641904" y="4597849"/>
            <a:ext cx="697478" cy="63374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Connector: Elbow 109">
            <a:extLst>
              <a:ext uri="{FF2B5EF4-FFF2-40B4-BE49-F238E27FC236}">
                <a16:creationId xmlns:a16="http://schemas.microsoft.com/office/drawing/2014/main" id="{BF9BC593-58AD-69D7-788D-3CF357A5A968}"/>
              </a:ext>
            </a:extLst>
          </p:cNvPr>
          <p:cNvCxnSpPr>
            <a:cxnSpLocks/>
            <a:endCxn id="91" idx="3"/>
          </p:cNvCxnSpPr>
          <p:nvPr/>
        </p:nvCxnSpPr>
        <p:spPr>
          <a:xfrm rot="10800000" flipV="1">
            <a:off x="673767" y="4554892"/>
            <a:ext cx="463348" cy="370015"/>
          </a:xfrm>
          <a:prstGeom prst="bentConnector3">
            <a:avLst>
              <a:gd name="adj1" fmla="val 196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AC25EAE-A75E-A6FC-1B58-E167080688D0}"/>
              </a:ext>
            </a:extLst>
          </p:cNvPr>
          <p:cNvSpPr txBox="1"/>
          <p:nvPr/>
        </p:nvSpPr>
        <p:spPr>
          <a:xfrm>
            <a:off x="5582652" y="4586351"/>
            <a:ext cx="415152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E. </a:t>
            </a:r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Rochepault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P. Vedrine and F. </a:t>
            </a:r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Bouillault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"2D Analytical Magnetic Optimizations for Accelerator Dipole Block Designs," in </a:t>
            </a:r>
            <a:r>
              <a:rPr lang="en-US" sz="1100" b="0" i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IEEE Transactions on Applied Superconductivity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vol. 22, no. 3, pp. 4900804-4900804, June 2012, Art no. 4900804, </a:t>
            </a:r>
            <a:r>
              <a:rPr lang="en-US" sz="11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doi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: 10.1109/TASC.2011.2174817. 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25319-6C83-99F3-6012-7D777839D9A7}"/>
              </a:ext>
            </a:extLst>
          </p:cNvPr>
          <p:cNvSpPr txBox="1"/>
          <p:nvPr/>
        </p:nvSpPr>
        <p:spPr>
          <a:xfrm>
            <a:off x="5160361" y="4578016"/>
            <a:ext cx="468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[3]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403EC6-FEB9-BDB1-6FD7-D9CCD700804F}"/>
              </a:ext>
            </a:extLst>
          </p:cNvPr>
          <p:cNvSpPr txBox="1"/>
          <p:nvPr/>
        </p:nvSpPr>
        <p:spPr>
          <a:xfrm>
            <a:off x="1443791" y="5689074"/>
            <a:ext cx="330805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(Not considered for the validation of the model)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7757829-4BC4-73C3-B899-3AE434919F59}"/>
                  </a:ext>
                </a:extLst>
              </p:cNvPr>
              <p:cNvSpPr txBox="1"/>
              <p:nvPr/>
            </p:nvSpPr>
            <p:spPr>
              <a:xfrm>
                <a:off x="3284189" y="6218298"/>
                <a:ext cx="34785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𝐷𝑖𝑓𝑓𝑒𝑟𝑒𝑛𝑐𝑒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&lt;1 %</m:t>
                      </m:r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7757829-4BC4-73C3-B899-3AE434919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189" y="6218298"/>
                <a:ext cx="3478561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74AB644-2C41-A904-D01B-D7AD0C9CC160}"/>
              </a:ext>
            </a:extLst>
          </p:cNvPr>
          <p:cNvSpPr txBox="1"/>
          <p:nvPr/>
        </p:nvSpPr>
        <p:spPr>
          <a:xfrm>
            <a:off x="-25399" y="5395371"/>
            <a:ext cx="115703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(3 double pancakes configuration)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39FBDB-4AF5-1B59-5193-FC6AA5EF3BAA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749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9F461959-9BF8-81BB-A57C-C2E4BA6BD8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" r="5975"/>
          <a:stretch/>
        </p:blipFill>
        <p:spPr>
          <a:xfrm>
            <a:off x="4526411" y="2404180"/>
            <a:ext cx="5563447" cy="360657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6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Control over the margin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466FA7B-FDAD-FB70-1C71-81827547BE39}"/>
              </a:ext>
            </a:extLst>
          </p:cNvPr>
          <p:cNvSpPr/>
          <p:nvPr/>
        </p:nvSpPr>
        <p:spPr>
          <a:xfrm>
            <a:off x="722789" y="925681"/>
            <a:ext cx="1088857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Input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3A3B8F-6336-48BE-912C-987F3A59B84D}"/>
              </a:ext>
            </a:extLst>
          </p:cNvPr>
          <p:cNvSpPr/>
          <p:nvPr/>
        </p:nvSpPr>
        <p:spPr>
          <a:xfrm>
            <a:off x="7233878" y="925681"/>
            <a:ext cx="1088857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Output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EA3A26-97BA-3A13-5EE0-7856AEE93A14}"/>
              </a:ext>
            </a:extLst>
          </p:cNvPr>
          <p:cNvSpPr/>
          <p:nvPr/>
        </p:nvSpPr>
        <p:spPr>
          <a:xfrm>
            <a:off x="3714642" y="925681"/>
            <a:ext cx="1088857" cy="463816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AE8653B-FD1A-F6B6-C6CE-BD6C57C15D1C}"/>
                  </a:ext>
                </a:extLst>
              </p:cNvPr>
              <p:cNvSpPr txBox="1"/>
              <p:nvPr/>
            </p:nvSpPr>
            <p:spPr>
              <a:xfrm>
                <a:off x="494188" y="1622920"/>
                <a:ext cx="15460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AE8653B-FD1A-F6B6-C6CE-BD6C57C15D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188" y="1622920"/>
                <a:ext cx="1546058" cy="369332"/>
              </a:xfrm>
              <a:prstGeom prst="rect">
                <a:avLst/>
              </a:prstGeom>
              <a:blipFill>
                <a:blip r:embed="rId4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D795AEC-37F9-C35A-2757-D29712693216}"/>
              </a:ext>
            </a:extLst>
          </p:cNvPr>
          <p:cNvSpPr txBox="1"/>
          <p:nvPr/>
        </p:nvSpPr>
        <p:spPr>
          <a:xfrm>
            <a:off x="3454751" y="1622920"/>
            <a:ext cx="154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Ansys 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5F82EBF-6438-DC92-069D-ABC0D8AD194D}"/>
                  </a:ext>
                </a:extLst>
              </p:cNvPr>
              <p:cNvSpPr txBox="1"/>
              <p:nvPr/>
            </p:nvSpPr>
            <p:spPr>
              <a:xfrm>
                <a:off x="6744593" y="1473712"/>
                <a:ext cx="2067425" cy="667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Magnetic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Peak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𝑝𝑒𝑎𝑘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5F82EBF-6438-DC92-069D-ABC0D8AD1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593" y="1473712"/>
                <a:ext cx="2067425" cy="667747"/>
              </a:xfrm>
              <a:prstGeom prst="rect">
                <a:avLst/>
              </a:prstGeom>
              <a:blipFill>
                <a:blip r:embed="rId5"/>
                <a:stretch>
                  <a:fillRect l="-1471" t="-4587" b="-12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5B831E6-4085-3C1B-2DBF-D307D57A57DD}"/>
              </a:ext>
            </a:extLst>
          </p:cNvPr>
          <p:cNvCxnSpPr/>
          <p:nvPr/>
        </p:nvCxnSpPr>
        <p:spPr>
          <a:xfrm>
            <a:off x="2136499" y="1807586"/>
            <a:ext cx="1136984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1ACCF43-97F3-0657-0530-3CA827B673DF}"/>
              </a:ext>
            </a:extLst>
          </p:cNvPr>
          <p:cNvCxnSpPr/>
          <p:nvPr/>
        </p:nvCxnSpPr>
        <p:spPr>
          <a:xfrm>
            <a:off x="5272730" y="1807586"/>
            <a:ext cx="1136984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7B67F02-F932-2F4B-6459-04983A5FFD81}"/>
              </a:ext>
            </a:extLst>
          </p:cNvPr>
          <p:cNvCxnSpPr>
            <a:cxnSpLocks/>
          </p:cNvCxnSpPr>
          <p:nvPr/>
        </p:nvCxnSpPr>
        <p:spPr>
          <a:xfrm>
            <a:off x="8001000" y="2253031"/>
            <a:ext cx="0" cy="385394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DA8D376-740D-147D-1952-454343BF5642}"/>
              </a:ext>
            </a:extLst>
          </p:cNvPr>
          <p:cNvCxnSpPr>
            <a:cxnSpLocks/>
          </p:cNvCxnSpPr>
          <p:nvPr/>
        </p:nvCxnSpPr>
        <p:spPr>
          <a:xfrm flipH="1">
            <a:off x="3428985" y="4107060"/>
            <a:ext cx="943956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B29B459-E50A-C1F4-3BEB-519441C2082B}"/>
                  </a:ext>
                </a:extLst>
              </p:cNvPr>
              <p:cNvSpPr txBox="1"/>
              <p:nvPr/>
            </p:nvSpPr>
            <p:spPr>
              <a:xfrm>
                <a:off x="214194" y="3544086"/>
                <a:ext cx="3287111" cy="5295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If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&lt;1 </m:t>
                    </m:r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∗0.99</m:t>
                    </m:r>
                  </m:oMath>
                </a14:m>
                <a:endParaRPr lang="en-US" b="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B29B459-E50A-C1F4-3BEB-519441C208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194" y="3544086"/>
                <a:ext cx="3287111" cy="529569"/>
              </a:xfrm>
              <a:prstGeom prst="rect">
                <a:avLst/>
              </a:prstGeom>
              <a:blipFill>
                <a:blip r:embed="rId6"/>
                <a:stretch>
                  <a:fillRect l="-1484" b="-2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4328612-A8C3-F532-F2D1-FFB61F83E85A}"/>
                  </a:ext>
                </a:extLst>
              </p:cNvPr>
              <p:cNvSpPr txBox="1"/>
              <p:nvPr/>
            </p:nvSpPr>
            <p:spPr>
              <a:xfrm>
                <a:off x="214194" y="4107060"/>
                <a:ext cx="3287111" cy="5295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If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&gt;1 </m:t>
                    </m:r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∗1.01</m:t>
                    </m:r>
                  </m:oMath>
                </a14:m>
                <a:endParaRPr lang="en-US" b="0" dirty="0">
                  <a:solidFill>
                    <a:schemeClr val="tx2">
                      <a:lumMod val="75000"/>
                      <a:lumOff val="25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4328612-A8C3-F532-F2D1-FFB61F83E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194" y="4107060"/>
                <a:ext cx="3287111" cy="529569"/>
              </a:xfrm>
              <a:prstGeom prst="rect">
                <a:avLst/>
              </a:prstGeom>
              <a:blipFill>
                <a:blip r:embed="rId7"/>
                <a:stretch>
                  <a:fillRect l="-1484" b="-1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3A6B0C71-E520-A980-2251-ABE9C21B433E}"/>
              </a:ext>
            </a:extLst>
          </p:cNvPr>
          <p:cNvCxnSpPr>
            <a:cxnSpLocks/>
          </p:cNvCxnSpPr>
          <p:nvPr/>
        </p:nvCxnSpPr>
        <p:spPr>
          <a:xfrm rot="16200000" flipH="1">
            <a:off x="1734616" y="5345984"/>
            <a:ext cx="1195795" cy="949526"/>
          </a:xfrm>
          <a:prstGeom prst="bentConnector3">
            <a:avLst>
              <a:gd name="adj1" fmla="val 100100"/>
            </a:avLst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A8D1224-6925-1921-E21C-CA9EF1838486}"/>
                  </a:ext>
                </a:extLst>
              </p:cNvPr>
              <p:cNvSpPr txBox="1"/>
              <p:nvPr/>
            </p:nvSpPr>
            <p:spPr>
              <a:xfrm>
                <a:off x="3034235" y="6101332"/>
                <a:ext cx="4729358" cy="529569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Process finishes when:         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0.98&lt;</m:t>
                    </m:r>
                    <m:f>
                      <m:fPr>
                        <m:ctrlPr>
                          <a:rPr lang="en-US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&lt;1.02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A8D1224-6925-1921-E21C-CA9EF1838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235" y="6101332"/>
                <a:ext cx="4729358" cy="529569"/>
              </a:xfrm>
              <a:prstGeom prst="rect">
                <a:avLst/>
              </a:prstGeom>
              <a:blipFill>
                <a:blip r:embed="rId8"/>
                <a:stretch>
                  <a:fillRect l="-771"/>
                </a:stretch>
              </a:blipFill>
              <a:ln w="127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9176BFF-E81B-1AC1-D087-A484AEB55997}"/>
                  </a:ext>
                </a:extLst>
              </p:cNvPr>
              <p:cNvSpPr txBox="1"/>
              <p:nvPr/>
            </p:nvSpPr>
            <p:spPr>
              <a:xfrm>
                <a:off x="7550413" y="5620008"/>
                <a:ext cx="580979" cy="3243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𝑝𝑒𝑎𝑘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9176BFF-E81B-1AC1-D087-A484AEB559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0413" y="5620008"/>
                <a:ext cx="580979" cy="324384"/>
              </a:xfrm>
              <a:prstGeom prst="rect">
                <a:avLst/>
              </a:prstGeom>
              <a:blipFill>
                <a:blip r:embed="rId9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C725BAD-54D8-CE92-F8B9-AA41602FF4D9}"/>
              </a:ext>
            </a:extLst>
          </p:cNvPr>
          <p:cNvCxnSpPr>
            <a:cxnSpLocks/>
          </p:cNvCxnSpPr>
          <p:nvPr/>
        </p:nvCxnSpPr>
        <p:spPr>
          <a:xfrm flipV="1">
            <a:off x="7763593" y="5222849"/>
            <a:ext cx="0" cy="3971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D75F4B6-1730-32FB-B862-4B5C257B9F07}"/>
              </a:ext>
            </a:extLst>
          </p:cNvPr>
          <p:cNvCxnSpPr>
            <a:cxnSpLocks/>
          </p:cNvCxnSpPr>
          <p:nvPr/>
        </p:nvCxnSpPr>
        <p:spPr>
          <a:xfrm flipH="1">
            <a:off x="5078121" y="5197053"/>
            <a:ext cx="264903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44F0DD-873B-5858-5B80-D9F1D6A639FE}"/>
                  </a:ext>
                </a:extLst>
              </p:cNvPr>
              <p:cNvSpPr txBox="1"/>
              <p:nvPr/>
            </p:nvSpPr>
            <p:spPr>
              <a:xfrm>
                <a:off x="4532521" y="4797096"/>
                <a:ext cx="5809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44F0DD-873B-5858-5B80-D9F1D6A639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2521" y="4797096"/>
                <a:ext cx="580979" cy="307777"/>
              </a:xfrm>
              <a:prstGeom prst="rect">
                <a:avLst/>
              </a:prstGeom>
              <a:blipFill>
                <a:blip r:embed="rId10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B6D7564-5758-63AF-5DD1-7439540ED820}"/>
                  </a:ext>
                </a:extLst>
              </p:cNvPr>
              <p:cNvSpPr txBox="1"/>
              <p:nvPr/>
            </p:nvSpPr>
            <p:spPr>
              <a:xfrm>
                <a:off x="4590321" y="4996272"/>
                <a:ext cx="5809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0+1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B6D7564-5758-63AF-5DD1-7439540ED8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0321" y="4996272"/>
                <a:ext cx="580979" cy="307777"/>
              </a:xfrm>
              <a:prstGeom prst="rect">
                <a:avLst/>
              </a:prstGeom>
              <a:blipFill>
                <a:blip r:embed="rId11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Oval 51">
            <a:extLst>
              <a:ext uri="{FF2B5EF4-FFF2-40B4-BE49-F238E27FC236}">
                <a16:creationId xmlns:a16="http://schemas.microsoft.com/office/drawing/2014/main" id="{6CAD9635-5E46-E45B-5A27-AE4D75AFF94B}"/>
              </a:ext>
            </a:extLst>
          </p:cNvPr>
          <p:cNvSpPr/>
          <p:nvPr/>
        </p:nvSpPr>
        <p:spPr>
          <a:xfrm>
            <a:off x="5047032" y="517424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6995849-CDC0-95AC-207A-197418E32BE5}"/>
              </a:ext>
            </a:extLst>
          </p:cNvPr>
          <p:cNvSpPr/>
          <p:nvPr/>
        </p:nvSpPr>
        <p:spPr>
          <a:xfrm>
            <a:off x="5046681" y="500144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83D51536-7D40-8DFC-0C4D-0F13C98B2AE8}"/>
              </a:ext>
            </a:extLst>
          </p:cNvPr>
          <p:cNvSpPr/>
          <p:nvPr/>
        </p:nvSpPr>
        <p:spPr>
          <a:xfrm>
            <a:off x="8000999" y="2638425"/>
            <a:ext cx="1070111" cy="234245"/>
          </a:xfrm>
          <a:prstGeom prst="roundRect">
            <a:avLst/>
          </a:prstGeom>
          <a:solidFill>
            <a:srgbClr val="FFC000">
              <a:alpha val="22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D1A47396-F3D7-5BAA-8C8A-3268E2B28CCD}"/>
              </a:ext>
            </a:extLst>
          </p:cNvPr>
          <p:cNvCxnSpPr/>
          <p:nvPr/>
        </p:nvCxnSpPr>
        <p:spPr>
          <a:xfrm rot="16200000" flipV="1">
            <a:off x="838717" y="2525053"/>
            <a:ext cx="1402627" cy="635440"/>
          </a:xfrm>
          <a:prstGeom prst="bentConnector3">
            <a:avLst/>
          </a:prstGeom>
          <a:ln>
            <a:solidFill>
              <a:schemeClr val="tx2">
                <a:lumMod val="25000"/>
                <a:lumOff val="75000"/>
              </a:schemeClr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AA9A291-1DAE-3D0E-78DD-97C390F18B26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393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7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Control over </a:t>
            </a:r>
            <a:r>
              <a:rPr lang="en-US"/>
              <a:t>the conductor </a:t>
            </a:r>
            <a:r>
              <a:rPr lang="en-US" dirty="0"/>
              <a:t>cost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0B22D5C-B50F-B656-53FE-1E7BDD8FEC70}"/>
              </a:ext>
            </a:extLst>
          </p:cNvPr>
          <p:cNvSpPr/>
          <p:nvPr/>
        </p:nvSpPr>
        <p:spPr>
          <a:xfrm>
            <a:off x="3259906" y="3183994"/>
            <a:ext cx="2435773" cy="535215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Fixed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DD35D71-83A9-71F1-EC5D-9512D030717D}"/>
                  </a:ext>
                </a:extLst>
              </p:cNvPr>
              <p:cNvSpPr txBox="1"/>
              <p:nvPr/>
            </p:nvSpPr>
            <p:spPr>
              <a:xfrm>
                <a:off x="807785" y="3910201"/>
                <a:ext cx="177348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DD35D71-83A9-71F1-EC5D-9512D03071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785" y="3910201"/>
                <a:ext cx="1773481" cy="369332"/>
              </a:xfrm>
              <a:prstGeom prst="rect">
                <a:avLst/>
              </a:prstGeom>
              <a:blipFill>
                <a:blip r:embed="rId3"/>
                <a:stretch>
                  <a:fillRect b="-65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ABDF3B4-46CA-6DC0-870C-A3BE46C16B47}"/>
                  </a:ext>
                </a:extLst>
              </p:cNvPr>
              <p:cNvSpPr txBox="1"/>
              <p:nvPr/>
            </p:nvSpPr>
            <p:spPr>
              <a:xfrm>
                <a:off x="1858239" y="3910200"/>
                <a:ext cx="3175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ABDF3B4-46CA-6DC0-870C-A3BE46C16B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8239" y="3910200"/>
                <a:ext cx="31750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E155FF-B397-342D-8A70-ABF2A0208A91}"/>
                  </a:ext>
                </a:extLst>
              </p:cNvPr>
              <p:cNvSpPr txBox="1"/>
              <p:nvPr/>
            </p:nvSpPr>
            <p:spPr>
              <a:xfrm>
                <a:off x="1960209" y="3951471"/>
                <a:ext cx="10922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8000</m:t>
                      </m:r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E155FF-B397-342D-8A70-ABF2A0208A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0209" y="3951471"/>
                <a:ext cx="109220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A611975-9B32-3D41-1FCF-500028147083}"/>
                  </a:ext>
                </a:extLst>
              </p:cNvPr>
              <p:cNvSpPr txBox="1"/>
              <p:nvPr/>
            </p:nvSpPr>
            <p:spPr>
              <a:xfrm>
                <a:off x="801434" y="4425473"/>
                <a:ext cx="1777379" cy="3786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𝐶𝑜𝑠𝑡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A611975-9B32-3D41-1FCF-500028147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434" y="4425473"/>
                <a:ext cx="1777379" cy="3786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F7335BC-63DE-8DFF-107F-1C203EEB433D}"/>
                  </a:ext>
                </a:extLst>
              </p:cNvPr>
              <p:cNvSpPr txBox="1"/>
              <p:nvPr/>
            </p:nvSpPr>
            <p:spPr>
              <a:xfrm>
                <a:off x="1858239" y="4437861"/>
                <a:ext cx="3175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F7335BC-63DE-8DFF-107F-1C203EEB43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8239" y="4437861"/>
                <a:ext cx="31750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73EA7CB-E26D-774E-1CDC-5AF48DB91E1E}"/>
                  </a:ext>
                </a:extLst>
              </p:cNvPr>
              <p:cNvSpPr txBox="1"/>
              <p:nvPr/>
            </p:nvSpPr>
            <p:spPr>
              <a:xfrm>
                <a:off x="1953858" y="4466743"/>
                <a:ext cx="10922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500</m:t>
                      </m:r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73EA7CB-E26D-774E-1CDC-5AF48DB91E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3858" y="4466743"/>
                <a:ext cx="109220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41425A7-ADBC-C9A7-F751-04062E8A2777}"/>
                  </a:ext>
                </a:extLst>
              </p:cNvPr>
              <p:cNvSpPr txBox="1"/>
              <p:nvPr/>
            </p:nvSpPr>
            <p:spPr>
              <a:xfrm>
                <a:off x="3056306" y="3858689"/>
                <a:ext cx="1092200" cy="5548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en-US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 smtClean="0">
                                      <a:solidFill>
                                        <a:schemeClr val="tx2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2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2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41425A7-ADBC-C9A7-F751-04062E8A27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6306" y="3858689"/>
                <a:ext cx="1092200" cy="55489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C5ED13-FF54-19F1-2AC9-EA52762DF492}"/>
                  </a:ext>
                </a:extLst>
              </p:cNvPr>
              <p:cNvSpPr txBox="1"/>
              <p:nvPr/>
            </p:nvSpPr>
            <p:spPr>
              <a:xfrm>
                <a:off x="3045511" y="4415869"/>
                <a:ext cx="1092200" cy="535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en-US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€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2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C5ED13-FF54-19F1-2AC9-EA52762DF4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5511" y="4415869"/>
                <a:ext cx="1092200" cy="535596"/>
              </a:xfrm>
              <a:prstGeom prst="rect">
                <a:avLst/>
              </a:prstGeom>
              <a:blipFill>
                <a:blip r:embed="rId10"/>
                <a:stretch>
                  <a:fillRect l="-10056" t="-93182" r="-31285" b="-15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E910649-15B0-D8D7-7C7C-0824CA04533D}"/>
                  </a:ext>
                </a:extLst>
              </p:cNvPr>
              <p:cNvSpPr txBox="1"/>
              <p:nvPr/>
            </p:nvSpPr>
            <p:spPr>
              <a:xfrm>
                <a:off x="713709" y="6017522"/>
                <a:ext cx="8833038" cy="4569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𝐶𝑜𝑠𝑡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𝑡𝑜𝑡</m:t>
                        </m:r>
                        <m:r>
                          <a:rPr lang="it-IT" sz="22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it-IT" sz="22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𝑐𝑜𝑛𝑑</m:t>
                        </m:r>
                      </m:sub>
                    </m:sSub>
                    <m:r>
                      <a:rPr lang="en-US" sz="220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2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  <m:r>
                      <a:rPr lang="en-US" sz="220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22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𝐶𝑜𝑠𝑡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  <m:r>
                      <a:rPr lang="en-US" sz="220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22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     </a:t>
                </a:r>
                <a:r>
                  <a:rPr lang="en-US" sz="2200" dirty="0">
                    <a:solidFill>
                      <a:srgbClr val="FF0000"/>
                    </a:solidFill>
                  </a:rPr>
                  <a:t>&lt; </a:t>
                </a:r>
                <a:r>
                  <a:rPr lang="en-US" sz="22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      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300</m:t>
                    </m:r>
                    <m:r>
                      <a:rPr lang="it-IT" sz="22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sz="22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2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n-US" sz="2200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2200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€</m:t>
                            </m:r>
                          </m:num>
                          <m:den>
                            <m:r>
                              <a:rPr lang="en-US" sz="2200" b="0" i="1" smtClean="0"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endParaRPr lang="en-US" sz="2200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E910649-15B0-D8D7-7C7C-0824CA0453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709" y="6017522"/>
                <a:ext cx="8833038" cy="456985"/>
              </a:xfrm>
              <a:prstGeom prst="rect">
                <a:avLst/>
              </a:prstGeom>
              <a:blipFill>
                <a:blip r:embed="rId11"/>
                <a:stretch>
                  <a:fillRect l="-69" t="-116000" b="-168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C8C00AB-4F34-1536-AF28-C34411C7C0FD}"/>
                  </a:ext>
                </a:extLst>
              </p:cNvPr>
              <p:cNvSpPr txBox="1"/>
              <p:nvPr/>
            </p:nvSpPr>
            <p:spPr>
              <a:xfrm>
                <a:off x="801434" y="4938301"/>
                <a:ext cx="1056805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C8C00AB-4F34-1536-AF28-C34411C7C0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434" y="4938301"/>
                <a:ext cx="1056805" cy="369332"/>
              </a:xfrm>
              <a:prstGeom prst="rect">
                <a:avLst/>
              </a:prstGeom>
              <a:blipFill>
                <a:blip r:embed="rId12"/>
                <a:stretch>
                  <a:fillRect l="-1724" b="-131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EF288F1-ECFA-255F-D348-138DE4AC12A3}"/>
                  </a:ext>
                </a:extLst>
              </p:cNvPr>
              <p:cNvSpPr txBox="1"/>
              <p:nvPr/>
            </p:nvSpPr>
            <p:spPr>
              <a:xfrm>
                <a:off x="1953858" y="4979571"/>
                <a:ext cx="10922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.64</m:t>
                      </m:r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EF288F1-ECFA-255F-D348-138DE4AC1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3858" y="4979571"/>
                <a:ext cx="1092200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F9C1F0E-6CB7-C287-9CAD-D89CB3B61001}"/>
                  </a:ext>
                </a:extLst>
              </p:cNvPr>
              <p:cNvSpPr txBox="1"/>
              <p:nvPr/>
            </p:nvSpPr>
            <p:spPr>
              <a:xfrm>
                <a:off x="3030748" y="4985750"/>
                <a:ext cx="10922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F9C1F0E-6CB7-C287-9CAD-D89CB3B610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748" y="4985750"/>
                <a:ext cx="1092200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40AB381-2E57-26AB-3744-CDC5BEAD51A7}"/>
                  </a:ext>
                </a:extLst>
              </p:cNvPr>
              <p:cNvSpPr txBox="1"/>
              <p:nvPr/>
            </p:nvSpPr>
            <p:spPr>
              <a:xfrm>
                <a:off x="1934289" y="4959717"/>
                <a:ext cx="3175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40AB381-2E57-26AB-3744-CDC5BEAD51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4289" y="4959717"/>
                <a:ext cx="317500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4E714513-9946-317D-8566-893C351C20BF}"/>
              </a:ext>
            </a:extLst>
          </p:cNvPr>
          <p:cNvSpPr txBox="1"/>
          <p:nvPr/>
        </p:nvSpPr>
        <p:spPr>
          <a:xfrm>
            <a:off x="4280243" y="4991869"/>
            <a:ext cx="3685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(Conductor fraction in the cable)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4379965-2C7B-35D3-60D9-636D46EC0FDF}"/>
              </a:ext>
            </a:extLst>
          </p:cNvPr>
          <p:cNvSpPr txBox="1"/>
          <p:nvPr/>
        </p:nvSpPr>
        <p:spPr>
          <a:xfrm>
            <a:off x="8341706" y="5046023"/>
            <a:ext cx="16513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FF"/>
                </a:highlight>
                <a:latin typeface="HelveticaNeue Regular"/>
              </a:rPr>
              <a:t>Courtesy of T. Salmi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F4E312-E575-8EA8-40EF-3F23E43F23C5}"/>
              </a:ext>
            </a:extLst>
          </p:cNvPr>
          <p:cNvSpPr txBox="1"/>
          <p:nvPr/>
        </p:nvSpPr>
        <p:spPr>
          <a:xfrm>
            <a:off x="8005932" y="5046022"/>
            <a:ext cx="400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[</a:t>
            </a:r>
            <a:r>
              <a:rPr lang="en-US" sz="1100" dirty="0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FF"/>
                </a:highlight>
                <a:latin typeface="HelveticaNeue Regular"/>
              </a:rPr>
              <a:t>4</a:t>
            </a:r>
            <a:r>
              <a:rPr lang="en-US" sz="11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]</a:t>
            </a: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8" name="Table 37">
                <a:extLst>
                  <a:ext uri="{FF2B5EF4-FFF2-40B4-BE49-F238E27FC236}">
                    <a16:creationId xmlns:a16="http://schemas.microsoft.com/office/drawing/2014/main" id="{C07356C9-B412-BF45-DDF1-DB94A1C037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5546272"/>
                  </p:ext>
                </p:extLst>
              </p:nvPr>
            </p:nvGraphicFramePr>
            <p:xfrm>
              <a:off x="4339254" y="893535"/>
              <a:ext cx="4528751" cy="18192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53390">
                      <a:extLst>
                        <a:ext uri="{9D8B030D-6E8A-4147-A177-3AD203B41FA5}">
                          <a16:colId xmlns:a16="http://schemas.microsoft.com/office/drawing/2014/main" val="1687937997"/>
                        </a:ext>
                      </a:extLst>
                    </a:gridCol>
                    <a:gridCol w="1371600">
                      <a:extLst>
                        <a:ext uri="{9D8B030D-6E8A-4147-A177-3AD203B41FA5}">
                          <a16:colId xmlns:a16="http://schemas.microsoft.com/office/drawing/2014/main" val="1069614320"/>
                        </a:ext>
                      </a:extLst>
                    </a:gridCol>
                    <a:gridCol w="1903761">
                      <a:extLst>
                        <a:ext uri="{9D8B030D-6E8A-4147-A177-3AD203B41FA5}">
                          <a16:colId xmlns:a16="http://schemas.microsoft.com/office/drawing/2014/main" val="2537515425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Category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Value</a:t>
                          </a:r>
                          <a:r>
                            <a:rPr lang="en-US" sz="1600" baseline="0" dirty="0"/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skw"/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1" i="1" smtClean="0">
                                          <a:latin typeface="Cambria Math" panose="02040503050406030204" pitchFamily="18" charset="0"/>
                                        </a:rPr>
                                        <m:t>𝒌</m:t>
                                      </m:r>
                                      <m:r>
                                        <a:rPr lang="en-US" sz="1600" b="1" i="1" smtClean="0">
                                          <a:latin typeface="Cambria Math" panose="02040503050406030204" pitchFamily="18" charset="0"/>
                                        </a:rPr>
                                        <m:t>€</m:t>
                                      </m:r>
                                    </m:num>
                                    <m:den>
                                      <m:r>
                                        <a:rPr lang="en-US" sz="1600" b="1" i="1" smtClean="0">
                                          <a:latin typeface="Cambria Math" panose="02040503050406030204" pitchFamily="18" charset="0"/>
                                        </a:rPr>
                                        <m:t>𝒎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% of</a:t>
                          </a:r>
                          <a:r>
                            <a:rPr lang="en-US" sz="1600" baseline="0" dirty="0"/>
                            <a:t> </a:t>
                          </a:r>
                          <a:r>
                            <a:rPr lang="en-US" sz="1600" dirty="0"/>
                            <a:t>total cost</a:t>
                          </a:r>
                          <a:r>
                            <a:rPr lang="en-US" sz="1600" baseline="0" dirty="0"/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e>
                              </m:d>
                            </m:oMath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46149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Structure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78852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Assembly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10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37315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rgbClr val="FF0000"/>
                              </a:solidFill>
                            </a:rPr>
                            <a:t>Conductor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rgbClr val="FF0000"/>
                              </a:solidFill>
                            </a:rPr>
                            <a:t>300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rgbClr val="FF0000"/>
                              </a:solidFill>
                            </a:rPr>
                            <a:t>75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12760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TOTAL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400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100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708756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8" name="Table 37">
                <a:extLst>
                  <a:ext uri="{FF2B5EF4-FFF2-40B4-BE49-F238E27FC236}">
                    <a16:creationId xmlns:a16="http://schemas.microsoft.com/office/drawing/2014/main" id="{C07356C9-B412-BF45-DDF1-DB94A1C037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5546272"/>
                  </p:ext>
                </p:extLst>
              </p:nvPr>
            </p:nvGraphicFramePr>
            <p:xfrm>
              <a:off x="4339254" y="893535"/>
              <a:ext cx="4528751" cy="18192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53390">
                      <a:extLst>
                        <a:ext uri="{9D8B030D-6E8A-4147-A177-3AD203B41FA5}">
                          <a16:colId xmlns:a16="http://schemas.microsoft.com/office/drawing/2014/main" val="1687937997"/>
                        </a:ext>
                      </a:extLst>
                    </a:gridCol>
                    <a:gridCol w="1371600">
                      <a:extLst>
                        <a:ext uri="{9D8B030D-6E8A-4147-A177-3AD203B41FA5}">
                          <a16:colId xmlns:a16="http://schemas.microsoft.com/office/drawing/2014/main" val="1069614320"/>
                        </a:ext>
                      </a:extLst>
                    </a:gridCol>
                    <a:gridCol w="1903761">
                      <a:extLst>
                        <a:ext uri="{9D8B030D-6E8A-4147-A177-3AD203B41FA5}">
                          <a16:colId xmlns:a16="http://schemas.microsoft.com/office/drawing/2014/main" val="2537515425"/>
                        </a:ext>
                      </a:extLst>
                    </a:gridCol>
                  </a:tblGrid>
                  <a:tr h="33591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Category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6"/>
                          <a:stretch>
                            <a:fillRect l="-92000" t="-105455" r="-140889" b="-45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6"/>
                          <a:stretch>
                            <a:fillRect l="-138019" t="-105455" r="-1278" b="-4563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46149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Structure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78852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Assembly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10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37315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rgbClr val="FF0000"/>
                              </a:solidFill>
                            </a:rPr>
                            <a:t>Conductor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rgbClr val="FF0000"/>
                              </a:solidFill>
                            </a:rPr>
                            <a:t>300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rgbClr val="FF0000"/>
                              </a:solidFill>
                            </a:rPr>
                            <a:t>75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12760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TOTAL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400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100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7087566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C917496F-DD05-C7DE-4182-C8AE505FEAFF}"/>
              </a:ext>
            </a:extLst>
          </p:cNvPr>
          <p:cNvSpPr txBox="1"/>
          <p:nvPr/>
        </p:nvSpPr>
        <p:spPr>
          <a:xfrm>
            <a:off x="4280243" y="4462984"/>
            <a:ext cx="309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(Realistic projection)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F6EE66E-13AB-7D52-8B40-49B91DFBBC4B}"/>
              </a:ext>
            </a:extLst>
          </p:cNvPr>
          <p:cNvSpPr/>
          <p:nvPr/>
        </p:nvSpPr>
        <p:spPr>
          <a:xfrm>
            <a:off x="502373" y="1511379"/>
            <a:ext cx="2435773" cy="535215"/>
          </a:xfrm>
          <a:prstGeom prst="rect">
            <a:avLst/>
          </a:prstGeom>
          <a:noFill/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Division of cost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DAC7B59-441C-5AE6-F586-AEFEA4AA04A1}"/>
              </a:ext>
            </a:extLst>
          </p:cNvPr>
          <p:cNvCxnSpPr/>
          <p:nvPr/>
        </p:nvCxnSpPr>
        <p:spPr>
          <a:xfrm>
            <a:off x="424707" y="2918396"/>
            <a:ext cx="91716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8C3B9C5-C35E-5E96-804E-6B1B9290682D}"/>
              </a:ext>
            </a:extLst>
          </p:cNvPr>
          <p:cNvCxnSpPr>
            <a:cxnSpLocks/>
          </p:cNvCxnSpPr>
          <p:nvPr/>
        </p:nvCxnSpPr>
        <p:spPr>
          <a:xfrm>
            <a:off x="3143552" y="1797648"/>
            <a:ext cx="8766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83FC7F-F176-9C8E-95F7-131BFBB37D0E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908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colorful chart with numbers and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890E08E4-C57A-9617-5CE4-F1B931E068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4" y="698610"/>
            <a:ext cx="4083269" cy="413807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B6296E9-31AE-5125-E783-711FE056B6E3}"/>
              </a:ext>
            </a:extLst>
          </p:cNvPr>
          <p:cNvSpPr/>
          <p:nvPr/>
        </p:nvSpPr>
        <p:spPr>
          <a:xfrm>
            <a:off x="74046" y="74347"/>
            <a:ext cx="72000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29C095-88D1-BCF3-BA96-2A2872583613}"/>
              </a:ext>
            </a:extLst>
          </p:cNvPr>
          <p:cNvSpPr/>
          <p:nvPr/>
        </p:nvSpPr>
        <p:spPr>
          <a:xfrm rot="5400000">
            <a:off x="1212827" y="-1028433"/>
            <a:ext cx="72000" cy="22775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190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Manual Input 16">
            <a:extLst>
              <a:ext uri="{FF2B5EF4-FFF2-40B4-BE49-F238E27FC236}">
                <a16:creationId xmlns:a16="http://schemas.microsoft.com/office/drawing/2014/main" id="{63BE3C5C-0F33-33FD-93EB-15445B47A75D}"/>
              </a:ext>
            </a:extLst>
          </p:cNvPr>
          <p:cNvSpPr/>
          <p:nvPr/>
        </p:nvSpPr>
        <p:spPr>
          <a:xfrm rot="16200000" flipH="1">
            <a:off x="8348118" y="3014120"/>
            <a:ext cx="5410201" cy="2277562"/>
          </a:xfrm>
          <a:prstGeom prst="flowChartManualInpu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0F23B17-2596-8631-9862-9F516DCD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46" y="6382524"/>
            <a:ext cx="1207326" cy="365125"/>
          </a:xfrm>
        </p:spPr>
        <p:txBody>
          <a:bodyPr/>
          <a:lstStyle/>
          <a:p>
            <a:pPr algn="l"/>
            <a:fld id="{706CFE43-13E1-4775-9BCB-230AC0B933C3}" type="slidenum"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pPr algn="l"/>
              <a:t>8</a:t>
            </a:fld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BF9E3E-C12E-0D83-5260-347D99E5D288}"/>
              </a:ext>
            </a:extLst>
          </p:cNvPr>
          <p:cNvSpPr/>
          <p:nvPr/>
        </p:nvSpPr>
        <p:spPr>
          <a:xfrm>
            <a:off x="247649" y="234794"/>
            <a:ext cx="7306628" cy="46381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Best configuration obtained in ANSYS with previous limitations</a:t>
            </a:r>
          </a:p>
        </p:txBody>
      </p:sp>
      <p:pic>
        <p:nvPicPr>
          <p:cNvPr id="19" name="Picture 18" descr="A blue and black logo&#10;&#10;Description automatically generated">
            <a:extLst>
              <a:ext uri="{FF2B5EF4-FFF2-40B4-BE49-F238E27FC236}">
                <a16:creationId xmlns:a16="http://schemas.microsoft.com/office/drawing/2014/main" id="{D946759E-6AB0-4D32-57CB-2CDCF0568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767" y="143046"/>
            <a:ext cx="1658187" cy="10559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23">
                <a:extLst>
                  <a:ext uri="{FF2B5EF4-FFF2-40B4-BE49-F238E27FC236}">
                    <a16:creationId xmlns:a16="http://schemas.microsoft.com/office/drawing/2014/main" id="{3A1EE4CB-774D-2B6D-EC23-75C2DD075BF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8872933"/>
                  </p:ext>
                </p:extLst>
              </p:nvPr>
            </p:nvGraphicFramePr>
            <p:xfrm>
              <a:off x="5885103" y="1601365"/>
              <a:ext cx="3723939" cy="21205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8563">
                      <a:extLst>
                        <a:ext uri="{9D8B030D-6E8A-4147-A177-3AD203B41FA5}">
                          <a16:colId xmlns:a16="http://schemas.microsoft.com/office/drawing/2014/main" val="1924297093"/>
                        </a:ext>
                      </a:extLst>
                    </a:gridCol>
                    <a:gridCol w="550713">
                      <a:extLst>
                        <a:ext uri="{9D8B030D-6E8A-4147-A177-3AD203B41FA5}">
                          <a16:colId xmlns:a16="http://schemas.microsoft.com/office/drawing/2014/main" val="1857655948"/>
                        </a:ext>
                      </a:extLst>
                    </a:gridCol>
                    <a:gridCol w="1049546">
                      <a:extLst>
                        <a:ext uri="{9D8B030D-6E8A-4147-A177-3AD203B41FA5}">
                          <a16:colId xmlns:a16="http://schemas.microsoft.com/office/drawing/2014/main" val="1794326899"/>
                        </a:ext>
                      </a:extLst>
                    </a:gridCol>
                    <a:gridCol w="1135117">
                      <a:extLst>
                        <a:ext uri="{9D8B030D-6E8A-4147-A177-3AD203B41FA5}">
                          <a16:colId xmlns:a16="http://schemas.microsoft.com/office/drawing/2014/main" val="2951210347"/>
                        </a:ext>
                      </a:extLst>
                    </a:gridCol>
                  </a:tblGrid>
                  <a:tr h="491526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=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15.35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b="0" dirty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51298590"/>
                      </a:ext>
                    </a:extLst>
                  </a:tr>
                  <a:tr h="504315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𝑝𝑒𝑎𝑘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=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16.58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96209065"/>
                      </a:ext>
                    </a:extLst>
                  </a:tr>
                  <a:tr h="622738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𝑜𝑝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=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329.70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i="1" smtClean="0">
                                            <a:solidFill>
                                              <a:schemeClr val="tx2">
                                                <a:lumMod val="75000"/>
                                                <a:lumOff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solidFill>
                                              <a:schemeClr val="tx2">
                                                <a:lumMod val="75000"/>
                                                <a:lumOff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i="1" smtClean="0">
                                                <a:solidFill>
                                                  <a:schemeClr val="tx2">
                                                    <a:lumMod val="75000"/>
                                                    <a:lumOff val="2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chemeClr val="tx2">
                                                    <a:lumMod val="75000"/>
                                                    <a:lumOff val="2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𝑚𝑚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solidFill>
                                                  <a:schemeClr val="tx2">
                                                    <a:lumMod val="75000"/>
                                                    <a:lumOff val="2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dirty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861485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𝐶𝑜𝑠𝑡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𝑇𝑂𝑇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=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298.14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i="1" smtClean="0">
                                        <a:solidFill>
                                          <a:schemeClr val="tx2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i="1" smtClean="0">
                                            <a:solidFill>
                                              <a:schemeClr val="tx2">
                                                <a:lumMod val="75000"/>
                                                <a:lumOff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solidFill>
                                              <a:schemeClr val="tx2">
                                                <a:lumMod val="75000"/>
                                                <a:lumOff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tx2">
                                                <a:lumMod val="75000"/>
                                                <a:lumOff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€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solidFill>
                                              <a:schemeClr val="tx2">
                                                <a:lumMod val="75000"/>
                                                <a:lumOff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dirty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961707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23">
                <a:extLst>
                  <a:ext uri="{FF2B5EF4-FFF2-40B4-BE49-F238E27FC236}">
                    <a16:creationId xmlns:a16="http://schemas.microsoft.com/office/drawing/2014/main" id="{3A1EE4CB-774D-2B6D-EC23-75C2DD075BF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8872933"/>
                  </p:ext>
                </p:extLst>
              </p:nvPr>
            </p:nvGraphicFramePr>
            <p:xfrm>
              <a:off x="5885103" y="1601365"/>
              <a:ext cx="3723939" cy="21205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8563">
                      <a:extLst>
                        <a:ext uri="{9D8B030D-6E8A-4147-A177-3AD203B41FA5}">
                          <a16:colId xmlns:a16="http://schemas.microsoft.com/office/drawing/2014/main" val="1924297093"/>
                        </a:ext>
                      </a:extLst>
                    </a:gridCol>
                    <a:gridCol w="550713">
                      <a:extLst>
                        <a:ext uri="{9D8B030D-6E8A-4147-A177-3AD203B41FA5}">
                          <a16:colId xmlns:a16="http://schemas.microsoft.com/office/drawing/2014/main" val="1857655948"/>
                        </a:ext>
                      </a:extLst>
                    </a:gridCol>
                    <a:gridCol w="1049546">
                      <a:extLst>
                        <a:ext uri="{9D8B030D-6E8A-4147-A177-3AD203B41FA5}">
                          <a16:colId xmlns:a16="http://schemas.microsoft.com/office/drawing/2014/main" val="1794326899"/>
                        </a:ext>
                      </a:extLst>
                    </a:gridCol>
                    <a:gridCol w="1135117">
                      <a:extLst>
                        <a:ext uri="{9D8B030D-6E8A-4147-A177-3AD203B41FA5}">
                          <a16:colId xmlns:a16="http://schemas.microsoft.com/office/drawing/2014/main" val="2951210347"/>
                        </a:ext>
                      </a:extLst>
                    </a:gridCol>
                  </a:tblGrid>
                  <a:tr h="4915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17" t="-1235" r="-280247" b="-4913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=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15.35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7807" t="-1235" r="-2139" b="-4913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1298590"/>
                      </a:ext>
                    </a:extLst>
                  </a:tr>
                  <a:tr h="5043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17" t="-98795" r="-280247" b="-3795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=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16.58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7807" t="-98795" r="-2139" b="-3795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6209065"/>
                      </a:ext>
                    </a:extLst>
                  </a:tr>
                  <a:tr h="6227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17" t="-161765" r="-280247" b="-208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=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329.70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7807" t="-161765" r="-2139" b="-2088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86148567"/>
                      </a:ext>
                    </a:extLst>
                  </a:tr>
                  <a:tr h="501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17" t="-321687" r="-280247" b="-1566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=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298.14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7807" t="-321687" r="-2139" b="-1566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961707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593B7EB6-8D23-5652-4FE7-82C514763B64}"/>
              </a:ext>
            </a:extLst>
          </p:cNvPr>
          <p:cNvSpPr txBox="1"/>
          <p:nvPr/>
        </p:nvSpPr>
        <p:spPr>
          <a:xfrm>
            <a:off x="5885103" y="988018"/>
            <a:ext cx="2198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Output:</a:t>
            </a:r>
          </a:p>
        </p:txBody>
      </p:sp>
      <p:pic>
        <p:nvPicPr>
          <p:cNvPr id="32" name="Picture 31" descr="A rainbow colored lines on a white background&#10;&#10;Description automatically generated">
            <a:extLst>
              <a:ext uri="{FF2B5EF4-FFF2-40B4-BE49-F238E27FC236}">
                <a16:creationId xmlns:a16="http://schemas.microsoft.com/office/drawing/2014/main" id="{14128CA0-7536-467D-F303-09BA77E784C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54" r="19322" b="22529"/>
          <a:stretch/>
        </p:blipFill>
        <p:spPr>
          <a:xfrm>
            <a:off x="1619507" y="4753311"/>
            <a:ext cx="3470128" cy="1994338"/>
          </a:xfrm>
          <a:prstGeom prst="rect">
            <a:avLst/>
          </a:prstGeom>
        </p:spPr>
      </p:pic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09CE279-8A92-9C0A-E87B-370E7E9D9159}"/>
              </a:ext>
            </a:extLst>
          </p:cNvPr>
          <p:cNvSpPr/>
          <p:nvPr/>
        </p:nvSpPr>
        <p:spPr>
          <a:xfrm>
            <a:off x="74046" y="3548516"/>
            <a:ext cx="1942885" cy="115571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A1512CC1-4E78-6279-6FF5-1F38F88B16D3}"/>
              </a:ext>
            </a:extLst>
          </p:cNvPr>
          <p:cNvSpPr/>
          <p:nvPr/>
        </p:nvSpPr>
        <p:spPr>
          <a:xfrm>
            <a:off x="1532930" y="4749985"/>
            <a:ext cx="3811580" cy="199766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3DA2E00-F852-4F3B-4F28-679455A40B82}"/>
              </a:ext>
            </a:extLst>
          </p:cNvPr>
          <p:cNvCxnSpPr>
            <a:cxnSpLocks/>
          </p:cNvCxnSpPr>
          <p:nvPr/>
        </p:nvCxnSpPr>
        <p:spPr>
          <a:xfrm>
            <a:off x="146046" y="4673600"/>
            <a:ext cx="1473461" cy="19715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CA6B598-6C01-8A79-6365-68BE868208C6}"/>
              </a:ext>
            </a:extLst>
          </p:cNvPr>
          <p:cNvCxnSpPr>
            <a:cxnSpLocks/>
          </p:cNvCxnSpPr>
          <p:nvPr/>
        </p:nvCxnSpPr>
        <p:spPr>
          <a:xfrm>
            <a:off x="1954767" y="3597411"/>
            <a:ext cx="3221445" cy="11936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481E672-C358-B6E8-2E6D-E4B695A2F96E}"/>
              </a:ext>
            </a:extLst>
          </p:cNvPr>
          <p:cNvSpPr txBox="1"/>
          <p:nvPr/>
        </p:nvSpPr>
        <p:spPr>
          <a:xfrm>
            <a:off x="6018172" y="5292643"/>
            <a:ext cx="339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Field quality still not optimized !</a:t>
            </a:r>
          </a:p>
        </p:txBody>
      </p:sp>
      <p:pic>
        <p:nvPicPr>
          <p:cNvPr id="48" name="Graphic 47" descr="Warning outline">
            <a:extLst>
              <a:ext uri="{FF2B5EF4-FFF2-40B4-BE49-F238E27FC236}">
                <a16:creationId xmlns:a16="http://schemas.microsoft.com/office/drawing/2014/main" id="{323B9D83-9232-991B-2CAA-C39A4C15F7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99678" y="4247033"/>
            <a:ext cx="914400" cy="914400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A87A45F-84C9-D6B9-A843-2C21A9F0030C}"/>
              </a:ext>
            </a:extLst>
          </p:cNvPr>
          <p:cNvCxnSpPr>
            <a:stCxn id="46" idx="2"/>
          </p:cNvCxnSpPr>
          <p:nvPr/>
        </p:nvCxnSpPr>
        <p:spPr>
          <a:xfrm>
            <a:off x="7713622" y="5661975"/>
            <a:ext cx="11153" cy="405450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4C766FBE-F098-E80D-B992-CD51EAB083A3}"/>
              </a:ext>
            </a:extLst>
          </p:cNvPr>
          <p:cNvSpPr txBox="1"/>
          <p:nvPr/>
        </p:nvSpPr>
        <p:spPr>
          <a:xfrm>
            <a:off x="6115864" y="6053775"/>
            <a:ext cx="3217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ROXIE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A6AC3B-A8BC-F70E-D6F6-8778BB8FC7D4}"/>
              </a:ext>
            </a:extLst>
          </p:cNvPr>
          <p:cNvSpPr txBox="1"/>
          <p:nvPr/>
        </p:nvSpPr>
        <p:spPr>
          <a:xfrm>
            <a:off x="10097081" y="3986197"/>
            <a:ext cx="2149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Requirements and goals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FFC000"/>
                </a:solidFill>
              </a:rPr>
              <a:t>Ansys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Roxie model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Mechanical structure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Open points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74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13962</TotalTime>
  <Words>1819</Words>
  <Application>Microsoft Office PowerPoint</Application>
  <PresentationFormat>Widescreen</PresentationFormat>
  <Paragraphs>552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-apple-system</vt:lpstr>
      <vt:lpstr>Aptos</vt:lpstr>
      <vt:lpstr>Aptos Display</vt:lpstr>
      <vt:lpstr>Arial</vt:lpstr>
      <vt:lpstr>Calibri</vt:lpstr>
      <vt:lpstr>Cambria Math</vt:lpstr>
      <vt:lpstr>HelveticaNeue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Alfonso</dc:creator>
  <cp:lastModifiedBy>Luca Alfonso</cp:lastModifiedBy>
  <cp:revision>768</cp:revision>
  <dcterms:created xsi:type="dcterms:W3CDTF">2024-01-08T14:39:53Z</dcterms:created>
  <dcterms:modified xsi:type="dcterms:W3CDTF">2024-04-21T10:21:35Z</dcterms:modified>
</cp:coreProperties>
</file>