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6" r:id="rId2"/>
    <p:sldId id="357" r:id="rId3"/>
    <p:sldId id="288" r:id="rId4"/>
    <p:sldId id="370" r:id="rId5"/>
    <p:sldId id="369" r:id="rId6"/>
    <p:sldId id="371" r:id="rId7"/>
    <p:sldId id="3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6" autoAdjust="0"/>
    <p:restoredTop sz="95255" autoAdjust="0"/>
  </p:normalViewPr>
  <p:slideViewPr>
    <p:cSldViewPr snapToGrid="0">
      <p:cViewPr varScale="1">
        <p:scale>
          <a:sx n="128" d="100"/>
          <a:sy n="128" d="100"/>
        </p:scale>
        <p:origin x="922" y="7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277" y="8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C2B92D-947C-CDA4-E284-F63D7409D7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7E709-EA03-8857-2077-ADC0C0CD12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7572-8B58-454D-8CC0-0D6D072DB6D7}" type="datetimeFigureOut">
              <a:rPr lang="en-GB" smtClean="0"/>
              <a:t>19/04/2024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174AEA-74B3-12EA-94F3-922A4B45E7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5F817-28FE-A033-1F00-A6B5CE6D31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F7900-8E1F-4AC9-88EB-08F67BC425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518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7037-5C11-400A-B1BC-D2D3A71A512B}" type="datetimeFigureOut">
              <a:rPr lang="en-GB" smtClean="0"/>
              <a:t>19/04/2024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77168-D276-49BF-A8A1-E22D164A11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64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Col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" descr="MUON-SlideGraph-LogoBkgnd2.png">
            <a:extLst>
              <a:ext uri="{FF2B5EF4-FFF2-40B4-BE49-F238E27FC236}">
                <a16:creationId xmlns:a16="http://schemas.microsoft.com/office/drawing/2014/main" id="{CDD86A70-1684-5687-9B24-688C9B637BE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614989" cy="6862191"/>
          </a:xfrm>
          <a:prstGeom prst="rect">
            <a:avLst/>
          </a:prstGeom>
        </p:spPr>
      </p:pic>
      <p:pic>
        <p:nvPicPr>
          <p:cNvPr id="23" name="Image 9" descr="MUON-SlideGraph-gradient.png">
            <a:extLst>
              <a:ext uri="{FF2B5EF4-FFF2-40B4-BE49-F238E27FC236}">
                <a16:creationId xmlns:a16="http://schemas.microsoft.com/office/drawing/2014/main" id="{55A27F31-ECF5-8501-7734-AB97FBAB61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-81807" y="3909027"/>
            <a:ext cx="12500795" cy="2972732"/>
          </a:xfrm>
          <a:prstGeom prst="rect">
            <a:avLst/>
          </a:prstGeom>
        </p:spPr>
      </p:pic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6C521FE5-D103-75B1-DE28-0B4E6C62DB7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9" name="Immagine 4">
            <a:extLst>
              <a:ext uri="{FF2B5EF4-FFF2-40B4-BE49-F238E27FC236}">
                <a16:creationId xmlns:a16="http://schemas.microsoft.com/office/drawing/2014/main" id="{98F8D478-02F7-1482-EE57-FEC0C8FD9F1A}"/>
              </a:ext>
            </a:extLst>
          </p:cNvPr>
          <p:cNvPicPr/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6FCD0CB2-11EE-3A65-99E3-E28B7356B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" y="6536301"/>
            <a:ext cx="1454448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5BC658-28E3-4B4A-B928-1E68A3E2462B}" type="datetime3">
              <a:rPr lang="en-US" sz="1200" b="1" smtClean="0">
                <a:solidFill>
                  <a:schemeClr val="bg1"/>
                </a:solidFill>
              </a:rPr>
              <a:t>19 April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14" name="Picture 7" descr="A close up of a logo&#10;&#10;Description automatically generated with low confidence">
            <a:extLst>
              <a:ext uri="{FF2B5EF4-FFF2-40B4-BE49-F238E27FC236}">
                <a16:creationId xmlns:a16="http://schemas.microsoft.com/office/drawing/2014/main" id="{481723C6-549A-11F1-EFA9-EC2F9E624DB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529595" y="324798"/>
            <a:ext cx="2524540" cy="756376"/>
          </a:xfrm>
          <a:prstGeom prst="rect">
            <a:avLst/>
          </a:prstGeom>
        </p:spPr>
      </p:pic>
      <p:pic>
        <p:nvPicPr>
          <p:cNvPr id="16" name="Picture 8" descr="A blue logo with a black background">
            <a:extLst>
              <a:ext uri="{FF2B5EF4-FFF2-40B4-BE49-F238E27FC236}">
                <a16:creationId xmlns:a16="http://schemas.microsoft.com/office/drawing/2014/main" id="{BDEA27BB-EE44-3A67-19C0-244EC654B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21315" r="20838"/>
          <a:stretch/>
        </p:blipFill>
        <p:spPr>
          <a:xfrm>
            <a:off x="5556710" y="83700"/>
            <a:ext cx="1078579" cy="1048820"/>
          </a:xfrm>
          <a:prstGeom prst="rect">
            <a:avLst/>
          </a:prstGeom>
        </p:spPr>
      </p:pic>
      <p:pic>
        <p:nvPicPr>
          <p:cNvPr id="17" name="Picture 10" descr="A close-up of a logo&#10;&#10;Description automatically generated">
            <a:extLst>
              <a:ext uri="{FF2B5EF4-FFF2-40B4-BE49-F238E27FC236}">
                <a16:creationId xmlns:a16="http://schemas.microsoft.com/office/drawing/2014/main" id="{2167B5A4-4098-E449-0B66-F79AB120B22B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66017" y="346437"/>
            <a:ext cx="2050262" cy="788211"/>
          </a:xfrm>
          <a:prstGeom prst="rect">
            <a:avLst/>
          </a:prstGeom>
        </p:spPr>
      </p:pic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83EED26B-6338-F652-B898-7C0EB939E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95728" y="6536301"/>
            <a:ext cx="1943356" cy="242539"/>
          </a:xfrm>
          <a:prstGeom prst="rect">
            <a:avLst/>
          </a:prstGeom>
        </p:spPr>
        <p:txBody>
          <a:bodyPr/>
          <a:lstStyle/>
          <a:p>
            <a:r>
              <a:rPr lang="en-US" sz="1200" b="1">
                <a:solidFill>
                  <a:schemeClr val="bg1"/>
                </a:solidFill>
              </a:rPr>
              <a:t>D. Novelli - mmWG, WP7, Task 4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8B5E67C-BE51-0205-E88C-3DD9005E41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52" y="6060581"/>
            <a:ext cx="12333730" cy="37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Affiliazioni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B7D1FF-1167-D02F-3953-14DC673F7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0212" y="2765729"/>
            <a:ext cx="7514253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TITOLO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5C2EB20-FFD4-92A9-3F7F-B9B3395DC11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351" y="5091685"/>
            <a:ext cx="12333731" cy="7545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200" b="1" kern="1200" dirty="0">
                <a:ln w="6350" cap="flat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Autori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48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19 April 2024</a:t>
            </a:fld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D. Novelli - </a:t>
            </a:r>
            <a:r>
              <a:rPr lang="en-US" sz="1100" i="1" dirty="0"/>
              <a:t>mmWG, WP7, Task 4</a:t>
            </a:r>
            <a:endParaRPr lang="en-GB" sz="1100" i="1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4" y="308170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8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62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A02371-8D4F-B9A1-773A-398BF5C5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535" y="2848513"/>
            <a:ext cx="7532914" cy="1880925"/>
          </a:xfrm>
        </p:spPr>
        <p:txBody>
          <a:bodyPr>
            <a:normAutofit/>
          </a:bodyPr>
          <a:lstStyle/>
          <a:p>
            <a:r>
              <a:rPr lang="en-US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– B  Plots:</a:t>
            </a:r>
            <a:br>
              <a:rPr lang="en-US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margin discussion</a:t>
            </a:r>
            <a:endParaRPr lang="en-GB" sz="4400" dirty="0"/>
          </a:p>
        </p:txBody>
      </p:sp>
      <p:sp>
        <p:nvSpPr>
          <p:cNvPr id="11" name="Sottotitolo 2">
            <a:extLst>
              <a:ext uri="{FF2B5EF4-FFF2-40B4-BE49-F238E27FC236}">
                <a16:creationId xmlns:a16="http://schemas.microsoft.com/office/drawing/2014/main" id="{ECAA080D-72EC-20F3-CBBC-73288A4EDBEB}"/>
              </a:ext>
            </a:extLst>
          </p:cNvPr>
          <p:cNvSpPr txBox="1">
            <a:spLocks/>
          </p:cNvSpPr>
          <p:nvPr/>
        </p:nvSpPr>
        <p:spPr>
          <a:xfrm>
            <a:off x="0" y="5647771"/>
            <a:ext cx="11840818" cy="4436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b="1" dirty="0">
                <a:solidFill>
                  <a:schemeClr val="bg1"/>
                </a:solidFill>
              </a:rPr>
              <a:t>Workshop – Genova 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2" name="Segnaposto data 3">
            <a:extLst>
              <a:ext uri="{FF2B5EF4-FFF2-40B4-BE49-F238E27FC236}">
                <a16:creationId xmlns:a16="http://schemas.microsoft.com/office/drawing/2014/main" id="{1CAE861B-81D4-54CD-50D8-D828B461E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-1" y="6491576"/>
            <a:ext cx="2875723" cy="365125"/>
          </a:xfrm>
          <a:prstGeom prst="rect">
            <a:avLst/>
          </a:prstGeom>
        </p:spPr>
        <p:txBody>
          <a:bodyPr/>
          <a:lstStyle/>
          <a:p>
            <a:r>
              <a:rPr lang="en-US" sz="1600" b="1" dirty="0">
                <a:solidFill>
                  <a:schemeClr val="bg1"/>
                </a:solidFill>
              </a:rPr>
              <a:t>22-23 April 2024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3" name="Segnaposto piè di pagina 4">
            <a:extLst>
              <a:ext uri="{FF2B5EF4-FFF2-40B4-BE49-F238E27FC236}">
                <a16:creationId xmlns:a16="http://schemas.microsoft.com/office/drawing/2014/main" id="{FCF6F74E-F85D-0589-67E4-49E0961978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15335" y="6491575"/>
            <a:ext cx="2176665" cy="36512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en-US" sz="1600" b="1" dirty="0">
                <a:solidFill>
                  <a:schemeClr val="bg1"/>
                </a:solidFill>
              </a:rPr>
              <a:t>WP7 – Task 4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3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F6F746-3DA0-23B7-05DE-F70B82B5D1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D25A44-02AE-20B0-7143-69334D1F6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D5884B2F-93A7-4B3D-23AB-FBC6F92504A0}"/>
                  </a:ext>
                </a:extLst>
              </p:cNvPr>
              <p:cNvSpPr txBox="1"/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/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collider (5 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Close to state of the art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11T/150mm (Nb</a:t>
                </a:r>
                <a:r>
                  <a:rPr lang="en-GB" sz="1600" baseline="-250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 K</a:t>
                </a:r>
              </a:p>
              <a:p>
                <a:endParaRPr lang="en-GB" sz="1000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10+ </a:t>
                </a:r>
                <a:r>
                  <a:rPr lang="en-GB" sz="1600" b="1" u="sng" dirty="0" err="1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GB" sz="1600" b="1" u="sng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collider (10 km ring): </a:t>
                </a:r>
              </a:p>
              <a:p>
                <a:endParaRPr lang="en-GB" sz="500" b="1" u="sng" dirty="0">
                  <a:solidFill>
                    <a:srgbClr val="1744C3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HTS magnets, R&amp;D is required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sz="1600" b="0" i="1" smtClean="0">
                        <a:solidFill>
                          <a:srgbClr val="1744C3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∼</m:t>
                    </m:r>
                  </m:oMath>
                </a14:m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15T/150mm (ReBCO, hybrid)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1200 magnets, 5 m length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1744C3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Operating temperature: 4.5…20 K</a:t>
                </a:r>
              </a:p>
            </p:txBody>
          </p:sp>
        </mc:Choice>
        <mc:Fallback xmlns="">
          <p:sp>
            <p:nvSpPr>
              <p:cNvPr id="12" name="TextBox 8">
                <a:extLst>
                  <a:ext uri="{FF2B5EF4-FFF2-40B4-BE49-F238E27FC236}">
                    <a16:creationId xmlns:a16="http://schemas.microsoft.com/office/drawing/2014/main" id="{D5884B2F-93A7-4B3D-23AB-FBC6F92504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17" y="1343913"/>
                <a:ext cx="5161368" cy="28623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1744C3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A32AD8D-0542-67C3-AF76-734C865723EA}"/>
              </a:ext>
            </a:extLst>
          </p:cNvPr>
          <p:cNvSpPr txBox="1"/>
          <p:nvPr/>
        </p:nvSpPr>
        <p:spPr>
          <a:xfrm>
            <a:off x="219750" y="4338036"/>
            <a:ext cx="44405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 field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dipoles to minimize collider ring size and maximize luminosity.</a:t>
            </a:r>
            <a:endParaRPr lang="it-IT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D185B9F-FE02-BB52-36E6-2B56CFF56732}"/>
              </a:ext>
            </a:extLst>
          </p:cNvPr>
          <p:cNvSpPr txBox="1"/>
          <p:nvPr/>
        </p:nvSpPr>
        <p:spPr>
          <a:xfrm>
            <a:off x="219750" y="5040811"/>
            <a:ext cx="4768630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Beam loss protection</a:t>
            </a:r>
          </a:p>
          <a:p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High-energy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electrons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positrons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arising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from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striking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collider ring magnets can cause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damage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unwanted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</a:t>
            </a:r>
            <a:r>
              <a:rPr lang="it-IT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load.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4EB3664F-79CE-FCD0-0F21-8D78C709E3C5}"/>
              </a:ext>
            </a:extLst>
          </p:cNvPr>
          <p:cNvSpPr/>
          <p:nvPr/>
        </p:nvSpPr>
        <p:spPr>
          <a:xfrm>
            <a:off x="681070" y="3149545"/>
            <a:ext cx="1135118" cy="253923"/>
          </a:xfrm>
          <a:prstGeom prst="roundRect">
            <a:avLst/>
          </a:prstGeom>
          <a:solidFill>
            <a:srgbClr val="FFFF00">
              <a:alpha val="20000"/>
            </a:srgbClr>
          </a:solidFill>
          <a:ln w="9525">
            <a:solidFill>
              <a:srgbClr val="FFFF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6" descr="p4.tiff">
            <a:extLst>
              <a:ext uri="{FF2B5EF4-FFF2-40B4-BE49-F238E27FC236}">
                <a16:creationId xmlns:a16="http://schemas.microsoft.com/office/drawing/2014/main" id="{83A2C0AB-327C-B93D-8B58-8DF0371C58F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84838" t="719" b="50015"/>
          <a:stretch/>
        </p:blipFill>
        <p:spPr>
          <a:xfrm>
            <a:off x="3575624" y="1380863"/>
            <a:ext cx="1742154" cy="2806453"/>
          </a:xfrm>
          <a:prstGeom prst="rect">
            <a:avLst/>
          </a:prstGeom>
        </p:spPr>
      </p:pic>
      <p:pic>
        <p:nvPicPr>
          <p:cNvPr id="50" name="Picture 2">
            <a:extLst>
              <a:ext uri="{FF2B5EF4-FFF2-40B4-BE49-F238E27FC236}">
                <a16:creationId xmlns:a16="http://schemas.microsoft.com/office/drawing/2014/main" id="{62CF4AE5-1BFC-1C84-2C76-812250B002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t="7528" r="2722" b="3776"/>
          <a:stretch/>
        </p:blipFill>
        <p:spPr bwMode="auto">
          <a:xfrm>
            <a:off x="5661293" y="1027515"/>
            <a:ext cx="6339054" cy="3191389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13">
            <a:extLst>
              <a:ext uri="{FF2B5EF4-FFF2-40B4-BE49-F238E27FC236}">
                <a16:creationId xmlns:a16="http://schemas.microsoft.com/office/drawing/2014/main" id="{89C1FA1E-322F-A457-081D-A7CFFF7D5F71}"/>
              </a:ext>
            </a:extLst>
          </p:cNvPr>
          <p:cNvSpPr txBox="1"/>
          <p:nvPr/>
        </p:nvSpPr>
        <p:spPr>
          <a:xfrm>
            <a:off x="5842485" y="3340351"/>
            <a:ext cx="2466697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</a:t>
            </a:r>
            <a:r>
              <a:rPr lang="en-GB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Patricia Borges de Sousa</a:t>
            </a:r>
          </a:p>
          <a:p>
            <a:r>
              <a:rPr lang="en-US" sz="700" i="1" u="sng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https://indico.cern.ch/event/1250075/contributions/5357594/ </a:t>
            </a:r>
            <a:endParaRPr lang="en-GB" sz="700" i="1" u="sng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2" name="Immagine 12">
            <a:extLst>
              <a:ext uri="{FF2B5EF4-FFF2-40B4-BE49-F238E27FC236}">
                <a16:creationId xmlns:a16="http://schemas.microsoft.com/office/drawing/2014/main" id="{9D31D873-0D5A-6A9C-B480-24EB111773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0775" y="4313434"/>
            <a:ext cx="3563221" cy="2101434"/>
          </a:xfrm>
          <a:prstGeom prst="rect">
            <a:avLst/>
          </a:prstGeom>
        </p:spPr>
      </p:pic>
      <p:sp>
        <p:nvSpPr>
          <p:cNvPr id="53" name="TextBox 17">
            <a:extLst>
              <a:ext uri="{FF2B5EF4-FFF2-40B4-BE49-F238E27FC236}">
                <a16:creationId xmlns:a16="http://schemas.microsoft.com/office/drawing/2014/main" id="{BFF67CA7-DA14-E835-2553-595C8A0109F6}"/>
              </a:ext>
            </a:extLst>
          </p:cNvPr>
          <p:cNvSpPr txBox="1"/>
          <p:nvPr/>
        </p:nvSpPr>
        <p:spPr>
          <a:xfrm>
            <a:off x="5610845" y="967884"/>
            <a:ext cx="3467062" cy="323165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Assuming 10 </a:t>
            </a:r>
            <a:r>
              <a:rPr lang="en-GB" sz="15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TeV</a:t>
            </a:r>
            <a:r>
              <a:rPr lang="en-GB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machine and coil at 4.5 K</a:t>
            </a:r>
          </a:p>
        </p:txBody>
      </p:sp>
      <p:sp>
        <p:nvSpPr>
          <p:cNvPr id="55" name="CasellaDiTesto 34">
            <a:extLst>
              <a:ext uri="{FF2B5EF4-FFF2-40B4-BE49-F238E27FC236}">
                <a16:creationId xmlns:a16="http://schemas.microsoft.com/office/drawing/2014/main" id="{842A5C9E-CF4C-3B7E-F0C2-A79C7274D552}"/>
              </a:ext>
            </a:extLst>
          </p:cNvPr>
          <p:cNvSpPr txBox="1"/>
          <p:nvPr/>
        </p:nvSpPr>
        <p:spPr>
          <a:xfrm>
            <a:off x="5528267" y="4007940"/>
            <a:ext cx="2199514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24D7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HTS @20K the absorber can be thinner</a:t>
            </a:r>
            <a:endParaRPr lang="en-GB" sz="1600" dirty="0">
              <a:solidFill>
                <a:srgbClr val="224D7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6" name="TextBox 13">
            <a:extLst>
              <a:ext uri="{FF2B5EF4-FFF2-40B4-BE49-F238E27FC236}">
                <a16:creationId xmlns:a16="http://schemas.microsoft.com/office/drawing/2014/main" id="{CA9BB77F-384D-126C-F1D9-EA74E9779D4D}"/>
              </a:ext>
            </a:extLst>
          </p:cNvPr>
          <p:cNvSpPr txBox="1"/>
          <p:nvPr/>
        </p:nvSpPr>
        <p:spPr>
          <a:xfrm>
            <a:off x="7743218" y="6217858"/>
            <a:ext cx="16971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B0F0"/>
                </a:solidFill>
                <a:highlight>
                  <a:srgbClr val="F8F8F8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A. Lechner    </a:t>
            </a:r>
            <a:endParaRPr lang="en-GB" sz="1200" i="1" dirty="0">
              <a:solidFill>
                <a:srgbClr val="00B0F0"/>
              </a:solidFill>
              <a:highlight>
                <a:srgbClr val="F8F8F8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4" name="Straight Arrow Connector 20">
            <a:extLst>
              <a:ext uri="{FF2B5EF4-FFF2-40B4-BE49-F238E27FC236}">
                <a16:creationId xmlns:a16="http://schemas.microsoft.com/office/drawing/2014/main" id="{78048A4C-684F-4946-3EE5-1EECA4C6E580}"/>
              </a:ext>
            </a:extLst>
          </p:cNvPr>
          <p:cNvCxnSpPr>
            <a:cxnSpLocks/>
          </p:cNvCxnSpPr>
          <p:nvPr/>
        </p:nvCxnSpPr>
        <p:spPr>
          <a:xfrm flipH="1">
            <a:off x="7561780" y="3897257"/>
            <a:ext cx="466531" cy="239651"/>
          </a:xfrm>
          <a:prstGeom prst="straightConnector1">
            <a:avLst/>
          </a:prstGeom>
          <a:ln w="28575">
            <a:solidFill>
              <a:srgbClr val="254F73"/>
            </a:solidFill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ccia a destra 60">
            <a:extLst>
              <a:ext uri="{FF2B5EF4-FFF2-40B4-BE49-F238E27FC236}">
                <a16:creationId xmlns:a16="http://schemas.microsoft.com/office/drawing/2014/main" id="{F916026A-EF04-B7B0-27C8-8E19CD95D93A}"/>
              </a:ext>
            </a:extLst>
          </p:cNvPr>
          <p:cNvSpPr/>
          <p:nvPr/>
        </p:nvSpPr>
        <p:spPr>
          <a:xfrm>
            <a:off x="5069681" y="5563684"/>
            <a:ext cx="409904" cy="510304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Segnaposto contenuto 1">
            <a:extLst>
              <a:ext uri="{FF2B5EF4-FFF2-40B4-BE49-F238E27FC236}">
                <a16:creationId xmlns:a16="http://schemas.microsoft.com/office/drawing/2014/main" id="{80A0064D-20F2-3BA3-DDFE-4C95A3BE1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0845" y="5444383"/>
            <a:ext cx="2166895" cy="891465"/>
          </a:xfrm>
        </p:spPr>
        <p:txBody>
          <a:bodyPr>
            <a:normAutofit/>
          </a:bodyPr>
          <a:lstStyle/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en-US" dirty="0"/>
              <a:t>Shielding</a:t>
            </a:r>
          </a:p>
          <a:p>
            <a:pPr>
              <a:buSzPct val="70000"/>
              <a:buFont typeface="Wingdings" panose="05000000000000000000" pitchFamily="2" charset="2"/>
              <a:buChar char="Ø"/>
            </a:pP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00"/>
                </a:highlight>
              </a:rPr>
              <a:t>Large aperture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1518A0F9-D420-BE07-38D0-EFBD510C4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</p:spPr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  <p:sp>
        <p:nvSpPr>
          <p:cNvPr id="3" name="Rettangolo con angoli arrotondati 28">
            <a:extLst>
              <a:ext uri="{FF2B5EF4-FFF2-40B4-BE49-F238E27FC236}">
                <a16:creationId xmlns:a16="http://schemas.microsoft.com/office/drawing/2014/main" id="{774AF7CF-7568-635A-EE8E-EAECBD001AAA}"/>
              </a:ext>
            </a:extLst>
          </p:cNvPr>
          <p:cNvSpPr/>
          <p:nvPr/>
        </p:nvSpPr>
        <p:spPr>
          <a:xfrm>
            <a:off x="219750" y="2862276"/>
            <a:ext cx="1407251" cy="253923"/>
          </a:xfrm>
          <a:prstGeom prst="roundRect">
            <a:avLst/>
          </a:prstGeom>
          <a:solidFill>
            <a:srgbClr val="FFFF00">
              <a:alpha val="20000"/>
            </a:srgbClr>
          </a:solidFill>
          <a:ln w="9525">
            <a:solidFill>
              <a:srgbClr val="FFFF00">
                <a:alpha val="40000"/>
              </a:srgb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750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itle 37">
            <a:extLst>
              <a:ext uri="{FF2B5EF4-FFF2-40B4-BE49-F238E27FC236}">
                <a16:creationId xmlns:a16="http://schemas.microsoft.com/office/drawing/2014/main" id="{3B1CD41D-C0F0-CC25-F1D4-55FFA3FDC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4" y="308170"/>
            <a:ext cx="9553371" cy="681159"/>
          </a:xfrm>
        </p:spPr>
        <p:txBody>
          <a:bodyPr/>
          <a:lstStyle/>
          <a:p>
            <a:r>
              <a:rPr lang="en-GB" dirty="0"/>
              <a:t>Dipole A-B Plots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441EC5-5098-FDA5-D057-BF30B4EFA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94073" y="1029956"/>
            <a:ext cx="4801927" cy="3750152"/>
          </a:xfrm>
          <a:prstGeom prst="rect">
            <a:avLst/>
          </a:prstGeom>
        </p:spPr>
      </p:pic>
      <p:pic>
        <p:nvPicPr>
          <p:cNvPr id="9" name="Picture 20">
            <a:extLst>
              <a:ext uri="{FF2B5EF4-FFF2-40B4-BE49-F238E27FC236}">
                <a16:creationId xmlns:a16="http://schemas.microsoft.com/office/drawing/2014/main" id="{F26F6DF9-08E1-7DAD-1C1A-C7CAB50AF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210462" y="1033842"/>
            <a:ext cx="4801102" cy="374626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85">
                <a:extLst>
                  <a:ext uri="{FF2B5EF4-FFF2-40B4-BE49-F238E27FC236}">
                    <a16:creationId xmlns:a16="http://schemas.microsoft.com/office/drawing/2014/main" id="{1DBDBB81-E500-3F02-747C-125C4B758CBD}"/>
                  </a:ext>
                </a:extLst>
              </p:cNvPr>
              <p:cNvSpPr txBox="1"/>
              <p:nvPr/>
            </p:nvSpPr>
            <p:spPr>
              <a:xfrm>
                <a:off x="9576396" y="4043281"/>
                <a:ext cx="1382685" cy="3438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𝐓</m:t>
                        </m:r>
                      </m:e>
                      <m:sub>
                        <m:r>
                          <a:rPr lang="it-IT" sz="1500" b="1" i="0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𝐨𝐩</m:t>
                        </m:r>
                      </m:sub>
                    </m:sSub>
                    <m:r>
                      <a:rPr lang="it-IT" sz="1500" b="1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it-IT" sz="15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reduction</a:t>
                </a:r>
              </a:p>
            </p:txBody>
          </p:sp>
        </mc:Choice>
        <mc:Fallback xmlns="">
          <p:sp>
            <p:nvSpPr>
              <p:cNvPr id="10" name="CasellaDiTesto 85">
                <a:extLst>
                  <a:ext uri="{FF2B5EF4-FFF2-40B4-BE49-F238E27FC236}">
                    <a16:creationId xmlns:a16="http://schemas.microsoft.com/office/drawing/2014/main" id="{1DBDBB81-E500-3F02-747C-125C4B758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6396" y="4043281"/>
                <a:ext cx="1382685" cy="343812"/>
              </a:xfrm>
              <a:prstGeom prst="rect">
                <a:avLst/>
              </a:prstGeom>
              <a:blipFill>
                <a:blip r:embed="rId5"/>
                <a:stretch>
                  <a:fillRect t="-1754" b="-140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nettore 2 89">
            <a:extLst>
              <a:ext uri="{FF2B5EF4-FFF2-40B4-BE49-F238E27FC236}">
                <a16:creationId xmlns:a16="http://schemas.microsoft.com/office/drawing/2014/main" id="{EB3AB174-E453-685B-7C1F-736A72A3703D}"/>
              </a:ext>
            </a:extLst>
          </p:cNvPr>
          <p:cNvCxnSpPr>
            <a:cxnSpLocks/>
          </p:cNvCxnSpPr>
          <p:nvPr/>
        </p:nvCxnSpPr>
        <p:spPr>
          <a:xfrm>
            <a:off x="9648396" y="4036975"/>
            <a:ext cx="1061070" cy="630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CasellaDiTesto 11">
            <a:extLst>
              <a:ext uri="{FF2B5EF4-FFF2-40B4-BE49-F238E27FC236}">
                <a16:creationId xmlns:a16="http://schemas.microsoft.com/office/drawing/2014/main" id="{E1024C9C-8DA0-1D81-055F-0CF37CDD3A03}"/>
              </a:ext>
            </a:extLst>
          </p:cNvPr>
          <p:cNvSpPr txBox="1"/>
          <p:nvPr/>
        </p:nvSpPr>
        <p:spPr>
          <a:xfrm>
            <a:off x="1653760" y="4820982"/>
            <a:ext cx="435605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bg1">
                  <a:lumMod val="50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 falls short of the required performance with classical insulated coils. Assuming MI or NI magnets, the protection limit becomes comparable with the other limits.</a:t>
            </a:r>
            <a:endParaRPr lang="it-IT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CasellaDiTesto 98">
            <a:extLst>
              <a:ext uri="{FF2B5EF4-FFF2-40B4-BE49-F238E27FC236}">
                <a16:creationId xmlns:a16="http://schemas.microsoft.com/office/drawing/2014/main" id="{C48C0000-49E8-AEB2-2157-B3BDC56B839F}"/>
              </a:ext>
            </a:extLst>
          </p:cNvPr>
          <p:cNvSpPr txBox="1"/>
          <p:nvPr/>
        </p:nvSpPr>
        <p:spPr>
          <a:xfrm>
            <a:off x="7752943" y="4820982"/>
            <a:ext cx="2357197" cy="120032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temperature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result in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 design A-B range</a:t>
            </a:r>
          </a:p>
        </p:txBody>
      </p:sp>
    </p:spTree>
    <p:extLst>
      <p:ext uri="{BB962C8B-B14F-4D97-AF65-F5344CB8AC3E}">
        <p14:creationId xmlns:p14="http://schemas.microsoft.com/office/powerpoint/2010/main" val="220556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7" name="Title 37">
            <a:extLst>
              <a:ext uri="{FF2B5EF4-FFF2-40B4-BE49-F238E27FC236}">
                <a16:creationId xmlns:a16="http://schemas.microsoft.com/office/drawing/2014/main" id="{3B1CD41D-C0F0-CC25-F1D4-55FFA3FDC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4" y="308170"/>
            <a:ext cx="9553371" cy="681159"/>
          </a:xfrm>
        </p:spPr>
        <p:txBody>
          <a:bodyPr/>
          <a:lstStyle/>
          <a:p>
            <a:r>
              <a:rPr lang="en-GB" dirty="0"/>
              <a:t>Quadrupole A-B Plots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441EC5-5098-FDA5-D057-BF30B4EFAB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94073" y="1045545"/>
            <a:ext cx="4801927" cy="3718974"/>
          </a:xfrm>
          <a:prstGeom prst="rect">
            <a:avLst/>
          </a:prstGeom>
        </p:spPr>
      </p:pic>
      <p:pic>
        <p:nvPicPr>
          <p:cNvPr id="9" name="Picture 20">
            <a:extLst>
              <a:ext uri="{FF2B5EF4-FFF2-40B4-BE49-F238E27FC236}">
                <a16:creationId xmlns:a16="http://schemas.microsoft.com/office/drawing/2014/main" id="{F26F6DF9-08E1-7DAD-1C1A-C7CAB50AF7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210462" y="1044643"/>
            <a:ext cx="4801102" cy="3724664"/>
          </a:xfrm>
          <a:prstGeom prst="rect">
            <a:avLst/>
          </a:prstGeom>
        </p:spPr>
      </p:pic>
      <p:sp>
        <p:nvSpPr>
          <p:cNvPr id="20" name="CasellaDiTesto 98">
            <a:extLst>
              <a:ext uri="{FF2B5EF4-FFF2-40B4-BE49-F238E27FC236}">
                <a16:creationId xmlns:a16="http://schemas.microsoft.com/office/drawing/2014/main" id="{C48C0000-49E8-AEB2-2157-B3BDC56B839F}"/>
              </a:ext>
            </a:extLst>
          </p:cNvPr>
          <p:cNvSpPr txBox="1"/>
          <p:nvPr/>
        </p:nvSpPr>
        <p:spPr>
          <a:xfrm>
            <a:off x="7752943" y="4820982"/>
            <a:ext cx="2357197" cy="1200329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reduction of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operating temperature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result in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 design A-B range</a:t>
            </a:r>
          </a:p>
        </p:txBody>
      </p:sp>
      <p:sp>
        <p:nvSpPr>
          <p:cNvPr id="2" name="Content Placeholder 51">
            <a:extLst>
              <a:ext uri="{FF2B5EF4-FFF2-40B4-BE49-F238E27FC236}">
                <a16:creationId xmlns:a16="http://schemas.microsoft.com/office/drawing/2014/main" id="{C4250E56-5012-B11F-CEBE-33903BA3D004}"/>
              </a:ext>
            </a:extLst>
          </p:cNvPr>
          <p:cNvSpPr txBox="1">
            <a:spLocks/>
          </p:cNvSpPr>
          <p:nvPr/>
        </p:nvSpPr>
        <p:spPr>
          <a:xfrm>
            <a:off x="1724169" y="5035155"/>
            <a:ext cx="4237878" cy="923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FF0000"/>
              </a:buClr>
              <a:buNone/>
            </a:pPr>
            <a:r>
              <a:rPr lang="en-CH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 mainly limited by cost production and protection. Working @20K the margin curve is also a limiting factor.</a:t>
            </a:r>
            <a:endParaRPr lang="en-CH" sz="1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0F4C1C5-4162-8EA2-8A11-01E7D8440E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</p:spPr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3874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screen shot of a graph&#10;&#10;Description automatically generated">
            <a:extLst>
              <a:ext uri="{FF2B5EF4-FFF2-40B4-BE49-F238E27FC236}">
                <a16:creationId xmlns:a16="http://schemas.microsoft.com/office/drawing/2014/main" id="{ED0F6A61-533F-DFCF-0FB6-3B86CD9982F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7" r="6425" b="46667"/>
          <a:stretch/>
        </p:blipFill>
        <p:spPr>
          <a:xfrm>
            <a:off x="716194" y="1024715"/>
            <a:ext cx="5769735" cy="3657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asellaDiTesto 85">
                <a:extLst>
                  <a:ext uri="{FF2B5EF4-FFF2-40B4-BE49-F238E27FC236}">
                    <a16:creationId xmlns:a16="http://schemas.microsoft.com/office/drawing/2014/main" id="{C8447CF3-8CDC-CE6D-A4C9-DD1AD8555661}"/>
                  </a:ext>
                </a:extLst>
              </p:cNvPr>
              <p:cNvSpPr txBox="1"/>
              <p:nvPr/>
            </p:nvSpPr>
            <p:spPr>
              <a:xfrm>
                <a:off x="2644641" y="2461465"/>
                <a:ext cx="1382685" cy="323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𝑻</m:t>
                        </m:r>
                      </m:e>
                      <m:sub>
                        <m:r>
                          <a:rPr lang="en-US" sz="1500" b="1" i="1" dirty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</m:sub>
                    </m:sSub>
                    <m:r>
                      <a:rPr lang="it-IT" sz="1500" b="1" i="0" dirty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it-IT" sz="15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reduction</a:t>
                </a:r>
              </a:p>
            </p:txBody>
          </p:sp>
        </mc:Choice>
        <mc:Fallback xmlns="">
          <p:sp>
            <p:nvSpPr>
              <p:cNvPr id="24" name="CasellaDiTesto 85">
                <a:extLst>
                  <a:ext uri="{FF2B5EF4-FFF2-40B4-BE49-F238E27FC236}">
                    <a16:creationId xmlns:a16="http://schemas.microsoft.com/office/drawing/2014/main" id="{C8447CF3-8CDC-CE6D-A4C9-DD1AD85556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4641" y="2461465"/>
                <a:ext cx="1382685" cy="323165"/>
              </a:xfrm>
              <a:prstGeom prst="rect">
                <a:avLst/>
              </a:prstGeom>
              <a:blipFill>
                <a:blip r:embed="rId3"/>
                <a:stretch>
                  <a:fillRect t="-3774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Connettore 2 89">
            <a:extLst>
              <a:ext uri="{FF2B5EF4-FFF2-40B4-BE49-F238E27FC236}">
                <a16:creationId xmlns:a16="http://schemas.microsoft.com/office/drawing/2014/main" id="{11AC8DFE-13F0-640D-803E-B99209AC53B8}"/>
              </a:ext>
            </a:extLst>
          </p:cNvPr>
          <p:cNvCxnSpPr>
            <a:cxnSpLocks/>
          </p:cNvCxnSpPr>
          <p:nvPr/>
        </p:nvCxnSpPr>
        <p:spPr>
          <a:xfrm flipV="1">
            <a:off x="2271961" y="2792088"/>
            <a:ext cx="441435" cy="6684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77D03-472B-89B8-2C3C-F445CE69D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itle 37">
            <a:extLst>
              <a:ext uri="{FF2B5EF4-FFF2-40B4-BE49-F238E27FC236}">
                <a16:creationId xmlns:a16="http://schemas.microsoft.com/office/drawing/2014/main" id="{D5ED0103-691D-E559-98B3-EF9EB800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4" y="308170"/>
            <a:ext cx="9553371" cy="681159"/>
          </a:xfrm>
        </p:spPr>
        <p:txBody>
          <a:bodyPr/>
          <a:lstStyle/>
          <a:p>
            <a:r>
              <a:rPr lang="en-GB" dirty="0"/>
              <a:t>Critical Fit for </a:t>
            </a:r>
            <a:r>
              <a:rPr lang="en-GB" dirty="0" err="1"/>
              <a:t>ReBCO</a:t>
            </a:r>
            <a:endParaRPr lang="en-GB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5B0E65A-72EA-CACB-6D64-3CBA93080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</p:spPr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  <p:pic>
        <p:nvPicPr>
          <p:cNvPr id="14" name="Picture 13" descr="A screen shot of a graph&#10;&#10;Description automatically generated">
            <a:extLst>
              <a:ext uri="{FF2B5EF4-FFF2-40B4-BE49-F238E27FC236}">
                <a16:creationId xmlns:a16="http://schemas.microsoft.com/office/drawing/2014/main" id="{A20FF2D0-99AE-A67E-81CD-E2815CFD9D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79"/>
          <a:stretch/>
        </p:blipFill>
        <p:spPr>
          <a:xfrm>
            <a:off x="5749689" y="2187480"/>
            <a:ext cx="5911270" cy="24272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51">
                <a:extLst>
                  <a:ext uri="{FF2B5EF4-FFF2-40B4-BE49-F238E27FC236}">
                    <a16:creationId xmlns:a16="http://schemas.microsoft.com/office/drawing/2014/main" id="{CE3DBDD0-1EBB-52D4-92ED-328FF37183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2967" y="4828913"/>
                <a:ext cx="11458378" cy="156047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 increase in temperature is translated into a lower critical curve.</a:t>
                </a:r>
              </a:p>
              <a:p>
                <a:pPr algn="ctr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Using the specific heat of the material, we can convert the enthalpy margin into temperature margin.</a:t>
                </a:r>
              </a:p>
              <a:p>
                <a:pPr algn="ctr">
                  <a:buClr>
                    <a:srgbClr val="FF0000"/>
                  </a:buClr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Assuming an operating temperature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𝑜𝑝</m:t>
                        </m:r>
                      </m:sub>
                    </m:sSub>
                  </m:oMath>
                </a14:m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and a margin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</a:t>
                </a:r>
              </a:p>
              <a:p>
                <a:pPr marL="0" indent="0" algn="ctr">
                  <a:buClr>
                    <a:srgbClr val="FF0000"/>
                  </a:buClr>
                  <a:buNone/>
                </a:pP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critical curve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𝐽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8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𝑜𝑝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Δ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𝑇</m:t>
                    </m:r>
                  </m:oMath>
                </a14:m>
                <a:r>
                  <a:rPr lang="en-US" sz="18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8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represents the physical limit (no longer that of short sample)</a:t>
                </a:r>
              </a:p>
            </p:txBody>
          </p:sp>
        </mc:Choice>
        <mc:Fallback xmlns="">
          <p:sp>
            <p:nvSpPr>
              <p:cNvPr id="15" name="Content Placeholder 51">
                <a:extLst>
                  <a:ext uri="{FF2B5EF4-FFF2-40B4-BE49-F238E27FC236}">
                    <a16:creationId xmlns:a16="http://schemas.microsoft.com/office/drawing/2014/main" id="{CE3DBDD0-1EBB-52D4-92ED-328FF3718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67" y="4828913"/>
                <a:ext cx="11458378" cy="1560478"/>
              </a:xfrm>
              <a:prstGeom prst="rect">
                <a:avLst/>
              </a:prstGeom>
              <a:blipFill>
                <a:blip r:embed="rId4"/>
                <a:stretch>
                  <a:fillRect t="-3516" b="-1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6E3362C5-0253-B175-8B8B-F5E8E1BEF4B4}"/>
              </a:ext>
            </a:extLst>
          </p:cNvPr>
          <p:cNvSpPr/>
          <p:nvPr/>
        </p:nvSpPr>
        <p:spPr>
          <a:xfrm>
            <a:off x="5749689" y="1267550"/>
            <a:ext cx="833992" cy="611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F935BF96-FE60-FFCF-B3CF-67A37D4D7FDD}"/>
              </a:ext>
            </a:extLst>
          </p:cNvPr>
          <p:cNvSpPr/>
          <p:nvPr/>
        </p:nvSpPr>
        <p:spPr>
          <a:xfrm>
            <a:off x="5417033" y="1481961"/>
            <a:ext cx="234904" cy="271166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EAB0577-79CE-4B42-F245-4016F9123679}"/>
              </a:ext>
            </a:extLst>
          </p:cNvPr>
          <p:cNvSpPr/>
          <p:nvPr/>
        </p:nvSpPr>
        <p:spPr>
          <a:xfrm>
            <a:off x="6755000" y="1481961"/>
            <a:ext cx="234904" cy="271166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51">
            <a:extLst>
              <a:ext uri="{FF2B5EF4-FFF2-40B4-BE49-F238E27FC236}">
                <a16:creationId xmlns:a16="http://schemas.microsoft.com/office/drawing/2014/main" id="{34022A24-B410-F921-0F7F-145D4CD8888D}"/>
              </a:ext>
            </a:extLst>
          </p:cNvPr>
          <p:cNvSpPr txBox="1">
            <a:spLocks/>
          </p:cNvSpPr>
          <p:nvPr/>
        </p:nvSpPr>
        <p:spPr>
          <a:xfrm>
            <a:off x="6755000" y="1434737"/>
            <a:ext cx="2646024" cy="923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FF0000"/>
              </a:buClr>
              <a:buNone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 sample values</a:t>
            </a:r>
            <a:endParaRPr lang="en-CH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7E4762C9-DA20-CA79-1929-FAA9DE5A473E}"/>
              </a:ext>
            </a:extLst>
          </p:cNvPr>
          <p:cNvSpPr txBox="1"/>
          <p:nvPr/>
        </p:nvSpPr>
        <p:spPr>
          <a:xfrm>
            <a:off x="10069158" y="4340006"/>
            <a:ext cx="1697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Courtesy of L. </a:t>
            </a:r>
            <a:r>
              <a:rPr lang="en-US" sz="1200" i="1" dirty="0" err="1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Bottura</a:t>
            </a:r>
            <a:r>
              <a:rPr lang="en-US" sz="1200" i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200" i="1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402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77D03-472B-89B8-2C3C-F445CE69D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Title 37">
            <a:extLst>
              <a:ext uri="{FF2B5EF4-FFF2-40B4-BE49-F238E27FC236}">
                <a16:creationId xmlns:a16="http://schemas.microsoft.com/office/drawing/2014/main" id="{D5ED0103-691D-E559-98B3-EF9EB800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4" y="308170"/>
            <a:ext cx="9553371" cy="681159"/>
          </a:xfrm>
        </p:spPr>
        <p:txBody>
          <a:bodyPr/>
          <a:lstStyle/>
          <a:p>
            <a:r>
              <a:rPr lang="en-GB" dirty="0"/>
              <a:t>Margin summary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5B0E65A-72EA-CACB-6D64-3CBA93080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</p:spPr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4C5B7-CD74-9AAA-4A4D-9E8B2B89D597}"/>
              </a:ext>
            </a:extLst>
          </p:cNvPr>
          <p:cNvSpPr txBox="1"/>
          <p:nvPr/>
        </p:nvSpPr>
        <p:spPr>
          <a:xfrm>
            <a:off x="233265" y="1441435"/>
            <a:ext cx="1172547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Summarizing the scheme adopted so far:</a:t>
            </a:r>
          </a:p>
          <a:p>
            <a:endParaRPr lang="en-US" sz="5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stability margin used is calculated under adiabatic assumption, starting from margins in cable enthalpy.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magnets in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Nb3Sn @ 4.5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we assumed a stability margin in the range of 10...15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mJ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/cm**3 (based on HL-LHC experience), which is obtained for a temperature margin of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2.5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magnets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 4.5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we obtain a stability margin comparable to that of Nb3Sn with a temperature margin of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1.5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HTS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magnets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@ 20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the same stability margin of 10...15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mJ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/cm**3 is obtained for a temperature margin of </a:t>
            </a: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0.1 K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last case, we will be dominated by the uniformity in temperature that the cryogenic system can provide.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this reason, we decided to use the same temperature margin of 2.5 K for both materials and operating temperatures</a:t>
            </a:r>
          </a:p>
          <a:p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BF5D915-9798-97BC-97E5-BCAFE525E1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5653978"/>
                  </p:ext>
                </p:extLst>
              </p:nvPr>
            </p:nvGraphicFramePr>
            <p:xfrm>
              <a:off x="2408786" y="4750033"/>
              <a:ext cx="2517777" cy="14833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45261">
                      <a:extLst>
                        <a:ext uri="{9D8B030D-6E8A-4147-A177-3AD203B41FA5}">
                          <a16:colId xmlns:a16="http://schemas.microsoft.com/office/drawing/2014/main" val="1884919109"/>
                        </a:ext>
                      </a:extLst>
                    </a:gridCol>
                    <a:gridCol w="832676">
                      <a:extLst>
                        <a:ext uri="{9D8B030D-6E8A-4147-A177-3AD203B41FA5}">
                          <a16:colId xmlns:a16="http://schemas.microsoft.com/office/drawing/2014/main" val="2047459424"/>
                        </a:ext>
                      </a:extLst>
                    </a:gridCol>
                    <a:gridCol w="739840">
                      <a:extLst>
                        <a:ext uri="{9D8B030D-6E8A-4147-A177-3AD203B41FA5}">
                          <a16:colId xmlns:a16="http://schemas.microsoft.com/office/drawing/2014/main" val="35732614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1600" b="1" smtClean="0">
                                      <a:latin typeface="Cambria Math" panose="02040503050406030204" pitchFamily="18" charset="0"/>
                                    </a:rPr>
                                    <m:t>𝒐𝒑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[K]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latin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600" b="1" smtClean="0"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oMath>
                          </a14:m>
                          <a:r>
                            <a:rPr lang="en-GB" sz="1600" i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 [K]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644652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Nb3Sn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23127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ReBCO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5738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ReBCO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697964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>
                <a:extLst>
                  <a:ext uri="{FF2B5EF4-FFF2-40B4-BE49-F238E27FC236}">
                    <a16:creationId xmlns:a16="http://schemas.microsoft.com/office/drawing/2014/main" id="{0BF5D915-9798-97BC-97E5-BCAFE525E1C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5653978"/>
                  </p:ext>
                </p:extLst>
              </p:nvPr>
            </p:nvGraphicFramePr>
            <p:xfrm>
              <a:off x="2408786" y="4750033"/>
              <a:ext cx="2517777" cy="1483360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45261">
                      <a:extLst>
                        <a:ext uri="{9D8B030D-6E8A-4147-A177-3AD203B41FA5}">
                          <a16:colId xmlns:a16="http://schemas.microsoft.com/office/drawing/2014/main" val="1884919109"/>
                        </a:ext>
                      </a:extLst>
                    </a:gridCol>
                    <a:gridCol w="832676">
                      <a:extLst>
                        <a:ext uri="{9D8B030D-6E8A-4147-A177-3AD203B41FA5}">
                          <a16:colId xmlns:a16="http://schemas.microsoft.com/office/drawing/2014/main" val="2047459424"/>
                        </a:ext>
                      </a:extLst>
                    </a:gridCol>
                    <a:gridCol w="739840">
                      <a:extLst>
                        <a:ext uri="{9D8B030D-6E8A-4147-A177-3AD203B41FA5}">
                          <a16:colId xmlns:a16="http://schemas.microsoft.com/office/drawing/2014/main" val="35732614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Material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3869" t="-4918" r="-91971" b="-3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40164" t="-4918" r="-3279" b="-3114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644652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Nb3Sn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23127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ReBCO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895738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ReBCO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20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2.5</a:t>
                          </a:r>
                          <a:endParaRPr lang="en-GB" sz="16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697964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730FA48-3990-B58F-2281-04C11EC1B04C}"/>
              </a:ext>
            </a:extLst>
          </p:cNvPr>
          <p:cNvSpPr txBox="1"/>
          <p:nvPr/>
        </p:nvSpPr>
        <p:spPr>
          <a:xfrm>
            <a:off x="5078149" y="4983881"/>
            <a:ext cx="57352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question raised is the following: </a:t>
            </a:r>
          </a:p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much does this conservative assumption penalize the </a:t>
            </a:r>
            <a:r>
              <a:rPr lang="en-U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ReBCO</a:t>
            </a:r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the A-B plots?</a:t>
            </a:r>
          </a:p>
        </p:txBody>
      </p:sp>
    </p:spTree>
    <p:extLst>
      <p:ext uri="{BB962C8B-B14F-4D97-AF65-F5344CB8AC3E}">
        <p14:creationId xmlns:p14="http://schemas.microsoft.com/office/powerpoint/2010/main" val="1687086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77D03-472B-89B8-2C3C-F445CE69D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Title 37">
            <a:extLst>
              <a:ext uri="{FF2B5EF4-FFF2-40B4-BE49-F238E27FC236}">
                <a16:creationId xmlns:a16="http://schemas.microsoft.com/office/drawing/2014/main" id="{D5ED0103-691D-E559-98B3-EF9EB800C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994" y="308170"/>
            <a:ext cx="9553371" cy="681159"/>
          </a:xfrm>
        </p:spPr>
        <p:txBody>
          <a:bodyPr/>
          <a:lstStyle/>
          <a:p>
            <a:r>
              <a:rPr lang="en-GB" dirty="0"/>
              <a:t>Margin changes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5B0E65A-72EA-CACB-6D64-3CBA930809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</p:spPr>
        <p:txBody>
          <a:bodyPr/>
          <a:lstStyle/>
          <a:p>
            <a:r>
              <a:rPr lang="en-US" dirty="0"/>
              <a:t>22-23 April 2024</a:t>
            </a:r>
            <a:endParaRPr lang="en-GB" dirty="0"/>
          </a:p>
        </p:txBody>
      </p:sp>
      <p:pic>
        <p:nvPicPr>
          <p:cNvPr id="6" name="Picture 5" descr="A graph of a function&#10;&#10;Description automatically generated">
            <a:extLst>
              <a:ext uri="{FF2B5EF4-FFF2-40B4-BE49-F238E27FC236}">
                <a16:creationId xmlns:a16="http://schemas.microsoft.com/office/drawing/2014/main" id="{D862054E-5720-7B6C-7E46-E44566A806B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4" r="13725" b="42313"/>
          <a:stretch/>
        </p:blipFill>
        <p:spPr>
          <a:xfrm>
            <a:off x="62698" y="1345194"/>
            <a:ext cx="4218793" cy="3066461"/>
          </a:xfrm>
          <a:prstGeom prst="rect">
            <a:avLst/>
          </a:prstGeom>
        </p:spPr>
      </p:pic>
      <p:pic>
        <p:nvPicPr>
          <p:cNvPr id="11" name="Picture 10" descr="A graph with lines and text&#10;&#10;Description automatically generated">
            <a:extLst>
              <a:ext uri="{FF2B5EF4-FFF2-40B4-BE49-F238E27FC236}">
                <a16:creationId xmlns:a16="http://schemas.microsoft.com/office/drawing/2014/main" id="{4C5EF0F7-37FA-A613-2A85-317A897F7D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62" y="1345194"/>
            <a:ext cx="3926153" cy="3066461"/>
          </a:xfrm>
          <a:prstGeom prst="rect">
            <a:avLst/>
          </a:prstGeom>
        </p:spPr>
      </p:pic>
      <p:pic>
        <p:nvPicPr>
          <p:cNvPr id="13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81AC03DE-8326-ECE8-8CD0-E78B923951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2596" y="1345194"/>
            <a:ext cx="3960000" cy="306646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95B5A83-7044-0C1E-E39C-E7DCD3451769}"/>
              </a:ext>
            </a:extLst>
          </p:cNvPr>
          <p:cNvSpPr txBox="1"/>
          <p:nvPr/>
        </p:nvSpPr>
        <p:spPr>
          <a:xfrm>
            <a:off x="553618" y="4552875"/>
            <a:ext cx="5542382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graphs show that. 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dipole we lose about 1 T at 50 mm aperture. This loss decreases as aperture increases.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the quadrupole, we lose about 10 T/m, more or less constant for all apertures.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160513-901A-4688-83D3-3971F458FBEC}"/>
              </a:ext>
            </a:extLst>
          </p:cNvPr>
          <p:cNvSpPr txBox="1"/>
          <p:nvPr/>
        </p:nvSpPr>
        <p:spPr>
          <a:xfrm>
            <a:off x="7456586" y="4922337"/>
            <a:ext cx="3615740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might be a good estimate for the margin, also taking into account the limitations given by cryogenics?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394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638</Words>
  <Application>Microsoft Office PowerPoint</Application>
  <PresentationFormat>Widescreen</PresentationFormat>
  <Paragraphs>84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Cambria Math</vt:lpstr>
      <vt:lpstr>Wingdings</vt:lpstr>
      <vt:lpstr>Office Theme</vt:lpstr>
      <vt:lpstr>A – B  Plots: margin discussion</vt:lpstr>
      <vt:lpstr>Overview</vt:lpstr>
      <vt:lpstr>Dipole A-B Plots</vt:lpstr>
      <vt:lpstr>Quadrupole A-B Plots</vt:lpstr>
      <vt:lpstr>Critical Fit for ReBCO</vt:lpstr>
      <vt:lpstr>Margin summary</vt:lpstr>
      <vt:lpstr>Margin changes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Novelli</dc:creator>
  <cp:lastModifiedBy>Daniel Novelli</cp:lastModifiedBy>
  <cp:revision>20</cp:revision>
  <dcterms:created xsi:type="dcterms:W3CDTF">2024-02-13T11:19:58Z</dcterms:created>
  <dcterms:modified xsi:type="dcterms:W3CDTF">2024-04-19T15:34:35Z</dcterms:modified>
</cp:coreProperties>
</file>