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2" r:id="rId1"/>
  </p:sldMasterIdLst>
  <p:notesMasterIdLst>
    <p:notesMasterId r:id="rId32"/>
  </p:notesMasterIdLst>
  <p:handoutMasterIdLst>
    <p:handoutMasterId r:id="rId33"/>
  </p:handoutMasterIdLst>
  <p:sldIdLst>
    <p:sldId id="256" r:id="rId2"/>
    <p:sldId id="311" r:id="rId3"/>
    <p:sldId id="315" r:id="rId4"/>
    <p:sldId id="282" r:id="rId5"/>
    <p:sldId id="322" r:id="rId6"/>
    <p:sldId id="323" r:id="rId7"/>
    <p:sldId id="324" r:id="rId8"/>
    <p:sldId id="305" r:id="rId9"/>
    <p:sldId id="307" r:id="rId10"/>
    <p:sldId id="308" r:id="rId11"/>
    <p:sldId id="268" r:id="rId12"/>
    <p:sldId id="286" r:id="rId13"/>
    <p:sldId id="293" r:id="rId14"/>
    <p:sldId id="294" r:id="rId15"/>
    <p:sldId id="312" r:id="rId16"/>
    <p:sldId id="278" r:id="rId17"/>
    <p:sldId id="266" r:id="rId18"/>
    <p:sldId id="300" r:id="rId19"/>
    <p:sldId id="313" r:id="rId20"/>
    <p:sldId id="274" r:id="rId21"/>
    <p:sldId id="318" r:id="rId22"/>
    <p:sldId id="319" r:id="rId23"/>
    <p:sldId id="320" r:id="rId24"/>
    <p:sldId id="321" r:id="rId25"/>
    <p:sldId id="272" r:id="rId26"/>
    <p:sldId id="273" r:id="rId27"/>
    <p:sldId id="316" r:id="rId28"/>
    <p:sldId id="309" r:id="rId29"/>
    <p:sldId id="310" r:id="rId30"/>
    <p:sldId id="317"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07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8" autoAdjust="0"/>
    <p:restoredTop sz="94648" autoAdjust="0"/>
  </p:normalViewPr>
  <p:slideViewPr>
    <p:cSldViewPr>
      <p:cViewPr varScale="1">
        <p:scale>
          <a:sx n="126" d="100"/>
          <a:sy n="126" d="100"/>
        </p:scale>
        <p:origin x="121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7908E3-3763-4543-B1FD-BAB871F5B0DA}" type="datetimeFigureOut">
              <a:rPr lang="en-US" smtClean="0"/>
              <a:t>25/04/07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Georgian teachers programm - 2019</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58C4EA-BF7E-4AB6-A877-F960B5C68507}" type="slidenum">
              <a:rPr lang="en-US" smtClean="0"/>
              <a:t>‹#›</a:t>
            </a:fld>
            <a:endParaRPr lang="en-US"/>
          </a:p>
        </p:txBody>
      </p:sp>
    </p:spTree>
    <p:extLst>
      <p:ext uri="{BB962C8B-B14F-4D97-AF65-F5344CB8AC3E}">
        <p14:creationId xmlns:p14="http://schemas.microsoft.com/office/powerpoint/2010/main" val="195064758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2821CF6-8FCF-412F-A1DC-48C9ED92CF2A}" type="datetimeFigureOut">
              <a:rPr lang="en-US"/>
              <a:pPr>
                <a:defRPr/>
              </a:pPr>
              <a:t>25/04/07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r>
              <a:rPr lang="en-US"/>
              <a:t>Georgian teachers programm - 2019</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6B7B816-6D5B-4D69-8A5D-DD98F822E6F8}" type="slidenum">
              <a:rPr lang="en-US"/>
              <a:pPr>
                <a:defRPr/>
              </a:pPr>
              <a:t>‹#›</a:t>
            </a:fld>
            <a:endParaRPr lang="en-US"/>
          </a:p>
        </p:txBody>
      </p:sp>
    </p:spTree>
    <p:extLst>
      <p:ext uri="{BB962C8B-B14F-4D97-AF65-F5344CB8AC3E}">
        <p14:creationId xmlns:p14="http://schemas.microsoft.com/office/powerpoint/2010/main" val="664515048"/>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6B7B816-6D5B-4D69-8A5D-DD98F822E6F8}"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a:t>Georgian teachers programm - 2019</a:t>
            </a:r>
          </a:p>
        </p:txBody>
      </p:sp>
    </p:spTree>
    <p:extLst>
      <p:ext uri="{BB962C8B-B14F-4D97-AF65-F5344CB8AC3E}">
        <p14:creationId xmlns:p14="http://schemas.microsoft.com/office/powerpoint/2010/main" val="540248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097FA6-CDE0-4941-8EFE-7F962720E941}" type="slidenum">
              <a:rPr lang="en-US"/>
              <a:pPr eaLnBrk="1" hangingPunct="1"/>
              <a:t>12</a:t>
            </a:fld>
            <a:endParaRPr lang="en-US"/>
          </a:p>
        </p:txBody>
      </p:sp>
      <p:sp>
        <p:nvSpPr>
          <p:cNvPr id="2" name="Footer Placeholder 1"/>
          <p:cNvSpPr>
            <a:spLocks noGrp="1"/>
          </p:cNvSpPr>
          <p:nvPr>
            <p:ph type="ftr" sz="quarter" idx="10"/>
          </p:nvPr>
        </p:nvSpPr>
        <p:spPr/>
        <p:txBody>
          <a:bodyPr/>
          <a:lstStyle/>
          <a:p>
            <a:pPr>
              <a:defRPr/>
            </a:pPr>
            <a:r>
              <a:rPr lang="en-US"/>
              <a:t>Georgian teachers programm - 2019</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a:t>გივი სეხნიაიძე 21/11/2012</a:t>
            </a:r>
          </a:p>
        </p:txBody>
      </p:sp>
      <p:sp>
        <p:nvSpPr>
          <p:cNvPr id="5" name="Footer Placeholder 4"/>
          <p:cNvSpPr>
            <a:spLocks noGrp="1"/>
          </p:cNvSpPr>
          <p:nvPr>
            <p:ph type="ftr" sz="quarter" idx="11"/>
          </p:nvPr>
        </p:nvSpPr>
        <p:spPr/>
        <p:txBody>
          <a:bodyPr/>
          <a:lstStyle/>
          <a:p>
            <a:pPr>
              <a:defRPr/>
            </a:pPr>
            <a:r>
              <a:rPr lang="en-US"/>
              <a:t>Georgian Teacher Programme - 2025</a:t>
            </a:r>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pPr>
              <a:defRPr/>
            </a:pPr>
            <a:fld id="{49D13526-74AD-4887-91B3-4B6BF3047471}" type="slidenum">
              <a:rPr lang="en-US" smtClean="0"/>
              <a:pPr>
                <a:defRPr/>
              </a:pPr>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გივი სეხნიაიძე 21/11/2012</a:t>
            </a:r>
          </a:p>
        </p:txBody>
      </p:sp>
      <p:sp>
        <p:nvSpPr>
          <p:cNvPr id="5" name="Footer Placeholder 4"/>
          <p:cNvSpPr>
            <a:spLocks noGrp="1"/>
          </p:cNvSpPr>
          <p:nvPr>
            <p:ph type="ftr" sz="quarter" idx="11"/>
          </p:nvPr>
        </p:nvSpPr>
        <p:spPr/>
        <p:txBody>
          <a:bodyPr/>
          <a:lstStyle/>
          <a:p>
            <a:pPr>
              <a:defRPr/>
            </a:pPr>
            <a:r>
              <a:rPr lang="en-US"/>
              <a:t>Georgian Teacher Programme - 2025</a:t>
            </a:r>
          </a:p>
        </p:txBody>
      </p:sp>
      <p:sp>
        <p:nvSpPr>
          <p:cNvPr id="6" name="Slide Number Placeholder 5"/>
          <p:cNvSpPr>
            <a:spLocks noGrp="1"/>
          </p:cNvSpPr>
          <p:nvPr>
            <p:ph type="sldNum" sz="quarter" idx="12"/>
          </p:nvPr>
        </p:nvSpPr>
        <p:spPr/>
        <p:txBody>
          <a:bodyPr/>
          <a:lstStyle/>
          <a:p>
            <a:pPr>
              <a:defRPr/>
            </a:pPr>
            <a:fld id="{7BE74086-3083-48DF-9086-97C13116E1A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გივი სეხნიაიძე 21/11/2012</a:t>
            </a:r>
          </a:p>
        </p:txBody>
      </p:sp>
      <p:sp>
        <p:nvSpPr>
          <p:cNvPr id="5" name="Footer Placeholder 4"/>
          <p:cNvSpPr>
            <a:spLocks noGrp="1"/>
          </p:cNvSpPr>
          <p:nvPr>
            <p:ph type="ftr" sz="quarter" idx="11"/>
          </p:nvPr>
        </p:nvSpPr>
        <p:spPr/>
        <p:txBody>
          <a:bodyPr/>
          <a:lstStyle/>
          <a:p>
            <a:pPr>
              <a:defRPr/>
            </a:pPr>
            <a:r>
              <a:rPr lang="en-US"/>
              <a:t>Georgian Teacher Programme - 2025</a:t>
            </a:r>
          </a:p>
        </p:txBody>
      </p:sp>
      <p:sp>
        <p:nvSpPr>
          <p:cNvPr id="6" name="Slide Number Placeholder 5"/>
          <p:cNvSpPr>
            <a:spLocks noGrp="1"/>
          </p:cNvSpPr>
          <p:nvPr>
            <p:ph type="sldNum" sz="quarter" idx="12"/>
          </p:nvPr>
        </p:nvSpPr>
        <p:spPr/>
        <p:txBody>
          <a:bodyPr/>
          <a:lstStyle/>
          <a:p>
            <a:pPr>
              <a:defRPr/>
            </a:pPr>
            <a:fld id="{5157579D-5496-4329-8F0A-41459DA759E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გივი სეხნიაიძე 21/11/2012</a:t>
            </a:r>
          </a:p>
        </p:txBody>
      </p:sp>
      <p:sp>
        <p:nvSpPr>
          <p:cNvPr id="10" name="Slide Number Placeholder 9"/>
          <p:cNvSpPr>
            <a:spLocks noGrp="1"/>
          </p:cNvSpPr>
          <p:nvPr>
            <p:ph type="sldNum" sz="quarter" idx="11"/>
          </p:nvPr>
        </p:nvSpPr>
        <p:spPr/>
        <p:txBody>
          <a:bodyPr/>
          <a:lstStyle/>
          <a:p>
            <a:pPr>
              <a:defRPr/>
            </a:pPr>
            <a:fld id="{73B3FB4C-C69F-475E-8ED4-77C6AC177331}" type="slidenum">
              <a:rPr lang="en-US" smtClean="0"/>
              <a:pPr>
                <a:defRPr/>
              </a:pPr>
              <a:t>‹#›</a:t>
            </a:fld>
            <a:endParaRPr lang="en-US"/>
          </a:p>
        </p:txBody>
      </p:sp>
      <p:sp>
        <p:nvSpPr>
          <p:cNvPr id="12" name="Footer Placeholder 11"/>
          <p:cNvSpPr>
            <a:spLocks noGrp="1"/>
          </p:cNvSpPr>
          <p:nvPr>
            <p:ph type="ftr" sz="quarter" idx="12"/>
          </p:nvPr>
        </p:nvSpPr>
        <p:spPr/>
        <p:txBody>
          <a:bodyPr/>
          <a:lstStyle/>
          <a:p>
            <a:pPr>
              <a:defRPr/>
            </a:pPr>
            <a:r>
              <a:rPr lang="en-US"/>
              <a:t>Georgian Teacher Programme - 2025</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a:t>Click to edit Master title style</a:t>
            </a:r>
            <a:endParaRPr lang="en-US" dirty="0"/>
          </a:p>
        </p:txBody>
      </p:sp>
      <p:sp>
        <p:nvSpPr>
          <p:cNvPr id="19" name="Date Placeholder 18"/>
          <p:cNvSpPr>
            <a:spLocks noGrp="1"/>
          </p:cNvSpPr>
          <p:nvPr>
            <p:ph type="dt" sz="half" idx="10"/>
          </p:nvPr>
        </p:nvSpPr>
        <p:spPr/>
        <p:txBody>
          <a:bodyPr/>
          <a:lstStyle/>
          <a:p>
            <a:pPr>
              <a:defRPr/>
            </a:pPr>
            <a:r>
              <a:rPr lang="en-US"/>
              <a:t>გივი სეხნიაიძე 21/11/2012</a:t>
            </a:r>
          </a:p>
        </p:txBody>
      </p:sp>
      <p:sp>
        <p:nvSpPr>
          <p:cNvPr id="20" name="Slide Number Placeholder 19"/>
          <p:cNvSpPr>
            <a:spLocks noGrp="1"/>
          </p:cNvSpPr>
          <p:nvPr>
            <p:ph type="sldNum" sz="quarter" idx="11"/>
          </p:nvPr>
        </p:nvSpPr>
        <p:spPr/>
        <p:txBody>
          <a:bodyPr/>
          <a:lstStyle/>
          <a:p>
            <a:pPr>
              <a:defRPr/>
            </a:pPr>
            <a:fld id="{57A0C79C-5BDE-4A0B-BA0F-799731F4B06B}" type="slidenum">
              <a:rPr lang="en-US" smtClean="0"/>
              <a:pPr>
                <a:defRPr/>
              </a:pPr>
              <a:t>‹#›</a:t>
            </a:fld>
            <a:endParaRPr lang="en-US"/>
          </a:p>
        </p:txBody>
      </p:sp>
      <p:sp>
        <p:nvSpPr>
          <p:cNvPr id="21" name="Footer Placeholder 20"/>
          <p:cNvSpPr>
            <a:spLocks noGrp="1"/>
          </p:cNvSpPr>
          <p:nvPr>
            <p:ph type="ftr" sz="quarter" idx="12"/>
          </p:nvPr>
        </p:nvSpPr>
        <p:spPr/>
        <p:txBody>
          <a:bodyPr/>
          <a:lstStyle/>
          <a:p>
            <a:pPr>
              <a:defRPr/>
            </a:pPr>
            <a:r>
              <a:rPr lang="en-US"/>
              <a:t>Georgian Teacher Programme - 2025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5" name="Date Placeholder 4"/>
          <p:cNvSpPr>
            <a:spLocks noGrp="1"/>
          </p:cNvSpPr>
          <p:nvPr>
            <p:ph type="dt" sz="half" idx="10"/>
          </p:nvPr>
        </p:nvSpPr>
        <p:spPr/>
        <p:txBody>
          <a:bodyPr/>
          <a:lstStyle/>
          <a:p>
            <a:pPr>
              <a:defRPr/>
            </a:pPr>
            <a:r>
              <a:rPr lang="en-US"/>
              <a:t>გივი სეხნიაიძე 21/11/2012</a:t>
            </a:r>
          </a:p>
        </p:txBody>
      </p:sp>
      <p:sp>
        <p:nvSpPr>
          <p:cNvPr id="6" name="Footer Placeholder 5"/>
          <p:cNvSpPr>
            <a:spLocks noGrp="1"/>
          </p:cNvSpPr>
          <p:nvPr>
            <p:ph type="ftr" sz="quarter" idx="11"/>
          </p:nvPr>
        </p:nvSpPr>
        <p:spPr/>
        <p:txBody>
          <a:bodyPr/>
          <a:lstStyle/>
          <a:p>
            <a:pPr>
              <a:defRPr/>
            </a:pPr>
            <a:r>
              <a:rPr lang="en-US"/>
              <a:t>Georgian Teacher Programme - 2025</a:t>
            </a:r>
          </a:p>
        </p:txBody>
      </p:sp>
      <p:sp>
        <p:nvSpPr>
          <p:cNvPr id="7" name="Slide Number Placeholder 6"/>
          <p:cNvSpPr>
            <a:spLocks noGrp="1"/>
          </p:cNvSpPr>
          <p:nvPr>
            <p:ph type="sldNum" sz="quarter" idx="12"/>
          </p:nvPr>
        </p:nvSpPr>
        <p:spPr/>
        <p:txBody>
          <a:bodyPr/>
          <a:lstStyle/>
          <a:p>
            <a:pPr>
              <a:defRPr/>
            </a:pPr>
            <a:fld id="{83B51088-3C8D-433B-9185-CCEF339E59B6}" type="slidenum">
              <a:rPr lang="en-US" smtClean="0"/>
              <a:pPr>
                <a:defRPr/>
              </a:pPr>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5102352" y="841248"/>
            <a:ext cx="3730752"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pPr>
              <a:defRPr/>
            </a:pPr>
            <a:r>
              <a:rPr lang="en-US"/>
              <a:t>გივი სეხნიაიძე 21/11/2012</a:t>
            </a:r>
          </a:p>
        </p:txBody>
      </p:sp>
      <p:sp>
        <p:nvSpPr>
          <p:cNvPr id="8" name="Footer Placeholder 7"/>
          <p:cNvSpPr>
            <a:spLocks noGrp="1"/>
          </p:cNvSpPr>
          <p:nvPr>
            <p:ph type="ftr" sz="quarter" idx="11"/>
          </p:nvPr>
        </p:nvSpPr>
        <p:spPr/>
        <p:txBody>
          <a:bodyPr/>
          <a:lstStyle/>
          <a:p>
            <a:pPr>
              <a:defRPr/>
            </a:pPr>
            <a:r>
              <a:rPr lang="en-US"/>
              <a:t>Georgian Teacher Programme - 2025</a:t>
            </a:r>
          </a:p>
        </p:txBody>
      </p:sp>
      <p:sp>
        <p:nvSpPr>
          <p:cNvPr id="9" name="Slide Number Placeholder 8"/>
          <p:cNvSpPr>
            <a:spLocks noGrp="1"/>
          </p:cNvSpPr>
          <p:nvPr>
            <p:ph type="sldNum" sz="quarter" idx="12"/>
          </p:nvPr>
        </p:nvSpPr>
        <p:spPr/>
        <p:txBody>
          <a:bodyPr/>
          <a:lstStyle/>
          <a:p>
            <a:pPr>
              <a:defRPr/>
            </a:pPr>
            <a:fld id="{757AC993-C9BB-4DBD-AEE8-721F0A9D7D9C}" type="slidenum">
              <a:rPr lang="en-US" smtClean="0"/>
              <a:pPr>
                <a:defRPr/>
              </a:pPr>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4"/>
          </p:nvPr>
        </p:nvSpPr>
        <p:spPr>
          <a:xfrm>
            <a:off x="5102352" y="1380743"/>
            <a:ext cx="3730752" cy="384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r>
              <a:rPr lang="en-US"/>
              <a:t>გივი სეხნიაიძე 21/11/2012</a:t>
            </a:r>
          </a:p>
        </p:txBody>
      </p:sp>
      <p:sp>
        <p:nvSpPr>
          <p:cNvPr id="4" name="Footer Placeholder 3"/>
          <p:cNvSpPr>
            <a:spLocks noGrp="1"/>
          </p:cNvSpPr>
          <p:nvPr>
            <p:ph type="ftr" sz="quarter" idx="11"/>
          </p:nvPr>
        </p:nvSpPr>
        <p:spPr/>
        <p:txBody>
          <a:bodyPr/>
          <a:lstStyle/>
          <a:p>
            <a:pPr>
              <a:defRPr/>
            </a:pPr>
            <a:r>
              <a:rPr lang="en-US"/>
              <a:t>Georgian Teacher Programme - 2025</a:t>
            </a:r>
          </a:p>
        </p:txBody>
      </p:sp>
      <p:sp>
        <p:nvSpPr>
          <p:cNvPr id="5" name="Slide Number Placeholder 4"/>
          <p:cNvSpPr>
            <a:spLocks noGrp="1"/>
          </p:cNvSpPr>
          <p:nvPr>
            <p:ph type="sldNum" sz="quarter" idx="12"/>
          </p:nvPr>
        </p:nvSpPr>
        <p:spPr/>
        <p:txBody>
          <a:bodyPr/>
          <a:lstStyle/>
          <a:p>
            <a:pPr>
              <a:defRPr/>
            </a:pPr>
            <a:fld id="{ED663F12-5E00-4FDC-AB6E-E3E8045A11A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r>
              <a:rPr lang="en-US"/>
              <a:t>გივი სეხნიაიძე 21/11/2012</a:t>
            </a:r>
          </a:p>
        </p:txBody>
      </p:sp>
      <p:sp>
        <p:nvSpPr>
          <p:cNvPr id="6" name="Slide Number Placeholder 5"/>
          <p:cNvSpPr>
            <a:spLocks noGrp="1"/>
          </p:cNvSpPr>
          <p:nvPr>
            <p:ph type="sldNum" sz="quarter" idx="11"/>
          </p:nvPr>
        </p:nvSpPr>
        <p:spPr/>
        <p:txBody>
          <a:bodyPr/>
          <a:lstStyle/>
          <a:p>
            <a:pPr>
              <a:defRPr/>
            </a:pPr>
            <a:fld id="{E235E757-CDEC-4A12-8469-301A260E4437}" type="slidenum">
              <a:rPr lang="en-US" smtClean="0"/>
              <a:pPr>
                <a:defRPr/>
              </a:pPr>
              <a:t>‹#›</a:t>
            </a:fld>
            <a:endParaRPr lang="en-US"/>
          </a:p>
        </p:txBody>
      </p:sp>
      <p:sp>
        <p:nvSpPr>
          <p:cNvPr id="7" name="Footer Placeholder 6"/>
          <p:cNvSpPr>
            <a:spLocks noGrp="1"/>
          </p:cNvSpPr>
          <p:nvPr>
            <p:ph type="ftr" sz="quarter" idx="12"/>
          </p:nvPr>
        </p:nvSpPr>
        <p:spPr/>
        <p:txBody>
          <a:bodyPr/>
          <a:lstStyle/>
          <a:p>
            <a:pPr>
              <a:defRPr/>
            </a:pPr>
            <a:r>
              <a:rPr lang="en-US"/>
              <a:t>Georgian Teacher Programme - 2025</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8"/>
          <p:cNvSpPr>
            <a:spLocks noGrp="1"/>
          </p:cNvSpPr>
          <p:nvPr>
            <p:ph type="dt" sz="half" idx="14"/>
          </p:nvPr>
        </p:nvSpPr>
        <p:spPr/>
        <p:txBody>
          <a:bodyPr/>
          <a:lstStyle/>
          <a:p>
            <a:pPr>
              <a:defRPr/>
            </a:pPr>
            <a:r>
              <a:rPr lang="en-US"/>
              <a:t>გივი სეხნიაიძე 21/11/2012</a:t>
            </a:r>
          </a:p>
        </p:txBody>
      </p:sp>
      <p:sp>
        <p:nvSpPr>
          <p:cNvPr id="10" name="Slide Number Placeholder 9"/>
          <p:cNvSpPr>
            <a:spLocks noGrp="1"/>
          </p:cNvSpPr>
          <p:nvPr>
            <p:ph type="sldNum" sz="quarter" idx="15"/>
          </p:nvPr>
        </p:nvSpPr>
        <p:spPr/>
        <p:txBody>
          <a:bodyPr/>
          <a:lstStyle/>
          <a:p>
            <a:pPr>
              <a:defRPr/>
            </a:pPr>
            <a:fld id="{FF525B39-81B7-491E-A4EE-5C50F312DC87}" type="slidenum">
              <a:rPr lang="en-US" smtClean="0"/>
              <a:pPr>
                <a:defRPr/>
              </a:pPr>
              <a:t>‹#›</a:t>
            </a:fld>
            <a:endParaRPr lang="en-US"/>
          </a:p>
        </p:txBody>
      </p:sp>
      <p:sp>
        <p:nvSpPr>
          <p:cNvPr id="13" name="Footer Placeholder 12"/>
          <p:cNvSpPr>
            <a:spLocks noGrp="1"/>
          </p:cNvSpPr>
          <p:nvPr>
            <p:ph type="ftr" sz="quarter" idx="16"/>
          </p:nvPr>
        </p:nvSpPr>
        <p:spPr/>
        <p:txBody>
          <a:bodyPr/>
          <a:lstStyle/>
          <a:p>
            <a:pPr>
              <a:defRPr/>
            </a:pPr>
            <a:r>
              <a:rPr lang="en-US"/>
              <a:t>Georgian Teacher Programme - 2025</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გივი სეხნიაიძე 21/11/2012</a:t>
            </a:r>
          </a:p>
        </p:txBody>
      </p:sp>
      <p:sp>
        <p:nvSpPr>
          <p:cNvPr id="6" name="Footer Placeholder 5"/>
          <p:cNvSpPr>
            <a:spLocks noGrp="1"/>
          </p:cNvSpPr>
          <p:nvPr>
            <p:ph type="ftr" sz="quarter" idx="11"/>
          </p:nvPr>
        </p:nvSpPr>
        <p:spPr/>
        <p:txBody>
          <a:bodyPr/>
          <a:lstStyle/>
          <a:p>
            <a:pPr>
              <a:defRPr/>
            </a:pPr>
            <a:r>
              <a:rPr lang="en-US"/>
              <a:t>Georgian Teacher Programme - 2025</a:t>
            </a:r>
          </a:p>
        </p:txBody>
      </p:sp>
      <p:sp>
        <p:nvSpPr>
          <p:cNvPr id="7" name="Slide Number Placeholder 6"/>
          <p:cNvSpPr>
            <a:spLocks noGrp="1"/>
          </p:cNvSpPr>
          <p:nvPr>
            <p:ph type="sldNum" sz="quarter" idx="12"/>
          </p:nvPr>
        </p:nvSpPr>
        <p:spPr/>
        <p:txBody>
          <a:bodyPr/>
          <a:lstStyle/>
          <a:p>
            <a:pPr>
              <a:defRPr/>
            </a:pPr>
            <a:fld id="{CBAA6C49-0D60-424A-BFC1-D8324D43A97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pPr>
              <a:defRPr/>
            </a:pPr>
            <a:r>
              <a:rPr lang="en-US"/>
              <a:t>Georgian Teacher Programme - 2025</a:t>
            </a:r>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pPr>
              <a:defRPr/>
            </a:pPr>
            <a:fld id="{93E2B08E-918F-4EB7-9B40-CB0F4BFBE6B0}" type="slidenum">
              <a:rPr lang="en-US" smtClean="0"/>
              <a:pPr>
                <a:defRPr/>
              </a:pPr>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pPr>
              <a:defRPr/>
            </a:pPr>
            <a:r>
              <a:rPr lang="en-US"/>
              <a:t>გივი სეხნიაიძე 21/11/2012</a:t>
            </a:r>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sldNum="0" hdr="0" dt="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oleObject" Target="../embeddings/oleObject3.bin"/><Relationship Id="rId11" Type="http://schemas.openxmlformats.org/officeDocument/2006/relationships/oleObject" Target="../embeddings/oleObject7.bin"/><Relationship Id="rId5" Type="http://schemas.openxmlformats.org/officeDocument/2006/relationships/image" Target="../media/image17.wmf"/><Relationship Id="rId10" Type="http://schemas.openxmlformats.org/officeDocument/2006/relationships/oleObject" Target="../embeddings/oleObject6.bin"/><Relationship Id="rId4" Type="http://schemas.openxmlformats.org/officeDocument/2006/relationships/oleObject" Target="../embeddings/oleObject2.bin"/><Relationship Id="rId9"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oleObject" Target="../embeddings/oleObject8.bin"/><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7.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43.wmf"/><Relationship Id="rId3" Type="http://schemas.openxmlformats.org/officeDocument/2006/relationships/image" Target="../media/image38.wmf"/><Relationship Id="rId7" Type="http://schemas.openxmlformats.org/officeDocument/2006/relationships/image" Target="../media/image40.wmf"/><Relationship Id="rId12" Type="http://schemas.openxmlformats.org/officeDocument/2006/relationships/oleObject" Target="../embeddings/oleObject15.bin"/><Relationship Id="rId2" Type="http://schemas.openxmlformats.org/officeDocument/2006/relationships/oleObject" Target="../embeddings/oleObject10.bin"/><Relationship Id="rId1" Type="http://schemas.openxmlformats.org/officeDocument/2006/relationships/slideLayout" Target="../slideLayouts/slideLayout2.xml"/><Relationship Id="rId6" Type="http://schemas.openxmlformats.org/officeDocument/2006/relationships/oleObject" Target="../embeddings/oleObject12.bin"/><Relationship Id="rId11" Type="http://schemas.openxmlformats.org/officeDocument/2006/relationships/image" Target="../media/image42.wmf"/><Relationship Id="rId5" Type="http://schemas.openxmlformats.org/officeDocument/2006/relationships/image" Target="../media/image39.wmf"/><Relationship Id="rId15" Type="http://schemas.openxmlformats.org/officeDocument/2006/relationships/image" Target="../media/image44.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41.wmf"/><Relationship Id="rId1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4213" y="1484784"/>
            <a:ext cx="7772400" cy="1470025"/>
          </a:xfrm>
        </p:spPr>
        <p:txBody>
          <a:bodyPr>
            <a:normAutofit/>
          </a:bodyPr>
          <a:lstStyle/>
          <a:p>
            <a:pPr algn="ctr" eaLnBrk="1" hangingPunct="1"/>
            <a:r>
              <a:rPr lang="ka-GE" sz="3200" dirty="0">
                <a:solidFill>
                  <a:srgbClr val="FF0000"/>
                </a:solidFill>
              </a:rPr>
              <a:t>ელემენტარული ნაწილაკების დეტექტორები</a:t>
            </a:r>
            <a:endParaRPr lang="en-US" sz="3200" dirty="0">
              <a:solidFill>
                <a:srgbClr val="FF0000"/>
              </a:solidFill>
            </a:endParaRPr>
          </a:p>
        </p:txBody>
      </p:sp>
      <p:sp>
        <p:nvSpPr>
          <p:cNvPr id="2" name="TextBox 1"/>
          <p:cNvSpPr txBox="1"/>
          <p:nvPr/>
        </p:nvSpPr>
        <p:spPr>
          <a:xfrm>
            <a:off x="4967312" y="4653136"/>
            <a:ext cx="3409908" cy="1477328"/>
          </a:xfrm>
          <a:prstGeom prst="rect">
            <a:avLst/>
          </a:prstGeom>
          <a:noFill/>
        </p:spPr>
        <p:txBody>
          <a:bodyPr wrap="none" rtlCol="0">
            <a:spAutoFit/>
          </a:bodyPr>
          <a:lstStyle/>
          <a:p>
            <a:pPr algn="ctr"/>
            <a:r>
              <a:rPr lang="ka-GE" i="1" dirty="0"/>
              <a:t>გივი სეხნიაიძე</a:t>
            </a:r>
            <a:endParaRPr lang="en-US" i="1" dirty="0">
              <a:latin typeface="Matura MT Script Capitals" panose="03020802060602070202" pitchFamily="66" charset="0"/>
            </a:endParaRPr>
          </a:p>
          <a:p>
            <a:pPr algn="ctr"/>
            <a:endParaRPr lang="en-US" b="1" dirty="0"/>
          </a:p>
          <a:p>
            <a:pPr algn="ctr"/>
            <a:r>
              <a:rPr lang="en-US" dirty="0">
                <a:latin typeface="Times New Roman" panose="02020603050405020304" pitchFamily="18" charset="0"/>
                <a:cs typeface="Times New Roman" panose="02020603050405020304" pitchFamily="18" charset="0"/>
              </a:rPr>
              <a:t>INFN </a:t>
            </a:r>
            <a:r>
              <a:rPr lang="en-US" dirty="0" err="1">
                <a:latin typeface="Times New Roman" panose="02020603050405020304" pitchFamily="18" charset="0"/>
                <a:cs typeface="Times New Roman" panose="02020603050405020304" pitchFamily="18" charset="0"/>
              </a:rPr>
              <a:t>sezione</a:t>
            </a:r>
            <a:r>
              <a:rPr lang="en-US" dirty="0">
                <a:latin typeface="Times New Roman" panose="02020603050405020304" pitchFamily="18" charset="0"/>
                <a:cs typeface="Times New Roman" panose="02020603050405020304" pitchFamily="18" charset="0"/>
              </a:rPr>
              <a:t> di Napoli,</a:t>
            </a:r>
          </a:p>
          <a:p>
            <a:pPr algn="ctr"/>
            <a:r>
              <a:rPr lang="en-US" dirty="0" err="1">
                <a:latin typeface="Times New Roman" panose="02020603050405020304" pitchFamily="18" charset="0"/>
                <a:cs typeface="Times New Roman" panose="02020603050405020304" pitchFamily="18" charset="0"/>
              </a:rPr>
              <a:t>Universitá</a:t>
            </a:r>
            <a:r>
              <a:rPr lang="en-US" dirty="0">
                <a:latin typeface="Times New Roman" panose="02020603050405020304" pitchFamily="18" charset="0"/>
                <a:cs typeface="Times New Roman" panose="02020603050405020304" pitchFamily="18" charset="0"/>
              </a:rPr>
              <a:t> di Napoli “Federico II”,</a:t>
            </a:r>
          </a:p>
          <a:p>
            <a:pPr algn="ctr"/>
            <a:r>
              <a:rPr lang="en-US" dirty="0">
                <a:latin typeface="Times New Roman" panose="02020603050405020304" pitchFamily="18" charset="0"/>
                <a:cs typeface="Times New Roman" panose="02020603050405020304" pitchFamily="18" charset="0"/>
              </a:rPr>
              <a:t>Naples, ITALY</a:t>
            </a:r>
          </a:p>
        </p:txBody>
      </p:sp>
      <p:pic>
        <p:nvPicPr>
          <p:cNvPr id="4" name="Picture 3" descr="A blue circle with a letter n in it&#10;&#10;Description automatically generated">
            <a:extLst>
              <a:ext uri="{FF2B5EF4-FFF2-40B4-BE49-F238E27FC236}">
                <a16:creationId xmlns:a16="http://schemas.microsoft.com/office/drawing/2014/main" id="{EC02D249-C228-06B2-9B74-CAE5CAF3F8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4149080"/>
            <a:ext cx="2143125" cy="21431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94122"/>
          </a:xfrm>
        </p:spPr>
        <p:txBody>
          <a:bodyPr/>
          <a:lstStyle/>
          <a:p>
            <a:pPr algn="ctr"/>
            <a:r>
              <a:rPr lang="ka-GE" sz="4000" dirty="0" err="1"/>
              <a:t>სცინტილატორები</a:t>
            </a:r>
            <a:endParaRPr lang="en-US" sz="4000" dirty="0"/>
          </a:p>
        </p:txBody>
      </p:sp>
      <p:pic>
        <p:nvPicPr>
          <p:cNvPr id="8" name="Picture 9" descr="scintfig1.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628800"/>
            <a:ext cx="6552728" cy="171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B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1231" y="3429000"/>
            <a:ext cx="345598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Scintillators_40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084" y="3429000"/>
            <a:ext cx="2944812"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
          <p:cNvSpPr>
            <a:spLocks noChangeArrowheads="1"/>
          </p:cNvSpPr>
          <p:nvPr/>
        </p:nvSpPr>
        <p:spPr bwMode="auto">
          <a:xfrm>
            <a:off x="906339" y="5893371"/>
            <a:ext cx="2501900"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ka-GE" sz="1400" dirty="0">
                <a:solidFill>
                  <a:schemeClr val="bg1"/>
                </a:solidFill>
              </a:rPr>
              <a:t>ორგანული </a:t>
            </a:r>
            <a:r>
              <a:rPr lang="ka-GE" sz="1400" dirty="0" err="1">
                <a:solidFill>
                  <a:schemeClr val="bg1"/>
                </a:solidFill>
              </a:rPr>
              <a:t>სცინტილატორი</a:t>
            </a:r>
            <a:endParaRPr lang="en-US" sz="1400" dirty="0">
              <a:solidFill>
                <a:schemeClr val="bg1"/>
              </a:solidFill>
            </a:endParaRPr>
          </a:p>
        </p:txBody>
      </p:sp>
      <p:sp>
        <p:nvSpPr>
          <p:cNvPr id="12" name="Rectangle 8"/>
          <p:cNvSpPr>
            <a:spLocks noChangeArrowheads="1"/>
          </p:cNvSpPr>
          <p:nvPr/>
        </p:nvSpPr>
        <p:spPr bwMode="auto">
          <a:xfrm>
            <a:off x="4499992" y="5893370"/>
            <a:ext cx="3671887" cy="30777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ka-GE" sz="1400" dirty="0">
                <a:solidFill>
                  <a:schemeClr val="bg1"/>
                </a:solidFill>
              </a:rPr>
              <a:t>არა ორგანული </a:t>
            </a:r>
            <a:r>
              <a:rPr lang="ka-GE" sz="1400" dirty="0" err="1">
                <a:solidFill>
                  <a:schemeClr val="bg1"/>
                </a:solidFill>
              </a:rPr>
              <a:t>სცინტილატორი</a:t>
            </a:r>
            <a:r>
              <a:rPr lang="en-US" sz="1400" dirty="0">
                <a:solidFill>
                  <a:schemeClr val="bg1"/>
                </a:solidFill>
              </a:rPr>
              <a:t> - BGO</a:t>
            </a:r>
            <a:endParaRPr lang="en-US" sz="1400" baseline="-25000" dirty="0">
              <a:solidFill>
                <a:schemeClr val="bg1"/>
              </a:solidFill>
            </a:endParaRPr>
          </a:p>
        </p:txBody>
      </p:sp>
      <p:sp>
        <p:nvSpPr>
          <p:cNvPr id="3" name="Footer Placeholder 2"/>
          <p:cNvSpPr>
            <a:spLocks noGrp="1"/>
          </p:cNvSpPr>
          <p:nvPr>
            <p:ph type="ftr" sz="quarter" idx="11"/>
          </p:nvPr>
        </p:nvSpPr>
        <p:spPr/>
        <p:txBody>
          <a:bodyPr/>
          <a:lstStyle/>
          <a:p>
            <a:pPr>
              <a:defRPr/>
            </a:pPr>
            <a:r>
              <a:rPr lang="en-US"/>
              <a:t>Georgian Teacher Programme - 2025</a:t>
            </a:r>
          </a:p>
        </p:txBody>
      </p:sp>
      <p:sp>
        <p:nvSpPr>
          <p:cNvPr id="4" name="TextBox 3">
            <a:extLst>
              <a:ext uri="{FF2B5EF4-FFF2-40B4-BE49-F238E27FC236}">
                <a16:creationId xmlns:a16="http://schemas.microsoft.com/office/drawing/2014/main" id="{B5B20CEA-C13A-4F04-5F3D-A960B6579020}"/>
              </a:ext>
            </a:extLst>
          </p:cNvPr>
          <p:cNvSpPr txBox="1"/>
          <p:nvPr/>
        </p:nvSpPr>
        <p:spPr>
          <a:xfrm>
            <a:off x="1691680" y="2024338"/>
            <a:ext cx="2662908" cy="461665"/>
          </a:xfrm>
          <a:prstGeom prst="rect">
            <a:avLst/>
          </a:prstGeom>
          <a:solidFill>
            <a:schemeClr val="bg1"/>
          </a:solidFill>
        </p:spPr>
        <p:txBody>
          <a:bodyPr wrap="none" rtlCol="0">
            <a:spAutoFit/>
          </a:bodyPr>
          <a:lstStyle/>
          <a:p>
            <a:pPr algn="ctr"/>
            <a:r>
              <a:rPr lang="ka-GE" sz="1200" dirty="0"/>
              <a:t>5-10 მმ სისქის სცინტილატორული</a:t>
            </a:r>
            <a:br>
              <a:rPr lang="ka-GE" sz="1200" dirty="0"/>
            </a:br>
            <a:r>
              <a:rPr lang="ka-GE" sz="1200" dirty="0"/>
              <a:t>ფირფიტა</a:t>
            </a:r>
            <a:endParaRPr lang="en-US" sz="1200" dirty="0"/>
          </a:p>
        </p:txBody>
      </p:sp>
      <p:sp>
        <p:nvSpPr>
          <p:cNvPr id="5" name="TextBox 4">
            <a:extLst>
              <a:ext uri="{FF2B5EF4-FFF2-40B4-BE49-F238E27FC236}">
                <a16:creationId xmlns:a16="http://schemas.microsoft.com/office/drawing/2014/main" id="{EECA1BAE-00C3-0F87-CD5A-DB88C0E845D9}"/>
              </a:ext>
            </a:extLst>
          </p:cNvPr>
          <p:cNvSpPr txBox="1"/>
          <p:nvPr/>
        </p:nvSpPr>
        <p:spPr>
          <a:xfrm>
            <a:off x="4763112" y="2848219"/>
            <a:ext cx="1095172" cy="276999"/>
          </a:xfrm>
          <a:prstGeom prst="rect">
            <a:avLst/>
          </a:prstGeom>
          <a:solidFill>
            <a:schemeClr val="bg1"/>
          </a:solidFill>
        </p:spPr>
        <p:txBody>
          <a:bodyPr wrap="none" rtlCol="0">
            <a:spAutoFit/>
          </a:bodyPr>
          <a:lstStyle/>
          <a:p>
            <a:pPr algn="ctr"/>
            <a:r>
              <a:rPr lang="ka-GE" sz="1200" dirty="0"/>
              <a:t>შუქ-გამტარი</a:t>
            </a:r>
            <a:endParaRPr lang="en-US" sz="1200" dirty="0"/>
          </a:p>
        </p:txBody>
      </p:sp>
      <p:sp>
        <p:nvSpPr>
          <p:cNvPr id="6" name="TextBox 5">
            <a:extLst>
              <a:ext uri="{FF2B5EF4-FFF2-40B4-BE49-F238E27FC236}">
                <a16:creationId xmlns:a16="http://schemas.microsoft.com/office/drawing/2014/main" id="{EF636C35-E980-2DA5-C3BF-BECD468875FE}"/>
              </a:ext>
            </a:extLst>
          </p:cNvPr>
          <p:cNvSpPr txBox="1"/>
          <p:nvPr/>
        </p:nvSpPr>
        <p:spPr>
          <a:xfrm>
            <a:off x="5784285" y="1572542"/>
            <a:ext cx="1838965" cy="276999"/>
          </a:xfrm>
          <a:prstGeom prst="rect">
            <a:avLst/>
          </a:prstGeom>
          <a:solidFill>
            <a:schemeClr val="bg1"/>
          </a:solidFill>
        </p:spPr>
        <p:txBody>
          <a:bodyPr wrap="none" rtlCol="0">
            <a:spAutoFit/>
          </a:bodyPr>
          <a:lstStyle/>
          <a:p>
            <a:pPr algn="ctr"/>
            <a:r>
              <a:rPr lang="ka-GE" sz="1200" dirty="0"/>
              <a:t>ფოტოგამამრავლებელი</a:t>
            </a:r>
            <a:endParaRPr lang="en-US" sz="1200" dirty="0"/>
          </a:p>
        </p:txBody>
      </p:sp>
      <p:sp>
        <p:nvSpPr>
          <p:cNvPr id="7" name="TextBox 6">
            <a:extLst>
              <a:ext uri="{FF2B5EF4-FFF2-40B4-BE49-F238E27FC236}">
                <a16:creationId xmlns:a16="http://schemas.microsoft.com/office/drawing/2014/main" id="{1BA69F39-176F-CFDE-0EBC-44DCFDB13350}"/>
              </a:ext>
            </a:extLst>
          </p:cNvPr>
          <p:cNvSpPr txBox="1"/>
          <p:nvPr/>
        </p:nvSpPr>
        <p:spPr>
          <a:xfrm>
            <a:off x="7193016" y="2912972"/>
            <a:ext cx="401072" cy="276999"/>
          </a:xfrm>
          <a:prstGeom prst="rect">
            <a:avLst/>
          </a:prstGeom>
          <a:solidFill>
            <a:schemeClr val="bg1"/>
          </a:solidFill>
        </p:spPr>
        <p:txBody>
          <a:bodyPr wrap="none" rtlCol="0">
            <a:spAutoFit/>
          </a:bodyPr>
          <a:lstStyle/>
          <a:p>
            <a:pPr algn="ctr"/>
            <a:r>
              <a:rPr lang="ka-GE" sz="1200" dirty="0"/>
              <a:t>     </a:t>
            </a:r>
            <a:endParaRPr lang="en-US" sz="1200" dirty="0"/>
          </a:p>
        </p:txBody>
      </p:sp>
    </p:spTree>
    <p:extLst>
      <p:ext uri="{BB962C8B-B14F-4D97-AF65-F5344CB8AC3E}">
        <p14:creationId xmlns:p14="http://schemas.microsoft.com/office/powerpoint/2010/main" val="4007174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914400" y="274638"/>
            <a:ext cx="7772400" cy="850106"/>
          </a:xfrm>
        </p:spPr>
        <p:txBody>
          <a:bodyPr/>
          <a:lstStyle/>
          <a:p>
            <a:pPr algn="ctr"/>
            <a:r>
              <a:rPr lang="ka-GE" sz="4000" dirty="0"/>
              <a:t> კალორიმეტრია</a:t>
            </a:r>
            <a:endParaRPr lang="en-US" sz="4000" dirty="0"/>
          </a:p>
        </p:txBody>
      </p:sp>
      <p:sp>
        <p:nvSpPr>
          <p:cNvPr id="31747" name="Content Placeholder 2"/>
          <p:cNvSpPr>
            <a:spLocks noGrp="1"/>
          </p:cNvSpPr>
          <p:nvPr>
            <p:ph idx="1"/>
          </p:nvPr>
        </p:nvSpPr>
        <p:spPr>
          <a:xfrm>
            <a:off x="468313" y="1412875"/>
            <a:ext cx="8229600" cy="1080021"/>
          </a:xfrm>
          <a:noFill/>
        </p:spPr>
        <p:txBody>
          <a:bodyPr>
            <a:normAutofit/>
          </a:bodyPr>
          <a:lstStyle/>
          <a:p>
            <a:pPr algn="just">
              <a:buFont typeface="Wingdings" pitchFamily="2" charset="2"/>
              <a:buChar char="v"/>
            </a:pPr>
            <a:r>
              <a:rPr lang="ka-GE" sz="1400" dirty="0"/>
              <a:t>კალორიმეტრია ერთ-ერთი ძირითადი და ყველაზე გავრცელებული მეთოდია ელემენტარული ნაწილაკების ექსპერიმენტალურ ფიზიკაში</a:t>
            </a:r>
            <a:endParaRPr lang="en-US" sz="1400" dirty="0"/>
          </a:p>
          <a:p>
            <a:pPr algn="just">
              <a:buFont typeface="Wingdings" pitchFamily="2" charset="2"/>
              <a:buChar char="v"/>
            </a:pPr>
            <a:r>
              <a:rPr lang="ka-GE" sz="1400" dirty="0"/>
              <a:t> ნეიტრალური ნაწილაკების დეტექტირებისა და სრული ენერგიის გაზომვის ერთადერთი საშუალებაა კალორიმეტრია</a:t>
            </a:r>
            <a:endParaRPr lang="en-US" sz="1400" dirty="0"/>
          </a:p>
        </p:txBody>
      </p:sp>
      <p:sp>
        <p:nvSpPr>
          <p:cNvPr id="4" name="Rectangle 3"/>
          <p:cNvSpPr/>
          <p:nvPr/>
        </p:nvSpPr>
        <p:spPr>
          <a:xfrm>
            <a:off x="611188" y="3140968"/>
            <a:ext cx="8207375" cy="2062103"/>
          </a:xfrm>
          <a:prstGeom prst="rect">
            <a:avLst/>
          </a:prstGeom>
        </p:spPr>
        <p:txBody>
          <a:bodyPr>
            <a:spAutoFit/>
          </a:bodyPr>
          <a:lstStyle/>
          <a:p>
            <a:pPr algn="ctr">
              <a:defRPr/>
            </a:pPr>
            <a:r>
              <a:rPr lang="ka-GE" sz="1600" dirty="0"/>
              <a:t>არსებობს ორი ტიპის კალორიმეტი - </a:t>
            </a:r>
            <a:r>
              <a:rPr lang="ka-GE" sz="1600" b="1" u="sng" dirty="0"/>
              <a:t>ელექტრომაგნიტური</a:t>
            </a:r>
            <a:r>
              <a:rPr lang="ka-GE" sz="1600" dirty="0"/>
              <a:t> და </a:t>
            </a:r>
            <a:r>
              <a:rPr lang="ka-GE" sz="1600" b="1" u="sng" dirty="0"/>
              <a:t>ადრონული</a:t>
            </a:r>
            <a:r>
              <a:rPr lang="ka-GE" sz="1600" dirty="0"/>
              <a:t>.</a:t>
            </a:r>
          </a:p>
          <a:p>
            <a:pPr algn="ctr">
              <a:defRPr/>
            </a:pPr>
            <a:endParaRPr lang="ka-GE" sz="1600" dirty="0"/>
          </a:p>
          <a:p>
            <a:pPr marL="342900" indent="-342900" algn="just">
              <a:buFont typeface="Wingdings" pitchFamily="2" charset="2"/>
              <a:buChar char="v"/>
              <a:defRPr/>
            </a:pPr>
            <a:r>
              <a:rPr lang="ka-GE" sz="1600" dirty="0"/>
              <a:t>ელექტრომაგნიტური კალორიმეტრები გამოიყენება იმ ნაწილაკების ენერგიის გასაზომად, რობლებიც მხოლოდ ელექტრომაგნიტურ ურთიერთქმედებაში იღებენ მონაწილეობას - ელექტრონი, პოზიტრონი და გამა </a:t>
            </a:r>
            <a:r>
              <a:rPr lang="ka-GE" sz="1600" dirty="0" err="1"/>
              <a:t>ქვანტი</a:t>
            </a:r>
            <a:br>
              <a:rPr lang="ka-GE" sz="1600" dirty="0"/>
            </a:br>
            <a:endParaRPr lang="ka-GE" sz="1600" dirty="0"/>
          </a:p>
          <a:p>
            <a:pPr marL="342900" indent="-342900" algn="just">
              <a:buFont typeface="Wingdings" pitchFamily="2" charset="2"/>
              <a:buChar char="v"/>
              <a:defRPr/>
            </a:pPr>
            <a:r>
              <a:rPr lang="ka-GE" sz="1600" dirty="0"/>
              <a:t>ადრონული კალორიმეტრები ზომავენ ძლიერად ურთიერთმომქმედ ნაწილაკების - </a:t>
            </a:r>
            <a:r>
              <a:rPr lang="ka-GE" sz="1600" b="1" u="sng" dirty="0"/>
              <a:t>ადრონების</a:t>
            </a:r>
            <a:r>
              <a:rPr lang="ka-GE" sz="1600" dirty="0"/>
              <a:t> -  ენერგიას</a:t>
            </a:r>
            <a:endParaRPr lang="en-US" sz="1600" dirty="0"/>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a:xfrm>
            <a:off x="914400" y="274638"/>
            <a:ext cx="7772400" cy="850106"/>
          </a:xfrm>
        </p:spPr>
        <p:txBody>
          <a:bodyPr/>
          <a:lstStyle/>
          <a:p>
            <a:pPr algn="ctr"/>
            <a:r>
              <a:rPr lang="ka-GE" sz="4000" dirty="0"/>
              <a:t> კალორიმეტრია</a:t>
            </a:r>
            <a:endParaRPr lang="en-US" sz="4000" dirty="0"/>
          </a:p>
        </p:txBody>
      </p:sp>
      <p:sp>
        <p:nvSpPr>
          <p:cNvPr id="4" name="Rectangle 3"/>
          <p:cNvSpPr/>
          <p:nvPr/>
        </p:nvSpPr>
        <p:spPr>
          <a:xfrm>
            <a:off x="539750" y="1274017"/>
            <a:ext cx="8064500" cy="1384995"/>
          </a:xfrm>
          <a:prstGeom prst="rect">
            <a:avLst/>
          </a:prstGeom>
        </p:spPr>
        <p:txBody>
          <a:bodyPr>
            <a:spAutoFit/>
          </a:bodyPr>
          <a:lstStyle/>
          <a:p>
            <a:pPr>
              <a:defRPr/>
            </a:pPr>
            <a:r>
              <a:rPr lang="ka-GE" sz="1400" dirty="0"/>
              <a:t>კალორიმეტრები მოწყობილნი არიან შემდეგნაირად</a:t>
            </a:r>
            <a:endParaRPr lang="ka-GE" dirty="0"/>
          </a:p>
          <a:p>
            <a:pPr marL="342900" indent="-342900" algn="just">
              <a:buFont typeface="Wingdings" pitchFamily="2" charset="2"/>
              <a:buChar char="v"/>
              <a:defRPr/>
            </a:pPr>
            <a:r>
              <a:rPr lang="ka-GE" sz="1400" dirty="0"/>
              <a:t>შთანმთქმელი - ნივთიერება, რომელშიც ხდება ნაწილაკის სრული დამუხრუჭება, ნაწილაკი კარგავს მთელ თავის ენერგიას, ვითარდება კასკადური პროცესი - მეორადი ნაწილაკების ღვარი</a:t>
            </a:r>
          </a:p>
          <a:p>
            <a:pPr marL="342900" indent="-342900" algn="just">
              <a:buFont typeface="Wingdings" pitchFamily="2" charset="2"/>
              <a:buChar char="v"/>
              <a:defRPr/>
            </a:pPr>
            <a:r>
              <a:rPr lang="ka-GE" sz="1400" dirty="0"/>
              <a:t>სენსორები, რომლებიც ახდენენ მეორადი ურთიერთქმედების შედეგად წარმოქმნილი</a:t>
            </a:r>
            <a:r>
              <a:rPr lang="en-US" sz="1400" dirty="0"/>
              <a:t>  </a:t>
            </a:r>
            <a:r>
              <a:rPr lang="ka-GE" sz="1400" dirty="0"/>
              <a:t>სიგნალის გაზომვას</a:t>
            </a:r>
            <a:endParaRPr lang="en-US" sz="1400" dirty="0"/>
          </a:p>
        </p:txBody>
      </p:sp>
      <p:pic>
        <p:nvPicPr>
          <p:cNvPr id="32772" name="Picture 5" descr="AtlLAr.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2763" y="2742530"/>
            <a:ext cx="266382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Rectangle 6"/>
          <p:cNvSpPr>
            <a:spLocks noChangeArrowheads="1"/>
          </p:cNvSpPr>
          <p:nvPr/>
        </p:nvSpPr>
        <p:spPr bwMode="auto">
          <a:xfrm>
            <a:off x="1403648" y="5119017"/>
            <a:ext cx="2735263" cy="8302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200" dirty="0">
                <a:solidFill>
                  <a:schemeClr val="bg1"/>
                </a:solidFill>
              </a:rPr>
              <a:t>მეორადი ნაწილაკების მუხტის შეგროვება ხდება თხევად არგონში მოთავსებული ზიგზაგის ფორმის სპილენძის ელექტროდებით</a:t>
            </a:r>
            <a:r>
              <a:rPr lang="en-US" sz="1200" dirty="0">
                <a:solidFill>
                  <a:schemeClr val="bg1"/>
                </a:solidFill>
              </a:rPr>
              <a:t>.</a:t>
            </a:r>
          </a:p>
        </p:txBody>
      </p:sp>
      <p:sp>
        <p:nvSpPr>
          <p:cNvPr id="32775" name="Rectangle 8"/>
          <p:cNvSpPr>
            <a:spLocks noChangeArrowheads="1"/>
          </p:cNvSpPr>
          <p:nvPr/>
        </p:nvSpPr>
        <p:spPr bwMode="auto">
          <a:xfrm>
            <a:off x="1512763" y="4687217"/>
            <a:ext cx="26273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200"/>
              <a:t>ექსპერიმეტ</a:t>
            </a:r>
            <a:r>
              <a:rPr lang="en-US" sz="1200"/>
              <a:t> </a:t>
            </a:r>
            <a:r>
              <a:rPr lang="ka-GE" sz="1200"/>
              <a:t> </a:t>
            </a:r>
            <a:r>
              <a:rPr lang="en-US" sz="1200"/>
              <a:t>ATLAS - </a:t>
            </a:r>
            <a:r>
              <a:rPr lang="ka-GE" sz="1200"/>
              <a:t>ის თხევადი არგონის კალორიმეტრი</a:t>
            </a:r>
          </a:p>
        </p:txBody>
      </p:sp>
      <p:pic>
        <p:nvPicPr>
          <p:cNvPr id="32778" name="Picture 11" descr="calorimeter_principl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837211"/>
            <a:ext cx="2794000"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9" name="Rectangle 12"/>
          <p:cNvSpPr>
            <a:spLocks noChangeArrowheads="1"/>
          </p:cNvSpPr>
          <p:nvPr/>
        </p:nvSpPr>
        <p:spPr bwMode="auto">
          <a:xfrm>
            <a:off x="5220072" y="2973611"/>
            <a:ext cx="2989263" cy="8302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200">
                <a:solidFill>
                  <a:schemeClr val="bg1"/>
                </a:solidFill>
              </a:rPr>
              <a:t>კალორიმეტრი, სადაც მშთანმთქმელი და აქტიური ნაწილი (სცინტილატორის ფირფიტები) ერთმანეთის მონაცვლეობითაა განლაგებული</a:t>
            </a:r>
            <a:endParaRPr lang="en-US" sz="1200">
              <a:solidFill>
                <a:schemeClr val="bg1"/>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749537" y="4828460"/>
            <a:ext cx="7848872" cy="706347"/>
          </a:xfrm>
          <a:prstGeom prst="rect">
            <a:avLst/>
          </a:prstGeom>
          <a:solidFill>
            <a:schemeClr val="bg1">
              <a:lumMod val="85000"/>
            </a:schemeClr>
          </a:solidFill>
        </p:spPr>
        <p:txBody>
          <a:bodyPr wrap="square">
            <a:spAutoFit/>
          </a:bodyPr>
          <a:lstStyle/>
          <a:p>
            <a:pPr algn="just">
              <a:lnSpc>
                <a:spcPct val="150000"/>
              </a:lnSpc>
              <a:defRPr/>
            </a:pPr>
            <a:r>
              <a:rPr lang="ka-GE" sz="1400" dirty="0"/>
              <a:t>ელექტრომაგნიტურ კალორიმეტრში ელექტრონები და ფოტონები ტოვებენ თავისი ენერგიის 95 დან 100 % მდე. ამ ფაქტზეა დამყარებული ელექტრონების იდენტიფიკაცია</a:t>
            </a:r>
            <a:endParaRPr lang="en-US" sz="1400" dirty="0"/>
          </a:p>
        </p:txBody>
      </p:sp>
      <p:sp>
        <p:nvSpPr>
          <p:cNvPr id="11275" name="Title 1"/>
          <p:cNvSpPr>
            <a:spLocks noGrp="1"/>
          </p:cNvSpPr>
          <p:nvPr>
            <p:ph type="title"/>
          </p:nvPr>
        </p:nvSpPr>
        <p:spPr>
          <a:xfrm>
            <a:off x="683568" y="274638"/>
            <a:ext cx="7772400" cy="706090"/>
          </a:xfrm>
        </p:spPr>
        <p:txBody>
          <a:bodyPr>
            <a:normAutofit/>
          </a:bodyPr>
          <a:lstStyle/>
          <a:p>
            <a:r>
              <a:rPr lang="ka-GE" sz="3200" dirty="0"/>
              <a:t>ელექტრომაგნიტური ღვარის წარმოქმნა</a:t>
            </a:r>
            <a:endParaRPr lang="en-US" sz="3200" dirty="0"/>
          </a:p>
        </p:txBody>
      </p:sp>
      <p:sp>
        <p:nvSpPr>
          <p:cNvPr id="4" name="Rectangle 3"/>
          <p:cNvSpPr/>
          <p:nvPr/>
        </p:nvSpPr>
        <p:spPr>
          <a:xfrm>
            <a:off x="1116013" y="1124744"/>
            <a:ext cx="6840537" cy="739775"/>
          </a:xfrm>
          <a:prstGeom prst="rect">
            <a:avLst/>
          </a:prstGeom>
        </p:spPr>
        <p:txBody>
          <a:bodyPr>
            <a:spAutoFit/>
          </a:bodyPr>
          <a:lstStyle/>
          <a:p>
            <a:pPr>
              <a:defRPr/>
            </a:pPr>
            <a:r>
              <a:rPr lang="ka-GE" sz="1400" dirty="0"/>
              <a:t>რა პროცესები მიმდინარეობს ელექტრომაგნიტურ კალორიმეტრში:</a:t>
            </a:r>
          </a:p>
          <a:p>
            <a:pPr marL="342900" indent="-342900">
              <a:buFont typeface="Wingdings" pitchFamily="2" charset="2"/>
              <a:buChar char="v"/>
              <a:defRPr/>
            </a:pPr>
            <a:r>
              <a:rPr lang="ka-GE" sz="1400" dirty="0"/>
              <a:t>წყვილთა წარმოქმნა - გამა ქვანტები</a:t>
            </a:r>
          </a:p>
          <a:p>
            <a:pPr marL="342900" indent="-342900">
              <a:buFont typeface="Wingdings" pitchFamily="2" charset="2"/>
              <a:buChar char="v"/>
              <a:defRPr/>
            </a:pPr>
            <a:r>
              <a:rPr lang="ka-GE" sz="1400" dirty="0"/>
              <a:t>ბირთვის ელექტრულ ველში გაბნევა - ბრემსშტრალუნგი - ელექტრონები</a:t>
            </a:r>
            <a:endParaRPr lang="en-US" sz="1400" dirty="0"/>
          </a:p>
        </p:txBody>
      </p:sp>
      <p:sp>
        <p:nvSpPr>
          <p:cNvPr id="5" name="Rectangle 4"/>
          <p:cNvSpPr/>
          <p:nvPr/>
        </p:nvSpPr>
        <p:spPr>
          <a:xfrm>
            <a:off x="1979681" y="1916038"/>
            <a:ext cx="4897437" cy="230505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reeform 10"/>
          <p:cNvSpPr/>
          <p:nvPr/>
        </p:nvSpPr>
        <p:spPr>
          <a:xfrm rot="1330726">
            <a:off x="1328806" y="2387525"/>
            <a:ext cx="1008062" cy="182563"/>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3" name="Straight Arrow Connector 12"/>
          <p:cNvCxnSpPr>
            <a:stCxn id="11" idx="14"/>
          </p:cNvCxnSpPr>
          <p:nvPr/>
        </p:nvCxnSpPr>
        <p:spPr>
          <a:xfrm>
            <a:off x="2289243" y="2693913"/>
            <a:ext cx="263525" cy="1254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1280" name="Group 9"/>
          <p:cNvGrpSpPr>
            <a:grpSpLocks/>
          </p:cNvGrpSpPr>
          <p:nvPr/>
        </p:nvGrpSpPr>
        <p:grpSpPr bwMode="auto">
          <a:xfrm>
            <a:off x="2484506" y="2781225"/>
            <a:ext cx="647700" cy="358775"/>
            <a:chOff x="2915816" y="3933056"/>
            <a:chExt cx="648072" cy="360040"/>
          </a:xfrm>
        </p:grpSpPr>
        <p:cxnSp>
          <p:nvCxnSpPr>
            <p:cNvPr id="17" name="Straight Arrow Connector 16"/>
            <p:cNvCxnSpPr/>
            <p:nvPr/>
          </p:nvCxnSpPr>
          <p:spPr>
            <a:xfrm>
              <a:off x="2915816" y="3933056"/>
              <a:ext cx="648072" cy="288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9" name="Freeform 8"/>
          <p:cNvSpPr/>
          <p:nvPr/>
        </p:nvSpPr>
        <p:spPr>
          <a:xfrm>
            <a:off x="2484506" y="2781225"/>
            <a:ext cx="573087" cy="58738"/>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nvGrpSpPr>
          <p:cNvPr id="11282" name="Group 15"/>
          <p:cNvGrpSpPr>
            <a:grpSpLocks/>
          </p:cNvGrpSpPr>
          <p:nvPr/>
        </p:nvGrpSpPr>
        <p:grpSpPr bwMode="auto">
          <a:xfrm rot="20156685">
            <a:off x="3105218" y="2681213"/>
            <a:ext cx="647700" cy="360362"/>
            <a:chOff x="2915816" y="3933056"/>
            <a:chExt cx="648072" cy="360040"/>
          </a:xfrm>
        </p:grpSpPr>
        <p:cxnSp>
          <p:nvCxnSpPr>
            <p:cNvPr id="19" name="Straight Arrow Connector 18"/>
            <p:cNvCxnSpPr/>
            <p:nvPr/>
          </p:nvCxnSpPr>
          <p:spPr>
            <a:xfrm>
              <a:off x="2915232" y="3931138"/>
              <a:ext cx="648072" cy="2886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4" name="Freeform 13"/>
          <p:cNvSpPr/>
          <p:nvPr/>
        </p:nvSpPr>
        <p:spPr>
          <a:xfrm rot="20239510">
            <a:off x="3121093" y="2673275"/>
            <a:ext cx="574675" cy="58738"/>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5" name="Freeform 14"/>
          <p:cNvSpPr/>
          <p:nvPr/>
        </p:nvSpPr>
        <p:spPr>
          <a:xfrm>
            <a:off x="2916306" y="2924100"/>
            <a:ext cx="573087" cy="58738"/>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nvGrpSpPr>
          <p:cNvPr id="11285" name="Group 15"/>
          <p:cNvGrpSpPr>
            <a:grpSpLocks/>
          </p:cNvGrpSpPr>
          <p:nvPr/>
        </p:nvGrpSpPr>
        <p:grpSpPr bwMode="auto">
          <a:xfrm rot="20156685">
            <a:off x="3681481" y="2465313"/>
            <a:ext cx="647700" cy="360362"/>
            <a:chOff x="2915816" y="3933056"/>
            <a:chExt cx="648072" cy="360040"/>
          </a:xfrm>
        </p:grpSpPr>
        <p:cxnSp>
          <p:nvCxnSpPr>
            <p:cNvPr id="21" name="Straight Arrow Connector 20"/>
            <p:cNvCxnSpPr/>
            <p:nvPr/>
          </p:nvCxnSpPr>
          <p:spPr>
            <a:xfrm>
              <a:off x="2915232" y="3931138"/>
              <a:ext cx="648072" cy="2886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286" name="Group 15"/>
          <p:cNvGrpSpPr>
            <a:grpSpLocks/>
          </p:cNvGrpSpPr>
          <p:nvPr/>
        </p:nvGrpSpPr>
        <p:grpSpPr bwMode="auto">
          <a:xfrm rot="20156685">
            <a:off x="3537018" y="2825675"/>
            <a:ext cx="647700" cy="358775"/>
            <a:chOff x="2915816" y="3933056"/>
            <a:chExt cx="648072" cy="360040"/>
          </a:xfrm>
        </p:grpSpPr>
        <p:cxnSp>
          <p:nvCxnSpPr>
            <p:cNvPr id="24" name="Straight Arrow Connector 23"/>
            <p:cNvCxnSpPr/>
            <p:nvPr/>
          </p:nvCxnSpPr>
          <p:spPr>
            <a:xfrm>
              <a:off x="2916683" y="3931780"/>
              <a:ext cx="648072" cy="288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3" name="Freeform 22"/>
          <p:cNvSpPr/>
          <p:nvPr/>
        </p:nvSpPr>
        <p:spPr>
          <a:xfrm rot="20239510">
            <a:off x="3913256" y="2457375"/>
            <a:ext cx="574675" cy="58738"/>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6" name="Freeform 25"/>
          <p:cNvSpPr/>
          <p:nvPr/>
        </p:nvSpPr>
        <p:spPr>
          <a:xfrm rot="1730357">
            <a:off x="4119631" y="2771700"/>
            <a:ext cx="573087" cy="58738"/>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7" name="Freeform 26"/>
          <p:cNvSpPr/>
          <p:nvPr/>
        </p:nvSpPr>
        <p:spPr>
          <a:xfrm rot="20239510">
            <a:off x="3913256" y="2816150"/>
            <a:ext cx="574675" cy="60325"/>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8" name="Freeform 27"/>
          <p:cNvSpPr/>
          <p:nvPr/>
        </p:nvSpPr>
        <p:spPr>
          <a:xfrm rot="1730357">
            <a:off x="3830706" y="3130475"/>
            <a:ext cx="574675" cy="60325"/>
          </a:xfrm>
          <a:custGeom>
            <a:avLst/>
            <a:gdLst>
              <a:gd name="connsiteX0" fmla="*/ 0 w 4276725"/>
              <a:gd name="connsiteY0" fmla="*/ 862012 h 901699"/>
              <a:gd name="connsiteX1" fmla="*/ 352425 w 4276725"/>
              <a:gd name="connsiteY1" fmla="*/ 23812 h 901699"/>
              <a:gd name="connsiteX2" fmla="*/ 704850 w 4276725"/>
              <a:gd name="connsiteY2" fmla="*/ 862012 h 901699"/>
              <a:gd name="connsiteX3" fmla="*/ 1095375 w 4276725"/>
              <a:gd name="connsiteY3" fmla="*/ 4762 h 901699"/>
              <a:gd name="connsiteX4" fmla="*/ 1409700 w 4276725"/>
              <a:gd name="connsiteY4" fmla="*/ 833437 h 901699"/>
              <a:gd name="connsiteX5" fmla="*/ 1714500 w 4276725"/>
              <a:gd name="connsiteY5" fmla="*/ 23812 h 901699"/>
              <a:gd name="connsiteX6" fmla="*/ 2009775 w 4276725"/>
              <a:gd name="connsiteY6" fmla="*/ 852487 h 901699"/>
              <a:gd name="connsiteX7" fmla="*/ 2352675 w 4276725"/>
              <a:gd name="connsiteY7" fmla="*/ 42862 h 901699"/>
              <a:gd name="connsiteX8" fmla="*/ 2619375 w 4276725"/>
              <a:gd name="connsiteY8" fmla="*/ 881062 h 901699"/>
              <a:gd name="connsiteX9" fmla="*/ 2943225 w 4276725"/>
              <a:gd name="connsiteY9" fmla="*/ 80962 h 901699"/>
              <a:gd name="connsiteX10" fmla="*/ 3181350 w 4276725"/>
              <a:gd name="connsiteY10" fmla="*/ 900112 h 901699"/>
              <a:gd name="connsiteX11" fmla="*/ 3514725 w 4276725"/>
              <a:gd name="connsiteY11" fmla="*/ 90487 h 901699"/>
              <a:gd name="connsiteX12" fmla="*/ 3762375 w 4276725"/>
              <a:gd name="connsiteY12" fmla="*/ 890587 h 901699"/>
              <a:gd name="connsiteX13" fmla="*/ 4124325 w 4276725"/>
              <a:gd name="connsiteY13" fmla="*/ 80962 h 901699"/>
              <a:gd name="connsiteX14" fmla="*/ 4276725 w 4276725"/>
              <a:gd name="connsiteY14" fmla="*/ 585787 h 90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76725" h="901699">
                <a:moveTo>
                  <a:pt x="0" y="862012"/>
                </a:moveTo>
                <a:cubicBezTo>
                  <a:pt x="117475" y="442912"/>
                  <a:pt x="234950" y="23812"/>
                  <a:pt x="352425" y="23812"/>
                </a:cubicBezTo>
                <a:cubicBezTo>
                  <a:pt x="469900" y="23812"/>
                  <a:pt x="581025" y="865187"/>
                  <a:pt x="704850" y="862012"/>
                </a:cubicBezTo>
                <a:cubicBezTo>
                  <a:pt x="828675" y="858837"/>
                  <a:pt x="977900" y="9524"/>
                  <a:pt x="1095375" y="4762"/>
                </a:cubicBezTo>
                <a:cubicBezTo>
                  <a:pt x="1212850" y="0"/>
                  <a:pt x="1306513" y="830262"/>
                  <a:pt x="1409700" y="833437"/>
                </a:cubicBezTo>
                <a:cubicBezTo>
                  <a:pt x="1512887" y="836612"/>
                  <a:pt x="1614488" y="20637"/>
                  <a:pt x="1714500" y="23812"/>
                </a:cubicBezTo>
                <a:cubicBezTo>
                  <a:pt x="1814512" y="26987"/>
                  <a:pt x="1903413" y="849312"/>
                  <a:pt x="2009775" y="852487"/>
                </a:cubicBezTo>
                <a:cubicBezTo>
                  <a:pt x="2116137" y="855662"/>
                  <a:pt x="2251075" y="38100"/>
                  <a:pt x="2352675" y="42862"/>
                </a:cubicBezTo>
                <a:cubicBezTo>
                  <a:pt x="2454275" y="47625"/>
                  <a:pt x="2520950" y="874712"/>
                  <a:pt x="2619375" y="881062"/>
                </a:cubicBezTo>
                <a:cubicBezTo>
                  <a:pt x="2717800" y="887412"/>
                  <a:pt x="2849563" y="77787"/>
                  <a:pt x="2943225" y="80962"/>
                </a:cubicBezTo>
                <a:cubicBezTo>
                  <a:pt x="3036887" y="84137"/>
                  <a:pt x="3086100" y="898525"/>
                  <a:pt x="3181350" y="900112"/>
                </a:cubicBezTo>
                <a:cubicBezTo>
                  <a:pt x="3276600" y="901699"/>
                  <a:pt x="3417888" y="92074"/>
                  <a:pt x="3514725" y="90487"/>
                </a:cubicBezTo>
                <a:cubicBezTo>
                  <a:pt x="3611562" y="88900"/>
                  <a:pt x="3660775" y="892175"/>
                  <a:pt x="3762375" y="890587"/>
                </a:cubicBezTo>
                <a:cubicBezTo>
                  <a:pt x="3863975" y="889000"/>
                  <a:pt x="4038600" y="131762"/>
                  <a:pt x="4124325" y="80962"/>
                </a:cubicBezTo>
                <a:cubicBezTo>
                  <a:pt x="4210050" y="30162"/>
                  <a:pt x="4243387" y="307974"/>
                  <a:pt x="4276725" y="585787"/>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nvGrpSpPr>
          <p:cNvPr id="11291" name="Group 15"/>
          <p:cNvGrpSpPr>
            <a:grpSpLocks/>
          </p:cNvGrpSpPr>
          <p:nvPr/>
        </p:nvGrpSpPr>
        <p:grpSpPr bwMode="auto">
          <a:xfrm rot="20156685">
            <a:off x="4710181" y="2820913"/>
            <a:ext cx="647700" cy="460375"/>
            <a:chOff x="2915816" y="3933056"/>
            <a:chExt cx="648072" cy="360040"/>
          </a:xfrm>
        </p:grpSpPr>
        <p:cxnSp>
          <p:nvCxnSpPr>
            <p:cNvPr id="33" name="Straight Arrow Connector 32"/>
            <p:cNvCxnSpPr/>
            <p:nvPr/>
          </p:nvCxnSpPr>
          <p:spPr>
            <a:xfrm>
              <a:off x="2915892" y="3932377"/>
              <a:ext cx="64807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292" name="Group 15"/>
          <p:cNvGrpSpPr>
            <a:grpSpLocks/>
          </p:cNvGrpSpPr>
          <p:nvPr/>
        </p:nvGrpSpPr>
        <p:grpSpPr bwMode="auto">
          <a:xfrm rot="20156685">
            <a:off x="4494281" y="2244650"/>
            <a:ext cx="647700" cy="460375"/>
            <a:chOff x="2915816" y="3933056"/>
            <a:chExt cx="648072" cy="360040"/>
          </a:xfrm>
        </p:grpSpPr>
        <p:cxnSp>
          <p:nvCxnSpPr>
            <p:cNvPr id="36" name="Straight Arrow Connector 35"/>
            <p:cNvCxnSpPr/>
            <p:nvPr/>
          </p:nvCxnSpPr>
          <p:spPr>
            <a:xfrm>
              <a:off x="2915892" y="3932377"/>
              <a:ext cx="64807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293" name="Group 15"/>
          <p:cNvGrpSpPr>
            <a:grpSpLocks/>
          </p:cNvGrpSpPr>
          <p:nvPr/>
        </p:nvGrpSpPr>
        <p:grpSpPr bwMode="auto">
          <a:xfrm rot="20156685">
            <a:off x="4422843" y="3108250"/>
            <a:ext cx="647700" cy="461963"/>
            <a:chOff x="2915816" y="3933056"/>
            <a:chExt cx="648072" cy="360040"/>
          </a:xfrm>
        </p:grpSpPr>
        <p:cxnSp>
          <p:nvCxnSpPr>
            <p:cNvPr id="39" name="Straight Arrow Connector 38"/>
            <p:cNvCxnSpPr/>
            <p:nvPr/>
          </p:nvCxnSpPr>
          <p:spPr>
            <a:xfrm>
              <a:off x="2915892" y="3932380"/>
              <a:ext cx="648072" cy="288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2915816" y="3933056"/>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1266" name="Object 2"/>
          <p:cNvGraphicFramePr>
            <a:graphicFrameLocks noChangeAspect="1"/>
          </p:cNvGraphicFramePr>
          <p:nvPr>
            <p:extLst>
              <p:ext uri="{D42A27DB-BD31-4B8C-83A1-F6EECF244321}">
                <p14:modId xmlns:p14="http://schemas.microsoft.com/office/powerpoint/2010/main" val="858383272"/>
              </p:ext>
            </p:extLst>
          </p:nvPr>
        </p:nvGraphicFramePr>
        <p:xfrm>
          <a:off x="1403418" y="2492300"/>
          <a:ext cx="342900" cy="446088"/>
        </p:xfrm>
        <a:graphic>
          <a:graphicData uri="http://schemas.openxmlformats.org/presentationml/2006/ole">
            <mc:AlternateContent xmlns:mc="http://schemas.openxmlformats.org/markup-compatibility/2006">
              <mc:Choice xmlns:v="urn:schemas-microsoft-com:vml" Requires="v">
                <p:oleObj name="Equation" r:id="rId2" imgW="126720" imgH="164880" progId="Equation.3">
                  <p:embed/>
                </p:oleObj>
              </mc:Choice>
              <mc:Fallback>
                <p:oleObj name="Equation" r:id="rId2" imgW="126720" imgH="164880" progId="Equation.3">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418" y="2492300"/>
                        <a:ext cx="342900" cy="446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3"/>
          <p:cNvGraphicFramePr>
            <a:graphicFrameLocks noChangeAspect="1"/>
          </p:cNvGraphicFramePr>
          <p:nvPr>
            <p:extLst>
              <p:ext uri="{D42A27DB-BD31-4B8C-83A1-F6EECF244321}">
                <p14:modId xmlns:p14="http://schemas.microsoft.com/office/powerpoint/2010/main" val="2925341433"/>
              </p:ext>
            </p:extLst>
          </p:nvPr>
        </p:nvGraphicFramePr>
        <p:xfrm>
          <a:off x="3203643" y="2852663"/>
          <a:ext cx="322263" cy="368300"/>
        </p:xfrm>
        <a:graphic>
          <a:graphicData uri="http://schemas.openxmlformats.org/presentationml/2006/ole">
            <mc:AlternateContent xmlns:mc="http://schemas.openxmlformats.org/markup-compatibility/2006">
              <mc:Choice xmlns:v="urn:schemas-microsoft-com:vml" Requires="v">
                <p:oleObj name="Equation" r:id="rId4" imgW="177480" imgH="203040" progId="Equation.3">
                  <p:embed/>
                </p:oleObj>
              </mc:Choice>
              <mc:Fallback>
                <p:oleObj name="Equation" r:id="rId4" imgW="177480" imgH="2030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643" y="2852663"/>
                        <a:ext cx="322263"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8" name="Object 4"/>
          <p:cNvGraphicFramePr>
            <a:graphicFrameLocks noChangeAspect="1"/>
          </p:cNvGraphicFramePr>
          <p:nvPr>
            <p:extLst>
              <p:ext uri="{D42A27DB-BD31-4B8C-83A1-F6EECF244321}">
                <p14:modId xmlns:p14="http://schemas.microsoft.com/office/powerpoint/2010/main" val="3359575833"/>
              </p:ext>
            </p:extLst>
          </p:nvPr>
        </p:nvGraphicFramePr>
        <p:xfrm>
          <a:off x="2700406" y="2997125"/>
          <a:ext cx="360362" cy="411163"/>
        </p:xfrm>
        <a:graphic>
          <a:graphicData uri="http://schemas.openxmlformats.org/presentationml/2006/ole">
            <mc:AlternateContent xmlns:mc="http://schemas.openxmlformats.org/markup-compatibility/2006">
              <mc:Choice xmlns:v="urn:schemas-microsoft-com:vml" Requires="v">
                <p:oleObj name="Equation" r:id="rId6" imgW="177480" imgH="203040" progId="Equation.3">
                  <p:embed/>
                </p:oleObj>
              </mc:Choice>
              <mc:Fallback>
                <p:oleObj name="Equation" r:id="rId6" imgW="177480" imgH="20304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0406" y="2997125"/>
                        <a:ext cx="360362"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9" name="Object 5"/>
          <p:cNvGraphicFramePr>
            <a:graphicFrameLocks noChangeAspect="1"/>
          </p:cNvGraphicFramePr>
          <p:nvPr>
            <p:extLst>
              <p:ext uri="{D42A27DB-BD31-4B8C-83A1-F6EECF244321}">
                <p14:modId xmlns:p14="http://schemas.microsoft.com/office/powerpoint/2010/main" val="3398091666"/>
              </p:ext>
            </p:extLst>
          </p:nvPr>
        </p:nvGraphicFramePr>
        <p:xfrm>
          <a:off x="2700406" y="2420863"/>
          <a:ext cx="276225" cy="360362"/>
        </p:xfrm>
        <a:graphic>
          <a:graphicData uri="http://schemas.openxmlformats.org/presentationml/2006/ole">
            <mc:AlternateContent xmlns:mc="http://schemas.openxmlformats.org/markup-compatibility/2006">
              <mc:Choice xmlns:v="urn:schemas-microsoft-com:vml" Requires="v">
                <p:oleObj name="Equation" r:id="rId8" imgW="126720" imgH="164880" progId="Equation.3">
                  <p:embed/>
                </p:oleObj>
              </mc:Choice>
              <mc:Fallback>
                <p:oleObj name="Equation" r:id="rId8" imgW="126720" imgH="16488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406" y="2420863"/>
                        <a:ext cx="27622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6"/>
          <p:cNvGraphicFramePr>
            <a:graphicFrameLocks noChangeAspect="1"/>
          </p:cNvGraphicFramePr>
          <p:nvPr>
            <p:extLst>
              <p:ext uri="{D42A27DB-BD31-4B8C-83A1-F6EECF244321}">
                <p14:modId xmlns:p14="http://schemas.microsoft.com/office/powerpoint/2010/main" val="2883796006"/>
              </p:ext>
            </p:extLst>
          </p:nvPr>
        </p:nvGraphicFramePr>
        <p:xfrm>
          <a:off x="3203643" y="2420863"/>
          <a:ext cx="322263" cy="368300"/>
        </p:xfrm>
        <a:graphic>
          <a:graphicData uri="http://schemas.openxmlformats.org/presentationml/2006/ole">
            <mc:AlternateContent xmlns:mc="http://schemas.openxmlformats.org/markup-compatibility/2006">
              <mc:Choice xmlns:v="urn:schemas-microsoft-com:vml" Requires="v">
                <p:oleObj name="Equation" r:id="rId9" imgW="177480" imgH="203040" progId="Equation.3">
                  <p:embed/>
                </p:oleObj>
              </mc:Choice>
              <mc:Fallback>
                <p:oleObj name="Equation" r:id="rId9" imgW="177480" imgH="20304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643" y="2420863"/>
                        <a:ext cx="322263"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7"/>
          <p:cNvGraphicFramePr>
            <a:graphicFrameLocks noChangeAspect="1"/>
          </p:cNvGraphicFramePr>
          <p:nvPr>
            <p:extLst>
              <p:ext uri="{D42A27DB-BD31-4B8C-83A1-F6EECF244321}">
                <p14:modId xmlns:p14="http://schemas.microsoft.com/office/powerpoint/2010/main" val="4105309644"/>
              </p:ext>
            </p:extLst>
          </p:nvPr>
        </p:nvGraphicFramePr>
        <p:xfrm>
          <a:off x="3492568" y="2781225"/>
          <a:ext cx="360363" cy="411163"/>
        </p:xfrm>
        <a:graphic>
          <a:graphicData uri="http://schemas.openxmlformats.org/presentationml/2006/ole">
            <mc:AlternateContent xmlns:mc="http://schemas.openxmlformats.org/markup-compatibility/2006">
              <mc:Choice xmlns:v="urn:schemas-microsoft-com:vml" Requires="v">
                <p:oleObj name="Equation" r:id="rId10" imgW="177480" imgH="203040" progId="Equation.3">
                  <p:embed/>
                </p:oleObj>
              </mc:Choice>
              <mc:Fallback>
                <p:oleObj name="Equation" r:id="rId10" imgW="177480" imgH="20304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2568" y="2781225"/>
                        <a:ext cx="360363"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2" name="Object 8"/>
          <p:cNvGraphicFramePr>
            <a:graphicFrameLocks noChangeAspect="1"/>
          </p:cNvGraphicFramePr>
          <p:nvPr>
            <p:extLst>
              <p:ext uri="{D42A27DB-BD31-4B8C-83A1-F6EECF244321}">
                <p14:modId xmlns:p14="http://schemas.microsoft.com/office/powerpoint/2010/main" val="253236291"/>
              </p:ext>
            </p:extLst>
          </p:nvPr>
        </p:nvGraphicFramePr>
        <p:xfrm>
          <a:off x="3708468" y="2276400"/>
          <a:ext cx="276225" cy="360363"/>
        </p:xfrm>
        <a:graphic>
          <a:graphicData uri="http://schemas.openxmlformats.org/presentationml/2006/ole">
            <mc:AlternateContent xmlns:mc="http://schemas.openxmlformats.org/markup-compatibility/2006">
              <mc:Choice xmlns:v="urn:schemas-microsoft-com:vml" Requires="v">
                <p:oleObj name="Equation" r:id="rId11" imgW="126720" imgH="164880" progId="Equation.3">
                  <p:embed/>
                </p:oleObj>
              </mc:Choice>
              <mc:Fallback>
                <p:oleObj name="Equation" r:id="rId11" imgW="126720" imgH="164880" progId="Equation.3">
                  <p:embed/>
                  <p:pic>
                    <p:nvPicPr>
                      <p:cNvPr id="0"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68" y="2276400"/>
                        <a:ext cx="2762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94" name="Rectangle 42"/>
          <p:cNvSpPr>
            <a:spLocks noChangeArrowheads="1"/>
          </p:cNvSpPr>
          <p:nvPr/>
        </p:nvSpPr>
        <p:spPr bwMode="auto">
          <a:xfrm>
            <a:off x="684213" y="4293096"/>
            <a:ext cx="82804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400" dirty="0"/>
              <a:t>ასე ვითარდება ელექტრომაგნიტური ღვარი</a:t>
            </a:r>
            <a:r>
              <a:rPr lang="en-US" sz="1400" dirty="0"/>
              <a:t>,</a:t>
            </a:r>
            <a:r>
              <a:rPr lang="ka-GE" sz="1400" dirty="0"/>
              <a:t> სანამ მეორადი ნაწილაკების ენერგია არ დავა გარკვეულ კრიტიკულ ენერგიამდე</a:t>
            </a:r>
            <a:r>
              <a:rPr lang="en-US" sz="1400" dirty="0"/>
              <a:t>. </a:t>
            </a: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8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27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28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27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28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272"/>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1285"/>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1292"/>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1291"/>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1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4" grpId="0" animBg="1"/>
      <p:bldP spid="15" grpId="0" animBg="1"/>
      <p:bldP spid="23" grpId="0" animBg="1"/>
      <p:bldP spid="26" grpId="0" animBg="1"/>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7" descr="hadronicshow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1162" y="2714966"/>
            <a:ext cx="5545014" cy="3954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683568" y="274638"/>
            <a:ext cx="7772400" cy="706090"/>
          </a:xfrm>
        </p:spPr>
        <p:txBody>
          <a:bodyPr/>
          <a:lstStyle/>
          <a:p>
            <a:pPr algn="ctr"/>
            <a:r>
              <a:rPr lang="ka-GE" sz="3200" dirty="0" err="1"/>
              <a:t>ადრონული</a:t>
            </a:r>
            <a:r>
              <a:rPr lang="ka-GE" sz="3200" dirty="0"/>
              <a:t> ღვარის წარმოქმნა</a:t>
            </a:r>
            <a:endParaRPr lang="en-US" sz="3200" dirty="0"/>
          </a:p>
        </p:txBody>
      </p:sp>
      <p:sp>
        <p:nvSpPr>
          <p:cNvPr id="33796" name="Rectangle 8"/>
          <p:cNvSpPr>
            <a:spLocks noChangeArrowheads="1"/>
          </p:cNvSpPr>
          <p:nvPr/>
        </p:nvSpPr>
        <p:spPr bwMode="auto">
          <a:xfrm>
            <a:off x="466601" y="1754833"/>
            <a:ext cx="3889375" cy="9540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a:solidFill>
                  <a:schemeClr val="bg1"/>
                </a:solidFill>
              </a:rPr>
              <a:t>ადრონი ნივთიერებაში მოხვედრისას გაცილებით დიდ მანძილზე შეაღწევს შიგნით, სანამ პირველ ურთიერთქმედებას განიცდის</a:t>
            </a:r>
            <a:endParaRPr lang="en-US" sz="1400">
              <a:solidFill>
                <a:schemeClr val="bg1"/>
              </a:solidFill>
            </a:endParaRPr>
          </a:p>
        </p:txBody>
      </p:sp>
      <p:sp>
        <p:nvSpPr>
          <p:cNvPr id="33797" name="Rectangle 9"/>
          <p:cNvSpPr>
            <a:spLocks noChangeArrowheads="1"/>
          </p:cNvSpPr>
          <p:nvPr/>
        </p:nvSpPr>
        <p:spPr bwMode="auto">
          <a:xfrm>
            <a:off x="4427538" y="1628775"/>
            <a:ext cx="45370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400" dirty="0"/>
              <a:t>ძლიერი ურთიერთქმედების შედეგად მეორადი </a:t>
            </a:r>
            <a:r>
              <a:rPr lang="ka-GE" sz="1400" dirty="0" err="1"/>
              <a:t>ადრონები</a:t>
            </a:r>
            <a:r>
              <a:rPr lang="ka-GE" sz="1400" dirty="0"/>
              <a:t> იბადებიან, რომლებიც ან თვითონვე </a:t>
            </a:r>
            <a:r>
              <a:rPr lang="ka-GE" sz="1400" dirty="0" err="1"/>
              <a:t>ურთიერთქმედებენ</a:t>
            </a:r>
            <a:r>
              <a:rPr lang="ka-GE" sz="1400" dirty="0"/>
              <a:t> ნივთიერებასთან, ან იშლებიან და ეს დაშლის </a:t>
            </a:r>
            <a:r>
              <a:rPr lang="ka-GE" sz="1400" dirty="0">
                <a:solidFill>
                  <a:srgbClr val="002060"/>
                </a:solidFill>
              </a:rPr>
              <a:t>პ</a:t>
            </a:r>
            <a:r>
              <a:rPr lang="ka-GE" sz="1400" dirty="0"/>
              <a:t>როდუქტები განიცდიან ურთიერთქმედებას </a:t>
            </a:r>
            <a:endParaRPr lang="en-US" sz="1400" dirty="0"/>
          </a:p>
        </p:txBody>
      </p:sp>
      <p:sp>
        <p:nvSpPr>
          <p:cNvPr id="33798" name="Rectangle 10"/>
          <p:cNvSpPr>
            <a:spLocks noChangeArrowheads="1"/>
          </p:cNvSpPr>
          <p:nvPr/>
        </p:nvSpPr>
        <p:spPr bwMode="auto">
          <a:xfrm>
            <a:off x="6084168" y="4005064"/>
            <a:ext cx="2881313"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400" dirty="0">
                <a:solidFill>
                  <a:srgbClr val="FF0000"/>
                </a:solidFill>
              </a:rPr>
              <a:t>ზოგიერთმა ნაწილაკმა შეიძლება დატოვოს კალორიმეტრის ფარგლები </a:t>
            </a:r>
            <a:endParaRPr lang="en-US" sz="1400" dirty="0">
              <a:solidFill>
                <a:srgbClr val="FF0000"/>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PH20-water-withboat-apr23_superkamiokan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692696"/>
            <a:ext cx="6913562"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331913" y="5301208"/>
            <a:ext cx="6553200" cy="646112"/>
          </a:xfrm>
          <a:prstGeom prst="rect">
            <a:avLst/>
          </a:prstGeom>
          <a:solidFill>
            <a:schemeClr val="bg1">
              <a:lumMod val="85000"/>
            </a:schemeClr>
          </a:solidFill>
        </p:spPr>
        <p:txBody>
          <a:bodyPr>
            <a:spAutoFit/>
          </a:bodyPr>
          <a:lstStyle/>
          <a:p>
            <a:pPr algn="ctr">
              <a:defRPr/>
            </a:pPr>
            <a:r>
              <a:rPr lang="ka-GE" dirty="0">
                <a:solidFill>
                  <a:srgbClr val="002060"/>
                </a:solidFill>
              </a:rPr>
              <a:t>ექსპერიმენტ სუპერ კამიოკანდეს ექსპერიმენტული შახტა - კედლები "მოპირკეთებულია" ფოტო გამამრავლებლებით</a:t>
            </a:r>
            <a:endParaRPr lang="en-US" dirty="0">
              <a:solidFill>
                <a:srgbClr val="002060"/>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629180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914400" y="274638"/>
            <a:ext cx="7772400" cy="634082"/>
          </a:xfrm>
        </p:spPr>
        <p:txBody>
          <a:bodyPr>
            <a:normAutofit/>
          </a:bodyPr>
          <a:lstStyle/>
          <a:p>
            <a:pPr algn="ctr"/>
            <a:r>
              <a:rPr lang="ka-GE" sz="2800" dirty="0" err="1"/>
              <a:t>სილიკონური</a:t>
            </a:r>
            <a:r>
              <a:rPr lang="ka-GE" sz="2800" dirty="0"/>
              <a:t> დეტექტორები</a:t>
            </a:r>
            <a:r>
              <a:rPr lang="en-US" sz="2800" dirty="0"/>
              <a:t> - </a:t>
            </a:r>
            <a:r>
              <a:rPr lang="ka-GE" sz="2800" dirty="0" err="1"/>
              <a:t>ლეგირება</a:t>
            </a:r>
            <a:endParaRPr lang="en-US" sz="2800" dirty="0"/>
          </a:p>
        </p:txBody>
      </p:sp>
      <p:pic>
        <p:nvPicPr>
          <p:cNvPr id="23555" name="Picture 4" descr="NtypeSilicon.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07504"/>
            <a:ext cx="3657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5"/>
          <p:cNvSpPr>
            <a:spLocks noChangeArrowheads="1"/>
          </p:cNvSpPr>
          <p:nvPr/>
        </p:nvSpPr>
        <p:spPr bwMode="auto">
          <a:xfrm>
            <a:off x="3960440" y="1556792"/>
            <a:ext cx="4572000" cy="52322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dirty="0">
                <a:solidFill>
                  <a:schemeClr val="bg1"/>
                </a:solidFill>
              </a:rPr>
              <a:t>სილიკონის ატომს გარეთა შრეზე გააჩნია ოთხი ელექტრონი და ქმნის კრისტალურ სტრუქტურას</a:t>
            </a:r>
            <a:endParaRPr lang="en-US" sz="1400" dirty="0">
              <a:solidFill>
                <a:schemeClr val="bg1"/>
              </a:solidFill>
            </a:endParaRPr>
          </a:p>
        </p:txBody>
      </p:sp>
      <p:sp>
        <p:nvSpPr>
          <p:cNvPr id="23557" name="Rectangle 6"/>
          <p:cNvSpPr>
            <a:spLocks noChangeArrowheads="1"/>
          </p:cNvSpPr>
          <p:nvPr/>
        </p:nvSpPr>
        <p:spPr bwMode="auto">
          <a:xfrm>
            <a:off x="3960440" y="2924944"/>
            <a:ext cx="4572000" cy="13843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dirty="0">
                <a:solidFill>
                  <a:schemeClr val="bg1"/>
                </a:solidFill>
              </a:rPr>
              <a:t>სილიკონის ერთი ატომი </a:t>
            </a:r>
            <a:r>
              <a:rPr lang="ka-GE" sz="1400" dirty="0" err="1">
                <a:solidFill>
                  <a:schemeClr val="bg1"/>
                </a:solidFill>
              </a:rPr>
              <a:t>ჩანცვლებულია</a:t>
            </a:r>
            <a:r>
              <a:rPr lang="ka-GE" sz="1400" dirty="0">
                <a:solidFill>
                  <a:schemeClr val="bg1"/>
                </a:solidFill>
              </a:rPr>
              <a:t> ფოსფორის ატომით, რომელსაც გარეთა შრეზე აქვს ხუთი ელექტრონი. მეხუთე ელექტრონი კრისტალური სტრუქტურის </a:t>
            </a:r>
            <a:r>
              <a:rPr lang="ka-GE" sz="1400" dirty="0" err="1">
                <a:solidFill>
                  <a:schemeClr val="bg1"/>
                </a:solidFill>
              </a:rPr>
              <a:t>შემქნაში</a:t>
            </a:r>
            <a:r>
              <a:rPr lang="ka-GE" sz="1400" dirty="0">
                <a:solidFill>
                  <a:schemeClr val="bg1"/>
                </a:solidFill>
              </a:rPr>
              <a:t> არ იღებს მონაწილეობას და მისი მოცილება ადვილია.  ეგრეთ წოდებული </a:t>
            </a:r>
            <a:r>
              <a:rPr lang="en-US" sz="1400" b="1" u="sng" dirty="0">
                <a:solidFill>
                  <a:schemeClr val="bg1"/>
                </a:solidFill>
              </a:rPr>
              <a:t>N-</a:t>
            </a:r>
            <a:r>
              <a:rPr lang="ka-GE" sz="1400" b="1" u="sng" dirty="0">
                <a:solidFill>
                  <a:schemeClr val="bg1"/>
                </a:solidFill>
              </a:rPr>
              <a:t>ტიპის</a:t>
            </a:r>
            <a:r>
              <a:rPr lang="ka-GE" sz="1400" dirty="0">
                <a:solidFill>
                  <a:schemeClr val="bg1"/>
                </a:solidFill>
              </a:rPr>
              <a:t> სილიკონი</a:t>
            </a:r>
            <a:endParaRPr lang="en-US" sz="1400" dirty="0">
              <a:solidFill>
                <a:schemeClr val="bg1"/>
              </a:solidFill>
            </a:endParaRPr>
          </a:p>
        </p:txBody>
      </p:sp>
      <p:sp>
        <p:nvSpPr>
          <p:cNvPr id="23558" name="Rectangle 7"/>
          <p:cNvSpPr>
            <a:spLocks noChangeArrowheads="1"/>
          </p:cNvSpPr>
          <p:nvPr/>
        </p:nvSpPr>
        <p:spPr bwMode="auto">
          <a:xfrm>
            <a:off x="3960440" y="4995192"/>
            <a:ext cx="4572000" cy="9540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dirty="0">
                <a:solidFill>
                  <a:schemeClr val="bg1"/>
                </a:solidFill>
              </a:rPr>
              <a:t>სილიკონის ერთი ატომი </a:t>
            </a:r>
            <a:r>
              <a:rPr lang="ka-GE" sz="1400" dirty="0" err="1">
                <a:solidFill>
                  <a:schemeClr val="bg1"/>
                </a:solidFill>
              </a:rPr>
              <a:t>ჩანცვლებულია</a:t>
            </a:r>
            <a:r>
              <a:rPr lang="ka-GE" sz="1400" dirty="0">
                <a:solidFill>
                  <a:schemeClr val="bg1"/>
                </a:solidFill>
              </a:rPr>
              <a:t> ბორის  ატომით, რომელსაც გარეთა შრეზე აქვს სამი ელექტრონი. კრისტალურ სტრუქტურას აკლია ერთი ელექტრონი   ეგრეთ წოდებული </a:t>
            </a:r>
            <a:r>
              <a:rPr lang="en-US" sz="1400" b="1" u="sng" dirty="0">
                <a:solidFill>
                  <a:schemeClr val="bg1"/>
                </a:solidFill>
              </a:rPr>
              <a:t>P-</a:t>
            </a:r>
            <a:r>
              <a:rPr lang="ka-GE" sz="1400" b="1" u="sng" dirty="0">
                <a:solidFill>
                  <a:schemeClr val="bg1"/>
                </a:solidFill>
              </a:rPr>
              <a:t>ტიპის </a:t>
            </a:r>
            <a:r>
              <a:rPr lang="en-US" sz="1400" b="1" u="sng" dirty="0">
                <a:solidFill>
                  <a:schemeClr val="bg1"/>
                </a:solidFill>
              </a:rPr>
              <a:t> </a:t>
            </a:r>
            <a:r>
              <a:rPr lang="ka-GE" sz="1400" dirty="0">
                <a:solidFill>
                  <a:schemeClr val="bg1"/>
                </a:solidFill>
              </a:rPr>
              <a:t>სილიკონი</a:t>
            </a:r>
            <a:endParaRPr lang="en-US" sz="1400" dirty="0">
              <a:solidFill>
                <a:schemeClr val="bg1"/>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274638"/>
            <a:ext cx="7772400" cy="634082"/>
          </a:xfrm>
        </p:spPr>
        <p:txBody>
          <a:bodyPr/>
          <a:lstStyle/>
          <a:p>
            <a:pPr algn="ctr"/>
            <a:r>
              <a:rPr lang="ka-GE" sz="2800" dirty="0" err="1"/>
              <a:t>სილიკონური</a:t>
            </a:r>
            <a:r>
              <a:rPr lang="ka-GE" sz="2800" dirty="0"/>
              <a:t> დეტექტორები</a:t>
            </a:r>
            <a:endParaRPr lang="en-US" sz="2800" dirty="0"/>
          </a:p>
        </p:txBody>
      </p:sp>
      <p:pic>
        <p:nvPicPr>
          <p:cNvPr id="25603" name="Picture 5" descr="CMS_silicon_strip_modules.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908720"/>
            <a:ext cx="2398713"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6" descr="cms_s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3212976"/>
            <a:ext cx="4518025"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7"/>
          <p:cNvSpPr>
            <a:spLocks noChangeArrowheads="1"/>
          </p:cNvSpPr>
          <p:nvPr/>
        </p:nvSpPr>
        <p:spPr bwMode="auto">
          <a:xfrm>
            <a:off x="4500563" y="2276872"/>
            <a:ext cx="44640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1400" dirty="0"/>
              <a:t>CMS -</a:t>
            </a:r>
            <a:r>
              <a:rPr lang="ka-GE" sz="1400" dirty="0"/>
              <a:t> ექსპერიმენტის </a:t>
            </a:r>
            <a:r>
              <a:rPr lang="ka-GE" sz="1400" dirty="0" err="1"/>
              <a:t>სილიკონურ</a:t>
            </a:r>
            <a:r>
              <a:rPr lang="ka-GE" sz="1400" dirty="0"/>
              <a:t> - </a:t>
            </a:r>
            <a:r>
              <a:rPr lang="ka-GE" sz="1400" dirty="0" err="1"/>
              <a:t>სტრიპული</a:t>
            </a:r>
            <a:r>
              <a:rPr lang="ka-GE" sz="1400" dirty="0"/>
              <a:t> დეტექტორი, შეიცავს მიახლოებით 9.5 მილიონ სტრიპს</a:t>
            </a:r>
            <a:endParaRPr lang="en-US" sz="1400" dirty="0"/>
          </a:p>
        </p:txBody>
      </p:sp>
      <p:sp>
        <p:nvSpPr>
          <p:cNvPr id="25606" name="Rectangle 8"/>
          <p:cNvSpPr>
            <a:spLocks noChangeArrowheads="1"/>
          </p:cNvSpPr>
          <p:nvPr/>
        </p:nvSpPr>
        <p:spPr bwMode="auto">
          <a:xfrm>
            <a:off x="2700338" y="1412875"/>
            <a:ext cx="25558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a:t>სილიკონურ - სტრიპული დეტექტორები შედგენილია ცალკეული მოდულებისგან</a:t>
            </a:r>
            <a:endParaRPr lang="en-US" sz="1400"/>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Tracks-from-CMS-collisions.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0113" y="981075"/>
            <a:ext cx="73437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4"/>
          <p:cNvSpPr>
            <a:spLocks noChangeArrowheads="1"/>
          </p:cNvSpPr>
          <p:nvPr/>
        </p:nvSpPr>
        <p:spPr bwMode="auto">
          <a:xfrm>
            <a:off x="1692275" y="5445125"/>
            <a:ext cx="4967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a:t>CMS </a:t>
            </a:r>
            <a:r>
              <a:rPr lang="ka-GE"/>
              <a:t>ექსპერიმენტის ერთ ერთი რეალური შემთხვევის კომპიუტერული ვიზუალიზაცია</a:t>
            </a:r>
            <a:endParaRPr lang="en-US"/>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899592" y="2348880"/>
            <a:ext cx="7344816" cy="216024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59632" y="2492896"/>
            <a:ext cx="115354" cy="18722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lus 9"/>
          <p:cNvSpPr/>
          <p:nvPr/>
        </p:nvSpPr>
        <p:spPr>
          <a:xfrm>
            <a:off x="8338120" y="3367844"/>
            <a:ext cx="338336" cy="338336"/>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inus 10"/>
          <p:cNvSpPr/>
          <p:nvPr/>
        </p:nvSpPr>
        <p:spPr>
          <a:xfrm>
            <a:off x="467544" y="3355144"/>
            <a:ext cx="345356" cy="351036"/>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769014" y="2492896"/>
            <a:ext cx="115354" cy="18722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Title 1"/>
          <p:cNvSpPr txBox="1">
            <a:spLocks/>
          </p:cNvSpPr>
          <p:nvPr/>
        </p:nvSpPr>
        <p:spPr>
          <a:xfrm>
            <a:off x="914400" y="274638"/>
            <a:ext cx="7772400" cy="922337"/>
          </a:xfrm>
          <a:prstGeom prst="rect">
            <a:avLst/>
          </a:prstGeom>
        </p:spPr>
        <p:txBody>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ka-GE" dirty="0" err="1"/>
              <a:t>გაზური</a:t>
            </a:r>
            <a:r>
              <a:rPr lang="ka-GE" dirty="0"/>
              <a:t> დეტექტორები</a:t>
            </a:r>
            <a:endParaRPr lang="en-US" dirty="0"/>
          </a:p>
        </p:txBody>
      </p:sp>
      <p:cxnSp>
        <p:nvCxnSpPr>
          <p:cNvPr id="9" name="Straight Arrow Connector 8"/>
          <p:cNvCxnSpPr/>
          <p:nvPr/>
        </p:nvCxnSpPr>
        <p:spPr>
          <a:xfrm>
            <a:off x="2195736" y="2132856"/>
            <a:ext cx="3672408" cy="2592288"/>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3059832" y="2420888"/>
            <a:ext cx="391389" cy="369332"/>
            <a:chOff x="3923928" y="1832691"/>
            <a:chExt cx="391389" cy="369332"/>
          </a:xfrm>
        </p:grpSpPr>
        <p:sp>
          <p:nvSpPr>
            <p:cNvPr id="13" name="Oval 12"/>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09" name="Group 108"/>
          <p:cNvGrpSpPr/>
          <p:nvPr/>
        </p:nvGrpSpPr>
        <p:grpSpPr>
          <a:xfrm>
            <a:off x="3316515" y="2573288"/>
            <a:ext cx="391389" cy="369332"/>
            <a:chOff x="3923928" y="1832691"/>
            <a:chExt cx="391389" cy="369332"/>
          </a:xfrm>
        </p:grpSpPr>
        <p:sp>
          <p:nvSpPr>
            <p:cNvPr id="110" name="Oval 109"/>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25" name="Group 124"/>
          <p:cNvGrpSpPr/>
          <p:nvPr/>
        </p:nvGrpSpPr>
        <p:grpSpPr>
          <a:xfrm>
            <a:off x="3532539" y="2725688"/>
            <a:ext cx="391389" cy="369332"/>
            <a:chOff x="3923928" y="1832691"/>
            <a:chExt cx="391389" cy="369332"/>
          </a:xfrm>
        </p:grpSpPr>
        <p:sp>
          <p:nvSpPr>
            <p:cNvPr id="126" name="Oval 125"/>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28" name="Group 127"/>
          <p:cNvGrpSpPr/>
          <p:nvPr/>
        </p:nvGrpSpPr>
        <p:grpSpPr>
          <a:xfrm>
            <a:off x="3748563" y="2878088"/>
            <a:ext cx="391389" cy="369332"/>
            <a:chOff x="3923928" y="1832691"/>
            <a:chExt cx="391389" cy="369332"/>
          </a:xfrm>
        </p:grpSpPr>
        <p:sp>
          <p:nvSpPr>
            <p:cNvPr id="129" name="Oval 128"/>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31" name="Group 130"/>
          <p:cNvGrpSpPr/>
          <p:nvPr/>
        </p:nvGrpSpPr>
        <p:grpSpPr>
          <a:xfrm>
            <a:off x="3964587" y="3030488"/>
            <a:ext cx="391389" cy="369332"/>
            <a:chOff x="3923928" y="1832691"/>
            <a:chExt cx="391389" cy="369332"/>
          </a:xfrm>
        </p:grpSpPr>
        <p:sp>
          <p:nvSpPr>
            <p:cNvPr id="132" name="Oval 131"/>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34" name="Group 133"/>
          <p:cNvGrpSpPr/>
          <p:nvPr/>
        </p:nvGrpSpPr>
        <p:grpSpPr>
          <a:xfrm>
            <a:off x="4180611" y="3182888"/>
            <a:ext cx="391389" cy="369332"/>
            <a:chOff x="3923928" y="1832691"/>
            <a:chExt cx="391389" cy="369332"/>
          </a:xfrm>
        </p:grpSpPr>
        <p:sp>
          <p:nvSpPr>
            <p:cNvPr id="135" name="Oval 134"/>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TextBox 135"/>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37" name="Group 136"/>
          <p:cNvGrpSpPr/>
          <p:nvPr/>
        </p:nvGrpSpPr>
        <p:grpSpPr>
          <a:xfrm>
            <a:off x="4396635" y="3335288"/>
            <a:ext cx="391389" cy="369332"/>
            <a:chOff x="3923928" y="1832691"/>
            <a:chExt cx="391389" cy="369332"/>
          </a:xfrm>
        </p:grpSpPr>
        <p:sp>
          <p:nvSpPr>
            <p:cNvPr id="138" name="Oval 137"/>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40" name="Group 139"/>
          <p:cNvGrpSpPr/>
          <p:nvPr/>
        </p:nvGrpSpPr>
        <p:grpSpPr>
          <a:xfrm>
            <a:off x="4612659" y="3487688"/>
            <a:ext cx="391389" cy="369332"/>
            <a:chOff x="3923928" y="1832691"/>
            <a:chExt cx="391389" cy="369332"/>
          </a:xfrm>
        </p:grpSpPr>
        <p:sp>
          <p:nvSpPr>
            <p:cNvPr id="141" name="Oval 140"/>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TextBox 141"/>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43" name="Group 142"/>
          <p:cNvGrpSpPr/>
          <p:nvPr/>
        </p:nvGrpSpPr>
        <p:grpSpPr>
          <a:xfrm>
            <a:off x="4828683" y="3640088"/>
            <a:ext cx="391389" cy="369332"/>
            <a:chOff x="3923928" y="1832691"/>
            <a:chExt cx="391389" cy="369332"/>
          </a:xfrm>
        </p:grpSpPr>
        <p:sp>
          <p:nvSpPr>
            <p:cNvPr id="144" name="Oval 143"/>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46" name="Group 145"/>
          <p:cNvGrpSpPr/>
          <p:nvPr/>
        </p:nvGrpSpPr>
        <p:grpSpPr>
          <a:xfrm>
            <a:off x="5044707" y="3792488"/>
            <a:ext cx="391389" cy="369332"/>
            <a:chOff x="3923928" y="1832691"/>
            <a:chExt cx="391389" cy="369332"/>
          </a:xfrm>
        </p:grpSpPr>
        <p:sp>
          <p:nvSpPr>
            <p:cNvPr id="147" name="Oval 146"/>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149" name="Group 148"/>
          <p:cNvGrpSpPr/>
          <p:nvPr/>
        </p:nvGrpSpPr>
        <p:grpSpPr>
          <a:xfrm>
            <a:off x="5260731" y="3944888"/>
            <a:ext cx="391389" cy="369332"/>
            <a:chOff x="3923928" y="1832691"/>
            <a:chExt cx="391389" cy="369332"/>
          </a:xfrm>
        </p:grpSpPr>
        <p:sp>
          <p:nvSpPr>
            <p:cNvPr id="150" name="Oval 149"/>
            <p:cNvSpPr/>
            <p:nvPr/>
          </p:nvSpPr>
          <p:spPr>
            <a:xfrm>
              <a:off x="3923928" y="2060848"/>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3925467" y="1832691"/>
              <a:ext cx="389850" cy="369332"/>
            </a:xfrm>
            <a:prstGeom prst="rect">
              <a:avLst/>
            </a:prstGeom>
            <a:noFill/>
          </p:spPr>
          <p:txBody>
            <a:bodyPr wrap="none" rtlCol="0">
              <a:spAutoFit/>
            </a:bodyPr>
            <a:lstStyle/>
            <a:p>
              <a:r>
                <a:rPr lang="en-US" dirty="0"/>
                <a:t>eˉ­­</a:t>
              </a:r>
            </a:p>
          </p:txBody>
        </p:sp>
      </p:grpSp>
      <p:grpSp>
        <p:nvGrpSpPr>
          <p:cNvPr id="23" name="Group 22"/>
          <p:cNvGrpSpPr/>
          <p:nvPr/>
        </p:nvGrpSpPr>
        <p:grpSpPr>
          <a:xfrm>
            <a:off x="2555776" y="2708920"/>
            <a:ext cx="467989" cy="369332"/>
            <a:chOff x="3100554" y="3275692"/>
            <a:chExt cx="467989" cy="369332"/>
          </a:xfrm>
        </p:grpSpPr>
        <p:sp>
          <p:nvSpPr>
            <p:cNvPr id="153" name="Oval 152"/>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162" name="Group 161"/>
          <p:cNvGrpSpPr/>
          <p:nvPr/>
        </p:nvGrpSpPr>
        <p:grpSpPr>
          <a:xfrm>
            <a:off x="2807867" y="2861320"/>
            <a:ext cx="467989" cy="369332"/>
            <a:chOff x="3100554" y="3275692"/>
            <a:chExt cx="467989" cy="369332"/>
          </a:xfrm>
        </p:grpSpPr>
        <p:sp>
          <p:nvSpPr>
            <p:cNvPr id="163" name="Oval 162"/>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TextBox 169"/>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257" name="Group 256"/>
          <p:cNvGrpSpPr/>
          <p:nvPr/>
        </p:nvGrpSpPr>
        <p:grpSpPr>
          <a:xfrm>
            <a:off x="3023891" y="3013720"/>
            <a:ext cx="467989" cy="369332"/>
            <a:chOff x="3100554" y="3275692"/>
            <a:chExt cx="467989" cy="369332"/>
          </a:xfrm>
        </p:grpSpPr>
        <p:sp>
          <p:nvSpPr>
            <p:cNvPr id="258" name="Oval 257"/>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Oval 258"/>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Oval 259"/>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Oval 260"/>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Oval 261"/>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Oval 262"/>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Oval 263"/>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TextBox 264"/>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266" name="Group 265"/>
          <p:cNvGrpSpPr/>
          <p:nvPr/>
        </p:nvGrpSpPr>
        <p:grpSpPr>
          <a:xfrm>
            <a:off x="3239915" y="3166120"/>
            <a:ext cx="467989" cy="369332"/>
            <a:chOff x="3100554" y="3275692"/>
            <a:chExt cx="467989" cy="369332"/>
          </a:xfrm>
        </p:grpSpPr>
        <p:sp>
          <p:nvSpPr>
            <p:cNvPr id="267" name="Oval 266"/>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Oval 267"/>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Oval 268"/>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Oval 269"/>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Oval 270"/>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2" name="Oval 271"/>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3" name="Oval 272"/>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TextBox 273"/>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275" name="Group 274"/>
          <p:cNvGrpSpPr/>
          <p:nvPr/>
        </p:nvGrpSpPr>
        <p:grpSpPr>
          <a:xfrm>
            <a:off x="3455939" y="3318520"/>
            <a:ext cx="467989" cy="369332"/>
            <a:chOff x="3100554" y="3275692"/>
            <a:chExt cx="467989" cy="369332"/>
          </a:xfrm>
        </p:grpSpPr>
        <p:sp>
          <p:nvSpPr>
            <p:cNvPr id="276" name="Oval 275"/>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Oval 276"/>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Oval 278"/>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0" name="Oval 279"/>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Oval 280"/>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Oval 281"/>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TextBox 282"/>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284" name="Group 283"/>
          <p:cNvGrpSpPr/>
          <p:nvPr/>
        </p:nvGrpSpPr>
        <p:grpSpPr>
          <a:xfrm>
            <a:off x="3671963" y="3470920"/>
            <a:ext cx="467989" cy="369332"/>
            <a:chOff x="3100554" y="3275692"/>
            <a:chExt cx="467989" cy="369332"/>
          </a:xfrm>
        </p:grpSpPr>
        <p:sp>
          <p:nvSpPr>
            <p:cNvPr id="285" name="Oval 284"/>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Oval 285"/>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Oval 286"/>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 name="Oval 287"/>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Oval 288"/>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Oval 289"/>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Oval 290"/>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TextBox 291"/>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293" name="Group 292"/>
          <p:cNvGrpSpPr/>
          <p:nvPr/>
        </p:nvGrpSpPr>
        <p:grpSpPr>
          <a:xfrm>
            <a:off x="3887987" y="3623320"/>
            <a:ext cx="467989" cy="369332"/>
            <a:chOff x="3100554" y="3275692"/>
            <a:chExt cx="467989" cy="369332"/>
          </a:xfrm>
        </p:grpSpPr>
        <p:sp>
          <p:nvSpPr>
            <p:cNvPr id="294" name="Oval 293"/>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Oval 294"/>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Oval 295"/>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Oval 296"/>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Oval 298"/>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Oval 299"/>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TextBox 300"/>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302" name="Group 301"/>
          <p:cNvGrpSpPr/>
          <p:nvPr/>
        </p:nvGrpSpPr>
        <p:grpSpPr>
          <a:xfrm>
            <a:off x="4104011" y="3775720"/>
            <a:ext cx="467989" cy="369332"/>
            <a:chOff x="3100554" y="3275692"/>
            <a:chExt cx="467989" cy="369332"/>
          </a:xfrm>
        </p:grpSpPr>
        <p:sp>
          <p:nvSpPr>
            <p:cNvPr id="303" name="Oval 302"/>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Oval 303"/>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Oval 304"/>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Oval 305"/>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Oval 306"/>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Oval 307"/>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Oval 308"/>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TextBox 309"/>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311" name="Group 310"/>
          <p:cNvGrpSpPr/>
          <p:nvPr/>
        </p:nvGrpSpPr>
        <p:grpSpPr>
          <a:xfrm>
            <a:off x="4320035" y="3928120"/>
            <a:ext cx="467989" cy="369332"/>
            <a:chOff x="3100554" y="3275692"/>
            <a:chExt cx="467989" cy="369332"/>
          </a:xfrm>
        </p:grpSpPr>
        <p:sp>
          <p:nvSpPr>
            <p:cNvPr id="312" name="Oval 311"/>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Oval 312"/>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Oval 313"/>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Oval 314"/>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Oval 315"/>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Oval 316"/>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Oval 317"/>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TextBox 318"/>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320" name="Group 319"/>
          <p:cNvGrpSpPr/>
          <p:nvPr/>
        </p:nvGrpSpPr>
        <p:grpSpPr>
          <a:xfrm>
            <a:off x="4536059" y="4080520"/>
            <a:ext cx="467989" cy="369332"/>
            <a:chOff x="3100554" y="3275692"/>
            <a:chExt cx="467989" cy="369332"/>
          </a:xfrm>
        </p:grpSpPr>
        <p:sp>
          <p:nvSpPr>
            <p:cNvPr id="321" name="Oval 320"/>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Oval 321"/>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Oval 322"/>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Oval 323"/>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Oval 324"/>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Oval 325"/>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Oval 326"/>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TextBox 327"/>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grpSp>
        <p:nvGrpSpPr>
          <p:cNvPr id="329" name="Group 328"/>
          <p:cNvGrpSpPr/>
          <p:nvPr/>
        </p:nvGrpSpPr>
        <p:grpSpPr>
          <a:xfrm>
            <a:off x="2339752" y="2564904"/>
            <a:ext cx="467989" cy="369332"/>
            <a:chOff x="3100554" y="3275692"/>
            <a:chExt cx="467989" cy="369332"/>
          </a:xfrm>
        </p:grpSpPr>
        <p:sp>
          <p:nvSpPr>
            <p:cNvPr id="330" name="Oval 329"/>
            <p:cNvSpPr/>
            <p:nvPr/>
          </p:nvSpPr>
          <p:spPr>
            <a:xfrm>
              <a:off x="3347864" y="3380957"/>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Oval 330"/>
            <p:cNvSpPr/>
            <p:nvPr/>
          </p:nvSpPr>
          <p:spPr>
            <a:xfrm>
              <a:off x="3419872" y="3356992"/>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Oval 331"/>
            <p:cNvSpPr/>
            <p:nvPr/>
          </p:nvSpPr>
          <p:spPr>
            <a:xfrm>
              <a:off x="3481433" y="3394685"/>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Oval 332"/>
            <p:cNvSpPr/>
            <p:nvPr/>
          </p:nvSpPr>
          <p:spPr>
            <a:xfrm>
              <a:off x="3415217" y="3429000"/>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Oval 333"/>
            <p:cNvSpPr/>
            <p:nvPr/>
          </p:nvSpPr>
          <p:spPr>
            <a:xfrm>
              <a:off x="3359709" y="3308949"/>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Oval 334"/>
            <p:cNvSpPr/>
            <p:nvPr/>
          </p:nvSpPr>
          <p:spPr>
            <a:xfrm>
              <a:off x="3431605" y="3282866"/>
              <a:ext cx="72008" cy="7200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Oval 335"/>
            <p:cNvSpPr/>
            <p:nvPr/>
          </p:nvSpPr>
          <p:spPr>
            <a:xfrm>
              <a:off x="3496535" y="3327307"/>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TextBox 336"/>
            <p:cNvSpPr txBox="1"/>
            <p:nvPr/>
          </p:nvSpPr>
          <p:spPr>
            <a:xfrm>
              <a:off x="3100554" y="3275692"/>
              <a:ext cx="319318" cy="369332"/>
            </a:xfrm>
            <a:prstGeom prst="rect">
              <a:avLst/>
            </a:prstGeom>
            <a:noFill/>
          </p:spPr>
          <p:txBody>
            <a:bodyPr wrap="none" rtlCol="0">
              <a:spAutoFit/>
            </a:bodyPr>
            <a:lstStyle/>
            <a:p>
              <a:r>
                <a:rPr lang="ru-RU" dirty="0"/>
                <a:t>+</a:t>
              </a:r>
              <a:endParaRPr lang="en-US" dirty="0"/>
            </a:p>
          </p:txBody>
        </p:sp>
      </p:grpSp>
      <p:sp>
        <p:nvSpPr>
          <p:cNvPr id="6" name="Footer Placeholder 5"/>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163568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3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2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2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14400" y="274638"/>
            <a:ext cx="7772400" cy="850106"/>
          </a:xfrm>
          <a:prstGeom prst="rect">
            <a:avLst/>
          </a:prstGeom>
        </p:spPr>
        <p:txBody>
          <a:bodyP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ka-GE" sz="2800" dirty="0">
                <a:solidFill>
                  <a:schemeClr val="tx1"/>
                </a:solidFill>
              </a:rPr>
              <a:t>თანამედროვე ექსპერიმენტული დანადგარები</a:t>
            </a:r>
            <a:endParaRPr lang="en-US" sz="2800" dirty="0">
              <a:solidFill>
                <a:schemeClr val="tx1"/>
              </a:solidFill>
            </a:endParaRPr>
          </a:p>
        </p:txBody>
      </p:sp>
      <p:sp>
        <p:nvSpPr>
          <p:cNvPr id="6" name="Donut 5"/>
          <p:cNvSpPr>
            <a:spLocks noChangeAspect="1"/>
          </p:cNvSpPr>
          <p:nvPr/>
        </p:nvSpPr>
        <p:spPr>
          <a:xfrm>
            <a:off x="931560" y="868680"/>
            <a:ext cx="5080600" cy="5080600"/>
          </a:xfrm>
          <a:prstGeom prst="donut">
            <a:avLst>
              <a:gd name="adj" fmla="val 948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a:spLocks noChangeAspect="1"/>
          </p:cNvSpPr>
          <p:nvPr/>
        </p:nvSpPr>
        <p:spPr>
          <a:xfrm>
            <a:off x="1388760" y="1325880"/>
            <a:ext cx="4206240" cy="4206240"/>
          </a:xfrm>
          <a:prstGeom prst="donut">
            <a:avLst>
              <a:gd name="adj" fmla="val 1362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onut 7"/>
          <p:cNvSpPr>
            <a:spLocks noChangeAspect="1"/>
          </p:cNvSpPr>
          <p:nvPr/>
        </p:nvSpPr>
        <p:spPr>
          <a:xfrm>
            <a:off x="1937400" y="1874520"/>
            <a:ext cx="3108960" cy="3108960"/>
          </a:xfrm>
          <a:prstGeom prst="donut">
            <a:avLst>
              <a:gd name="adj" fmla="val 2084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Donut 8"/>
          <p:cNvSpPr/>
          <p:nvPr/>
        </p:nvSpPr>
        <p:spPr>
          <a:xfrm>
            <a:off x="2577480" y="2514600"/>
            <a:ext cx="1828800" cy="18288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Oval 9"/>
          <p:cNvSpPr>
            <a:spLocks noChangeAspect="1"/>
          </p:cNvSpPr>
          <p:nvPr/>
        </p:nvSpPr>
        <p:spPr>
          <a:xfrm>
            <a:off x="3419872" y="3356992"/>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5436096" y="1551354"/>
            <a:ext cx="2579552" cy="646331"/>
          </a:xfrm>
          <a:prstGeom prst="rect">
            <a:avLst/>
          </a:prstGeom>
          <a:noFill/>
        </p:spPr>
        <p:txBody>
          <a:bodyPr wrap="none" rtlCol="0">
            <a:spAutoFit/>
          </a:bodyPr>
          <a:lstStyle/>
          <a:p>
            <a:pPr marL="285750" indent="-285750">
              <a:buFont typeface="Wingdings" pitchFamily="2" charset="2"/>
              <a:buChar char="Ø"/>
            </a:pPr>
            <a:r>
              <a:rPr lang="ka-GE" dirty="0"/>
              <a:t>ურთიერთქმედების</a:t>
            </a:r>
            <a:br>
              <a:rPr lang="ka-GE" dirty="0"/>
            </a:br>
            <a:r>
              <a:rPr lang="ka-GE" dirty="0"/>
              <a:t>წერტილი</a:t>
            </a:r>
          </a:p>
        </p:txBody>
      </p:sp>
      <p:sp>
        <p:nvSpPr>
          <p:cNvPr id="12" name="TextBox 11"/>
          <p:cNvSpPr txBox="1"/>
          <p:nvPr/>
        </p:nvSpPr>
        <p:spPr>
          <a:xfrm>
            <a:off x="5576105" y="4725144"/>
            <a:ext cx="2092239" cy="646331"/>
          </a:xfrm>
          <a:prstGeom prst="rect">
            <a:avLst/>
          </a:prstGeom>
          <a:noFill/>
        </p:spPr>
        <p:txBody>
          <a:bodyPr wrap="none" rtlCol="0">
            <a:spAutoFit/>
          </a:bodyPr>
          <a:lstStyle/>
          <a:p>
            <a:pPr marL="285750" indent="-285750">
              <a:buFont typeface="Wingdings" pitchFamily="2" charset="2"/>
              <a:buChar char="Ø"/>
            </a:pPr>
            <a:r>
              <a:rPr lang="ka-GE" dirty="0"/>
              <a:t>მიონური </a:t>
            </a:r>
            <a:br>
              <a:rPr lang="ka-GE" dirty="0"/>
            </a:br>
            <a:r>
              <a:rPr lang="ka-GE" dirty="0"/>
              <a:t>სპექტრომეტრი</a:t>
            </a:r>
          </a:p>
        </p:txBody>
      </p:sp>
      <p:sp>
        <p:nvSpPr>
          <p:cNvPr id="13" name="TextBox 12"/>
          <p:cNvSpPr txBox="1"/>
          <p:nvPr/>
        </p:nvSpPr>
        <p:spPr>
          <a:xfrm>
            <a:off x="5868144" y="3934797"/>
            <a:ext cx="2032929" cy="646331"/>
          </a:xfrm>
          <a:prstGeom prst="rect">
            <a:avLst/>
          </a:prstGeom>
          <a:noFill/>
        </p:spPr>
        <p:txBody>
          <a:bodyPr wrap="none" rtlCol="0">
            <a:spAutoFit/>
          </a:bodyPr>
          <a:lstStyle/>
          <a:p>
            <a:pPr marL="285750" indent="-285750">
              <a:buFont typeface="Wingdings" pitchFamily="2" charset="2"/>
              <a:buChar char="Ø"/>
            </a:pPr>
            <a:r>
              <a:rPr lang="ka-GE" dirty="0" err="1"/>
              <a:t>ადრონული</a:t>
            </a:r>
            <a:br>
              <a:rPr lang="ka-GE" dirty="0"/>
            </a:br>
            <a:r>
              <a:rPr lang="ka-GE" dirty="0"/>
              <a:t>კალორიმეტრი</a:t>
            </a:r>
          </a:p>
        </p:txBody>
      </p:sp>
      <p:sp>
        <p:nvSpPr>
          <p:cNvPr id="14" name="TextBox 13"/>
          <p:cNvSpPr txBox="1"/>
          <p:nvPr/>
        </p:nvSpPr>
        <p:spPr>
          <a:xfrm>
            <a:off x="6047535" y="3105834"/>
            <a:ext cx="2720617" cy="646331"/>
          </a:xfrm>
          <a:prstGeom prst="rect">
            <a:avLst/>
          </a:prstGeom>
          <a:noFill/>
        </p:spPr>
        <p:txBody>
          <a:bodyPr wrap="none" rtlCol="0">
            <a:spAutoFit/>
          </a:bodyPr>
          <a:lstStyle/>
          <a:p>
            <a:pPr marL="285750" indent="-285750">
              <a:buFont typeface="Wingdings" pitchFamily="2" charset="2"/>
              <a:buChar char="Ø"/>
            </a:pPr>
            <a:r>
              <a:rPr lang="ka-GE" dirty="0"/>
              <a:t>ელექტრომაგნიტური</a:t>
            </a:r>
            <a:br>
              <a:rPr lang="ka-GE" dirty="0"/>
            </a:br>
            <a:r>
              <a:rPr lang="ka-GE" dirty="0"/>
              <a:t>კალორიმეტრი</a:t>
            </a:r>
          </a:p>
        </p:txBody>
      </p:sp>
      <p:sp>
        <p:nvSpPr>
          <p:cNvPr id="15" name="TextBox 14"/>
          <p:cNvSpPr txBox="1"/>
          <p:nvPr/>
        </p:nvSpPr>
        <p:spPr>
          <a:xfrm>
            <a:off x="5868144" y="2276872"/>
            <a:ext cx="2390398" cy="646331"/>
          </a:xfrm>
          <a:prstGeom prst="rect">
            <a:avLst/>
          </a:prstGeom>
          <a:noFill/>
        </p:spPr>
        <p:txBody>
          <a:bodyPr wrap="none" rtlCol="0">
            <a:spAutoFit/>
          </a:bodyPr>
          <a:lstStyle/>
          <a:p>
            <a:pPr marL="285750" indent="-285750">
              <a:buFont typeface="Wingdings" pitchFamily="2" charset="2"/>
              <a:buChar char="Ø"/>
            </a:pPr>
            <a:r>
              <a:rPr lang="ka-GE" dirty="0"/>
              <a:t>შიდა დეტექტორი</a:t>
            </a:r>
            <a:br>
              <a:rPr lang="ka-GE" dirty="0"/>
            </a:br>
            <a:r>
              <a:rPr lang="ka-GE" dirty="0"/>
              <a:t>(</a:t>
            </a:r>
            <a:r>
              <a:rPr lang="ka-GE" dirty="0" err="1"/>
              <a:t>ტრეკერი</a:t>
            </a:r>
            <a:r>
              <a:rPr lang="ka-GE" dirty="0"/>
              <a:t>)</a:t>
            </a:r>
          </a:p>
        </p:txBody>
      </p:sp>
      <p:sp>
        <p:nvSpPr>
          <p:cNvPr id="2" name="Footer Placeholder 1"/>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158464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2000"/>
                                        <p:tgtEl>
                                          <p:spTgt spid="8"/>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heel(1)">
                                      <p:cBhvr>
                                        <p:cTn id="30" dur="20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randombar(horizontal)">
                                      <p:cBhvr>
                                        <p:cTn id="4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914400" y="274638"/>
            <a:ext cx="7772400" cy="868362"/>
          </a:xfrm>
        </p:spPr>
        <p:txBody>
          <a:bodyPr>
            <a:normAutofit fontScale="90000"/>
          </a:bodyPr>
          <a:lstStyle/>
          <a:p>
            <a:pPr algn="ctr"/>
            <a:r>
              <a:rPr lang="ka-GE" sz="2800" dirty="0" err="1"/>
              <a:t>გაზური</a:t>
            </a:r>
            <a:r>
              <a:rPr lang="ka-GE" sz="2800" dirty="0"/>
              <a:t> </a:t>
            </a:r>
            <a:r>
              <a:rPr lang="ka-GE" sz="2800" dirty="0" err="1"/>
              <a:t>ტრეკული</a:t>
            </a:r>
            <a:r>
              <a:rPr lang="ka-GE" sz="2800" dirty="0"/>
              <a:t> დეტექტორების მოქმედების პრინციპი</a:t>
            </a:r>
            <a:endParaRPr lang="en-US" sz="2800" dirty="0"/>
          </a:p>
        </p:txBody>
      </p:sp>
      <p:sp>
        <p:nvSpPr>
          <p:cNvPr id="3" name="Footer Placeholder 2"/>
          <p:cNvSpPr>
            <a:spLocks noGrp="1"/>
          </p:cNvSpPr>
          <p:nvPr>
            <p:ph type="ftr" sz="quarter" idx="12"/>
          </p:nvPr>
        </p:nvSpPr>
        <p:spPr/>
        <p:txBody>
          <a:bodyPr/>
          <a:lstStyle/>
          <a:p>
            <a:pPr>
              <a:defRPr/>
            </a:pPr>
            <a:r>
              <a:rPr lang="en-US"/>
              <a:t>Georgian Teacher Programme - 2025</a:t>
            </a:r>
          </a:p>
        </p:txBody>
      </p:sp>
      <p:pic>
        <p:nvPicPr>
          <p:cNvPr id="4" name="Picture 3" descr="A diagram of a graph&#10;&#10;Description automatically generated">
            <a:extLst>
              <a:ext uri="{FF2B5EF4-FFF2-40B4-BE49-F238E27FC236}">
                <a16:creationId xmlns:a16="http://schemas.microsoft.com/office/drawing/2014/main" id="{109F6DF4-1602-8D8F-954F-CF2A6DBB42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197246"/>
            <a:ext cx="5688632" cy="4759488"/>
          </a:xfrm>
          <a:prstGeom prst="rect">
            <a:avLst/>
          </a:prstGeom>
        </p:spPr>
      </p:pic>
      <p:sp>
        <p:nvSpPr>
          <p:cNvPr id="5" name="Rectangle 4"/>
          <p:cNvSpPr/>
          <p:nvPr/>
        </p:nvSpPr>
        <p:spPr>
          <a:xfrm>
            <a:off x="5868144" y="1484784"/>
            <a:ext cx="2890664" cy="2246769"/>
          </a:xfrm>
          <a:prstGeom prst="rect">
            <a:avLst/>
          </a:prstGeom>
        </p:spPr>
        <p:txBody>
          <a:bodyPr wrap="square">
            <a:spAutoFit/>
          </a:bodyPr>
          <a:lstStyle/>
          <a:p>
            <a:pPr>
              <a:defRPr/>
            </a:pPr>
            <a:r>
              <a:rPr lang="ka-GE" sz="1400" dirty="0"/>
              <a:t>მაღალი ძაბვის სიდიდეზე დამოკიდებულებით რამდენიმე რეგიონი არსებობს</a:t>
            </a:r>
          </a:p>
          <a:p>
            <a:pPr>
              <a:defRPr/>
            </a:pPr>
            <a:endParaRPr lang="ka-GE" sz="1400" dirty="0"/>
          </a:p>
          <a:p>
            <a:pPr marL="342900" indent="-342900">
              <a:buFont typeface="Wingdings" pitchFamily="2" charset="2"/>
              <a:buChar char="v"/>
              <a:defRPr/>
            </a:pPr>
            <a:r>
              <a:rPr lang="ka-GE" sz="1400" dirty="0"/>
              <a:t>რეკობნაციის რეგიონი</a:t>
            </a:r>
          </a:p>
          <a:p>
            <a:pPr marL="342900" indent="-342900">
              <a:buFont typeface="Wingdings" pitchFamily="2" charset="2"/>
              <a:buChar char="v"/>
              <a:defRPr/>
            </a:pPr>
            <a:r>
              <a:rPr lang="ka-GE" sz="1400" dirty="0"/>
              <a:t>იონიზაციის რეგიონი</a:t>
            </a:r>
          </a:p>
          <a:p>
            <a:pPr marL="342900" indent="-342900">
              <a:buFont typeface="Wingdings" pitchFamily="2" charset="2"/>
              <a:buChar char="v"/>
              <a:defRPr/>
            </a:pPr>
            <a:r>
              <a:rPr lang="ka-GE" sz="1400" dirty="0"/>
              <a:t>პროპოციული რეგიონი</a:t>
            </a:r>
          </a:p>
          <a:p>
            <a:pPr marL="342900" indent="-342900">
              <a:buFont typeface="Wingdings" pitchFamily="2" charset="2"/>
              <a:buChar char="v"/>
              <a:defRPr/>
            </a:pPr>
            <a:r>
              <a:rPr lang="ka-GE" sz="1400" dirty="0"/>
              <a:t>გეიგერ - მიულერის რეგიონი</a:t>
            </a:r>
          </a:p>
          <a:p>
            <a:pPr marL="342900" indent="-342900">
              <a:buFont typeface="Wingdings" pitchFamily="2" charset="2"/>
              <a:buChar char="v"/>
              <a:defRPr/>
            </a:pPr>
            <a:r>
              <a:rPr lang="ka-GE" sz="1400" dirty="0"/>
              <a:t>გარღვევის რეგიონი</a:t>
            </a:r>
            <a:endParaRPr lang="en-US" sz="1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11"/>
          <p:cNvSpPr>
            <a:spLocks noChangeArrowheads="1"/>
          </p:cNvSpPr>
          <p:nvPr/>
        </p:nvSpPr>
        <p:spPr bwMode="auto">
          <a:xfrm>
            <a:off x="5143501" y="1492448"/>
            <a:ext cx="28083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ka-GE" dirty="0"/>
              <a:t>კათოდური სიბრტყეები</a:t>
            </a:r>
          </a:p>
        </p:txBody>
      </p:sp>
      <p:sp>
        <p:nvSpPr>
          <p:cNvPr id="20490" name="Rectangle 16"/>
          <p:cNvSpPr>
            <a:spLocks noChangeArrowheads="1"/>
          </p:cNvSpPr>
          <p:nvPr/>
        </p:nvSpPr>
        <p:spPr bwMode="auto">
          <a:xfrm>
            <a:off x="5242324" y="1984468"/>
            <a:ext cx="29613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ka-GE" dirty="0" err="1"/>
              <a:t>ანოდური</a:t>
            </a:r>
            <a:r>
              <a:rPr lang="en-US" dirty="0"/>
              <a:t>,</a:t>
            </a:r>
            <a:r>
              <a:rPr lang="ka-GE" dirty="0"/>
              <a:t> ანუ სასიგნალო</a:t>
            </a:r>
          </a:p>
          <a:p>
            <a:pPr algn="ctr"/>
            <a:r>
              <a:rPr lang="ka-GE" dirty="0"/>
              <a:t> მავთულები</a:t>
            </a:r>
            <a:endParaRPr lang="en-US" dirty="0"/>
          </a:p>
        </p:txBody>
      </p:sp>
      <p:sp>
        <p:nvSpPr>
          <p:cNvPr id="20492" name="Rectangle 18"/>
          <p:cNvSpPr>
            <a:spLocks noChangeArrowheads="1"/>
          </p:cNvSpPr>
          <p:nvPr/>
        </p:nvSpPr>
        <p:spPr bwMode="auto">
          <a:xfrm>
            <a:off x="539750" y="5013176"/>
            <a:ext cx="8229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dirty="0"/>
              <a:t>პირველად შექმნილი იქნა ცერნში ჯორჯ ჩარპაკისა და მისი ჯგუფის მიერ</a:t>
            </a:r>
            <a:r>
              <a:rPr lang="en-US" dirty="0"/>
              <a:t>. </a:t>
            </a:r>
            <a:r>
              <a:rPr lang="ka-GE" dirty="0"/>
              <a:t>ძალიან სწრაფად გახდა პოპულარული და 1992 წელს ჯორჯ ჩარპაკს ნობელის პრემია მიენიჭა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3" y="1140643"/>
            <a:ext cx="4100816" cy="3728641"/>
          </a:xfrm>
          <a:prstGeom prst="rect">
            <a:avLst/>
          </a:prstGeom>
        </p:spPr>
      </p:pic>
      <p:sp>
        <p:nvSpPr>
          <p:cNvPr id="25" name="TextBox 24"/>
          <p:cNvSpPr txBox="1"/>
          <p:nvPr/>
        </p:nvSpPr>
        <p:spPr>
          <a:xfrm>
            <a:off x="4800600" y="2869139"/>
            <a:ext cx="4153624" cy="1754326"/>
          </a:xfrm>
          <a:prstGeom prst="rect">
            <a:avLst/>
          </a:prstGeom>
          <a:noFill/>
        </p:spPr>
        <p:txBody>
          <a:bodyPr wrap="square" rtlCol="0">
            <a:spAutoFit/>
          </a:bodyPr>
          <a:lstStyle/>
          <a:p>
            <a:r>
              <a:rPr lang="ka-GE" dirty="0"/>
              <a:t>პირველადი იონიზაციის დროს დაბადებული ელექტრონების გამრავლება ხდება მცირე დიამეტრის </a:t>
            </a:r>
            <a:r>
              <a:rPr lang="en-US" dirty="0"/>
              <a:t>(~20</a:t>
            </a:r>
            <a:r>
              <a:rPr lang="el-GR" dirty="0"/>
              <a:t>μ</a:t>
            </a:r>
            <a:r>
              <a:rPr lang="en-US" dirty="0"/>
              <a:t>m)</a:t>
            </a:r>
            <a:r>
              <a:rPr lang="ka-GE" dirty="0"/>
              <a:t> </a:t>
            </a:r>
            <a:r>
              <a:rPr lang="ka-GE" dirty="0" err="1"/>
              <a:t>ანოდური</a:t>
            </a:r>
            <a:r>
              <a:rPr lang="ka-GE" dirty="0"/>
              <a:t> მავთულის უშუალო სიახლოვეს ინტენსიური ელექტრული ველის საშუალებით</a:t>
            </a:r>
            <a:endParaRPr lang="en-US" dirty="0"/>
          </a:p>
        </p:txBody>
      </p:sp>
      <p:cxnSp>
        <p:nvCxnSpPr>
          <p:cNvPr id="28" name="Straight Arrow Connector 27"/>
          <p:cNvCxnSpPr>
            <a:stCxn id="20487" idx="1"/>
          </p:cNvCxnSpPr>
          <p:nvPr/>
        </p:nvCxnSpPr>
        <p:spPr>
          <a:xfrm flipH="1" flipV="1">
            <a:off x="3923929" y="1450464"/>
            <a:ext cx="1219572" cy="22665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0487" idx="1"/>
          </p:cNvCxnSpPr>
          <p:nvPr/>
        </p:nvCxnSpPr>
        <p:spPr>
          <a:xfrm flipH="1">
            <a:off x="4031290" y="1677114"/>
            <a:ext cx="1112211" cy="231774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4223374" y="2307634"/>
            <a:ext cx="1018950" cy="6725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itle 1"/>
          <p:cNvSpPr>
            <a:spLocks noGrp="1"/>
          </p:cNvSpPr>
          <p:nvPr>
            <p:ph type="title"/>
          </p:nvPr>
        </p:nvSpPr>
        <p:spPr>
          <a:xfrm>
            <a:off x="914400" y="331366"/>
            <a:ext cx="7772400" cy="488579"/>
          </a:xfrm>
        </p:spPr>
        <p:txBody>
          <a:bodyPr>
            <a:normAutofit fontScale="90000"/>
          </a:bodyPr>
          <a:lstStyle/>
          <a:p>
            <a:pPr algn="ctr"/>
            <a:r>
              <a:rPr lang="ka-GE" sz="2800" dirty="0"/>
              <a:t>სხვადასხვა ტიპის გაზური დეტექტორები</a:t>
            </a:r>
            <a:endParaRPr lang="en-US" sz="2800" dirty="0"/>
          </a:p>
        </p:txBody>
      </p:sp>
      <p:sp>
        <p:nvSpPr>
          <p:cNvPr id="40" name="TextBox 39"/>
          <p:cNvSpPr txBox="1"/>
          <p:nvPr/>
        </p:nvSpPr>
        <p:spPr>
          <a:xfrm>
            <a:off x="5109368" y="941776"/>
            <a:ext cx="2842445" cy="369332"/>
          </a:xfrm>
          <a:prstGeom prst="rect">
            <a:avLst/>
          </a:prstGeom>
          <a:noFill/>
        </p:spPr>
        <p:txBody>
          <a:bodyPr wrap="none" rtlCol="0">
            <a:spAutoFit/>
          </a:bodyPr>
          <a:lstStyle/>
          <a:p>
            <a:pPr algn="ctr"/>
            <a:r>
              <a:rPr lang="en-US" b="1" dirty="0">
                <a:latin typeface="Times New Roman" panose="02020603050405020304" pitchFamily="18" charset="0"/>
                <a:cs typeface="Times New Roman" panose="02020603050405020304" pitchFamily="18" charset="0"/>
              </a:rPr>
              <a:t>პ</a:t>
            </a:r>
            <a:r>
              <a:rPr lang="ka-GE" b="1" dirty="0" err="1">
                <a:latin typeface="Times New Roman" panose="02020603050405020304" pitchFamily="18" charset="0"/>
                <a:cs typeface="Times New Roman" panose="02020603050405020304" pitchFamily="18" charset="0"/>
              </a:rPr>
              <a:t>როპორციული</a:t>
            </a:r>
            <a:r>
              <a:rPr lang="ka-GE" b="1" dirty="0">
                <a:latin typeface="Times New Roman" panose="02020603050405020304" pitchFamily="18" charset="0"/>
                <a:cs typeface="Times New Roman" panose="02020603050405020304" pitchFamily="18" charset="0"/>
              </a:rPr>
              <a:t> კამერები</a:t>
            </a:r>
            <a:endParaRPr lang="en-US" b="1"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2279708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331366"/>
            <a:ext cx="7772400" cy="488579"/>
          </a:xfrm>
        </p:spPr>
        <p:txBody>
          <a:bodyPr>
            <a:normAutofit fontScale="90000"/>
          </a:bodyPr>
          <a:lstStyle/>
          <a:p>
            <a:pPr algn="ctr"/>
            <a:r>
              <a:rPr lang="ka-GE" sz="2800" dirty="0"/>
              <a:t>სხვადასხვა ტიპის გაზური დეტექტორები</a:t>
            </a:r>
            <a:endParaRPr lang="en-US" sz="28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23935"/>
          <a:stretch/>
        </p:blipFill>
        <p:spPr>
          <a:xfrm>
            <a:off x="227487" y="1124744"/>
            <a:ext cx="3993082" cy="278963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351000"/>
            <a:ext cx="3532225" cy="2897401"/>
          </a:xfrm>
          <a:prstGeom prst="rect">
            <a:avLst/>
          </a:prstGeom>
        </p:spPr>
      </p:pic>
      <p:sp>
        <p:nvSpPr>
          <p:cNvPr id="6" name="TextBox 5"/>
          <p:cNvSpPr txBox="1"/>
          <p:nvPr/>
        </p:nvSpPr>
        <p:spPr>
          <a:xfrm>
            <a:off x="4337447" y="1519532"/>
            <a:ext cx="4649030" cy="646331"/>
          </a:xfrm>
          <a:prstGeom prst="rect">
            <a:avLst/>
          </a:prstGeom>
          <a:noFill/>
        </p:spPr>
        <p:txBody>
          <a:bodyPr wrap="none" rtlCol="0">
            <a:spAutoFit/>
          </a:bodyPr>
          <a:lstStyle/>
          <a:p>
            <a:pPr algn="ctr"/>
            <a:r>
              <a:rPr lang="en-US" b="1" dirty="0">
                <a:latin typeface="Times New Roman" panose="02020603050405020304" pitchFamily="18" charset="0"/>
                <a:cs typeface="Times New Roman" panose="02020603050405020304" pitchFamily="18" charset="0"/>
              </a:rPr>
              <a:t>GEM – Gas Electronic Multiplier</a:t>
            </a:r>
          </a:p>
          <a:p>
            <a:pPr algn="ctr"/>
            <a:r>
              <a:rPr lang="ka-GE" dirty="0">
                <a:latin typeface="Times New Roman" panose="02020603050405020304" pitchFamily="18" charset="0"/>
                <a:cs typeface="Times New Roman" panose="02020603050405020304" pitchFamily="18" charset="0"/>
              </a:rPr>
              <a:t>გაზური ელექტრონული გამამრავლებელი</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580034" y="4282494"/>
            <a:ext cx="3888431" cy="1754326"/>
          </a:xfrm>
          <a:prstGeom prst="rect">
            <a:avLst/>
          </a:prstGeom>
          <a:noFill/>
        </p:spPr>
        <p:txBody>
          <a:bodyPr wrap="square" rtlCol="0">
            <a:spAutoFit/>
          </a:bodyPr>
          <a:lstStyle/>
          <a:p>
            <a:r>
              <a:rPr lang="ka-GE" dirty="0"/>
              <a:t>პირველადი იონიზაციის დროს დაბადებული ელექტრონების გამრავლება ხდება მცირე დიამეტრის </a:t>
            </a:r>
            <a:r>
              <a:rPr lang="en-US" dirty="0"/>
              <a:t>(~30 </a:t>
            </a:r>
            <a:r>
              <a:rPr lang="el-GR" dirty="0"/>
              <a:t>μ</a:t>
            </a:r>
            <a:r>
              <a:rPr lang="en-US" dirty="0"/>
              <a:t>m)</a:t>
            </a:r>
            <a:r>
              <a:rPr lang="ka-GE" dirty="0"/>
              <a:t> ხვრელებში ინტენსიური ელექტრული ველის საშუალებით</a:t>
            </a:r>
            <a:endParaRPr lang="en-US" dirty="0"/>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2532514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331366"/>
            <a:ext cx="7772400" cy="488579"/>
          </a:xfrm>
        </p:spPr>
        <p:txBody>
          <a:bodyPr>
            <a:normAutofit fontScale="90000"/>
          </a:bodyPr>
          <a:lstStyle/>
          <a:p>
            <a:pPr algn="ctr"/>
            <a:r>
              <a:rPr lang="ka-GE" sz="2800" dirty="0"/>
              <a:t>სხვადასხვა ტიპის გაზური დეტექტორები</a:t>
            </a:r>
            <a:endParaRPr lang="en-US" sz="2800" dirty="0"/>
          </a:p>
        </p:txBody>
      </p:sp>
      <p:sp>
        <p:nvSpPr>
          <p:cNvPr id="6" name="TextBox 5"/>
          <p:cNvSpPr txBox="1"/>
          <p:nvPr/>
        </p:nvSpPr>
        <p:spPr>
          <a:xfrm>
            <a:off x="6023508" y="1478827"/>
            <a:ext cx="2463110" cy="923330"/>
          </a:xfrm>
          <a:prstGeom prst="rect">
            <a:avLst/>
          </a:prstGeom>
          <a:noFill/>
        </p:spPr>
        <p:txBody>
          <a:bodyPr wrap="none" rtlCol="0">
            <a:spAutoFit/>
          </a:bodyPr>
          <a:lstStyle/>
          <a:p>
            <a:pPr algn="ctr"/>
            <a:r>
              <a:rPr lang="en-US" b="1" dirty="0">
                <a:latin typeface="Times New Roman" panose="02020603050405020304" pitchFamily="18" charset="0"/>
                <a:cs typeface="Times New Roman" panose="02020603050405020304" pitchFamily="18" charset="0"/>
              </a:rPr>
              <a:t>MSGAC – </a:t>
            </a:r>
          </a:p>
          <a:p>
            <a:pPr algn="ctr"/>
            <a:r>
              <a:rPr lang="en-US" dirty="0">
                <a:latin typeface="Times New Roman" panose="02020603050405020304" pitchFamily="18" charset="0"/>
                <a:cs typeface="Times New Roman" panose="02020603050405020304" pitchFamily="18" charset="0"/>
              </a:rPr>
              <a:t>Micro-Strip </a:t>
            </a:r>
          </a:p>
          <a:p>
            <a:pPr algn="ctr"/>
            <a:r>
              <a:rPr lang="en-US" dirty="0">
                <a:latin typeface="Times New Roman" panose="02020603050405020304" pitchFamily="18" charset="0"/>
                <a:cs typeface="Times New Roman" panose="02020603050405020304" pitchFamily="18" charset="0"/>
              </a:rPr>
              <a:t>Gas Avalanche Chamber</a:t>
            </a:r>
          </a:p>
        </p:txBody>
      </p:sp>
      <p:sp>
        <p:nvSpPr>
          <p:cNvPr id="7" name="TextBox 6"/>
          <p:cNvSpPr txBox="1"/>
          <p:nvPr/>
        </p:nvSpPr>
        <p:spPr>
          <a:xfrm>
            <a:off x="1115616" y="4628197"/>
            <a:ext cx="6696744" cy="923330"/>
          </a:xfrm>
          <a:prstGeom prst="rect">
            <a:avLst/>
          </a:prstGeom>
          <a:noFill/>
        </p:spPr>
        <p:txBody>
          <a:bodyPr wrap="square" rtlCol="0">
            <a:spAutoFit/>
          </a:bodyPr>
          <a:lstStyle/>
          <a:p>
            <a:r>
              <a:rPr lang="ka-GE" dirty="0"/>
              <a:t>პირველადი იონიზაციის დროს დაბადებული ელექტრონების გამრავლება ხდება მცირე სიგანის მიკრო-სტრიპებთან მაღალი ინტენსივობის ელექტრული ველის საშუალებით</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646" y="980728"/>
            <a:ext cx="4947441" cy="3341530"/>
          </a:xfrm>
          <a:prstGeom prst="rect">
            <a:avLst/>
          </a:prstGeom>
        </p:spPr>
      </p:pic>
      <p:sp>
        <p:nvSpPr>
          <p:cNvPr id="4" name="Footer Placeholder 3"/>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007956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331366"/>
            <a:ext cx="7772400" cy="488579"/>
          </a:xfrm>
        </p:spPr>
        <p:txBody>
          <a:bodyPr>
            <a:normAutofit fontScale="90000"/>
          </a:bodyPr>
          <a:lstStyle/>
          <a:p>
            <a:pPr algn="ctr"/>
            <a:r>
              <a:rPr lang="ka-GE" sz="2800" dirty="0"/>
              <a:t>სხვადასხვა ტიპის გაზური დეტექტორები</a:t>
            </a:r>
            <a:endParaRPr lang="en-US" sz="2800" dirty="0"/>
          </a:p>
        </p:txBody>
      </p:sp>
      <p:sp>
        <p:nvSpPr>
          <p:cNvPr id="6" name="TextBox 5"/>
          <p:cNvSpPr txBox="1"/>
          <p:nvPr/>
        </p:nvSpPr>
        <p:spPr>
          <a:xfrm>
            <a:off x="5508104" y="1478827"/>
            <a:ext cx="3559695" cy="646331"/>
          </a:xfrm>
          <a:prstGeom prst="rect">
            <a:avLst/>
          </a:prstGeom>
          <a:noFill/>
        </p:spPr>
        <p:txBody>
          <a:bodyPr wrap="square" rtlCol="0">
            <a:spAutoFit/>
          </a:bodyPr>
          <a:lstStyle/>
          <a:p>
            <a:pPr algn="ctr"/>
            <a:r>
              <a:rPr lang="en-US" b="1" dirty="0" err="1">
                <a:latin typeface="Times New Roman" panose="02020603050405020304" pitchFamily="18" charset="0"/>
                <a:cs typeface="Times New Roman" panose="02020603050405020304" pitchFamily="18" charset="0"/>
              </a:rPr>
              <a:t>MicroMeGaS</a:t>
            </a:r>
            <a:r>
              <a:rPr lang="en-US" b="1" dirty="0">
                <a:latin typeface="Times New Roman" panose="02020603050405020304" pitchFamily="18" charset="0"/>
                <a:cs typeface="Times New Roman" panose="02020603050405020304" pitchFamily="18" charset="0"/>
              </a:rPr>
              <a:t> – </a:t>
            </a:r>
          </a:p>
          <a:p>
            <a:pPr algn="ctr"/>
            <a:r>
              <a:rPr lang="en-US" dirty="0">
                <a:latin typeface="Times New Roman" panose="02020603050405020304" pitchFamily="18" charset="0"/>
                <a:cs typeface="Times New Roman" panose="02020603050405020304" pitchFamily="18" charset="0"/>
              </a:rPr>
              <a:t>Micro-Mesh Gaseous Structure</a:t>
            </a:r>
          </a:p>
        </p:txBody>
      </p:sp>
      <p:sp>
        <p:nvSpPr>
          <p:cNvPr id="7" name="TextBox 6"/>
          <p:cNvSpPr txBox="1"/>
          <p:nvPr/>
        </p:nvSpPr>
        <p:spPr>
          <a:xfrm>
            <a:off x="1043608" y="4817070"/>
            <a:ext cx="6696744" cy="1200329"/>
          </a:xfrm>
          <a:prstGeom prst="rect">
            <a:avLst/>
          </a:prstGeom>
          <a:noFill/>
        </p:spPr>
        <p:txBody>
          <a:bodyPr wrap="square" rtlCol="0">
            <a:spAutoFit/>
          </a:bodyPr>
          <a:lstStyle/>
          <a:p>
            <a:r>
              <a:rPr lang="ka-GE" dirty="0"/>
              <a:t>პირველადი იონიზაციის დროს დაბადებული ელექტრონების გამრავლება ხდება მცირე ზომის (</a:t>
            </a:r>
            <a:r>
              <a:rPr lang="en-US" dirty="0"/>
              <a:t>50-100 </a:t>
            </a:r>
            <a:r>
              <a:rPr lang="el-GR" dirty="0"/>
              <a:t>μ</a:t>
            </a:r>
            <a:r>
              <a:rPr lang="en-US" dirty="0"/>
              <a:t>m</a:t>
            </a:r>
            <a:r>
              <a:rPr lang="ka-GE" dirty="0"/>
              <a:t>) გაძლიერების ზონაში მაღალი ინტენსივობის ელექტრული ველის საშუალებით</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256" y="1090086"/>
            <a:ext cx="4420915" cy="3538111"/>
          </a:xfrm>
          <a:prstGeom prst="rect">
            <a:avLst/>
          </a:prstGeom>
        </p:spPr>
      </p:pic>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139218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260648"/>
            <a:ext cx="7772400" cy="720080"/>
          </a:xfrm>
        </p:spPr>
        <p:txBody>
          <a:bodyPr>
            <a:normAutofit fontScale="90000"/>
          </a:bodyPr>
          <a:lstStyle/>
          <a:p>
            <a:pPr algn="ctr"/>
            <a:r>
              <a:rPr lang="ka-GE" sz="2800" dirty="0"/>
              <a:t>კოორდინატის განსაზღვრა</a:t>
            </a:r>
            <a:r>
              <a:rPr lang="en-US" sz="2800" dirty="0"/>
              <a:t> </a:t>
            </a:r>
            <a:r>
              <a:rPr lang="ka-GE" sz="2800" dirty="0"/>
              <a:t>და </a:t>
            </a:r>
            <a:r>
              <a:rPr lang="en-US" sz="2800" dirty="0"/>
              <a:t> </a:t>
            </a:r>
            <a:r>
              <a:rPr lang="ka-GE" sz="2800" dirty="0"/>
              <a:t>ტრეკის აღდგენა </a:t>
            </a:r>
            <a:endParaRPr lang="en-US" sz="2800" dirty="0"/>
          </a:p>
        </p:txBody>
      </p:sp>
      <p:pic>
        <p:nvPicPr>
          <p:cNvPr id="18435" name="Picture 3" descr="MWPC_pic.G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600200"/>
            <a:ext cx="2590800" cy="21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6"/>
          <p:cNvSpPr>
            <a:spLocks noChangeArrowheads="1"/>
          </p:cNvSpPr>
          <p:nvPr/>
        </p:nvSpPr>
        <p:spPr bwMode="auto">
          <a:xfrm>
            <a:off x="4495800" y="1219200"/>
            <a:ext cx="4114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600"/>
              <a:t>თუ ბევრ  მავთულებს განვალაგებთ ერთმანეთის პარალელურად გარკვეული ბიჯით მაშინ შეგვეძელება უფრო ზუსტად აღვადგინოთ კოორდინატი</a:t>
            </a:r>
            <a:endParaRPr lang="en-US" sz="1600"/>
          </a:p>
        </p:txBody>
      </p:sp>
      <p:pic>
        <p:nvPicPr>
          <p:cNvPr id="18439" name="Picture 7" descr="MWpic.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819400"/>
            <a:ext cx="12954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257800" y="2514600"/>
            <a:ext cx="36576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a:t>მავთულების ასეთი კოფიგურაციით შესაძლებელია კოორდინათის განსაღვრა ერთი ღერძის გასწვრივ. ვერტიკალურად განლაგებული  მავთულები ზომავენ </a:t>
            </a:r>
            <a:r>
              <a:rPr lang="en-US" sz="1400"/>
              <a:t>X </a:t>
            </a:r>
            <a:r>
              <a:rPr lang="ka-GE" sz="1400"/>
              <a:t>კოორდინატას</a:t>
            </a:r>
            <a:endParaRPr lang="en-US" sz="1400"/>
          </a:p>
        </p:txBody>
      </p:sp>
      <p:pic>
        <p:nvPicPr>
          <p:cNvPr id="18441" name="Picture 10" descr="mwpc.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4191000"/>
            <a:ext cx="3048000"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Rectangle 11"/>
          <p:cNvSpPr>
            <a:spLocks noChangeArrowheads="1"/>
          </p:cNvSpPr>
          <p:nvPr/>
        </p:nvSpPr>
        <p:spPr bwMode="auto">
          <a:xfrm>
            <a:off x="228600" y="4343400"/>
            <a:ext cx="4572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dirty="0"/>
              <a:t>ორი ამდაგვარი სიბრტყის განლაგება ერთმანეთის მიყოლებით, როდესაც ერთი სიბრტყე 90 გრადუსითაა მოტრიალებული მეორის მიმართ გვაძლევს საშუალებას აღვადგინოთ წერტილი. თუ ერთმანეთის მიყოლებით განვალაგებთ მრავალ სიბრტყეს, მაშინ აღვადგენთ წერტილებს ნაწილაკის ტრაექტორიის გასწვრივ და შესაბამისად დავაფიქსირებთ ნაწილაკის </a:t>
            </a:r>
            <a:r>
              <a:rPr lang="ka-GE" sz="1400" b="1" u="sng" dirty="0"/>
              <a:t>ტრეკს, ანუ კვალს </a:t>
            </a:r>
            <a:endParaRPr lang="en-US" sz="1400" b="1" u="sng" dirty="0"/>
          </a:p>
        </p:txBody>
      </p:sp>
      <p:sp>
        <p:nvSpPr>
          <p:cNvPr id="13" name="Right Arrow 12"/>
          <p:cNvSpPr/>
          <p:nvPr/>
        </p:nvSpPr>
        <p:spPr>
          <a:xfrm>
            <a:off x="4953000" y="48768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914400" y="274638"/>
            <a:ext cx="7772400" cy="706090"/>
          </a:xfrm>
        </p:spPr>
        <p:txBody>
          <a:bodyPr>
            <a:normAutofit fontScale="90000"/>
          </a:bodyPr>
          <a:lstStyle/>
          <a:p>
            <a:pPr algn="ctr"/>
            <a:r>
              <a:rPr lang="ka-GE" sz="2800" dirty="0" err="1"/>
              <a:t>იონიზაციური</a:t>
            </a:r>
            <a:r>
              <a:rPr lang="ka-GE" sz="2800" dirty="0"/>
              <a:t> გარემო და ველის კონფიგურაცია</a:t>
            </a:r>
            <a:endParaRPr lang="en-US" sz="2800" dirty="0"/>
          </a:p>
        </p:txBody>
      </p:sp>
      <p:sp>
        <p:nvSpPr>
          <p:cNvPr id="4100" name="Rectangle 4"/>
          <p:cNvSpPr>
            <a:spLocks noChangeArrowheads="1"/>
          </p:cNvSpPr>
          <p:nvPr/>
        </p:nvSpPr>
        <p:spPr bwMode="auto">
          <a:xfrm>
            <a:off x="304800" y="1981200"/>
            <a:ext cx="4038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buFont typeface="Wingdings" pitchFamily="2" charset="2"/>
              <a:buChar char="v"/>
            </a:pPr>
            <a:r>
              <a:rPr lang="ka-GE" sz="1400"/>
              <a:t>მინიმალური ენერგეტიკული დანაკარგები</a:t>
            </a:r>
          </a:p>
          <a:p>
            <a:pPr marL="342900" indent="-342900">
              <a:buFont typeface="Wingdings" pitchFamily="2" charset="2"/>
              <a:buChar char="v"/>
            </a:pPr>
            <a:r>
              <a:rPr lang="ka-GE" sz="1400"/>
              <a:t>დაბალი იონიზაციური ენერგია</a:t>
            </a:r>
            <a:endParaRPr lang="en-US" sz="1400"/>
          </a:p>
          <a:p>
            <a:pPr marL="342900" indent="-342900">
              <a:buFont typeface="Wingdings" pitchFamily="2" charset="2"/>
              <a:buChar char="v"/>
            </a:pPr>
            <a:r>
              <a:rPr lang="ka-GE" sz="1400"/>
              <a:t>დაბალი ქიმიური აქტივობა</a:t>
            </a:r>
            <a:endParaRPr lang="en-US" sz="1400"/>
          </a:p>
        </p:txBody>
      </p:sp>
      <p:graphicFrame>
        <p:nvGraphicFramePr>
          <p:cNvPr id="4098" name="Object 2"/>
          <p:cNvGraphicFramePr>
            <a:graphicFrameLocks noChangeAspect="1"/>
          </p:cNvGraphicFramePr>
          <p:nvPr>
            <p:extLst>
              <p:ext uri="{D42A27DB-BD31-4B8C-83A1-F6EECF244321}">
                <p14:modId xmlns:p14="http://schemas.microsoft.com/office/powerpoint/2010/main" val="4112477888"/>
              </p:ext>
            </p:extLst>
          </p:nvPr>
        </p:nvGraphicFramePr>
        <p:xfrm>
          <a:off x="3947666" y="1828800"/>
          <a:ext cx="768350" cy="1295400"/>
        </p:xfrm>
        <a:graphic>
          <a:graphicData uri="http://schemas.openxmlformats.org/presentationml/2006/ole">
            <mc:AlternateContent xmlns:mc="http://schemas.openxmlformats.org/markup-compatibility/2006">
              <mc:Choice xmlns:v="urn:schemas-microsoft-com:vml" Requires="v">
                <p:oleObj name="Equation" r:id="rId2" imgW="164880" imgH="215640" progId="Equation.3">
                  <p:embed/>
                </p:oleObj>
              </mc:Choice>
              <mc:Fallback>
                <p:oleObj name="Equation" r:id="rId2" imgW="164880" imgH="215640" progId="Equation.3">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7666" y="1828800"/>
                        <a:ext cx="768350"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ight Arrow 6"/>
          <p:cNvSpPr/>
          <p:nvPr/>
        </p:nvSpPr>
        <p:spPr>
          <a:xfrm>
            <a:off x="4881736" y="2286000"/>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02" name="Rectangle 7"/>
          <p:cNvSpPr>
            <a:spLocks noChangeArrowheads="1"/>
          </p:cNvSpPr>
          <p:nvPr/>
        </p:nvSpPr>
        <p:spPr bwMode="auto">
          <a:xfrm>
            <a:off x="5791200" y="1916832"/>
            <a:ext cx="25971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ka-GE" dirty="0"/>
              <a:t>ინერტული გაზები</a:t>
            </a:r>
            <a:endParaRPr lang="en-US" dirty="0"/>
          </a:p>
          <a:p>
            <a:pPr algn="ctr"/>
            <a:endParaRPr lang="en-US" dirty="0"/>
          </a:p>
          <a:p>
            <a:pPr algn="ctr"/>
            <a:r>
              <a:rPr lang="en-US" sz="2400" dirty="0" err="1"/>
              <a:t>He,Ne,</a:t>
            </a:r>
            <a:r>
              <a:rPr lang="en-US" sz="2400" b="1" u="sng" dirty="0" err="1"/>
              <a:t>Ar</a:t>
            </a:r>
            <a:r>
              <a:rPr lang="en-US" sz="2400" dirty="0" err="1"/>
              <a:t>,Kr,Xe</a:t>
            </a:r>
            <a:endParaRPr lang="en-US" sz="2400" dirty="0"/>
          </a:p>
        </p:txBody>
      </p:sp>
      <p:sp>
        <p:nvSpPr>
          <p:cNvPr id="4103" name="Rectangle 8"/>
          <p:cNvSpPr>
            <a:spLocks noChangeArrowheads="1"/>
          </p:cNvSpPr>
          <p:nvPr/>
        </p:nvSpPr>
        <p:spPr bwMode="auto">
          <a:xfrm>
            <a:off x="762000" y="4800600"/>
            <a:ext cx="7772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t>He  - </a:t>
            </a:r>
            <a:r>
              <a:rPr lang="ka-GE" sz="1400"/>
              <a:t>არცთუ კარგია ერთი შრე, მხოლოდ ორი ელექტრონი</a:t>
            </a:r>
          </a:p>
          <a:p>
            <a:r>
              <a:rPr lang="en-US" sz="1400"/>
              <a:t>Ne  - </a:t>
            </a:r>
            <a:r>
              <a:rPr lang="ka-GE" sz="1400"/>
              <a:t>ორი შრე, რვა ელექტრონი გარეთა შრეზე</a:t>
            </a:r>
          </a:p>
          <a:p>
            <a:r>
              <a:rPr lang="en-US" sz="1400" b="1" u="sng"/>
              <a:t>Ar</a:t>
            </a:r>
            <a:r>
              <a:rPr lang="en-US" sz="1400"/>
              <a:t>   - </a:t>
            </a:r>
            <a:r>
              <a:rPr lang="ka-GE" sz="1400"/>
              <a:t>სამი შრე, ასევე რვა ელექტრონი გარეთა შრეზე</a:t>
            </a:r>
          </a:p>
          <a:p>
            <a:r>
              <a:rPr lang="en-US" sz="1400"/>
              <a:t>Kr </a:t>
            </a:r>
            <a:r>
              <a:rPr lang="ka-GE" sz="1400"/>
              <a:t>და </a:t>
            </a:r>
            <a:r>
              <a:rPr lang="en-US" sz="1400"/>
              <a:t>Xe  - </a:t>
            </a:r>
            <a:r>
              <a:rPr lang="ka-GE" sz="1400"/>
              <a:t>საკმაოდ ძვირი გაზებია, თუმცა ექსპერიმენტული ამოცანიდან გამომდინარე გამოიყენება</a:t>
            </a:r>
          </a:p>
          <a:p>
            <a:endParaRPr lang="ka-GE" sz="1400"/>
          </a:p>
        </p:txBody>
      </p:sp>
      <p:sp>
        <p:nvSpPr>
          <p:cNvPr id="4104" name="Rectangle 9"/>
          <p:cNvSpPr>
            <a:spLocks noChangeArrowheads="1"/>
          </p:cNvSpPr>
          <p:nvPr/>
        </p:nvSpPr>
        <p:spPr bwMode="auto">
          <a:xfrm>
            <a:off x="990600" y="3352800"/>
            <a:ext cx="6934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a:t>რაც უფრო მეტი ელექტრონული შრე აქვს გაზის ატომს, მით უფრო მცირეა ელექტრონების ბმის  ენერგია გარეთა შრეზე. გაზის ატომური რიცხვი უნდა იყოს შეძლებისდაგვარად</a:t>
            </a:r>
            <a:r>
              <a:rPr lang="en-US"/>
              <a:t> </a:t>
            </a:r>
            <a:r>
              <a:rPr lang="ka-GE"/>
              <a:t>მაღალი. </a:t>
            </a:r>
            <a:endParaRPr lang="en-US"/>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3" name="Straight Connector 62"/>
          <p:cNvCxnSpPr/>
          <p:nvPr/>
        </p:nvCxnSpPr>
        <p:spPr>
          <a:xfrm rot="5400000">
            <a:off x="3132137" y="1916113"/>
            <a:ext cx="4392613" cy="1944688"/>
          </a:xfrm>
          <a:prstGeom prst="line">
            <a:avLst/>
          </a:prstGeom>
          <a:ln w="60325" cap="rnd">
            <a:prstDash val="sysDot"/>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4067175" y="5157788"/>
            <a:ext cx="2305050" cy="1700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89" name="Picture 88" descr="Avalanch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68750" y="5157788"/>
            <a:ext cx="6032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89" descr="Avalanch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5157788"/>
            <a:ext cx="6032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90" descr="Avalanch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5157788"/>
            <a:ext cx="6032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1" descr="Avalanch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5157788"/>
            <a:ext cx="6032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50825" y="5589588"/>
            <a:ext cx="8642350" cy="71913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250825" y="6308725"/>
            <a:ext cx="8642350"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71550" y="5589588"/>
            <a:ext cx="287338"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3850" y="5157788"/>
            <a:ext cx="8569325" cy="0"/>
          </a:xfrm>
          <a:prstGeom prst="line">
            <a:avLst/>
          </a:prstGeom>
          <a:ln w="88900" cap="rnd">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50825" y="549275"/>
            <a:ext cx="8642350" cy="0"/>
          </a:xfrm>
          <a:prstGeom prst="line">
            <a:avLst/>
          </a:prstGeom>
          <a:ln w="88900" cap="rnd">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403350"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1835150"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268538" y="5589588"/>
            <a:ext cx="2873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700338" y="5589588"/>
            <a:ext cx="2873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3132138" y="5589588"/>
            <a:ext cx="2873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563938" y="5589588"/>
            <a:ext cx="2873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995738"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4427538"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859338"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292725" y="5589588"/>
            <a:ext cx="287338"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5724525" y="5589588"/>
            <a:ext cx="287338"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6156325" y="5589588"/>
            <a:ext cx="287338"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588125" y="5589588"/>
            <a:ext cx="287338"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019925"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7451725" y="5589588"/>
            <a:ext cx="288925"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7885113" y="5589588"/>
            <a:ext cx="2873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 name="Group 185"/>
          <p:cNvGrpSpPr>
            <a:grpSpLocks/>
          </p:cNvGrpSpPr>
          <p:nvPr/>
        </p:nvGrpSpPr>
        <p:grpSpPr bwMode="auto">
          <a:xfrm>
            <a:off x="250825" y="1268413"/>
            <a:ext cx="2665413" cy="720725"/>
            <a:chOff x="251520" y="1268760"/>
            <a:chExt cx="2664296" cy="720080"/>
          </a:xfrm>
        </p:grpSpPr>
        <p:cxnSp>
          <p:nvCxnSpPr>
            <p:cNvPr id="177" name="Straight Connector 176"/>
            <p:cNvCxnSpPr/>
            <p:nvPr/>
          </p:nvCxnSpPr>
          <p:spPr>
            <a:xfrm>
              <a:off x="251520" y="1268760"/>
              <a:ext cx="720423"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611902" y="1628800"/>
              <a:ext cx="72008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flipH="1" flipV="1">
              <a:off x="755511" y="1485192"/>
              <a:ext cx="720080" cy="287218"/>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259161" y="1268760"/>
              <a:ext cx="1656655"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 name="Group 186"/>
          <p:cNvGrpSpPr>
            <a:grpSpLocks/>
          </p:cNvGrpSpPr>
          <p:nvPr/>
        </p:nvGrpSpPr>
        <p:grpSpPr bwMode="auto">
          <a:xfrm>
            <a:off x="403225" y="1700213"/>
            <a:ext cx="2665413" cy="720725"/>
            <a:chOff x="251520" y="1268760"/>
            <a:chExt cx="2664296" cy="720080"/>
          </a:xfrm>
        </p:grpSpPr>
        <p:cxnSp>
          <p:nvCxnSpPr>
            <p:cNvPr id="188" name="Straight Connector 187"/>
            <p:cNvCxnSpPr/>
            <p:nvPr/>
          </p:nvCxnSpPr>
          <p:spPr>
            <a:xfrm>
              <a:off x="251520" y="1268760"/>
              <a:ext cx="720423"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5400000">
              <a:off x="611902" y="1628800"/>
              <a:ext cx="720080"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5400000" flipH="1" flipV="1">
              <a:off x="755511" y="1485192"/>
              <a:ext cx="720080" cy="28721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1259161" y="1268760"/>
              <a:ext cx="1656655"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5" name="Group 191"/>
          <p:cNvGrpSpPr>
            <a:grpSpLocks/>
          </p:cNvGrpSpPr>
          <p:nvPr/>
        </p:nvGrpSpPr>
        <p:grpSpPr bwMode="auto">
          <a:xfrm>
            <a:off x="555625" y="2133600"/>
            <a:ext cx="2665413" cy="719138"/>
            <a:chOff x="251520" y="1268760"/>
            <a:chExt cx="2664296" cy="720080"/>
          </a:xfrm>
        </p:grpSpPr>
        <p:cxnSp>
          <p:nvCxnSpPr>
            <p:cNvPr id="193" name="Straight Connector 192"/>
            <p:cNvCxnSpPr/>
            <p:nvPr/>
          </p:nvCxnSpPr>
          <p:spPr>
            <a:xfrm>
              <a:off x="251520" y="1268760"/>
              <a:ext cx="720423"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a:off x="611903" y="1628800"/>
              <a:ext cx="720080"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5400000" flipH="1" flipV="1">
              <a:off x="755512" y="1485191"/>
              <a:ext cx="720080" cy="287218"/>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1259161" y="1268760"/>
              <a:ext cx="1656655"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7" name="Group 196"/>
          <p:cNvGrpSpPr>
            <a:grpSpLocks/>
          </p:cNvGrpSpPr>
          <p:nvPr/>
        </p:nvGrpSpPr>
        <p:grpSpPr bwMode="auto">
          <a:xfrm>
            <a:off x="708025" y="2565400"/>
            <a:ext cx="2665413" cy="719138"/>
            <a:chOff x="251520" y="1268760"/>
            <a:chExt cx="2664296" cy="720080"/>
          </a:xfrm>
        </p:grpSpPr>
        <p:cxnSp>
          <p:nvCxnSpPr>
            <p:cNvPr id="198" name="Straight Connector 197"/>
            <p:cNvCxnSpPr/>
            <p:nvPr/>
          </p:nvCxnSpPr>
          <p:spPr>
            <a:xfrm>
              <a:off x="251520" y="1268760"/>
              <a:ext cx="72042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611903" y="1628800"/>
              <a:ext cx="7200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rot="5400000" flipH="1" flipV="1">
              <a:off x="755512" y="1485191"/>
              <a:ext cx="720080" cy="28721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1259161" y="1268760"/>
              <a:ext cx="16566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3" name="Oval 82"/>
          <p:cNvSpPr/>
          <p:nvPr/>
        </p:nvSpPr>
        <p:spPr>
          <a:xfrm>
            <a:off x="6300788" y="260350"/>
            <a:ext cx="288925" cy="28733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µ</a:t>
            </a:r>
          </a:p>
        </p:txBody>
      </p:sp>
      <p:sp>
        <p:nvSpPr>
          <p:cNvPr id="5158" name="TextBox 83"/>
          <p:cNvSpPr txBox="1">
            <a:spLocks noChangeArrowheads="1"/>
          </p:cNvSpPr>
          <p:nvPr/>
        </p:nvSpPr>
        <p:spPr bwMode="auto">
          <a:xfrm>
            <a:off x="987425" y="4797425"/>
            <a:ext cx="1281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Times New Roman" pitchFamily="18" charset="0"/>
                <a:cs typeface="Times New Roman" pitchFamily="18" charset="0"/>
              </a:rPr>
              <a:t>HV = -550 V</a:t>
            </a:r>
          </a:p>
        </p:txBody>
      </p:sp>
      <p:sp>
        <p:nvSpPr>
          <p:cNvPr id="5159" name="TextBox 84"/>
          <p:cNvSpPr txBox="1">
            <a:spLocks noChangeArrowheads="1"/>
          </p:cNvSpPr>
          <p:nvPr/>
        </p:nvSpPr>
        <p:spPr bwMode="auto">
          <a:xfrm>
            <a:off x="987425" y="188913"/>
            <a:ext cx="12811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Times New Roman" pitchFamily="18" charset="0"/>
                <a:cs typeface="Times New Roman" pitchFamily="18" charset="0"/>
              </a:rPr>
              <a:t>HV = -850 V</a:t>
            </a:r>
          </a:p>
        </p:txBody>
      </p:sp>
      <p:sp>
        <p:nvSpPr>
          <p:cNvPr id="8" name="Footer Placeholder 7"/>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14502591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path" presetSubtype="0" accel="50000" decel="50000" fill="hold" grpId="0" nodeType="clickEffect">
                                  <p:stCondLst>
                                    <p:cond delay="0"/>
                                  </p:stCondLst>
                                  <p:childTnLst>
                                    <p:animMotion origin="layout" path="M -1.11111E-6 3.7037E-6 L -0.3151 0.9412 " pathEditMode="relative" rAng="0" ptsTypes="AA">
                                      <p:cBhvr>
                                        <p:cTn id="6" dur="1000" fill="hold"/>
                                        <p:tgtEl>
                                          <p:spTgt spid="83"/>
                                        </p:tgtEl>
                                        <p:attrNameLst>
                                          <p:attrName>ppt_x</p:attrName>
                                          <p:attrName>ppt_y</p:attrName>
                                        </p:attrNameLst>
                                      </p:cBhvr>
                                      <p:rCtr x="-15764" y="47060"/>
                                    </p:animMotion>
                                  </p:childTnLst>
                                  <p:subTnLst>
                                    <p:set>
                                      <p:cBhvr override="childStyle">
                                        <p:cTn dur="1" fill="hold" display="0" masterRel="sameClick" afterEffect="1">
                                          <p:stCondLst>
                                            <p:cond evt="end" delay="0">
                                              <p:tn val="5"/>
                                            </p:cond>
                                          </p:stCondLst>
                                        </p:cTn>
                                        <p:tgtEl>
                                          <p:spTgt spid="83"/>
                                        </p:tgtEl>
                                        <p:attrNameLst>
                                          <p:attrName>style.visibility</p:attrName>
                                        </p:attrNameLst>
                                      </p:cBhvr>
                                      <p:to>
                                        <p:strVal val="hidden"/>
                                      </p:to>
                                    </p:set>
                                  </p:subTnLst>
                                </p:cTn>
                              </p:par>
                              <p:par>
                                <p:cTn id="7" presetID="22" presetClass="entr" presetSubtype="1" fill="hold" nodeType="withEffect">
                                  <p:stCondLst>
                                    <p:cond delay="0"/>
                                  </p:stCondLst>
                                  <p:childTnLst>
                                    <p:set>
                                      <p:cBhvr>
                                        <p:cTn id="8" dur="1" fill="hold">
                                          <p:stCondLst>
                                            <p:cond delay="0"/>
                                          </p:stCondLst>
                                        </p:cTn>
                                        <p:tgtEl>
                                          <p:spTgt spid="63"/>
                                        </p:tgtEl>
                                        <p:attrNameLst>
                                          <p:attrName>style.visibility</p:attrName>
                                        </p:attrNameLst>
                                      </p:cBhvr>
                                      <p:to>
                                        <p:strVal val="visible"/>
                                      </p:to>
                                    </p:set>
                                    <p:animEffect transition="in" filter="wipe(up)">
                                      <p:cBhvr>
                                        <p:cTn id="9" dur="1000"/>
                                        <p:tgtEl>
                                          <p:spTgt spid="63"/>
                                        </p:tgtEl>
                                      </p:cBhvr>
                                    </p:animEffect>
                                  </p:childTnLst>
                                </p:cTn>
                              </p:par>
                              <p:par>
                                <p:cTn id="10" presetID="42" presetClass="path" presetSubtype="0" accel="50000" decel="50000" fill="hold" nodeType="withEffect">
                                  <p:stCondLst>
                                    <p:cond delay="2000"/>
                                  </p:stCondLst>
                                  <p:childTnLst>
                                    <p:animMotion origin="layout" path="M 1.11111E-6 -4.81481E-6 L -0.00382 0.65649 " pathEditMode="relative" rAng="0" ptsTypes="AA">
                                      <p:cBhvr>
                                        <p:cTn id="11" dur="4000" fill="hold"/>
                                        <p:tgtEl>
                                          <p:spTgt spid="63"/>
                                        </p:tgtEl>
                                        <p:attrNameLst>
                                          <p:attrName>ppt_x</p:attrName>
                                          <p:attrName>ppt_y</p:attrName>
                                        </p:attrNameLst>
                                      </p:cBhvr>
                                      <p:rCtr x="-191" y="32824"/>
                                    </p:animMotion>
                                  </p:childTnLst>
                                  <p:subTnLst>
                                    <p:set>
                                      <p:cBhvr override="childStyle">
                                        <p:cTn dur="1" fill="hold" display="0" masterRel="sameClick" afterEffect="1">
                                          <p:stCondLst>
                                            <p:cond evt="end" delay="0">
                                              <p:tn val="10"/>
                                            </p:cond>
                                          </p:stCondLst>
                                        </p:cTn>
                                        <p:tgtEl>
                                          <p:spTgt spid="63"/>
                                        </p:tgtEl>
                                        <p:attrNameLst>
                                          <p:attrName>style.visibility</p:attrName>
                                        </p:attrNameLst>
                                      </p:cBhvr>
                                      <p:to>
                                        <p:strVal val="hidden"/>
                                      </p:to>
                                    </p:set>
                                  </p:subTnLst>
                                </p:cTn>
                              </p:par>
                              <p:par>
                                <p:cTn id="12" presetID="55" presetClass="entr" presetSubtype="0" fill="hold" nodeType="withEffect">
                                  <p:stCondLst>
                                    <p:cond delay="2000"/>
                                  </p:stCondLst>
                                  <p:childTnLst>
                                    <p:set>
                                      <p:cBhvr>
                                        <p:cTn id="13" dur="1" fill="hold">
                                          <p:stCondLst>
                                            <p:cond delay="0"/>
                                          </p:stCondLst>
                                        </p:cTn>
                                        <p:tgtEl>
                                          <p:spTgt spid="89"/>
                                        </p:tgtEl>
                                        <p:attrNameLst>
                                          <p:attrName>style.visibility</p:attrName>
                                        </p:attrNameLst>
                                      </p:cBhvr>
                                      <p:to>
                                        <p:strVal val="visible"/>
                                      </p:to>
                                    </p:set>
                                    <p:anim calcmode="lin" valueType="num">
                                      <p:cBhvr>
                                        <p:cTn id="14" dur="1000" fill="hold"/>
                                        <p:tgtEl>
                                          <p:spTgt spid="89"/>
                                        </p:tgtEl>
                                        <p:attrNameLst>
                                          <p:attrName>ppt_w</p:attrName>
                                        </p:attrNameLst>
                                      </p:cBhvr>
                                      <p:tavLst>
                                        <p:tav tm="0">
                                          <p:val>
                                            <p:strVal val="#ppt_w*0.70"/>
                                          </p:val>
                                        </p:tav>
                                        <p:tav tm="100000">
                                          <p:val>
                                            <p:strVal val="#ppt_w"/>
                                          </p:val>
                                        </p:tav>
                                      </p:tavLst>
                                    </p:anim>
                                    <p:anim calcmode="lin" valueType="num">
                                      <p:cBhvr>
                                        <p:cTn id="15" dur="1000" fill="hold"/>
                                        <p:tgtEl>
                                          <p:spTgt spid="89"/>
                                        </p:tgtEl>
                                        <p:attrNameLst>
                                          <p:attrName>ppt_h</p:attrName>
                                        </p:attrNameLst>
                                      </p:cBhvr>
                                      <p:tavLst>
                                        <p:tav tm="0">
                                          <p:val>
                                            <p:strVal val="#ppt_h"/>
                                          </p:val>
                                        </p:tav>
                                        <p:tav tm="100000">
                                          <p:val>
                                            <p:strVal val="#ppt_h"/>
                                          </p:val>
                                        </p:tav>
                                      </p:tavLst>
                                    </p:anim>
                                    <p:animEffect transition="in" filter="fade">
                                      <p:cBhvr>
                                        <p:cTn id="16" dur="1000"/>
                                        <p:tgtEl>
                                          <p:spTgt spid="89"/>
                                        </p:tgtEl>
                                      </p:cBhvr>
                                    </p:animEffect>
                                  </p:childTnLst>
                                </p:cTn>
                              </p:par>
                              <p:par>
                                <p:cTn id="17" presetID="22" presetClass="entr" presetSubtype="8" fill="hold" nodeType="withEffect">
                                  <p:stCondLst>
                                    <p:cond delay="20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1000"/>
                                        <p:tgtEl>
                                          <p:spTgt spid="2"/>
                                        </p:tgtEl>
                                      </p:cBhvr>
                                    </p:animEffect>
                                  </p:childTnLst>
                                </p:cTn>
                              </p:par>
                              <p:par>
                                <p:cTn id="20" presetID="55" presetClass="entr" presetSubtype="0" fill="hold" nodeType="withEffect">
                                  <p:stCondLst>
                                    <p:cond delay="3000"/>
                                  </p:stCondLst>
                                  <p:childTnLst>
                                    <p:set>
                                      <p:cBhvr>
                                        <p:cTn id="21" dur="1" fill="hold">
                                          <p:stCondLst>
                                            <p:cond delay="0"/>
                                          </p:stCondLst>
                                        </p:cTn>
                                        <p:tgtEl>
                                          <p:spTgt spid="90"/>
                                        </p:tgtEl>
                                        <p:attrNameLst>
                                          <p:attrName>style.visibility</p:attrName>
                                        </p:attrNameLst>
                                      </p:cBhvr>
                                      <p:to>
                                        <p:strVal val="visible"/>
                                      </p:to>
                                    </p:set>
                                    <p:anim calcmode="lin" valueType="num">
                                      <p:cBhvr>
                                        <p:cTn id="22" dur="1000" fill="hold"/>
                                        <p:tgtEl>
                                          <p:spTgt spid="90"/>
                                        </p:tgtEl>
                                        <p:attrNameLst>
                                          <p:attrName>ppt_w</p:attrName>
                                        </p:attrNameLst>
                                      </p:cBhvr>
                                      <p:tavLst>
                                        <p:tav tm="0">
                                          <p:val>
                                            <p:strVal val="#ppt_w*0.70"/>
                                          </p:val>
                                        </p:tav>
                                        <p:tav tm="100000">
                                          <p:val>
                                            <p:strVal val="#ppt_w"/>
                                          </p:val>
                                        </p:tav>
                                      </p:tavLst>
                                    </p:anim>
                                    <p:anim calcmode="lin" valueType="num">
                                      <p:cBhvr>
                                        <p:cTn id="23" dur="1000" fill="hold"/>
                                        <p:tgtEl>
                                          <p:spTgt spid="90"/>
                                        </p:tgtEl>
                                        <p:attrNameLst>
                                          <p:attrName>ppt_h</p:attrName>
                                        </p:attrNameLst>
                                      </p:cBhvr>
                                      <p:tavLst>
                                        <p:tav tm="0">
                                          <p:val>
                                            <p:strVal val="#ppt_h"/>
                                          </p:val>
                                        </p:tav>
                                        <p:tav tm="100000">
                                          <p:val>
                                            <p:strVal val="#ppt_h"/>
                                          </p:val>
                                        </p:tav>
                                      </p:tavLst>
                                    </p:anim>
                                    <p:animEffect transition="in" filter="fade">
                                      <p:cBhvr>
                                        <p:cTn id="24" dur="1000"/>
                                        <p:tgtEl>
                                          <p:spTgt spid="90"/>
                                        </p:tgtEl>
                                      </p:cBhvr>
                                    </p:animEffect>
                                  </p:childTnLst>
                                </p:cTn>
                              </p:par>
                              <p:par>
                                <p:cTn id="25" presetID="22" presetClass="entr" presetSubtype="8" fill="hold" nodeType="withEffect">
                                  <p:stCondLst>
                                    <p:cond delay="300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1000"/>
                                        <p:tgtEl>
                                          <p:spTgt spid="3"/>
                                        </p:tgtEl>
                                      </p:cBhvr>
                                    </p:animEffect>
                                  </p:childTnLst>
                                </p:cTn>
                              </p:par>
                              <p:par>
                                <p:cTn id="28" presetID="55" presetClass="entr" presetSubtype="0" fill="hold" nodeType="withEffect">
                                  <p:stCondLst>
                                    <p:cond delay="4000"/>
                                  </p:stCondLst>
                                  <p:childTnLst>
                                    <p:set>
                                      <p:cBhvr>
                                        <p:cTn id="29" dur="1" fill="hold">
                                          <p:stCondLst>
                                            <p:cond delay="0"/>
                                          </p:stCondLst>
                                        </p:cTn>
                                        <p:tgtEl>
                                          <p:spTgt spid="91"/>
                                        </p:tgtEl>
                                        <p:attrNameLst>
                                          <p:attrName>style.visibility</p:attrName>
                                        </p:attrNameLst>
                                      </p:cBhvr>
                                      <p:to>
                                        <p:strVal val="visible"/>
                                      </p:to>
                                    </p:set>
                                    <p:anim calcmode="lin" valueType="num">
                                      <p:cBhvr>
                                        <p:cTn id="30" dur="1000" fill="hold"/>
                                        <p:tgtEl>
                                          <p:spTgt spid="91"/>
                                        </p:tgtEl>
                                        <p:attrNameLst>
                                          <p:attrName>ppt_w</p:attrName>
                                        </p:attrNameLst>
                                      </p:cBhvr>
                                      <p:tavLst>
                                        <p:tav tm="0">
                                          <p:val>
                                            <p:strVal val="#ppt_w*0.70"/>
                                          </p:val>
                                        </p:tav>
                                        <p:tav tm="100000">
                                          <p:val>
                                            <p:strVal val="#ppt_w"/>
                                          </p:val>
                                        </p:tav>
                                      </p:tavLst>
                                    </p:anim>
                                    <p:anim calcmode="lin" valueType="num">
                                      <p:cBhvr>
                                        <p:cTn id="31" dur="1000" fill="hold"/>
                                        <p:tgtEl>
                                          <p:spTgt spid="91"/>
                                        </p:tgtEl>
                                        <p:attrNameLst>
                                          <p:attrName>ppt_h</p:attrName>
                                        </p:attrNameLst>
                                      </p:cBhvr>
                                      <p:tavLst>
                                        <p:tav tm="0">
                                          <p:val>
                                            <p:strVal val="#ppt_h"/>
                                          </p:val>
                                        </p:tav>
                                        <p:tav tm="100000">
                                          <p:val>
                                            <p:strVal val="#ppt_h"/>
                                          </p:val>
                                        </p:tav>
                                      </p:tavLst>
                                    </p:anim>
                                    <p:animEffect transition="in" filter="fade">
                                      <p:cBhvr>
                                        <p:cTn id="32" dur="1000"/>
                                        <p:tgtEl>
                                          <p:spTgt spid="91"/>
                                        </p:tgtEl>
                                      </p:cBhvr>
                                    </p:animEffect>
                                  </p:childTnLst>
                                </p:cTn>
                              </p:par>
                              <p:par>
                                <p:cTn id="33" presetID="22" presetClass="entr" presetSubtype="8" fill="hold" nodeType="withEffect">
                                  <p:stCondLst>
                                    <p:cond delay="400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1000"/>
                                        <p:tgtEl>
                                          <p:spTgt spid="5"/>
                                        </p:tgtEl>
                                      </p:cBhvr>
                                    </p:animEffect>
                                  </p:childTnLst>
                                </p:cTn>
                              </p:par>
                              <p:par>
                                <p:cTn id="36" presetID="55" presetClass="entr" presetSubtype="0" fill="hold" nodeType="withEffect">
                                  <p:stCondLst>
                                    <p:cond delay="5000"/>
                                  </p:stCondLst>
                                  <p:childTnLst>
                                    <p:set>
                                      <p:cBhvr>
                                        <p:cTn id="37" dur="1" fill="hold">
                                          <p:stCondLst>
                                            <p:cond delay="0"/>
                                          </p:stCondLst>
                                        </p:cTn>
                                        <p:tgtEl>
                                          <p:spTgt spid="92"/>
                                        </p:tgtEl>
                                        <p:attrNameLst>
                                          <p:attrName>style.visibility</p:attrName>
                                        </p:attrNameLst>
                                      </p:cBhvr>
                                      <p:to>
                                        <p:strVal val="visible"/>
                                      </p:to>
                                    </p:set>
                                    <p:anim calcmode="lin" valueType="num">
                                      <p:cBhvr>
                                        <p:cTn id="38" dur="1000" fill="hold"/>
                                        <p:tgtEl>
                                          <p:spTgt spid="92"/>
                                        </p:tgtEl>
                                        <p:attrNameLst>
                                          <p:attrName>ppt_w</p:attrName>
                                        </p:attrNameLst>
                                      </p:cBhvr>
                                      <p:tavLst>
                                        <p:tav tm="0">
                                          <p:val>
                                            <p:strVal val="#ppt_w*0.70"/>
                                          </p:val>
                                        </p:tav>
                                        <p:tav tm="100000">
                                          <p:val>
                                            <p:strVal val="#ppt_w"/>
                                          </p:val>
                                        </p:tav>
                                      </p:tavLst>
                                    </p:anim>
                                    <p:anim calcmode="lin" valueType="num">
                                      <p:cBhvr>
                                        <p:cTn id="39" dur="1000" fill="hold"/>
                                        <p:tgtEl>
                                          <p:spTgt spid="92"/>
                                        </p:tgtEl>
                                        <p:attrNameLst>
                                          <p:attrName>ppt_h</p:attrName>
                                        </p:attrNameLst>
                                      </p:cBhvr>
                                      <p:tavLst>
                                        <p:tav tm="0">
                                          <p:val>
                                            <p:strVal val="#ppt_h"/>
                                          </p:val>
                                        </p:tav>
                                        <p:tav tm="100000">
                                          <p:val>
                                            <p:strVal val="#ppt_h"/>
                                          </p:val>
                                        </p:tav>
                                      </p:tavLst>
                                    </p:anim>
                                    <p:animEffect transition="in" filter="fade">
                                      <p:cBhvr>
                                        <p:cTn id="40" dur="1000"/>
                                        <p:tgtEl>
                                          <p:spTgt spid="92"/>
                                        </p:tgtEl>
                                      </p:cBhvr>
                                    </p:animEffect>
                                  </p:childTnLst>
                                </p:cTn>
                              </p:par>
                              <p:par>
                                <p:cTn id="41" presetID="22" presetClass="entr" presetSubtype="8" fill="hold" nodeType="withEffect">
                                  <p:stCondLst>
                                    <p:cond delay="500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1259632" y="404664"/>
            <a:ext cx="7239000" cy="1143000"/>
          </a:xfrm>
        </p:spPr>
        <p:txBody>
          <a:bodyPr>
            <a:normAutofit/>
          </a:bodyPr>
          <a:lstStyle/>
          <a:p>
            <a:pPr algn="ctr"/>
            <a:r>
              <a:rPr lang="ka-GE" sz="2800" dirty="0"/>
              <a:t>დამუხტული ელემენტარული ნაწილაკების მუხტის </a:t>
            </a:r>
            <a:r>
              <a:rPr lang="en-US" sz="2800" dirty="0"/>
              <a:t> </a:t>
            </a:r>
            <a:r>
              <a:rPr lang="ka-GE" sz="2800" dirty="0"/>
              <a:t>განსაზღვრა</a:t>
            </a:r>
            <a:endParaRPr lang="en-US" sz="2800" dirty="0"/>
          </a:p>
        </p:txBody>
      </p:sp>
      <p:pic>
        <p:nvPicPr>
          <p:cNvPr id="2053" name="Picture 15" descr="500px-Lorentz_force_sv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3284984"/>
            <a:ext cx="230505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Rectangle 16"/>
          <p:cNvSpPr>
            <a:spLocks noChangeArrowheads="1"/>
          </p:cNvSpPr>
          <p:nvPr/>
        </p:nvSpPr>
        <p:spPr bwMode="auto">
          <a:xfrm>
            <a:off x="4067175" y="3573909"/>
            <a:ext cx="396081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ka-GE"/>
              <a:t>რადგან მაგნიტური ველის მიმართულება ცნობილია, იმის და მიხედვით თუ საით გადაიხრება დამუხტული ნაწილაკი, განისაღვრება მისი მუხტი</a:t>
            </a:r>
            <a:endParaRPr lang="en-US"/>
          </a:p>
        </p:txBody>
      </p:sp>
      <p:cxnSp>
        <p:nvCxnSpPr>
          <p:cNvPr id="20" name="Straight Arrow Connector 19"/>
          <p:cNvCxnSpPr>
            <a:stCxn id="2054" idx="1"/>
          </p:cNvCxnSpPr>
          <p:nvPr/>
        </p:nvCxnSpPr>
        <p:spPr>
          <a:xfrm rot="10800000">
            <a:off x="2555875" y="3573909"/>
            <a:ext cx="1511300" cy="738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054" idx="1"/>
          </p:cNvCxnSpPr>
          <p:nvPr/>
        </p:nvCxnSpPr>
        <p:spPr>
          <a:xfrm rot="10800000" flipV="1">
            <a:off x="2555875" y="4312097"/>
            <a:ext cx="1511300" cy="557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58" name="Rectangle 24"/>
          <p:cNvSpPr>
            <a:spLocks noChangeArrowheads="1"/>
          </p:cNvSpPr>
          <p:nvPr/>
        </p:nvSpPr>
        <p:spPr bwMode="auto">
          <a:xfrm>
            <a:off x="2555875" y="2133303"/>
            <a:ext cx="28241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600"/>
              <a:t>მოქმედებს ლორენცის ძალა </a:t>
            </a:r>
            <a:endParaRPr lang="en-US" sz="1600"/>
          </a:p>
        </p:txBody>
      </p:sp>
      <p:graphicFrame>
        <p:nvGraphicFramePr>
          <p:cNvPr id="2050" name="Object 7"/>
          <p:cNvGraphicFramePr>
            <a:graphicFrameLocks noChangeAspect="1"/>
          </p:cNvGraphicFramePr>
          <p:nvPr>
            <p:extLst>
              <p:ext uri="{D42A27DB-BD31-4B8C-83A1-F6EECF244321}">
                <p14:modId xmlns:p14="http://schemas.microsoft.com/office/powerpoint/2010/main" val="2131436458"/>
              </p:ext>
            </p:extLst>
          </p:nvPr>
        </p:nvGraphicFramePr>
        <p:xfrm>
          <a:off x="5600700" y="1989138"/>
          <a:ext cx="1497013" cy="576262"/>
        </p:xfrm>
        <a:graphic>
          <a:graphicData uri="http://schemas.openxmlformats.org/presentationml/2006/ole">
            <mc:AlternateContent xmlns:mc="http://schemas.openxmlformats.org/markup-compatibility/2006">
              <mc:Choice xmlns:v="urn:schemas-microsoft-com:vml" Requires="v">
                <p:oleObj name="Equation" r:id="rId3" imgW="736560" imgH="304560" progId="Equation.3">
                  <p:embed/>
                </p:oleObj>
              </mc:Choice>
              <mc:Fallback>
                <p:oleObj name="Equation" r:id="rId3" imgW="736560" imgH="304560" progId="Equation.3">
                  <p:embed/>
                  <p:pic>
                    <p:nvPicPr>
                      <p:cNvPr id="0" name=""/>
                      <p:cNvPicPr>
                        <a:picLocks noChangeAspect="1" noChangeArrowheads="1"/>
                      </p:cNvPicPr>
                      <p:nvPr/>
                    </p:nvPicPr>
                    <p:blipFill>
                      <a:blip r:embed="rId4"/>
                      <a:srcRect/>
                      <a:stretch>
                        <a:fillRect/>
                      </a:stretch>
                    </p:blipFill>
                    <p:spPr bwMode="auto">
                      <a:xfrm>
                        <a:off x="5600700" y="1989138"/>
                        <a:ext cx="1497013" cy="576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10815182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Title 1"/>
          <p:cNvSpPr>
            <a:spLocks noGrp="1"/>
          </p:cNvSpPr>
          <p:nvPr>
            <p:ph type="title"/>
          </p:nvPr>
        </p:nvSpPr>
        <p:spPr>
          <a:xfrm>
            <a:off x="1475656" y="198438"/>
            <a:ext cx="7239000" cy="1143000"/>
          </a:xfrm>
        </p:spPr>
        <p:txBody>
          <a:bodyPr>
            <a:normAutofit/>
          </a:bodyPr>
          <a:lstStyle/>
          <a:p>
            <a:pPr algn="ctr"/>
            <a:r>
              <a:rPr lang="ka-GE" sz="2800" dirty="0"/>
              <a:t>დამუხტული ელემენტარული ნაწილაკების იმპულსის განსაზღვრა</a:t>
            </a:r>
            <a:endParaRPr lang="en-US" sz="2800" dirty="0"/>
          </a:p>
        </p:txBody>
      </p:sp>
      <p:sp>
        <p:nvSpPr>
          <p:cNvPr id="4" name="Rectangle 3"/>
          <p:cNvSpPr/>
          <p:nvPr/>
        </p:nvSpPr>
        <p:spPr>
          <a:xfrm>
            <a:off x="250825" y="2565400"/>
            <a:ext cx="4321175" cy="93503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3074" name="Object 3"/>
          <p:cNvGraphicFramePr>
            <a:graphicFrameLocks noChangeAspect="1"/>
          </p:cNvGraphicFramePr>
          <p:nvPr/>
        </p:nvGraphicFramePr>
        <p:xfrm>
          <a:off x="3059113" y="1268413"/>
          <a:ext cx="1227137" cy="493712"/>
        </p:xfrm>
        <a:graphic>
          <a:graphicData uri="http://schemas.openxmlformats.org/presentationml/2006/ole">
            <mc:AlternateContent xmlns:mc="http://schemas.openxmlformats.org/markup-compatibility/2006">
              <mc:Choice xmlns:v="urn:schemas-microsoft-com:vml" Requires="v">
                <p:oleObj name="Equation" r:id="rId2" imgW="736560" imgH="304560" progId="Equation.3">
                  <p:embed/>
                </p:oleObj>
              </mc:Choice>
              <mc:Fallback>
                <p:oleObj name="Equation" r:id="rId2" imgW="736560" imgH="30456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1268413"/>
                        <a:ext cx="1227137" cy="493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3" name="Rectangle 6"/>
          <p:cNvSpPr>
            <a:spLocks noChangeArrowheads="1"/>
          </p:cNvSpPr>
          <p:nvPr/>
        </p:nvSpPr>
        <p:spPr bwMode="auto">
          <a:xfrm>
            <a:off x="395288" y="1341438"/>
            <a:ext cx="74898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600"/>
              <a:t>მოქმედებს ლორენცის ძალა </a:t>
            </a:r>
            <a:r>
              <a:rPr lang="en-US" sz="1600"/>
              <a:t>                        </a:t>
            </a:r>
            <a:r>
              <a:rPr lang="ka-GE" sz="1600"/>
              <a:t>და მოძრაობს წრეწირზე</a:t>
            </a:r>
            <a:r>
              <a:rPr lang="en-US" sz="1600"/>
              <a:t>, </a:t>
            </a:r>
            <a:r>
              <a:rPr lang="ka-GE" sz="1600"/>
              <a:t>ამიტომ ჩვენ შეგვიძლია რომ ჩავწეროთ </a:t>
            </a:r>
            <a:endParaRPr lang="en-US" sz="1600"/>
          </a:p>
          <a:p>
            <a:endParaRPr lang="en-US" sz="1600"/>
          </a:p>
        </p:txBody>
      </p:sp>
      <p:sp>
        <p:nvSpPr>
          <p:cNvPr id="3084" name="Rectangle 9"/>
          <p:cNvSpPr>
            <a:spLocks noChangeArrowheads="1"/>
          </p:cNvSpPr>
          <p:nvPr/>
        </p:nvSpPr>
        <p:spPr bwMode="auto">
          <a:xfrm>
            <a:off x="1908175" y="3933825"/>
            <a:ext cx="5327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2000"/>
              <a:t>იმპულსის განსაღვრის ძირითადი მეთოდი</a:t>
            </a:r>
            <a:r>
              <a:rPr lang="en-US" sz="2000"/>
              <a:t>.</a:t>
            </a:r>
            <a:endParaRPr lang="ka-GE" sz="2000"/>
          </a:p>
        </p:txBody>
      </p:sp>
      <p:graphicFrame>
        <p:nvGraphicFramePr>
          <p:cNvPr id="3075" name="Object 9"/>
          <p:cNvGraphicFramePr>
            <a:graphicFrameLocks noChangeAspect="1"/>
          </p:cNvGraphicFramePr>
          <p:nvPr/>
        </p:nvGraphicFramePr>
        <p:xfrm>
          <a:off x="755650" y="1844675"/>
          <a:ext cx="1852613" cy="714375"/>
        </p:xfrm>
        <a:graphic>
          <a:graphicData uri="http://schemas.openxmlformats.org/presentationml/2006/ole">
            <mc:AlternateContent xmlns:mc="http://schemas.openxmlformats.org/markup-compatibility/2006">
              <mc:Choice xmlns:v="urn:schemas-microsoft-com:vml" Requires="v">
                <p:oleObj name="Equation" r:id="rId4" imgW="1257120" imgH="419040" progId="Equation.3">
                  <p:embed/>
                </p:oleObj>
              </mc:Choice>
              <mc:Fallback>
                <p:oleObj name="Equation" r:id="rId4" imgW="125712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650" y="1844675"/>
                        <a:ext cx="1852613"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6" name="Object 10"/>
          <p:cNvGraphicFramePr>
            <a:graphicFrameLocks noChangeAspect="1"/>
          </p:cNvGraphicFramePr>
          <p:nvPr/>
        </p:nvGraphicFramePr>
        <p:xfrm>
          <a:off x="5148263" y="1916113"/>
          <a:ext cx="2376487" cy="431800"/>
        </p:xfrm>
        <a:graphic>
          <a:graphicData uri="http://schemas.openxmlformats.org/presentationml/2006/ole">
            <mc:AlternateContent xmlns:mc="http://schemas.openxmlformats.org/markup-compatibility/2006">
              <mc:Choice xmlns:v="urn:schemas-microsoft-com:vml" Requires="v">
                <p:oleObj name="Equation" r:id="rId6" imgW="1117440" imgH="203040" progId="Equation.3">
                  <p:embed/>
                </p:oleObj>
              </mc:Choice>
              <mc:Fallback>
                <p:oleObj name="Equation" r:id="rId6" imgW="1117440" imgH="203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1916113"/>
                        <a:ext cx="2376487"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5" name="Rectangle 23"/>
          <p:cNvSpPr>
            <a:spLocks noChangeArrowheads="1"/>
          </p:cNvSpPr>
          <p:nvPr/>
        </p:nvSpPr>
        <p:spPr bwMode="auto">
          <a:xfrm>
            <a:off x="3059113" y="1989138"/>
            <a:ext cx="1516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600"/>
              <a:t>ან, რაც იგივეა</a:t>
            </a:r>
            <a:endParaRPr lang="en-US" sz="1600"/>
          </a:p>
        </p:txBody>
      </p:sp>
      <p:graphicFrame>
        <p:nvGraphicFramePr>
          <p:cNvPr id="3077" name="Object 11"/>
          <p:cNvGraphicFramePr>
            <a:graphicFrameLocks noChangeAspect="1"/>
          </p:cNvGraphicFramePr>
          <p:nvPr/>
        </p:nvGraphicFramePr>
        <p:xfrm>
          <a:off x="323850" y="2636838"/>
          <a:ext cx="363538" cy="363537"/>
        </p:xfrm>
        <a:graphic>
          <a:graphicData uri="http://schemas.openxmlformats.org/presentationml/2006/ole">
            <mc:AlternateContent xmlns:mc="http://schemas.openxmlformats.org/markup-compatibility/2006">
              <mc:Choice xmlns:v="urn:schemas-microsoft-com:vml" Requires="v">
                <p:oleObj name="Equation" r:id="rId8" imgW="152280" imgH="152280" progId="Equation.3">
                  <p:embed/>
                </p:oleObj>
              </mc:Choice>
              <mc:Fallback>
                <p:oleObj name="Equation" r:id="rId8" imgW="152280" imgH="1522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 y="2636838"/>
                        <a:ext cx="363538"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8" name="Object 12"/>
          <p:cNvGraphicFramePr>
            <a:graphicFrameLocks noChangeAspect="1"/>
          </p:cNvGraphicFramePr>
          <p:nvPr/>
        </p:nvGraphicFramePr>
        <p:xfrm>
          <a:off x="5003800" y="2565400"/>
          <a:ext cx="360363" cy="369888"/>
        </p:xfrm>
        <a:graphic>
          <a:graphicData uri="http://schemas.openxmlformats.org/presentationml/2006/ole">
            <mc:AlternateContent xmlns:mc="http://schemas.openxmlformats.org/markup-compatibility/2006">
              <mc:Choice xmlns:v="urn:schemas-microsoft-com:vml" Requires="v">
                <p:oleObj name="Equation" r:id="rId10" imgW="126720" imgH="164880" progId="Equation.3">
                  <p:embed/>
                </p:oleObj>
              </mc:Choice>
              <mc:Fallback>
                <p:oleObj name="Equation" r:id="rId10" imgW="12672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03800" y="2565400"/>
                        <a:ext cx="360363"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9" name="Object 13"/>
          <p:cNvGraphicFramePr>
            <a:graphicFrameLocks noChangeAspect="1"/>
          </p:cNvGraphicFramePr>
          <p:nvPr/>
        </p:nvGraphicFramePr>
        <p:xfrm>
          <a:off x="5003800" y="3068638"/>
          <a:ext cx="365125" cy="365125"/>
        </p:xfrm>
        <a:graphic>
          <a:graphicData uri="http://schemas.openxmlformats.org/presentationml/2006/ole">
            <mc:AlternateContent xmlns:mc="http://schemas.openxmlformats.org/markup-compatibility/2006">
              <mc:Choice xmlns:v="urn:schemas-microsoft-com:vml" Requires="v">
                <p:oleObj name="Equation" r:id="rId12" imgW="152280" imgH="152280" progId="Equation.3">
                  <p:embed/>
                </p:oleObj>
              </mc:Choice>
              <mc:Fallback>
                <p:oleObj name="Equation" r:id="rId12" imgW="152280" imgH="1522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03800" y="3068638"/>
                        <a:ext cx="3651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0" name="Object 14"/>
          <p:cNvGraphicFramePr>
            <a:graphicFrameLocks noChangeAspect="1"/>
          </p:cNvGraphicFramePr>
          <p:nvPr/>
        </p:nvGraphicFramePr>
        <p:xfrm>
          <a:off x="323850" y="2997200"/>
          <a:ext cx="390525" cy="357188"/>
        </p:xfrm>
        <a:graphic>
          <a:graphicData uri="http://schemas.openxmlformats.org/presentationml/2006/ole">
            <mc:AlternateContent xmlns:mc="http://schemas.openxmlformats.org/markup-compatibility/2006">
              <mc:Choice xmlns:v="urn:schemas-microsoft-com:vml" Requires="v">
                <p:oleObj name="Equation" r:id="rId14" imgW="152280" imgH="139680" progId="Equation.3">
                  <p:embed/>
                </p:oleObj>
              </mc:Choice>
              <mc:Fallback>
                <p:oleObj name="Equation" r:id="rId14" imgW="152280" imgH="13968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3850" y="2997200"/>
                        <a:ext cx="390525"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6" name="Rectangle 28"/>
          <p:cNvSpPr>
            <a:spLocks noChangeArrowheads="1"/>
          </p:cNvSpPr>
          <p:nvPr/>
        </p:nvSpPr>
        <p:spPr bwMode="auto">
          <a:xfrm>
            <a:off x="900113" y="2565400"/>
            <a:ext cx="3117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400"/>
              <a:t>ტრაექტორიის სიმრუდის რადიუსი</a:t>
            </a:r>
          </a:p>
        </p:txBody>
      </p:sp>
      <p:sp>
        <p:nvSpPr>
          <p:cNvPr id="3087" name="Rectangle 29"/>
          <p:cNvSpPr>
            <a:spLocks noChangeArrowheads="1"/>
          </p:cNvSpPr>
          <p:nvPr/>
        </p:nvSpPr>
        <p:spPr bwMode="auto">
          <a:xfrm>
            <a:off x="827088" y="2924175"/>
            <a:ext cx="3816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400"/>
              <a:t>კუთხე ტრაექტორიის მხებსა და მაგნიტური ველის მიმართულებას შორის</a:t>
            </a:r>
          </a:p>
        </p:txBody>
      </p:sp>
      <p:sp>
        <p:nvSpPr>
          <p:cNvPr id="3088" name="Rectangle 30"/>
          <p:cNvSpPr>
            <a:spLocks noChangeArrowheads="1"/>
          </p:cNvSpPr>
          <p:nvPr/>
        </p:nvSpPr>
        <p:spPr bwMode="auto">
          <a:xfrm>
            <a:off x="5651500" y="2565400"/>
            <a:ext cx="801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 </a:t>
            </a:r>
            <a:r>
              <a:rPr lang="ka-GE" sz="1400"/>
              <a:t>მუხტი</a:t>
            </a:r>
          </a:p>
        </p:txBody>
      </p:sp>
      <p:sp>
        <p:nvSpPr>
          <p:cNvPr id="3089" name="Rectangle 31"/>
          <p:cNvSpPr>
            <a:spLocks noChangeArrowheads="1"/>
          </p:cNvSpPr>
          <p:nvPr/>
        </p:nvSpPr>
        <p:spPr bwMode="auto">
          <a:xfrm>
            <a:off x="5651500" y="2924175"/>
            <a:ext cx="2592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ka-GE" sz="1400"/>
              <a:t>მაგნიტური ველის დაძაბულობის მოდული </a:t>
            </a:r>
            <a:endParaRPr lang="en-US" sz="1400"/>
          </a:p>
        </p:txBody>
      </p:sp>
      <p:sp>
        <p:nvSpPr>
          <p:cNvPr id="31" name="Rectangle 3"/>
          <p:cNvSpPr>
            <a:spLocks noChangeArrowheads="1"/>
          </p:cNvSpPr>
          <p:nvPr/>
        </p:nvSpPr>
        <p:spPr bwMode="auto">
          <a:xfrm>
            <a:off x="1692275" y="4941888"/>
            <a:ext cx="6011863" cy="923925"/>
          </a:xfrm>
          <a:prstGeom prst="rect">
            <a:avLst/>
          </a:prstGeom>
          <a:solidFill>
            <a:schemeClr val="tx2">
              <a:lumMod val="60000"/>
              <a:lumOff val="40000"/>
            </a:schemeClr>
          </a:solidFill>
          <a:ln w="9525">
            <a:noFill/>
            <a:miter lim="800000"/>
            <a:headEnd/>
            <a:tailEnd/>
          </a:ln>
        </p:spPr>
        <p:txBody>
          <a:bodyPr>
            <a:spAutoFit/>
          </a:bodyPr>
          <a:lstStyle/>
          <a:p>
            <a:pPr algn="just">
              <a:defRPr/>
            </a:pPr>
            <a:r>
              <a:rPr lang="ka-GE" dirty="0">
                <a:solidFill>
                  <a:schemeClr val="bg1"/>
                </a:solidFill>
              </a:rPr>
              <a:t>ამ მეთოდის მთავარი იდეა მდგომარეობს</a:t>
            </a:r>
            <a:r>
              <a:rPr lang="en-US" dirty="0">
                <a:solidFill>
                  <a:schemeClr val="bg1"/>
                </a:solidFill>
              </a:rPr>
              <a:t> </a:t>
            </a:r>
            <a:r>
              <a:rPr lang="ka-GE" dirty="0">
                <a:solidFill>
                  <a:schemeClr val="bg1"/>
                </a:solidFill>
              </a:rPr>
              <a:t>დამუხტული ნაწილაკის ტრაექტორიის ან გდახრის კუთხის დაფიქსირებაში</a:t>
            </a:r>
            <a:endParaRPr lang="en-US" dirty="0">
              <a:solidFill>
                <a:schemeClr val="bg1"/>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291638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384" y="216114"/>
            <a:ext cx="8068072" cy="602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5347242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132856"/>
            <a:ext cx="7239000" cy="1143000"/>
          </a:xfrm>
        </p:spPr>
        <p:txBody>
          <a:bodyPr/>
          <a:lstStyle/>
          <a:p>
            <a:pPr algn="ctr"/>
            <a:r>
              <a:rPr lang="ka-GE" sz="3200" dirty="0"/>
              <a:t>გმადლობთ ყურადღებისათვის</a:t>
            </a:r>
            <a:endParaRPr lang="en-US" sz="3200" dirty="0"/>
          </a:p>
        </p:txBody>
      </p:sp>
      <p:sp>
        <p:nvSpPr>
          <p:cNvPr id="3" name="Footer Placeholder 2"/>
          <p:cNvSpPr>
            <a:spLocks noGrp="1"/>
          </p:cNvSpPr>
          <p:nvPr>
            <p:ph type="ftr" sz="quarter" idx="11"/>
          </p:nvPr>
        </p:nvSpPr>
        <p:spPr/>
        <p:txBody>
          <a:bodyPr/>
          <a:lstStyle/>
          <a:p>
            <a:pPr>
              <a:defRPr/>
            </a:pPr>
            <a:r>
              <a:rPr lang="en-US"/>
              <a:t>Georgian Teacher Programme - 2025</a:t>
            </a:r>
          </a:p>
        </p:txBody>
      </p:sp>
    </p:spTree>
    <p:extLst>
      <p:ext uri="{BB962C8B-B14F-4D97-AF65-F5344CB8AC3E}">
        <p14:creationId xmlns:p14="http://schemas.microsoft.com/office/powerpoint/2010/main" val="1582895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99592" y="332656"/>
            <a:ext cx="7772400" cy="648072"/>
          </a:xfrm>
        </p:spPr>
        <p:txBody>
          <a:bodyPr>
            <a:normAutofit/>
          </a:bodyPr>
          <a:lstStyle/>
          <a:p>
            <a:pPr algn="ctr"/>
            <a:r>
              <a:rPr lang="ka-GE" sz="2800" dirty="0">
                <a:solidFill>
                  <a:schemeClr val="tx1"/>
                </a:solidFill>
              </a:rPr>
              <a:t>ნაწილაკების დეტექტირების  პრინციპები</a:t>
            </a:r>
            <a:endParaRPr lang="en-US" sz="2800" dirty="0">
              <a:solidFill>
                <a:schemeClr val="tx1"/>
              </a:solidFill>
            </a:endParaRPr>
          </a:p>
        </p:txBody>
      </p:sp>
      <p:sp>
        <p:nvSpPr>
          <p:cNvPr id="16387" name="Rectangle 3"/>
          <p:cNvSpPr>
            <a:spLocks noChangeArrowheads="1"/>
          </p:cNvSpPr>
          <p:nvPr/>
        </p:nvSpPr>
        <p:spPr bwMode="auto">
          <a:xfrm>
            <a:off x="899592" y="1191599"/>
            <a:ext cx="7345362" cy="923330"/>
          </a:xfrm>
          <a:prstGeom prst="rect">
            <a:avLst/>
          </a:prstGeom>
          <a:solidFill>
            <a:schemeClr val="accent1"/>
          </a:solidFill>
          <a:ln w="9525">
            <a:solidFill>
              <a:schemeClr val="accent1"/>
            </a:solidFill>
            <a:miter lim="800000"/>
            <a:headEnd/>
            <a:tailEnd/>
          </a:ln>
        </p:spPr>
        <p:txBody>
          <a:bodyPr>
            <a:spAutoFit/>
          </a:bodyPr>
          <a:lstStyle/>
          <a:p>
            <a:pPr algn="just"/>
            <a:r>
              <a:rPr lang="ka-GE" dirty="0">
                <a:solidFill>
                  <a:schemeClr val="bg1"/>
                </a:solidFill>
              </a:rPr>
              <a:t>ნაწილაკების </a:t>
            </a:r>
            <a:r>
              <a:rPr lang="ka-GE" dirty="0" err="1">
                <a:solidFill>
                  <a:schemeClr val="bg1"/>
                </a:solidFill>
              </a:rPr>
              <a:t>დეტექტირებას</a:t>
            </a:r>
            <a:r>
              <a:rPr lang="ka-GE" dirty="0">
                <a:solidFill>
                  <a:schemeClr val="bg1"/>
                </a:solidFill>
              </a:rPr>
              <a:t> საფუძვლად უდევს მათი ნივთიერებასთან ურთიერთქმედების უნარი</a:t>
            </a:r>
            <a:r>
              <a:rPr lang="en-US" dirty="0">
                <a:solidFill>
                  <a:schemeClr val="bg1"/>
                </a:solidFill>
              </a:rPr>
              <a:t>.</a:t>
            </a:r>
            <a:endParaRPr lang="ka-GE" dirty="0">
              <a:solidFill>
                <a:schemeClr val="bg1"/>
              </a:solidFill>
            </a:endParaRPr>
          </a:p>
          <a:p>
            <a:pPr algn="just"/>
            <a:r>
              <a:rPr lang="ka-GE" dirty="0">
                <a:solidFill>
                  <a:schemeClr val="bg1"/>
                </a:solidFill>
              </a:rPr>
              <a:t>ეს ურთიერთქმედება შეიძლება სხვადასხვა სახის იყოს:</a:t>
            </a:r>
          </a:p>
        </p:txBody>
      </p:sp>
      <p:sp>
        <p:nvSpPr>
          <p:cNvPr id="16388" name="Rectangle 4"/>
          <p:cNvSpPr>
            <a:spLocks noChangeArrowheads="1"/>
          </p:cNvSpPr>
          <p:nvPr/>
        </p:nvSpPr>
        <p:spPr bwMode="auto">
          <a:xfrm>
            <a:off x="431540" y="2353765"/>
            <a:ext cx="828092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Wingdings" pitchFamily="2" charset="2"/>
              <a:buChar char="ü"/>
            </a:pPr>
            <a:r>
              <a:rPr lang="ka-GE" sz="1400" dirty="0" err="1"/>
              <a:t>ფოტოეფექტი</a:t>
            </a:r>
            <a:br>
              <a:rPr lang="ka-GE" sz="1400" dirty="0"/>
            </a:br>
            <a:endParaRPr lang="ka-GE" sz="1400" dirty="0"/>
          </a:p>
          <a:p>
            <a:pPr marL="342900" indent="-342900">
              <a:buFont typeface="Wingdings" pitchFamily="2" charset="2"/>
              <a:buChar char="ü"/>
            </a:pPr>
            <a:r>
              <a:rPr lang="ka-GE" sz="1400" dirty="0"/>
              <a:t>კომპტონის ეფექტი</a:t>
            </a:r>
            <a:br>
              <a:rPr lang="ka-GE" sz="1400" dirty="0"/>
            </a:br>
            <a:endParaRPr lang="ka-GE" sz="1400" dirty="0"/>
          </a:p>
          <a:p>
            <a:pPr marL="342900" indent="-342900">
              <a:buFont typeface="Wingdings" pitchFamily="2" charset="2"/>
              <a:buChar char="ü"/>
            </a:pPr>
            <a:r>
              <a:rPr lang="ka-GE" sz="1400" dirty="0"/>
              <a:t>ჩერენკოვის გამოსხივება</a:t>
            </a:r>
            <a:br>
              <a:rPr lang="ka-GE" sz="1400" dirty="0"/>
            </a:br>
            <a:endParaRPr lang="ka-GE" sz="1400" dirty="0"/>
          </a:p>
          <a:p>
            <a:pPr marL="342900" indent="-342900">
              <a:buFont typeface="Wingdings" pitchFamily="2" charset="2"/>
              <a:buChar char="ü"/>
            </a:pPr>
            <a:r>
              <a:rPr lang="ka-GE" sz="1400" dirty="0" err="1"/>
              <a:t>ადრონული</a:t>
            </a:r>
            <a:r>
              <a:rPr lang="ka-GE" sz="1400" dirty="0"/>
              <a:t> და ელექტრომაგნიტური ღვარების წარმოქმნა</a:t>
            </a:r>
            <a:br>
              <a:rPr lang="en-US" sz="1400" dirty="0"/>
            </a:br>
            <a:endParaRPr lang="en-US" sz="1400" dirty="0"/>
          </a:p>
          <a:p>
            <a:pPr marL="342900" indent="-342900">
              <a:buFont typeface="Wingdings" pitchFamily="2" charset="2"/>
              <a:buChar char="ü"/>
            </a:pPr>
            <a:r>
              <a:rPr lang="ka-GE" sz="1400" dirty="0"/>
              <a:t>იონიზაცია</a:t>
            </a:r>
            <a:br>
              <a:rPr lang="en-US" sz="1400" dirty="0"/>
            </a:br>
            <a:endParaRPr lang="en-US" sz="1400" dirty="0"/>
          </a:p>
          <a:p>
            <a:pPr marL="342900" indent="-342900">
              <a:buFont typeface="Wingdings" pitchFamily="2" charset="2"/>
              <a:buChar char="ü"/>
            </a:pPr>
            <a:r>
              <a:rPr lang="ka-GE" sz="1400" dirty="0"/>
              <a:t>ბრემსშტრალუნგი - დამუხტული ნაწილაკის მიერ გამოსხივება ელექტრულ ველში გაბნევისას</a:t>
            </a:r>
          </a:p>
          <a:p>
            <a:pPr marL="342900" indent="-342900">
              <a:buFont typeface="Wingdings" pitchFamily="2" charset="2"/>
              <a:buChar char="ü"/>
            </a:pPr>
            <a:endParaRPr lang="ka-GE" sz="1400" dirty="0"/>
          </a:p>
          <a:p>
            <a:pPr marL="342900" indent="-342900">
              <a:buFont typeface="Wingdings" pitchFamily="2" charset="2"/>
              <a:buChar char="ü"/>
            </a:pPr>
            <a:r>
              <a:rPr lang="ka-GE" sz="1400" dirty="0"/>
              <a:t> ...</a:t>
            </a:r>
          </a:p>
          <a:p>
            <a:pPr marL="342900" indent="-342900">
              <a:buFont typeface="Wingdings" pitchFamily="2" charset="2"/>
              <a:buChar char="ü"/>
            </a:pPr>
            <a:endParaRPr lang="ka-GE" sz="1400" dirty="0"/>
          </a:p>
          <a:p>
            <a:pPr marL="342900" indent="-342900">
              <a:buFont typeface="Wingdings" pitchFamily="2" charset="2"/>
              <a:buChar char="ü"/>
            </a:pPr>
            <a:r>
              <a:rPr lang="ka-GE" sz="1400" dirty="0"/>
              <a:t> ...</a:t>
            </a:r>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5800" y="188640"/>
            <a:ext cx="7772400" cy="490066"/>
          </a:xfrm>
        </p:spPr>
        <p:txBody>
          <a:bodyPr>
            <a:normAutofit fontScale="90000"/>
          </a:bodyPr>
          <a:lstStyle/>
          <a:p>
            <a:pPr algn="ctr"/>
            <a:r>
              <a:rPr lang="ka-GE" sz="2800" dirty="0">
                <a:solidFill>
                  <a:schemeClr val="tx1"/>
                </a:solidFill>
              </a:rPr>
              <a:t>პირველი დეტექტორები - ემულსია</a:t>
            </a:r>
            <a:endParaRPr lang="en-US" sz="2800" dirty="0">
              <a:solidFill>
                <a:schemeClr val="tx1"/>
              </a:solidFill>
            </a:endParaRPr>
          </a:p>
        </p:txBody>
      </p:sp>
      <p:sp>
        <p:nvSpPr>
          <p:cNvPr id="3" name="Footer Placeholder 2"/>
          <p:cNvSpPr>
            <a:spLocks noGrp="1"/>
          </p:cNvSpPr>
          <p:nvPr>
            <p:ph type="ftr" sz="quarter" idx="12"/>
          </p:nvPr>
        </p:nvSpPr>
        <p:spPr/>
        <p:txBody>
          <a:bodyPr/>
          <a:lstStyle/>
          <a:p>
            <a:pPr>
              <a:defRPr/>
            </a:pPr>
            <a:r>
              <a:rPr lang="en-US"/>
              <a:t>Georgian Teacher Programme - 2025</a:t>
            </a:r>
          </a:p>
        </p:txBody>
      </p:sp>
      <p:pic>
        <p:nvPicPr>
          <p:cNvPr id="4" name="Picture 3" descr="A diagram of a graph&#10;&#10;Description automatically generated with medium confidence">
            <a:extLst>
              <a:ext uri="{FF2B5EF4-FFF2-40B4-BE49-F238E27FC236}">
                <a16:creationId xmlns:a16="http://schemas.microsoft.com/office/drawing/2014/main" id="{83C2E378-B15D-8797-424F-BEEF1472A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205313"/>
            <a:ext cx="7162800" cy="5267317"/>
          </a:xfrm>
          <a:prstGeom prst="rect">
            <a:avLst/>
          </a:prstGeom>
        </p:spPr>
      </p:pic>
    </p:spTree>
    <p:extLst>
      <p:ext uri="{BB962C8B-B14F-4D97-AF65-F5344CB8AC3E}">
        <p14:creationId xmlns:p14="http://schemas.microsoft.com/office/powerpoint/2010/main" val="105811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pPr>
              <a:defRPr/>
            </a:pPr>
            <a:r>
              <a:rPr lang="en-US"/>
              <a:t>Georgian Teacher Programme - 2025</a:t>
            </a:r>
          </a:p>
        </p:txBody>
      </p:sp>
      <p:pic>
        <p:nvPicPr>
          <p:cNvPr id="5" name="Picture 4" descr="A collage of drawings and diagrams&#10;&#10;Description automatically generated">
            <a:extLst>
              <a:ext uri="{FF2B5EF4-FFF2-40B4-BE49-F238E27FC236}">
                <a16:creationId xmlns:a16="http://schemas.microsoft.com/office/drawing/2014/main" id="{AFD6498A-FF4F-D195-A5ED-E31B76A9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640" y="1135069"/>
            <a:ext cx="7560840" cy="5275501"/>
          </a:xfrm>
          <a:prstGeom prst="rect">
            <a:avLst/>
          </a:prstGeom>
        </p:spPr>
      </p:pic>
      <p:sp>
        <p:nvSpPr>
          <p:cNvPr id="8" name="Title 1">
            <a:extLst>
              <a:ext uri="{FF2B5EF4-FFF2-40B4-BE49-F238E27FC236}">
                <a16:creationId xmlns:a16="http://schemas.microsoft.com/office/drawing/2014/main" id="{57E4C0E4-BE6A-691C-2829-C0102D94E283}"/>
              </a:ext>
            </a:extLst>
          </p:cNvPr>
          <p:cNvSpPr txBox="1">
            <a:spLocks/>
          </p:cNvSpPr>
          <p:nvPr/>
        </p:nvSpPr>
        <p:spPr>
          <a:xfrm>
            <a:off x="685800" y="202397"/>
            <a:ext cx="7772400" cy="490066"/>
          </a:xfrm>
          <a:prstGeom prst="rect">
            <a:avLst/>
          </a:prstGeom>
        </p:spPr>
        <p:txBody>
          <a:bodyPr vert="horz" lIns="91440" tIns="45720" rIns="91440" bIns="45720" rtlCol="0" anchor="b">
            <a:normAutofit fontScale="97500" lnSpcReduction="10000"/>
          </a:bodyPr>
          <a:lstStyle>
            <a:lvl1pPr algn="l" defTabSz="914400" rtl="0" eaLnBrk="1" latinLnBrk="0" hangingPunct="1">
              <a:spcBef>
                <a:spcPct val="0"/>
              </a:spcBef>
              <a:buNone/>
              <a:defRPr sz="7200" b="1" kern="1200" baseline="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a:lstStyle>
          <a:p>
            <a:pPr algn="ctr" fontAlgn="auto">
              <a:spcAft>
                <a:spcPts val="0"/>
              </a:spcAft>
            </a:pPr>
            <a:r>
              <a:rPr lang="ka-GE" sz="2800" dirty="0">
                <a:solidFill>
                  <a:schemeClr val="tx1"/>
                </a:solidFill>
              </a:rPr>
              <a:t>პირველი დეტექტორები - ბუშტოვანი კამერა</a:t>
            </a:r>
            <a:endParaRPr lang="en-US" sz="2800" dirty="0">
              <a:solidFill>
                <a:schemeClr val="tx1"/>
              </a:solidFill>
            </a:endParaRPr>
          </a:p>
        </p:txBody>
      </p:sp>
    </p:spTree>
    <p:extLst>
      <p:ext uri="{BB962C8B-B14F-4D97-AF65-F5344CB8AC3E}">
        <p14:creationId xmlns:p14="http://schemas.microsoft.com/office/powerpoint/2010/main" val="1596998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pPr>
              <a:defRPr/>
            </a:pPr>
            <a:r>
              <a:rPr lang="en-US"/>
              <a:t>Georgian Teacher Programme - 2025</a:t>
            </a:r>
          </a:p>
        </p:txBody>
      </p:sp>
      <p:sp>
        <p:nvSpPr>
          <p:cNvPr id="8" name="Title 1">
            <a:extLst>
              <a:ext uri="{FF2B5EF4-FFF2-40B4-BE49-F238E27FC236}">
                <a16:creationId xmlns:a16="http://schemas.microsoft.com/office/drawing/2014/main" id="{57E4C0E4-BE6A-691C-2829-C0102D94E283}"/>
              </a:ext>
            </a:extLst>
          </p:cNvPr>
          <p:cNvSpPr txBox="1">
            <a:spLocks/>
          </p:cNvSpPr>
          <p:nvPr/>
        </p:nvSpPr>
        <p:spPr>
          <a:xfrm>
            <a:off x="685800" y="188640"/>
            <a:ext cx="7772400" cy="490066"/>
          </a:xfrm>
          <a:prstGeom prst="rect">
            <a:avLst/>
          </a:prstGeom>
        </p:spPr>
        <p:txBody>
          <a:bodyPr vert="horz" lIns="91440" tIns="45720" rIns="91440" bIns="45720" rtlCol="0" anchor="b">
            <a:normAutofit fontScale="90000"/>
          </a:bodyPr>
          <a:lstStyle>
            <a:lvl1pPr algn="l" defTabSz="914400" rtl="0" eaLnBrk="1" latinLnBrk="0" hangingPunct="1">
              <a:spcBef>
                <a:spcPct val="0"/>
              </a:spcBef>
              <a:buNone/>
              <a:defRPr sz="7200" b="1" kern="1200" baseline="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a:lstStyle>
          <a:p>
            <a:pPr algn="ctr" fontAlgn="auto">
              <a:spcAft>
                <a:spcPts val="0"/>
              </a:spcAft>
            </a:pPr>
            <a:r>
              <a:rPr lang="ka-GE" sz="2800" dirty="0">
                <a:solidFill>
                  <a:schemeClr val="tx1"/>
                </a:solidFill>
              </a:rPr>
              <a:t>პირველი დეტექტორები - ნაპერწკლოვანი კამერა</a:t>
            </a:r>
            <a:endParaRPr lang="en-US" sz="2800" dirty="0">
              <a:solidFill>
                <a:schemeClr val="tx1"/>
              </a:solidFill>
            </a:endParaRPr>
          </a:p>
        </p:txBody>
      </p:sp>
      <p:pic>
        <p:nvPicPr>
          <p:cNvPr id="4" name="Picture 3" descr="A close-up of a glowing light&#10;&#10;Description automatically generated">
            <a:extLst>
              <a:ext uri="{FF2B5EF4-FFF2-40B4-BE49-F238E27FC236}">
                <a16:creationId xmlns:a16="http://schemas.microsoft.com/office/drawing/2014/main" id="{C8A51212-8A19-1BD8-4E24-B4461F78A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980728"/>
            <a:ext cx="7162800" cy="5101505"/>
          </a:xfrm>
          <a:prstGeom prst="rect">
            <a:avLst/>
          </a:prstGeom>
        </p:spPr>
      </p:pic>
    </p:spTree>
    <p:extLst>
      <p:ext uri="{BB962C8B-B14F-4D97-AF65-F5344CB8AC3E}">
        <p14:creationId xmlns:p14="http://schemas.microsoft.com/office/powerpoint/2010/main" val="191911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914400" y="327794"/>
            <a:ext cx="7772400" cy="724942"/>
          </a:xfrm>
        </p:spPr>
        <p:txBody>
          <a:bodyPr/>
          <a:lstStyle/>
          <a:p>
            <a:pPr algn="ctr"/>
            <a:r>
              <a:rPr lang="ka-GE" sz="2800" dirty="0"/>
              <a:t>ფოტო </a:t>
            </a:r>
            <a:r>
              <a:rPr lang="ka-GE" sz="2800" dirty="0" err="1"/>
              <a:t>დეტქტორები</a:t>
            </a:r>
            <a:endParaRPr lang="en-US" sz="2800" dirty="0"/>
          </a:p>
        </p:txBody>
      </p:sp>
      <p:sp>
        <p:nvSpPr>
          <p:cNvPr id="28675" name="Rectangle 2"/>
          <p:cNvSpPr>
            <a:spLocks noChangeArrowheads="1"/>
          </p:cNvSpPr>
          <p:nvPr/>
        </p:nvSpPr>
        <p:spPr bwMode="auto">
          <a:xfrm>
            <a:off x="250825" y="1412875"/>
            <a:ext cx="85693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ka-GE" sz="1400" dirty="0"/>
              <a:t>ფოტო დეტექტორების მუშაობის პრინციპი დამყარებულია ფოტო-ეფქეტზე. </a:t>
            </a:r>
          </a:p>
          <a:p>
            <a:pPr algn="just"/>
            <a:r>
              <a:rPr lang="ka-GE" sz="1400" dirty="0"/>
              <a:t>მრავალგვარი ფოტო დეტექტორები არსებობს - განსხვავდებიან მხოლოდ ფოტოელექტრონების შეგროვების მეთოდებით, მოდებული ძაბვის სიდიდით</a:t>
            </a:r>
            <a:r>
              <a:rPr lang="en-US" sz="1400" dirty="0"/>
              <a:t>, </a:t>
            </a:r>
            <a:r>
              <a:rPr lang="ka-GE" sz="1400" dirty="0"/>
              <a:t>გაზომვის სიზუსტით, ზომებით... </a:t>
            </a:r>
          </a:p>
        </p:txBody>
      </p:sp>
      <p:pic>
        <p:nvPicPr>
          <p:cNvPr id="28676" name="Picture 3" descr="emi_pmt.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2976537"/>
            <a:ext cx="208915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5" descr="ap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057104"/>
            <a:ext cx="2147888"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Sip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00788" y="2976537"/>
            <a:ext cx="2303462"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Rectangle 7"/>
          <p:cNvSpPr>
            <a:spLocks noChangeArrowheads="1"/>
          </p:cNvSpPr>
          <p:nvPr/>
        </p:nvSpPr>
        <p:spPr bwMode="auto">
          <a:xfrm>
            <a:off x="323850" y="4489424"/>
            <a:ext cx="2117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400"/>
              <a:t>ფოტოგამამრავლებელი</a:t>
            </a:r>
            <a:endParaRPr lang="en-US" sz="1400"/>
          </a:p>
        </p:txBody>
      </p:sp>
      <p:sp>
        <p:nvSpPr>
          <p:cNvPr id="28680" name="Rectangle 8"/>
          <p:cNvSpPr>
            <a:spLocks noChangeArrowheads="1"/>
          </p:cNvSpPr>
          <p:nvPr/>
        </p:nvSpPr>
        <p:spPr bwMode="auto">
          <a:xfrm>
            <a:off x="3132138" y="5857329"/>
            <a:ext cx="2565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400"/>
              <a:t>ზვავური ფოტო დეტექტორი</a:t>
            </a:r>
            <a:endParaRPr lang="en-US" sz="1400"/>
          </a:p>
        </p:txBody>
      </p:sp>
      <p:sp>
        <p:nvSpPr>
          <p:cNvPr id="28681" name="Rectangle 9"/>
          <p:cNvSpPr>
            <a:spLocks noChangeArrowheads="1"/>
          </p:cNvSpPr>
          <p:nvPr/>
        </p:nvSpPr>
        <p:spPr bwMode="auto">
          <a:xfrm>
            <a:off x="5724525" y="4993233"/>
            <a:ext cx="3287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ka-GE" sz="1400" dirty="0" err="1"/>
              <a:t>სილიკონური</a:t>
            </a:r>
            <a:r>
              <a:rPr lang="ka-GE" sz="1400" dirty="0"/>
              <a:t> </a:t>
            </a:r>
            <a:r>
              <a:rPr lang="ka-GE" sz="1400" dirty="0" err="1"/>
              <a:t>ფოტოგამამრავლებელი</a:t>
            </a:r>
            <a:endParaRPr lang="ka-GE" sz="1400" dirty="0"/>
          </a:p>
        </p:txBody>
      </p:sp>
      <p:sp>
        <p:nvSpPr>
          <p:cNvPr id="3" name="Footer Placeholder 2"/>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1171706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899592" y="1556792"/>
            <a:ext cx="7344816" cy="216024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59632" y="2276872"/>
            <a:ext cx="11535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lus 9"/>
          <p:cNvSpPr/>
          <p:nvPr/>
        </p:nvSpPr>
        <p:spPr>
          <a:xfrm>
            <a:off x="8338120" y="2575756"/>
            <a:ext cx="338336" cy="338336"/>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inus 10"/>
          <p:cNvSpPr/>
          <p:nvPr/>
        </p:nvSpPr>
        <p:spPr>
          <a:xfrm>
            <a:off x="467544" y="2563056"/>
            <a:ext cx="345356" cy="351036"/>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769014" y="2276872"/>
            <a:ext cx="11535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p:cNvCxnSpPr/>
          <p:nvPr/>
        </p:nvCxnSpPr>
        <p:spPr>
          <a:xfrm>
            <a:off x="1374986" y="2744924"/>
            <a:ext cx="676734" cy="684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2051720" y="1844824"/>
            <a:ext cx="1512168"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2051720" y="1844824"/>
            <a:ext cx="1584176"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2051720" y="1844824"/>
            <a:ext cx="165618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2051720" y="1844824"/>
            <a:ext cx="1728192"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V="1">
            <a:off x="4572000" y="1844824"/>
            <a:ext cx="1440160"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4572000" y="1844824"/>
            <a:ext cx="1512168"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4644008" y="1844824"/>
            <a:ext cx="1512168"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V="1">
            <a:off x="4644008" y="1844824"/>
            <a:ext cx="1584176"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V="1">
            <a:off x="4716016" y="1844824"/>
            <a:ext cx="1584176"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V="1">
            <a:off x="4716016" y="1844824"/>
            <a:ext cx="165618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4788024" y="1844824"/>
            <a:ext cx="165618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V="1">
            <a:off x="4788024" y="1844824"/>
            <a:ext cx="1728192"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4932040" y="1844824"/>
            <a:ext cx="165618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4932040" y="1844824"/>
            <a:ext cx="1728192"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3563888" y="1853208"/>
            <a:ext cx="936104"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3563888" y="1853208"/>
            <a:ext cx="1008112"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3635896" y="1853208"/>
            <a:ext cx="1008112"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3635896" y="1853208"/>
            <a:ext cx="1080120"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3707904" y="1853208"/>
            <a:ext cx="1080120"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3779912" y="1853208"/>
            <a:ext cx="1080120"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3779912" y="1853208"/>
            <a:ext cx="1152128" cy="1575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6660232" y="1853208"/>
            <a:ext cx="1108782" cy="4236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a:off x="6588224" y="1844824"/>
            <a:ext cx="118079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a:off x="6516216" y="1844824"/>
            <a:ext cx="1252798" cy="584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6444208" y="1844824"/>
            <a:ext cx="1324806" cy="6564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a:off x="6372200" y="1844824"/>
            <a:ext cx="139681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6444208" y="1916832"/>
            <a:ext cx="132480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6300192" y="1853208"/>
            <a:ext cx="1468822"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6228184" y="1844824"/>
            <a:ext cx="1540830" cy="944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6300192" y="1916832"/>
            <a:ext cx="146882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6156176" y="1853208"/>
            <a:ext cx="1612838" cy="1071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a:off x="6084168" y="1853208"/>
            <a:ext cx="1684846"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a:off x="6048164" y="1853208"/>
            <a:ext cx="1720850"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6012160" y="1853208"/>
            <a:ext cx="1756854" cy="1287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5976156" y="1853208"/>
            <a:ext cx="1792858" cy="13597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7" name="Rectangle 186"/>
          <p:cNvSpPr/>
          <p:nvPr/>
        </p:nvSpPr>
        <p:spPr>
          <a:xfrm>
            <a:off x="1835696" y="3429000"/>
            <a:ext cx="432048"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p:cNvSpPr/>
          <p:nvPr/>
        </p:nvSpPr>
        <p:spPr>
          <a:xfrm>
            <a:off x="3419872" y="1799105"/>
            <a:ext cx="504056" cy="541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p:cNvSpPr/>
          <p:nvPr/>
        </p:nvSpPr>
        <p:spPr>
          <a:xfrm>
            <a:off x="4355976" y="3429000"/>
            <a:ext cx="64807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p:nvPr/>
        </p:nvSpPr>
        <p:spPr>
          <a:xfrm>
            <a:off x="5868144" y="1799105"/>
            <a:ext cx="864096"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Title 1"/>
          <p:cNvSpPr txBox="1">
            <a:spLocks/>
          </p:cNvSpPr>
          <p:nvPr/>
        </p:nvSpPr>
        <p:spPr>
          <a:xfrm>
            <a:off x="914400" y="274638"/>
            <a:ext cx="7772400" cy="922337"/>
          </a:xfrm>
          <a:prstGeom prst="rect">
            <a:avLst/>
          </a:prstGeom>
        </p:spPr>
        <p:txBody>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ka-GE" dirty="0"/>
              <a:t>ფოტო-</a:t>
            </a:r>
            <a:r>
              <a:rPr lang="ka-GE" dirty="0" err="1"/>
              <a:t>გამამრავლებელი</a:t>
            </a:r>
            <a:endParaRPr lang="en-US" dirty="0"/>
          </a:p>
        </p:txBody>
      </p:sp>
      <p:cxnSp>
        <p:nvCxnSpPr>
          <p:cNvPr id="6" name="Straight Arrow Connector 5"/>
          <p:cNvCxnSpPr/>
          <p:nvPr/>
        </p:nvCxnSpPr>
        <p:spPr>
          <a:xfrm>
            <a:off x="1403648" y="2492896"/>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1403648" y="2617676"/>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1403648" y="2770076"/>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1403648" y="2922476"/>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403648" y="3074876"/>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1403648" y="2348880"/>
            <a:ext cx="6336704"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867780" y="1916832"/>
            <a:ext cx="63624" cy="14401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 name="TextBox 17"/>
              <p:cNvSpPr txBox="1"/>
              <p:nvPr/>
            </p:nvSpPr>
            <p:spPr>
              <a:xfrm>
                <a:off x="1547664" y="4437112"/>
                <a:ext cx="6090065" cy="1224566"/>
              </a:xfrm>
              <a:prstGeom prst="rect">
                <a:avLst/>
              </a:prstGeom>
              <a:noFill/>
            </p:spPr>
            <p:txBody>
              <a:bodyPr wrap="none" rtlCol="0">
                <a:spAutoFit/>
              </a:bodyPr>
              <a:lstStyle/>
              <a:p>
                <a:pPr marL="285750" indent="-285750">
                  <a:buFont typeface="Courier New" pitchFamily="49" charset="0"/>
                  <a:buChar char="o"/>
                </a:pPr>
                <a:r>
                  <a:rPr lang="ka-GE" dirty="0"/>
                  <a:t>შუქის მიმართ დიდი მგრძნობიარობა</a:t>
                </a:r>
              </a:p>
              <a:p>
                <a:pPr marL="285750" indent="-285750">
                  <a:buFont typeface="Courier New" pitchFamily="49" charset="0"/>
                  <a:buChar char="o"/>
                </a:pPr>
                <a:r>
                  <a:rPr lang="ka-GE" dirty="0"/>
                  <a:t>დიდი გაძლიერების კოეფიციენტი   ~</a:t>
                </a:r>
                <a14:m>
                  <m:oMath xmlns:m="http://schemas.openxmlformats.org/officeDocument/2006/math">
                    <m:sSup>
                      <m:sSupPr>
                        <m:ctrlPr>
                          <a:rPr lang="ka-GE" i="1" smtClean="0">
                            <a:latin typeface="Cambria Math"/>
                          </a:rPr>
                        </m:ctrlPr>
                      </m:sSupPr>
                      <m:e>
                        <m:r>
                          <a:rPr lang="ka-GE" b="0" i="1" smtClean="0">
                            <a:latin typeface="Cambria Math"/>
                          </a:rPr>
                          <m:t>10</m:t>
                        </m:r>
                      </m:e>
                      <m:sup>
                        <m:r>
                          <a:rPr lang="ka-GE" b="0" i="1" smtClean="0">
                            <a:latin typeface="Cambria Math"/>
                          </a:rPr>
                          <m:t>7</m:t>
                        </m:r>
                      </m:sup>
                    </m:sSup>
                  </m:oMath>
                </a14:m>
                <a:endParaRPr lang="ka-GE" dirty="0"/>
              </a:p>
              <a:p>
                <a:pPr marL="285750" indent="-285750">
                  <a:buFont typeface="Courier New" pitchFamily="49" charset="0"/>
                  <a:buChar char="o"/>
                </a:pPr>
                <a:r>
                  <a:rPr lang="ka-GE" dirty="0"/>
                  <a:t>წრფივი მახასიათებლები</a:t>
                </a:r>
              </a:p>
              <a:p>
                <a:pPr marL="285750" indent="-285750">
                  <a:buFont typeface="Courier New" pitchFamily="49" charset="0"/>
                  <a:buChar char="o"/>
                </a:pPr>
                <a:r>
                  <a:rPr lang="ka-GE" dirty="0"/>
                  <a:t>დიდი სისწრაფე - სიგნალის ხანგრძლივობა  ~</a:t>
                </a:r>
                <a14:m>
                  <m:oMath xmlns:m="http://schemas.openxmlformats.org/officeDocument/2006/math">
                    <m:sSup>
                      <m:sSupPr>
                        <m:ctrlPr>
                          <a:rPr lang="ka-GE" i="1">
                            <a:latin typeface="Cambria Math"/>
                          </a:rPr>
                        </m:ctrlPr>
                      </m:sSupPr>
                      <m:e>
                        <m:r>
                          <a:rPr lang="ka-GE" i="1">
                            <a:latin typeface="Cambria Math"/>
                          </a:rPr>
                          <m:t>10</m:t>
                        </m:r>
                      </m:e>
                      <m:sup>
                        <m:r>
                          <a:rPr lang="ka-GE" b="0" i="1" smtClean="0">
                            <a:latin typeface="Cambria Math"/>
                          </a:rPr>
                          <m:t>−9</m:t>
                        </m:r>
                      </m:sup>
                    </m:sSup>
                    <m:r>
                      <a:rPr lang="ka-GE" i="1">
                        <a:latin typeface="Cambria Math"/>
                      </a:rPr>
                      <m:t> </m:t>
                    </m:r>
                  </m:oMath>
                </a14:m>
                <a:r>
                  <a:rPr lang="ka-GE" dirty="0"/>
                  <a:t>წმ</a:t>
                </a:r>
                <a:endParaRPr lang="en-US" dirty="0"/>
              </a:p>
            </p:txBody>
          </p:sp>
        </mc:Choice>
        <mc:Fallback xmlns="">
          <p:sp>
            <p:nvSpPr>
              <p:cNvPr id="18" name="TextBox 17"/>
              <p:cNvSpPr txBox="1">
                <a:spLocks noRot="1" noChangeAspect="1" noMove="1" noResize="1" noEditPoints="1" noAdjustHandles="1" noChangeArrowheads="1" noChangeShapeType="1" noTextEdit="1"/>
              </p:cNvSpPr>
              <p:nvPr/>
            </p:nvSpPr>
            <p:spPr>
              <a:xfrm>
                <a:off x="1547664" y="4437112"/>
                <a:ext cx="6090065" cy="1224566"/>
              </a:xfrm>
              <a:prstGeom prst="rect">
                <a:avLst/>
              </a:prstGeom>
              <a:blipFill rotWithShape="1">
                <a:blip r:embed="rId2"/>
                <a:stretch>
                  <a:fillRect l="-701" t="-1990" b="-7463"/>
                </a:stretch>
              </a:blipFill>
            </p:spPr>
            <p:txBody>
              <a:bodyPr/>
              <a:lstStyle/>
              <a:p>
                <a:r>
                  <a:rPr lang="en-US">
                    <a:noFill/>
                  </a:rPr>
                  <a:t> </a:t>
                </a:r>
              </a:p>
            </p:txBody>
          </p:sp>
        </mc:Fallback>
      </mc:AlternateContent>
      <p:sp>
        <p:nvSpPr>
          <p:cNvPr id="2" name="Footer Placeholder 1"/>
          <p:cNvSpPr>
            <a:spLocks noGrp="1"/>
          </p:cNvSpPr>
          <p:nvPr>
            <p:ph type="ftr" sz="quarter" idx="12"/>
          </p:nvPr>
        </p:nvSpPr>
        <p:spPr/>
        <p:txBody>
          <a:bodyPr/>
          <a:lstStyle/>
          <a:p>
            <a:pPr>
              <a:defRPr/>
            </a:pPr>
            <a:r>
              <a:rPr lang="en-US"/>
              <a:t>Georgian Teacher Programme - 2025</a:t>
            </a:r>
          </a:p>
        </p:txBody>
      </p:sp>
    </p:spTree>
    <p:extLst>
      <p:ext uri="{BB962C8B-B14F-4D97-AF65-F5344CB8AC3E}">
        <p14:creationId xmlns:p14="http://schemas.microsoft.com/office/powerpoint/2010/main" val="312162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5"/>
                                        </p:tgtEl>
                                        <p:attrNameLst>
                                          <p:attrName>style.visibility</p:attrName>
                                        </p:attrNameLst>
                                      </p:cBhvr>
                                      <p:to>
                                        <p:strVal val="visible"/>
                                      </p:to>
                                    </p:set>
                                  </p:childTnLst>
                                  <p:subTnLst>
                                    <p:set>
                                      <p:cBhvr override="childStyle">
                                        <p:cTn dur="1" fill="hold" display="0" masterRel="nextClick" afterEffect="1"/>
                                        <p:tgtEl>
                                          <p:spTgt spid="65"/>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subTnLst>
                                    <p:set>
                                      <p:cBhvr override="childStyle">
                                        <p:cTn dur="1" fill="hold" display="0" masterRel="nextClick" afterEffect="1"/>
                                        <p:tgtEl>
                                          <p:spTgt spid="56"/>
                                        </p:tgtEl>
                                        <p:attrNameLst>
                                          <p:attrName>style.visibility</p:attrName>
                                        </p:attrNameLst>
                                      </p:cBhvr>
                                      <p:to>
                                        <p:strVal val="hidden"/>
                                      </p:to>
                                    </p:set>
                                  </p:subTnLst>
                                </p:cTn>
                              </p:par>
                              <p:par>
                                <p:cTn id="27" presetID="1"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subTnLst>
                                    <p:set>
                                      <p:cBhvr override="childStyle">
                                        <p:cTn dur="1" fill="hold" display="0" masterRel="nextClick" afterEffect="1"/>
                                        <p:tgtEl>
                                          <p:spTgt spid="62"/>
                                        </p:tgtEl>
                                        <p:attrNameLst>
                                          <p:attrName>style.visibility</p:attrName>
                                        </p:attrNameLst>
                                      </p:cBhvr>
                                      <p:to>
                                        <p:strVal val="hidden"/>
                                      </p:to>
                                    </p:set>
                                  </p:subTnLst>
                                </p:cTn>
                              </p:par>
                              <p:par>
                                <p:cTn id="29" presetID="1" presetClass="entr" presetSubtype="0" fill="hold"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subTnLst>
                                    <p:set>
                                      <p:cBhvr override="childStyle">
                                        <p:cTn dur="1" fill="hold" display="0" masterRel="nextClick" afterEffect="1"/>
                                        <p:tgtEl>
                                          <p:spTgt spid="63"/>
                                        </p:tgtEl>
                                        <p:attrNameLst>
                                          <p:attrName>style.visibility</p:attrName>
                                        </p:attrNameLst>
                                      </p:cBhvr>
                                      <p:to>
                                        <p:strVal val="hidden"/>
                                      </p:to>
                                    </p:set>
                                  </p:subTnLst>
                                </p:cTn>
                              </p:par>
                              <p:par>
                                <p:cTn id="31" presetID="1"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9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0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0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85"/>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87"/>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88"/>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8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9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91"/>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92"/>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3"/>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94"/>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08"/>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11"/>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12"/>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13"/>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14"/>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15"/>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116"/>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17"/>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118"/>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19"/>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120"/>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21"/>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122"/>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123"/>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11" grpId="0" animBg="1"/>
      <p:bldP spid="27" grpId="0" animBg="1"/>
      <p:bldP spid="187" grpId="0" animBg="1"/>
      <p:bldP spid="188" grpId="0" animBg="1"/>
      <p:bldP spid="189" grpId="0" animBg="1"/>
      <p:bldP spid="190" grpId="0" animBg="1"/>
      <p:bldP spid="66" grpId="0" animBg="1"/>
      <p:bldP spid="1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TC101859868[[fn=Thermal]]</Template>
  <TotalTime>0</TotalTime>
  <Words>1161</Words>
  <Application>Microsoft Office PowerPoint</Application>
  <PresentationFormat>On-screen Show (4:3)</PresentationFormat>
  <Paragraphs>195</Paragraphs>
  <Slides>30</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9" baseType="lpstr">
      <vt:lpstr>Arial</vt:lpstr>
      <vt:lpstr>Calibri</vt:lpstr>
      <vt:lpstr>Cambria Math</vt:lpstr>
      <vt:lpstr>Courier New</vt:lpstr>
      <vt:lpstr>Matura MT Script Capitals</vt:lpstr>
      <vt:lpstr>Times New Roman</vt:lpstr>
      <vt:lpstr>Wingdings</vt:lpstr>
      <vt:lpstr>Thermal</vt:lpstr>
      <vt:lpstr>Equation</vt:lpstr>
      <vt:lpstr>ელემენტარული ნაწილაკების დეტექტორები</vt:lpstr>
      <vt:lpstr>PowerPoint Presentation</vt:lpstr>
      <vt:lpstr>PowerPoint Presentation</vt:lpstr>
      <vt:lpstr>ნაწილაკების დეტექტირების  პრინციპები</vt:lpstr>
      <vt:lpstr>პირველი დეტექტორები - ემულსია</vt:lpstr>
      <vt:lpstr>PowerPoint Presentation</vt:lpstr>
      <vt:lpstr>PowerPoint Presentation</vt:lpstr>
      <vt:lpstr>ფოტო დეტქტორები</vt:lpstr>
      <vt:lpstr>PowerPoint Presentation</vt:lpstr>
      <vt:lpstr>სცინტილატორები</vt:lpstr>
      <vt:lpstr> კალორიმეტრია</vt:lpstr>
      <vt:lpstr> კალორიმეტრია</vt:lpstr>
      <vt:lpstr>ელექტრომაგნიტური ღვარის წარმოქმნა</vt:lpstr>
      <vt:lpstr>ადრონული ღვარის წარმოქმნა</vt:lpstr>
      <vt:lpstr>PowerPoint Presentation</vt:lpstr>
      <vt:lpstr>სილიკონური დეტექტორები - ლეგირება</vt:lpstr>
      <vt:lpstr>სილიკონური დეტექტორები</vt:lpstr>
      <vt:lpstr>PowerPoint Presentation</vt:lpstr>
      <vt:lpstr>PowerPoint Presentation</vt:lpstr>
      <vt:lpstr>გაზური ტრეკული დეტექტორების მოქმედების პრინციპი</vt:lpstr>
      <vt:lpstr>სხვადასხვა ტიპის გაზური დეტექტორები</vt:lpstr>
      <vt:lpstr>სხვადასხვა ტიპის გაზური დეტექტორები</vt:lpstr>
      <vt:lpstr>სხვადასხვა ტიპის გაზური დეტექტორები</vt:lpstr>
      <vt:lpstr>სხვადასხვა ტიპის გაზური დეტექტორები</vt:lpstr>
      <vt:lpstr>კოორდინატის განსაზღვრა და  ტრეკის აღდგენა </vt:lpstr>
      <vt:lpstr>იონიზაციური გარემო და ველის კონფიგურაცია</vt:lpstr>
      <vt:lpstr>PowerPoint Presentation</vt:lpstr>
      <vt:lpstr>დამუხტული ელემენტარული ნაწილაკების მუხტის  განსაზღვრა</vt:lpstr>
      <vt:lpstr>დამუხტული ელემენტარული ნაწილაკების იმპულსის განსაზღვრა</vt:lpstr>
      <vt:lpstr>გმადლობთ ყურადღებისათვის</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Mestvirishvili</dc:title>
  <dc:creator>aliko</dc:creator>
  <cp:lastModifiedBy>Givi Sekhniaidze</cp:lastModifiedBy>
  <cp:revision>339</cp:revision>
  <dcterms:created xsi:type="dcterms:W3CDTF">2008-06-03T20:56:45Z</dcterms:created>
  <dcterms:modified xsi:type="dcterms:W3CDTF">2025-04-07T08:09:21Z</dcterms:modified>
</cp:coreProperties>
</file>