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7" roundtripDataSignature="AMtx7mjIVJTj1DnuC5Svn8l0DGjIYC8e0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94"/>
  </p:normalViewPr>
  <p:slideViewPr>
    <p:cSldViewPr snapToGrid="0">
      <p:cViewPr varScale="1">
        <p:scale>
          <a:sx n="121" d="100"/>
          <a:sy n="121" d="100"/>
        </p:scale>
        <p:origin x="69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customschemas.google.com/relationships/presentationmetadata" Target="metadata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2e6b1a38a39_0_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12" name="Google Shape;212;g2e6b1a38a39_0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g1cb397417bd_1_2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27" name="Google Shape;227;g1cb397417bd_1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1cef303e3af_0_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41" name="Google Shape;241;g1cef303e3af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g1d57c41b4ca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5" name="Google Shape;255;g1d57c41b4ca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56" name="Google Shape;256;g1d57c41b4ca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13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g1cf4e083a30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5" name="Google Shape;265;g1cf4e083a30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66" name="Google Shape;266;g1cf4e083a30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14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g1cf4e083a30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4" name="Google Shape;274;g1cf4e083a30_0_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75" name="Google Shape;275;g1cf4e083a30_0_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15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g1cf4e083a30_0_2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89" name="Google Shape;289;g1cf4e083a30_0_23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90" name="Google Shape;290;g1cf4e083a30_0_23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16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g2e6ccf0c2b0_0_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01" name="Google Shape;301;g2e6ccf0c2b0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g2e6ccf0c2b0_0_2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18" name="Google Shape;318;g2e6ccf0c2b0_0_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g2e6ccf0c2b0_0_5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35" name="Google Shape;335;g2e6ccf0c2b0_0_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6" name="Google Shape;9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g1d57c41b4ca_0_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51" name="Google Shape;351;g1d57c41b4ca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g2e6b1a38a39_1_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63" name="Google Shape;363;g2e6b1a38a39_1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g2e6b1a38a39_1_2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82" name="Google Shape;382;g2e6b1a38a39_1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1cf4e083a30_0_10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5" name="Google Shape;105;g1cf4e083a30_0_10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6" name="Google Shape;106;g1cf4e083a30_0_10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2e6b1a38a39_0_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9" name="Google Shape;119;g2e6b1a38a39_0_3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0" name="Google Shape;120;g2e6b1a38a39_0_3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37" name="Google Shape;137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2e6b1a38a39_1_5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59" name="Google Shape;159;g2e6b1a38a39_1_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2e6e1bfc7f1_0_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71" name="Google Shape;171;g2e6e1bfc7f1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83" name="Google Shape;18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99" name="Google Shape;199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11"/>
          <p:cNvSpPr txBox="1">
            <a:spLocks noGrp="1"/>
          </p:cNvSpPr>
          <p:nvPr>
            <p:ph type="ctrTitle"/>
          </p:nvPr>
        </p:nvSpPr>
        <p:spPr>
          <a:xfrm>
            <a:off x="187890" y="1340285"/>
            <a:ext cx="8780746" cy="21696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1A6C"/>
              </a:buClr>
              <a:buSzPts val="4500"/>
              <a:buFont typeface="Calibri"/>
              <a:buNone/>
              <a:defRPr sz="4500" b="1">
                <a:solidFill>
                  <a:srgbClr val="171A6C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11"/>
          <p:cNvSpPr txBox="1">
            <a:spLocks noGrp="1"/>
          </p:cNvSpPr>
          <p:nvPr>
            <p:ph type="subTitle" idx="1"/>
          </p:nvPr>
        </p:nvSpPr>
        <p:spPr>
          <a:xfrm>
            <a:off x="187890" y="3578224"/>
            <a:ext cx="8780746" cy="18455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171A6C"/>
              </a:buClr>
              <a:buSzPts val="2100"/>
              <a:buNone/>
              <a:defRPr sz="2100" b="0">
                <a:solidFill>
                  <a:srgbClr val="171A6C"/>
                </a:solidFill>
              </a:defRPr>
            </a:lvl1pPr>
            <a:lvl2pPr lvl="1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/>
            </a:lvl3pPr>
            <a:lvl4pPr lvl="3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19" name="Google Shape;19;p11"/>
          <p:cNvSpPr txBox="1">
            <a:spLocks noGrp="1"/>
          </p:cNvSpPr>
          <p:nvPr>
            <p:ph type="dt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" name="Google Shape;20;p11"/>
          <p:cNvSpPr txBox="1">
            <a:spLocks noGrp="1"/>
          </p:cNvSpPr>
          <p:nvPr>
            <p:ph type="ftr" idx="11"/>
          </p:nvPr>
        </p:nvSpPr>
        <p:spPr>
          <a:xfrm>
            <a:off x="4" y="6356350"/>
            <a:ext cx="9143999" cy="501650"/>
          </a:xfrm>
          <a:prstGeom prst="rect">
            <a:avLst/>
          </a:prstGeom>
          <a:gradFill>
            <a:gsLst>
              <a:gs pos="0">
                <a:schemeClr val="lt1"/>
              </a:gs>
              <a:gs pos="2000">
                <a:schemeClr val="lt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11"/>
          <p:cNvSpPr txBox="1">
            <a:spLocks noGrp="1"/>
          </p:cNvSpPr>
          <p:nvPr>
            <p:ph type="sldNum" idx="12"/>
          </p:nvPr>
        </p:nvSpPr>
        <p:spPr>
          <a:xfrm>
            <a:off x="8428070" y="6356350"/>
            <a:ext cx="715933" cy="501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2" name="Google Shape;22;p11"/>
          <p:cNvSpPr txBox="1"/>
          <p:nvPr/>
        </p:nvSpPr>
        <p:spPr>
          <a:xfrm>
            <a:off x="912282" y="6032852"/>
            <a:ext cx="8231717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US" sz="1000" b="0" i="0" u="none" strike="noStrike" cap="none">
                <a:solidFill>
                  <a:srgbClr val="444444"/>
                </a:solidFill>
                <a:latin typeface="Calibri"/>
                <a:ea typeface="Calibri"/>
                <a:cs typeface="Calibri"/>
                <a:sym typeface="Calibri"/>
              </a:rPr>
              <a:t>This project has received funding from the European Union’s Horizon 2020 research and innovation programme under grant agreement No 101004761.</a:t>
            </a:r>
            <a:endParaRPr sz="1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" name="Google Shape;23;p11"/>
          <p:cNvSpPr txBox="1"/>
          <p:nvPr/>
        </p:nvSpPr>
        <p:spPr>
          <a:xfrm>
            <a:off x="3733800" y="135467"/>
            <a:ext cx="5410200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lang="en-US" sz="27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Advancement and Innovation for Detectors at Accelerators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" name="Google Shape;24;p1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rot="10800000" flipH="1">
            <a:off x="381000" y="5939374"/>
            <a:ext cx="531283" cy="3543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20"/>
          <p:cNvSpPr txBox="1">
            <a:spLocks noGrp="1"/>
          </p:cNvSpPr>
          <p:nvPr>
            <p:ph type="title"/>
          </p:nvPr>
        </p:nvSpPr>
        <p:spPr>
          <a:xfrm>
            <a:off x="541367" y="1786897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20"/>
          <p:cNvSpPr txBox="1">
            <a:spLocks noGrp="1"/>
          </p:cNvSpPr>
          <p:nvPr>
            <p:ph type="body" idx="1"/>
          </p:nvPr>
        </p:nvSpPr>
        <p:spPr>
          <a:xfrm rot="5400000">
            <a:off x="3129439" y="791060"/>
            <a:ext cx="2885123" cy="78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9" name="Google Shape;79;p20"/>
          <p:cNvSpPr txBox="1">
            <a:spLocks noGrp="1"/>
          </p:cNvSpPr>
          <p:nvPr>
            <p:ph type="dt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0" name="Google Shape;80;p20"/>
          <p:cNvSpPr txBox="1">
            <a:spLocks noGrp="1"/>
          </p:cNvSpPr>
          <p:nvPr>
            <p:ph type="ftr" idx="11"/>
          </p:nvPr>
        </p:nvSpPr>
        <p:spPr>
          <a:xfrm>
            <a:off x="4" y="6356350"/>
            <a:ext cx="9143999" cy="501650"/>
          </a:xfrm>
          <a:prstGeom prst="rect">
            <a:avLst/>
          </a:prstGeom>
          <a:gradFill>
            <a:gsLst>
              <a:gs pos="0">
                <a:schemeClr val="lt1"/>
              </a:gs>
              <a:gs pos="2000">
                <a:schemeClr val="lt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20"/>
          <p:cNvSpPr txBox="1">
            <a:spLocks noGrp="1"/>
          </p:cNvSpPr>
          <p:nvPr>
            <p:ph type="sldNum" idx="12"/>
          </p:nvPr>
        </p:nvSpPr>
        <p:spPr>
          <a:xfrm>
            <a:off x="8428070" y="6356350"/>
            <a:ext cx="715933" cy="501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21"/>
          <p:cNvSpPr txBox="1">
            <a:spLocks noGrp="1"/>
          </p:cNvSpPr>
          <p:nvPr>
            <p:ph type="title"/>
          </p:nvPr>
        </p:nvSpPr>
        <p:spPr>
          <a:xfrm rot="5400000">
            <a:off x="4623595" y="2285207"/>
            <a:ext cx="5811838" cy="1971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21"/>
          <p:cNvSpPr txBox="1">
            <a:spLocks noGrp="1"/>
          </p:cNvSpPr>
          <p:nvPr>
            <p:ph type="body" idx="1"/>
          </p:nvPr>
        </p:nvSpPr>
        <p:spPr>
          <a:xfrm rot="5400000">
            <a:off x="623096" y="370681"/>
            <a:ext cx="5811838" cy="5800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5" name="Google Shape;85;p21"/>
          <p:cNvSpPr txBox="1">
            <a:spLocks noGrp="1"/>
          </p:cNvSpPr>
          <p:nvPr>
            <p:ph type="dt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6" name="Google Shape;86;p21"/>
          <p:cNvSpPr txBox="1">
            <a:spLocks noGrp="1"/>
          </p:cNvSpPr>
          <p:nvPr>
            <p:ph type="ftr" idx="11"/>
          </p:nvPr>
        </p:nvSpPr>
        <p:spPr>
          <a:xfrm>
            <a:off x="4" y="6356350"/>
            <a:ext cx="9143999" cy="501650"/>
          </a:xfrm>
          <a:prstGeom prst="rect">
            <a:avLst/>
          </a:prstGeom>
          <a:gradFill>
            <a:gsLst>
              <a:gs pos="0">
                <a:schemeClr val="lt1"/>
              </a:gs>
              <a:gs pos="2000">
                <a:schemeClr val="lt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21"/>
          <p:cNvSpPr txBox="1">
            <a:spLocks noGrp="1"/>
          </p:cNvSpPr>
          <p:nvPr>
            <p:ph type="sldNum" idx="12"/>
          </p:nvPr>
        </p:nvSpPr>
        <p:spPr>
          <a:xfrm>
            <a:off x="8428070" y="6356350"/>
            <a:ext cx="715933" cy="501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12"/>
          <p:cNvSpPr txBox="1">
            <a:spLocks noGrp="1"/>
          </p:cNvSpPr>
          <p:nvPr>
            <p:ph type="body" idx="1"/>
          </p:nvPr>
        </p:nvSpPr>
        <p:spPr>
          <a:xfrm>
            <a:off x="236914" y="1290181"/>
            <a:ext cx="8666018" cy="48867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6195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F2B53C"/>
              </a:buClr>
              <a:buSzPts val="2100"/>
              <a:buChar char="•"/>
              <a:defRPr b="0">
                <a:solidFill>
                  <a:srgbClr val="171A6C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F2B53C"/>
              </a:buClr>
              <a:buSzPts val="1800"/>
              <a:buChar char="•"/>
              <a:defRPr b="0">
                <a:solidFill>
                  <a:srgbClr val="171A6C"/>
                </a:solidFill>
              </a:defRPr>
            </a:lvl2pPr>
            <a:lvl3pPr marL="1371600" lvl="2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F2B53C"/>
              </a:buClr>
              <a:buSzPts val="1500"/>
              <a:buChar char="•"/>
              <a:defRPr b="0">
                <a:solidFill>
                  <a:srgbClr val="171A6C"/>
                </a:solidFill>
              </a:defRPr>
            </a:lvl3pPr>
            <a:lvl4pPr marL="1828800" lvl="3" indent="-31432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F2B53C"/>
              </a:buClr>
              <a:buSzPts val="1350"/>
              <a:buChar char="•"/>
              <a:defRPr b="0">
                <a:solidFill>
                  <a:srgbClr val="171A6C"/>
                </a:solidFill>
              </a:defRPr>
            </a:lvl4pPr>
            <a:lvl5pPr marL="2286000" lvl="4" indent="-31432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F2B53C"/>
              </a:buClr>
              <a:buSzPts val="1350"/>
              <a:buChar char="•"/>
              <a:defRPr b="0">
                <a:solidFill>
                  <a:srgbClr val="171A6C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7" name="Google Shape;27;p12"/>
          <p:cNvSpPr txBox="1">
            <a:spLocks noGrp="1"/>
          </p:cNvSpPr>
          <p:nvPr>
            <p:ph type="ftr" idx="11"/>
          </p:nvPr>
        </p:nvSpPr>
        <p:spPr>
          <a:xfrm>
            <a:off x="4" y="6356350"/>
            <a:ext cx="9143999" cy="501650"/>
          </a:xfrm>
          <a:prstGeom prst="rect">
            <a:avLst/>
          </a:prstGeom>
          <a:gradFill>
            <a:gsLst>
              <a:gs pos="0">
                <a:schemeClr val="lt1"/>
              </a:gs>
              <a:gs pos="2000">
                <a:schemeClr val="lt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12"/>
          <p:cNvSpPr txBox="1">
            <a:spLocks noGrp="1"/>
          </p:cNvSpPr>
          <p:nvPr>
            <p:ph type="dt" idx="10"/>
          </p:nvPr>
        </p:nvSpPr>
        <p:spPr>
          <a:xfrm>
            <a:off x="236914" y="6424612"/>
            <a:ext cx="173122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00" b="0" i="0" u="none" strike="noStrike" cap="none">
                <a:solidFill>
                  <a:srgbClr val="171A6C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" name="Google Shape;29;p12"/>
          <p:cNvSpPr txBox="1">
            <a:spLocks noGrp="1"/>
          </p:cNvSpPr>
          <p:nvPr>
            <p:ph type="sldNum" idx="12"/>
          </p:nvPr>
        </p:nvSpPr>
        <p:spPr>
          <a:xfrm>
            <a:off x="8428070" y="6356350"/>
            <a:ext cx="715933" cy="501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0" name="Google Shape;30;p12"/>
          <p:cNvSpPr txBox="1">
            <a:spLocks noGrp="1"/>
          </p:cNvSpPr>
          <p:nvPr>
            <p:ph type="title"/>
          </p:nvPr>
        </p:nvSpPr>
        <p:spPr>
          <a:xfrm>
            <a:off x="4033381" y="1"/>
            <a:ext cx="5005670" cy="10772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Calibri"/>
              <a:buNone/>
              <a:defRPr b="1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13"/>
          <p:cNvSpPr txBox="1">
            <a:spLocks noGrp="1"/>
          </p:cNvSpPr>
          <p:nvPr>
            <p:ph type="title"/>
          </p:nvPr>
        </p:nvSpPr>
        <p:spPr>
          <a:xfrm>
            <a:off x="623888" y="1709747"/>
            <a:ext cx="78867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13"/>
          <p:cNvSpPr txBox="1">
            <a:spLocks noGrp="1"/>
          </p:cNvSpPr>
          <p:nvPr>
            <p:ph type="body" idx="1"/>
          </p:nvPr>
        </p:nvSpPr>
        <p:spPr>
          <a:xfrm>
            <a:off x="623888" y="4589472"/>
            <a:ext cx="78867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989A1"/>
              </a:buClr>
              <a:buSzPts val="1800"/>
              <a:buNone/>
              <a:defRPr sz="1800">
                <a:solidFill>
                  <a:srgbClr val="8989A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989A1"/>
              </a:buClr>
              <a:buSzPts val="1500"/>
              <a:buNone/>
              <a:defRPr sz="1500">
                <a:solidFill>
                  <a:srgbClr val="8989A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989A1"/>
              </a:buClr>
              <a:buSzPts val="1350"/>
              <a:buNone/>
              <a:defRPr sz="1350">
                <a:solidFill>
                  <a:srgbClr val="8989A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989A1"/>
              </a:buClr>
              <a:buSzPts val="1200"/>
              <a:buNone/>
              <a:defRPr sz="1200">
                <a:solidFill>
                  <a:srgbClr val="8989A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989A1"/>
              </a:buClr>
              <a:buSzPts val="1200"/>
              <a:buNone/>
              <a:defRPr sz="1200">
                <a:solidFill>
                  <a:srgbClr val="8989A1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989A1"/>
              </a:buClr>
              <a:buSzPts val="1200"/>
              <a:buNone/>
              <a:defRPr sz="1200">
                <a:solidFill>
                  <a:srgbClr val="8989A1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989A1"/>
              </a:buClr>
              <a:buSzPts val="1200"/>
              <a:buNone/>
              <a:defRPr sz="1200">
                <a:solidFill>
                  <a:srgbClr val="8989A1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989A1"/>
              </a:buClr>
              <a:buSzPts val="1200"/>
              <a:buNone/>
              <a:defRPr sz="1200">
                <a:solidFill>
                  <a:srgbClr val="8989A1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989A1"/>
              </a:buClr>
              <a:buSzPts val="1200"/>
              <a:buNone/>
              <a:defRPr sz="1200">
                <a:solidFill>
                  <a:srgbClr val="8989A1"/>
                </a:solidFill>
              </a:defRPr>
            </a:lvl9pPr>
          </a:lstStyle>
          <a:p>
            <a:endParaRPr/>
          </a:p>
        </p:txBody>
      </p:sp>
      <p:sp>
        <p:nvSpPr>
          <p:cNvPr id="34" name="Google Shape;34;p13"/>
          <p:cNvSpPr txBox="1">
            <a:spLocks noGrp="1"/>
          </p:cNvSpPr>
          <p:nvPr>
            <p:ph type="dt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5" name="Google Shape;35;p13"/>
          <p:cNvSpPr txBox="1">
            <a:spLocks noGrp="1"/>
          </p:cNvSpPr>
          <p:nvPr>
            <p:ph type="ftr" idx="11"/>
          </p:nvPr>
        </p:nvSpPr>
        <p:spPr>
          <a:xfrm>
            <a:off x="4" y="6356350"/>
            <a:ext cx="9143999" cy="501650"/>
          </a:xfrm>
          <a:prstGeom prst="rect">
            <a:avLst/>
          </a:prstGeom>
          <a:gradFill>
            <a:gsLst>
              <a:gs pos="0">
                <a:schemeClr val="lt1"/>
              </a:gs>
              <a:gs pos="2000">
                <a:schemeClr val="lt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13"/>
          <p:cNvSpPr txBox="1">
            <a:spLocks noGrp="1"/>
          </p:cNvSpPr>
          <p:nvPr>
            <p:ph type="sldNum" idx="12"/>
          </p:nvPr>
        </p:nvSpPr>
        <p:spPr>
          <a:xfrm>
            <a:off x="8428070" y="6356350"/>
            <a:ext cx="715933" cy="501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4"/>
          <p:cNvSpPr txBox="1">
            <a:spLocks noGrp="1"/>
          </p:cNvSpPr>
          <p:nvPr>
            <p:ph type="title"/>
          </p:nvPr>
        </p:nvSpPr>
        <p:spPr>
          <a:xfrm>
            <a:off x="541367" y="1786897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4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14"/>
          <p:cNvSpPr txBox="1">
            <a:spLocks noGrp="1"/>
          </p:cNvSpPr>
          <p:nvPr>
            <p:ph type="body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1" name="Google Shape;41;p14"/>
          <p:cNvSpPr txBox="1">
            <a:spLocks noGrp="1"/>
          </p:cNvSpPr>
          <p:nvPr>
            <p:ph type="dt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2" name="Google Shape;42;p14"/>
          <p:cNvSpPr txBox="1">
            <a:spLocks noGrp="1"/>
          </p:cNvSpPr>
          <p:nvPr>
            <p:ph type="ftr" idx="11"/>
          </p:nvPr>
        </p:nvSpPr>
        <p:spPr>
          <a:xfrm>
            <a:off x="4" y="6356350"/>
            <a:ext cx="9143999" cy="501650"/>
          </a:xfrm>
          <a:prstGeom prst="rect">
            <a:avLst/>
          </a:prstGeom>
          <a:gradFill>
            <a:gsLst>
              <a:gs pos="0">
                <a:schemeClr val="lt1"/>
              </a:gs>
              <a:gs pos="2000">
                <a:schemeClr val="lt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14"/>
          <p:cNvSpPr txBox="1">
            <a:spLocks noGrp="1"/>
          </p:cNvSpPr>
          <p:nvPr>
            <p:ph type="sldNum" idx="12"/>
          </p:nvPr>
        </p:nvSpPr>
        <p:spPr>
          <a:xfrm>
            <a:off x="8428070" y="6356350"/>
            <a:ext cx="715933" cy="501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5"/>
          <p:cNvSpPr txBox="1">
            <a:spLocks noGrp="1"/>
          </p:cNvSpPr>
          <p:nvPr>
            <p:ph type="title"/>
          </p:nvPr>
        </p:nvSpPr>
        <p:spPr>
          <a:xfrm>
            <a:off x="629841" y="365129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15"/>
          <p:cNvSpPr txBox="1"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 b="1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47" name="Google Shape;47;p15"/>
          <p:cNvSpPr txBox="1">
            <a:spLocks noGrp="1"/>
          </p:cNvSpPr>
          <p:nvPr>
            <p:ph type="body" idx="2"/>
          </p:nvPr>
        </p:nvSpPr>
        <p:spPr>
          <a:xfrm>
            <a:off x="629842" y="2505075"/>
            <a:ext cx="3868340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8" name="Google Shape;48;p15"/>
          <p:cNvSpPr txBox="1">
            <a:spLocks noGrp="1"/>
          </p:cNvSpPr>
          <p:nvPr>
            <p:ph type="body" idx="3"/>
          </p:nvPr>
        </p:nvSpPr>
        <p:spPr>
          <a:xfrm>
            <a:off x="4629152" y="1681163"/>
            <a:ext cx="3887391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 b="1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49" name="Google Shape;49;p15"/>
          <p:cNvSpPr txBox="1">
            <a:spLocks noGrp="1"/>
          </p:cNvSpPr>
          <p:nvPr>
            <p:ph type="body" idx="4"/>
          </p:nvPr>
        </p:nvSpPr>
        <p:spPr>
          <a:xfrm>
            <a:off x="4629152" y="2505075"/>
            <a:ext cx="3887391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0" name="Google Shape;50;p15"/>
          <p:cNvSpPr txBox="1">
            <a:spLocks noGrp="1"/>
          </p:cNvSpPr>
          <p:nvPr>
            <p:ph type="dt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1" name="Google Shape;51;p15"/>
          <p:cNvSpPr txBox="1">
            <a:spLocks noGrp="1"/>
          </p:cNvSpPr>
          <p:nvPr>
            <p:ph type="ftr" idx="11"/>
          </p:nvPr>
        </p:nvSpPr>
        <p:spPr>
          <a:xfrm>
            <a:off x="4" y="6356350"/>
            <a:ext cx="9143999" cy="501650"/>
          </a:xfrm>
          <a:prstGeom prst="rect">
            <a:avLst/>
          </a:prstGeom>
          <a:gradFill>
            <a:gsLst>
              <a:gs pos="0">
                <a:schemeClr val="lt1"/>
              </a:gs>
              <a:gs pos="2000">
                <a:schemeClr val="lt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5"/>
          <p:cNvSpPr txBox="1">
            <a:spLocks noGrp="1"/>
          </p:cNvSpPr>
          <p:nvPr>
            <p:ph type="sldNum" idx="12"/>
          </p:nvPr>
        </p:nvSpPr>
        <p:spPr>
          <a:xfrm>
            <a:off x="8428070" y="6356350"/>
            <a:ext cx="715933" cy="501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6"/>
          <p:cNvSpPr txBox="1">
            <a:spLocks noGrp="1"/>
          </p:cNvSpPr>
          <p:nvPr>
            <p:ph type="title"/>
          </p:nvPr>
        </p:nvSpPr>
        <p:spPr>
          <a:xfrm>
            <a:off x="541367" y="1786897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16"/>
          <p:cNvSpPr txBox="1">
            <a:spLocks noGrp="1"/>
          </p:cNvSpPr>
          <p:nvPr>
            <p:ph type="dt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6" name="Google Shape;56;p16"/>
          <p:cNvSpPr txBox="1">
            <a:spLocks noGrp="1"/>
          </p:cNvSpPr>
          <p:nvPr>
            <p:ph type="ftr" idx="11"/>
          </p:nvPr>
        </p:nvSpPr>
        <p:spPr>
          <a:xfrm>
            <a:off x="4" y="6356350"/>
            <a:ext cx="9143999" cy="501650"/>
          </a:xfrm>
          <a:prstGeom prst="rect">
            <a:avLst/>
          </a:prstGeom>
          <a:gradFill>
            <a:gsLst>
              <a:gs pos="0">
                <a:schemeClr val="lt1"/>
              </a:gs>
              <a:gs pos="2000">
                <a:schemeClr val="lt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6"/>
          <p:cNvSpPr txBox="1">
            <a:spLocks noGrp="1"/>
          </p:cNvSpPr>
          <p:nvPr>
            <p:ph type="sldNum" idx="12"/>
          </p:nvPr>
        </p:nvSpPr>
        <p:spPr>
          <a:xfrm>
            <a:off x="8428070" y="6356350"/>
            <a:ext cx="715933" cy="501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7"/>
          <p:cNvSpPr txBox="1">
            <a:spLocks noGrp="1"/>
          </p:cNvSpPr>
          <p:nvPr>
            <p:ph type="dt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0" name="Google Shape;60;p17"/>
          <p:cNvSpPr txBox="1">
            <a:spLocks noGrp="1"/>
          </p:cNvSpPr>
          <p:nvPr>
            <p:ph type="ftr" idx="11"/>
          </p:nvPr>
        </p:nvSpPr>
        <p:spPr>
          <a:xfrm>
            <a:off x="4" y="6356350"/>
            <a:ext cx="9143999" cy="501650"/>
          </a:xfrm>
          <a:prstGeom prst="rect">
            <a:avLst/>
          </a:prstGeom>
          <a:gradFill>
            <a:gsLst>
              <a:gs pos="0">
                <a:schemeClr val="lt1"/>
              </a:gs>
              <a:gs pos="2000">
                <a:schemeClr val="lt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7"/>
          <p:cNvSpPr txBox="1">
            <a:spLocks noGrp="1"/>
          </p:cNvSpPr>
          <p:nvPr>
            <p:ph type="sldNum" idx="12"/>
          </p:nvPr>
        </p:nvSpPr>
        <p:spPr>
          <a:xfrm>
            <a:off x="8428070" y="6356350"/>
            <a:ext cx="715933" cy="501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8"/>
          <p:cNvSpPr txBox="1"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8"/>
          <p:cNvSpPr txBox="1">
            <a:spLocks noGrp="1"/>
          </p:cNvSpPr>
          <p:nvPr>
            <p:ph type="body" idx="1"/>
          </p:nvPr>
        </p:nvSpPr>
        <p:spPr>
          <a:xfrm>
            <a:off x="3887391" y="987434"/>
            <a:ext cx="462915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619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4pPr>
            <a:lvl5pPr marL="2286000" lvl="4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5pPr>
            <a:lvl6pPr marL="2743200" lvl="5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6pPr>
            <a:lvl7pPr marL="3200400" lvl="6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7pPr>
            <a:lvl8pPr marL="3657600" lvl="7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8pPr>
            <a:lvl9pPr marL="4114800" lvl="8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9pPr>
          </a:lstStyle>
          <a:p>
            <a:endParaRPr/>
          </a:p>
        </p:txBody>
      </p:sp>
      <p:sp>
        <p:nvSpPr>
          <p:cNvPr id="65" name="Google Shape;65;p18"/>
          <p:cNvSpPr txBox="1">
            <a:spLocks noGrp="1"/>
          </p:cNvSpPr>
          <p:nvPr>
            <p:ph type="body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>
            <a:endParaRPr/>
          </a:p>
        </p:txBody>
      </p:sp>
      <p:sp>
        <p:nvSpPr>
          <p:cNvPr id="66" name="Google Shape;66;p18"/>
          <p:cNvSpPr txBox="1">
            <a:spLocks noGrp="1"/>
          </p:cNvSpPr>
          <p:nvPr>
            <p:ph type="dt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7" name="Google Shape;67;p18"/>
          <p:cNvSpPr txBox="1">
            <a:spLocks noGrp="1"/>
          </p:cNvSpPr>
          <p:nvPr>
            <p:ph type="ftr" idx="11"/>
          </p:nvPr>
        </p:nvSpPr>
        <p:spPr>
          <a:xfrm>
            <a:off x="4" y="6356350"/>
            <a:ext cx="9143999" cy="501650"/>
          </a:xfrm>
          <a:prstGeom prst="rect">
            <a:avLst/>
          </a:prstGeom>
          <a:gradFill>
            <a:gsLst>
              <a:gs pos="0">
                <a:schemeClr val="lt1"/>
              </a:gs>
              <a:gs pos="2000">
                <a:schemeClr val="lt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18"/>
          <p:cNvSpPr txBox="1">
            <a:spLocks noGrp="1"/>
          </p:cNvSpPr>
          <p:nvPr>
            <p:ph type="sldNum" idx="12"/>
          </p:nvPr>
        </p:nvSpPr>
        <p:spPr>
          <a:xfrm>
            <a:off x="8428070" y="6356350"/>
            <a:ext cx="715933" cy="501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9"/>
          <p:cNvSpPr txBox="1"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9"/>
          <p:cNvSpPr>
            <a:spLocks noGrp="1"/>
          </p:cNvSpPr>
          <p:nvPr>
            <p:ph type="pic" idx="2"/>
          </p:nvPr>
        </p:nvSpPr>
        <p:spPr>
          <a:xfrm>
            <a:off x="3887391" y="987434"/>
            <a:ext cx="462915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72" name="Google Shape;72;p19"/>
          <p:cNvSpPr txBox="1">
            <a:spLocks noGrp="1"/>
          </p:cNvSpPr>
          <p:nvPr>
            <p:ph type="body" idx="1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>
            <a:endParaRPr/>
          </a:p>
        </p:txBody>
      </p:sp>
      <p:sp>
        <p:nvSpPr>
          <p:cNvPr id="73" name="Google Shape;73;p19"/>
          <p:cNvSpPr txBox="1">
            <a:spLocks noGrp="1"/>
          </p:cNvSpPr>
          <p:nvPr>
            <p:ph type="dt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4" name="Google Shape;74;p19"/>
          <p:cNvSpPr txBox="1">
            <a:spLocks noGrp="1"/>
          </p:cNvSpPr>
          <p:nvPr>
            <p:ph type="ftr" idx="11"/>
          </p:nvPr>
        </p:nvSpPr>
        <p:spPr>
          <a:xfrm>
            <a:off x="4" y="6356350"/>
            <a:ext cx="9143999" cy="501650"/>
          </a:xfrm>
          <a:prstGeom prst="rect">
            <a:avLst/>
          </a:prstGeom>
          <a:gradFill>
            <a:gsLst>
              <a:gs pos="0">
                <a:schemeClr val="lt1"/>
              </a:gs>
              <a:gs pos="2000">
                <a:schemeClr val="lt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19"/>
          <p:cNvSpPr txBox="1">
            <a:spLocks noGrp="1"/>
          </p:cNvSpPr>
          <p:nvPr>
            <p:ph type="sldNum" idx="12"/>
          </p:nvPr>
        </p:nvSpPr>
        <p:spPr>
          <a:xfrm>
            <a:off x="8428070" y="6356350"/>
            <a:ext cx="715933" cy="501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0"/>
          <p:cNvSpPr txBox="1">
            <a:spLocks noGrp="1"/>
          </p:cNvSpPr>
          <p:nvPr>
            <p:ph type="title"/>
          </p:nvPr>
        </p:nvSpPr>
        <p:spPr>
          <a:xfrm>
            <a:off x="541367" y="1786897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0"/>
          <p:cNvSpPr txBox="1">
            <a:spLocks noGrp="1"/>
          </p:cNvSpPr>
          <p:nvPr>
            <p:ph type="body" idx="1"/>
          </p:nvPr>
        </p:nvSpPr>
        <p:spPr>
          <a:xfrm>
            <a:off x="628650" y="3291848"/>
            <a:ext cx="7886700" cy="28851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0"/>
          <p:cNvSpPr txBox="1">
            <a:spLocks noGrp="1"/>
          </p:cNvSpPr>
          <p:nvPr>
            <p:ph type="ftr" idx="11"/>
          </p:nvPr>
        </p:nvSpPr>
        <p:spPr>
          <a:xfrm>
            <a:off x="4" y="6356350"/>
            <a:ext cx="9143999" cy="501650"/>
          </a:xfrm>
          <a:prstGeom prst="rect">
            <a:avLst/>
          </a:prstGeom>
          <a:gradFill>
            <a:gsLst>
              <a:gs pos="0">
                <a:schemeClr val="lt1"/>
              </a:gs>
              <a:gs pos="2000">
                <a:schemeClr val="lt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0"/>
          <p:cNvSpPr txBox="1">
            <a:spLocks noGrp="1"/>
          </p:cNvSpPr>
          <p:nvPr>
            <p:ph type="sldNum" idx="12"/>
          </p:nvPr>
        </p:nvSpPr>
        <p:spPr>
          <a:xfrm>
            <a:off x="8428070" y="6356350"/>
            <a:ext cx="715933" cy="501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4" name="Google Shape;14;p10"/>
          <p:cNvSpPr txBox="1"/>
          <p:nvPr/>
        </p:nvSpPr>
        <p:spPr>
          <a:xfrm>
            <a:off x="2613980" y="0"/>
            <a:ext cx="6530020" cy="1165397"/>
          </a:xfrm>
          <a:prstGeom prst="rect">
            <a:avLst/>
          </a:prstGeom>
          <a:gradFill>
            <a:gsLst>
              <a:gs pos="0">
                <a:schemeClr val="lt1"/>
              </a:gs>
              <a:gs pos="58000">
                <a:srgbClr val="44A7AB"/>
              </a:gs>
              <a:gs pos="100000">
                <a:srgbClr val="44A7AB"/>
              </a:gs>
            </a:gsLst>
            <a:lin ang="0" scaled="0"/>
          </a:gra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" name="Google Shape;15;p10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113212" y="0"/>
            <a:ext cx="2603864" cy="1172459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11.png"/><Relationship Id="rId4" Type="http://schemas.openxmlformats.org/officeDocument/2006/relationships/image" Target="../media/image3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"/>
          <p:cNvSpPr txBox="1">
            <a:spLocks noGrp="1"/>
          </p:cNvSpPr>
          <p:nvPr>
            <p:ph type="ctrTitle"/>
          </p:nvPr>
        </p:nvSpPr>
        <p:spPr>
          <a:xfrm>
            <a:off x="187890" y="1340285"/>
            <a:ext cx="8780746" cy="21696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1A6C"/>
              </a:buClr>
              <a:buSzPts val="4500"/>
              <a:buFont typeface="Calibri"/>
              <a:buNone/>
            </a:pPr>
            <a:r>
              <a:rPr lang="en-US"/>
              <a:t>Second Project Review meeting</a:t>
            </a:r>
            <a:br>
              <a:rPr lang="en-US"/>
            </a:br>
            <a:r>
              <a:rPr lang="en-US" sz="2000" i="1"/>
              <a:t>June 20th, 2024 </a:t>
            </a:r>
            <a:br>
              <a:rPr lang="en-US" sz="2000" i="1"/>
            </a:br>
            <a:endParaRPr sz="2000" i="1"/>
          </a:p>
        </p:txBody>
      </p:sp>
      <p:sp>
        <p:nvSpPr>
          <p:cNvPr id="93" name="Google Shape;93;p1"/>
          <p:cNvSpPr txBox="1">
            <a:spLocks noGrp="1"/>
          </p:cNvSpPr>
          <p:nvPr>
            <p:ph type="subTitle" idx="1"/>
          </p:nvPr>
        </p:nvSpPr>
        <p:spPr>
          <a:xfrm>
            <a:off x="187890" y="3578224"/>
            <a:ext cx="8780746" cy="18455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100"/>
              <a:buNone/>
            </a:pPr>
            <a:r>
              <a:rPr lang="en-US" sz="2800" b="1">
                <a:solidFill>
                  <a:srgbClr val="3D85C6"/>
                </a:solidFill>
              </a:rPr>
              <a:t>WP 6</a:t>
            </a:r>
            <a:endParaRPr sz="2800" b="1">
              <a:solidFill>
                <a:srgbClr val="3D85C6"/>
              </a:solidFill>
            </a:endParaRPr>
          </a:p>
          <a:p>
            <a:pPr marL="0" lvl="0" indent="0" algn="ctr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FF0000"/>
              </a:buClr>
              <a:buSzPts val="2100"/>
              <a:buNone/>
            </a:pPr>
            <a:r>
              <a:rPr lang="en-US">
                <a:solidFill>
                  <a:srgbClr val="3D85C6"/>
                </a:solidFill>
              </a:rPr>
              <a:t>Hybrid Pixel Sensors for 4D Tracking and Interconnection Technologies</a:t>
            </a:r>
            <a:endParaRPr>
              <a:solidFill>
                <a:srgbClr val="3D85C6"/>
              </a:solidFill>
            </a:endParaRPr>
          </a:p>
          <a:p>
            <a:pPr marL="0" lvl="0" indent="0" algn="ctr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FF0000"/>
              </a:buClr>
              <a:buSzPts val="2100"/>
              <a:buNone/>
            </a:pPr>
            <a:r>
              <a:rPr lang="en-US">
                <a:solidFill>
                  <a:srgbClr val="3D85C6"/>
                </a:solidFill>
              </a:rPr>
              <a:t>Claudia Gemme (INFN Genova), Anna Macchiolo (UZH Zurich)</a:t>
            </a:r>
            <a:endParaRPr>
              <a:solidFill>
                <a:srgbClr val="3D85C6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g2e6b1a38a39_0_4"/>
          <p:cNvSpPr txBox="1">
            <a:spLocks noGrp="1"/>
          </p:cNvSpPr>
          <p:nvPr>
            <p:ph type="ftr" idx="11"/>
          </p:nvPr>
        </p:nvSpPr>
        <p:spPr>
          <a:xfrm>
            <a:off x="4" y="6356350"/>
            <a:ext cx="9144000" cy="501600"/>
          </a:xfrm>
          <a:prstGeom prst="rect">
            <a:avLst/>
          </a:prstGeom>
          <a:gradFill>
            <a:gsLst>
              <a:gs pos="0">
                <a:schemeClr val="lt1"/>
              </a:gs>
              <a:gs pos="2000">
                <a:schemeClr val="lt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Second  Project Review meeting</a:t>
            </a:r>
            <a:endParaRPr/>
          </a:p>
        </p:txBody>
      </p:sp>
      <p:sp>
        <p:nvSpPr>
          <p:cNvPr id="215" name="Google Shape;215;g2e6b1a38a39_0_4"/>
          <p:cNvSpPr txBox="1">
            <a:spLocks noGrp="1"/>
          </p:cNvSpPr>
          <p:nvPr>
            <p:ph type="sldNum" idx="12"/>
          </p:nvPr>
        </p:nvSpPr>
        <p:spPr>
          <a:xfrm>
            <a:off x="8428070" y="6356350"/>
            <a:ext cx="7158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  <p:sp>
        <p:nvSpPr>
          <p:cNvPr id="216" name="Google Shape;216;g2e6b1a38a39_0_4"/>
          <p:cNvSpPr txBox="1">
            <a:spLocks noGrp="1"/>
          </p:cNvSpPr>
          <p:nvPr>
            <p:ph type="title"/>
          </p:nvPr>
        </p:nvSpPr>
        <p:spPr>
          <a:xfrm>
            <a:off x="4033381" y="1"/>
            <a:ext cx="5005800" cy="107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Calibri"/>
              <a:buNone/>
            </a:pPr>
            <a:r>
              <a:rPr lang="en-US" sz="3200"/>
              <a:t>MS22: 3D sensors at CNM </a:t>
            </a:r>
            <a:endParaRPr sz="3200"/>
          </a:p>
        </p:txBody>
      </p:sp>
      <p:sp>
        <p:nvSpPr>
          <p:cNvPr id="217" name="Google Shape;217;g2e6b1a38a39_0_4"/>
          <p:cNvSpPr txBox="1"/>
          <p:nvPr/>
        </p:nvSpPr>
        <p:spPr>
          <a:xfrm>
            <a:off x="146725" y="1094300"/>
            <a:ext cx="8892300" cy="461700"/>
          </a:xfrm>
          <a:prstGeom prst="rect">
            <a:avLst/>
          </a:prstGeom>
          <a:solidFill>
            <a:srgbClr val="C9DAF8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Status</a:t>
            </a:r>
            <a:r>
              <a:rPr lang="en-US" sz="1800" b="0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en-US" sz="1800">
                <a:latin typeface="Calibri"/>
                <a:ea typeface="Calibri"/>
                <a:cs typeface="Calibri"/>
                <a:sym typeface="Calibri"/>
              </a:rPr>
              <a:t>Prototyping production (RD50) completed with promising results. </a:t>
            </a:r>
            <a:endParaRPr sz="180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g2e6b1a38a39_0_4"/>
          <p:cNvSpPr txBox="1">
            <a:spLocks noGrp="1"/>
          </p:cNvSpPr>
          <p:nvPr>
            <p:ph type="dt" idx="10"/>
          </p:nvPr>
        </p:nvSpPr>
        <p:spPr>
          <a:xfrm>
            <a:off x="236913" y="6424612"/>
            <a:ext cx="1292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20 </a:t>
            </a:r>
            <a:r>
              <a:rPr lang="en-US" sz="1100"/>
              <a:t>J</a:t>
            </a:r>
            <a:r>
              <a:rPr lang="en-US"/>
              <a:t>une</a:t>
            </a:r>
            <a:r>
              <a:rPr lang="en-US" sz="1100"/>
              <a:t>  202</a:t>
            </a:r>
            <a:r>
              <a:rPr lang="en-US"/>
              <a:t>4</a:t>
            </a:r>
            <a:endParaRPr sz="1400"/>
          </a:p>
        </p:txBody>
      </p:sp>
      <p:pic>
        <p:nvPicPr>
          <p:cNvPr id="219" name="Google Shape;219;g2e6b1a38a39_0_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528225"/>
            <a:ext cx="3210975" cy="2302081"/>
          </a:xfrm>
          <a:prstGeom prst="rect">
            <a:avLst/>
          </a:prstGeom>
          <a:noFill/>
          <a:ln>
            <a:noFill/>
          </a:ln>
        </p:spPr>
      </p:pic>
      <p:sp>
        <p:nvSpPr>
          <p:cNvPr id="220" name="Google Shape;220;g2e6b1a38a39_0_4"/>
          <p:cNvSpPr txBox="1"/>
          <p:nvPr/>
        </p:nvSpPr>
        <p:spPr>
          <a:xfrm>
            <a:off x="1171375" y="1556000"/>
            <a:ext cx="23769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 b="1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L. Deel, DRD3 week, June 2024</a:t>
            </a:r>
            <a:endParaRPr sz="1300" b="1" i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21" name="Google Shape;221;g2e6b1a38a39_0_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63400" y="1573000"/>
            <a:ext cx="3075775" cy="2939350"/>
          </a:xfrm>
          <a:prstGeom prst="rect">
            <a:avLst/>
          </a:prstGeom>
          <a:noFill/>
          <a:ln>
            <a:noFill/>
          </a:ln>
        </p:spPr>
      </p:pic>
      <p:sp>
        <p:nvSpPr>
          <p:cNvPr id="222" name="Google Shape;222;g2e6b1a38a39_0_4"/>
          <p:cNvSpPr txBox="1"/>
          <p:nvPr/>
        </p:nvSpPr>
        <p:spPr>
          <a:xfrm>
            <a:off x="3116100" y="1889000"/>
            <a:ext cx="3075900" cy="176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Mask design of </a:t>
            </a:r>
            <a:r>
              <a:rPr lang="en-US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AIDAinnova</a:t>
            </a:r>
            <a:r>
              <a:rPr lang="en-US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3D production to be completed within July with test-structures requested by </a:t>
            </a:r>
            <a:r>
              <a:rPr lang="en-US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LHCb</a:t>
            </a:r>
            <a:r>
              <a:rPr lang="en-US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and production should be starting on 4” wafers in September </a:t>
            </a:r>
            <a:r>
              <a:rPr lang="en-US" sz="1800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→ one year to be completed</a:t>
            </a:r>
            <a:endParaRPr sz="1800" dirty="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3" name="Google Shape;223;g2e6b1a38a39_0_4"/>
          <p:cNvSpPr txBox="1"/>
          <p:nvPr/>
        </p:nvSpPr>
        <p:spPr>
          <a:xfrm>
            <a:off x="5895838" y="4529350"/>
            <a:ext cx="32109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Sensor structures compatible with Timepix3, PicoPix and Ignite chips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24" name="Google Shape;224;g2e6b1a38a39_0_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52400" y="3982706"/>
            <a:ext cx="4841513" cy="222124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1cb397417bd_1_21"/>
          <p:cNvSpPr txBox="1">
            <a:spLocks noGrp="1"/>
          </p:cNvSpPr>
          <p:nvPr>
            <p:ph type="title"/>
          </p:nvPr>
        </p:nvSpPr>
        <p:spPr>
          <a:xfrm>
            <a:off x="3782875" y="0"/>
            <a:ext cx="5256300" cy="107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libri"/>
              <a:buNone/>
            </a:pPr>
            <a:r>
              <a:rPr lang="en-US"/>
              <a:t>MS24: Interconnection with Anisotropic Conductive Films and Adhesives</a:t>
            </a:r>
            <a:endParaRPr/>
          </a:p>
        </p:txBody>
      </p:sp>
      <p:sp>
        <p:nvSpPr>
          <p:cNvPr id="230" name="Google Shape;230;g1cb397417bd_1_21"/>
          <p:cNvSpPr txBox="1"/>
          <p:nvPr/>
        </p:nvSpPr>
        <p:spPr>
          <a:xfrm>
            <a:off x="133350" y="1272050"/>
            <a:ext cx="7487400" cy="492600"/>
          </a:xfrm>
          <a:prstGeom prst="rect">
            <a:avLst/>
          </a:prstGeom>
          <a:solidFill>
            <a:srgbClr val="CFE2F3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1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Status:</a:t>
            </a:r>
            <a:r>
              <a:rPr lang="en-US" sz="2000" b="0" i="0" u="none" strike="noStrike" cap="none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0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ENIG deposition has been optimized</a:t>
            </a:r>
            <a:endParaRPr sz="2000" b="0" i="0" u="none" strike="noStrike" cap="none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1" name="Google Shape;231;g1cb397417bd_1_21"/>
          <p:cNvSpPr txBox="1">
            <a:spLocks noGrp="1"/>
          </p:cNvSpPr>
          <p:nvPr>
            <p:ph type="ftr" idx="11"/>
          </p:nvPr>
        </p:nvSpPr>
        <p:spPr>
          <a:xfrm>
            <a:off x="4" y="6356350"/>
            <a:ext cx="9144000" cy="501600"/>
          </a:xfrm>
          <a:prstGeom prst="rect">
            <a:avLst/>
          </a:prstGeom>
          <a:gradFill>
            <a:gsLst>
              <a:gs pos="0">
                <a:schemeClr val="lt1"/>
              </a:gs>
              <a:gs pos="2000">
                <a:schemeClr val="lt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Second  Project Review meeting</a:t>
            </a:r>
            <a:endParaRPr/>
          </a:p>
        </p:txBody>
      </p:sp>
      <p:sp>
        <p:nvSpPr>
          <p:cNvPr id="232" name="Google Shape;232;g1cb397417bd_1_21"/>
          <p:cNvSpPr txBox="1">
            <a:spLocks noGrp="1"/>
          </p:cNvSpPr>
          <p:nvPr>
            <p:ph type="sldNum" idx="12"/>
          </p:nvPr>
        </p:nvSpPr>
        <p:spPr>
          <a:xfrm>
            <a:off x="8428070" y="6356350"/>
            <a:ext cx="7158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  <p:sp>
        <p:nvSpPr>
          <p:cNvPr id="233" name="Google Shape;233;g1cb397417bd_1_21"/>
          <p:cNvSpPr txBox="1">
            <a:spLocks noGrp="1"/>
          </p:cNvSpPr>
          <p:nvPr>
            <p:ph type="dt" idx="10"/>
          </p:nvPr>
        </p:nvSpPr>
        <p:spPr>
          <a:xfrm>
            <a:off x="236913" y="6424612"/>
            <a:ext cx="1292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20 </a:t>
            </a:r>
            <a:r>
              <a:rPr lang="en-US" sz="1100"/>
              <a:t>J</a:t>
            </a:r>
            <a:r>
              <a:rPr lang="en-US"/>
              <a:t>une</a:t>
            </a:r>
            <a:r>
              <a:rPr lang="en-US" sz="1100"/>
              <a:t>  202</a:t>
            </a:r>
            <a:r>
              <a:rPr lang="en-US"/>
              <a:t>4</a:t>
            </a:r>
            <a:endParaRPr sz="1400"/>
          </a:p>
        </p:txBody>
      </p:sp>
      <p:pic>
        <p:nvPicPr>
          <p:cNvPr id="234" name="Google Shape;234;g1cb397417bd_1_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14225" y="1152175"/>
            <a:ext cx="2901150" cy="2215250"/>
          </a:xfrm>
          <a:prstGeom prst="rect">
            <a:avLst/>
          </a:prstGeom>
          <a:noFill/>
          <a:ln>
            <a:noFill/>
          </a:ln>
        </p:spPr>
      </p:pic>
      <p:sp>
        <p:nvSpPr>
          <p:cNvPr id="235" name="Google Shape;235;g1cb397417bd_1_21"/>
          <p:cNvSpPr txBox="1"/>
          <p:nvPr/>
        </p:nvSpPr>
        <p:spPr>
          <a:xfrm>
            <a:off x="0" y="1843175"/>
            <a:ext cx="6214200" cy="158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A6C"/>
              </a:buClr>
              <a:buSzPts val="1400"/>
              <a:buFont typeface="Calibri"/>
              <a:buChar char="●"/>
            </a:pPr>
            <a:r>
              <a:rPr lang="en-US" dirty="0">
                <a:solidFill>
                  <a:srgbClr val="171A6C"/>
                </a:solidFill>
                <a:latin typeface="Calibri"/>
                <a:ea typeface="Calibri"/>
                <a:cs typeface="Calibri"/>
                <a:sym typeface="Calibri"/>
              </a:rPr>
              <a:t>New equipment available at Campus Biotech for characterizing all nickel bumps on a chip, allows for quick identification of problematic areas, if any.</a:t>
            </a:r>
            <a:endParaRPr dirty="0">
              <a:solidFill>
                <a:srgbClr val="171A6C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175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1A6C"/>
              </a:buClr>
              <a:buSzPts val="1400"/>
              <a:buFont typeface="Calibri"/>
              <a:buChar char="●"/>
            </a:pPr>
            <a:r>
              <a:rPr lang="en-US" dirty="0">
                <a:solidFill>
                  <a:srgbClr val="171A6C"/>
                </a:solidFill>
                <a:latin typeface="Calibri"/>
                <a:ea typeface="Calibri"/>
                <a:cs typeface="Calibri"/>
                <a:sym typeface="Calibri"/>
              </a:rPr>
              <a:t>High bump height 10.5µm for large pitches and 4.5 </a:t>
            </a:r>
            <a:r>
              <a:rPr lang="en-US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 for small pitches </a:t>
            </a:r>
            <a:endParaRPr dirty="0">
              <a:solidFill>
                <a:srgbClr val="171A6C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175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1A6C"/>
              </a:buClr>
              <a:buSzPts val="1400"/>
              <a:buFont typeface="Calibri"/>
              <a:buChar char="●"/>
            </a:pPr>
            <a:r>
              <a:rPr lang="en-US" dirty="0">
                <a:solidFill>
                  <a:srgbClr val="171A6C"/>
                </a:solidFill>
                <a:latin typeface="Calibri"/>
                <a:ea typeface="Calibri"/>
                <a:cs typeface="Calibri"/>
                <a:sym typeface="Calibri"/>
              </a:rPr>
              <a:t>Good ENIG homogeneity with a variation of only 0.5µm </a:t>
            </a:r>
            <a:endParaRPr dirty="0">
              <a:solidFill>
                <a:srgbClr val="171A6C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175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1A6C"/>
              </a:buClr>
              <a:buSzPts val="1400"/>
              <a:buFont typeface="Calibri"/>
              <a:buChar char="●"/>
            </a:pPr>
            <a:r>
              <a:rPr lang="en-US" b="1" dirty="0">
                <a:solidFill>
                  <a:srgbClr val="38761D"/>
                </a:solidFill>
                <a:latin typeface="Calibri"/>
                <a:ea typeface="Calibri"/>
                <a:cs typeface="Calibri"/>
                <a:sym typeface="Calibri"/>
              </a:rPr>
              <a:t>Very few defects, with good results for pitches down to 20-25 microns</a:t>
            </a:r>
            <a:endParaRPr b="1" dirty="0">
              <a:solidFill>
                <a:srgbClr val="38761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None/>
            </a:pPr>
            <a:endParaRPr b="1" dirty="0">
              <a:solidFill>
                <a:srgbClr val="38761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6" name="Google Shape;236;g1cb397417bd_1_21"/>
          <p:cNvSpPr txBox="1"/>
          <p:nvPr/>
        </p:nvSpPr>
        <p:spPr>
          <a:xfrm>
            <a:off x="4121375" y="3689375"/>
            <a:ext cx="5005800" cy="240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Font typeface="Calibri"/>
              <a:buChar char="●"/>
            </a:pPr>
            <a:r>
              <a:rPr lang="en-US" sz="1600">
                <a:latin typeface="Calibri"/>
                <a:ea typeface="Calibri"/>
                <a:cs typeface="Calibri"/>
                <a:sym typeface="Calibri"/>
              </a:rPr>
              <a:t>Systematically improving the ACA bonding process for a variety of hybrid pixel detector assemblies (Timepix3, ESRF-SPHIRD, ALTIROC, Timespot), as well as for dedicated daisy-chain test structures produced within the AIDAinnova collaboration 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Font typeface="Calibri"/>
              <a:buChar char="●"/>
            </a:pPr>
            <a:r>
              <a:rPr lang="en-US" sz="1600">
                <a:latin typeface="Calibri"/>
                <a:ea typeface="Calibri"/>
                <a:cs typeface="Calibri"/>
                <a:sym typeface="Calibri"/>
              </a:rPr>
              <a:t>More stability testing of assemblies (temperature, radiation hardness)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Font typeface="Calibri"/>
              <a:buChar char="●"/>
            </a:pPr>
            <a:r>
              <a:rPr lang="en-US" sz="1600">
                <a:latin typeface="Calibri"/>
                <a:ea typeface="Calibri"/>
                <a:cs typeface="Calibri"/>
                <a:sym typeface="Calibri"/>
              </a:rPr>
              <a:t>Expanding the number of projects profiting by the technology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37" name="Google Shape;237;g1cb397417bd_1_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3350" y="4072849"/>
            <a:ext cx="3988024" cy="1957700"/>
          </a:xfrm>
          <a:prstGeom prst="rect">
            <a:avLst/>
          </a:prstGeom>
          <a:noFill/>
          <a:ln>
            <a:noFill/>
          </a:ln>
        </p:spPr>
      </p:pic>
      <p:sp>
        <p:nvSpPr>
          <p:cNvPr id="238" name="Google Shape;238;g1cb397417bd_1_21"/>
          <p:cNvSpPr txBox="1"/>
          <p:nvPr/>
        </p:nvSpPr>
        <p:spPr>
          <a:xfrm>
            <a:off x="133363" y="3367425"/>
            <a:ext cx="36495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Optical profilometry after ENIG plating of CLICpix2 like daisy-chains with 20 um pitch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g1cef303e3af_0_13"/>
          <p:cNvSpPr txBox="1">
            <a:spLocks noGrp="1"/>
          </p:cNvSpPr>
          <p:nvPr>
            <p:ph type="title"/>
          </p:nvPr>
        </p:nvSpPr>
        <p:spPr>
          <a:xfrm>
            <a:off x="4033381" y="1"/>
            <a:ext cx="5005800" cy="107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Calibri"/>
              <a:buNone/>
            </a:pPr>
            <a:r>
              <a:rPr lang="en-US"/>
              <a:t>MS25: Wafer to Wafer interconnection</a:t>
            </a:r>
            <a:endParaRPr/>
          </a:p>
        </p:txBody>
      </p:sp>
      <p:pic>
        <p:nvPicPr>
          <p:cNvPr id="244" name="Google Shape;244;g1cef303e3af_0_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4896875"/>
            <a:ext cx="5173150" cy="1767300"/>
          </a:xfrm>
          <a:prstGeom prst="rect">
            <a:avLst/>
          </a:prstGeom>
          <a:noFill/>
          <a:ln>
            <a:noFill/>
          </a:ln>
        </p:spPr>
      </p:pic>
      <p:sp>
        <p:nvSpPr>
          <p:cNvPr id="245" name="Google Shape;245;g1cef303e3af_0_13"/>
          <p:cNvSpPr txBox="1"/>
          <p:nvPr/>
        </p:nvSpPr>
        <p:spPr>
          <a:xfrm>
            <a:off x="133350" y="2084138"/>
            <a:ext cx="8808600" cy="13234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marR="0" lvl="0" indent="-32385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07529A"/>
              </a:buClr>
              <a:buSzPts val="1500"/>
              <a:buFont typeface="Calibri"/>
              <a:buChar char="●"/>
            </a:pPr>
            <a:r>
              <a:rPr lang="en-US" sz="1500" b="0" i="0" u="none" strike="noStrike" cap="none" dirty="0">
                <a:solidFill>
                  <a:srgbClr val="07529A"/>
                </a:solidFill>
                <a:latin typeface="Calibri"/>
                <a:ea typeface="Calibri"/>
                <a:cs typeface="Calibri"/>
                <a:sym typeface="Calibri"/>
              </a:rPr>
              <a:t>Concept is to simplify the hybridization by joining device at wafer level rather than on dice level</a:t>
            </a:r>
            <a:endParaRPr sz="1500" b="0" i="0" u="none" strike="noStrike" cap="none" dirty="0">
              <a:solidFill>
                <a:srgbClr val="07529A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marR="0" lvl="1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7529A"/>
              </a:buClr>
              <a:buSzPts val="1500"/>
              <a:buFont typeface="Calibri"/>
              <a:buChar char="○"/>
            </a:pPr>
            <a:r>
              <a:rPr lang="en-US" sz="1500" b="1" i="0" u="none" strike="noStrike" cap="none" dirty="0">
                <a:solidFill>
                  <a:srgbClr val="07529A"/>
                </a:solidFill>
                <a:latin typeface="Calibri"/>
                <a:ea typeface="Calibri"/>
                <a:cs typeface="Calibri"/>
                <a:sym typeface="Calibri"/>
              </a:rPr>
              <a:t>Combined polymer-metal-bond process flow selected for the project</a:t>
            </a:r>
            <a:endParaRPr sz="1500" b="1" i="0" u="none" strike="noStrike" cap="none" dirty="0">
              <a:solidFill>
                <a:srgbClr val="07529A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lvl="1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7529A"/>
              </a:buClr>
              <a:buSzPts val="1500"/>
              <a:buFont typeface="Calibri"/>
              <a:buChar char="○"/>
            </a:pPr>
            <a:r>
              <a:rPr lang="en-US" sz="1500" dirty="0">
                <a:solidFill>
                  <a:srgbClr val="07529A"/>
                </a:solidFill>
                <a:latin typeface="Calibri"/>
                <a:ea typeface="Calibri"/>
                <a:cs typeface="Calibri"/>
                <a:sym typeface="Calibri"/>
              </a:rPr>
              <a:t>Timepix3 wafers are at IZM. </a:t>
            </a:r>
            <a:r>
              <a:rPr lang="en-US" sz="1500" b="0" i="0" u="none" strike="noStrike" cap="none" dirty="0">
                <a:solidFill>
                  <a:srgbClr val="07529A"/>
                </a:solidFill>
                <a:latin typeface="Calibri"/>
                <a:ea typeface="Calibri"/>
                <a:cs typeface="Calibri"/>
                <a:sym typeface="Calibri"/>
              </a:rPr>
              <a:t>Final sensors </a:t>
            </a:r>
            <a:r>
              <a:rPr lang="en-US" sz="1500" dirty="0">
                <a:solidFill>
                  <a:srgbClr val="07529A"/>
                </a:solidFill>
                <a:latin typeface="Calibri"/>
                <a:ea typeface="Calibri"/>
                <a:cs typeface="Calibri"/>
                <a:sym typeface="Calibri"/>
              </a:rPr>
              <a:t>being produced </a:t>
            </a:r>
            <a:r>
              <a:rPr lang="en-US" sz="1500" b="0" i="0" u="none" strike="noStrike" cap="none" dirty="0">
                <a:solidFill>
                  <a:srgbClr val="07529A"/>
                </a:solidFill>
                <a:latin typeface="Calibri"/>
                <a:ea typeface="Calibri"/>
                <a:cs typeface="Calibri"/>
                <a:sym typeface="Calibri"/>
              </a:rPr>
              <a:t>with  passive CMOS technology  at LF</a:t>
            </a:r>
            <a:r>
              <a:rPr lang="en-US" sz="1500" dirty="0">
                <a:solidFill>
                  <a:srgbClr val="07529A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 sz="1500" dirty="0">
              <a:solidFill>
                <a:srgbClr val="07529A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lvl="1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7529A"/>
              </a:buClr>
              <a:buSzPts val="1500"/>
              <a:buFont typeface="Calibri"/>
              <a:buChar char="○"/>
            </a:pPr>
            <a:r>
              <a:rPr lang="en-US" sz="1500" dirty="0">
                <a:latin typeface="Calibri"/>
                <a:ea typeface="Calibri"/>
                <a:cs typeface="Calibri"/>
                <a:sym typeface="Calibri"/>
              </a:rPr>
              <a:t>W2W bonding process setup with daisy chain at IZM well advanced but still some optimizations</a:t>
            </a:r>
            <a:endParaRPr sz="1500" dirty="0">
              <a:solidFill>
                <a:srgbClr val="07529A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46" name="Google Shape;246;g1cef303e3af_0_1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348775" y="3579953"/>
            <a:ext cx="3518700" cy="2758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7" name="Google Shape;247;g1cef303e3af_0_1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38250" y="3505725"/>
            <a:ext cx="1745614" cy="1478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8" name="Google Shape;248;g1cef303e3af_0_1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921800" y="3505725"/>
            <a:ext cx="1882825" cy="1478825"/>
          </a:xfrm>
          <a:prstGeom prst="rect">
            <a:avLst/>
          </a:prstGeom>
          <a:noFill/>
          <a:ln>
            <a:noFill/>
          </a:ln>
        </p:spPr>
      </p:pic>
      <p:sp>
        <p:nvSpPr>
          <p:cNvPr id="249" name="Google Shape;249;g1cef303e3af_0_13"/>
          <p:cNvSpPr txBox="1"/>
          <p:nvPr/>
        </p:nvSpPr>
        <p:spPr>
          <a:xfrm>
            <a:off x="133350" y="1272050"/>
            <a:ext cx="8808600" cy="1211070"/>
          </a:xfrm>
          <a:prstGeom prst="rect">
            <a:avLst/>
          </a:prstGeom>
          <a:solidFill>
            <a:srgbClr val="CFE2F3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1" i="0" u="none" strike="noStrike" cap="none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Status:</a:t>
            </a:r>
            <a:r>
              <a:rPr lang="en-US" sz="2000" b="0" i="0" u="none" strike="noStrike" cap="none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900" b="0" i="0" u="none" strike="noStrike" cap="none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Tim</a:t>
            </a:r>
            <a:r>
              <a:rPr lang="en-US" sz="19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epix3 wafers in hands; passive CMOS sensors wafers in fabrication at </a:t>
            </a:r>
            <a:r>
              <a:rPr lang="en-US" sz="1900" dirty="0" err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Lfoundry</a:t>
            </a:r>
            <a:r>
              <a:rPr lang="en-US" sz="19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 on 8” wafers (ready by end of summer); optimizing W2W process with daisy chains wafers. </a:t>
            </a:r>
            <a:endParaRPr sz="1900" dirty="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0" name="Google Shape;250;g1cef303e3af_0_13"/>
          <p:cNvSpPr txBox="1">
            <a:spLocks noGrp="1"/>
          </p:cNvSpPr>
          <p:nvPr>
            <p:ph type="ftr" idx="11"/>
          </p:nvPr>
        </p:nvSpPr>
        <p:spPr>
          <a:xfrm>
            <a:off x="4" y="6356350"/>
            <a:ext cx="9144000" cy="501600"/>
          </a:xfrm>
          <a:prstGeom prst="rect">
            <a:avLst/>
          </a:prstGeom>
          <a:gradFill>
            <a:gsLst>
              <a:gs pos="0">
                <a:schemeClr val="lt1"/>
              </a:gs>
              <a:gs pos="2000">
                <a:schemeClr val="lt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Second  Project Review meeting</a:t>
            </a:r>
            <a:endParaRPr/>
          </a:p>
        </p:txBody>
      </p:sp>
      <p:sp>
        <p:nvSpPr>
          <p:cNvPr id="251" name="Google Shape;251;g1cef303e3af_0_13"/>
          <p:cNvSpPr txBox="1">
            <a:spLocks noGrp="1"/>
          </p:cNvSpPr>
          <p:nvPr>
            <p:ph type="sldNum" idx="12"/>
          </p:nvPr>
        </p:nvSpPr>
        <p:spPr>
          <a:xfrm>
            <a:off x="8428070" y="6356350"/>
            <a:ext cx="7158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/>
              <a:t>12</a:t>
            </a:fld>
            <a:endParaRPr/>
          </a:p>
        </p:txBody>
      </p:sp>
      <p:sp>
        <p:nvSpPr>
          <p:cNvPr id="252" name="Google Shape;252;g1cef303e3af_0_13"/>
          <p:cNvSpPr txBox="1">
            <a:spLocks noGrp="1"/>
          </p:cNvSpPr>
          <p:nvPr>
            <p:ph type="dt" idx="10"/>
          </p:nvPr>
        </p:nvSpPr>
        <p:spPr>
          <a:xfrm>
            <a:off x="236913" y="6424612"/>
            <a:ext cx="1292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20 </a:t>
            </a:r>
            <a:r>
              <a:rPr lang="en-US" sz="1100"/>
              <a:t>J</a:t>
            </a:r>
            <a:r>
              <a:rPr lang="en-US"/>
              <a:t>une</a:t>
            </a:r>
            <a:r>
              <a:rPr lang="en-US" sz="1100"/>
              <a:t>  202</a:t>
            </a:r>
            <a:r>
              <a:rPr lang="en-US"/>
              <a:t>4</a:t>
            </a:r>
            <a:endParaRPr sz="14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g1d57c41b4ca_0_0"/>
          <p:cNvSpPr txBox="1">
            <a:spLocks noGrp="1"/>
          </p:cNvSpPr>
          <p:nvPr>
            <p:ph type="body" idx="1"/>
          </p:nvPr>
        </p:nvSpPr>
        <p:spPr>
          <a:xfrm>
            <a:off x="0" y="1124450"/>
            <a:ext cx="9144000" cy="53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/>
          </a:bodyPr>
          <a:lstStyle/>
          <a:p>
            <a:pPr marL="0" lvl="0" indent="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2100"/>
              <a:buNone/>
            </a:pPr>
            <a:r>
              <a:rPr lang="en-US" dirty="0">
                <a:solidFill>
                  <a:srgbClr val="FF0000"/>
                </a:solidFill>
              </a:rPr>
              <a:t>MS22+D6.1: </a:t>
            </a:r>
            <a:endParaRPr dirty="0">
              <a:solidFill>
                <a:srgbClr val="FF0000"/>
              </a:solidFill>
            </a:endParaRPr>
          </a:p>
          <a:p>
            <a:pPr marL="457200" lvl="0" indent="-3619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2100"/>
              <a:buChar char="•"/>
            </a:pPr>
            <a:r>
              <a:rPr lang="en-US" dirty="0"/>
              <a:t>So far finalized three sensors wafer layouts out of four planned.  </a:t>
            </a:r>
            <a:endParaRPr dirty="0"/>
          </a:p>
          <a:p>
            <a:pPr marL="914400" lvl="1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 dirty="0">
                <a:solidFill>
                  <a:srgbClr val="38761D"/>
                </a:solidFill>
              </a:rPr>
              <a:t>Production completed in two cases at FBK</a:t>
            </a:r>
            <a:endParaRPr dirty="0"/>
          </a:p>
          <a:p>
            <a:pPr marL="914400" lvl="1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Pts val="1800"/>
              <a:buChar char="•"/>
            </a:pPr>
            <a:r>
              <a:rPr lang="en-US" dirty="0">
                <a:solidFill>
                  <a:srgbClr val="FF9900"/>
                </a:solidFill>
              </a:rPr>
              <a:t>One production starting now at CNM and should be completed in October - November </a:t>
            </a:r>
            <a:endParaRPr dirty="0">
              <a:solidFill>
                <a:srgbClr val="FF9900"/>
              </a:solidFill>
            </a:endParaRPr>
          </a:p>
          <a:p>
            <a:pPr marL="914400" lvl="1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Char char="•"/>
            </a:pPr>
            <a:r>
              <a:rPr lang="en-US" dirty="0">
                <a:solidFill>
                  <a:srgbClr val="FF0000"/>
                </a:solidFill>
              </a:rPr>
              <a:t>Last production (3D sensors)  to be started in September at CNM</a:t>
            </a:r>
            <a:endParaRPr dirty="0">
              <a:solidFill>
                <a:srgbClr val="FF0000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2100"/>
              <a:buNone/>
            </a:pPr>
            <a:r>
              <a:rPr lang="en-US" dirty="0">
                <a:solidFill>
                  <a:schemeClr val="dk1"/>
                </a:solidFill>
              </a:rPr>
              <a:t>MS24 (ACF interconnection): </a:t>
            </a:r>
            <a:endParaRPr dirty="0">
              <a:solidFill>
                <a:schemeClr val="dk1"/>
              </a:solidFill>
            </a:endParaRPr>
          </a:p>
          <a:p>
            <a:pPr marL="457200" lvl="0" indent="-3619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38761D"/>
              </a:buClr>
              <a:buSzPts val="2100"/>
              <a:buChar char="•"/>
            </a:pPr>
            <a:r>
              <a:rPr lang="en-US" dirty="0">
                <a:solidFill>
                  <a:srgbClr val="38761D"/>
                </a:solidFill>
              </a:rPr>
              <a:t>Dummy chains produced,  used for the optimization of the ACF interconnection technique. </a:t>
            </a:r>
            <a:endParaRPr dirty="0">
              <a:solidFill>
                <a:srgbClr val="38761D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2100"/>
              <a:buNone/>
            </a:pPr>
            <a:r>
              <a:rPr lang="en-US" dirty="0">
                <a:solidFill>
                  <a:schemeClr val="dk1"/>
                </a:solidFill>
              </a:rPr>
              <a:t>MS25 (W2W interconnection): </a:t>
            </a:r>
            <a:endParaRPr dirty="0">
              <a:solidFill>
                <a:schemeClr val="dk1"/>
              </a:solidFill>
            </a:endParaRPr>
          </a:p>
          <a:p>
            <a:pPr marL="457200" lvl="0" indent="-3619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38761D"/>
              </a:buClr>
              <a:buSzPts val="2100"/>
              <a:buChar char="•"/>
            </a:pPr>
            <a:r>
              <a:rPr lang="en-US" dirty="0">
                <a:solidFill>
                  <a:srgbClr val="38761D"/>
                </a:solidFill>
              </a:rPr>
              <a:t>Dummy chains produced, passive CMOS sensors being produced at </a:t>
            </a:r>
            <a:r>
              <a:rPr lang="en-US" dirty="0" err="1">
                <a:solidFill>
                  <a:srgbClr val="38761D"/>
                </a:solidFill>
              </a:rPr>
              <a:t>LFoundry</a:t>
            </a:r>
            <a:r>
              <a:rPr lang="en-US" dirty="0">
                <a:solidFill>
                  <a:srgbClr val="38761D"/>
                </a:solidFill>
              </a:rPr>
              <a:t>, procedure for wafer-to-wafer bonding agreed and technological tests achieved with daisy chains</a:t>
            </a:r>
            <a:endParaRPr dirty="0">
              <a:solidFill>
                <a:srgbClr val="38761D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2100"/>
              <a:buNone/>
            </a:pPr>
            <a:r>
              <a:rPr lang="en-US" dirty="0">
                <a:solidFill>
                  <a:schemeClr val="dk1"/>
                </a:solidFill>
              </a:rPr>
              <a:t>Others: </a:t>
            </a:r>
            <a:endParaRPr dirty="0">
              <a:solidFill>
                <a:schemeClr val="dk1"/>
              </a:solidFill>
            </a:endParaRPr>
          </a:p>
          <a:p>
            <a:pPr marL="457200" lvl="0" indent="-3619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38761D"/>
              </a:buClr>
              <a:buSzPts val="2100"/>
              <a:buChar char="•"/>
            </a:pPr>
            <a:r>
              <a:rPr lang="en-US" dirty="0">
                <a:solidFill>
                  <a:srgbClr val="38761D"/>
                </a:solidFill>
              </a:rPr>
              <a:t>Improved simulation to estimate LGAD sensors performance and gain layer degradation. 3D simulations progressing</a:t>
            </a:r>
            <a:endParaRPr dirty="0">
              <a:solidFill>
                <a:srgbClr val="38761D"/>
              </a:solidFill>
            </a:endParaRPr>
          </a:p>
          <a:p>
            <a:pPr marL="457200" lvl="0" indent="-3619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38761D"/>
              </a:buClr>
              <a:buSzPts val="2100"/>
              <a:buChar char="•"/>
            </a:pPr>
            <a:r>
              <a:rPr lang="en-US" dirty="0">
                <a:solidFill>
                  <a:srgbClr val="38761D"/>
                </a:solidFill>
              </a:rPr>
              <a:t>Test-beam activities allowed to gain important information on LGAD performance</a:t>
            </a:r>
            <a:endParaRPr dirty="0">
              <a:solidFill>
                <a:srgbClr val="38761D"/>
              </a:solidFill>
            </a:endParaRPr>
          </a:p>
        </p:txBody>
      </p:sp>
      <p:sp>
        <p:nvSpPr>
          <p:cNvPr id="259" name="Google Shape;259;g1d57c41b4ca_0_0"/>
          <p:cNvSpPr txBox="1">
            <a:spLocks noGrp="1"/>
          </p:cNvSpPr>
          <p:nvPr>
            <p:ph type="title"/>
          </p:nvPr>
        </p:nvSpPr>
        <p:spPr>
          <a:xfrm>
            <a:off x="4033381" y="1"/>
            <a:ext cx="5005800" cy="107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</a:pPr>
            <a:r>
              <a:rPr lang="en-US"/>
              <a:t>Conclusions/Achievements</a:t>
            </a:r>
            <a:endParaRPr/>
          </a:p>
        </p:txBody>
      </p:sp>
      <p:sp>
        <p:nvSpPr>
          <p:cNvPr id="260" name="Google Shape;260;g1d57c41b4ca_0_0"/>
          <p:cNvSpPr txBox="1">
            <a:spLocks noGrp="1"/>
          </p:cNvSpPr>
          <p:nvPr>
            <p:ph type="ftr" idx="11"/>
          </p:nvPr>
        </p:nvSpPr>
        <p:spPr>
          <a:xfrm>
            <a:off x="4" y="6356350"/>
            <a:ext cx="9144000" cy="501600"/>
          </a:xfrm>
          <a:prstGeom prst="rect">
            <a:avLst/>
          </a:prstGeom>
          <a:gradFill>
            <a:gsLst>
              <a:gs pos="0">
                <a:schemeClr val="lt1"/>
              </a:gs>
              <a:gs pos="2000">
                <a:schemeClr val="lt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Second  Project Review meeting</a:t>
            </a:r>
            <a:endParaRPr/>
          </a:p>
        </p:txBody>
      </p:sp>
      <p:sp>
        <p:nvSpPr>
          <p:cNvPr id="261" name="Google Shape;261;g1d57c41b4ca_0_0"/>
          <p:cNvSpPr txBox="1">
            <a:spLocks noGrp="1"/>
          </p:cNvSpPr>
          <p:nvPr>
            <p:ph type="sldNum" idx="12"/>
          </p:nvPr>
        </p:nvSpPr>
        <p:spPr>
          <a:xfrm>
            <a:off x="8428070" y="6356350"/>
            <a:ext cx="7158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/>
              <a:t>13</a:t>
            </a:fld>
            <a:endParaRPr/>
          </a:p>
        </p:txBody>
      </p:sp>
      <p:sp>
        <p:nvSpPr>
          <p:cNvPr id="262" name="Google Shape;262;g1d57c41b4ca_0_0"/>
          <p:cNvSpPr txBox="1">
            <a:spLocks noGrp="1"/>
          </p:cNvSpPr>
          <p:nvPr>
            <p:ph type="dt" idx="10"/>
          </p:nvPr>
        </p:nvSpPr>
        <p:spPr>
          <a:xfrm>
            <a:off x="236913" y="6424612"/>
            <a:ext cx="1292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20 </a:t>
            </a:r>
            <a:r>
              <a:rPr lang="en-US" sz="1100"/>
              <a:t>J</a:t>
            </a:r>
            <a:r>
              <a:rPr lang="en-US"/>
              <a:t>une</a:t>
            </a:r>
            <a:r>
              <a:rPr lang="en-US" sz="1100"/>
              <a:t>  202</a:t>
            </a:r>
            <a:r>
              <a:rPr lang="en-US"/>
              <a:t>4</a:t>
            </a:r>
            <a:endParaRPr sz="14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g1cf4e083a30_0_0"/>
          <p:cNvSpPr txBox="1">
            <a:spLocks noGrp="1"/>
          </p:cNvSpPr>
          <p:nvPr>
            <p:ph type="title"/>
          </p:nvPr>
        </p:nvSpPr>
        <p:spPr>
          <a:xfrm>
            <a:off x="4033381" y="1"/>
            <a:ext cx="5005800" cy="107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</a:pPr>
            <a:r>
              <a:rPr lang="en-US"/>
              <a:t>Backup</a:t>
            </a:r>
            <a:endParaRPr/>
          </a:p>
        </p:txBody>
      </p:sp>
      <p:sp>
        <p:nvSpPr>
          <p:cNvPr id="269" name="Google Shape;269;g1cf4e083a30_0_0"/>
          <p:cNvSpPr txBox="1">
            <a:spLocks noGrp="1"/>
          </p:cNvSpPr>
          <p:nvPr>
            <p:ph type="ftr" idx="11"/>
          </p:nvPr>
        </p:nvSpPr>
        <p:spPr>
          <a:xfrm>
            <a:off x="4" y="6356350"/>
            <a:ext cx="9144000" cy="501600"/>
          </a:xfrm>
          <a:prstGeom prst="rect">
            <a:avLst/>
          </a:prstGeom>
          <a:gradFill>
            <a:gsLst>
              <a:gs pos="0">
                <a:schemeClr val="lt1"/>
              </a:gs>
              <a:gs pos="2000">
                <a:schemeClr val="lt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Second  Project Review meeting</a:t>
            </a:r>
            <a:endParaRPr/>
          </a:p>
        </p:txBody>
      </p:sp>
      <p:sp>
        <p:nvSpPr>
          <p:cNvPr id="270" name="Google Shape;270;g1cf4e083a30_0_0"/>
          <p:cNvSpPr txBox="1">
            <a:spLocks noGrp="1"/>
          </p:cNvSpPr>
          <p:nvPr>
            <p:ph type="sldNum" idx="12"/>
          </p:nvPr>
        </p:nvSpPr>
        <p:spPr>
          <a:xfrm>
            <a:off x="8428070" y="6356350"/>
            <a:ext cx="7158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/>
              <a:t>14</a:t>
            </a:fld>
            <a:endParaRPr/>
          </a:p>
        </p:txBody>
      </p:sp>
      <p:sp>
        <p:nvSpPr>
          <p:cNvPr id="271" name="Google Shape;271;g1cf4e083a30_0_0"/>
          <p:cNvSpPr txBox="1">
            <a:spLocks noGrp="1"/>
          </p:cNvSpPr>
          <p:nvPr>
            <p:ph type="dt" idx="10"/>
          </p:nvPr>
        </p:nvSpPr>
        <p:spPr>
          <a:xfrm>
            <a:off x="236913" y="6424612"/>
            <a:ext cx="1292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20 </a:t>
            </a:r>
            <a:r>
              <a:rPr lang="en-US" sz="1100"/>
              <a:t>J</a:t>
            </a:r>
            <a:r>
              <a:rPr lang="en-US"/>
              <a:t>une</a:t>
            </a:r>
            <a:r>
              <a:rPr lang="en-US" sz="1100"/>
              <a:t>  202</a:t>
            </a:r>
            <a:r>
              <a:rPr lang="en-US"/>
              <a:t>4</a:t>
            </a:r>
            <a:endParaRPr sz="14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g1cf4e083a30_0_7"/>
          <p:cNvSpPr/>
          <p:nvPr/>
        </p:nvSpPr>
        <p:spPr>
          <a:xfrm>
            <a:off x="6421300" y="1504225"/>
            <a:ext cx="2361600" cy="4750500"/>
          </a:xfrm>
          <a:prstGeom prst="rect">
            <a:avLst/>
          </a:prstGeom>
          <a:solidFill>
            <a:srgbClr val="A2C4C9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8" name="Google Shape;278;g1cf4e083a30_0_7"/>
          <p:cNvSpPr txBox="1">
            <a:spLocks noGrp="1"/>
          </p:cNvSpPr>
          <p:nvPr>
            <p:ph type="title"/>
          </p:nvPr>
        </p:nvSpPr>
        <p:spPr>
          <a:xfrm>
            <a:off x="4033381" y="1"/>
            <a:ext cx="5005800" cy="107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</a:pPr>
            <a:r>
              <a:rPr lang="en-US"/>
              <a:t>WP6 Tasks and </a:t>
            </a:r>
            <a:endParaRPr/>
          </a:p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</a:pPr>
            <a:r>
              <a:rPr lang="en-US"/>
              <a:t>Task Leaders </a:t>
            </a:r>
            <a:endParaRPr/>
          </a:p>
        </p:txBody>
      </p:sp>
      <p:pic>
        <p:nvPicPr>
          <p:cNvPr id="279" name="Google Shape;279;g1cf4e083a30_0_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20750" y="1485825"/>
            <a:ext cx="6105626" cy="4750375"/>
          </a:xfrm>
          <a:prstGeom prst="rect">
            <a:avLst/>
          </a:prstGeom>
          <a:noFill/>
          <a:ln>
            <a:noFill/>
          </a:ln>
        </p:spPr>
      </p:pic>
      <p:sp>
        <p:nvSpPr>
          <p:cNvPr id="280" name="Google Shape;280;g1cf4e083a30_0_7"/>
          <p:cNvSpPr txBox="1"/>
          <p:nvPr/>
        </p:nvSpPr>
        <p:spPr>
          <a:xfrm>
            <a:off x="6421300" y="1504225"/>
            <a:ext cx="17574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lang="en-US" sz="2200" b="1" i="0" u="none" strike="noStrike" cap="none">
                <a:solidFill>
                  <a:srgbClr val="741B47"/>
                </a:solidFill>
                <a:latin typeface="Calibri"/>
                <a:ea typeface="Calibri"/>
                <a:cs typeface="Calibri"/>
                <a:sym typeface="Calibri"/>
              </a:rPr>
              <a:t>Task Leaders</a:t>
            </a:r>
            <a:endParaRPr sz="2200" b="1" i="0" u="none" strike="noStrike" cap="none">
              <a:solidFill>
                <a:srgbClr val="741B47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1" name="Google Shape;281;g1cf4e083a30_0_7"/>
          <p:cNvSpPr txBox="1"/>
          <p:nvPr/>
        </p:nvSpPr>
        <p:spPr>
          <a:xfrm>
            <a:off x="6421300" y="2264550"/>
            <a:ext cx="2712900" cy="127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rgbClr val="741B47"/>
                </a:solidFill>
                <a:latin typeface="Calibri"/>
                <a:ea typeface="Calibri"/>
                <a:cs typeface="Calibri"/>
                <a:sym typeface="Calibri"/>
              </a:rPr>
              <a:t>T6.2</a:t>
            </a:r>
            <a:endParaRPr sz="1800" b="1" i="0" u="none" strike="noStrike" cap="none">
              <a:solidFill>
                <a:srgbClr val="741B47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Gian Franco Dalla Betta</a:t>
            </a:r>
            <a:endParaRPr sz="1800" b="0" i="0" u="none" strike="noStrike" cap="none">
              <a:solidFill>
                <a:srgbClr val="0000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Giulio Pellegrini</a:t>
            </a:r>
            <a:endParaRPr sz="1800" b="0" i="0" u="none" strike="noStrike" cap="none">
              <a:solidFill>
                <a:srgbClr val="0000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endParaRPr sz="17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2" name="Google Shape;282;g1cf4e083a30_0_7"/>
          <p:cNvSpPr txBox="1"/>
          <p:nvPr/>
        </p:nvSpPr>
        <p:spPr>
          <a:xfrm>
            <a:off x="6481300" y="4018775"/>
            <a:ext cx="2634300" cy="10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rgbClr val="741B47"/>
                </a:solidFill>
                <a:latin typeface="Calibri"/>
                <a:ea typeface="Calibri"/>
                <a:cs typeface="Calibri"/>
                <a:sym typeface="Calibri"/>
              </a:rPr>
              <a:t>T6.3</a:t>
            </a:r>
            <a:endParaRPr sz="1800" b="1" i="0" u="none" strike="noStrike" cap="none">
              <a:solidFill>
                <a:srgbClr val="741B47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Gregor Kramberger</a:t>
            </a:r>
            <a:endParaRPr sz="1800" b="0" i="0" u="none" strike="noStrike" cap="none">
              <a:solidFill>
                <a:srgbClr val="0000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Ivan Vila</a:t>
            </a:r>
            <a:endParaRPr sz="1800" b="0" i="0" u="none" strike="noStrike" cap="none">
              <a:solidFill>
                <a:srgbClr val="0000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3" name="Google Shape;283;g1cf4e083a30_0_7"/>
          <p:cNvSpPr txBox="1"/>
          <p:nvPr/>
        </p:nvSpPr>
        <p:spPr>
          <a:xfrm>
            <a:off x="6518075" y="5111775"/>
            <a:ext cx="2634300" cy="10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rgbClr val="741B47"/>
                </a:solidFill>
                <a:latin typeface="Calibri"/>
                <a:ea typeface="Calibri"/>
                <a:cs typeface="Calibri"/>
                <a:sym typeface="Calibri"/>
              </a:rPr>
              <a:t>T6.4</a:t>
            </a:r>
            <a:endParaRPr sz="1800" b="1" i="0" u="none" strike="noStrike" cap="none">
              <a:solidFill>
                <a:srgbClr val="741B47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Dominik Dannheim</a:t>
            </a:r>
            <a:endParaRPr sz="1800" b="0" i="0" u="none" strike="noStrike" cap="none">
              <a:solidFill>
                <a:srgbClr val="0000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Fabian Hügging</a:t>
            </a:r>
            <a:endParaRPr sz="1800" b="0" i="0" u="none" strike="noStrike" cap="none">
              <a:solidFill>
                <a:srgbClr val="0000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4" name="Google Shape;284;g1cf4e083a30_0_7"/>
          <p:cNvSpPr txBox="1">
            <a:spLocks noGrp="1"/>
          </p:cNvSpPr>
          <p:nvPr>
            <p:ph type="ftr" idx="11"/>
          </p:nvPr>
        </p:nvSpPr>
        <p:spPr>
          <a:xfrm>
            <a:off x="4" y="6356350"/>
            <a:ext cx="9144000" cy="501600"/>
          </a:xfrm>
          <a:prstGeom prst="rect">
            <a:avLst/>
          </a:prstGeom>
          <a:gradFill>
            <a:gsLst>
              <a:gs pos="0">
                <a:schemeClr val="lt1"/>
              </a:gs>
              <a:gs pos="2000">
                <a:schemeClr val="lt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Second  Project Review meeting</a:t>
            </a:r>
            <a:endParaRPr/>
          </a:p>
        </p:txBody>
      </p:sp>
      <p:sp>
        <p:nvSpPr>
          <p:cNvPr id="285" name="Google Shape;285;g1cf4e083a30_0_7"/>
          <p:cNvSpPr txBox="1">
            <a:spLocks noGrp="1"/>
          </p:cNvSpPr>
          <p:nvPr>
            <p:ph type="sldNum" idx="12"/>
          </p:nvPr>
        </p:nvSpPr>
        <p:spPr>
          <a:xfrm>
            <a:off x="8428070" y="6356350"/>
            <a:ext cx="7158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/>
              <a:t>15</a:t>
            </a:fld>
            <a:endParaRPr/>
          </a:p>
        </p:txBody>
      </p:sp>
      <p:sp>
        <p:nvSpPr>
          <p:cNvPr id="286" name="Google Shape;286;g1cf4e083a30_0_7"/>
          <p:cNvSpPr txBox="1">
            <a:spLocks noGrp="1"/>
          </p:cNvSpPr>
          <p:nvPr>
            <p:ph type="dt" idx="10"/>
          </p:nvPr>
        </p:nvSpPr>
        <p:spPr>
          <a:xfrm>
            <a:off x="236913" y="6424612"/>
            <a:ext cx="1292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20 </a:t>
            </a:r>
            <a:r>
              <a:rPr lang="en-US" sz="1100"/>
              <a:t>J</a:t>
            </a:r>
            <a:r>
              <a:rPr lang="en-US"/>
              <a:t>une</a:t>
            </a:r>
            <a:r>
              <a:rPr lang="en-US" sz="1100"/>
              <a:t>  202</a:t>
            </a:r>
            <a:r>
              <a:rPr lang="en-US"/>
              <a:t>4</a:t>
            </a:r>
            <a:endParaRPr sz="14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g1cf4e083a30_0_231"/>
          <p:cNvSpPr txBox="1">
            <a:spLocks noGrp="1"/>
          </p:cNvSpPr>
          <p:nvPr>
            <p:ph type="title"/>
          </p:nvPr>
        </p:nvSpPr>
        <p:spPr>
          <a:xfrm>
            <a:off x="3477850" y="0"/>
            <a:ext cx="5561100" cy="107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Calibri"/>
              <a:buNone/>
            </a:pPr>
            <a:r>
              <a:rPr lang="en-US"/>
              <a:t>WP6 Deliverables</a:t>
            </a:r>
            <a:endParaRPr/>
          </a:p>
        </p:txBody>
      </p:sp>
      <p:pic>
        <p:nvPicPr>
          <p:cNvPr id="293" name="Google Shape;293;g1cf4e083a30_0_23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8200" y="1756100"/>
            <a:ext cx="8840875" cy="3808825"/>
          </a:xfrm>
          <a:prstGeom prst="rect">
            <a:avLst/>
          </a:prstGeom>
          <a:noFill/>
          <a:ln>
            <a:noFill/>
          </a:ln>
        </p:spPr>
      </p:pic>
      <p:sp>
        <p:nvSpPr>
          <p:cNvPr id="294" name="Google Shape;294;g1cf4e083a30_0_231"/>
          <p:cNvSpPr txBox="1">
            <a:spLocks noGrp="1"/>
          </p:cNvSpPr>
          <p:nvPr>
            <p:ph type="sldNum" idx="12"/>
          </p:nvPr>
        </p:nvSpPr>
        <p:spPr>
          <a:xfrm>
            <a:off x="8428070" y="6356350"/>
            <a:ext cx="7158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/>
              <a:t>16</a:t>
            </a:fld>
            <a:endParaRPr/>
          </a:p>
        </p:txBody>
      </p:sp>
      <p:sp>
        <p:nvSpPr>
          <p:cNvPr id="295" name="Google Shape;295;g1cf4e083a30_0_231"/>
          <p:cNvSpPr/>
          <p:nvPr/>
        </p:nvSpPr>
        <p:spPr>
          <a:xfrm>
            <a:off x="182575" y="2262200"/>
            <a:ext cx="8763000" cy="787800"/>
          </a:xfrm>
          <a:prstGeom prst="rect">
            <a:avLst/>
          </a:prstGeom>
          <a:noFill/>
          <a:ln w="38100" cap="flat" cmpd="sng">
            <a:solidFill>
              <a:srgbClr val="00FF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6" name="Google Shape;296;g1cf4e083a30_0_231"/>
          <p:cNvSpPr txBox="1">
            <a:spLocks noGrp="1"/>
          </p:cNvSpPr>
          <p:nvPr>
            <p:ph type="ftr" idx="11"/>
          </p:nvPr>
        </p:nvSpPr>
        <p:spPr>
          <a:xfrm>
            <a:off x="4" y="6356350"/>
            <a:ext cx="9144000" cy="501600"/>
          </a:xfrm>
          <a:prstGeom prst="rect">
            <a:avLst/>
          </a:prstGeom>
          <a:gradFill>
            <a:gsLst>
              <a:gs pos="0">
                <a:schemeClr val="lt1"/>
              </a:gs>
              <a:gs pos="2000">
                <a:schemeClr val="lt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Second  Project Review meeting</a:t>
            </a:r>
            <a:endParaRPr/>
          </a:p>
        </p:txBody>
      </p:sp>
      <p:sp>
        <p:nvSpPr>
          <p:cNvPr id="297" name="Google Shape;297;g1cf4e083a30_0_231"/>
          <p:cNvSpPr txBox="1">
            <a:spLocks noGrp="1"/>
          </p:cNvSpPr>
          <p:nvPr>
            <p:ph type="sldNum" idx="12"/>
          </p:nvPr>
        </p:nvSpPr>
        <p:spPr>
          <a:xfrm>
            <a:off x="8428070" y="6356350"/>
            <a:ext cx="7158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/>
              <a:t>16</a:t>
            </a:fld>
            <a:endParaRPr/>
          </a:p>
        </p:txBody>
      </p:sp>
      <p:sp>
        <p:nvSpPr>
          <p:cNvPr id="298" name="Google Shape;298;g1cf4e083a30_0_231"/>
          <p:cNvSpPr txBox="1">
            <a:spLocks noGrp="1"/>
          </p:cNvSpPr>
          <p:nvPr>
            <p:ph type="dt" idx="10"/>
          </p:nvPr>
        </p:nvSpPr>
        <p:spPr>
          <a:xfrm>
            <a:off x="236913" y="6424612"/>
            <a:ext cx="1292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20 </a:t>
            </a:r>
            <a:r>
              <a:rPr lang="en-US" sz="1100"/>
              <a:t>J</a:t>
            </a:r>
            <a:r>
              <a:rPr lang="en-US"/>
              <a:t>une</a:t>
            </a:r>
            <a:r>
              <a:rPr lang="en-US" sz="1100"/>
              <a:t>  202</a:t>
            </a:r>
            <a:r>
              <a:rPr lang="en-US"/>
              <a:t>4</a:t>
            </a:r>
            <a:endParaRPr sz="14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g2e6ccf0c2b0_0_11"/>
          <p:cNvSpPr txBox="1">
            <a:spLocks noGrp="1"/>
          </p:cNvSpPr>
          <p:nvPr>
            <p:ph type="sldNum" idx="12"/>
          </p:nvPr>
        </p:nvSpPr>
        <p:spPr>
          <a:xfrm>
            <a:off x="8428070" y="6356350"/>
            <a:ext cx="7158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17</a:t>
            </a:fld>
            <a:endParaRPr/>
          </a:p>
        </p:txBody>
      </p:sp>
      <p:sp>
        <p:nvSpPr>
          <p:cNvPr id="304" name="Google Shape;304;g2e6ccf0c2b0_0_11"/>
          <p:cNvSpPr txBox="1"/>
          <p:nvPr/>
        </p:nvSpPr>
        <p:spPr>
          <a:xfrm>
            <a:off x="8428070" y="6356350"/>
            <a:ext cx="7158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17</a:t>
            </a:fld>
            <a:endParaRPr sz="12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5" name="Google Shape;305;g2e6ccf0c2b0_0_11"/>
          <p:cNvSpPr txBox="1">
            <a:spLocks noGrp="1"/>
          </p:cNvSpPr>
          <p:nvPr>
            <p:ph type="title"/>
          </p:nvPr>
        </p:nvSpPr>
        <p:spPr>
          <a:xfrm>
            <a:off x="295800" y="1350325"/>
            <a:ext cx="4647600" cy="448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67"/>
              <a:buFont typeface="Calibri"/>
              <a:buNone/>
            </a:pPr>
            <a:r>
              <a:rPr lang="en-US" sz="1900">
                <a:solidFill>
                  <a:srgbClr val="45818E"/>
                </a:solidFill>
              </a:rPr>
              <a:t>Some examples of Wafer level measurements: </a:t>
            </a:r>
            <a:endParaRPr sz="1900">
              <a:solidFill>
                <a:srgbClr val="45818E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900">
              <a:solidFill>
                <a:srgbClr val="45818E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b="0">
                <a:solidFill>
                  <a:srgbClr val="005FAB"/>
                </a:solidFill>
                <a:latin typeface="Arial"/>
                <a:ea typeface="Arial"/>
                <a:cs typeface="Arial"/>
                <a:sym typeface="Arial"/>
              </a:rPr>
              <a:t>The yield calculation includes only sensors with gain:</a:t>
            </a:r>
            <a:endParaRPr sz="1500" b="0">
              <a:solidFill>
                <a:srgbClr val="005FAB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b="0">
                <a:solidFill>
                  <a:srgbClr val="005FAB"/>
                </a:solidFill>
                <a:latin typeface="Arial"/>
                <a:ea typeface="Arial"/>
                <a:cs typeface="Arial"/>
                <a:sym typeface="Arial"/>
              </a:rPr>
              <a:t>Extremely high for small sensors, &gt;60% for large sensors</a:t>
            </a:r>
            <a:endParaRPr sz="1500" b="0">
              <a:solidFill>
                <a:srgbClr val="005FAB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900">
              <a:solidFill>
                <a:srgbClr val="45818E"/>
              </a:solidFill>
            </a:endParaRPr>
          </a:p>
        </p:txBody>
      </p:sp>
      <p:pic>
        <p:nvPicPr>
          <p:cNvPr id="306" name="Google Shape;306;g2e6ccf0c2b0_0_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8171" y="3369300"/>
            <a:ext cx="3535875" cy="2462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" name="Google Shape;307;g2e6ccf0c2b0_0_1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39026" y="1229025"/>
            <a:ext cx="3950886" cy="2654189"/>
          </a:xfrm>
          <a:prstGeom prst="rect">
            <a:avLst/>
          </a:prstGeom>
          <a:noFill/>
          <a:ln>
            <a:noFill/>
          </a:ln>
        </p:spPr>
      </p:pic>
      <p:sp>
        <p:nvSpPr>
          <p:cNvPr id="308" name="Google Shape;308;g2e6ccf0c2b0_0_11"/>
          <p:cNvSpPr txBox="1"/>
          <p:nvPr/>
        </p:nvSpPr>
        <p:spPr>
          <a:xfrm>
            <a:off x="1571625" y="4880700"/>
            <a:ext cx="1676400" cy="41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>
                <a:solidFill>
                  <a:schemeClr val="dk1"/>
                </a:solidFill>
                <a:highlight>
                  <a:srgbClr val="00FF00"/>
                </a:highlight>
                <a:latin typeface="Calibri"/>
                <a:ea typeface="Calibri"/>
                <a:cs typeface="Calibri"/>
                <a:sym typeface="Calibri"/>
              </a:rPr>
              <a:t>Large Sensors</a:t>
            </a:r>
            <a:endParaRPr sz="1500">
              <a:solidFill>
                <a:schemeClr val="dk1"/>
              </a:solidFill>
              <a:highlight>
                <a:srgbClr val="00FF00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9" name="Google Shape;309;g2e6ccf0c2b0_0_11"/>
          <p:cNvSpPr txBox="1"/>
          <p:nvPr/>
        </p:nvSpPr>
        <p:spPr>
          <a:xfrm>
            <a:off x="6657975" y="3766275"/>
            <a:ext cx="1676400" cy="41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>
                <a:solidFill>
                  <a:schemeClr val="dk1"/>
                </a:solidFill>
                <a:highlight>
                  <a:srgbClr val="00FF00"/>
                </a:highlight>
                <a:latin typeface="Calibri"/>
                <a:ea typeface="Calibri"/>
                <a:cs typeface="Calibri"/>
                <a:sym typeface="Calibri"/>
              </a:rPr>
              <a:t>Small Sensors</a:t>
            </a:r>
            <a:endParaRPr sz="1500">
              <a:solidFill>
                <a:schemeClr val="dk1"/>
              </a:solidFill>
              <a:highlight>
                <a:srgbClr val="00FF00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0" name="Google Shape;310;g2e6ccf0c2b0_0_11"/>
          <p:cNvSpPr txBox="1">
            <a:spLocks noGrp="1"/>
          </p:cNvSpPr>
          <p:nvPr>
            <p:ph type="title"/>
          </p:nvPr>
        </p:nvSpPr>
        <p:spPr>
          <a:xfrm>
            <a:off x="3221049" y="0"/>
            <a:ext cx="5818200" cy="107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Calibri"/>
              <a:buNone/>
            </a:pPr>
            <a:r>
              <a:rPr lang="en-US" sz="3200"/>
              <a:t>Towards D6.1:</a:t>
            </a:r>
            <a:endParaRPr sz="3200"/>
          </a:p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Calibri"/>
              <a:buNone/>
            </a:pPr>
            <a:r>
              <a:rPr lang="en-US" sz="3200"/>
              <a:t>LGAD production at FBK</a:t>
            </a:r>
            <a:endParaRPr sz="3200"/>
          </a:p>
        </p:txBody>
      </p:sp>
      <p:sp>
        <p:nvSpPr>
          <p:cNvPr id="311" name="Google Shape;311;g2e6ccf0c2b0_0_11"/>
          <p:cNvSpPr txBox="1"/>
          <p:nvPr/>
        </p:nvSpPr>
        <p:spPr>
          <a:xfrm>
            <a:off x="3328625" y="154825"/>
            <a:ext cx="11937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Back-up</a:t>
            </a:r>
            <a:endParaRPr sz="2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2" name="Google Shape;312;g2e6ccf0c2b0_0_11"/>
          <p:cNvSpPr txBox="1">
            <a:spLocks noGrp="1"/>
          </p:cNvSpPr>
          <p:nvPr>
            <p:ph type="ftr" idx="11"/>
          </p:nvPr>
        </p:nvSpPr>
        <p:spPr>
          <a:xfrm>
            <a:off x="4" y="6356350"/>
            <a:ext cx="9144000" cy="501600"/>
          </a:xfrm>
          <a:prstGeom prst="rect">
            <a:avLst/>
          </a:prstGeom>
          <a:gradFill>
            <a:gsLst>
              <a:gs pos="0">
                <a:schemeClr val="lt1"/>
              </a:gs>
              <a:gs pos="2000">
                <a:schemeClr val="lt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Second  Project Review meeting</a:t>
            </a:r>
            <a:endParaRPr/>
          </a:p>
        </p:txBody>
      </p:sp>
      <p:sp>
        <p:nvSpPr>
          <p:cNvPr id="313" name="Google Shape;313;g2e6ccf0c2b0_0_11"/>
          <p:cNvSpPr txBox="1">
            <a:spLocks noGrp="1"/>
          </p:cNvSpPr>
          <p:nvPr>
            <p:ph type="sldNum" idx="12"/>
          </p:nvPr>
        </p:nvSpPr>
        <p:spPr>
          <a:xfrm>
            <a:off x="8428070" y="6356350"/>
            <a:ext cx="7158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/>
              <a:t>17</a:t>
            </a:fld>
            <a:endParaRPr/>
          </a:p>
        </p:txBody>
      </p:sp>
      <p:sp>
        <p:nvSpPr>
          <p:cNvPr id="314" name="Google Shape;314;g2e6ccf0c2b0_0_11"/>
          <p:cNvSpPr txBox="1">
            <a:spLocks noGrp="1"/>
          </p:cNvSpPr>
          <p:nvPr>
            <p:ph type="dt" idx="10"/>
          </p:nvPr>
        </p:nvSpPr>
        <p:spPr>
          <a:xfrm>
            <a:off x="236913" y="6424612"/>
            <a:ext cx="1292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20 </a:t>
            </a:r>
            <a:r>
              <a:rPr lang="en-US" sz="1100"/>
              <a:t>J</a:t>
            </a:r>
            <a:r>
              <a:rPr lang="en-US"/>
              <a:t>une</a:t>
            </a:r>
            <a:r>
              <a:rPr lang="en-US" sz="1100"/>
              <a:t>  202</a:t>
            </a:r>
            <a:r>
              <a:rPr lang="en-US"/>
              <a:t>4</a:t>
            </a:r>
            <a:endParaRPr sz="1400"/>
          </a:p>
        </p:txBody>
      </p:sp>
      <p:pic>
        <p:nvPicPr>
          <p:cNvPr id="315" name="Google Shape;315;g2e6ccf0c2b0_0_1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116916" y="4109699"/>
            <a:ext cx="3950885" cy="26590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g2e6ccf0c2b0_0_27"/>
          <p:cNvSpPr txBox="1">
            <a:spLocks noGrp="1"/>
          </p:cNvSpPr>
          <p:nvPr>
            <p:ph type="sldNum" idx="12"/>
          </p:nvPr>
        </p:nvSpPr>
        <p:spPr>
          <a:xfrm>
            <a:off x="8428070" y="6356350"/>
            <a:ext cx="7158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18</a:t>
            </a:fld>
            <a:endParaRPr/>
          </a:p>
        </p:txBody>
      </p:sp>
      <p:sp>
        <p:nvSpPr>
          <p:cNvPr id="321" name="Google Shape;321;g2e6ccf0c2b0_0_27"/>
          <p:cNvSpPr txBox="1"/>
          <p:nvPr/>
        </p:nvSpPr>
        <p:spPr>
          <a:xfrm>
            <a:off x="8428070" y="6356350"/>
            <a:ext cx="7158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18</a:t>
            </a:fld>
            <a:endParaRPr sz="12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2" name="Google Shape;322;g2e6ccf0c2b0_0_27"/>
          <p:cNvSpPr txBox="1">
            <a:spLocks noGrp="1"/>
          </p:cNvSpPr>
          <p:nvPr>
            <p:ph type="title"/>
          </p:nvPr>
        </p:nvSpPr>
        <p:spPr>
          <a:xfrm>
            <a:off x="295800" y="1350325"/>
            <a:ext cx="4723800" cy="448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67"/>
              <a:buFont typeface="Calibri"/>
              <a:buNone/>
            </a:pPr>
            <a:r>
              <a:rPr lang="en-US" sz="1900">
                <a:solidFill>
                  <a:srgbClr val="45818E"/>
                </a:solidFill>
              </a:rPr>
              <a:t>Some examples of Wafer level measurements: </a:t>
            </a:r>
            <a:endParaRPr sz="1900">
              <a:solidFill>
                <a:srgbClr val="45818E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>
              <a:solidFill>
                <a:srgbClr val="005FAB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00" b="0">
                <a:solidFill>
                  <a:srgbClr val="45818E"/>
                </a:solidFill>
              </a:rPr>
              <a:t>Breakdown voltage as expected</a:t>
            </a:r>
            <a:endParaRPr sz="1900" b="0">
              <a:solidFill>
                <a:srgbClr val="45818E"/>
              </a:solidFill>
            </a:endParaRPr>
          </a:p>
        </p:txBody>
      </p:sp>
      <p:pic>
        <p:nvPicPr>
          <p:cNvPr id="323" name="Google Shape;323;g2e6ccf0c2b0_0_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7801" y="3419850"/>
            <a:ext cx="3535548" cy="2570751"/>
          </a:xfrm>
          <a:prstGeom prst="rect">
            <a:avLst/>
          </a:prstGeom>
          <a:noFill/>
          <a:ln>
            <a:noFill/>
          </a:ln>
        </p:spPr>
      </p:pic>
      <p:pic>
        <p:nvPicPr>
          <p:cNvPr id="324" name="Google Shape;324;g2e6ccf0c2b0_0_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77000" y="1252550"/>
            <a:ext cx="3932599" cy="2570751"/>
          </a:xfrm>
          <a:prstGeom prst="rect">
            <a:avLst/>
          </a:prstGeom>
          <a:noFill/>
          <a:ln>
            <a:noFill/>
          </a:ln>
        </p:spPr>
      </p:pic>
      <p:pic>
        <p:nvPicPr>
          <p:cNvPr id="325" name="Google Shape;325;g2e6ccf0c2b0_0_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77003" y="3922350"/>
            <a:ext cx="3932586" cy="2570751"/>
          </a:xfrm>
          <a:prstGeom prst="rect">
            <a:avLst/>
          </a:prstGeom>
          <a:noFill/>
          <a:ln>
            <a:noFill/>
          </a:ln>
        </p:spPr>
      </p:pic>
      <p:sp>
        <p:nvSpPr>
          <p:cNvPr id="326" name="Google Shape;326;g2e6ccf0c2b0_0_27"/>
          <p:cNvSpPr txBox="1"/>
          <p:nvPr/>
        </p:nvSpPr>
        <p:spPr>
          <a:xfrm>
            <a:off x="6657975" y="3766275"/>
            <a:ext cx="1676400" cy="41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>
                <a:solidFill>
                  <a:schemeClr val="dk1"/>
                </a:solidFill>
                <a:highlight>
                  <a:srgbClr val="00FF00"/>
                </a:highlight>
                <a:latin typeface="Calibri"/>
                <a:ea typeface="Calibri"/>
                <a:cs typeface="Calibri"/>
                <a:sym typeface="Calibri"/>
              </a:rPr>
              <a:t>Small Sensors</a:t>
            </a:r>
            <a:endParaRPr sz="1500">
              <a:solidFill>
                <a:schemeClr val="dk1"/>
              </a:solidFill>
              <a:highlight>
                <a:srgbClr val="00FF00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7" name="Google Shape;327;g2e6ccf0c2b0_0_27"/>
          <p:cNvSpPr txBox="1"/>
          <p:nvPr/>
        </p:nvSpPr>
        <p:spPr>
          <a:xfrm>
            <a:off x="952500" y="5252175"/>
            <a:ext cx="1676400" cy="41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>
                <a:solidFill>
                  <a:schemeClr val="dk1"/>
                </a:solidFill>
                <a:highlight>
                  <a:srgbClr val="00FF00"/>
                </a:highlight>
                <a:latin typeface="Calibri"/>
                <a:ea typeface="Calibri"/>
                <a:cs typeface="Calibri"/>
                <a:sym typeface="Calibri"/>
              </a:rPr>
              <a:t>Large Sensors</a:t>
            </a:r>
            <a:endParaRPr sz="1500">
              <a:solidFill>
                <a:schemeClr val="dk1"/>
              </a:solidFill>
              <a:highlight>
                <a:srgbClr val="00FF00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8" name="Google Shape;328;g2e6ccf0c2b0_0_27"/>
          <p:cNvSpPr txBox="1">
            <a:spLocks noGrp="1"/>
          </p:cNvSpPr>
          <p:nvPr>
            <p:ph type="title"/>
          </p:nvPr>
        </p:nvSpPr>
        <p:spPr>
          <a:xfrm>
            <a:off x="3221049" y="0"/>
            <a:ext cx="5818200" cy="107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Calibri"/>
              <a:buNone/>
            </a:pPr>
            <a:r>
              <a:rPr lang="en-US" sz="3200"/>
              <a:t>Towards D6.1:</a:t>
            </a:r>
            <a:endParaRPr sz="3200"/>
          </a:p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Calibri"/>
              <a:buNone/>
            </a:pPr>
            <a:r>
              <a:rPr lang="en-US" sz="3200"/>
              <a:t>LGAD production at FBK</a:t>
            </a:r>
            <a:endParaRPr sz="3200"/>
          </a:p>
        </p:txBody>
      </p:sp>
      <p:sp>
        <p:nvSpPr>
          <p:cNvPr id="329" name="Google Shape;329;g2e6ccf0c2b0_0_27"/>
          <p:cNvSpPr txBox="1"/>
          <p:nvPr/>
        </p:nvSpPr>
        <p:spPr>
          <a:xfrm>
            <a:off x="3328625" y="154825"/>
            <a:ext cx="11937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Back-up</a:t>
            </a:r>
            <a:endParaRPr sz="2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0" name="Google Shape;330;g2e6ccf0c2b0_0_27"/>
          <p:cNvSpPr txBox="1">
            <a:spLocks noGrp="1"/>
          </p:cNvSpPr>
          <p:nvPr>
            <p:ph type="ftr" idx="11"/>
          </p:nvPr>
        </p:nvSpPr>
        <p:spPr>
          <a:xfrm>
            <a:off x="4" y="6356350"/>
            <a:ext cx="9144000" cy="501600"/>
          </a:xfrm>
          <a:prstGeom prst="rect">
            <a:avLst/>
          </a:prstGeom>
          <a:gradFill>
            <a:gsLst>
              <a:gs pos="0">
                <a:schemeClr val="lt1"/>
              </a:gs>
              <a:gs pos="2000">
                <a:schemeClr val="lt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Second  Project Review meeting</a:t>
            </a:r>
            <a:endParaRPr/>
          </a:p>
        </p:txBody>
      </p:sp>
      <p:sp>
        <p:nvSpPr>
          <p:cNvPr id="331" name="Google Shape;331;g2e6ccf0c2b0_0_27"/>
          <p:cNvSpPr txBox="1">
            <a:spLocks noGrp="1"/>
          </p:cNvSpPr>
          <p:nvPr>
            <p:ph type="sldNum" idx="12"/>
          </p:nvPr>
        </p:nvSpPr>
        <p:spPr>
          <a:xfrm>
            <a:off x="8428070" y="6356350"/>
            <a:ext cx="7158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/>
              <a:t>18</a:t>
            </a:fld>
            <a:endParaRPr/>
          </a:p>
        </p:txBody>
      </p:sp>
      <p:sp>
        <p:nvSpPr>
          <p:cNvPr id="332" name="Google Shape;332;g2e6ccf0c2b0_0_27"/>
          <p:cNvSpPr txBox="1">
            <a:spLocks noGrp="1"/>
          </p:cNvSpPr>
          <p:nvPr>
            <p:ph type="dt" idx="10"/>
          </p:nvPr>
        </p:nvSpPr>
        <p:spPr>
          <a:xfrm>
            <a:off x="236913" y="6424612"/>
            <a:ext cx="1292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20 </a:t>
            </a:r>
            <a:r>
              <a:rPr lang="en-US" sz="1100"/>
              <a:t>J</a:t>
            </a:r>
            <a:r>
              <a:rPr lang="en-US"/>
              <a:t>une</a:t>
            </a:r>
            <a:r>
              <a:rPr lang="en-US" sz="1100"/>
              <a:t>  202</a:t>
            </a:r>
            <a:r>
              <a:rPr lang="en-US"/>
              <a:t>4</a:t>
            </a:r>
            <a:endParaRPr sz="14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g2e6ccf0c2b0_0_54"/>
          <p:cNvSpPr txBox="1">
            <a:spLocks noGrp="1"/>
          </p:cNvSpPr>
          <p:nvPr>
            <p:ph type="title"/>
          </p:nvPr>
        </p:nvSpPr>
        <p:spPr>
          <a:xfrm>
            <a:off x="4033381" y="1"/>
            <a:ext cx="5005800" cy="107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Calibri"/>
              <a:buNone/>
            </a:pPr>
            <a:r>
              <a:rPr lang="en-US" sz="3200"/>
              <a:t>Towards D6.1:</a:t>
            </a:r>
            <a:endParaRPr sz="3200"/>
          </a:p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Calibri"/>
              <a:buNone/>
            </a:pPr>
            <a:r>
              <a:rPr lang="en-US" sz="3200"/>
              <a:t>3D production at FBK</a:t>
            </a:r>
            <a:endParaRPr sz="3200"/>
          </a:p>
        </p:txBody>
      </p:sp>
      <p:sp>
        <p:nvSpPr>
          <p:cNvPr id="338" name="Google Shape;338;g2e6ccf0c2b0_0_54"/>
          <p:cNvSpPr txBox="1"/>
          <p:nvPr/>
        </p:nvSpPr>
        <p:spPr>
          <a:xfrm>
            <a:off x="5939350" y="3928450"/>
            <a:ext cx="30024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600" b="1">
                <a:solidFill>
                  <a:srgbClr val="45818E"/>
                </a:solidFill>
                <a:latin typeface="Calibri"/>
                <a:ea typeface="Calibri"/>
                <a:cs typeface="Calibri"/>
                <a:sym typeface="Calibri"/>
              </a:rPr>
              <a:t>Wafers warp under control! </a:t>
            </a:r>
            <a:endParaRPr sz="1600" b="1" i="0" u="none" strike="noStrike" cap="none">
              <a:solidFill>
                <a:srgbClr val="45818E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9" name="Google Shape;339;g2e6ccf0c2b0_0_54"/>
          <p:cNvSpPr txBox="1">
            <a:spLocks noGrp="1"/>
          </p:cNvSpPr>
          <p:nvPr>
            <p:ph type="ftr" idx="11"/>
          </p:nvPr>
        </p:nvSpPr>
        <p:spPr>
          <a:xfrm>
            <a:off x="4" y="6356350"/>
            <a:ext cx="9144000" cy="501600"/>
          </a:xfrm>
          <a:prstGeom prst="rect">
            <a:avLst/>
          </a:prstGeom>
          <a:gradFill>
            <a:gsLst>
              <a:gs pos="0">
                <a:schemeClr val="lt1"/>
              </a:gs>
              <a:gs pos="2000">
                <a:schemeClr val="lt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Second  Project Review meeting</a:t>
            </a:r>
            <a:endParaRPr/>
          </a:p>
        </p:txBody>
      </p:sp>
      <p:sp>
        <p:nvSpPr>
          <p:cNvPr id="340" name="Google Shape;340;g2e6ccf0c2b0_0_54"/>
          <p:cNvSpPr txBox="1">
            <a:spLocks noGrp="1"/>
          </p:cNvSpPr>
          <p:nvPr>
            <p:ph type="sldNum" idx="12"/>
          </p:nvPr>
        </p:nvSpPr>
        <p:spPr>
          <a:xfrm>
            <a:off x="8428070" y="6356350"/>
            <a:ext cx="7158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/>
              <a:t>19</a:t>
            </a:fld>
            <a:endParaRPr/>
          </a:p>
        </p:txBody>
      </p:sp>
      <p:sp>
        <p:nvSpPr>
          <p:cNvPr id="341" name="Google Shape;341;g2e6ccf0c2b0_0_54"/>
          <p:cNvSpPr txBox="1">
            <a:spLocks noGrp="1"/>
          </p:cNvSpPr>
          <p:nvPr>
            <p:ph type="dt" idx="10"/>
          </p:nvPr>
        </p:nvSpPr>
        <p:spPr>
          <a:xfrm>
            <a:off x="236913" y="6424612"/>
            <a:ext cx="1292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20 </a:t>
            </a:r>
            <a:r>
              <a:rPr lang="en-US" sz="1100"/>
              <a:t>J</a:t>
            </a:r>
            <a:r>
              <a:rPr lang="en-US"/>
              <a:t>une</a:t>
            </a:r>
            <a:r>
              <a:rPr lang="en-US" sz="1100"/>
              <a:t>  202</a:t>
            </a:r>
            <a:r>
              <a:rPr lang="en-US"/>
              <a:t>4</a:t>
            </a:r>
            <a:endParaRPr sz="1400"/>
          </a:p>
        </p:txBody>
      </p:sp>
      <p:pic>
        <p:nvPicPr>
          <p:cNvPr id="342" name="Google Shape;342;g2e6ccf0c2b0_0_5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5100" y="3848650"/>
            <a:ext cx="5130639" cy="2507700"/>
          </a:xfrm>
          <a:prstGeom prst="rect">
            <a:avLst/>
          </a:prstGeom>
          <a:noFill/>
          <a:ln>
            <a:noFill/>
          </a:ln>
        </p:spPr>
      </p:pic>
      <p:sp>
        <p:nvSpPr>
          <p:cNvPr id="343" name="Google Shape;343;g2e6ccf0c2b0_0_54"/>
          <p:cNvSpPr txBox="1"/>
          <p:nvPr/>
        </p:nvSpPr>
        <p:spPr>
          <a:xfrm>
            <a:off x="236925" y="1727200"/>
            <a:ext cx="3891900" cy="159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50" b="1" i="1">
                <a:solidFill>
                  <a:srgbClr val="45818E"/>
                </a:solidFill>
              </a:rPr>
              <a:t>Wafer Layout:</a:t>
            </a:r>
            <a:endParaRPr sz="1450" b="1" i="1">
              <a:solidFill>
                <a:srgbClr val="45818E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50" i="1">
                <a:solidFill>
                  <a:srgbClr val="F3B63C"/>
                </a:solidFill>
              </a:rPr>
              <a:t>• </a:t>
            </a:r>
            <a:r>
              <a:rPr lang="en-US" sz="1200" i="1">
                <a:solidFill>
                  <a:srgbClr val="171A6C"/>
                </a:solidFill>
              </a:rPr>
              <a:t>14 wafers with 18 DIE on wafer</a:t>
            </a:r>
            <a:endParaRPr sz="1200" i="1">
              <a:solidFill>
                <a:srgbClr val="171A6C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50" i="1">
                <a:solidFill>
                  <a:srgbClr val="F3B63C"/>
                </a:solidFill>
              </a:rPr>
              <a:t>• </a:t>
            </a:r>
            <a:r>
              <a:rPr lang="en-US" sz="1150" i="1"/>
              <a:t>4 wafers with 29 DIE to test high density yield.</a:t>
            </a:r>
            <a:endParaRPr sz="1150" i="1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50" b="1" i="1">
                <a:solidFill>
                  <a:srgbClr val="45818E"/>
                </a:solidFill>
              </a:rPr>
              <a:t>Process Split:</a:t>
            </a:r>
            <a:endParaRPr sz="1450" b="1" i="1">
              <a:solidFill>
                <a:srgbClr val="45818E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50" i="1">
                <a:solidFill>
                  <a:srgbClr val="F3B63C"/>
                </a:solidFill>
              </a:rPr>
              <a:t>• </a:t>
            </a:r>
            <a:r>
              <a:rPr lang="en-US" sz="1150" i="1"/>
              <a:t>12 poly filling</a:t>
            </a:r>
            <a:endParaRPr sz="1150" i="1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50" i="1">
                <a:solidFill>
                  <a:srgbClr val="F3B63C"/>
                </a:solidFill>
              </a:rPr>
              <a:t>• </a:t>
            </a:r>
            <a:r>
              <a:rPr lang="en-US" sz="1150" i="1"/>
              <a:t>6 BPSG filling</a:t>
            </a:r>
            <a:endParaRPr sz="1150" i="1"/>
          </a:p>
        </p:txBody>
      </p:sp>
      <p:pic>
        <p:nvPicPr>
          <p:cNvPr id="344" name="Google Shape;344;g2e6ccf0c2b0_0_5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21625" y="1598025"/>
            <a:ext cx="4878099" cy="2056699"/>
          </a:xfrm>
          <a:prstGeom prst="rect">
            <a:avLst/>
          </a:prstGeom>
          <a:noFill/>
          <a:ln>
            <a:noFill/>
          </a:ln>
        </p:spPr>
      </p:pic>
      <p:sp>
        <p:nvSpPr>
          <p:cNvPr id="345" name="Google Shape;345;g2e6ccf0c2b0_0_54"/>
          <p:cNvSpPr txBox="1"/>
          <p:nvPr/>
        </p:nvSpPr>
        <p:spPr>
          <a:xfrm>
            <a:off x="90125" y="3559750"/>
            <a:ext cx="1993800" cy="69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i="1">
                <a:solidFill>
                  <a:srgbClr val="171A6C"/>
                </a:solidFill>
              </a:rPr>
              <a:t>Short and narrow trenches</a:t>
            </a:r>
            <a:endParaRPr sz="1000" i="1">
              <a:solidFill>
                <a:srgbClr val="171A6C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i="1">
                <a:solidFill>
                  <a:srgbClr val="171A6C"/>
                </a:solidFill>
              </a:rPr>
              <a:t>to improve subsequent</a:t>
            </a:r>
            <a:endParaRPr sz="1000" i="1">
              <a:solidFill>
                <a:srgbClr val="171A6C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i="1">
                <a:solidFill>
                  <a:srgbClr val="171A6C"/>
                </a:solidFill>
              </a:rPr>
              <a:t>photolitographic process</a:t>
            </a:r>
            <a:endParaRPr sz="2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46" name="Google Shape;346;g2e6ccf0c2b0_0_5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800664" y="4430375"/>
            <a:ext cx="2746659" cy="1697499"/>
          </a:xfrm>
          <a:prstGeom prst="rect">
            <a:avLst/>
          </a:prstGeom>
          <a:noFill/>
          <a:ln>
            <a:noFill/>
          </a:ln>
        </p:spPr>
      </p:pic>
      <p:sp>
        <p:nvSpPr>
          <p:cNvPr id="347" name="Google Shape;347;g2e6ccf0c2b0_0_54"/>
          <p:cNvSpPr/>
          <p:nvPr/>
        </p:nvSpPr>
        <p:spPr>
          <a:xfrm>
            <a:off x="5373325" y="2474325"/>
            <a:ext cx="351000" cy="2667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45818E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8" name="Google Shape;348;g2e6ccf0c2b0_0_54"/>
          <p:cNvSpPr txBox="1"/>
          <p:nvPr/>
        </p:nvSpPr>
        <p:spPr>
          <a:xfrm>
            <a:off x="458500" y="1197350"/>
            <a:ext cx="8483400" cy="461700"/>
          </a:xfrm>
          <a:prstGeom prst="rect">
            <a:avLst/>
          </a:prstGeom>
          <a:solidFill>
            <a:srgbClr val="C9DAF8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Status: </a:t>
            </a:r>
            <a:r>
              <a:rPr lang="en-US" sz="1800">
                <a:latin typeface="Calibri"/>
                <a:ea typeface="Calibri"/>
                <a:cs typeface="Calibri"/>
                <a:sym typeface="Calibri"/>
              </a:rPr>
              <a:t>18 wafers fabrication jus completed, running tests on wafers at FBK.</a:t>
            </a: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"/>
          <p:cNvSpPr txBox="1">
            <a:spLocks noGrp="1"/>
          </p:cNvSpPr>
          <p:nvPr>
            <p:ph type="body" idx="1"/>
          </p:nvPr>
        </p:nvSpPr>
        <p:spPr>
          <a:xfrm>
            <a:off x="236914" y="1290181"/>
            <a:ext cx="8666018" cy="48867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10000"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300"/>
              </a:spcBef>
              <a:spcAft>
                <a:spcPts val="0"/>
              </a:spcAft>
              <a:buClr>
                <a:srgbClr val="1155CC"/>
              </a:buClr>
              <a:buSzPts val="1800"/>
              <a:buChar char="•"/>
            </a:pPr>
            <a:r>
              <a:rPr lang="en-US" sz="1800" dirty="0">
                <a:solidFill>
                  <a:srgbClr val="1155CC"/>
                </a:solidFill>
              </a:rPr>
              <a:t>The primary goal of this WP is to add precise timing measurements to the spatial information in silicon pixel sensors to provide </a:t>
            </a:r>
            <a:r>
              <a:rPr lang="en-US" sz="1800" dirty="0">
                <a:solidFill>
                  <a:srgbClr val="FF0000"/>
                </a:solidFill>
              </a:rPr>
              <a:t>4-dimensional tracking</a:t>
            </a:r>
            <a:r>
              <a:rPr lang="en-US" sz="1800" dirty="0">
                <a:solidFill>
                  <a:srgbClr val="1155CC"/>
                </a:solidFill>
              </a:rPr>
              <a:t> for the future detectors for High Energy Physics. </a:t>
            </a:r>
            <a:endParaRPr sz="1800" dirty="0">
              <a:solidFill>
                <a:srgbClr val="1155CC"/>
              </a:solidFill>
            </a:endParaRPr>
          </a:p>
          <a:p>
            <a:pPr marL="457200" lvl="0" indent="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2100"/>
              <a:buNone/>
            </a:pPr>
            <a:endParaRPr sz="1800" dirty="0">
              <a:solidFill>
                <a:srgbClr val="1155CC"/>
              </a:solidFill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1155CC"/>
              </a:buClr>
              <a:buSzPts val="1800"/>
              <a:buChar char="•"/>
            </a:pPr>
            <a:r>
              <a:rPr lang="en-US" sz="1800" dirty="0">
                <a:solidFill>
                  <a:srgbClr val="1155CC"/>
                </a:solidFill>
              </a:rPr>
              <a:t>This feature will help to disentangle tracks and vertices of spatially overlapping particles and improve event reconstruction in the high occupancy environment of experiments at HL-LHC and beyond.</a:t>
            </a:r>
            <a:endParaRPr sz="1800" dirty="0">
              <a:solidFill>
                <a:srgbClr val="1155CC"/>
              </a:solidFill>
            </a:endParaRPr>
          </a:p>
          <a:p>
            <a:pPr marL="457200" lvl="0" indent="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2100"/>
              <a:buNone/>
            </a:pPr>
            <a:endParaRPr sz="1800" dirty="0">
              <a:solidFill>
                <a:srgbClr val="1155CC"/>
              </a:solidFill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1155CC"/>
              </a:buClr>
              <a:buSzPts val="1800"/>
              <a:buChar char="•"/>
            </a:pPr>
            <a:r>
              <a:rPr lang="en-US" sz="1800" dirty="0">
                <a:solidFill>
                  <a:srgbClr val="1155CC"/>
                </a:solidFill>
              </a:rPr>
              <a:t>Only hybrid sensors in connection with high-performance ASICs can at the moment fulfil the extreme timing requirements of 4D tracking and therefore </a:t>
            </a:r>
            <a:r>
              <a:rPr lang="en-US" sz="1800" dirty="0">
                <a:solidFill>
                  <a:srgbClr val="FF0000"/>
                </a:solidFill>
              </a:rPr>
              <a:t>advanced interconnect technologies </a:t>
            </a:r>
            <a:r>
              <a:rPr lang="en-US" sz="1800" dirty="0">
                <a:solidFill>
                  <a:srgbClr val="1155CC"/>
                </a:solidFill>
              </a:rPr>
              <a:t>are required for the </a:t>
            </a:r>
            <a:r>
              <a:rPr lang="en-US" sz="1800" dirty="0" err="1">
                <a:solidFill>
                  <a:srgbClr val="1155CC"/>
                </a:solidFill>
              </a:rPr>
              <a:t>hybridisation</a:t>
            </a:r>
            <a:r>
              <a:rPr lang="en-US" sz="1800" dirty="0">
                <a:solidFill>
                  <a:srgbClr val="1155CC"/>
                </a:solidFill>
              </a:rPr>
              <a:t> in large areas and at small pixel sizes. </a:t>
            </a:r>
            <a:endParaRPr sz="1800" dirty="0">
              <a:solidFill>
                <a:srgbClr val="1155CC"/>
              </a:solidFill>
            </a:endParaRPr>
          </a:p>
          <a:p>
            <a:pPr marL="457200" lvl="0" indent="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2100"/>
              <a:buNone/>
            </a:pPr>
            <a:endParaRPr sz="1800" dirty="0">
              <a:solidFill>
                <a:srgbClr val="1155CC"/>
              </a:solidFill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1155CC"/>
              </a:buClr>
              <a:buSzPts val="1800"/>
              <a:buChar char="•"/>
            </a:pPr>
            <a:r>
              <a:rPr lang="en-US" sz="1800" dirty="0">
                <a:solidFill>
                  <a:srgbClr val="1155CC"/>
                </a:solidFill>
              </a:rPr>
              <a:t>For this reason, Anisotropic Conductive Films (ACF) and Wafer-to-Wafer (W2W) interconnection, such as Metal-Oxide Hybrid Bonding or Metal-Metal-Fusion Bonding are being developed  in this WP</a:t>
            </a:r>
            <a:r>
              <a:rPr lang="en-US" sz="1800" i="1" dirty="0">
                <a:solidFill>
                  <a:srgbClr val="1155CC"/>
                </a:solidFill>
              </a:rPr>
              <a:t>.</a:t>
            </a:r>
            <a:endParaRPr sz="1800" i="1" dirty="0">
              <a:solidFill>
                <a:srgbClr val="1155CC"/>
              </a:solidFill>
            </a:endParaRPr>
          </a:p>
        </p:txBody>
      </p:sp>
      <p:sp>
        <p:nvSpPr>
          <p:cNvPr id="99" name="Google Shape;99;p2"/>
          <p:cNvSpPr txBox="1">
            <a:spLocks noGrp="1"/>
          </p:cNvSpPr>
          <p:nvPr>
            <p:ph type="ftr" idx="11"/>
          </p:nvPr>
        </p:nvSpPr>
        <p:spPr>
          <a:xfrm>
            <a:off x="4" y="6356350"/>
            <a:ext cx="9143999" cy="501650"/>
          </a:xfrm>
          <a:prstGeom prst="rect">
            <a:avLst/>
          </a:prstGeom>
          <a:gradFill>
            <a:gsLst>
              <a:gs pos="0">
                <a:schemeClr val="lt1"/>
              </a:gs>
              <a:gs pos="2000">
                <a:schemeClr val="lt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Second  Project Review meeting</a:t>
            </a:r>
            <a:endParaRPr/>
          </a:p>
        </p:txBody>
      </p:sp>
      <p:sp>
        <p:nvSpPr>
          <p:cNvPr id="100" name="Google Shape;100;p2"/>
          <p:cNvSpPr txBox="1">
            <a:spLocks noGrp="1"/>
          </p:cNvSpPr>
          <p:nvPr>
            <p:ph type="sldNum" idx="12"/>
          </p:nvPr>
        </p:nvSpPr>
        <p:spPr>
          <a:xfrm>
            <a:off x="8428070" y="6356350"/>
            <a:ext cx="715933" cy="501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  <p:sp>
        <p:nvSpPr>
          <p:cNvPr id="101" name="Google Shape;101;p2"/>
          <p:cNvSpPr txBox="1">
            <a:spLocks noGrp="1"/>
          </p:cNvSpPr>
          <p:nvPr>
            <p:ph type="title"/>
          </p:nvPr>
        </p:nvSpPr>
        <p:spPr>
          <a:xfrm>
            <a:off x="4033381" y="1"/>
            <a:ext cx="5005670" cy="10772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Calibri"/>
              <a:buNone/>
            </a:pPr>
            <a:r>
              <a:rPr lang="en-US"/>
              <a:t>Objectives</a:t>
            </a:r>
            <a:endParaRPr/>
          </a:p>
        </p:txBody>
      </p:sp>
      <p:sp>
        <p:nvSpPr>
          <p:cNvPr id="102" name="Google Shape;102;p2"/>
          <p:cNvSpPr txBox="1">
            <a:spLocks noGrp="1"/>
          </p:cNvSpPr>
          <p:nvPr>
            <p:ph type="dt" idx="10"/>
          </p:nvPr>
        </p:nvSpPr>
        <p:spPr>
          <a:xfrm>
            <a:off x="236913" y="6424612"/>
            <a:ext cx="129196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20 </a:t>
            </a:r>
            <a:r>
              <a:rPr lang="en-US" sz="1100"/>
              <a:t>J</a:t>
            </a:r>
            <a:r>
              <a:rPr lang="en-US"/>
              <a:t>une</a:t>
            </a:r>
            <a:r>
              <a:rPr lang="en-US" sz="1100"/>
              <a:t>  202</a:t>
            </a:r>
            <a:r>
              <a:rPr lang="en-US"/>
              <a:t>4</a:t>
            </a:r>
            <a:endParaRPr sz="140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g1d57c41b4ca_0_7"/>
          <p:cNvSpPr txBox="1">
            <a:spLocks noGrp="1"/>
          </p:cNvSpPr>
          <p:nvPr>
            <p:ph type="title"/>
          </p:nvPr>
        </p:nvSpPr>
        <p:spPr>
          <a:xfrm>
            <a:off x="3317499" y="0"/>
            <a:ext cx="5721600" cy="107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Calibri"/>
              <a:buNone/>
            </a:pPr>
            <a:r>
              <a:rPr lang="en-US" sz="2950"/>
              <a:t>Task 6.2 Simulations supporting </a:t>
            </a:r>
            <a:endParaRPr sz="2950"/>
          </a:p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Calibri"/>
              <a:buNone/>
            </a:pPr>
            <a:r>
              <a:rPr lang="en-US" sz="2950"/>
              <a:t> 3D and LGAD productions</a:t>
            </a:r>
            <a:endParaRPr sz="2950"/>
          </a:p>
        </p:txBody>
      </p:sp>
      <p:sp>
        <p:nvSpPr>
          <p:cNvPr id="354" name="Google Shape;354;g1d57c41b4ca_0_7"/>
          <p:cNvSpPr txBox="1">
            <a:spLocks noGrp="1"/>
          </p:cNvSpPr>
          <p:nvPr>
            <p:ph type="body" idx="1"/>
          </p:nvPr>
        </p:nvSpPr>
        <p:spPr>
          <a:xfrm>
            <a:off x="236925" y="1290175"/>
            <a:ext cx="8656200" cy="47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300"/>
              </a:spcBef>
              <a:spcAft>
                <a:spcPts val="0"/>
              </a:spcAft>
              <a:buClr>
                <a:srgbClr val="1155CC"/>
              </a:buClr>
              <a:buSzPts val="1800"/>
              <a:buChar char="•"/>
            </a:pPr>
            <a:r>
              <a:rPr lang="en-US" sz="1800">
                <a:solidFill>
                  <a:srgbClr val="000000"/>
                </a:solidFill>
              </a:rPr>
              <a:t>Simulations have been developed to predict the LGAD behaviour up large fluences. </a:t>
            </a:r>
            <a:endParaRPr sz="1600">
              <a:solidFill>
                <a:srgbClr val="1155CC"/>
              </a:solidFill>
            </a:endParaRPr>
          </a:p>
        </p:txBody>
      </p:sp>
      <p:sp>
        <p:nvSpPr>
          <p:cNvPr id="355" name="Google Shape;355;g1d57c41b4ca_0_7"/>
          <p:cNvSpPr txBox="1">
            <a:spLocks noGrp="1"/>
          </p:cNvSpPr>
          <p:nvPr>
            <p:ph type="body" idx="1"/>
          </p:nvPr>
        </p:nvSpPr>
        <p:spPr>
          <a:xfrm>
            <a:off x="571975" y="4563175"/>
            <a:ext cx="8126400" cy="149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330200" algn="l" rtl="0">
              <a:lnSpc>
                <a:spcPct val="115000"/>
              </a:lnSpc>
              <a:spcBef>
                <a:spcPts val="300"/>
              </a:spcBef>
              <a:spcAft>
                <a:spcPts val="0"/>
              </a:spcAft>
              <a:buClr>
                <a:srgbClr val="1155CC"/>
              </a:buClr>
              <a:buSzPts val="1600"/>
              <a:buChar char="•"/>
            </a:pPr>
            <a:r>
              <a:rPr lang="en-US" sz="1600">
                <a:solidFill>
                  <a:srgbClr val="1155CC"/>
                </a:solidFill>
              </a:rPr>
              <a:t>The </a:t>
            </a:r>
            <a:r>
              <a:rPr lang="en-US" sz="1600" b="1">
                <a:solidFill>
                  <a:srgbClr val="1155CC"/>
                </a:solidFill>
              </a:rPr>
              <a:t>Allpix Squared </a:t>
            </a:r>
            <a:r>
              <a:rPr lang="en-US" sz="1600">
                <a:solidFill>
                  <a:srgbClr val="1155CC"/>
                </a:solidFill>
              </a:rPr>
              <a:t>Monte-Carlo simulation framework has been extended by modules to simulate the sensor response of LGAD sensors   as well as by the possibility to define a flexible geometry for 3D sensor implants in different shapes from frontside and backside. A first implementation of radiation-induced trapping has been implemented.</a:t>
            </a:r>
            <a:endParaRPr sz="1600">
              <a:solidFill>
                <a:srgbClr val="1155CC"/>
              </a:solidFill>
            </a:endParaRPr>
          </a:p>
        </p:txBody>
      </p:sp>
      <p:sp>
        <p:nvSpPr>
          <p:cNvPr id="356" name="Google Shape;356;g1d57c41b4ca_0_7"/>
          <p:cNvSpPr txBox="1">
            <a:spLocks noGrp="1"/>
          </p:cNvSpPr>
          <p:nvPr>
            <p:ph type="body" idx="1"/>
          </p:nvPr>
        </p:nvSpPr>
        <p:spPr>
          <a:xfrm>
            <a:off x="174250" y="1592625"/>
            <a:ext cx="5913900" cy="277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914400" lvl="1" indent="-342900" algn="l" rtl="0">
              <a:lnSpc>
                <a:spcPct val="115000"/>
              </a:lnSpc>
              <a:spcBef>
                <a:spcPts val="300"/>
              </a:spcBef>
              <a:spcAft>
                <a:spcPts val="0"/>
              </a:spcAft>
              <a:buClr>
                <a:srgbClr val="1155CC"/>
              </a:buClr>
              <a:buSzPts val="1800"/>
              <a:buChar char="•"/>
            </a:pPr>
            <a:r>
              <a:rPr lang="en-US" sz="1600">
                <a:solidFill>
                  <a:srgbClr val="1155CC"/>
                </a:solidFill>
              </a:rPr>
              <a:t>The radiation damage model used in the simulation framework is the “</a:t>
            </a:r>
            <a:r>
              <a:rPr lang="en-US" sz="1600" b="1">
                <a:solidFill>
                  <a:srgbClr val="1155CC"/>
                </a:solidFill>
              </a:rPr>
              <a:t>New University of Perugia TCAD model”</a:t>
            </a:r>
            <a:r>
              <a:rPr lang="en-US" sz="1600">
                <a:solidFill>
                  <a:srgbClr val="1155CC"/>
                </a:solidFill>
              </a:rPr>
              <a:t> scheme, which allows to model the comprehensive surface and bulk radiation damage effects in Si by means of a limited set of physically meaningful deep-level radiation-induced traps. </a:t>
            </a:r>
            <a:endParaRPr sz="1600">
              <a:solidFill>
                <a:srgbClr val="1155CC"/>
              </a:solidFill>
            </a:endParaRPr>
          </a:p>
          <a:p>
            <a:pPr marL="1371600" lvl="2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</a:pPr>
            <a:r>
              <a:rPr lang="en-US" sz="1400">
                <a:solidFill>
                  <a:schemeClr val="dk1"/>
                </a:solidFill>
              </a:rPr>
              <a:t>I-V and C-V simulated curves have been compared with experimental data, allowing to fine tune parameters for predictive results that have guided the design. </a:t>
            </a:r>
            <a:endParaRPr sz="1400">
              <a:solidFill>
                <a:schemeClr val="dk1"/>
              </a:solidFill>
            </a:endParaRPr>
          </a:p>
          <a:p>
            <a:pPr marL="137160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</a:pPr>
            <a:r>
              <a:rPr lang="en-US" sz="1400">
                <a:solidFill>
                  <a:schemeClr val="dk1"/>
                </a:solidFill>
              </a:rPr>
              <a:t>3D sensors applications started. </a:t>
            </a:r>
            <a:endParaRPr sz="1400">
              <a:solidFill>
                <a:schemeClr val="dk1"/>
              </a:solidFill>
            </a:endParaRPr>
          </a:p>
        </p:txBody>
      </p:sp>
      <p:pic>
        <p:nvPicPr>
          <p:cNvPr id="357" name="Google Shape;357;g1d57c41b4ca_0_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934800" y="1797200"/>
            <a:ext cx="2958327" cy="2190300"/>
          </a:xfrm>
          <a:prstGeom prst="rect">
            <a:avLst/>
          </a:prstGeom>
          <a:noFill/>
          <a:ln>
            <a:noFill/>
          </a:ln>
        </p:spPr>
      </p:pic>
      <p:sp>
        <p:nvSpPr>
          <p:cNvPr id="358" name="Google Shape;358;g1d57c41b4ca_0_7"/>
          <p:cNvSpPr txBox="1">
            <a:spLocks noGrp="1"/>
          </p:cNvSpPr>
          <p:nvPr>
            <p:ph type="ftr" idx="11"/>
          </p:nvPr>
        </p:nvSpPr>
        <p:spPr>
          <a:xfrm>
            <a:off x="4" y="6356350"/>
            <a:ext cx="9144000" cy="501600"/>
          </a:xfrm>
          <a:prstGeom prst="rect">
            <a:avLst/>
          </a:prstGeom>
          <a:gradFill>
            <a:gsLst>
              <a:gs pos="0">
                <a:schemeClr val="lt1"/>
              </a:gs>
              <a:gs pos="2000">
                <a:schemeClr val="lt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Second  Project Review meeting</a:t>
            </a:r>
            <a:endParaRPr/>
          </a:p>
        </p:txBody>
      </p:sp>
      <p:sp>
        <p:nvSpPr>
          <p:cNvPr id="359" name="Google Shape;359;g1d57c41b4ca_0_7"/>
          <p:cNvSpPr txBox="1">
            <a:spLocks noGrp="1"/>
          </p:cNvSpPr>
          <p:nvPr>
            <p:ph type="sldNum" idx="12"/>
          </p:nvPr>
        </p:nvSpPr>
        <p:spPr>
          <a:xfrm>
            <a:off x="8428070" y="6356350"/>
            <a:ext cx="7158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/>
              <a:t>20</a:t>
            </a:fld>
            <a:endParaRPr/>
          </a:p>
        </p:txBody>
      </p:sp>
      <p:sp>
        <p:nvSpPr>
          <p:cNvPr id="360" name="Google Shape;360;g1d57c41b4ca_0_7"/>
          <p:cNvSpPr txBox="1">
            <a:spLocks noGrp="1"/>
          </p:cNvSpPr>
          <p:nvPr>
            <p:ph type="dt" idx="10"/>
          </p:nvPr>
        </p:nvSpPr>
        <p:spPr>
          <a:xfrm>
            <a:off x="236913" y="6424612"/>
            <a:ext cx="1292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20 </a:t>
            </a:r>
            <a:r>
              <a:rPr lang="en-US" sz="1100"/>
              <a:t>J</a:t>
            </a:r>
            <a:r>
              <a:rPr lang="en-US"/>
              <a:t>une</a:t>
            </a:r>
            <a:r>
              <a:rPr lang="en-US" sz="1100"/>
              <a:t>  202</a:t>
            </a:r>
            <a:r>
              <a:rPr lang="en-US"/>
              <a:t>4</a:t>
            </a:r>
            <a:endParaRPr sz="140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g2e6b1a38a39_1_4"/>
          <p:cNvSpPr txBox="1">
            <a:spLocks noGrp="1"/>
          </p:cNvSpPr>
          <p:nvPr>
            <p:ph type="ftr" idx="11"/>
          </p:nvPr>
        </p:nvSpPr>
        <p:spPr>
          <a:xfrm>
            <a:off x="4" y="6356350"/>
            <a:ext cx="9144000" cy="501600"/>
          </a:xfrm>
          <a:prstGeom prst="rect">
            <a:avLst/>
          </a:prstGeom>
          <a:gradFill>
            <a:gsLst>
              <a:gs pos="0">
                <a:schemeClr val="lt1"/>
              </a:gs>
              <a:gs pos="2000">
                <a:schemeClr val="lt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Second  Project Review meeting</a:t>
            </a:r>
            <a:endParaRPr/>
          </a:p>
        </p:txBody>
      </p:sp>
      <p:sp>
        <p:nvSpPr>
          <p:cNvPr id="366" name="Google Shape;366;g2e6b1a38a39_1_4"/>
          <p:cNvSpPr txBox="1">
            <a:spLocks noGrp="1"/>
          </p:cNvSpPr>
          <p:nvPr>
            <p:ph type="sldNum" idx="12"/>
          </p:nvPr>
        </p:nvSpPr>
        <p:spPr>
          <a:xfrm>
            <a:off x="8428070" y="6356350"/>
            <a:ext cx="7158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/>
              <a:t>21</a:t>
            </a:fld>
            <a:endParaRPr/>
          </a:p>
        </p:txBody>
      </p:sp>
      <p:sp>
        <p:nvSpPr>
          <p:cNvPr id="367" name="Google Shape;367;g2e6b1a38a39_1_4"/>
          <p:cNvSpPr txBox="1">
            <a:spLocks noGrp="1"/>
          </p:cNvSpPr>
          <p:nvPr>
            <p:ph type="title"/>
          </p:nvPr>
        </p:nvSpPr>
        <p:spPr>
          <a:xfrm>
            <a:off x="3221049" y="0"/>
            <a:ext cx="5818200" cy="107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Calibri"/>
              <a:buNone/>
            </a:pPr>
            <a:r>
              <a:rPr lang="en-US" sz="3200"/>
              <a:t>Towards D6.1:</a:t>
            </a:r>
            <a:endParaRPr sz="3200"/>
          </a:p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Calibri"/>
              <a:buNone/>
            </a:pPr>
            <a:r>
              <a:rPr lang="en-US" sz="3200"/>
              <a:t>LGAD production at FBK</a:t>
            </a:r>
            <a:endParaRPr sz="3200"/>
          </a:p>
        </p:txBody>
      </p:sp>
      <p:pic>
        <p:nvPicPr>
          <p:cNvPr id="368" name="Google Shape;368;g2e6b1a38a39_1_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6925" y="3567125"/>
            <a:ext cx="2518325" cy="2662225"/>
          </a:xfrm>
          <a:prstGeom prst="rect">
            <a:avLst/>
          </a:prstGeom>
          <a:noFill/>
          <a:ln>
            <a:noFill/>
          </a:ln>
        </p:spPr>
      </p:pic>
      <p:sp>
        <p:nvSpPr>
          <p:cNvPr id="369" name="Google Shape;369;g2e6b1a38a39_1_4"/>
          <p:cNvSpPr txBox="1"/>
          <p:nvPr/>
        </p:nvSpPr>
        <p:spPr>
          <a:xfrm>
            <a:off x="706450" y="3166925"/>
            <a:ext cx="17907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reticule structure </a:t>
            </a: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70" name="Google Shape;370;g2e6b1a38a39_1_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114675" y="4028050"/>
            <a:ext cx="2573350" cy="2020475"/>
          </a:xfrm>
          <a:prstGeom prst="rect">
            <a:avLst/>
          </a:prstGeom>
          <a:noFill/>
          <a:ln>
            <a:noFill/>
          </a:ln>
        </p:spPr>
      </p:pic>
      <p:sp>
        <p:nvSpPr>
          <p:cNvPr id="371" name="Google Shape;371;g2e6b1a38a39_1_4"/>
          <p:cNvSpPr txBox="1"/>
          <p:nvPr/>
        </p:nvSpPr>
        <p:spPr>
          <a:xfrm>
            <a:off x="3544900" y="3516725"/>
            <a:ext cx="17907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Process split </a:t>
            </a: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72" name="Google Shape;372;g2e6b1a38a39_1_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15525" y="1766900"/>
            <a:ext cx="2857900" cy="1313083"/>
          </a:xfrm>
          <a:prstGeom prst="rect">
            <a:avLst/>
          </a:prstGeom>
          <a:noFill/>
          <a:ln>
            <a:noFill/>
          </a:ln>
        </p:spPr>
      </p:pic>
      <p:sp>
        <p:nvSpPr>
          <p:cNvPr id="373" name="Google Shape;373;g2e6b1a38a39_1_4"/>
          <p:cNvSpPr txBox="1"/>
          <p:nvPr/>
        </p:nvSpPr>
        <p:spPr>
          <a:xfrm>
            <a:off x="458500" y="1366700"/>
            <a:ext cx="28578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Trench-isolated (TI) LGADs</a:t>
            </a: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4" name="Google Shape;374;g2e6b1a38a39_1_4"/>
          <p:cNvSpPr txBox="1"/>
          <p:nvPr/>
        </p:nvSpPr>
        <p:spPr>
          <a:xfrm>
            <a:off x="458500" y="1197350"/>
            <a:ext cx="8657100" cy="461700"/>
          </a:xfrm>
          <a:prstGeom prst="rect">
            <a:avLst/>
          </a:prstGeom>
          <a:solidFill>
            <a:srgbClr val="C9DAF8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Fabrication details</a:t>
            </a: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75" name="Google Shape;375;g2e6b1a38a39_1_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926150" y="3277550"/>
            <a:ext cx="2857901" cy="2867513"/>
          </a:xfrm>
          <a:prstGeom prst="rect">
            <a:avLst/>
          </a:prstGeom>
          <a:noFill/>
          <a:ln>
            <a:noFill/>
          </a:ln>
        </p:spPr>
      </p:pic>
      <p:sp>
        <p:nvSpPr>
          <p:cNvPr id="376" name="Google Shape;376;g2e6b1a38a39_1_4"/>
          <p:cNvSpPr txBox="1"/>
          <p:nvPr/>
        </p:nvSpPr>
        <p:spPr>
          <a:xfrm>
            <a:off x="6279575" y="2440400"/>
            <a:ext cx="25182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7" name="Google Shape;377;g2e6b1a38a39_1_4"/>
          <p:cNvSpPr txBox="1"/>
          <p:nvPr/>
        </p:nvSpPr>
        <p:spPr>
          <a:xfrm>
            <a:off x="5920100" y="2924325"/>
            <a:ext cx="28578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8" name="Google Shape;378;g2e6b1a38a39_1_4"/>
          <p:cNvSpPr txBox="1"/>
          <p:nvPr/>
        </p:nvSpPr>
        <p:spPr>
          <a:xfrm>
            <a:off x="6597250" y="2785125"/>
            <a:ext cx="25182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Inter-pixel distance measured on proto-production</a:t>
            </a: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9" name="Google Shape;379;g2e6b1a38a39_1_4"/>
          <p:cNvSpPr txBox="1">
            <a:spLocks noGrp="1"/>
          </p:cNvSpPr>
          <p:nvPr>
            <p:ph type="dt" idx="10"/>
          </p:nvPr>
        </p:nvSpPr>
        <p:spPr>
          <a:xfrm>
            <a:off x="236913" y="6424612"/>
            <a:ext cx="1292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20 </a:t>
            </a:r>
            <a:r>
              <a:rPr lang="en-US" sz="1100"/>
              <a:t>J</a:t>
            </a:r>
            <a:r>
              <a:rPr lang="en-US"/>
              <a:t>une</a:t>
            </a:r>
            <a:r>
              <a:rPr lang="en-US" sz="1100"/>
              <a:t>  202</a:t>
            </a:r>
            <a:r>
              <a:rPr lang="en-US"/>
              <a:t>4</a:t>
            </a:r>
            <a:endParaRPr sz="140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g2e6b1a38a39_1_23"/>
          <p:cNvSpPr txBox="1">
            <a:spLocks noGrp="1"/>
          </p:cNvSpPr>
          <p:nvPr>
            <p:ph type="ftr" idx="11"/>
          </p:nvPr>
        </p:nvSpPr>
        <p:spPr>
          <a:xfrm>
            <a:off x="4" y="6356350"/>
            <a:ext cx="9144000" cy="501600"/>
          </a:xfrm>
          <a:prstGeom prst="rect">
            <a:avLst/>
          </a:prstGeom>
          <a:gradFill>
            <a:gsLst>
              <a:gs pos="0">
                <a:schemeClr val="lt1"/>
              </a:gs>
              <a:gs pos="2000">
                <a:schemeClr val="lt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First Project Review meeting</a:t>
            </a:r>
            <a:endParaRPr/>
          </a:p>
        </p:txBody>
      </p:sp>
      <p:sp>
        <p:nvSpPr>
          <p:cNvPr id="385" name="Google Shape;385;g2e6b1a38a39_1_23"/>
          <p:cNvSpPr txBox="1">
            <a:spLocks noGrp="1"/>
          </p:cNvSpPr>
          <p:nvPr>
            <p:ph type="sldNum" idx="12"/>
          </p:nvPr>
        </p:nvSpPr>
        <p:spPr>
          <a:xfrm>
            <a:off x="8428070" y="6356350"/>
            <a:ext cx="7158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/>
              <a:t>22</a:t>
            </a:fld>
            <a:endParaRPr/>
          </a:p>
        </p:txBody>
      </p:sp>
      <p:sp>
        <p:nvSpPr>
          <p:cNvPr id="386" name="Google Shape;386;g2e6b1a38a39_1_23"/>
          <p:cNvSpPr txBox="1">
            <a:spLocks noGrp="1"/>
          </p:cNvSpPr>
          <p:nvPr>
            <p:ph type="title"/>
          </p:nvPr>
        </p:nvSpPr>
        <p:spPr>
          <a:xfrm>
            <a:off x="4033381" y="1"/>
            <a:ext cx="5005800" cy="107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Calibri"/>
              <a:buNone/>
            </a:pPr>
            <a:r>
              <a:rPr lang="en-US" sz="3200"/>
              <a:t>Towards D6.1:</a:t>
            </a:r>
            <a:endParaRPr sz="3200"/>
          </a:p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Calibri"/>
              <a:buNone/>
            </a:pPr>
            <a:r>
              <a:rPr lang="en-US" sz="3200"/>
              <a:t>3D production at FBK</a:t>
            </a:r>
            <a:endParaRPr sz="3200"/>
          </a:p>
        </p:txBody>
      </p:sp>
      <p:pic>
        <p:nvPicPr>
          <p:cNvPr id="387" name="Google Shape;387;g2e6b1a38a39_1_2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8850" y="1933470"/>
            <a:ext cx="6591995" cy="831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8" name="Google Shape;388;g2e6b1a38a39_1_2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36925" y="4278025"/>
            <a:ext cx="3562101" cy="1963300"/>
          </a:xfrm>
          <a:prstGeom prst="rect">
            <a:avLst/>
          </a:prstGeom>
          <a:noFill/>
          <a:ln>
            <a:noFill/>
          </a:ln>
        </p:spPr>
      </p:pic>
      <p:sp>
        <p:nvSpPr>
          <p:cNvPr id="389" name="Google Shape;389;g2e6b1a38a39_1_23"/>
          <p:cNvSpPr txBox="1"/>
          <p:nvPr/>
        </p:nvSpPr>
        <p:spPr>
          <a:xfrm>
            <a:off x="236925" y="3011700"/>
            <a:ext cx="6453900" cy="8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Char char="●"/>
            </a:pPr>
            <a:r>
              <a:rPr lang="en-US"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Mainly 55x55 um</a:t>
            </a:r>
            <a:r>
              <a:rPr lang="en-US" sz="1400" b="0" i="0" u="none" strike="noStrike" cap="none" baseline="300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  <a:r>
              <a:rPr lang="en-US"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pixel cell devices compatible with existing or in design readout chips (Timespot, Picopix, Timepix ASICs )</a:t>
            </a: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Char char="●"/>
            </a:pPr>
            <a:r>
              <a:rPr lang="en-US"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6” Wafers with photolitography on a reticule</a:t>
            </a: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90" name="Google Shape;390;g2e6b1a38a39_1_23"/>
          <p:cNvPicPr preferRelativeResize="0"/>
          <p:nvPr/>
        </p:nvPicPr>
        <p:blipFill rotWithShape="1">
          <a:blip r:embed="rId5">
            <a:alphaModFix/>
          </a:blip>
          <a:srcRect r="32637"/>
          <a:stretch/>
        </p:blipFill>
        <p:spPr>
          <a:xfrm>
            <a:off x="6690850" y="1210038"/>
            <a:ext cx="2504639" cy="2278175"/>
          </a:xfrm>
          <a:prstGeom prst="rect">
            <a:avLst/>
          </a:prstGeom>
          <a:noFill/>
          <a:ln>
            <a:noFill/>
          </a:ln>
        </p:spPr>
      </p:pic>
      <p:sp>
        <p:nvSpPr>
          <p:cNvPr id="391" name="Google Shape;391;g2e6b1a38a39_1_23"/>
          <p:cNvSpPr txBox="1"/>
          <p:nvPr/>
        </p:nvSpPr>
        <p:spPr>
          <a:xfrm>
            <a:off x="4351850" y="4471550"/>
            <a:ext cx="40761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92" name="Google Shape;392;g2e6b1a38a39_1_2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033375" y="4655000"/>
            <a:ext cx="3444378" cy="1501200"/>
          </a:xfrm>
          <a:prstGeom prst="rect">
            <a:avLst/>
          </a:prstGeom>
          <a:noFill/>
          <a:ln>
            <a:noFill/>
          </a:ln>
        </p:spPr>
      </p:pic>
      <p:sp>
        <p:nvSpPr>
          <p:cNvPr id="393" name="Google Shape;393;g2e6b1a38a39_1_23"/>
          <p:cNvSpPr txBox="1"/>
          <p:nvPr/>
        </p:nvSpPr>
        <p:spPr>
          <a:xfrm>
            <a:off x="4516450" y="4278025"/>
            <a:ext cx="3753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Example of a 64x64 matrix with dashed trenches </a:t>
            </a: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4" name="Google Shape;394;g2e6b1a38a39_1_23"/>
          <p:cNvSpPr txBox="1"/>
          <p:nvPr/>
        </p:nvSpPr>
        <p:spPr>
          <a:xfrm>
            <a:off x="382600" y="1320800"/>
            <a:ext cx="6857700" cy="461700"/>
          </a:xfrm>
          <a:prstGeom prst="rect">
            <a:avLst/>
          </a:prstGeom>
          <a:solidFill>
            <a:srgbClr val="C9DAF8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Fabrication details</a:t>
            </a: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5" name="Google Shape;395;g2e6b1a38a39_1_23"/>
          <p:cNvSpPr txBox="1">
            <a:spLocks noGrp="1"/>
          </p:cNvSpPr>
          <p:nvPr>
            <p:ph type="dt" idx="10"/>
          </p:nvPr>
        </p:nvSpPr>
        <p:spPr>
          <a:xfrm>
            <a:off x="236913" y="6424612"/>
            <a:ext cx="1292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20 </a:t>
            </a:r>
            <a:r>
              <a:rPr lang="en-US" sz="1100"/>
              <a:t>J</a:t>
            </a:r>
            <a:r>
              <a:rPr lang="en-US"/>
              <a:t>une</a:t>
            </a:r>
            <a:r>
              <a:rPr lang="en-US" sz="1100"/>
              <a:t>  202</a:t>
            </a:r>
            <a:r>
              <a:rPr lang="en-US"/>
              <a:t>4</a:t>
            </a:r>
            <a:endParaRPr sz="14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1cf4e083a30_0_101"/>
          <p:cNvSpPr txBox="1">
            <a:spLocks noGrp="1"/>
          </p:cNvSpPr>
          <p:nvPr>
            <p:ph type="body" idx="1"/>
          </p:nvPr>
        </p:nvSpPr>
        <p:spPr>
          <a:xfrm>
            <a:off x="-238950" y="1077300"/>
            <a:ext cx="9383100" cy="48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300"/>
              </a:spcBef>
              <a:spcAft>
                <a:spcPts val="0"/>
              </a:spcAft>
              <a:buClr>
                <a:srgbClr val="1155CC"/>
              </a:buClr>
              <a:buSzPts val="1800"/>
              <a:buChar char="•"/>
            </a:pPr>
            <a:r>
              <a:rPr lang="en-US" sz="1800" dirty="0">
                <a:solidFill>
                  <a:srgbClr val="000000"/>
                </a:solidFill>
              </a:rPr>
              <a:t>WP 6.2</a:t>
            </a:r>
            <a:r>
              <a:rPr lang="en-US" sz="1800" dirty="0">
                <a:solidFill>
                  <a:srgbClr val="1155CC"/>
                </a:solidFill>
              </a:rPr>
              <a:t> </a:t>
            </a:r>
            <a:endParaRPr sz="1800" dirty="0">
              <a:solidFill>
                <a:srgbClr val="1155CC"/>
              </a:solidFill>
            </a:endParaRPr>
          </a:p>
          <a:p>
            <a:pPr marL="914400" lvl="1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155CC"/>
              </a:buClr>
              <a:buSzPts val="1600"/>
              <a:buChar char="•"/>
            </a:pPr>
            <a:r>
              <a:rPr lang="en-US" sz="1600" b="1" dirty="0">
                <a:solidFill>
                  <a:srgbClr val="1155CC"/>
                </a:solidFill>
              </a:rPr>
              <a:t>Design and production</a:t>
            </a:r>
            <a:r>
              <a:rPr lang="en-US" sz="1600" dirty="0">
                <a:solidFill>
                  <a:srgbClr val="1155CC"/>
                </a:solidFill>
              </a:rPr>
              <a:t> of sensors with small pitch and excellent timing performance in FBK and CNM, using </a:t>
            </a:r>
            <a:r>
              <a:rPr lang="en-US" sz="1600" b="1" dirty="0">
                <a:solidFill>
                  <a:srgbClr val="1155CC"/>
                </a:solidFill>
              </a:rPr>
              <a:t>3D and LGAD technologies</a:t>
            </a:r>
            <a:r>
              <a:rPr lang="en-US" sz="1600" dirty="0">
                <a:solidFill>
                  <a:srgbClr val="1155CC"/>
                </a:solidFill>
              </a:rPr>
              <a:t> (four productions in total). </a:t>
            </a:r>
            <a:endParaRPr sz="1600" dirty="0">
              <a:solidFill>
                <a:srgbClr val="1155CC"/>
              </a:solidFill>
            </a:endParaRPr>
          </a:p>
          <a:p>
            <a:pPr marL="914400" lvl="1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155CC"/>
              </a:buClr>
              <a:buSzPts val="1600"/>
              <a:buChar char="•"/>
            </a:pPr>
            <a:r>
              <a:rPr lang="en-US" sz="1600" b="1" dirty="0">
                <a:solidFill>
                  <a:srgbClr val="1155CC"/>
                </a:solidFill>
              </a:rPr>
              <a:t>Simulation</a:t>
            </a:r>
            <a:r>
              <a:rPr lang="en-US" sz="1600" dirty="0">
                <a:solidFill>
                  <a:srgbClr val="1155CC"/>
                </a:solidFill>
              </a:rPr>
              <a:t> to support the design and evaluate the performance. </a:t>
            </a:r>
            <a:endParaRPr sz="1600" dirty="0">
              <a:solidFill>
                <a:srgbClr val="1155CC"/>
              </a:solidFill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</a:pPr>
            <a:r>
              <a:rPr lang="en-US" sz="1800" dirty="0">
                <a:solidFill>
                  <a:srgbClr val="000000"/>
                </a:solidFill>
              </a:rPr>
              <a:t>WP 6.3 </a:t>
            </a:r>
            <a:endParaRPr sz="1600" dirty="0">
              <a:solidFill>
                <a:srgbClr val="1155CC"/>
              </a:solidFill>
            </a:endParaRPr>
          </a:p>
          <a:p>
            <a:pPr marL="914400" lvl="1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155CC"/>
              </a:buClr>
              <a:buSzPts val="1600"/>
              <a:buChar char="•"/>
            </a:pPr>
            <a:r>
              <a:rPr lang="en-US" sz="1600" b="1" dirty="0">
                <a:solidFill>
                  <a:srgbClr val="1155CC"/>
                </a:solidFill>
              </a:rPr>
              <a:t>Validation</a:t>
            </a:r>
            <a:r>
              <a:rPr lang="en-US" sz="1600" dirty="0">
                <a:solidFill>
                  <a:srgbClr val="1155CC"/>
                </a:solidFill>
              </a:rPr>
              <a:t> of the production devices, in laboratory and tests on beam. </a:t>
            </a:r>
            <a:endParaRPr sz="1600" dirty="0">
              <a:solidFill>
                <a:srgbClr val="1155CC"/>
              </a:solidFill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44444"/>
              </a:buClr>
              <a:buSzPts val="1800"/>
              <a:buChar char="•"/>
            </a:pPr>
            <a:r>
              <a:rPr lang="en-US" sz="1800" dirty="0">
                <a:solidFill>
                  <a:srgbClr val="444444"/>
                </a:solidFill>
              </a:rPr>
              <a:t>WP 6.4</a:t>
            </a:r>
            <a:endParaRPr sz="1800" dirty="0">
              <a:solidFill>
                <a:srgbClr val="444444"/>
              </a:solidFill>
            </a:endParaRPr>
          </a:p>
          <a:p>
            <a:pPr marL="914400" lvl="1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155CC"/>
              </a:buClr>
              <a:buSzPts val="1600"/>
              <a:buChar char="•"/>
            </a:pPr>
            <a:r>
              <a:rPr lang="en-US" sz="1600" dirty="0">
                <a:solidFill>
                  <a:srgbClr val="1155CC"/>
                </a:solidFill>
              </a:rPr>
              <a:t>Development of </a:t>
            </a:r>
            <a:r>
              <a:rPr lang="en-US" sz="1600" b="1" dirty="0">
                <a:solidFill>
                  <a:srgbClr val="1155CC"/>
                </a:solidFill>
              </a:rPr>
              <a:t>suitable ACFs</a:t>
            </a:r>
            <a:r>
              <a:rPr lang="en-US" sz="1600" dirty="0">
                <a:solidFill>
                  <a:srgbClr val="1155CC"/>
                </a:solidFill>
              </a:rPr>
              <a:t> material and die-to-die </a:t>
            </a:r>
            <a:r>
              <a:rPr lang="en-US" sz="1600" b="1" dirty="0">
                <a:solidFill>
                  <a:srgbClr val="1155CC"/>
                </a:solidFill>
              </a:rPr>
              <a:t>bonding process flows</a:t>
            </a:r>
            <a:r>
              <a:rPr lang="en-US" sz="1600" dirty="0">
                <a:solidFill>
                  <a:srgbClr val="1155CC"/>
                </a:solidFill>
              </a:rPr>
              <a:t> for small pixel pitches: production of structures to optimize the trials</a:t>
            </a:r>
            <a:endParaRPr sz="1600" dirty="0">
              <a:solidFill>
                <a:srgbClr val="1155CC"/>
              </a:solidFill>
            </a:endParaRPr>
          </a:p>
          <a:p>
            <a:pPr marL="914400" lvl="1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155CC"/>
              </a:buClr>
              <a:buSzPts val="1600"/>
              <a:buChar char="•"/>
            </a:pPr>
            <a:r>
              <a:rPr lang="en-US" sz="1600" dirty="0">
                <a:solidFill>
                  <a:srgbClr val="1155CC"/>
                </a:solidFill>
              </a:rPr>
              <a:t>Wafer-to-Wafer bonding: </a:t>
            </a:r>
            <a:r>
              <a:rPr lang="en-US" sz="1600" b="1" dirty="0">
                <a:solidFill>
                  <a:srgbClr val="1155CC"/>
                </a:solidFill>
              </a:rPr>
              <a:t>optimize the procedure</a:t>
            </a:r>
            <a:r>
              <a:rPr lang="en-US" sz="1600" dirty="0">
                <a:solidFill>
                  <a:srgbClr val="1155CC"/>
                </a:solidFill>
              </a:rPr>
              <a:t> with test structures, Production and test of ultra-thin assemblies interconnected with W2W technique. </a:t>
            </a:r>
            <a:endParaRPr sz="1600" dirty="0">
              <a:solidFill>
                <a:srgbClr val="1155CC"/>
              </a:solidFill>
            </a:endParaRPr>
          </a:p>
        </p:txBody>
      </p:sp>
      <p:sp>
        <p:nvSpPr>
          <p:cNvPr id="109" name="Google Shape;109;g1cf4e083a30_0_101"/>
          <p:cNvSpPr txBox="1">
            <a:spLocks noGrp="1"/>
          </p:cNvSpPr>
          <p:nvPr>
            <p:ph type="sldNum" idx="12"/>
          </p:nvPr>
        </p:nvSpPr>
        <p:spPr>
          <a:xfrm>
            <a:off x="8428070" y="6356350"/>
            <a:ext cx="7158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  <p:sp>
        <p:nvSpPr>
          <p:cNvPr id="110" name="Google Shape;110;g1cf4e083a30_0_101"/>
          <p:cNvSpPr txBox="1">
            <a:spLocks noGrp="1"/>
          </p:cNvSpPr>
          <p:nvPr>
            <p:ph type="title"/>
          </p:nvPr>
        </p:nvSpPr>
        <p:spPr>
          <a:xfrm>
            <a:off x="4110056" y="1"/>
            <a:ext cx="5005800" cy="107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libri"/>
              <a:buNone/>
            </a:pPr>
            <a:r>
              <a:rPr lang="en-US"/>
              <a:t>Organization,</a:t>
            </a:r>
            <a:endParaRPr/>
          </a:p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libri"/>
              <a:buNone/>
            </a:pPr>
            <a:r>
              <a:rPr lang="en-US"/>
              <a:t>Deliverables and Milestones</a:t>
            </a:r>
            <a:endParaRPr/>
          </a:p>
        </p:txBody>
      </p:sp>
      <p:sp>
        <p:nvSpPr>
          <p:cNvPr id="111" name="Google Shape;111;g1cf4e083a30_0_101"/>
          <p:cNvSpPr txBox="1">
            <a:spLocks noGrp="1"/>
          </p:cNvSpPr>
          <p:nvPr>
            <p:ph type="sldNum" idx="12"/>
          </p:nvPr>
        </p:nvSpPr>
        <p:spPr>
          <a:xfrm>
            <a:off x="8428070" y="6356350"/>
            <a:ext cx="7158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  <p:sp>
        <p:nvSpPr>
          <p:cNvPr id="112" name="Google Shape;112;g1cf4e083a30_0_101"/>
          <p:cNvSpPr txBox="1">
            <a:spLocks noGrp="1"/>
          </p:cNvSpPr>
          <p:nvPr>
            <p:ph type="ftr" idx="11"/>
          </p:nvPr>
        </p:nvSpPr>
        <p:spPr>
          <a:xfrm>
            <a:off x="4" y="6356350"/>
            <a:ext cx="9144000" cy="501600"/>
          </a:xfrm>
          <a:prstGeom prst="rect">
            <a:avLst/>
          </a:prstGeom>
          <a:gradFill>
            <a:gsLst>
              <a:gs pos="0">
                <a:schemeClr val="lt1"/>
              </a:gs>
              <a:gs pos="2000">
                <a:schemeClr val="lt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Second  Project Review meeting</a:t>
            </a:r>
            <a:endParaRPr/>
          </a:p>
        </p:txBody>
      </p:sp>
      <p:sp>
        <p:nvSpPr>
          <p:cNvPr id="113" name="Google Shape;113;g1cf4e083a30_0_101"/>
          <p:cNvSpPr txBox="1">
            <a:spLocks noGrp="1"/>
          </p:cNvSpPr>
          <p:nvPr>
            <p:ph type="sldNum" idx="12"/>
          </p:nvPr>
        </p:nvSpPr>
        <p:spPr>
          <a:xfrm>
            <a:off x="8428070" y="6356350"/>
            <a:ext cx="7158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  <p:sp>
        <p:nvSpPr>
          <p:cNvPr id="114" name="Google Shape;114;g1cf4e083a30_0_101"/>
          <p:cNvSpPr txBox="1">
            <a:spLocks noGrp="1"/>
          </p:cNvSpPr>
          <p:nvPr>
            <p:ph type="dt" idx="10"/>
          </p:nvPr>
        </p:nvSpPr>
        <p:spPr>
          <a:xfrm>
            <a:off x="236913" y="6424612"/>
            <a:ext cx="1292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20 </a:t>
            </a:r>
            <a:r>
              <a:rPr lang="en-US" sz="1100"/>
              <a:t>J</a:t>
            </a:r>
            <a:r>
              <a:rPr lang="en-US"/>
              <a:t>une</a:t>
            </a:r>
            <a:r>
              <a:rPr lang="en-US" sz="1100"/>
              <a:t>  202</a:t>
            </a:r>
            <a:r>
              <a:rPr lang="en-US"/>
              <a:t>4</a:t>
            </a:r>
            <a:endParaRPr sz="1400"/>
          </a:p>
        </p:txBody>
      </p:sp>
      <p:sp>
        <p:nvSpPr>
          <p:cNvPr id="115" name="Google Shape;115;g1cf4e083a30_0_101"/>
          <p:cNvSpPr txBox="1"/>
          <p:nvPr/>
        </p:nvSpPr>
        <p:spPr>
          <a:xfrm>
            <a:off x="0" y="6268600"/>
            <a:ext cx="9144000" cy="677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latin typeface="Calibri"/>
                <a:ea typeface="Calibri"/>
                <a:cs typeface="Calibri"/>
                <a:sym typeface="Calibri"/>
              </a:rPr>
              <a:t>First Deliverable  D6.1 was due in October 2023 →  </a:t>
            </a:r>
            <a:r>
              <a:rPr lang="en-US" sz="16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both productions still to start at one of the two foundries, see next slides. </a:t>
            </a:r>
            <a:endParaRPr sz="1600">
              <a:solidFill>
                <a:srgbClr val="FF0000"/>
              </a:solidFill>
            </a:endParaRPr>
          </a:p>
        </p:txBody>
      </p:sp>
      <p:pic>
        <p:nvPicPr>
          <p:cNvPr id="116" name="Google Shape;116;g1cf4e083a30_0_10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502813"/>
            <a:ext cx="9144002" cy="17024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" name="Google Shape;122;g2e6b1a38a39_0_33"/>
          <p:cNvPicPr preferRelativeResize="0"/>
          <p:nvPr/>
        </p:nvPicPr>
        <p:blipFill rotWithShape="1">
          <a:blip r:embed="rId3">
            <a:alphaModFix/>
          </a:blip>
          <a:srcRect l="42226"/>
          <a:stretch/>
        </p:blipFill>
        <p:spPr>
          <a:xfrm>
            <a:off x="4663875" y="3610100"/>
            <a:ext cx="3535800" cy="2618725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g2e6b1a38a39_0_33"/>
          <p:cNvSpPr txBox="1">
            <a:spLocks noGrp="1"/>
          </p:cNvSpPr>
          <p:nvPr>
            <p:ph type="sldNum" idx="12"/>
          </p:nvPr>
        </p:nvSpPr>
        <p:spPr>
          <a:xfrm>
            <a:off x="8428070" y="6356350"/>
            <a:ext cx="7158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  <p:sp>
        <p:nvSpPr>
          <p:cNvPr id="124" name="Google Shape;124;g2e6b1a38a39_0_33"/>
          <p:cNvSpPr txBox="1"/>
          <p:nvPr/>
        </p:nvSpPr>
        <p:spPr>
          <a:xfrm>
            <a:off x="8428070" y="6356350"/>
            <a:ext cx="7158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sz="12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5" name="Google Shape;125;g2e6b1a38a39_0_33"/>
          <p:cNvSpPr txBox="1">
            <a:spLocks noGrp="1"/>
          </p:cNvSpPr>
          <p:nvPr>
            <p:ph type="title"/>
          </p:nvPr>
        </p:nvSpPr>
        <p:spPr>
          <a:xfrm>
            <a:off x="4110056" y="1"/>
            <a:ext cx="5005800" cy="107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Calibri"/>
              <a:buNone/>
            </a:pPr>
            <a:r>
              <a:rPr lang="en-US"/>
              <a:t>Highlights</a:t>
            </a:r>
            <a:endParaRPr/>
          </a:p>
        </p:txBody>
      </p:sp>
      <p:sp>
        <p:nvSpPr>
          <p:cNvPr id="126" name="Google Shape;126;g2e6b1a38a39_0_33"/>
          <p:cNvSpPr txBox="1">
            <a:spLocks noGrp="1"/>
          </p:cNvSpPr>
          <p:nvPr>
            <p:ph type="sldNum" idx="12"/>
          </p:nvPr>
        </p:nvSpPr>
        <p:spPr>
          <a:xfrm>
            <a:off x="8428070" y="6356350"/>
            <a:ext cx="7158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  <p:sp>
        <p:nvSpPr>
          <p:cNvPr id="127" name="Google Shape;127;g2e6b1a38a39_0_33"/>
          <p:cNvSpPr txBox="1">
            <a:spLocks noGrp="1"/>
          </p:cNvSpPr>
          <p:nvPr>
            <p:ph type="sldNum" idx="12"/>
          </p:nvPr>
        </p:nvSpPr>
        <p:spPr>
          <a:xfrm>
            <a:off x="8428070" y="6356350"/>
            <a:ext cx="7158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  <p:sp>
        <p:nvSpPr>
          <p:cNvPr id="128" name="Google Shape;128;g2e6b1a38a39_0_33"/>
          <p:cNvSpPr txBox="1">
            <a:spLocks noGrp="1"/>
          </p:cNvSpPr>
          <p:nvPr>
            <p:ph type="ftr" idx="11"/>
          </p:nvPr>
        </p:nvSpPr>
        <p:spPr>
          <a:xfrm>
            <a:off x="4" y="6356350"/>
            <a:ext cx="9144000" cy="501600"/>
          </a:xfrm>
          <a:prstGeom prst="rect">
            <a:avLst/>
          </a:prstGeom>
          <a:gradFill>
            <a:gsLst>
              <a:gs pos="0">
                <a:schemeClr val="lt1"/>
              </a:gs>
              <a:gs pos="2000">
                <a:schemeClr val="lt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Second  Project Review meeting</a:t>
            </a:r>
            <a:endParaRPr/>
          </a:p>
        </p:txBody>
      </p:sp>
      <p:sp>
        <p:nvSpPr>
          <p:cNvPr id="129" name="Google Shape;129;g2e6b1a38a39_0_33"/>
          <p:cNvSpPr txBox="1">
            <a:spLocks noGrp="1"/>
          </p:cNvSpPr>
          <p:nvPr>
            <p:ph type="sldNum" idx="12"/>
          </p:nvPr>
        </p:nvSpPr>
        <p:spPr>
          <a:xfrm>
            <a:off x="8428070" y="6356350"/>
            <a:ext cx="7158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  <p:sp>
        <p:nvSpPr>
          <p:cNvPr id="130" name="Google Shape;130;g2e6b1a38a39_0_33"/>
          <p:cNvSpPr txBox="1">
            <a:spLocks noGrp="1"/>
          </p:cNvSpPr>
          <p:nvPr>
            <p:ph type="dt" idx="10"/>
          </p:nvPr>
        </p:nvSpPr>
        <p:spPr>
          <a:xfrm>
            <a:off x="236913" y="6424612"/>
            <a:ext cx="1292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20 </a:t>
            </a:r>
            <a:r>
              <a:rPr lang="en-US" sz="1100"/>
              <a:t>J</a:t>
            </a:r>
            <a:r>
              <a:rPr lang="en-US"/>
              <a:t>une</a:t>
            </a:r>
            <a:r>
              <a:rPr lang="en-US" sz="1100"/>
              <a:t>  202</a:t>
            </a:r>
            <a:r>
              <a:rPr lang="en-US"/>
              <a:t>4</a:t>
            </a:r>
            <a:endParaRPr sz="1400"/>
          </a:p>
        </p:txBody>
      </p:sp>
      <p:pic>
        <p:nvPicPr>
          <p:cNvPr id="131" name="Google Shape;131;g2e6b1a38a39_0_3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1077301"/>
            <a:ext cx="8839199" cy="2532795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g2e6b1a38a39_0_33"/>
          <p:cNvSpPr txBox="1"/>
          <p:nvPr/>
        </p:nvSpPr>
        <p:spPr>
          <a:xfrm>
            <a:off x="0" y="3728200"/>
            <a:ext cx="45774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●"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Establishment of an innovative Test-beam set-up for sensors for 4D Tracking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●"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Comparison of the performance of different timing sensors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●"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Participation of several groups from different experiments, very useful to spread experiences, technological solutions and for community build-up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3" name="Google Shape;133;g2e6b1a38a39_0_33"/>
          <p:cNvSpPr txBox="1"/>
          <p:nvPr/>
        </p:nvSpPr>
        <p:spPr>
          <a:xfrm>
            <a:off x="6713200" y="5316925"/>
            <a:ext cx="2337900" cy="365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TI-LGAD efficiency in TB </a:t>
            </a:r>
            <a:endParaRPr sz="17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4" name="Google Shape;134;g2e6b1a38a39_0_33"/>
          <p:cNvSpPr txBox="1"/>
          <p:nvPr/>
        </p:nvSpPr>
        <p:spPr>
          <a:xfrm>
            <a:off x="110425" y="5959525"/>
            <a:ext cx="4577400" cy="11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00" b="1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coordinators: Gregor Kramberger and Ivan Vila</a:t>
            </a:r>
            <a:endParaRPr sz="1700" b="1">
              <a:solidFill>
                <a:srgbClr val="00B05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8"/>
          <p:cNvSpPr txBox="1">
            <a:spLocks noGrp="1"/>
          </p:cNvSpPr>
          <p:nvPr>
            <p:ph type="ftr" idx="11"/>
          </p:nvPr>
        </p:nvSpPr>
        <p:spPr>
          <a:xfrm>
            <a:off x="4" y="6356350"/>
            <a:ext cx="9143999" cy="501650"/>
          </a:xfrm>
          <a:prstGeom prst="rect">
            <a:avLst/>
          </a:prstGeom>
          <a:gradFill>
            <a:gsLst>
              <a:gs pos="0">
                <a:schemeClr val="lt1"/>
              </a:gs>
              <a:gs pos="2000">
                <a:schemeClr val="lt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Second  Project Review meeting</a:t>
            </a:r>
            <a:endParaRPr/>
          </a:p>
        </p:txBody>
      </p:sp>
      <p:sp>
        <p:nvSpPr>
          <p:cNvPr id="140" name="Google Shape;140;p8"/>
          <p:cNvSpPr txBox="1">
            <a:spLocks noGrp="1"/>
          </p:cNvSpPr>
          <p:nvPr>
            <p:ph type="sldNum" idx="12"/>
          </p:nvPr>
        </p:nvSpPr>
        <p:spPr>
          <a:xfrm>
            <a:off x="8428070" y="6356350"/>
            <a:ext cx="715933" cy="501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  <p:sp>
        <p:nvSpPr>
          <p:cNvPr id="141" name="Google Shape;141;p8"/>
          <p:cNvSpPr txBox="1">
            <a:spLocks noGrp="1"/>
          </p:cNvSpPr>
          <p:nvPr>
            <p:ph type="title"/>
          </p:nvPr>
        </p:nvSpPr>
        <p:spPr>
          <a:xfrm>
            <a:off x="3221049" y="0"/>
            <a:ext cx="5818200" cy="107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Calibri"/>
              <a:buNone/>
            </a:pPr>
            <a:r>
              <a:rPr lang="en-US" sz="3200"/>
              <a:t>Towards D6.1:</a:t>
            </a:r>
            <a:endParaRPr sz="3200"/>
          </a:p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Calibri"/>
              <a:buNone/>
            </a:pPr>
            <a:r>
              <a:rPr lang="en-US" sz="3200"/>
              <a:t>LGAD production at FBK</a:t>
            </a:r>
            <a:endParaRPr sz="3200"/>
          </a:p>
        </p:txBody>
      </p:sp>
      <p:sp>
        <p:nvSpPr>
          <p:cNvPr id="142" name="Google Shape;142;p8"/>
          <p:cNvSpPr txBox="1"/>
          <p:nvPr/>
        </p:nvSpPr>
        <p:spPr>
          <a:xfrm>
            <a:off x="706450" y="3166925"/>
            <a:ext cx="17907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reticule structure </a:t>
            </a: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3" name="Google Shape;143;p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63300" y="4151600"/>
            <a:ext cx="2678648" cy="2103150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Google Shape;144;p8"/>
          <p:cNvSpPr txBox="1"/>
          <p:nvPr/>
        </p:nvSpPr>
        <p:spPr>
          <a:xfrm>
            <a:off x="445800" y="3807600"/>
            <a:ext cx="25734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Process split in the 12 wafers</a:t>
            </a: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5" name="Google Shape;145;p8"/>
          <p:cNvSpPr txBox="1"/>
          <p:nvPr/>
        </p:nvSpPr>
        <p:spPr>
          <a:xfrm>
            <a:off x="458500" y="1366700"/>
            <a:ext cx="28578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Trench-isolated (TI) LGADs</a:t>
            </a: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6" name="Google Shape;146;p8"/>
          <p:cNvSpPr txBox="1"/>
          <p:nvPr/>
        </p:nvSpPr>
        <p:spPr>
          <a:xfrm>
            <a:off x="458500" y="1197350"/>
            <a:ext cx="8242200" cy="461700"/>
          </a:xfrm>
          <a:prstGeom prst="rect">
            <a:avLst/>
          </a:prstGeom>
          <a:solidFill>
            <a:srgbClr val="C9DAF8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Statu</a:t>
            </a:r>
            <a:r>
              <a:rPr lang="en-US" sz="1800" b="1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s:</a:t>
            </a:r>
            <a:r>
              <a:rPr lang="en-US" sz="1800" b="1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>
                <a:latin typeface="Calibri"/>
                <a:ea typeface="Calibri"/>
                <a:cs typeface="Calibri"/>
                <a:sym typeface="Calibri"/>
              </a:rPr>
              <a:t>Fabrication completed, devices distributed, irradiated and tested in lab and TB </a:t>
            </a: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7" name="Google Shape;147;p8"/>
          <p:cNvSpPr txBox="1"/>
          <p:nvPr/>
        </p:nvSpPr>
        <p:spPr>
          <a:xfrm>
            <a:off x="6279575" y="2440400"/>
            <a:ext cx="25182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8" name="Google Shape;148;p8"/>
          <p:cNvSpPr txBox="1"/>
          <p:nvPr/>
        </p:nvSpPr>
        <p:spPr>
          <a:xfrm>
            <a:off x="5920100" y="2924325"/>
            <a:ext cx="28578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9" name="Google Shape;149;p8"/>
          <p:cNvSpPr txBox="1">
            <a:spLocks noGrp="1"/>
          </p:cNvSpPr>
          <p:nvPr>
            <p:ph type="dt" idx="10"/>
          </p:nvPr>
        </p:nvSpPr>
        <p:spPr>
          <a:xfrm>
            <a:off x="236913" y="6424612"/>
            <a:ext cx="1292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20 </a:t>
            </a:r>
            <a:r>
              <a:rPr lang="en-US" sz="1100"/>
              <a:t>J</a:t>
            </a:r>
            <a:r>
              <a:rPr lang="en-US"/>
              <a:t>une</a:t>
            </a:r>
            <a:r>
              <a:rPr lang="en-US" sz="1100"/>
              <a:t>  202</a:t>
            </a:r>
            <a:r>
              <a:rPr lang="en-US"/>
              <a:t>4</a:t>
            </a:r>
            <a:endParaRPr sz="1400"/>
          </a:p>
        </p:txBody>
      </p:sp>
      <p:pic>
        <p:nvPicPr>
          <p:cNvPr id="150" name="Google Shape;150;p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9900" y="1779100"/>
            <a:ext cx="3945606" cy="20204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1" name="Google Shape;151;p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465490" y="1753225"/>
            <a:ext cx="4511281" cy="2894799"/>
          </a:xfrm>
          <a:prstGeom prst="rect">
            <a:avLst/>
          </a:prstGeom>
          <a:noFill/>
          <a:ln>
            <a:noFill/>
          </a:ln>
        </p:spPr>
      </p:pic>
      <p:sp>
        <p:nvSpPr>
          <p:cNvPr id="152" name="Google Shape;152;p8"/>
          <p:cNvSpPr txBox="1"/>
          <p:nvPr/>
        </p:nvSpPr>
        <p:spPr>
          <a:xfrm>
            <a:off x="3648074" y="4350650"/>
            <a:ext cx="3393857" cy="1706591"/>
          </a:xfrm>
          <a:prstGeom prst="rect">
            <a:avLst/>
          </a:prstGeom>
          <a:solidFill>
            <a:srgbClr val="F3F3F3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50" i="1" dirty="0"/>
              <a:t>One full reticle (about 2x2 cm</a:t>
            </a:r>
            <a:r>
              <a:rPr lang="en-US" sz="1250" i="1" baseline="30000" dirty="0"/>
              <a:t>2</a:t>
            </a:r>
            <a:r>
              <a:rPr lang="en-US" sz="1250" i="1" dirty="0"/>
              <a:t>) in 4 quarters </a:t>
            </a:r>
            <a:endParaRPr sz="1250" i="1" dirty="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50" i="1" dirty="0"/>
              <a:t>• Pixel &amp; Strip</a:t>
            </a:r>
            <a:endParaRPr sz="1050" i="1" dirty="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50" i="1" dirty="0"/>
              <a:t>• PCM FBK</a:t>
            </a:r>
            <a:endParaRPr sz="1050" i="1" dirty="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50" i="1" dirty="0"/>
              <a:t>• 2x1 Test devices</a:t>
            </a:r>
            <a:endParaRPr sz="1050" i="1" dirty="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50" i="1" dirty="0"/>
              <a:t>In order to explore</a:t>
            </a:r>
            <a:endParaRPr sz="1050" i="1" dirty="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50" i="1" dirty="0"/>
              <a:t>• Pitch</a:t>
            </a:r>
            <a:endParaRPr sz="1050" i="1" dirty="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50" i="1" dirty="0"/>
              <a:t>• Border: 4 versions</a:t>
            </a:r>
            <a:endParaRPr sz="1050" i="1" dirty="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50" i="1" dirty="0"/>
              <a:t>• Number of trenches : 1 or 2</a:t>
            </a:r>
            <a:endParaRPr sz="1450" i="1" dirty="0">
              <a:solidFill>
                <a:srgbClr val="45828F"/>
              </a:solidFill>
            </a:endParaRPr>
          </a:p>
        </p:txBody>
      </p:sp>
      <p:cxnSp>
        <p:nvCxnSpPr>
          <p:cNvPr id="153" name="Google Shape;153;p8"/>
          <p:cNvCxnSpPr/>
          <p:nvPr/>
        </p:nvCxnSpPr>
        <p:spPr>
          <a:xfrm flipH="1">
            <a:off x="3658625" y="2896875"/>
            <a:ext cx="1308300" cy="14226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54" name="Google Shape;154;p8"/>
          <p:cNvCxnSpPr/>
          <p:nvPr/>
        </p:nvCxnSpPr>
        <p:spPr>
          <a:xfrm flipH="1">
            <a:off x="5830400" y="3817250"/>
            <a:ext cx="89700" cy="5529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55" name="Google Shape;155;p8"/>
          <p:cNvSpPr/>
          <p:nvPr/>
        </p:nvSpPr>
        <p:spPr>
          <a:xfrm>
            <a:off x="77425" y="4509775"/>
            <a:ext cx="3288300" cy="2541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6" name="Google Shape;156;p8"/>
          <p:cNvSpPr txBox="1"/>
          <p:nvPr/>
        </p:nvSpPr>
        <p:spPr>
          <a:xfrm>
            <a:off x="77425" y="4420875"/>
            <a:ext cx="787500" cy="3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baseline</a:t>
            </a:r>
            <a:endParaRPr sz="1300" i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2e6b1a38a39_1_51"/>
          <p:cNvSpPr txBox="1">
            <a:spLocks noGrp="1"/>
          </p:cNvSpPr>
          <p:nvPr>
            <p:ph type="ftr" idx="11"/>
          </p:nvPr>
        </p:nvSpPr>
        <p:spPr>
          <a:xfrm>
            <a:off x="4" y="6356350"/>
            <a:ext cx="9144000" cy="501600"/>
          </a:xfrm>
          <a:prstGeom prst="rect">
            <a:avLst/>
          </a:prstGeom>
          <a:gradFill>
            <a:gsLst>
              <a:gs pos="0">
                <a:schemeClr val="lt1"/>
              </a:gs>
              <a:gs pos="2000">
                <a:schemeClr val="lt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Second  Project Review meeting</a:t>
            </a:r>
            <a:endParaRPr/>
          </a:p>
        </p:txBody>
      </p:sp>
      <p:sp>
        <p:nvSpPr>
          <p:cNvPr id="162" name="Google Shape;162;g2e6b1a38a39_1_51"/>
          <p:cNvSpPr txBox="1">
            <a:spLocks noGrp="1"/>
          </p:cNvSpPr>
          <p:nvPr>
            <p:ph type="sldNum" idx="12"/>
          </p:nvPr>
        </p:nvSpPr>
        <p:spPr>
          <a:xfrm>
            <a:off x="8428070" y="6356350"/>
            <a:ext cx="7158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  <p:sp>
        <p:nvSpPr>
          <p:cNvPr id="163" name="Google Shape;163;g2e6b1a38a39_1_51"/>
          <p:cNvSpPr txBox="1">
            <a:spLocks noGrp="1"/>
          </p:cNvSpPr>
          <p:nvPr>
            <p:ph type="title"/>
          </p:nvPr>
        </p:nvSpPr>
        <p:spPr>
          <a:xfrm>
            <a:off x="3221049" y="0"/>
            <a:ext cx="5818200" cy="107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Calibri"/>
              <a:buNone/>
            </a:pPr>
            <a:r>
              <a:rPr lang="en-US" sz="3200"/>
              <a:t>Towards D6.1:</a:t>
            </a:r>
            <a:endParaRPr sz="3200"/>
          </a:p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Calibri"/>
              <a:buNone/>
            </a:pPr>
            <a:r>
              <a:rPr lang="en-US" sz="3200"/>
              <a:t>LGAD production at FBK</a:t>
            </a:r>
            <a:endParaRPr sz="3200"/>
          </a:p>
        </p:txBody>
      </p:sp>
      <p:sp>
        <p:nvSpPr>
          <p:cNvPr id="164" name="Google Shape;164;g2e6b1a38a39_1_51"/>
          <p:cNvSpPr txBox="1"/>
          <p:nvPr/>
        </p:nvSpPr>
        <p:spPr>
          <a:xfrm>
            <a:off x="458500" y="1366700"/>
            <a:ext cx="28578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Trench-isolated (TI) LGADs</a:t>
            </a: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5" name="Google Shape;165;g2e6b1a38a39_1_51"/>
          <p:cNvSpPr txBox="1"/>
          <p:nvPr/>
        </p:nvSpPr>
        <p:spPr>
          <a:xfrm>
            <a:off x="458500" y="1197350"/>
            <a:ext cx="8242200" cy="461700"/>
          </a:xfrm>
          <a:prstGeom prst="rect">
            <a:avLst/>
          </a:prstGeom>
          <a:solidFill>
            <a:srgbClr val="C9DAF8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Statu</a:t>
            </a:r>
            <a:r>
              <a:rPr lang="en-US" sz="1800" b="1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s:</a:t>
            </a:r>
            <a:r>
              <a:rPr lang="en-US" sz="1800" b="1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800">
                <a:latin typeface="Calibri"/>
                <a:ea typeface="Calibri"/>
                <a:cs typeface="Calibri"/>
                <a:sym typeface="Calibri"/>
              </a:rPr>
              <a:t>Fabrication completed, devices distributed, irradiated and tested in lab and TB </a:t>
            </a: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6" name="Google Shape;166;g2e6b1a38a39_1_51"/>
          <p:cNvSpPr txBox="1"/>
          <p:nvPr/>
        </p:nvSpPr>
        <p:spPr>
          <a:xfrm>
            <a:off x="6279575" y="2440400"/>
            <a:ext cx="25182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7" name="Google Shape;167;g2e6b1a38a39_1_51"/>
          <p:cNvSpPr txBox="1">
            <a:spLocks noGrp="1"/>
          </p:cNvSpPr>
          <p:nvPr>
            <p:ph type="dt" idx="10"/>
          </p:nvPr>
        </p:nvSpPr>
        <p:spPr>
          <a:xfrm>
            <a:off x="236913" y="6424612"/>
            <a:ext cx="1292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20 </a:t>
            </a:r>
            <a:r>
              <a:rPr lang="en-US" sz="1100"/>
              <a:t>J</a:t>
            </a:r>
            <a:r>
              <a:rPr lang="en-US"/>
              <a:t>une</a:t>
            </a:r>
            <a:r>
              <a:rPr lang="en-US" sz="1100"/>
              <a:t>  202</a:t>
            </a:r>
            <a:r>
              <a:rPr lang="en-US"/>
              <a:t>4</a:t>
            </a:r>
            <a:endParaRPr sz="1400"/>
          </a:p>
        </p:txBody>
      </p:sp>
      <p:sp>
        <p:nvSpPr>
          <p:cNvPr id="168" name="Google Shape;168;g2e6b1a38a39_1_51"/>
          <p:cNvSpPr txBox="1">
            <a:spLocks noGrp="1"/>
          </p:cNvSpPr>
          <p:nvPr>
            <p:ph type="body" idx="1"/>
          </p:nvPr>
        </p:nvSpPr>
        <p:spPr>
          <a:xfrm>
            <a:off x="0" y="1766900"/>
            <a:ext cx="9144000" cy="441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00" b="1" dirty="0">
                <a:solidFill>
                  <a:srgbClr val="45818E"/>
                </a:solidFill>
              </a:rPr>
              <a:t>Production completed in October.  Several tests run at wafer level in FBK to qualify the wafers, see example in next slides:</a:t>
            </a:r>
            <a:endParaRPr sz="1900" b="1" dirty="0">
              <a:solidFill>
                <a:srgbClr val="45818E"/>
              </a:solidFill>
            </a:endParaRPr>
          </a:p>
          <a:p>
            <a:pPr marL="45720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-"/>
            </a:pPr>
            <a:r>
              <a:rPr lang="en-US" sz="1800" dirty="0">
                <a:solidFill>
                  <a:srgbClr val="000000"/>
                </a:solidFill>
              </a:rPr>
              <a:t>Extremely high yield for small sensors, &gt;60% for large sensors; well above 95% on small structures. </a:t>
            </a:r>
            <a:r>
              <a:rPr lang="en-US" sz="1800" b="1" dirty="0">
                <a:solidFill>
                  <a:srgbClr val="000000"/>
                </a:solidFill>
              </a:rPr>
              <a:t> </a:t>
            </a:r>
            <a:endParaRPr sz="1900" b="1" dirty="0">
              <a:solidFill>
                <a:srgbClr val="45818E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00" b="1" dirty="0">
                <a:solidFill>
                  <a:srgbClr val="45818E"/>
                </a:solidFill>
              </a:rPr>
              <a:t>Wafers 1, 6 and 10 diced </a:t>
            </a:r>
            <a:endParaRPr sz="1900" b="1" dirty="0">
              <a:solidFill>
                <a:srgbClr val="45818E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Char char="-"/>
            </a:pPr>
            <a:r>
              <a:rPr lang="en-US" sz="1800" dirty="0">
                <a:solidFill>
                  <a:srgbClr val="000000"/>
                </a:solidFill>
              </a:rPr>
              <a:t>parts being distributed to Institutes and JSI for irradiation. </a:t>
            </a:r>
            <a:endParaRPr sz="1800" dirty="0">
              <a:solidFill>
                <a:srgbClr val="000000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Char char="-"/>
            </a:pPr>
            <a:r>
              <a:rPr lang="en-US" sz="1800" dirty="0">
                <a:solidFill>
                  <a:srgbClr val="000000"/>
                </a:solidFill>
              </a:rPr>
              <a:t>Large sensors sent to be interconnected via ACF to Timepix3 chips</a:t>
            </a:r>
            <a:endParaRPr sz="1800" dirty="0">
              <a:solidFill>
                <a:srgbClr val="000000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Char char="-"/>
            </a:pPr>
            <a:r>
              <a:rPr lang="en-US" sz="1800" dirty="0">
                <a:solidFill>
                  <a:srgbClr val="000000"/>
                </a:solidFill>
              </a:rPr>
              <a:t>Parts (not irradiated and irradiated up to 2.5e15) tested at  DESY and SPS on beam in Feb. </a:t>
            </a:r>
            <a:endParaRPr sz="1800" b="1"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00" b="1" dirty="0">
                <a:solidFill>
                  <a:srgbClr val="45818E"/>
                </a:solidFill>
              </a:rPr>
              <a:t>All the other wafers have temporary metal layer removed. Next:</a:t>
            </a:r>
            <a:endParaRPr sz="1900" b="1" dirty="0">
              <a:solidFill>
                <a:srgbClr val="45818E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000000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Char char="-"/>
            </a:pPr>
            <a:r>
              <a:rPr lang="en-US" sz="1800" dirty="0">
                <a:solidFill>
                  <a:srgbClr val="000000"/>
                </a:solidFill>
              </a:rPr>
              <a:t>Send these wafers to IZM for UBM and hybridization </a:t>
            </a:r>
            <a:endParaRPr sz="1350" i="1" dirty="0">
              <a:solidFill>
                <a:srgbClr val="000000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2e6e1bfc7f1_0_1"/>
          <p:cNvSpPr txBox="1">
            <a:spLocks noGrp="1"/>
          </p:cNvSpPr>
          <p:nvPr>
            <p:ph type="sldNum" idx="12"/>
          </p:nvPr>
        </p:nvSpPr>
        <p:spPr>
          <a:xfrm>
            <a:off x="8428070" y="6356350"/>
            <a:ext cx="7158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  <p:sp>
        <p:nvSpPr>
          <p:cNvPr id="174" name="Google Shape;174;g2e6e1bfc7f1_0_1"/>
          <p:cNvSpPr txBox="1"/>
          <p:nvPr/>
        </p:nvSpPr>
        <p:spPr>
          <a:xfrm>
            <a:off x="8428070" y="6356350"/>
            <a:ext cx="7158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sz="12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5" name="Google Shape;175;g2e6e1bfc7f1_0_1"/>
          <p:cNvSpPr txBox="1">
            <a:spLocks noGrp="1"/>
          </p:cNvSpPr>
          <p:nvPr>
            <p:ph type="title"/>
          </p:nvPr>
        </p:nvSpPr>
        <p:spPr>
          <a:xfrm>
            <a:off x="295800" y="1350325"/>
            <a:ext cx="4723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92981"/>
              <a:buFont typeface="Calibri"/>
              <a:buNone/>
            </a:pPr>
            <a:r>
              <a:rPr lang="en-US" sz="1900">
                <a:solidFill>
                  <a:srgbClr val="45818E"/>
                </a:solidFill>
              </a:rPr>
              <a:t>First glance at February TB results:</a:t>
            </a:r>
            <a:endParaRPr sz="1900">
              <a:solidFill>
                <a:srgbClr val="45818E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>
              <a:solidFill>
                <a:srgbClr val="005FAB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900" b="0">
              <a:solidFill>
                <a:srgbClr val="45818E"/>
              </a:solidFill>
            </a:endParaRPr>
          </a:p>
        </p:txBody>
      </p:sp>
      <p:sp>
        <p:nvSpPr>
          <p:cNvPr id="176" name="Google Shape;176;g2e6e1bfc7f1_0_1"/>
          <p:cNvSpPr txBox="1">
            <a:spLocks noGrp="1"/>
          </p:cNvSpPr>
          <p:nvPr>
            <p:ph type="title"/>
          </p:nvPr>
        </p:nvSpPr>
        <p:spPr>
          <a:xfrm>
            <a:off x="3221049" y="0"/>
            <a:ext cx="5818200" cy="107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Calibri"/>
              <a:buNone/>
            </a:pPr>
            <a:r>
              <a:rPr lang="en-US" sz="3200"/>
              <a:t>Towards D6.1:</a:t>
            </a:r>
            <a:endParaRPr sz="3200"/>
          </a:p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Calibri"/>
              <a:buNone/>
            </a:pPr>
            <a:r>
              <a:rPr lang="en-US" sz="3200"/>
              <a:t>LGAD production at FBK</a:t>
            </a:r>
            <a:endParaRPr sz="3200"/>
          </a:p>
        </p:txBody>
      </p:sp>
      <p:pic>
        <p:nvPicPr>
          <p:cNvPr id="177" name="Google Shape;177;g2e6e1bfc7f1_0_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6600" y="1791625"/>
            <a:ext cx="8066115" cy="4485989"/>
          </a:xfrm>
          <a:prstGeom prst="rect">
            <a:avLst/>
          </a:prstGeom>
          <a:noFill/>
          <a:ln>
            <a:noFill/>
          </a:ln>
        </p:spPr>
      </p:pic>
      <p:sp>
        <p:nvSpPr>
          <p:cNvPr id="178" name="Google Shape;178;g2e6e1bfc7f1_0_1"/>
          <p:cNvSpPr txBox="1">
            <a:spLocks noGrp="1"/>
          </p:cNvSpPr>
          <p:nvPr>
            <p:ph type="ftr" idx="11"/>
          </p:nvPr>
        </p:nvSpPr>
        <p:spPr>
          <a:xfrm>
            <a:off x="4" y="6356350"/>
            <a:ext cx="9144000" cy="501600"/>
          </a:xfrm>
          <a:prstGeom prst="rect">
            <a:avLst/>
          </a:prstGeom>
          <a:gradFill>
            <a:gsLst>
              <a:gs pos="0">
                <a:schemeClr val="lt1"/>
              </a:gs>
              <a:gs pos="2000">
                <a:schemeClr val="lt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Second  Project Review meeting</a:t>
            </a:r>
            <a:endParaRPr/>
          </a:p>
        </p:txBody>
      </p:sp>
      <p:sp>
        <p:nvSpPr>
          <p:cNvPr id="179" name="Google Shape;179;g2e6e1bfc7f1_0_1"/>
          <p:cNvSpPr txBox="1">
            <a:spLocks noGrp="1"/>
          </p:cNvSpPr>
          <p:nvPr>
            <p:ph type="sldNum" idx="12"/>
          </p:nvPr>
        </p:nvSpPr>
        <p:spPr>
          <a:xfrm>
            <a:off x="8428070" y="6356350"/>
            <a:ext cx="7158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  <p:sp>
        <p:nvSpPr>
          <p:cNvPr id="180" name="Google Shape;180;g2e6e1bfc7f1_0_1"/>
          <p:cNvSpPr txBox="1">
            <a:spLocks noGrp="1"/>
          </p:cNvSpPr>
          <p:nvPr>
            <p:ph type="dt" idx="10"/>
          </p:nvPr>
        </p:nvSpPr>
        <p:spPr>
          <a:xfrm>
            <a:off x="236913" y="6424612"/>
            <a:ext cx="1292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20 </a:t>
            </a:r>
            <a:r>
              <a:rPr lang="en-US" sz="1100"/>
              <a:t>J</a:t>
            </a:r>
            <a:r>
              <a:rPr lang="en-US"/>
              <a:t>une</a:t>
            </a:r>
            <a:r>
              <a:rPr lang="en-US" sz="1100"/>
              <a:t>  202</a:t>
            </a:r>
            <a:r>
              <a:rPr lang="en-US"/>
              <a:t>4</a:t>
            </a:r>
            <a:endParaRPr sz="14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7"/>
          <p:cNvSpPr txBox="1">
            <a:spLocks noGrp="1"/>
          </p:cNvSpPr>
          <p:nvPr>
            <p:ph type="title"/>
          </p:nvPr>
        </p:nvSpPr>
        <p:spPr>
          <a:xfrm>
            <a:off x="4033381" y="1"/>
            <a:ext cx="5005670" cy="10772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Calibri"/>
              <a:buNone/>
            </a:pPr>
            <a:r>
              <a:rPr lang="en-US" sz="3200"/>
              <a:t>Towards D6.1:</a:t>
            </a:r>
            <a:endParaRPr sz="3200"/>
          </a:p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Calibri"/>
              <a:buNone/>
            </a:pPr>
            <a:r>
              <a:rPr lang="en-US" sz="3200"/>
              <a:t>3D production at FBK</a:t>
            </a:r>
            <a:endParaRPr sz="3200"/>
          </a:p>
        </p:txBody>
      </p:sp>
      <p:pic>
        <p:nvPicPr>
          <p:cNvPr id="186" name="Google Shape;186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5175" y="2203683"/>
            <a:ext cx="6591995" cy="831300"/>
          </a:xfrm>
          <a:prstGeom prst="rect">
            <a:avLst/>
          </a:prstGeom>
          <a:noFill/>
          <a:ln>
            <a:noFill/>
          </a:ln>
        </p:spPr>
      </p:pic>
      <p:sp>
        <p:nvSpPr>
          <p:cNvPr id="187" name="Google Shape;187;p7"/>
          <p:cNvSpPr txBox="1"/>
          <p:nvPr/>
        </p:nvSpPr>
        <p:spPr>
          <a:xfrm>
            <a:off x="6843500" y="3537050"/>
            <a:ext cx="2300400" cy="233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Char char="●"/>
            </a:pPr>
            <a:r>
              <a:rPr lang="en-US"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Mainly 55x55 um</a:t>
            </a:r>
            <a:r>
              <a:rPr lang="en-US" sz="1400" b="0" i="0" u="none" strike="noStrike" cap="none" baseline="300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  <a:r>
              <a:rPr lang="en-US"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pixel cell devices compatible with existing or in design readout chips (Timespot, </a:t>
            </a:r>
            <a:r>
              <a:rPr lang="en-US">
                <a:latin typeface="Calibri"/>
                <a:ea typeface="Calibri"/>
                <a:cs typeface="Calibri"/>
                <a:sym typeface="Calibri"/>
              </a:rPr>
              <a:t>IGNITE,</a:t>
            </a:r>
            <a:r>
              <a:rPr lang="en-US"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Timepix ASICs )</a:t>
            </a: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Char char="●"/>
            </a:pPr>
            <a:r>
              <a:rPr lang="en-US"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6” Wafers with photolitography on a reticule</a:t>
            </a: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8" name="Google Shape;188;p7"/>
          <p:cNvPicPr preferRelativeResize="0"/>
          <p:nvPr/>
        </p:nvPicPr>
        <p:blipFill rotWithShape="1">
          <a:blip r:embed="rId4">
            <a:alphaModFix/>
          </a:blip>
          <a:srcRect r="32637"/>
          <a:stretch/>
        </p:blipFill>
        <p:spPr>
          <a:xfrm>
            <a:off x="6690850" y="1210038"/>
            <a:ext cx="2504639" cy="2278175"/>
          </a:xfrm>
          <a:prstGeom prst="rect">
            <a:avLst/>
          </a:prstGeom>
          <a:noFill/>
          <a:ln>
            <a:noFill/>
          </a:ln>
        </p:spPr>
      </p:pic>
      <p:sp>
        <p:nvSpPr>
          <p:cNvPr id="189" name="Google Shape;189;p7"/>
          <p:cNvSpPr txBox="1"/>
          <p:nvPr/>
        </p:nvSpPr>
        <p:spPr>
          <a:xfrm>
            <a:off x="4351850" y="4471550"/>
            <a:ext cx="40761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0" name="Google Shape;190;p7"/>
          <p:cNvSpPr txBox="1"/>
          <p:nvPr/>
        </p:nvSpPr>
        <p:spPr>
          <a:xfrm>
            <a:off x="458500" y="1197350"/>
            <a:ext cx="6453900" cy="738900"/>
          </a:xfrm>
          <a:prstGeom prst="rect">
            <a:avLst/>
          </a:prstGeom>
          <a:solidFill>
            <a:srgbClr val="C9DAF8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Status: </a:t>
            </a:r>
            <a:r>
              <a:rPr lang="en-US" sz="1800">
                <a:latin typeface="Calibri"/>
                <a:ea typeface="Calibri"/>
                <a:cs typeface="Calibri"/>
                <a:sym typeface="Calibri"/>
              </a:rPr>
              <a:t>Fabrication just completed, running tests on wafers at FBK with temporary metal</a:t>
            </a: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91" name="Google Shape;191;p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98850" y="3115100"/>
            <a:ext cx="6744650" cy="3192225"/>
          </a:xfrm>
          <a:prstGeom prst="rect">
            <a:avLst/>
          </a:prstGeom>
          <a:noFill/>
          <a:ln>
            <a:noFill/>
          </a:ln>
        </p:spPr>
      </p:pic>
      <p:sp>
        <p:nvSpPr>
          <p:cNvPr id="192" name="Google Shape;192;p7"/>
          <p:cNvSpPr txBox="1"/>
          <p:nvPr/>
        </p:nvSpPr>
        <p:spPr>
          <a:xfrm>
            <a:off x="1077700" y="1955875"/>
            <a:ext cx="9213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i="1">
                <a:latin typeface="Calibri"/>
                <a:ea typeface="Calibri"/>
                <a:cs typeface="Calibri"/>
                <a:sym typeface="Calibri"/>
              </a:rPr>
              <a:t>std</a:t>
            </a:r>
            <a:endParaRPr sz="1400" b="0" i="1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3" name="Google Shape;193;p7"/>
          <p:cNvSpPr txBox="1"/>
          <p:nvPr/>
        </p:nvSpPr>
        <p:spPr>
          <a:xfrm>
            <a:off x="3340675" y="1951975"/>
            <a:ext cx="9213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i="1">
                <a:latin typeface="Calibri"/>
                <a:ea typeface="Calibri"/>
                <a:cs typeface="Calibri"/>
                <a:sym typeface="Calibri"/>
              </a:rPr>
              <a:t>dashed</a:t>
            </a:r>
            <a:endParaRPr sz="1400" b="0" i="1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4" name="Google Shape;194;p7"/>
          <p:cNvSpPr txBox="1">
            <a:spLocks noGrp="1"/>
          </p:cNvSpPr>
          <p:nvPr>
            <p:ph type="ftr" idx="11"/>
          </p:nvPr>
        </p:nvSpPr>
        <p:spPr>
          <a:xfrm>
            <a:off x="4" y="6356350"/>
            <a:ext cx="9144000" cy="501600"/>
          </a:xfrm>
          <a:prstGeom prst="rect">
            <a:avLst/>
          </a:prstGeom>
          <a:gradFill>
            <a:gsLst>
              <a:gs pos="0">
                <a:schemeClr val="lt1"/>
              </a:gs>
              <a:gs pos="2000">
                <a:schemeClr val="lt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Second  Project Review meeting</a:t>
            </a:r>
            <a:endParaRPr/>
          </a:p>
        </p:txBody>
      </p:sp>
      <p:sp>
        <p:nvSpPr>
          <p:cNvPr id="195" name="Google Shape;195;p7"/>
          <p:cNvSpPr txBox="1">
            <a:spLocks noGrp="1"/>
          </p:cNvSpPr>
          <p:nvPr>
            <p:ph type="sldNum" idx="12"/>
          </p:nvPr>
        </p:nvSpPr>
        <p:spPr>
          <a:xfrm>
            <a:off x="8428070" y="6356350"/>
            <a:ext cx="715800" cy="5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  <p:sp>
        <p:nvSpPr>
          <p:cNvPr id="196" name="Google Shape;196;p7"/>
          <p:cNvSpPr txBox="1">
            <a:spLocks noGrp="1"/>
          </p:cNvSpPr>
          <p:nvPr>
            <p:ph type="dt" idx="10"/>
          </p:nvPr>
        </p:nvSpPr>
        <p:spPr>
          <a:xfrm>
            <a:off x="236913" y="6424612"/>
            <a:ext cx="1292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20 </a:t>
            </a:r>
            <a:r>
              <a:rPr lang="en-US" sz="1100"/>
              <a:t>J</a:t>
            </a:r>
            <a:r>
              <a:rPr lang="en-US"/>
              <a:t>une</a:t>
            </a:r>
            <a:r>
              <a:rPr lang="en-US" sz="1100"/>
              <a:t>  202</a:t>
            </a:r>
            <a:r>
              <a:rPr lang="en-US"/>
              <a:t>4</a:t>
            </a:r>
            <a:endParaRPr sz="14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9"/>
          <p:cNvSpPr txBox="1">
            <a:spLocks noGrp="1"/>
          </p:cNvSpPr>
          <p:nvPr>
            <p:ph type="ftr" idx="11"/>
          </p:nvPr>
        </p:nvSpPr>
        <p:spPr>
          <a:xfrm>
            <a:off x="4" y="6356350"/>
            <a:ext cx="9143999" cy="501650"/>
          </a:xfrm>
          <a:prstGeom prst="rect">
            <a:avLst/>
          </a:prstGeom>
          <a:gradFill>
            <a:gsLst>
              <a:gs pos="0">
                <a:schemeClr val="lt1"/>
              </a:gs>
              <a:gs pos="2000">
                <a:schemeClr val="lt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Second  Project Review meeting</a:t>
            </a:r>
            <a:endParaRPr/>
          </a:p>
        </p:txBody>
      </p:sp>
      <p:sp>
        <p:nvSpPr>
          <p:cNvPr id="202" name="Google Shape;202;p9"/>
          <p:cNvSpPr txBox="1">
            <a:spLocks noGrp="1"/>
          </p:cNvSpPr>
          <p:nvPr>
            <p:ph type="sldNum" idx="12"/>
          </p:nvPr>
        </p:nvSpPr>
        <p:spPr>
          <a:xfrm>
            <a:off x="8428070" y="6356350"/>
            <a:ext cx="715933" cy="501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  <p:sp>
        <p:nvSpPr>
          <p:cNvPr id="203" name="Google Shape;203;p9"/>
          <p:cNvSpPr txBox="1">
            <a:spLocks noGrp="1"/>
          </p:cNvSpPr>
          <p:nvPr>
            <p:ph type="title"/>
          </p:nvPr>
        </p:nvSpPr>
        <p:spPr>
          <a:xfrm>
            <a:off x="4033381" y="1"/>
            <a:ext cx="5005670" cy="10772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Calibri"/>
              <a:buNone/>
            </a:pPr>
            <a:r>
              <a:rPr lang="en-US" sz="3200"/>
              <a:t>MS22: iLGAD at CNM </a:t>
            </a:r>
            <a:endParaRPr sz="3200"/>
          </a:p>
        </p:txBody>
      </p:sp>
      <p:pic>
        <p:nvPicPr>
          <p:cNvPr id="204" name="Google Shape;204;p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803425" y="4416426"/>
            <a:ext cx="5098524" cy="1838225"/>
          </a:xfrm>
          <a:prstGeom prst="rect">
            <a:avLst/>
          </a:prstGeom>
          <a:noFill/>
          <a:ln>
            <a:noFill/>
          </a:ln>
        </p:spPr>
      </p:pic>
      <p:sp>
        <p:nvSpPr>
          <p:cNvPr id="205" name="Google Shape;205;p9"/>
          <p:cNvSpPr txBox="1"/>
          <p:nvPr/>
        </p:nvSpPr>
        <p:spPr>
          <a:xfrm>
            <a:off x="146725" y="1094300"/>
            <a:ext cx="8892300" cy="1293000"/>
          </a:xfrm>
          <a:prstGeom prst="rect">
            <a:avLst/>
          </a:prstGeom>
          <a:solidFill>
            <a:srgbClr val="C9DAF8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Status</a:t>
            </a:r>
            <a:r>
              <a:rPr lang="en-US" sz="1800" b="0" i="0" u="none" strike="noStrike" cap="none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en-US" sz="1800" dirty="0">
                <a:latin typeface="Calibri"/>
                <a:ea typeface="Calibri"/>
                <a:cs typeface="Calibri"/>
                <a:sym typeface="Calibri"/>
              </a:rPr>
              <a:t>Prototyping production at CNM suffered from a too high doping of the multiplication layer in Epi wafers→ APD </a:t>
            </a:r>
            <a:r>
              <a:rPr lang="en-US" sz="1800" dirty="0" err="1">
                <a:latin typeface="Calibri"/>
                <a:ea typeface="Calibri"/>
                <a:cs typeface="Calibri"/>
                <a:sym typeface="Calibri"/>
              </a:rPr>
              <a:t>behaviour</a:t>
            </a:r>
            <a:endParaRPr sz="1800" dirty="0"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dirty="0" err="1">
                <a:latin typeface="Calibri"/>
                <a:ea typeface="Calibri"/>
                <a:cs typeface="Calibri"/>
                <a:sym typeface="Calibri"/>
              </a:rPr>
              <a:t>AidaInnova</a:t>
            </a:r>
            <a:r>
              <a:rPr lang="en-US" sz="1800" dirty="0">
                <a:latin typeface="Calibri"/>
                <a:ea typeface="Calibri"/>
                <a:cs typeface="Calibri"/>
                <a:sym typeface="Calibri"/>
              </a:rPr>
              <a:t> layout ready to be produced on Si-Si 4” wafers with Timepix4 and Timepix3 structures, plus smaller matrices→ </a:t>
            </a:r>
            <a:r>
              <a:rPr lang="en-US" sz="1800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end of the production foreseen in October-November</a:t>
            </a:r>
            <a:endParaRPr sz="1800" dirty="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6" name="Google Shape;206;p9"/>
          <p:cNvSpPr txBox="1"/>
          <p:nvPr/>
        </p:nvSpPr>
        <p:spPr>
          <a:xfrm>
            <a:off x="3405950" y="2387300"/>
            <a:ext cx="5496000" cy="192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•</a:t>
            </a:r>
            <a:r>
              <a:rPr lang="en-US" sz="16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Trenches to isolate the active area</a:t>
            </a:r>
            <a:endParaRPr sz="16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✓ </a:t>
            </a:r>
            <a:r>
              <a:rPr lang="en-US" sz="1400" b="0" i="0" u="none" strike="noStrike" cap="none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Multiplication region </a:t>
            </a:r>
            <a:r>
              <a:rPr lang="en-US"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is fully isolated.</a:t>
            </a: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✓ </a:t>
            </a:r>
            <a:r>
              <a:rPr lang="en-US" sz="1400" b="0" i="0" u="none" strike="noStrike" cap="none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Simpler single-side </a:t>
            </a:r>
            <a:r>
              <a:rPr lang="en-US"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process and 50% less fabrication steps.</a:t>
            </a: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✓ Devices are able to sustain </a:t>
            </a:r>
            <a:r>
              <a:rPr lang="en-US" sz="1400" b="0" i="0" u="none" strike="noStrike" cap="none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higher voltages.</a:t>
            </a:r>
            <a:endParaRPr sz="1400" b="0" i="0" u="none" strike="noStrike" cap="none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✓ </a:t>
            </a:r>
            <a:r>
              <a:rPr lang="en-US" sz="1400" b="0" i="0" u="none" strike="noStrike" cap="none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Slim-edge</a:t>
            </a:r>
            <a:r>
              <a:rPr lang="en-US"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technology.</a:t>
            </a: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✓ Optimization of the </a:t>
            </a:r>
            <a:r>
              <a:rPr lang="en-US" sz="1400" b="0" i="0" u="none" strike="noStrike" cap="none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multiplication layer is independent </a:t>
            </a:r>
            <a:r>
              <a:rPr lang="en-US"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of charge collection and cross-talk at the electrodes.</a:t>
            </a: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7" name="Google Shape;207;p9"/>
          <p:cNvSpPr txBox="1">
            <a:spLocks noGrp="1"/>
          </p:cNvSpPr>
          <p:nvPr>
            <p:ph type="dt" idx="10"/>
          </p:nvPr>
        </p:nvSpPr>
        <p:spPr>
          <a:xfrm>
            <a:off x="236913" y="6424612"/>
            <a:ext cx="1292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20 </a:t>
            </a:r>
            <a:r>
              <a:rPr lang="en-US" sz="1100"/>
              <a:t>J</a:t>
            </a:r>
            <a:r>
              <a:rPr lang="en-US"/>
              <a:t>une</a:t>
            </a:r>
            <a:r>
              <a:rPr lang="en-US" sz="1100"/>
              <a:t>  202</a:t>
            </a:r>
            <a:r>
              <a:rPr lang="en-US"/>
              <a:t>4</a:t>
            </a:r>
            <a:endParaRPr sz="1400"/>
          </a:p>
        </p:txBody>
      </p:sp>
      <p:pic>
        <p:nvPicPr>
          <p:cNvPr id="208" name="Google Shape;208;p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4600" y="2360825"/>
            <a:ext cx="2472740" cy="2444747"/>
          </a:xfrm>
          <a:prstGeom prst="rect">
            <a:avLst/>
          </a:prstGeom>
          <a:noFill/>
          <a:ln>
            <a:noFill/>
          </a:ln>
        </p:spPr>
      </p:pic>
      <p:sp>
        <p:nvSpPr>
          <p:cNvPr id="209" name="Google Shape;209;p9"/>
          <p:cNvSpPr txBox="1"/>
          <p:nvPr/>
        </p:nvSpPr>
        <p:spPr>
          <a:xfrm>
            <a:off x="210975" y="4872950"/>
            <a:ext cx="3000000" cy="14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Deliverable  D6.1 was due in October 2023</a:t>
            </a:r>
            <a:r>
              <a:rPr lang="en-US" sz="1600" b="1">
                <a:latin typeface="Calibri"/>
                <a:ea typeface="Calibri"/>
                <a:cs typeface="Calibri"/>
                <a:sym typeface="Calibri"/>
              </a:rPr>
              <a:t> → even considering only ¾ of the productions, it has to be moved to October 2024</a:t>
            </a:r>
            <a:endParaRPr sz="1200" b="1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IDA-2020">
      <a:dk1>
        <a:srgbClr val="171A6C"/>
      </a:dk1>
      <a:lt1>
        <a:srgbClr val="FFFFFF"/>
      </a:lt1>
      <a:dk2>
        <a:srgbClr val="FFFFFF"/>
      </a:dk2>
      <a:lt2>
        <a:srgbClr val="FFFFFF"/>
      </a:lt2>
      <a:accent1>
        <a:srgbClr val="171A6C"/>
      </a:accent1>
      <a:accent2>
        <a:srgbClr val="4246D6"/>
      </a:accent2>
      <a:accent3>
        <a:srgbClr val="8789E5"/>
      </a:accent3>
      <a:accent4>
        <a:srgbClr val="C0C2F1"/>
      </a:accent4>
      <a:accent5>
        <a:srgbClr val="F2B53C"/>
      </a:accent5>
      <a:accent6>
        <a:srgbClr val="F9DDA5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</TotalTime>
  <Words>1780</Words>
  <Application>Microsoft Macintosh PowerPoint</Application>
  <PresentationFormat>On-screen Show (4:3)</PresentationFormat>
  <Paragraphs>258</Paragraphs>
  <Slides>22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5" baseType="lpstr">
      <vt:lpstr>Arial</vt:lpstr>
      <vt:lpstr>Calibri</vt:lpstr>
      <vt:lpstr>Office Theme</vt:lpstr>
      <vt:lpstr>Second Project Review meeting June 20th, 2024  </vt:lpstr>
      <vt:lpstr>Objectives</vt:lpstr>
      <vt:lpstr>Organization, Deliverables and Milestones</vt:lpstr>
      <vt:lpstr>Highlights</vt:lpstr>
      <vt:lpstr>Towards D6.1: LGAD production at FBK</vt:lpstr>
      <vt:lpstr>Towards D6.1: LGAD production at FBK</vt:lpstr>
      <vt:lpstr>First glance at February TB results:  </vt:lpstr>
      <vt:lpstr>Towards D6.1: 3D production at FBK</vt:lpstr>
      <vt:lpstr>MS22: iLGAD at CNM </vt:lpstr>
      <vt:lpstr>MS22: 3D sensors at CNM </vt:lpstr>
      <vt:lpstr>MS24: Interconnection with Anisotropic Conductive Films and Adhesives</vt:lpstr>
      <vt:lpstr>MS25: Wafer to Wafer interconnection</vt:lpstr>
      <vt:lpstr>Conclusions/Achievements</vt:lpstr>
      <vt:lpstr>Backup</vt:lpstr>
      <vt:lpstr>WP6 Tasks and  Task Leaders </vt:lpstr>
      <vt:lpstr>WP6 Deliverables</vt:lpstr>
      <vt:lpstr>Some examples of Wafer level measurements:   The yield calculation includes only sensors with gain: Extremely high for small sensors, &gt;60% for large sensors </vt:lpstr>
      <vt:lpstr>Some examples of Wafer level measurements:   Breakdown voltage as expected</vt:lpstr>
      <vt:lpstr>Towards D6.1: 3D production at FBK</vt:lpstr>
      <vt:lpstr>Task 6.2 Simulations supporting   3D and LGAD productions</vt:lpstr>
      <vt:lpstr>Towards D6.1: LGAD production at FBK</vt:lpstr>
      <vt:lpstr>Towards D6.1: 3D production at FBK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Sabrina El Yacoubi</dc:creator>
  <cp:lastModifiedBy>Anna Macchiolo</cp:lastModifiedBy>
  <cp:revision>21</cp:revision>
  <dcterms:created xsi:type="dcterms:W3CDTF">2016-05-09T08:38:51Z</dcterms:created>
  <dcterms:modified xsi:type="dcterms:W3CDTF">2024-06-19T20:36:25Z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0x010100C1297D64DC01694398705FD739D63467</vt:lpwstr>
  </property>
</Properties>
</file>