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1"/>
  </p:notesMasterIdLst>
  <p:sldIdLst>
    <p:sldId id="256" r:id="rId5"/>
    <p:sldId id="258" r:id="rId6"/>
    <p:sldId id="447" r:id="rId7"/>
    <p:sldId id="486" r:id="rId8"/>
    <p:sldId id="491" r:id="rId9"/>
    <p:sldId id="470" r:id="rId10"/>
    <p:sldId id="471" r:id="rId11"/>
    <p:sldId id="490" r:id="rId12"/>
    <p:sldId id="483" r:id="rId13"/>
    <p:sldId id="438" r:id="rId14"/>
    <p:sldId id="485" r:id="rId15"/>
    <p:sldId id="439" r:id="rId16"/>
    <p:sldId id="259" r:id="rId17"/>
    <p:sldId id="478" r:id="rId18"/>
    <p:sldId id="480" r:id="rId19"/>
    <p:sldId id="482" r:id="rId20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brina El Yacoubi" initials="SEY" lastIdx="5" clrIdx="0">
    <p:extLst>
      <p:ext uri="{19B8F6BF-5375-455C-9EA6-DF929625EA0E}">
        <p15:presenceInfo xmlns:p15="http://schemas.microsoft.com/office/powerpoint/2012/main" userId="S-1-5-21-1526224874-1540688658-1361462980-1974729" providerId="AD"/>
      </p:ext>
    </p:extLst>
  </p:cmAuthor>
  <p:cmAuthor id="2" name="Sabrina El Yacoubi" initials="SY" lastIdx="2" clrIdx="1">
    <p:extLst>
      <p:ext uri="{19B8F6BF-5375-455C-9EA6-DF929625EA0E}">
        <p15:presenceInfo xmlns:p15="http://schemas.microsoft.com/office/powerpoint/2012/main" userId="ud3nRFBvB0WWVGdTxLLlz3ttmewHZckquIdrs64ApnY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1A6C"/>
    <a:srgbClr val="44A7AB"/>
    <a:srgbClr val="2326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015" autoAdjust="0"/>
  </p:normalViewPr>
  <p:slideViewPr>
    <p:cSldViewPr snapToGrid="0">
      <p:cViewPr varScale="1">
        <p:scale>
          <a:sx n="78" d="100"/>
          <a:sy n="78" d="100"/>
        </p:scale>
        <p:origin x="1579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313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3-01-15T02:14:54.701" idx="2">
    <p:pos x="10" y="10"/>
    <p:text>We moved some slides at the end as there was too many slides
</p:text>
    <p:extLst>
      <p:ext uri="{C676402C-5697-4E1C-873F-D02D1690AC5C}">
        <p15:threadingInfo xmlns:p15="http://schemas.microsoft.com/office/powerpoint/2012/main" timeZoneBias="4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59687-C613-4C83-A0F4-1BC6CC93F1E1}" type="datetimeFigureOut">
              <a:rPr lang="en-GB" smtClean="0"/>
              <a:t>19/06/2024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5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3C095F-DFB4-48DB-AE73-9852A816E97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323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91048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56105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5884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45718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94546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97101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6009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85264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7251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45340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77440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97405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85108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59562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80749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0699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890" y="1340285"/>
            <a:ext cx="8780746" cy="2169678"/>
          </a:xfrm>
        </p:spPr>
        <p:txBody>
          <a:bodyPr anchor="ctr"/>
          <a:lstStyle>
            <a:lvl1pPr algn="ctr">
              <a:defRPr sz="4500" b="1">
                <a:solidFill>
                  <a:srgbClr val="171A6C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890" y="3578224"/>
            <a:ext cx="8780746" cy="184554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100" b="0">
                <a:solidFill>
                  <a:srgbClr val="171A6C"/>
                </a:solidFill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C01D11BA-7BA0-4257-81CF-82214BB44DEA}" type="datetime3">
              <a:rPr lang="en-US" smtClean="0"/>
              <a:t>19 June 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‹Nº›</a:t>
            </a:fld>
            <a:endParaRPr lang="en-GB"/>
          </a:p>
        </p:txBody>
      </p:sp>
      <p:sp>
        <p:nvSpPr>
          <p:cNvPr id="7" name="Text Box 14"/>
          <p:cNvSpPr txBox="1">
            <a:spLocks noChangeArrowheads="1"/>
          </p:cNvSpPr>
          <p:nvPr userDrawn="1"/>
        </p:nvSpPr>
        <p:spPr bwMode="auto">
          <a:xfrm>
            <a:off x="912282" y="6032852"/>
            <a:ext cx="823171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>
                    <a:alpha val="3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GB" sz="1000" b="0" i="0" dirty="0">
                <a:solidFill>
                  <a:srgbClr val="444444"/>
                </a:solidFill>
                <a:effectLst/>
              </a:rPr>
              <a:t>This project has received funding from the European Union’s Horizon 2020 research and innovation programme under grant agreement No 101004761.</a:t>
            </a:r>
            <a:endParaRPr lang="en-GB" sz="1000" i="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3733800" y="135467"/>
            <a:ext cx="541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700" b="0" dirty="0">
                <a:solidFill>
                  <a:schemeClr val="bg1"/>
                </a:solidFill>
                <a:latin typeface="+mn-lt"/>
              </a:rPr>
              <a:t>Advancement and Innovation for Detectors at Accelerators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381000" y="5939374"/>
            <a:ext cx="531283" cy="354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338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BE937EF1-5E27-44A9-B871-6542F30F081F}" type="datetime3">
              <a:rPr lang="en-US" smtClean="0"/>
              <a:t>19 June 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797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32A87FC3-EAAE-4A3B-9314-DDE4FFBE0A1B}" type="datetime3">
              <a:rPr lang="en-US" smtClean="0"/>
              <a:t>19 June 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342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914" y="1290181"/>
            <a:ext cx="8666018" cy="4886789"/>
          </a:xfrm>
        </p:spPr>
        <p:txBody>
          <a:bodyPr/>
          <a:lstStyle>
            <a:lvl1pPr>
              <a:buClr>
                <a:srgbClr val="F2B53C"/>
              </a:buClr>
              <a:defRPr b="0">
                <a:solidFill>
                  <a:srgbClr val="171A6C"/>
                </a:solidFill>
              </a:defRPr>
            </a:lvl1pPr>
            <a:lvl2pPr>
              <a:buClr>
                <a:srgbClr val="F2B53C"/>
              </a:buClr>
              <a:defRPr b="0">
                <a:solidFill>
                  <a:srgbClr val="171A6C"/>
                </a:solidFill>
              </a:defRPr>
            </a:lvl2pPr>
            <a:lvl3pPr>
              <a:buClr>
                <a:srgbClr val="F2B53C"/>
              </a:buClr>
              <a:defRPr b="0">
                <a:solidFill>
                  <a:srgbClr val="171A6C"/>
                </a:solidFill>
              </a:defRPr>
            </a:lvl3pPr>
            <a:lvl4pPr>
              <a:buClr>
                <a:srgbClr val="F2B53C"/>
              </a:buClr>
              <a:defRPr b="0">
                <a:solidFill>
                  <a:srgbClr val="171A6C"/>
                </a:solidFill>
              </a:defRPr>
            </a:lvl4pPr>
            <a:lvl5pPr>
              <a:buClr>
                <a:srgbClr val="F2B53C"/>
              </a:buClr>
              <a:defRPr b="0">
                <a:solidFill>
                  <a:srgbClr val="171A6C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731223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>
              <a:defRPr sz="1100">
                <a:solidFill>
                  <a:srgbClr val="171A6C"/>
                </a:solidFill>
              </a:defRPr>
            </a:lvl1pPr>
          </a:lstStyle>
          <a:p>
            <a:fld id="{B77521D4-B6A2-402E-A085-C880F30EB62E}" type="datetime3">
              <a:rPr lang="en-US" smtClean="0"/>
              <a:pPr/>
              <a:t>19 June 2024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‹Nº›</a:t>
            </a:fld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8208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7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72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E5C1A8A6-A55F-4F98-B7EB-13D47285A1FE}" type="datetime3">
              <a:rPr lang="en-US" smtClean="0"/>
              <a:t>19 June 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267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31AC57D9-8984-41BB-A9CE-EC121665631C}" type="datetime3">
              <a:rPr lang="en-US" smtClean="0"/>
              <a:t>19 June 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1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CBD499CD-D135-4E2F-90DD-1CE571D7BCBA}" type="datetime3">
              <a:rPr lang="en-US" smtClean="0"/>
              <a:t>19 June 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104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FD1F1141-94BA-4429-B2C2-BEA9DF9ABCCF}" type="datetime3">
              <a:rPr lang="en-US" smtClean="0"/>
              <a:t>19 June 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85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D97F96FE-9481-49EA-9681-9A8F194179A8}" type="datetime3">
              <a:rPr lang="en-US" smtClean="0"/>
              <a:t>19 June 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143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15604103-15D9-4C8A-AE7C-75C338439E56}" type="datetime3">
              <a:rPr lang="en-US" smtClean="0"/>
              <a:t>19 June 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9781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D57C27AA-62AC-464F-AD69-9F162FDFBA42}" type="datetime3">
              <a:rPr lang="en-US" smtClean="0"/>
              <a:t>19 June 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2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1367" y="178689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291848"/>
            <a:ext cx="7886700" cy="2885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4456CD-832E-41F2-9893-C7650CCC5376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2613980" y="0"/>
            <a:ext cx="6530020" cy="1165397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8000">
                <a:srgbClr val="44A7AB"/>
              </a:gs>
              <a:gs pos="100000">
                <a:srgbClr val="44A7AB"/>
              </a:gs>
            </a:gsLst>
            <a:lin ang="0" scaled="1"/>
            <a:tileRect/>
          </a:gra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212" y="0"/>
            <a:ext cx="2603864" cy="1172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40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13502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10" Type="http://schemas.openxmlformats.org/officeDocument/2006/relationships/image" Target="../media/image42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1.png"/><Relationship Id="rId4" Type="http://schemas.openxmlformats.org/officeDocument/2006/relationships/image" Target="../media/image13.png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microsoft.com/office/2007/relationships/hdphoto" Target="../media/hdphoto1.wd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3.pn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890" y="1340285"/>
            <a:ext cx="8780746" cy="940799"/>
          </a:xfrm>
        </p:spPr>
        <p:txBody>
          <a:bodyPr>
            <a:normAutofit fontScale="90000"/>
          </a:bodyPr>
          <a:lstStyle/>
          <a:p>
            <a:r>
              <a:rPr lang="en-US" sz="3100" dirty="0" err="1"/>
              <a:t>AIDAinnova</a:t>
            </a:r>
            <a:r>
              <a:rPr lang="en-US" sz="3100" dirty="0"/>
              <a:t> Second Project Review Meeting</a:t>
            </a:r>
            <a:br>
              <a:rPr lang="en-US" sz="4400" dirty="0"/>
            </a:br>
            <a:r>
              <a:rPr lang="en-US" sz="1800" i="1" dirty="0"/>
              <a:t>Thursday 20</a:t>
            </a:r>
            <a:r>
              <a:rPr lang="en-US" sz="1800" i="1" baseline="30000" dirty="0"/>
              <a:t>th</a:t>
            </a:r>
            <a:r>
              <a:rPr lang="en-US" sz="1800" i="1" dirty="0"/>
              <a:t> June 2024</a:t>
            </a:r>
            <a:br>
              <a:rPr lang="en-US" sz="2000" i="1" dirty="0"/>
            </a:br>
            <a:endParaRPr lang="en-GB" sz="20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890" y="2517058"/>
            <a:ext cx="8780746" cy="2316775"/>
          </a:xfrm>
        </p:spPr>
        <p:txBody>
          <a:bodyPr>
            <a:normAutofit/>
          </a:bodyPr>
          <a:lstStyle/>
          <a:p>
            <a:r>
              <a:rPr lang="en-GB" sz="3600" b="1" u="sng" dirty="0"/>
              <a:t>WP4</a:t>
            </a:r>
          </a:p>
          <a:p>
            <a:r>
              <a:rPr lang="en-US" sz="3600" dirty="0"/>
              <a:t>Upgrade of Irradiation and Characterization Facilities</a:t>
            </a:r>
          </a:p>
          <a:p>
            <a:r>
              <a:rPr lang="it-IT" dirty="0"/>
              <a:t>Federico Ravotti (CERN), </a:t>
            </a:r>
            <a:r>
              <a:rPr lang="it-IT" b="1" u="sng" dirty="0"/>
              <a:t>Fernando Arteche </a:t>
            </a:r>
            <a:r>
              <a:rPr lang="it-IT" dirty="0"/>
              <a:t>(ITAINNOVA)</a:t>
            </a:r>
          </a:p>
        </p:txBody>
      </p:sp>
    </p:spTree>
    <p:extLst>
      <p:ext uri="{BB962C8B-B14F-4D97-AF65-F5344CB8AC3E}">
        <p14:creationId xmlns:p14="http://schemas.microsoft.com/office/powerpoint/2010/main" val="41351445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DA76935A-F771-BD6F-3F8E-6FA03FB1E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/>
              <a:t>Second Project Review meeting</a:t>
            </a:r>
            <a:endParaRPr lang="en-GB" dirty="0"/>
          </a:p>
        </p:txBody>
      </p:sp>
      <p:sp>
        <p:nvSpPr>
          <p:cNvPr id="7" name="Date Placeholder 5">
            <a:extLst>
              <a:ext uri="{FF2B5EF4-FFF2-40B4-BE49-F238E27FC236}">
                <a16:creationId xmlns:a16="http://schemas.microsoft.com/office/drawing/2014/main" id="{6A562B38-9422-609D-6298-4B4A02B3E5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1291964" cy="365125"/>
          </a:xfrm>
        </p:spPr>
        <p:txBody>
          <a:bodyPr anchor="ctr"/>
          <a:lstStyle/>
          <a:p>
            <a:r>
              <a:rPr lang="en-US" sz="1100" dirty="0"/>
              <a:t>20</a:t>
            </a:r>
            <a:r>
              <a:rPr lang="en-US" sz="1100" baseline="30000" dirty="0"/>
              <a:t>th</a:t>
            </a:r>
            <a:r>
              <a:rPr lang="en-US" sz="1100" dirty="0"/>
              <a:t>  June 2024</a:t>
            </a:r>
            <a:endParaRPr lang="en-GB" sz="1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0A89BE-E93B-45F2-879D-FF7C3F973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9" name="Title 4">
            <a:extLst>
              <a:ext uri="{FF2B5EF4-FFF2-40B4-BE49-F238E27FC236}">
                <a16:creationId xmlns:a16="http://schemas.microsoft.com/office/drawing/2014/main" id="{00D05613-A0B2-4F22-8EE3-E32BCF47FC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1424" y="1"/>
            <a:ext cx="6482575" cy="1175656"/>
          </a:xfrm>
        </p:spPr>
        <p:txBody>
          <a:bodyPr>
            <a:normAutofit fontScale="90000"/>
          </a:bodyPr>
          <a:lstStyle/>
          <a:p>
            <a:pPr algn="r"/>
            <a:r>
              <a:rPr lang="en-US" sz="4000" dirty="0"/>
              <a:t>WP4 Deliverables/Milestones &amp; Resources</a:t>
            </a:r>
            <a:endParaRPr lang="en-GB" sz="4000" dirty="0"/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4BB0EF6A-734D-4E28-9F43-D4041491F55A}"/>
              </a:ext>
            </a:extLst>
          </p:cNvPr>
          <p:cNvSpPr txBox="1">
            <a:spLocks/>
          </p:cNvSpPr>
          <p:nvPr/>
        </p:nvSpPr>
        <p:spPr bwMode="auto">
          <a:xfrm>
            <a:off x="13188" y="4233116"/>
            <a:ext cx="4912774" cy="2123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9875" indent="-269875" defTabSz="684213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171A6C"/>
                </a:solidFill>
                <a:latin typeface="Calibri" pitchFamily="34" charset="0"/>
              </a:rPr>
              <a:t>6 Milestones </a:t>
            </a:r>
            <a:r>
              <a:rPr lang="en-US" sz="2400" dirty="0">
                <a:latin typeface="Calibri" pitchFamily="34" charset="0"/>
              </a:rPr>
              <a:t>(MS): M18 – M42: 5/6 completed</a:t>
            </a:r>
          </a:p>
          <a:p>
            <a:pPr marL="514337" lvl="1" indent="-171446" algn="just" defTabSz="68421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anose="05000000000000000000" pitchFamily="2" charset="2"/>
              <a:buChar char="Ø"/>
            </a:pPr>
            <a:r>
              <a:rPr lang="en-US" dirty="0">
                <a:latin typeface="Calibri" pitchFamily="34" charset="0"/>
                <a:sym typeface="Wingdings" panose="05000000000000000000" pitchFamily="2" charset="2"/>
              </a:rPr>
              <a:t>M36: </a:t>
            </a:r>
            <a:r>
              <a:rPr lang="en-US" b="1" dirty="0">
                <a:solidFill>
                  <a:srgbClr val="00B050"/>
                </a:solidFill>
                <a:latin typeface="Calibri" pitchFamily="34" charset="0"/>
                <a:sym typeface="Wingdings" panose="05000000000000000000" pitchFamily="2" charset="2"/>
              </a:rPr>
              <a:t>MS14</a:t>
            </a:r>
            <a:r>
              <a:rPr lang="en-US" dirty="0">
                <a:latin typeface="Calibri" pitchFamily="34" charset="0"/>
                <a:sym typeface="Wingdings" panose="05000000000000000000" pitchFamily="2" charset="2"/>
              </a:rPr>
              <a:t> achieved during the last year (March 2024)</a:t>
            </a:r>
          </a:p>
          <a:p>
            <a:pPr marL="514337" lvl="1" indent="-171446" algn="just" defTabSz="68421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anose="05000000000000000000" pitchFamily="2" charset="2"/>
              <a:buChar char="Ø"/>
            </a:pPr>
            <a:r>
              <a:rPr lang="en-US" dirty="0">
                <a:latin typeface="Calibri" pitchFamily="34" charset="0"/>
              </a:rPr>
              <a:t>M42: </a:t>
            </a:r>
            <a:r>
              <a:rPr lang="en-US" b="1" dirty="0">
                <a:solidFill>
                  <a:srgbClr val="FFC000"/>
                </a:solidFill>
                <a:latin typeface="Calibri" pitchFamily="34" charset="0"/>
              </a:rPr>
              <a:t>MS15</a:t>
            </a:r>
            <a:r>
              <a:rPr lang="en-US" dirty="0">
                <a:latin typeface="Calibri" pitchFamily="34" charset="0"/>
              </a:rPr>
              <a:t> is the last one (September 2024</a:t>
            </a:r>
            <a:r>
              <a:rPr lang="en-US" sz="1600" dirty="0">
                <a:latin typeface="Calibri" pitchFamily="34" charset="0"/>
              </a:rPr>
              <a:t>)</a:t>
            </a:r>
          </a:p>
          <a:p>
            <a:pPr marL="271463" indent="-271463" defTabSz="684213"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</a:pPr>
            <a:r>
              <a:rPr lang="en-US" sz="2400" b="1" dirty="0">
                <a:solidFill>
                  <a:srgbClr val="171A6C"/>
                </a:solidFill>
                <a:latin typeface="Calibri" pitchFamily="34" charset="0"/>
              </a:rPr>
              <a:t>5 Deliverables </a:t>
            </a:r>
            <a:r>
              <a:rPr lang="en-US" sz="2400" dirty="0">
                <a:latin typeface="Calibri" pitchFamily="34" charset="0"/>
              </a:rPr>
              <a:t>(D):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M40 – M46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31A492FC-A3BF-468D-8AD4-C7C7DFF716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468" y="1210910"/>
            <a:ext cx="8896209" cy="2953943"/>
          </a:xfrm>
          <a:prstGeom prst="rect">
            <a:avLst/>
          </a:prstGeom>
        </p:spPr>
      </p:pic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E1EC5AAC-996B-5307-9189-5B0834275B84}"/>
              </a:ext>
            </a:extLst>
          </p:cNvPr>
          <p:cNvSpPr txBox="1">
            <a:spLocks/>
          </p:cNvSpPr>
          <p:nvPr/>
        </p:nvSpPr>
        <p:spPr bwMode="auto">
          <a:xfrm>
            <a:off x="5055862" y="4752355"/>
            <a:ext cx="3958241" cy="894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9875" indent="-269875" defTabSz="684213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171A6C"/>
                </a:solidFill>
                <a:latin typeface="Calibri" pitchFamily="34" charset="0"/>
              </a:rPr>
              <a:t>Resources</a:t>
            </a:r>
            <a:endParaRPr lang="en-US" sz="2400" dirty="0">
              <a:latin typeface="Calibri" pitchFamily="34" charset="0"/>
            </a:endParaRPr>
          </a:p>
          <a:p>
            <a:pPr marL="514337" lvl="1" indent="-171446" algn="just" defTabSz="68421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itchFamily="34" charset="0"/>
              </a:rPr>
              <a:t>Budget – 1.04 M€ (69 %)</a:t>
            </a:r>
          </a:p>
        </p:txBody>
      </p:sp>
    </p:spTree>
    <p:extLst>
      <p:ext uri="{BB962C8B-B14F-4D97-AF65-F5344CB8AC3E}">
        <p14:creationId xmlns:p14="http://schemas.microsoft.com/office/powerpoint/2010/main" val="3538069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11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331417" y="2604656"/>
            <a:ext cx="2820001" cy="1077238"/>
          </a:xfrm>
        </p:spPr>
        <p:txBody>
          <a:bodyPr/>
          <a:lstStyle/>
          <a:p>
            <a:r>
              <a:rPr lang="fr-CH" dirty="0">
                <a:solidFill>
                  <a:schemeClr val="accent3">
                    <a:lumMod val="50000"/>
                  </a:schemeClr>
                </a:solidFill>
              </a:rPr>
              <a:t>Back up slides</a:t>
            </a:r>
            <a:endParaRPr lang="en-GB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9A34006C-2E0C-EC81-C255-9A96861DD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/>
              <a:t>Second Project Review meeting</a:t>
            </a:r>
            <a:endParaRPr lang="en-GB" dirty="0"/>
          </a:p>
        </p:txBody>
      </p:sp>
      <p:sp>
        <p:nvSpPr>
          <p:cNvPr id="7" name="Date Placeholder 5">
            <a:extLst>
              <a:ext uri="{FF2B5EF4-FFF2-40B4-BE49-F238E27FC236}">
                <a16:creationId xmlns:a16="http://schemas.microsoft.com/office/drawing/2014/main" id="{023A2ABD-87D7-93C1-8C4A-C1CD58DC54B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1291964" cy="365125"/>
          </a:xfrm>
        </p:spPr>
        <p:txBody>
          <a:bodyPr anchor="ctr"/>
          <a:lstStyle/>
          <a:p>
            <a:r>
              <a:rPr lang="en-US" sz="1100" dirty="0"/>
              <a:t>20</a:t>
            </a:r>
            <a:r>
              <a:rPr lang="en-US" sz="1100" baseline="30000" dirty="0"/>
              <a:t>th</a:t>
            </a:r>
            <a:r>
              <a:rPr lang="en-US" sz="1100" dirty="0"/>
              <a:t>  June 2024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997147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A85D92-44C8-9ACC-188C-989DFAB65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/>
              <a:t>Second Project Review meeting</a:t>
            </a:r>
            <a:endParaRPr lang="en-GB" dirty="0"/>
          </a:p>
        </p:txBody>
      </p: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E7F279E1-90CE-4617-9027-FD0D860192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1291964" cy="365125"/>
          </a:xfrm>
        </p:spPr>
        <p:txBody>
          <a:bodyPr anchor="ctr"/>
          <a:lstStyle/>
          <a:p>
            <a:r>
              <a:rPr lang="en-US" sz="1100" dirty="0"/>
              <a:t>20</a:t>
            </a:r>
            <a:r>
              <a:rPr lang="en-US" sz="1100" baseline="30000" dirty="0"/>
              <a:t>th</a:t>
            </a:r>
            <a:r>
              <a:rPr lang="en-US" sz="1100" dirty="0"/>
              <a:t>  June 2024</a:t>
            </a:r>
            <a:endParaRPr lang="en-GB" sz="1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22D517-1DEB-4345-968D-773A9A574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C6D8A89-3ECB-435B-989B-50B277B62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3727" y="1"/>
            <a:ext cx="6361848" cy="1175656"/>
          </a:xfrm>
        </p:spPr>
        <p:txBody>
          <a:bodyPr>
            <a:normAutofit/>
          </a:bodyPr>
          <a:lstStyle/>
          <a:p>
            <a:pPr algn="r"/>
            <a:r>
              <a:rPr lang="en-US" sz="3000" dirty="0"/>
              <a:t>Task 4.1: WP Coordination</a:t>
            </a:r>
            <a:r>
              <a:rPr lang="fr-CH" sz="3200" dirty="0"/>
              <a:t> -  </a:t>
            </a:r>
            <a:r>
              <a:rPr lang="fr-CH" sz="3200" dirty="0" err="1"/>
              <a:t>Results</a:t>
            </a:r>
            <a:r>
              <a:rPr lang="fr-CH" sz="3200" dirty="0"/>
              <a:t>/highlights</a:t>
            </a:r>
            <a:r>
              <a:rPr lang="en-US" sz="3000" dirty="0"/>
              <a:t> </a:t>
            </a:r>
            <a:endParaRPr lang="en-GB" sz="3000" dirty="0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566472EA-C388-49FA-988A-B9C32A280AED}"/>
              </a:ext>
            </a:extLst>
          </p:cNvPr>
          <p:cNvSpPr txBox="1">
            <a:spLocks/>
          </p:cNvSpPr>
          <p:nvPr/>
        </p:nvSpPr>
        <p:spPr bwMode="auto">
          <a:xfrm>
            <a:off x="98425" y="3429000"/>
            <a:ext cx="9045575" cy="263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1463" indent="-271463" defTabSz="684213">
              <a:lnSpc>
                <a:spcPct val="90000"/>
              </a:lnSpc>
              <a:spcBef>
                <a:spcPts val="750"/>
              </a:spcBef>
              <a:buClr>
                <a:schemeClr val="tx1"/>
              </a:buClr>
              <a:buFont typeface="Arial" charset="0"/>
              <a:buChar char="•"/>
            </a:pPr>
            <a:r>
              <a:rPr lang="en-US" sz="2400" b="1" u="sng" dirty="0">
                <a:solidFill>
                  <a:srgbClr val="FF0000"/>
                </a:solidFill>
                <a:latin typeface="Calibri" pitchFamily="34" charset="0"/>
              </a:rPr>
              <a:t>12 publication records </a:t>
            </a:r>
            <a:r>
              <a:rPr lang="en-US" sz="2400" dirty="0">
                <a:latin typeface="Calibri" pitchFamily="34" charset="0"/>
              </a:rPr>
              <a:t>for WP4 in Zenodo</a:t>
            </a:r>
          </a:p>
          <a:p>
            <a:pPr marL="800100" lvl="1" indent="-342900" defTabSz="684213">
              <a:lnSpc>
                <a:spcPct val="90000"/>
              </a:lnSpc>
              <a:spcBef>
                <a:spcPts val="75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2000" b="1" dirty="0">
                <a:highlight>
                  <a:srgbClr val="FFFF00"/>
                </a:highlight>
                <a:latin typeface="Calibri" pitchFamily="34" charset="0"/>
              </a:rPr>
              <a:t>7 other than MS reports </a:t>
            </a:r>
            <a:r>
              <a:rPr lang="en-US" sz="2000" dirty="0">
                <a:latin typeface="Calibri" pitchFamily="34" charset="0"/>
              </a:rPr>
              <a:t>(articles, notes, presentations, etc.)</a:t>
            </a:r>
          </a:p>
          <a:p>
            <a:pPr marL="800100" lvl="1" indent="-342900" defTabSz="684213">
              <a:lnSpc>
                <a:spcPct val="90000"/>
              </a:lnSpc>
              <a:spcBef>
                <a:spcPts val="75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2000" dirty="0">
                <a:latin typeface="Calibri" pitchFamily="34" charset="0"/>
              </a:rPr>
              <a:t>1 in the pipeline for task 4.3, other 7 still pending to be uploaded in </a:t>
            </a:r>
            <a:r>
              <a:rPr lang="en-US" sz="2000" dirty="0" err="1">
                <a:latin typeface="Calibri" pitchFamily="34" charset="0"/>
              </a:rPr>
              <a:t>Zenodo</a:t>
            </a:r>
            <a:endParaRPr lang="en-US" sz="2000" dirty="0">
              <a:latin typeface="Calibri" pitchFamily="34" charset="0"/>
            </a:endParaRPr>
          </a:p>
          <a:p>
            <a:pPr marL="271463" indent="-271463" defTabSz="684213">
              <a:lnSpc>
                <a:spcPct val="90000"/>
              </a:lnSpc>
              <a:spcBef>
                <a:spcPts val="750"/>
              </a:spcBef>
              <a:buClr>
                <a:schemeClr val="tx1"/>
              </a:buClr>
              <a:buFont typeface="Arial" charset="0"/>
              <a:buChar char="•"/>
            </a:pPr>
            <a:r>
              <a:rPr lang="en-US" sz="2400" dirty="0">
                <a:solidFill>
                  <a:srgbClr val="FF0000"/>
                </a:solidFill>
                <a:latin typeface="Calibri" pitchFamily="34" charset="0"/>
              </a:rPr>
              <a:t>e-groups</a:t>
            </a:r>
            <a:r>
              <a:rPr lang="en-US" sz="2400" dirty="0">
                <a:latin typeface="Calibri" pitchFamily="34" charset="0"/>
              </a:rPr>
              <a:t> to communicate with TLs and WP4 members</a:t>
            </a:r>
          </a:p>
          <a:p>
            <a:pPr marL="271463" indent="-271463" defTabSz="684213">
              <a:lnSpc>
                <a:spcPct val="90000"/>
              </a:lnSpc>
              <a:spcBef>
                <a:spcPts val="750"/>
              </a:spcBef>
              <a:buClr>
                <a:schemeClr val="tx1"/>
              </a:buClr>
              <a:buFont typeface="Arial" charset="0"/>
              <a:buChar char="•"/>
            </a:pPr>
            <a:r>
              <a:rPr lang="en-US" sz="2400" dirty="0">
                <a:solidFill>
                  <a:srgbClr val="FF0000"/>
                </a:solidFill>
                <a:latin typeface="Calibri" pitchFamily="34" charset="0"/>
              </a:rPr>
              <a:t>INDICO category </a:t>
            </a:r>
            <a:r>
              <a:rPr lang="en-US" sz="2400" dirty="0">
                <a:latin typeface="Calibri" pitchFamily="34" charset="0"/>
              </a:rPr>
              <a:t>to host WP- and Task-related meetings:</a:t>
            </a:r>
          </a:p>
          <a:p>
            <a:pPr marL="800100" lvl="1" indent="-342900" defTabSz="684213">
              <a:lnSpc>
                <a:spcPct val="90000"/>
              </a:lnSpc>
              <a:spcBef>
                <a:spcPts val="750"/>
              </a:spcBef>
              <a:buFont typeface="Wingdings" panose="05000000000000000000" pitchFamily="2" charset="2"/>
              <a:buChar char="Ø"/>
            </a:pPr>
            <a:r>
              <a:rPr lang="en-US" sz="2000" dirty="0">
                <a:latin typeface="Calibri" pitchFamily="34" charset="0"/>
                <a:hlinkClick r:id="rId3"/>
              </a:rPr>
              <a:t>https://indico.cern.ch/category/13502/</a:t>
            </a:r>
            <a:r>
              <a:rPr lang="en-US" sz="2000" dirty="0">
                <a:latin typeface="Calibri" pitchFamily="34" charset="0"/>
              </a:rPr>
              <a:t> (</a:t>
            </a:r>
            <a:r>
              <a:rPr lang="en-US" sz="2000" b="1" dirty="0">
                <a:latin typeface="Calibri" pitchFamily="34" charset="0"/>
              </a:rPr>
              <a:t>14 events</a:t>
            </a:r>
            <a:r>
              <a:rPr lang="en-US" sz="2000" dirty="0">
                <a:latin typeface="Calibri" pitchFamily="34" charset="0"/>
              </a:rPr>
              <a:t>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FBB076C-3BF1-4C3E-804C-FD73F78D6FC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7713" y="1575025"/>
            <a:ext cx="4392028" cy="141436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0F3CA53-168E-4F68-BC07-15CF175E9D14}"/>
              </a:ext>
            </a:extLst>
          </p:cNvPr>
          <p:cNvSpPr txBox="1"/>
          <p:nvPr/>
        </p:nvSpPr>
        <p:spPr>
          <a:xfrm>
            <a:off x="440332" y="1175657"/>
            <a:ext cx="478139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highlight>
                  <a:srgbClr val="FFFF00"/>
                </a:highlight>
              </a:rPr>
              <a:t>https://aidainnova.web.cern.ch/publications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6DD35F8-69AC-C23F-9BF2-9704164E11A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21728" y="1161204"/>
            <a:ext cx="3823847" cy="1960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581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2759" y="1478934"/>
            <a:ext cx="3370365" cy="2303092"/>
          </a:xfrm>
        </p:spPr>
        <p:txBody>
          <a:bodyPr>
            <a:normAutofit/>
          </a:bodyPr>
          <a:lstStyle/>
          <a:p>
            <a:r>
              <a:rPr lang="en-US" sz="2200" b="1" dirty="0"/>
              <a:t>Upgrade of the RBI Tandem Accelerator Facility </a:t>
            </a:r>
            <a:r>
              <a:rPr lang="en-US" sz="2200" dirty="0"/>
              <a:t>(RBI-AF) infrastructure </a:t>
            </a:r>
            <a:r>
              <a:rPr lang="en-US" sz="2200" b="1" dirty="0"/>
              <a:t>for detector characterization and radiation hardness studies at micron-scales</a:t>
            </a:r>
          </a:p>
          <a:p>
            <a:pPr marL="0" indent="0">
              <a:buNone/>
            </a:pPr>
            <a:endParaRPr lang="en-US" sz="2200" b="1" dirty="0"/>
          </a:p>
          <a:p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First Project Review meeting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17 January 2023</a:t>
            </a:r>
            <a:endParaRPr lang="en-GB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13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846717" y="1"/>
            <a:ext cx="6192334" cy="1077238"/>
          </a:xfrm>
        </p:spPr>
        <p:txBody>
          <a:bodyPr>
            <a:normAutofit/>
          </a:bodyPr>
          <a:lstStyle/>
          <a:p>
            <a:pPr algn="r"/>
            <a:r>
              <a:rPr lang="fr-CH"/>
              <a:t>Task 4.2: Micro-beam Upgrade at RBI Accelerator Facility</a:t>
            </a:r>
            <a:endParaRPr lang="fr-FR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318FA152-0943-0B71-1D13-E7E2D9A565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7730" y="1662773"/>
            <a:ext cx="5521321" cy="4238506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F285583A-B7F7-E327-8DE8-A92DC794CD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915" y="3736816"/>
            <a:ext cx="3280816" cy="2348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2871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6914" y="1290182"/>
            <a:ext cx="5733132" cy="2219526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accent6">
                    <a:lumMod val="25000"/>
                  </a:schemeClr>
                </a:solidFill>
              </a:rPr>
              <a:t>Objective 1: </a:t>
            </a:r>
            <a:r>
              <a:rPr lang="en-US" i="1" u="sng" dirty="0"/>
              <a:t>Generalization of the IRRAD Data Manager </a:t>
            </a:r>
            <a:r>
              <a:rPr lang="en-US" dirty="0"/>
              <a:t>(IDM) to include new facilities and improve the data sharing </a:t>
            </a:r>
          </a:p>
          <a:p>
            <a:r>
              <a:rPr lang="en-US" dirty="0">
                <a:solidFill>
                  <a:srgbClr val="7030A0"/>
                </a:solidFill>
              </a:rPr>
              <a:t>Objective 2: </a:t>
            </a:r>
            <a:r>
              <a:rPr lang="en-US" i="1" u="sng" dirty="0"/>
              <a:t>Design and development </a:t>
            </a:r>
            <a:r>
              <a:rPr lang="en-US" dirty="0"/>
              <a:t>of an integrated </a:t>
            </a:r>
            <a:r>
              <a:rPr lang="en-US" i="1" u="sng" dirty="0"/>
              <a:t>system prototype </a:t>
            </a:r>
            <a:r>
              <a:rPr lang="en-US" dirty="0"/>
              <a:t>for induced activation and traceability data management</a:t>
            </a:r>
          </a:p>
          <a:p>
            <a:r>
              <a:rPr lang="en-US" dirty="0">
                <a:solidFill>
                  <a:srgbClr val="00B0F0"/>
                </a:solidFill>
              </a:rPr>
              <a:t>Objective 3:  </a:t>
            </a:r>
            <a:r>
              <a:rPr lang="en-US" i="1" u="sng" dirty="0"/>
              <a:t>Produce a common NIEL dosimetry </a:t>
            </a:r>
            <a:r>
              <a:rPr lang="en-US" dirty="0"/>
              <a:t>calibration set for facilities cross-comparison</a:t>
            </a:r>
          </a:p>
          <a:p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First Project Review meeting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17 January 2023</a:t>
            </a:r>
            <a:endParaRPr lang="en-GB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14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786332" y="1"/>
            <a:ext cx="6252719" cy="1077238"/>
          </a:xfrm>
        </p:spPr>
        <p:txBody>
          <a:bodyPr>
            <a:noAutofit/>
          </a:bodyPr>
          <a:lstStyle/>
          <a:p>
            <a:pPr algn="r"/>
            <a:r>
              <a:rPr lang="en-US" sz="2400"/>
              <a:t>Task 4.3: Common Tools for Irradiation Facilities QC: Data Management, Traceability, Dosimetry and Activation Measurements</a:t>
            </a:r>
            <a:endParaRPr lang="fr-FR" sz="2400" dirty="0"/>
          </a:p>
        </p:txBody>
      </p:sp>
      <p:grpSp>
        <p:nvGrpSpPr>
          <p:cNvPr id="7" name="Group 9">
            <a:extLst>
              <a:ext uri="{FF2B5EF4-FFF2-40B4-BE49-F238E27FC236}">
                <a16:creationId xmlns:a16="http://schemas.microsoft.com/office/drawing/2014/main" id="{253243CC-0AB8-466A-817B-029C7063313A}"/>
              </a:ext>
            </a:extLst>
          </p:cNvPr>
          <p:cNvGrpSpPr/>
          <p:nvPr/>
        </p:nvGrpSpPr>
        <p:grpSpPr>
          <a:xfrm>
            <a:off x="6075753" y="2756406"/>
            <a:ext cx="2707690" cy="861378"/>
            <a:chOff x="6012752" y="3061501"/>
            <a:chExt cx="2707690" cy="861378"/>
          </a:xfrm>
        </p:grpSpPr>
        <p:pic>
          <p:nvPicPr>
            <p:cNvPr id="8" name="Picture 2" descr="INFN">
              <a:extLst>
                <a:ext uri="{FF2B5EF4-FFF2-40B4-BE49-F238E27FC236}">
                  <a16:creationId xmlns:a16="http://schemas.microsoft.com/office/drawing/2014/main" id="{07C0CCA9-367C-4603-8F2E-97310DF8C9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2752" y="3506571"/>
              <a:ext cx="2707690" cy="4163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16">
              <a:extLst>
                <a:ext uri="{FF2B5EF4-FFF2-40B4-BE49-F238E27FC236}">
                  <a16:creationId xmlns:a16="http://schemas.microsoft.com/office/drawing/2014/main" id="{E6444BF3-4B9D-4BC4-A955-74D6811D27B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09016" y="3061501"/>
              <a:ext cx="1906850" cy="541133"/>
            </a:xfrm>
            <a:prstGeom prst="rect">
              <a:avLst/>
            </a:prstGeom>
          </p:spPr>
        </p:pic>
      </p:grpSp>
      <p:pic>
        <p:nvPicPr>
          <p:cNvPr id="10" name="Picture 17">
            <a:extLst>
              <a:ext uri="{FF2B5EF4-FFF2-40B4-BE49-F238E27FC236}">
                <a16:creationId xmlns:a16="http://schemas.microsoft.com/office/drawing/2014/main" id="{D5547A69-6C28-4FB1-8055-29109497018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5484" y="4008114"/>
            <a:ext cx="2799527" cy="501650"/>
          </a:xfrm>
          <a:prstGeom prst="rect">
            <a:avLst/>
          </a:prstGeom>
        </p:spPr>
      </p:pic>
      <p:pic>
        <p:nvPicPr>
          <p:cNvPr id="11" name="Picture 18">
            <a:extLst>
              <a:ext uri="{FF2B5EF4-FFF2-40B4-BE49-F238E27FC236}">
                <a16:creationId xmlns:a16="http://schemas.microsoft.com/office/drawing/2014/main" id="{2204DEAA-6C92-470B-AC65-17566BDCB81F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6676" y="5088657"/>
            <a:ext cx="2217139" cy="741126"/>
          </a:xfrm>
          <a:prstGeom prst="rect">
            <a:avLst/>
          </a:prstGeom>
        </p:spPr>
      </p:pic>
      <p:grpSp>
        <p:nvGrpSpPr>
          <p:cNvPr id="12" name="Group 7">
            <a:extLst>
              <a:ext uri="{FF2B5EF4-FFF2-40B4-BE49-F238E27FC236}">
                <a16:creationId xmlns:a16="http://schemas.microsoft.com/office/drawing/2014/main" id="{01F7A126-6E70-4461-88F2-76A57F212E10}"/>
              </a:ext>
            </a:extLst>
          </p:cNvPr>
          <p:cNvGrpSpPr/>
          <p:nvPr/>
        </p:nvGrpSpPr>
        <p:grpSpPr>
          <a:xfrm>
            <a:off x="6506989" y="1174170"/>
            <a:ext cx="2046911" cy="1012083"/>
            <a:chOff x="6102144" y="1181450"/>
            <a:chExt cx="2046911" cy="1012083"/>
          </a:xfrm>
        </p:grpSpPr>
        <p:pic>
          <p:nvPicPr>
            <p:cNvPr id="13" name="Picture 13">
              <a:extLst>
                <a:ext uri="{FF2B5EF4-FFF2-40B4-BE49-F238E27FC236}">
                  <a16:creationId xmlns:a16="http://schemas.microsoft.com/office/drawing/2014/main" id="{0EE84785-E391-4D1A-9F66-26DAE620513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02144" y="1293533"/>
              <a:ext cx="907566" cy="900000"/>
            </a:xfrm>
            <a:prstGeom prst="rect">
              <a:avLst/>
            </a:prstGeom>
          </p:spPr>
        </p:pic>
        <p:pic>
          <p:nvPicPr>
            <p:cNvPr id="14" name="Picture 14">
              <a:extLst>
                <a:ext uri="{FF2B5EF4-FFF2-40B4-BE49-F238E27FC236}">
                  <a16:creationId xmlns:a16="http://schemas.microsoft.com/office/drawing/2014/main" id="{54EA95CA-4072-4B9C-800E-E700B3074F9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09710" y="1181450"/>
              <a:ext cx="1139345" cy="504000"/>
            </a:xfrm>
            <a:prstGeom prst="rect">
              <a:avLst/>
            </a:prstGeom>
          </p:spPr>
        </p:pic>
        <p:pic>
          <p:nvPicPr>
            <p:cNvPr id="15" name="Picture 19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103186F6-F8C8-45B5-92C4-B6A80FC7E6F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09710" y="1689533"/>
              <a:ext cx="947520" cy="504000"/>
            </a:xfrm>
            <a:prstGeom prst="rect">
              <a:avLst/>
            </a:prstGeom>
          </p:spPr>
        </p:pic>
      </p:grpSp>
      <p:sp>
        <p:nvSpPr>
          <p:cNvPr id="16" name="TextBox 20">
            <a:extLst>
              <a:ext uri="{FF2B5EF4-FFF2-40B4-BE49-F238E27FC236}">
                <a16:creationId xmlns:a16="http://schemas.microsoft.com/office/drawing/2014/main" id="{082C96E9-382D-4EF0-BB14-29072D70D9A9}"/>
              </a:ext>
            </a:extLst>
          </p:cNvPr>
          <p:cNvSpPr txBox="1"/>
          <p:nvPr/>
        </p:nvSpPr>
        <p:spPr>
          <a:xfrm>
            <a:off x="6147255" y="2145134"/>
            <a:ext cx="30167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6">
                    <a:lumMod val="10000"/>
                  </a:schemeClr>
                </a:solidFill>
              </a:rPr>
              <a:t>Detector development, irradiation, characterization (CH)</a:t>
            </a:r>
            <a:endParaRPr lang="en-GB" sz="1600" b="1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17" name="TextBox 21">
            <a:extLst>
              <a:ext uri="{FF2B5EF4-FFF2-40B4-BE49-F238E27FC236}">
                <a16:creationId xmlns:a16="http://schemas.microsoft.com/office/drawing/2014/main" id="{0CF5BFE5-5558-4F60-95A3-6A4DD3B38986}"/>
              </a:ext>
            </a:extLst>
          </p:cNvPr>
          <p:cNvSpPr txBox="1"/>
          <p:nvPr/>
        </p:nvSpPr>
        <p:spPr>
          <a:xfrm>
            <a:off x="5902712" y="3631401"/>
            <a:ext cx="3276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6">
                    <a:lumMod val="10000"/>
                  </a:schemeClr>
                </a:solidFill>
              </a:rPr>
              <a:t>Irradiation/testing of electronics (IT)</a:t>
            </a:r>
            <a:endParaRPr lang="en-GB" sz="1600" b="1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18" name="TextBox 22">
            <a:extLst>
              <a:ext uri="{FF2B5EF4-FFF2-40B4-BE49-F238E27FC236}">
                <a16:creationId xmlns:a16="http://schemas.microsoft.com/office/drawing/2014/main" id="{D42583A4-2F81-4386-896E-F1FDC4F0FF03}"/>
              </a:ext>
            </a:extLst>
          </p:cNvPr>
          <p:cNvSpPr txBox="1"/>
          <p:nvPr/>
        </p:nvSpPr>
        <p:spPr>
          <a:xfrm>
            <a:off x="6375081" y="4466858"/>
            <a:ext cx="26803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6">
                    <a:lumMod val="10000"/>
                  </a:schemeClr>
                </a:solidFill>
              </a:rPr>
              <a:t>Electronic Instrumentation for Nuclear and PP (IT)</a:t>
            </a:r>
            <a:endParaRPr lang="en-GB" sz="1600" b="1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19" name="TextBox 23">
            <a:extLst>
              <a:ext uri="{FF2B5EF4-FFF2-40B4-BE49-F238E27FC236}">
                <a16:creationId xmlns:a16="http://schemas.microsoft.com/office/drawing/2014/main" id="{5A1A267F-EA35-4394-8F33-444C2B9213DA}"/>
              </a:ext>
            </a:extLst>
          </p:cNvPr>
          <p:cNvSpPr txBox="1"/>
          <p:nvPr/>
        </p:nvSpPr>
        <p:spPr>
          <a:xfrm>
            <a:off x="6385276" y="5801658"/>
            <a:ext cx="26803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6">
                    <a:lumMod val="10000"/>
                  </a:schemeClr>
                </a:solidFill>
              </a:rPr>
              <a:t>Data management SW, ontologies and ML (FR)</a:t>
            </a:r>
            <a:endParaRPr lang="en-GB" sz="1600" b="1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20" name="TextBox 26">
            <a:extLst>
              <a:ext uri="{FF2B5EF4-FFF2-40B4-BE49-F238E27FC236}">
                <a16:creationId xmlns:a16="http://schemas.microsoft.com/office/drawing/2014/main" id="{F0981E46-A568-491F-BBF9-5F6BE08CD202}"/>
              </a:ext>
            </a:extLst>
          </p:cNvPr>
          <p:cNvSpPr txBox="1"/>
          <p:nvPr/>
        </p:nvSpPr>
        <p:spPr>
          <a:xfrm>
            <a:off x="1038074" y="5759029"/>
            <a:ext cx="44471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>
                <a:solidFill>
                  <a:schemeClr val="accent6">
                    <a:lumMod val="10000"/>
                  </a:schemeClr>
                </a:solidFill>
              </a:rPr>
              <a:t>7 task meetings organized during the first year </a:t>
            </a:r>
            <a:r>
              <a:rPr lang="en-US" sz="1600" i="1" dirty="0">
                <a:solidFill>
                  <a:schemeClr val="accent6">
                    <a:lumMod val="10000"/>
                  </a:schemeClr>
                </a:solidFill>
              </a:rPr>
              <a:t>to review the progress in the three objectives …</a:t>
            </a:r>
            <a:endParaRPr lang="en-GB" sz="1600" i="1" dirty="0">
              <a:solidFill>
                <a:schemeClr val="accent6">
                  <a:lumMod val="10000"/>
                </a:schemeClr>
              </a:solidFill>
            </a:endParaRPr>
          </a:p>
        </p:txBody>
      </p:sp>
      <p:pic>
        <p:nvPicPr>
          <p:cNvPr id="21" name="Picture 6">
            <a:extLst>
              <a:ext uri="{FF2B5EF4-FFF2-40B4-BE49-F238E27FC236}">
                <a16:creationId xmlns:a16="http://schemas.microsoft.com/office/drawing/2014/main" id="{20ED7B5F-8642-4B65-B68F-71E71E31F404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18" y="3577970"/>
            <a:ext cx="5227486" cy="2279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0141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First Project Review meeting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17 January 2023</a:t>
            </a:r>
            <a:endParaRPr lang="en-GB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15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/>
              <a:t>Task 4.4: TPA-TCT System Development</a:t>
            </a:r>
            <a:endParaRPr lang="fr-FR" dirty="0"/>
          </a:p>
        </p:txBody>
      </p:sp>
      <p:sp>
        <p:nvSpPr>
          <p:cNvPr id="7" name="Shape 181">
            <a:extLst>
              <a:ext uri="{FF2B5EF4-FFF2-40B4-BE49-F238E27FC236}">
                <a16:creationId xmlns:a16="http://schemas.microsoft.com/office/drawing/2014/main" id="{3EC1C1C4-B5F5-4C3E-BE23-5F3E6D34A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565" y="4061138"/>
            <a:ext cx="4074876" cy="22556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7" tIns="71437" rIns="71437" bIns="71437">
            <a:spAutoFit/>
          </a:bodyPr>
          <a:lstStyle/>
          <a:p>
            <a:pPr marL="228600" indent="-228600" algn="l" defTabSz="457200">
              <a:spcBef>
                <a:spcPts val="1200"/>
              </a:spcBef>
              <a:buSzPct val="100000"/>
              <a:buChar char="•"/>
              <a:defRPr sz="2500">
                <a:solidFill>
                  <a:srgbClr val="53585F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rPr lang="es-ES" sz="1200" b="1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LPS: 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Laser Pulse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Source</a:t>
            </a:r>
            <a:endParaRPr lang="es-ES" sz="1200" dirty="0">
              <a:latin typeface="Avenir Next Demi Bold"/>
              <a:ea typeface="Avenir Next Demi Bold"/>
              <a:cs typeface="Avenir Next Demi Bold"/>
              <a:sym typeface="Avenir Next Demi Bold"/>
            </a:endParaRPr>
          </a:p>
          <a:p>
            <a:pPr marL="685800" lvl="1" indent="-228600" defTabSz="457200">
              <a:spcBef>
                <a:spcPts val="600"/>
              </a:spcBef>
              <a:buSzPct val="100000"/>
              <a:buChar char="•"/>
              <a:defRPr sz="2500">
                <a:solidFill>
                  <a:srgbClr val="53585F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All-fiber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CPA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femtosecond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pulses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generation</a:t>
            </a:r>
            <a:endParaRPr lang="es-ES" sz="1200" dirty="0">
              <a:latin typeface="Avenir Next Demi Bold"/>
              <a:ea typeface="Avenir Next Demi Bold"/>
              <a:cs typeface="Avenir Next Demi Bold"/>
              <a:sym typeface="Avenir Next Demi Bold"/>
            </a:endParaRPr>
          </a:p>
          <a:p>
            <a:pPr marL="685800" lvl="1" indent="-228600" defTabSz="457200">
              <a:buSzPct val="100000"/>
              <a:buChar char="•"/>
              <a:defRPr sz="2500">
                <a:solidFill>
                  <a:srgbClr val="53585F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Pulse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rep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rate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selection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. </a:t>
            </a:r>
            <a:r>
              <a:rPr lang="es-ES" sz="1200" b="1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Single </a:t>
            </a:r>
            <a:r>
              <a:rPr lang="es-ES" sz="1200" b="1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shot</a:t>
            </a:r>
            <a:r>
              <a:rPr lang="es-ES" sz="1200" b="1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</a:t>
            </a:r>
            <a:r>
              <a:rPr lang="es-ES" sz="1200" b="1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to</a:t>
            </a:r>
            <a:r>
              <a:rPr lang="es-ES" sz="1200" b="1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8 MHz</a:t>
            </a:r>
          </a:p>
          <a:p>
            <a:pPr marL="228600" indent="-228600" algn="l" defTabSz="457200">
              <a:spcBef>
                <a:spcPts val="600"/>
              </a:spcBef>
              <a:buSzPct val="100000"/>
              <a:buChar char="•"/>
              <a:defRPr sz="2500">
                <a:solidFill>
                  <a:srgbClr val="53585F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rPr lang="es-ES" sz="1200" b="1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LPM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: Laser Pulse Management module</a:t>
            </a:r>
          </a:p>
          <a:p>
            <a:pPr marL="685800" lvl="1" indent="-228600" defTabSz="457200">
              <a:spcBef>
                <a:spcPts val="600"/>
              </a:spcBef>
              <a:buSzPct val="100000"/>
              <a:buChar char="•"/>
              <a:defRPr sz="2500">
                <a:solidFill>
                  <a:srgbClr val="53585F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Pulse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energy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modulation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: </a:t>
            </a:r>
            <a:r>
              <a:rPr lang="es-ES" sz="1200" b="1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&lt;10 </a:t>
            </a:r>
            <a:r>
              <a:rPr lang="es-ES" sz="1200" b="1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pJ</a:t>
            </a:r>
            <a:r>
              <a:rPr lang="es-ES" sz="1200" b="1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</a:t>
            </a:r>
            <a:r>
              <a:rPr lang="es-ES" sz="1200" b="1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to</a:t>
            </a:r>
            <a:r>
              <a:rPr lang="es-ES" sz="1200" b="1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&gt; 10 </a:t>
            </a:r>
            <a:r>
              <a:rPr lang="es-ES" sz="1200" b="1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nJ</a:t>
            </a:r>
            <a:endParaRPr lang="es-ES" sz="1200" b="1" dirty="0">
              <a:latin typeface="Avenir Next Demi Bold"/>
              <a:ea typeface="Avenir Next Demi Bold"/>
              <a:cs typeface="Avenir Next Demi Bold"/>
              <a:sym typeface="Avenir Next Demi Bold"/>
            </a:endParaRPr>
          </a:p>
          <a:p>
            <a:pPr marL="685800" lvl="1" indent="-228600" defTabSz="457200">
              <a:buSzPct val="100000"/>
              <a:buChar char="•"/>
              <a:defRPr sz="2500">
                <a:solidFill>
                  <a:srgbClr val="53585F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Synchronized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shutter</a:t>
            </a:r>
            <a:r>
              <a:rPr lang="es-ES" sz="1200" b="1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. </a:t>
            </a:r>
            <a:r>
              <a:rPr lang="es-ES" sz="1200" b="1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rise</a:t>
            </a:r>
            <a:r>
              <a:rPr lang="es-ES" sz="1200" b="1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/</a:t>
            </a:r>
            <a:r>
              <a:rPr lang="es-ES" sz="1200" b="1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fall</a:t>
            </a:r>
            <a:r>
              <a:rPr lang="es-ES" sz="1200" b="1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time &lt; 1 </a:t>
            </a:r>
            <a:r>
              <a:rPr lang="es-ES" sz="1200" b="1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us</a:t>
            </a:r>
            <a:endParaRPr lang="es-ES" sz="1200" b="1" dirty="0">
              <a:latin typeface="Avenir Next Demi Bold"/>
              <a:ea typeface="Avenir Next Demi Bold"/>
              <a:cs typeface="Avenir Next Demi Bold"/>
              <a:sym typeface="Avenir Next Demi Bold"/>
            </a:endParaRPr>
          </a:p>
          <a:p>
            <a:pPr marL="228600" indent="-228600" algn="l" defTabSz="457200">
              <a:spcBef>
                <a:spcPts val="1200"/>
              </a:spcBef>
              <a:buSzPct val="100000"/>
              <a:buFontTx/>
              <a:buChar char="•"/>
              <a:defRPr sz="2500">
                <a:solidFill>
                  <a:srgbClr val="53585F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rPr lang="es-ES" sz="1200" b="1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D-SCAN: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Dispersion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scanning</a:t>
            </a:r>
            <a:endParaRPr lang="es-ES" sz="1200" dirty="0">
              <a:latin typeface="Avenir Next Demi Bold"/>
              <a:ea typeface="Avenir Next Demi Bold"/>
              <a:cs typeface="Avenir Next Demi Bold"/>
              <a:sym typeface="Avenir Next Demi Bold"/>
            </a:endParaRPr>
          </a:p>
          <a:p>
            <a:pPr marL="685800" lvl="1" indent="-228600" defTabSz="457200">
              <a:spcBef>
                <a:spcPts val="600"/>
              </a:spcBef>
              <a:buSzPct val="100000"/>
              <a:buChar char="•"/>
              <a:defRPr sz="2500">
                <a:solidFill>
                  <a:srgbClr val="53585F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Pulse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duration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tuning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: </a:t>
            </a:r>
            <a:r>
              <a:rPr lang="es-ES" sz="1200" b="1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300 </a:t>
            </a:r>
            <a:r>
              <a:rPr lang="es-ES" sz="1200" b="1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fs</a:t>
            </a:r>
            <a:r>
              <a:rPr lang="es-ES" sz="1200" b="1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</a:t>
            </a:r>
            <a:r>
              <a:rPr lang="es-ES" sz="1200" b="1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to</a:t>
            </a:r>
            <a:r>
              <a:rPr lang="es-ES" sz="1200" b="1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600 </a:t>
            </a:r>
            <a:r>
              <a:rPr lang="es-ES" sz="1200" b="1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fs</a:t>
            </a:r>
            <a:endParaRPr lang="es-ES" sz="1200" b="1" dirty="0">
              <a:latin typeface="Avenir Next Demi Bold"/>
              <a:ea typeface="Avenir Next Demi Bold"/>
              <a:cs typeface="Avenir Next Demi Bold"/>
              <a:sym typeface="Avenir Next Demi Bold"/>
            </a:endParaRPr>
          </a:p>
          <a:p>
            <a:pPr marL="685800" lvl="1" indent="-228600" defTabSz="457200">
              <a:buSzPct val="100000"/>
              <a:buChar char="•"/>
              <a:defRPr sz="2500">
                <a:solidFill>
                  <a:srgbClr val="53585F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Pulse temporal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properties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characterization</a:t>
            </a:r>
            <a:endParaRPr lang="es-ES" sz="1200" dirty="0">
              <a:latin typeface="Avenir Next Demi Bold"/>
              <a:ea typeface="Avenir Next Demi Bold"/>
              <a:cs typeface="Avenir Next Demi Bold"/>
              <a:sym typeface="Avenir Next Demi Bold"/>
            </a:endParaRPr>
          </a:p>
        </p:txBody>
      </p:sp>
      <p:sp>
        <p:nvSpPr>
          <p:cNvPr id="8" name="Shape 181">
            <a:extLst>
              <a:ext uri="{FF2B5EF4-FFF2-40B4-BE49-F238E27FC236}">
                <a16:creationId xmlns:a16="http://schemas.microsoft.com/office/drawing/2014/main" id="{622FEB66-ED6B-4BBD-81FF-E8999A763D87}"/>
              </a:ext>
            </a:extLst>
          </p:cNvPr>
          <p:cNvSpPr/>
          <p:nvPr/>
        </p:nvSpPr>
        <p:spPr>
          <a:xfrm>
            <a:off x="5110076" y="4181801"/>
            <a:ext cx="4143983" cy="20678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7" tIns="71437" rIns="71437" bIns="71437">
            <a:spAutoFit/>
          </a:bodyPr>
          <a:lstStyle/>
          <a:p>
            <a:pPr marL="228600" indent="-228600" algn="l" defTabSz="457200">
              <a:spcBef>
                <a:spcPts val="1200"/>
              </a:spcBef>
              <a:buSzPct val="100000"/>
              <a:buChar char="•"/>
              <a:defRPr sz="2500">
                <a:solidFill>
                  <a:srgbClr val="53585F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rPr lang="es-ES" sz="1200" b="1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LPS + LPM + D-SCAN 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in single box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fully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all-fiber</a:t>
            </a:r>
            <a:endParaRPr lang="es-ES" sz="1200" dirty="0">
              <a:latin typeface="Avenir Next Demi Bold"/>
              <a:ea typeface="Avenir Next Demi Bold"/>
              <a:cs typeface="Avenir Next Demi Bold"/>
              <a:sym typeface="Avenir Next Demi Bold"/>
            </a:endParaRPr>
          </a:p>
          <a:p>
            <a:pPr marL="685800" lvl="1" indent="-228600" defTabSz="457200">
              <a:spcBef>
                <a:spcPts val="600"/>
              </a:spcBef>
              <a:buSzPct val="100000"/>
              <a:buChar char="•"/>
              <a:defRPr sz="2500">
                <a:solidFill>
                  <a:srgbClr val="53585F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Pulse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duration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goal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&lt; 100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fs</a:t>
            </a:r>
            <a:endParaRPr lang="es-ES" sz="1200" dirty="0">
              <a:latin typeface="Avenir Next Demi Bold"/>
              <a:ea typeface="Avenir Next Demi Bold"/>
              <a:cs typeface="Avenir Next Demi Bold"/>
              <a:sym typeface="Avenir Next Demi Bold"/>
            </a:endParaRPr>
          </a:p>
          <a:p>
            <a:pPr marL="685800" lvl="1" indent="-228600" defTabSz="457200">
              <a:buSzPct val="100000"/>
              <a:buChar char="•"/>
              <a:defRPr sz="2500">
                <a:solidFill>
                  <a:srgbClr val="53585F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Fiber-based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tunable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dispersion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compensation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:</a:t>
            </a:r>
            <a:b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</a:b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&lt; 100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fs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to 1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ps</a:t>
            </a:r>
            <a:endParaRPr lang="es-ES" sz="1200" dirty="0">
              <a:latin typeface="Avenir Next Demi Bold"/>
              <a:ea typeface="Avenir Next Demi Bold"/>
              <a:cs typeface="Avenir Next Demi Bold"/>
              <a:sym typeface="Avenir Next Demi Bold"/>
            </a:endParaRPr>
          </a:p>
          <a:p>
            <a:pPr marL="685800" lvl="1" indent="-228600" defTabSz="457200">
              <a:buSzPct val="100000"/>
              <a:buChar char="•"/>
              <a:defRPr sz="2500">
                <a:solidFill>
                  <a:srgbClr val="53585F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Fiber-pigtailed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AOM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functionalites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: </a:t>
            </a:r>
          </a:p>
          <a:p>
            <a:pPr marL="1200150" lvl="2" indent="-285750" defTabSz="457200">
              <a:buSzPct val="100000"/>
              <a:buFont typeface="Courier New" panose="02070309020205020404" pitchFamily="49" charset="0"/>
              <a:buChar char="o"/>
              <a:defRPr sz="2500">
                <a:solidFill>
                  <a:srgbClr val="53585F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Energy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modulation</a:t>
            </a:r>
            <a:endParaRPr lang="es-ES" sz="1200" dirty="0">
              <a:latin typeface="Avenir Next Demi Bold"/>
              <a:ea typeface="Avenir Next Demi Bold"/>
              <a:cs typeface="Avenir Next Demi Bold"/>
              <a:sym typeface="Avenir Next Demi Bold"/>
            </a:endParaRPr>
          </a:p>
          <a:p>
            <a:pPr marL="1200150" lvl="2" indent="-285750" defTabSz="457200">
              <a:buSzPct val="100000"/>
              <a:buFont typeface="Courier New" panose="02070309020205020404" pitchFamily="49" charset="0"/>
              <a:buChar char="o"/>
              <a:defRPr sz="2500">
                <a:solidFill>
                  <a:srgbClr val="53585F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Pulse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rep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rate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selection</a:t>
            </a:r>
            <a:endParaRPr lang="es-ES" sz="1200" dirty="0">
              <a:latin typeface="Avenir Next Demi Bold"/>
              <a:ea typeface="Avenir Next Demi Bold"/>
              <a:cs typeface="Avenir Next Demi Bold"/>
              <a:sym typeface="Avenir Next Demi Bold"/>
            </a:endParaRPr>
          </a:p>
          <a:p>
            <a:pPr marL="1200150" lvl="2" indent="-285750" defTabSz="457200">
              <a:buSzPct val="100000"/>
              <a:buFont typeface="Courier New" panose="02070309020205020404" pitchFamily="49" charset="0"/>
              <a:buChar char="o"/>
              <a:defRPr sz="2500">
                <a:solidFill>
                  <a:srgbClr val="53585F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Sync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shutter</a:t>
            </a:r>
            <a:endParaRPr lang="es-ES" sz="1200" dirty="0">
              <a:latin typeface="Avenir Next Demi Bold"/>
              <a:ea typeface="Avenir Next Demi Bold"/>
              <a:cs typeface="Avenir Next Demi Bold"/>
              <a:sym typeface="Avenir Next Demi Bold"/>
            </a:endParaRPr>
          </a:p>
          <a:p>
            <a:pPr marL="712788" lvl="2" indent="-266700" defTabSz="457200">
              <a:buSzPct val="100000"/>
              <a:buChar char="•"/>
              <a:defRPr sz="2500">
                <a:solidFill>
                  <a:srgbClr val="53585F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Dispersion-less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fiber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output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delivery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to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TPA-TCT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optical</a:t>
            </a:r>
            <a:r>
              <a:rPr lang="es-ES" sz="1200" dirty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sub- </a:t>
            </a:r>
            <a:r>
              <a:rPr lang="es-ES" sz="1200" dirty="0" err="1">
                <a:latin typeface="Avenir Next Demi Bold"/>
                <a:ea typeface="Avenir Next Demi Bold"/>
                <a:cs typeface="Avenir Next Demi Bold"/>
                <a:sym typeface="Avenir Next Demi Bold"/>
              </a:rPr>
              <a:t>system</a:t>
            </a:r>
            <a:endParaRPr lang="es-ES" sz="1200" dirty="0">
              <a:latin typeface="Avenir Next Demi Bold"/>
              <a:ea typeface="Avenir Next Demi Bold"/>
              <a:cs typeface="Avenir Next Demi Bold"/>
              <a:sym typeface="Avenir Next Demi Bold"/>
            </a:endParaRPr>
          </a:p>
        </p:txBody>
      </p:sp>
      <p:sp>
        <p:nvSpPr>
          <p:cNvPr id="9" name="Line 11">
            <a:extLst>
              <a:ext uri="{FF2B5EF4-FFF2-40B4-BE49-F238E27FC236}">
                <a16:creationId xmlns:a16="http://schemas.microsoft.com/office/drawing/2014/main" id="{2F68BFBC-731E-43E0-A463-03FCF0E43798}"/>
              </a:ext>
            </a:extLst>
          </p:cNvPr>
          <p:cNvSpPr>
            <a:spLocks noChangeShapeType="1"/>
          </p:cNvSpPr>
          <p:nvPr/>
        </p:nvSpPr>
        <p:spPr bwMode="auto">
          <a:xfrm rot="16200000">
            <a:off x="4662513" y="4752146"/>
            <a:ext cx="13686" cy="1270862"/>
          </a:xfrm>
          <a:prstGeom prst="line">
            <a:avLst/>
          </a:prstGeom>
          <a:noFill/>
          <a:ln w="107950">
            <a:solidFill>
              <a:srgbClr val="92D050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r>
              <a:rPr lang="es-ES" dirty="0"/>
              <a:t> 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3CFC135F-F856-4A05-A6CE-222B0024857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594" y="2471727"/>
            <a:ext cx="7767782" cy="1754296"/>
          </a:xfrm>
          <a:prstGeom prst="rect">
            <a:avLst/>
          </a:prstGeom>
        </p:spPr>
      </p:pic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812C0A40-1578-4E6D-BF74-128B4D76A60A}"/>
              </a:ext>
            </a:extLst>
          </p:cNvPr>
          <p:cNvSpPr txBox="1">
            <a:spLocks/>
          </p:cNvSpPr>
          <p:nvPr/>
        </p:nvSpPr>
        <p:spPr>
          <a:xfrm>
            <a:off x="4" y="1130889"/>
            <a:ext cx="9143996" cy="142253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21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8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5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1166813" algn="l"/>
              </a:tabLst>
            </a:pPr>
            <a:r>
              <a:rPr lang="en-US" sz="2200" b="1" dirty="0"/>
              <a:t>Development of a customizable and user friendly </a:t>
            </a:r>
            <a:r>
              <a:rPr lang="en-US" sz="2200" dirty="0"/>
              <a:t>Two Photon Absorption – Transient Current Technique </a:t>
            </a:r>
            <a:r>
              <a:rPr lang="en-US" sz="2200" b="1" dirty="0"/>
              <a:t>(TPA-TCT) system </a:t>
            </a:r>
            <a:r>
              <a:rPr lang="en-US" sz="2200" dirty="0"/>
              <a:t>for the characterization and test of silicon devices.</a:t>
            </a:r>
          </a:p>
          <a:p>
            <a:pPr>
              <a:tabLst>
                <a:tab pos="1166813" algn="l"/>
              </a:tabLst>
            </a:pPr>
            <a:r>
              <a:rPr lang="es-ES" sz="2200" dirty="0" err="1"/>
              <a:t>Two</a:t>
            </a:r>
            <a:r>
              <a:rPr lang="es-ES" sz="2200" dirty="0"/>
              <a:t> activities are </a:t>
            </a:r>
            <a:r>
              <a:rPr lang="es-ES" sz="2200" dirty="0" err="1"/>
              <a:t>planned</a:t>
            </a:r>
            <a:r>
              <a:rPr lang="es-ES" sz="2200" dirty="0"/>
              <a:t> in </a:t>
            </a:r>
            <a:r>
              <a:rPr lang="es-ES" sz="2200" dirty="0" err="1"/>
              <a:t>task</a:t>
            </a:r>
            <a:r>
              <a:rPr lang="es-ES" sz="2200" dirty="0"/>
              <a:t> 4.4:</a:t>
            </a:r>
          </a:p>
          <a:p>
            <a:pPr lvl="1">
              <a:buFont typeface="Wingdings" panose="05000000000000000000" pitchFamily="2" charset="2"/>
              <a:buChar char="Ø"/>
              <a:tabLst>
                <a:tab pos="1166813" algn="l"/>
              </a:tabLst>
            </a:pPr>
            <a:r>
              <a:rPr lang="es-ES" sz="1900" dirty="0" err="1"/>
              <a:t>System</a:t>
            </a:r>
            <a:r>
              <a:rPr lang="es-ES" sz="1900" dirty="0"/>
              <a:t> </a:t>
            </a:r>
            <a:r>
              <a:rPr lang="es-ES" sz="1900" dirty="0" err="1"/>
              <a:t>upgrade</a:t>
            </a:r>
            <a:r>
              <a:rPr lang="es-ES" sz="1900" dirty="0"/>
              <a:t> </a:t>
            </a:r>
          </a:p>
          <a:p>
            <a:pPr lvl="1">
              <a:buFont typeface="Wingdings" panose="05000000000000000000" pitchFamily="2" charset="2"/>
              <a:buChar char="Ø"/>
              <a:tabLst>
                <a:tab pos="1166813" algn="l"/>
              </a:tabLst>
            </a:pPr>
            <a:r>
              <a:rPr lang="es-ES" sz="1900" dirty="0" err="1"/>
              <a:t>Promote</a:t>
            </a:r>
            <a:r>
              <a:rPr lang="es-ES" sz="1900" dirty="0"/>
              <a:t> </a:t>
            </a:r>
            <a:r>
              <a:rPr lang="es-ES" sz="1900" dirty="0" err="1"/>
              <a:t>the</a:t>
            </a:r>
            <a:r>
              <a:rPr lang="es-ES" sz="1900" dirty="0"/>
              <a:t> use of </a:t>
            </a:r>
            <a:r>
              <a:rPr lang="es-ES" sz="1900" dirty="0" err="1"/>
              <a:t>this</a:t>
            </a:r>
            <a:r>
              <a:rPr lang="es-ES" sz="1900" dirty="0"/>
              <a:t> </a:t>
            </a:r>
            <a:r>
              <a:rPr lang="es-ES" sz="1900" dirty="0" err="1"/>
              <a:t>technique</a:t>
            </a:r>
            <a:r>
              <a:rPr lang="es-ES" sz="1900" dirty="0"/>
              <a:t> </a:t>
            </a:r>
            <a:r>
              <a:rPr lang="es-ES" sz="1900" dirty="0" err="1"/>
              <a:t>within</a:t>
            </a:r>
            <a:r>
              <a:rPr lang="es-ES" sz="1900" dirty="0"/>
              <a:t> detector </a:t>
            </a:r>
            <a:r>
              <a:rPr lang="es-ES" sz="1900" dirty="0" err="1"/>
              <a:t>community</a:t>
            </a:r>
            <a:endParaRPr lang="es-ES" sz="1900" dirty="0"/>
          </a:p>
          <a:p>
            <a:pPr lvl="1"/>
            <a:endParaRPr lang="en-GB" dirty="0"/>
          </a:p>
        </p:txBody>
      </p:sp>
      <p:pic>
        <p:nvPicPr>
          <p:cNvPr id="14" name="Imagen 2" descr="Texto&#10;&#10;Descripción generada automáticamente con confianza media">
            <a:extLst>
              <a:ext uri="{FF2B5EF4-FFF2-40B4-BE49-F238E27FC236}">
                <a16:creationId xmlns:a16="http://schemas.microsoft.com/office/drawing/2014/main" id="{900C9ECB-B234-442F-98A1-3A11250BA93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3381" y="4373602"/>
            <a:ext cx="881280" cy="303753"/>
          </a:xfrm>
          <a:prstGeom prst="rect">
            <a:avLst/>
          </a:prstGeom>
        </p:spPr>
      </p:pic>
      <p:pic>
        <p:nvPicPr>
          <p:cNvPr id="16" name="Imagen 6">
            <a:extLst>
              <a:ext uri="{FF2B5EF4-FFF2-40B4-BE49-F238E27FC236}">
                <a16:creationId xmlns:a16="http://schemas.microsoft.com/office/drawing/2014/main" id="{E2D62FCA-F3C9-4303-BCF8-962569BC28D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1245" y="5481549"/>
            <a:ext cx="675612" cy="668308"/>
          </a:xfrm>
          <a:prstGeom prst="rect">
            <a:avLst/>
          </a:prstGeom>
        </p:spPr>
      </p:pic>
      <p:pic>
        <p:nvPicPr>
          <p:cNvPr id="17" name="Picture 3">
            <a:extLst>
              <a:ext uri="{FF2B5EF4-FFF2-40B4-BE49-F238E27FC236}">
                <a16:creationId xmlns:a16="http://schemas.microsoft.com/office/drawing/2014/main" id="{039B342E-AE27-4150-AF0D-D8DE4B840D1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9987" y="4840230"/>
            <a:ext cx="1218375" cy="298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2673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First Project Review meeting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17 January 2023</a:t>
            </a:r>
            <a:endParaRPr lang="en-GB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16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950234" y="33563"/>
            <a:ext cx="6097443" cy="1077238"/>
          </a:xfrm>
        </p:spPr>
        <p:txBody>
          <a:bodyPr>
            <a:normAutofit fontScale="90000"/>
          </a:bodyPr>
          <a:lstStyle/>
          <a:p>
            <a:pPr algn="r"/>
            <a:r>
              <a:rPr lang="en-US"/>
              <a:t>Task 4.5: Design &amp; Development of a New Electronics Characterization System for EMC Control</a:t>
            </a:r>
            <a:endParaRPr lang="fr-FR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525EB49-55FF-4235-9943-53F249FF41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914" y="1200491"/>
            <a:ext cx="8829846" cy="2534747"/>
          </a:xfrm>
        </p:spPr>
        <p:txBody>
          <a:bodyPr>
            <a:normAutofit fontScale="62500" lnSpcReduction="20000"/>
          </a:bodyPr>
          <a:lstStyle/>
          <a:p>
            <a:pPr marL="342900" indent="-342900" algn="just" defTabSz="684213">
              <a:lnSpc>
                <a:spcPct val="110000"/>
              </a:lnSpc>
            </a:pPr>
            <a:r>
              <a:rPr lang="en-US" sz="3500" b="1" u="sng" dirty="0">
                <a:solidFill>
                  <a:schemeClr val="tx1"/>
                </a:solidFill>
                <a:latin typeface="Calibri" pitchFamily="34" charset="0"/>
              </a:rPr>
              <a:t>This task plans </a:t>
            </a:r>
            <a:r>
              <a:rPr lang="en-US" sz="3500" dirty="0">
                <a:solidFill>
                  <a:schemeClr val="tx1"/>
                </a:solidFill>
                <a:latin typeface="Calibri" pitchFamily="34" charset="0"/>
              </a:rPr>
              <a:t>to upgrade Electromagnetic Compatibility (EMC) tests in order to improve the support for detector electronics designers.</a:t>
            </a:r>
          </a:p>
          <a:p>
            <a:pPr marL="342900" indent="-342900" algn="just" defTabSz="684213">
              <a:lnSpc>
                <a:spcPct val="110000"/>
              </a:lnSpc>
            </a:pPr>
            <a:r>
              <a:rPr lang="en-US" sz="3500" b="1" u="sng" dirty="0">
                <a:solidFill>
                  <a:schemeClr val="tx1"/>
                </a:solidFill>
                <a:latin typeface="Calibri" pitchFamily="34" charset="0"/>
              </a:rPr>
              <a:t>Activities:</a:t>
            </a:r>
            <a:r>
              <a:rPr lang="en-US" sz="3500" dirty="0">
                <a:solidFill>
                  <a:schemeClr val="tx1"/>
                </a:solidFill>
                <a:latin typeface="Calibri" pitchFamily="34" charset="0"/>
              </a:rPr>
              <a:t> </a:t>
            </a:r>
          </a:p>
          <a:p>
            <a:pPr marL="857241" lvl="1" indent="-514350" algn="just" defTabSz="684213">
              <a:lnSpc>
                <a:spcPct val="110000"/>
              </a:lnSpc>
              <a:buFont typeface="+mj-lt"/>
              <a:buAutoNum type="arabicPeriod"/>
            </a:pPr>
            <a:r>
              <a:rPr lang="en-US" sz="2600" dirty="0">
                <a:solidFill>
                  <a:schemeClr val="tx1"/>
                </a:solidFill>
                <a:latin typeface="Calibri" pitchFamily="34" charset="0"/>
              </a:rPr>
              <a:t>Design and develop an automatic EMC test bench to measure the noise transfer functions (TF) of physics detectors.</a:t>
            </a:r>
          </a:p>
          <a:p>
            <a:pPr marL="857241" lvl="1" indent="-514350" algn="just" defTabSz="684213">
              <a:lnSpc>
                <a:spcPct val="110000"/>
              </a:lnSpc>
              <a:buFont typeface="+mj-lt"/>
              <a:buAutoNum type="arabicPeriod"/>
            </a:pPr>
            <a:r>
              <a:rPr lang="en-US" sz="2900" dirty="0">
                <a:solidFill>
                  <a:schemeClr val="tx1"/>
                </a:solidFill>
                <a:latin typeface="Calibri" pitchFamily="34" charset="0"/>
              </a:rPr>
              <a:t>Design and develop a portable test bench to perform in-situ EMC conducted emission measurements of power units in irradiation facilities. </a:t>
            </a:r>
          </a:p>
          <a:p>
            <a:endParaRPr lang="en-GB" b="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43678D7-454C-ED6A-DA75-D86454BDB8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9443" y="3730826"/>
            <a:ext cx="3926164" cy="2396733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0B789A45-D073-FA99-5DFC-9FA0376954E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993" y="3730826"/>
            <a:ext cx="4290844" cy="2531638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682EFA18-0931-C59E-4437-DC8300399C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73331" y="3703001"/>
            <a:ext cx="991404" cy="684376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C12A5538-1CC7-60BD-1BF0-C9112C66C4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35725" y="5726049"/>
            <a:ext cx="1795743" cy="568652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57D21308-3EA7-FCDF-8440-089A1572AF61}"/>
              </a:ext>
            </a:extLst>
          </p:cNvPr>
          <p:cNvSpPr txBox="1"/>
          <p:nvPr/>
        </p:nvSpPr>
        <p:spPr>
          <a:xfrm>
            <a:off x="360993" y="3654547"/>
            <a:ext cx="3867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u="sng">
                <a:solidFill>
                  <a:srgbClr val="FFFF00"/>
                </a:solidFill>
              </a:rPr>
              <a:t>Previous EMC TF measurement system</a:t>
            </a:r>
            <a:endParaRPr lang="en-US" b="1" u="sng">
              <a:solidFill>
                <a:srgbClr val="FFFF00"/>
              </a:solidFill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716B4DB6-0054-EAB3-5328-8A9938632727}"/>
              </a:ext>
            </a:extLst>
          </p:cNvPr>
          <p:cNvSpPr txBox="1"/>
          <p:nvPr/>
        </p:nvSpPr>
        <p:spPr>
          <a:xfrm>
            <a:off x="6088082" y="3761147"/>
            <a:ext cx="2694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b="1" u="sng">
                <a:solidFill>
                  <a:srgbClr val="FFFF00"/>
                </a:solidFill>
              </a:rPr>
              <a:t>EMC TF measurement system upgraded</a:t>
            </a:r>
            <a:endParaRPr lang="en-US" b="1" u="sng">
              <a:solidFill>
                <a:srgbClr val="FFFF00"/>
              </a:solidFill>
            </a:endParaRPr>
          </a:p>
        </p:txBody>
      </p:sp>
      <p:sp>
        <p:nvSpPr>
          <p:cNvPr id="20" name="TextBox 10">
            <a:extLst>
              <a:ext uri="{FF2B5EF4-FFF2-40B4-BE49-F238E27FC236}">
                <a16:creationId xmlns:a16="http://schemas.microsoft.com/office/drawing/2014/main" id="{B9560BE1-3949-25CC-AD7C-743E89F8EAEE}"/>
              </a:ext>
            </a:extLst>
          </p:cNvPr>
          <p:cNvSpPr txBox="1"/>
          <p:nvPr/>
        </p:nvSpPr>
        <p:spPr>
          <a:xfrm>
            <a:off x="3643671" y="3453033"/>
            <a:ext cx="24507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6">
                    <a:lumMod val="10000"/>
                  </a:schemeClr>
                </a:solidFill>
              </a:rPr>
              <a:t>&gt; 1 week </a:t>
            </a:r>
            <a:r>
              <a:rPr lang="en-US" sz="1600" b="1" dirty="0">
                <a:solidFill>
                  <a:schemeClr val="accent6">
                    <a:lumMod val="10000"/>
                  </a:schemeClr>
                </a:solidFill>
                <a:sym typeface="Wingdings" panose="05000000000000000000" pitchFamily="2" charset="2"/>
              </a:rPr>
              <a:t> a few hours …</a:t>
            </a:r>
            <a:endParaRPr lang="en-GB" sz="1600" b="1" dirty="0">
              <a:solidFill>
                <a:schemeClr val="accent6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158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Second Project Review meeting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dirty="0"/>
              <a:t>Objectives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1291964" cy="365125"/>
          </a:xfrm>
        </p:spPr>
        <p:txBody>
          <a:bodyPr anchor="ctr"/>
          <a:lstStyle/>
          <a:p>
            <a:r>
              <a:rPr lang="en-US" sz="1100" dirty="0"/>
              <a:t>20</a:t>
            </a:r>
            <a:r>
              <a:rPr lang="en-US" sz="1100" baseline="30000" dirty="0"/>
              <a:t>th</a:t>
            </a:r>
            <a:r>
              <a:rPr lang="en-US" sz="1100" dirty="0"/>
              <a:t>  June 2024</a:t>
            </a:r>
            <a:endParaRPr lang="en-GB" sz="1400" dirty="0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B41AFE37-02D5-44A5-B977-8429FD37623E}"/>
              </a:ext>
            </a:extLst>
          </p:cNvPr>
          <p:cNvSpPr txBox="1">
            <a:spLocks/>
          </p:cNvSpPr>
          <p:nvPr/>
        </p:nvSpPr>
        <p:spPr bwMode="auto">
          <a:xfrm>
            <a:off x="0" y="1191268"/>
            <a:ext cx="9143999" cy="5112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1463" indent="-271463" defTabSz="684213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Calibri" pitchFamily="34" charset="0"/>
              </a:rPr>
              <a:t> </a:t>
            </a:r>
            <a:r>
              <a:rPr lang="en-US" sz="2400" b="1" dirty="0">
                <a:latin typeface="Calibri" pitchFamily="34" charset="0"/>
              </a:rPr>
              <a:t>Irradiation and characterization tests </a:t>
            </a:r>
            <a:r>
              <a:rPr lang="en-US" sz="2400" dirty="0">
                <a:latin typeface="Calibri" pitchFamily="34" charset="0"/>
              </a:rPr>
              <a:t>required for the R&amp;D on next generation of particle detectors </a:t>
            </a:r>
            <a:r>
              <a:rPr lang="en-US" sz="2400" b="1" dirty="0">
                <a:latin typeface="Calibri" pitchFamily="34" charset="0"/>
              </a:rPr>
              <a:t>demand more accurate and reliable procedures</a:t>
            </a:r>
            <a:r>
              <a:rPr lang="en-US" sz="2400" dirty="0">
                <a:latin typeface="Calibri" pitchFamily="34" charset="0"/>
              </a:rPr>
              <a:t>, as well as a </a:t>
            </a:r>
            <a:r>
              <a:rPr lang="en-US" sz="2400" b="1" dirty="0">
                <a:latin typeface="Calibri" pitchFamily="34" charset="0"/>
              </a:rPr>
              <a:t>higher efficiency in their execution </a:t>
            </a:r>
          </a:p>
          <a:p>
            <a:pPr marL="271463" indent="-271463" defTabSz="684213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Calibri" pitchFamily="34" charset="0"/>
              </a:rPr>
              <a:t> </a:t>
            </a:r>
            <a:r>
              <a:rPr lang="en-US" sz="2400" b="1" i="1" u="sng" dirty="0">
                <a:latin typeface="Calibri" pitchFamily="34" charset="0"/>
              </a:rPr>
              <a:t>The main goal of WP4 </a:t>
            </a:r>
            <a:r>
              <a:rPr lang="en-US" sz="2400" b="1" i="1" dirty="0">
                <a:latin typeface="Calibri" pitchFamily="34" charset="0"/>
              </a:rPr>
              <a:t>is to develop &amp; standardize </a:t>
            </a:r>
            <a:r>
              <a:rPr lang="en-US" sz="2400" b="1" i="1" u="sng" dirty="0">
                <a:latin typeface="Calibri" pitchFamily="34" charset="0"/>
              </a:rPr>
              <a:t>common tools</a:t>
            </a:r>
            <a:r>
              <a:rPr lang="en-US" sz="2400" b="1" i="1" dirty="0">
                <a:latin typeface="Calibri" pitchFamily="34" charset="0"/>
              </a:rPr>
              <a:t> for testing infrastructure to better support the next detector generation</a:t>
            </a:r>
          </a:p>
          <a:p>
            <a:pPr marL="728663" lvl="1" indent="-271463" defTabSz="684213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200" dirty="0">
                <a:latin typeface="Calibri" pitchFamily="34" charset="0"/>
              </a:rPr>
              <a:t>Improve facilities, systems and methods</a:t>
            </a:r>
          </a:p>
          <a:p>
            <a:pPr marL="271463" indent="-271463" defTabSz="684213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>
                <a:latin typeface="Calibri" pitchFamily="34" charset="0"/>
              </a:rPr>
              <a:t>The</a:t>
            </a:r>
            <a:r>
              <a:rPr lang="en-US" sz="2400" b="1" dirty="0">
                <a:latin typeface="Calibri" pitchFamily="34" charset="0"/>
              </a:rPr>
              <a:t> </a:t>
            </a:r>
            <a:r>
              <a:rPr lang="en-US" sz="2400" dirty="0">
                <a:latin typeface="Calibri" pitchFamily="34" charset="0"/>
              </a:rPr>
              <a:t>activities are covered by different partners:</a:t>
            </a:r>
          </a:p>
          <a:p>
            <a:pPr marL="728663" lvl="1" indent="-271463" defTabSz="684213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200" dirty="0">
                <a:latin typeface="Calibri" pitchFamily="34" charset="0"/>
              </a:rPr>
              <a:t>Academia</a:t>
            </a:r>
          </a:p>
          <a:p>
            <a:pPr marL="728663" lvl="1" indent="-271463" defTabSz="684213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200" dirty="0">
                <a:latin typeface="Calibri" pitchFamily="34" charset="0"/>
              </a:rPr>
              <a:t>Industry</a:t>
            </a:r>
          </a:p>
          <a:p>
            <a:pPr marL="728663" lvl="1" indent="-271463" defTabSz="684213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200" dirty="0">
                <a:latin typeface="Calibri" pitchFamily="34" charset="0"/>
              </a:rPr>
              <a:t>Research and Technology Organizations (RTOs)</a:t>
            </a:r>
          </a:p>
          <a:p>
            <a:pPr marL="271463" indent="-271463" defTabSz="684213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>
                <a:latin typeface="Calibri" pitchFamily="34" charset="0"/>
              </a:rPr>
              <a:t>Good collaboration between partners ensures the readiness of the detector support infrastructure for </a:t>
            </a:r>
            <a:r>
              <a:rPr lang="en-US" sz="2400" dirty="0" err="1">
                <a:latin typeface="Calibri" pitchFamily="34" charset="0"/>
              </a:rPr>
              <a:t>AIDAinnova’s</a:t>
            </a:r>
            <a:r>
              <a:rPr lang="en-US" sz="2400" dirty="0">
                <a:latin typeface="Calibri" pitchFamily="34" charset="0"/>
              </a:rPr>
              <a:t> TRLs</a:t>
            </a:r>
          </a:p>
        </p:txBody>
      </p:sp>
    </p:spTree>
    <p:extLst>
      <p:ext uri="{BB962C8B-B14F-4D97-AF65-F5344CB8AC3E}">
        <p14:creationId xmlns:p14="http://schemas.microsoft.com/office/powerpoint/2010/main" val="2736024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6F000E74-57B8-0B92-C190-5B5B86082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/>
              <a:t>Second Project Review meeting</a:t>
            </a:r>
            <a:endParaRPr lang="en-GB" dirty="0"/>
          </a:p>
        </p:txBody>
      </p: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9D86E91F-F049-129B-B797-9A1DB2318E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1291964" cy="365125"/>
          </a:xfrm>
        </p:spPr>
        <p:txBody>
          <a:bodyPr anchor="ctr"/>
          <a:lstStyle/>
          <a:p>
            <a:r>
              <a:rPr lang="en-US" sz="1100" dirty="0"/>
              <a:t>20</a:t>
            </a:r>
            <a:r>
              <a:rPr lang="en-US" sz="1100" baseline="30000" dirty="0"/>
              <a:t>th</a:t>
            </a:r>
            <a:r>
              <a:rPr lang="en-US" sz="1100" dirty="0"/>
              <a:t>  June 2024</a:t>
            </a: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3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033381" y="-55418"/>
            <a:ext cx="5005670" cy="1077238"/>
          </a:xfrm>
        </p:spPr>
        <p:txBody>
          <a:bodyPr/>
          <a:lstStyle/>
          <a:p>
            <a:pPr algn="r"/>
            <a:r>
              <a:rPr lang="en-GB" dirty="0"/>
              <a:t>Tasks</a:t>
            </a:r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5B082CC8-B3F3-4836-8A76-6448E1D967F6}"/>
              </a:ext>
            </a:extLst>
          </p:cNvPr>
          <p:cNvSpPr txBox="1">
            <a:spLocks/>
          </p:cNvSpPr>
          <p:nvPr/>
        </p:nvSpPr>
        <p:spPr bwMode="auto">
          <a:xfrm>
            <a:off x="82419" y="1191268"/>
            <a:ext cx="4698186" cy="5112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1463" indent="-271463" defTabSz="684213"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</a:pP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Calibri" pitchFamily="34" charset="0"/>
              </a:rPr>
              <a:t>Task 4.1: </a:t>
            </a:r>
            <a:r>
              <a:rPr lang="en-US" sz="2000" dirty="0">
                <a:latin typeface="Calibri" pitchFamily="34" charset="0"/>
              </a:rPr>
              <a:t>Task Coordination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Calibri" pitchFamily="34" charset="0"/>
              </a:rPr>
              <a:t>                         </a:t>
            </a:r>
            <a:r>
              <a:rPr lang="en-US" sz="1600" dirty="0">
                <a:latin typeface="Calibri" pitchFamily="34" charset="0"/>
              </a:rPr>
              <a:t>(CERN, </a:t>
            </a:r>
            <a:r>
              <a:rPr lang="en-US" sz="1600" b="1" dirty="0">
                <a:solidFill>
                  <a:srgbClr val="00B050"/>
                </a:solidFill>
                <a:latin typeface="Calibri" pitchFamily="34" charset="0"/>
              </a:rPr>
              <a:t>ITAINNOVA</a:t>
            </a:r>
            <a:r>
              <a:rPr lang="en-US" sz="1600" baseline="30000" dirty="0">
                <a:latin typeface="Calibri" pitchFamily="34" charset="0"/>
              </a:rPr>
              <a:t> (+)</a:t>
            </a:r>
            <a:r>
              <a:rPr lang="en-US" sz="1600" dirty="0">
                <a:latin typeface="Calibri" pitchFamily="34" charset="0"/>
              </a:rPr>
              <a:t>)</a:t>
            </a:r>
            <a:endParaRPr lang="en-US" sz="1600" b="1" dirty="0">
              <a:solidFill>
                <a:schemeClr val="accent5">
                  <a:lumMod val="75000"/>
                </a:schemeClr>
              </a:solidFill>
              <a:latin typeface="Calibri" pitchFamily="34" charset="0"/>
            </a:endParaRPr>
          </a:p>
          <a:p>
            <a:pPr marL="271463" indent="-271463" defTabSz="684213"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</a:pP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Calibri" pitchFamily="34" charset="0"/>
              </a:rPr>
              <a:t>Task 4.2: </a:t>
            </a:r>
            <a:r>
              <a:rPr lang="en-US" sz="2000" dirty="0">
                <a:latin typeface="Calibri" pitchFamily="34" charset="0"/>
              </a:rPr>
              <a:t>Micro-beam Upgrade at </a:t>
            </a:r>
            <a:r>
              <a:rPr lang="it-IT" sz="2000" dirty="0">
                <a:latin typeface="Calibri" pitchFamily="34" charset="0"/>
              </a:rPr>
              <a:t>RBI Accelerator Facility                                          </a:t>
            </a:r>
            <a:r>
              <a:rPr lang="it-IT" sz="1600" dirty="0">
                <a:latin typeface="Calibri" pitchFamily="34" charset="0"/>
              </a:rPr>
              <a:t>(RBI-AF) </a:t>
            </a:r>
            <a:endParaRPr lang="en-US" sz="1600" dirty="0">
              <a:latin typeface="Calibri" pitchFamily="34" charset="0"/>
            </a:endParaRPr>
          </a:p>
          <a:p>
            <a:pPr marL="271463" indent="-271463" defTabSz="684213"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</a:pP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Calibri" pitchFamily="34" charset="0"/>
              </a:rPr>
              <a:t>Task 4.3: </a:t>
            </a:r>
            <a:r>
              <a:rPr lang="en-US" sz="2000" dirty="0">
                <a:latin typeface="Calibri" pitchFamily="34" charset="0"/>
              </a:rPr>
              <a:t>Common Tools for Irradiation Facilities QC: Data Management, Traceability, Dosimetry and Activation Measurements                                      </a:t>
            </a:r>
            <a:r>
              <a:rPr lang="en-US" sz="1600" dirty="0">
                <a:latin typeface="Calibri" pitchFamily="34" charset="0"/>
              </a:rPr>
              <a:t>(CERN, </a:t>
            </a:r>
            <a:r>
              <a:rPr lang="en-US" sz="1600" i="1" dirty="0">
                <a:latin typeface="Calibri" pitchFamily="34" charset="0"/>
              </a:rPr>
              <a:t>MINES</a:t>
            </a:r>
            <a:r>
              <a:rPr lang="en-US" sz="1600" i="1" baseline="30000" dirty="0">
                <a:latin typeface="Calibri" pitchFamily="34" charset="0"/>
              </a:rPr>
              <a:t>(*)</a:t>
            </a:r>
            <a:r>
              <a:rPr lang="en-US" sz="1600" dirty="0">
                <a:latin typeface="Calibri" pitchFamily="34" charset="0"/>
              </a:rPr>
              <a:t>, INFN, </a:t>
            </a:r>
            <a:r>
              <a:rPr lang="en-US" sz="1600" i="1" dirty="0">
                <a:latin typeface="Calibri" pitchFamily="34" charset="0"/>
              </a:rPr>
              <a:t>ENEA</a:t>
            </a:r>
            <a:r>
              <a:rPr lang="en-US" sz="1600" i="1" baseline="30000" dirty="0">
                <a:latin typeface="Calibri" pitchFamily="34" charset="0"/>
              </a:rPr>
              <a:t>(*)</a:t>
            </a:r>
            <a:r>
              <a:rPr lang="en-US" sz="1600" dirty="0">
                <a:latin typeface="Calibri" pitchFamily="34" charset="0"/>
              </a:rPr>
              <a:t>, </a:t>
            </a:r>
            <a:r>
              <a:rPr lang="en-US" sz="1600" b="1" dirty="0">
                <a:solidFill>
                  <a:srgbClr val="7030A0"/>
                </a:solidFill>
                <a:latin typeface="Calibri" pitchFamily="34" charset="0"/>
              </a:rPr>
              <a:t>CAEN</a:t>
            </a:r>
            <a:r>
              <a:rPr lang="en-US" sz="1600" dirty="0">
                <a:latin typeface="Calibri" pitchFamily="34" charset="0"/>
              </a:rPr>
              <a:t>) </a:t>
            </a:r>
          </a:p>
          <a:p>
            <a:pPr marL="271463" indent="-271463" defTabSz="684213"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</a:pP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Calibri" pitchFamily="34" charset="0"/>
              </a:rPr>
              <a:t>Task 4.4: </a:t>
            </a:r>
            <a:r>
              <a:rPr lang="en-US" sz="2000" dirty="0">
                <a:latin typeface="Calibri" pitchFamily="34" charset="0"/>
              </a:rPr>
              <a:t>Design &amp; Development of a New Sensor Characterization System based on TPA-TCT Technique                </a:t>
            </a:r>
            <a:r>
              <a:rPr lang="en-US" sz="1600" dirty="0">
                <a:latin typeface="Calibri" pitchFamily="34" charset="0"/>
              </a:rPr>
              <a:t>(CERN, CSIC-IFCA, </a:t>
            </a:r>
            <a:r>
              <a:rPr lang="en-US" sz="1600" b="1" dirty="0">
                <a:solidFill>
                  <a:srgbClr val="7030A0"/>
                </a:solidFill>
                <a:latin typeface="Calibri" pitchFamily="34" charset="0"/>
              </a:rPr>
              <a:t>FYLA</a:t>
            </a:r>
            <a:r>
              <a:rPr lang="en-US" sz="1600" dirty="0">
                <a:latin typeface="Calibri" pitchFamily="34" charset="0"/>
              </a:rPr>
              <a:t>) </a:t>
            </a:r>
          </a:p>
          <a:p>
            <a:pPr marL="271463" indent="-271463" defTabSz="684213"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</a:pP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Calibri" pitchFamily="34" charset="0"/>
              </a:rPr>
              <a:t>Task 4.5: </a:t>
            </a:r>
            <a:r>
              <a:rPr lang="en-US" sz="2000" dirty="0">
                <a:latin typeface="Calibri" pitchFamily="34" charset="0"/>
              </a:rPr>
              <a:t>Design &amp; Development of a New Electronics Characterization System for EMC Control                                       </a:t>
            </a:r>
            <a:r>
              <a:rPr lang="en-US" sz="1600" dirty="0">
                <a:latin typeface="Calibri" pitchFamily="34" charset="0"/>
              </a:rPr>
              <a:t>(</a:t>
            </a:r>
            <a:r>
              <a:rPr lang="en-US" sz="1600" b="1" dirty="0">
                <a:solidFill>
                  <a:srgbClr val="00B050"/>
                </a:solidFill>
                <a:latin typeface="Calibri" pitchFamily="34" charset="0"/>
              </a:rPr>
              <a:t>ITAINNOVA</a:t>
            </a:r>
            <a:r>
              <a:rPr lang="en-US" sz="1600" baseline="30000" dirty="0">
                <a:latin typeface="Calibri" pitchFamily="34" charset="0"/>
              </a:rPr>
              <a:t>(+)</a:t>
            </a:r>
            <a:r>
              <a:rPr lang="en-US" sz="1600" dirty="0">
                <a:latin typeface="Calibri" pitchFamily="34" charset="0"/>
              </a:rPr>
              <a:t>, CNRS-IPHC)</a:t>
            </a:r>
          </a:p>
        </p:txBody>
      </p:sp>
      <p:grpSp>
        <p:nvGrpSpPr>
          <p:cNvPr id="2" name="Group 37">
            <a:extLst>
              <a:ext uri="{FF2B5EF4-FFF2-40B4-BE49-F238E27FC236}">
                <a16:creationId xmlns:a16="http://schemas.microsoft.com/office/drawing/2014/main" id="{997029E7-7DEB-7BB8-2E29-FBE87E3D4CD3}"/>
              </a:ext>
            </a:extLst>
          </p:cNvPr>
          <p:cNvGrpSpPr/>
          <p:nvPr/>
        </p:nvGrpSpPr>
        <p:grpSpPr>
          <a:xfrm>
            <a:off x="4732906" y="1480568"/>
            <a:ext cx="4251954" cy="4345954"/>
            <a:chOff x="4819996" y="1994377"/>
            <a:chExt cx="4251954" cy="4345954"/>
          </a:xfrm>
        </p:grpSpPr>
        <p:pic>
          <p:nvPicPr>
            <p:cNvPr id="9" name="Picture 14">
              <a:extLst>
                <a:ext uri="{FF2B5EF4-FFF2-40B4-BE49-F238E27FC236}">
                  <a16:creationId xmlns:a16="http://schemas.microsoft.com/office/drawing/2014/main" id="{AE9943E8-341E-DB9D-8CD6-D21C19691E1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6184" r="21522"/>
            <a:stretch/>
          </p:blipFill>
          <p:spPr bwMode="auto">
            <a:xfrm>
              <a:off x="4819996" y="1994377"/>
              <a:ext cx="4251954" cy="43459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Oval 15">
              <a:extLst>
                <a:ext uri="{FF2B5EF4-FFF2-40B4-BE49-F238E27FC236}">
                  <a16:creationId xmlns:a16="http://schemas.microsoft.com/office/drawing/2014/main" id="{28537436-0E19-2133-7FE6-354489AD68A4}"/>
                </a:ext>
              </a:extLst>
            </p:cNvPr>
            <p:cNvSpPr/>
            <p:nvPr/>
          </p:nvSpPr>
          <p:spPr>
            <a:xfrm>
              <a:off x="5433221" y="5076042"/>
              <a:ext cx="213064" cy="21306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35" name="Oval 18">
              <a:extLst>
                <a:ext uri="{FF2B5EF4-FFF2-40B4-BE49-F238E27FC236}">
                  <a16:creationId xmlns:a16="http://schemas.microsoft.com/office/drawing/2014/main" id="{C7EE4CE3-8DE8-F8BF-6D0F-92A8FF2DA4FB}"/>
                </a:ext>
              </a:extLst>
            </p:cNvPr>
            <p:cNvSpPr/>
            <p:nvPr/>
          </p:nvSpPr>
          <p:spPr>
            <a:xfrm>
              <a:off x="7201537" y="4867415"/>
              <a:ext cx="213064" cy="213064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36" name="Oval 19">
              <a:extLst>
                <a:ext uri="{FF2B5EF4-FFF2-40B4-BE49-F238E27FC236}">
                  <a16:creationId xmlns:a16="http://schemas.microsoft.com/office/drawing/2014/main" id="{A68DC842-A7C4-0217-0C93-95A989123F74}"/>
                </a:ext>
              </a:extLst>
            </p:cNvPr>
            <p:cNvSpPr/>
            <p:nvPr/>
          </p:nvSpPr>
          <p:spPr>
            <a:xfrm>
              <a:off x="6685637" y="5140807"/>
              <a:ext cx="213064" cy="213064"/>
            </a:xfrm>
            <a:prstGeom prst="ellipse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37" name="Rectangular Callout 6">
              <a:extLst>
                <a:ext uri="{FF2B5EF4-FFF2-40B4-BE49-F238E27FC236}">
                  <a16:creationId xmlns:a16="http://schemas.microsoft.com/office/drawing/2014/main" id="{B66BB06F-9884-DEEB-C9A8-AE98895D1B4B}"/>
                </a:ext>
              </a:extLst>
            </p:cNvPr>
            <p:cNvSpPr/>
            <p:nvPr/>
          </p:nvSpPr>
          <p:spPr>
            <a:xfrm>
              <a:off x="6810070" y="2995096"/>
              <a:ext cx="1127013" cy="490433"/>
            </a:xfrm>
            <a:prstGeom prst="wedgeRectCallout">
              <a:avLst>
                <a:gd name="adj1" fmla="val -61689"/>
                <a:gd name="adj2" fmla="val 255814"/>
              </a:avLst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CNRS-IPHC</a:t>
              </a:r>
            </a:p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France</a:t>
              </a:r>
            </a:p>
          </p:txBody>
        </p:sp>
        <p:sp>
          <p:nvSpPr>
            <p:cNvPr id="38" name="Rectangular Callout 12">
              <a:extLst>
                <a:ext uri="{FF2B5EF4-FFF2-40B4-BE49-F238E27FC236}">
                  <a16:creationId xmlns:a16="http://schemas.microsoft.com/office/drawing/2014/main" id="{91112CB3-6AB2-F359-745C-CC545B6DF636}"/>
                </a:ext>
              </a:extLst>
            </p:cNvPr>
            <p:cNvSpPr/>
            <p:nvPr/>
          </p:nvSpPr>
          <p:spPr>
            <a:xfrm>
              <a:off x="4870940" y="3908408"/>
              <a:ext cx="1013309" cy="483890"/>
            </a:xfrm>
            <a:prstGeom prst="wedgeRectCallout">
              <a:avLst>
                <a:gd name="adj1" fmla="val 17033"/>
                <a:gd name="adj2" fmla="val 184825"/>
              </a:avLst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CSIC-IFCA</a:t>
              </a:r>
            </a:p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Spain</a:t>
              </a:r>
            </a:p>
          </p:txBody>
        </p:sp>
        <p:sp>
          <p:nvSpPr>
            <p:cNvPr id="39" name="Rectangular Callout 13">
              <a:extLst>
                <a:ext uri="{FF2B5EF4-FFF2-40B4-BE49-F238E27FC236}">
                  <a16:creationId xmlns:a16="http://schemas.microsoft.com/office/drawing/2014/main" id="{D4A6127E-BB1D-003F-FB8D-7C1BDA44DBE5}"/>
                </a:ext>
              </a:extLst>
            </p:cNvPr>
            <p:cNvSpPr/>
            <p:nvPr/>
          </p:nvSpPr>
          <p:spPr>
            <a:xfrm>
              <a:off x="7937083" y="4135114"/>
              <a:ext cx="827259" cy="596256"/>
            </a:xfrm>
            <a:prstGeom prst="wedgeRectCallout">
              <a:avLst>
                <a:gd name="adj1" fmla="val -110074"/>
                <a:gd name="adj2" fmla="val 75403"/>
              </a:avLst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RBI-AF</a:t>
              </a:r>
            </a:p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Croatia</a:t>
              </a:r>
            </a:p>
          </p:txBody>
        </p:sp>
        <p:sp>
          <p:nvSpPr>
            <p:cNvPr id="40" name="Rectangular Callout 14">
              <a:extLst>
                <a:ext uri="{FF2B5EF4-FFF2-40B4-BE49-F238E27FC236}">
                  <a16:creationId xmlns:a16="http://schemas.microsoft.com/office/drawing/2014/main" id="{969D4058-8259-361C-687A-7819FBACC7B8}"/>
                </a:ext>
              </a:extLst>
            </p:cNvPr>
            <p:cNvSpPr/>
            <p:nvPr/>
          </p:nvSpPr>
          <p:spPr>
            <a:xfrm>
              <a:off x="7858572" y="4905094"/>
              <a:ext cx="1111281" cy="820397"/>
            </a:xfrm>
            <a:prstGeom prst="wedgeRectCallout">
              <a:avLst>
                <a:gd name="adj1" fmla="val -109867"/>
                <a:gd name="adj2" fmla="val 23416"/>
              </a:avLst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ENEA-FNG</a:t>
              </a:r>
            </a:p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INFN</a:t>
              </a:r>
            </a:p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Italy</a:t>
              </a:r>
            </a:p>
          </p:txBody>
        </p:sp>
        <p:sp>
          <p:nvSpPr>
            <p:cNvPr id="41" name="Rectangular Callout 15">
              <a:extLst>
                <a:ext uri="{FF2B5EF4-FFF2-40B4-BE49-F238E27FC236}">
                  <a16:creationId xmlns:a16="http://schemas.microsoft.com/office/drawing/2014/main" id="{141B0F38-7A30-B395-29BA-11C88917DF6B}"/>
                </a:ext>
              </a:extLst>
            </p:cNvPr>
            <p:cNvSpPr/>
            <p:nvPr/>
          </p:nvSpPr>
          <p:spPr>
            <a:xfrm>
              <a:off x="6255331" y="1994377"/>
              <a:ext cx="1193553" cy="772119"/>
            </a:xfrm>
            <a:prstGeom prst="wedgeRectCallout">
              <a:avLst>
                <a:gd name="adj1" fmla="val -36503"/>
                <a:gd name="adj2" fmla="val 313577"/>
              </a:avLst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IRRAD/GIF</a:t>
              </a:r>
              <a:r>
                <a:rPr lang="en-US" sz="1600" baseline="30000" dirty="0">
                  <a:solidFill>
                    <a:schemeClr val="tx1"/>
                  </a:solidFill>
                </a:rPr>
                <a:t>++</a:t>
              </a:r>
            </a:p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CERN Switzerland</a:t>
              </a:r>
            </a:p>
          </p:txBody>
        </p:sp>
        <p:sp>
          <p:nvSpPr>
            <p:cNvPr id="42" name="Oval 25">
              <a:extLst>
                <a:ext uri="{FF2B5EF4-FFF2-40B4-BE49-F238E27FC236}">
                  <a16:creationId xmlns:a16="http://schemas.microsoft.com/office/drawing/2014/main" id="{6FA61187-738D-B61D-466D-424C8788FDBB}"/>
                </a:ext>
              </a:extLst>
            </p:cNvPr>
            <p:cNvSpPr/>
            <p:nvPr/>
          </p:nvSpPr>
          <p:spPr>
            <a:xfrm>
              <a:off x="6304022" y="4862978"/>
              <a:ext cx="213064" cy="213064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pic>
          <p:nvPicPr>
            <p:cNvPr id="43" name="Picture 1">
              <a:extLst>
                <a:ext uri="{FF2B5EF4-FFF2-40B4-BE49-F238E27FC236}">
                  <a16:creationId xmlns:a16="http://schemas.microsoft.com/office/drawing/2014/main" id="{E361D0B6-E79D-0F2C-CFE6-58D60104ED0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98701" y="5421549"/>
              <a:ext cx="225572" cy="225572"/>
            </a:xfrm>
            <a:prstGeom prst="rect">
              <a:avLst/>
            </a:prstGeom>
          </p:spPr>
        </p:pic>
        <p:sp>
          <p:nvSpPr>
            <p:cNvPr id="44" name="Rectangular Callout 13">
              <a:extLst>
                <a:ext uri="{FF2B5EF4-FFF2-40B4-BE49-F238E27FC236}">
                  <a16:creationId xmlns:a16="http://schemas.microsoft.com/office/drawing/2014/main" id="{98DCEFBB-9807-3E23-C160-E80638B9C601}"/>
                </a:ext>
              </a:extLst>
            </p:cNvPr>
            <p:cNvSpPr/>
            <p:nvPr/>
          </p:nvSpPr>
          <p:spPr>
            <a:xfrm>
              <a:off x="7124273" y="3875872"/>
              <a:ext cx="649222" cy="596256"/>
            </a:xfrm>
            <a:prstGeom prst="wedgeRectCallout">
              <a:avLst>
                <a:gd name="adj1" fmla="val -86346"/>
                <a:gd name="adj2" fmla="val 156189"/>
              </a:avLst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rgbClr val="7030A0"/>
                  </a:solidFill>
                </a:rPr>
                <a:t>CAEN</a:t>
              </a:r>
            </a:p>
            <a:p>
              <a:pPr algn="ctr"/>
              <a:r>
                <a:rPr lang="en-US" sz="1600" dirty="0">
                  <a:solidFill>
                    <a:srgbClr val="7030A0"/>
                  </a:solidFill>
                </a:rPr>
                <a:t>Italy</a:t>
              </a:r>
            </a:p>
          </p:txBody>
        </p:sp>
        <p:sp>
          <p:nvSpPr>
            <p:cNvPr id="45" name="Oval 28">
              <a:extLst>
                <a:ext uri="{FF2B5EF4-FFF2-40B4-BE49-F238E27FC236}">
                  <a16:creationId xmlns:a16="http://schemas.microsoft.com/office/drawing/2014/main" id="{DB3A9C94-17E4-5235-B294-5ABFE65F559A}"/>
                </a:ext>
              </a:extLst>
            </p:cNvPr>
            <p:cNvSpPr/>
            <p:nvPr/>
          </p:nvSpPr>
          <p:spPr>
            <a:xfrm>
              <a:off x="6002065" y="4490252"/>
              <a:ext cx="213064" cy="21306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46" name="Oval 29">
              <a:extLst>
                <a:ext uri="{FF2B5EF4-FFF2-40B4-BE49-F238E27FC236}">
                  <a16:creationId xmlns:a16="http://schemas.microsoft.com/office/drawing/2014/main" id="{37EF94A4-85AD-1945-2A90-5B36020CD3D0}"/>
                </a:ext>
              </a:extLst>
            </p:cNvPr>
            <p:cNvSpPr/>
            <p:nvPr/>
          </p:nvSpPr>
          <p:spPr>
            <a:xfrm>
              <a:off x="5715346" y="5351723"/>
              <a:ext cx="213064" cy="213064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pic>
          <p:nvPicPr>
            <p:cNvPr id="47" name="Picture 30">
              <a:extLst>
                <a:ext uri="{FF2B5EF4-FFF2-40B4-BE49-F238E27FC236}">
                  <a16:creationId xmlns:a16="http://schemas.microsoft.com/office/drawing/2014/main" id="{14E49DA6-F555-9DD5-8C6D-780FB6BD79B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87486" y="4527133"/>
              <a:ext cx="225572" cy="225572"/>
            </a:xfrm>
            <a:prstGeom prst="rect">
              <a:avLst/>
            </a:prstGeom>
          </p:spPr>
        </p:pic>
        <p:sp>
          <p:nvSpPr>
            <p:cNvPr id="48" name="Rectangular Callout 6">
              <a:extLst>
                <a:ext uri="{FF2B5EF4-FFF2-40B4-BE49-F238E27FC236}">
                  <a16:creationId xmlns:a16="http://schemas.microsoft.com/office/drawing/2014/main" id="{9FD1F26A-7CB5-3F1B-396B-91EE56B3AA33}"/>
                </a:ext>
              </a:extLst>
            </p:cNvPr>
            <p:cNvSpPr/>
            <p:nvPr/>
          </p:nvSpPr>
          <p:spPr>
            <a:xfrm>
              <a:off x="5280971" y="2809838"/>
              <a:ext cx="956723" cy="745626"/>
            </a:xfrm>
            <a:prstGeom prst="wedgeRectCallout">
              <a:avLst>
                <a:gd name="adj1" fmla="val 34899"/>
                <a:gd name="adj2" fmla="val 170709"/>
              </a:avLst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MINES</a:t>
              </a:r>
            </a:p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ParisTech</a:t>
              </a:r>
            </a:p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France</a:t>
              </a:r>
            </a:p>
          </p:txBody>
        </p:sp>
        <p:sp>
          <p:nvSpPr>
            <p:cNvPr id="49" name="Rectangular Callout 12">
              <a:extLst>
                <a:ext uri="{FF2B5EF4-FFF2-40B4-BE49-F238E27FC236}">
                  <a16:creationId xmlns:a16="http://schemas.microsoft.com/office/drawing/2014/main" id="{B959A857-3616-F92D-47A6-7EEF7B5F84DE}"/>
                </a:ext>
              </a:extLst>
            </p:cNvPr>
            <p:cNvSpPr/>
            <p:nvPr/>
          </p:nvSpPr>
          <p:spPr>
            <a:xfrm>
              <a:off x="6042049" y="5819402"/>
              <a:ext cx="1116446" cy="483890"/>
            </a:xfrm>
            <a:prstGeom prst="wedgeRectCallout">
              <a:avLst>
                <a:gd name="adj1" fmla="val -57395"/>
                <a:gd name="adj2" fmla="val -108188"/>
              </a:avLst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ITAINNOVA</a:t>
              </a:r>
            </a:p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Spain</a:t>
              </a:r>
            </a:p>
          </p:txBody>
        </p:sp>
        <p:sp>
          <p:nvSpPr>
            <p:cNvPr id="50" name="CustomShape 7">
              <a:extLst>
                <a:ext uri="{FF2B5EF4-FFF2-40B4-BE49-F238E27FC236}">
                  <a16:creationId xmlns:a16="http://schemas.microsoft.com/office/drawing/2014/main" id="{AE0DCA30-296F-9B76-A4EF-BA0E1CF7F496}"/>
                </a:ext>
              </a:extLst>
            </p:cNvPr>
            <p:cNvSpPr/>
            <p:nvPr/>
          </p:nvSpPr>
          <p:spPr>
            <a:xfrm>
              <a:off x="7915273" y="2037017"/>
              <a:ext cx="1111281" cy="6858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/>
            <a:lstStyle/>
            <a:p>
              <a:pPr marL="360000"/>
              <a:r>
                <a:rPr lang="en-US" sz="1400" b="0" strike="noStrike" spc="-1" dirty="0"/>
                <a:t>Partner</a:t>
              </a:r>
            </a:p>
            <a:p>
              <a:pPr marL="360000"/>
              <a:r>
                <a:rPr lang="en-US" sz="1400" b="0" strike="noStrike" spc="-1" dirty="0"/>
                <a:t>Company </a:t>
              </a:r>
              <a:r>
                <a:rPr lang="en-US" sz="1400" b="0" strike="noStrike" spc="-1" dirty="0">
                  <a:solidFill>
                    <a:srgbClr val="171A6C"/>
                  </a:solidFill>
                  <a:ea typeface="DejaVu Sans"/>
                </a:rPr>
                <a:t>Facility</a:t>
              </a:r>
              <a:endParaRPr lang="en-US" sz="1400" b="0" strike="noStrike" spc="-1" dirty="0"/>
            </a:p>
          </p:txBody>
        </p:sp>
        <p:sp>
          <p:nvSpPr>
            <p:cNvPr id="51" name="CustomShape 8">
              <a:extLst>
                <a:ext uri="{FF2B5EF4-FFF2-40B4-BE49-F238E27FC236}">
                  <a16:creationId xmlns:a16="http://schemas.microsoft.com/office/drawing/2014/main" id="{1BCA8B37-F40D-A587-24F3-141488C9576C}"/>
                </a:ext>
              </a:extLst>
            </p:cNvPr>
            <p:cNvSpPr/>
            <p:nvPr/>
          </p:nvSpPr>
          <p:spPr>
            <a:xfrm>
              <a:off x="8048737" y="2516424"/>
              <a:ext cx="141120" cy="142920"/>
            </a:xfrm>
            <a:prstGeom prst="ellipse">
              <a:avLst/>
            </a:prstGeom>
            <a:solidFill>
              <a:srgbClr val="FFC000"/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s-ES"/>
            </a:p>
          </p:txBody>
        </p:sp>
        <p:sp>
          <p:nvSpPr>
            <p:cNvPr id="52" name="CustomShape 9">
              <a:extLst>
                <a:ext uri="{FF2B5EF4-FFF2-40B4-BE49-F238E27FC236}">
                  <a16:creationId xmlns:a16="http://schemas.microsoft.com/office/drawing/2014/main" id="{7E423D0E-3D63-3F04-61F1-0F8F5CD5067D}"/>
                </a:ext>
              </a:extLst>
            </p:cNvPr>
            <p:cNvSpPr/>
            <p:nvPr/>
          </p:nvSpPr>
          <p:spPr>
            <a:xfrm>
              <a:off x="8048737" y="2077000"/>
              <a:ext cx="141120" cy="142920"/>
            </a:xfrm>
            <a:prstGeom prst="ellipse">
              <a:avLst/>
            </a:prstGeom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s-ES"/>
            </a:p>
          </p:txBody>
        </p:sp>
        <p:sp>
          <p:nvSpPr>
            <p:cNvPr id="53" name="Rectangular Callout 12">
              <a:extLst>
                <a:ext uri="{FF2B5EF4-FFF2-40B4-BE49-F238E27FC236}">
                  <a16:creationId xmlns:a16="http://schemas.microsoft.com/office/drawing/2014/main" id="{B9FBA8C0-32E7-211C-93AC-B8D90B32B084}"/>
                </a:ext>
              </a:extLst>
            </p:cNvPr>
            <p:cNvSpPr/>
            <p:nvPr/>
          </p:nvSpPr>
          <p:spPr>
            <a:xfrm>
              <a:off x="4852124" y="5819402"/>
              <a:ext cx="696560" cy="483891"/>
            </a:xfrm>
            <a:prstGeom prst="wedgeRectCallout">
              <a:avLst>
                <a:gd name="adj1" fmla="val 64873"/>
                <a:gd name="adj2" fmla="val -46699"/>
              </a:avLst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rgbClr val="7030A0"/>
                  </a:solidFill>
                </a:rPr>
                <a:t>FYLA</a:t>
              </a:r>
            </a:p>
            <a:p>
              <a:pPr algn="ctr"/>
              <a:r>
                <a:rPr lang="en-US" sz="1600" dirty="0">
                  <a:solidFill>
                    <a:srgbClr val="7030A0"/>
                  </a:solidFill>
                </a:rPr>
                <a:t>Spain</a:t>
              </a:r>
            </a:p>
          </p:txBody>
        </p:sp>
        <p:sp>
          <p:nvSpPr>
            <p:cNvPr id="54" name="Oval 36">
              <a:extLst>
                <a:ext uri="{FF2B5EF4-FFF2-40B4-BE49-F238E27FC236}">
                  <a16:creationId xmlns:a16="http://schemas.microsoft.com/office/drawing/2014/main" id="{DB1356AB-2752-B47E-3CBA-962CECE892FA}"/>
                </a:ext>
              </a:extLst>
            </p:cNvPr>
            <p:cNvSpPr/>
            <p:nvPr/>
          </p:nvSpPr>
          <p:spPr>
            <a:xfrm>
              <a:off x="5675989" y="5661241"/>
              <a:ext cx="213064" cy="213064"/>
            </a:xfrm>
            <a:prstGeom prst="ellipse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</p:grpSp>
      <p:sp>
        <p:nvSpPr>
          <p:cNvPr id="55" name="Content Placeholder 5">
            <a:extLst>
              <a:ext uri="{FF2B5EF4-FFF2-40B4-BE49-F238E27FC236}">
                <a16:creationId xmlns:a16="http://schemas.microsoft.com/office/drawing/2014/main" id="{72A07422-6D83-DD68-F2CF-FCFB7C444060}"/>
              </a:ext>
            </a:extLst>
          </p:cNvPr>
          <p:cNvSpPr txBox="1">
            <a:spLocks/>
          </p:cNvSpPr>
          <p:nvPr/>
        </p:nvSpPr>
        <p:spPr bwMode="auto">
          <a:xfrm>
            <a:off x="4699195" y="5862857"/>
            <a:ext cx="2337988" cy="431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684213"/>
            <a:r>
              <a:rPr lang="en-US" sz="1400" i="1" baseline="30000" dirty="0">
                <a:latin typeface="Calibri" pitchFamily="34" charset="0"/>
              </a:rPr>
              <a:t>(*)</a:t>
            </a:r>
            <a:r>
              <a:rPr lang="en-US" sz="1400" i="1" dirty="0">
                <a:latin typeface="Calibri" pitchFamily="34" charset="0"/>
              </a:rPr>
              <a:t> Collaborating Institute</a:t>
            </a:r>
          </a:p>
          <a:p>
            <a:pPr defTabSz="684213"/>
            <a:r>
              <a:rPr lang="en-US" sz="1400" baseline="30000" dirty="0">
                <a:latin typeface="Calibri" pitchFamily="34" charset="0"/>
              </a:rPr>
              <a:t>(+)</a:t>
            </a:r>
            <a:r>
              <a:rPr lang="en-US" sz="1400" dirty="0">
                <a:latin typeface="Calibri" pitchFamily="34" charset="0"/>
              </a:rPr>
              <a:t> </a:t>
            </a:r>
            <a:r>
              <a:rPr lang="en-US" sz="1400" b="1" dirty="0">
                <a:solidFill>
                  <a:srgbClr val="00B050"/>
                </a:solidFill>
                <a:latin typeface="Calibri" pitchFamily="34" charset="0"/>
              </a:rPr>
              <a:t>RTO</a:t>
            </a:r>
          </a:p>
        </p:txBody>
      </p:sp>
    </p:spTree>
    <p:extLst>
      <p:ext uri="{BB962C8B-B14F-4D97-AF65-F5344CB8AC3E}">
        <p14:creationId xmlns:p14="http://schemas.microsoft.com/office/powerpoint/2010/main" val="29206508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8AA87C33-172D-AC04-4AD4-D491B32DE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/>
              <a:t>Second Project Review meeting</a:t>
            </a:r>
            <a:endParaRPr lang="en-GB" dirty="0"/>
          </a:p>
        </p:txBody>
      </p: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C33C35F2-137F-F1B8-7906-2B0B931BA5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1291964" cy="365125"/>
          </a:xfrm>
        </p:spPr>
        <p:txBody>
          <a:bodyPr anchor="ctr"/>
          <a:lstStyle/>
          <a:p>
            <a:r>
              <a:rPr lang="en-US" sz="1100" dirty="0"/>
              <a:t>20</a:t>
            </a:r>
            <a:r>
              <a:rPr lang="en-US" sz="1100" baseline="30000" dirty="0"/>
              <a:t>th</a:t>
            </a:r>
            <a:r>
              <a:rPr lang="en-US" sz="1100" dirty="0"/>
              <a:t>  June 2024</a:t>
            </a:r>
            <a:endParaRPr lang="en-GB" sz="14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5508" y="1145501"/>
            <a:ext cx="4483931" cy="5644236"/>
          </a:xfrm>
        </p:spPr>
        <p:txBody>
          <a:bodyPr>
            <a:normAutofit lnSpcReduction="10000"/>
          </a:bodyPr>
          <a:lstStyle/>
          <a:p>
            <a:pPr marL="271463" indent="-271463" defTabSz="684213">
              <a:buFont typeface="Arial" charset="0"/>
              <a:buChar char="•"/>
            </a:pPr>
            <a:r>
              <a:rPr lang="en-US" sz="2200" dirty="0">
                <a:latin typeface="Calibri" pitchFamily="34" charset="0"/>
              </a:rPr>
              <a:t>New precise and monitored </a:t>
            </a:r>
            <a:r>
              <a:rPr lang="en-US" sz="2200" b="1" u="sng" dirty="0">
                <a:latin typeface="Calibri" pitchFamily="34" charset="0"/>
              </a:rPr>
              <a:t>sample positioning system </a:t>
            </a:r>
            <a:r>
              <a:rPr lang="en-US" sz="2200" dirty="0">
                <a:latin typeface="Calibri" pitchFamily="34" charset="0"/>
              </a:rPr>
              <a:t>(1nm to tenths nm) &amp; software control –SPECTOR upgrade.  </a:t>
            </a:r>
            <a:endParaRPr lang="en-US" sz="2000" b="1" u="sng" dirty="0">
              <a:solidFill>
                <a:srgbClr val="00B050"/>
              </a:solidFill>
              <a:latin typeface="Calibri" pitchFamily="34" charset="0"/>
            </a:endParaRPr>
          </a:p>
          <a:p>
            <a:pPr marL="271463" indent="-271463" defTabSz="684213">
              <a:buFont typeface="Arial" charset="0"/>
              <a:buChar char="•"/>
            </a:pPr>
            <a:r>
              <a:rPr lang="en-US" sz="2200" b="1" u="sng" dirty="0">
                <a:latin typeface="Calibri" pitchFamily="34" charset="0"/>
              </a:rPr>
              <a:t>Sample cooling system </a:t>
            </a:r>
            <a:r>
              <a:rPr lang="en-US" sz="2200" dirty="0">
                <a:latin typeface="Calibri" pitchFamily="34" charset="0"/>
              </a:rPr>
              <a:t>( low Temp)</a:t>
            </a:r>
          </a:p>
          <a:p>
            <a:pPr marL="800100" lvl="1" indent="-342900" defTabSz="684213">
              <a:spcBef>
                <a:spcPts val="750"/>
              </a:spcBef>
              <a:buFont typeface="Wingdings" panose="05000000000000000000" pitchFamily="2" charset="2"/>
              <a:buChar char="Ø"/>
            </a:pPr>
            <a:r>
              <a:rPr lang="en-US" sz="2000" dirty="0">
                <a:latin typeface="Calibri" pitchFamily="34" charset="0"/>
              </a:rPr>
              <a:t>The present setup for low temperatures </a:t>
            </a:r>
            <a:r>
              <a:rPr lang="en-US" sz="2000" b="1" dirty="0">
                <a:solidFill>
                  <a:srgbClr val="00B050"/>
                </a:solidFill>
                <a:latin typeface="Calibri" pitchFamily="34" charset="0"/>
              </a:rPr>
              <a:t>can achieve temperatures ~ 40-50 K</a:t>
            </a:r>
          </a:p>
          <a:p>
            <a:pPr marL="271463" indent="-271463" defTabSz="684213">
              <a:lnSpc>
                <a:spcPct val="100000"/>
              </a:lnSpc>
              <a:buFont typeface="Arial" charset="0"/>
              <a:buChar char="•"/>
            </a:pPr>
            <a:r>
              <a:rPr lang="en-US" sz="2200" dirty="0">
                <a:latin typeface="Calibri" pitchFamily="34" charset="0"/>
              </a:rPr>
              <a:t>Upgrades are already very useful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 Time for sample precise positioning and micro-analyses on areas of interest is significantly decreased</a:t>
            </a:r>
          </a:p>
          <a:p>
            <a:pPr marL="271463" indent="-271463" defTabSz="684213">
              <a:lnSpc>
                <a:spcPct val="100000"/>
              </a:lnSpc>
              <a:buFont typeface="Arial" charset="0"/>
              <a:buChar char="•"/>
            </a:pPr>
            <a:r>
              <a:rPr lang="en-US" sz="2200" dirty="0">
                <a:latin typeface="Calibri" pitchFamily="34" charset="0"/>
              </a:rPr>
              <a:t>Additional work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New XYZ piezo stage has been designed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700" dirty="0"/>
              <a:t>It will deliver soon and control system will be integrated in SPECTOR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700" dirty="0"/>
              <a:t>Activity covered with RBI funds</a:t>
            </a:r>
            <a:endParaRPr lang="en-US" sz="2300" dirty="0"/>
          </a:p>
          <a:p>
            <a:endParaRPr lang="en-US" dirty="0"/>
          </a:p>
          <a:p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4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820838" y="1"/>
            <a:ext cx="6218213" cy="1077238"/>
          </a:xfrm>
        </p:spPr>
        <p:txBody>
          <a:bodyPr>
            <a:normAutofit fontScale="90000"/>
          </a:bodyPr>
          <a:lstStyle/>
          <a:p>
            <a:pPr algn="r"/>
            <a:r>
              <a:rPr lang="fr-CH" dirty="0" err="1"/>
              <a:t>Task</a:t>
            </a:r>
            <a:r>
              <a:rPr lang="fr-CH" dirty="0"/>
              <a:t> 4.2: Micro-</a:t>
            </a:r>
            <a:r>
              <a:rPr lang="fr-CH" dirty="0" err="1"/>
              <a:t>beam</a:t>
            </a:r>
            <a:r>
              <a:rPr lang="fr-CH" dirty="0"/>
              <a:t> Upgrade at RBI Accelerator Facility -  </a:t>
            </a:r>
            <a:r>
              <a:rPr lang="fr-CH" dirty="0" err="1"/>
              <a:t>Results</a:t>
            </a:r>
            <a:r>
              <a:rPr lang="fr-CH" dirty="0"/>
              <a:t>/highlights</a:t>
            </a:r>
            <a:endParaRPr lang="fr-FR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E46469BD-89CA-4F3B-987D-C6291C3B46E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33" r="5741" b="7219"/>
          <a:stretch/>
        </p:blipFill>
        <p:spPr>
          <a:xfrm>
            <a:off x="4633399" y="1225396"/>
            <a:ext cx="1432331" cy="2203603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6909DC93-A4DF-4D2A-8A0C-83A8681843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3421" y="1145501"/>
            <a:ext cx="3080579" cy="2469137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9AEA575C-1385-424E-8E0F-EB90ABDB5D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8040" y="3533196"/>
            <a:ext cx="4572000" cy="1684421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0B6C0D47-1F68-4F16-9C66-791A8C9D2D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59741" y="5308718"/>
            <a:ext cx="1081873" cy="1015952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F4FFF012-96F7-41E9-8C90-6F1FE91633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11228" y="5245822"/>
            <a:ext cx="1995857" cy="1027739"/>
          </a:xfrm>
          <a:prstGeom prst="rect">
            <a:avLst/>
          </a:prstGeom>
        </p:spPr>
      </p:pic>
      <p:sp>
        <p:nvSpPr>
          <p:cNvPr id="16" name="Flecha: a la derecha 15">
            <a:extLst>
              <a:ext uri="{FF2B5EF4-FFF2-40B4-BE49-F238E27FC236}">
                <a16:creationId xmlns:a16="http://schemas.microsoft.com/office/drawing/2014/main" id="{3F8196DA-2447-4E91-95FB-65F3D51358D9}"/>
              </a:ext>
            </a:extLst>
          </p:cNvPr>
          <p:cNvSpPr/>
          <p:nvPr/>
        </p:nvSpPr>
        <p:spPr>
          <a:xfrm>
            <a:off x="5929944" y="5632604"/>
            <a:ext cx="857718" cy="2523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TextBox 11">
            <a:extLst>
              <a:ext uri="{FF2B5EF4-FFF2-40B4-BE49-F238E27FC236}">
                <a16:creationId xmlns:a16="http://schemas.microsoft.com/office/drawing/2014/main" id="{2EF6862F-F7B2-458D-835D-7336B5C783E5}"/>
              </a:ext>
            </a:extLst>
          </p:cNvPr>
          <p:cNvSpPr txBox="1"/>
          <p:nvPr/>
        </p:nvSpPr>
        <p:spPr>
          <a:xfrm>
            <a:off x="2933855" y="1967697"/>
            <a:ext cx="745240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MS12</a:t>
            </a:r>
            <a:endParaRPr lang="en-GB" b="1" dirty="0"/>
          </a:p>
        </p:txBody>
      </p:sp>
      <p:pic>
        <p:nvPicPr>
          <p:cNvPr id="18" name="Picture 7">
            <a:extLst>
              <a:ext uri="{FF2B5EF4-FFF2-40B4-BE49-F238E27FC236}">
                <a16:creationId xmlns:a16="http://schemas.microsoft.com/office/drawing/2014/main" id="{9A73D5F1-67E9-4D49-B41D-09D98905761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6071" b="96429" l="4221" r="93182">
                        <a14:foregroundMark x1="44156" y1="66071" x2="44156" y2="66071"/>
                        <a14:foregroundMark x1="54221" y1="53571" x2="54221" y2="53571"/>
                        <a14:foregroundMark x1="70455" y1="77143" x2="70455" y2="77143"/>
                        <a14:foregroundMark x1="40260" y1="96429" x2="40260" y2="96429"/>
                        <a14:foregroundMark x1="4545" y1="51429" x2="4545" y2="51429"/>
                        <a14:foregroundMark x1="93182" y1="6071" x2="93182" y2="6071"/>
                        <a14:backgroundMark x1="40260" y1="33214" x2="40260" y2="33214"/>
                        <a14:backgroundMark x1="9091" y1="9643" x2="9091" y2="9643"/>
                        <a14:backgroundMark x1="90584" y1="77143" x2="90584" y2="77143"/>
                        <a14:backgroundMark x1="60390" y1="64643" x2="60390" y2="6464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017" y="1929265"/>
            <a:ext cx="413548" cy="375952"/>
          </a:xfrm>
          <a:prstGeom prst="rect">
            <a:avLst/>
          </a:prstGeom>
        </p:spPr>
      </p:pic>
      <p:sp>
        <p:nvSpPr>
          <p:cNvPr id="3" name="TextBox 9">
            <a:extLst>
              <a:ext uri="{FF2B5EF4-FFF2-40B4-BE49-F238E27FC236}">
                <a16:creationId xmlns:a16="http://schemas.microsoft.com/office/drawing/2014/main" id="{6DD502B1-3EAC-AEE0-5392-5DFB23415F7B}"/>
              </a:ext>
            </a:extLst>
          </p:cNvPr>
          <p:cNvSpPr txBox="1"/>
          <p:nvPr/>
        </p:nvSpPr>
        <p:spPr>
          <a:xfrm>
            <a:off x="4268791" y="3289884"/>
            <a:ext cx="73682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D4.1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785919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B334FD-6FFC-5D9F-A327-16AABDED0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/>
              <a:t>Second Project Review meeting</a:t>
            </a:r>
            <a:endParaRPr lang="en-GB" dirty="0"/>
          </a:p>
        </p:txBody>
      </p:sp>
      <p:sp>
        <p:nvSpPr>
          <p:cNvPr id="7" name="Date Placeholder 5">
            <a:extLst>
              <a:ext uri="{FF2B5EF4-FFF2-40B4-BE49-F238E27FC236}">
                <a16:creationId xmlns:a16="http://schemas.microsoft.com/office/drawing/2014/main" id="{382B35EB-42FB-964F-8E76-B2F2DDFFAB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1291964" cy="365125"/>
          </a:xfrm>
        </p:spPr>
        <p:txBody>
          <a:bodyPr anchor="ctr"/>
          <a:lstStyle/>
          <a:p>
            <a:r>
              <a:rPr lang="en-US" sz="1100" dirty="0"/>
              <a:t>20</a:t>
            </a:r>
            <a:r>
              <a:rPr lang="en-US" sz="1100" baseline="30000" dirty="0"/>
              <a:t>th</a:t>
            </a:r>
            <a:r>
              <a:rPr lang="en-US" sz="1100" dirty="0"/>
              <a:t>  June 2024</a:t>
            </a:r>
            <a:endParaRPr lang="en-GB" sz="1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22D517-1DEB-4345-968D-773A9A574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F432766E-BF10-39D5-9D15-049346E21E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510" y="5006178"/>
            <a:ext cx="5008580" cy="1384303"/>
          </a:xfrm>
        </p:spPr>
        <p:txBody>
          <a:bodyPr>
            <a:normAutofit fontScale="92500" lnSpcReduction="10000"/>
          </a:bodyPr>
          <a:lstStyle/>
          <a:p>
            <a:pPr marL="271463" indent="-271463" defTabSz="684213">
              <a:buFont typeface="Arial" charset="0"/>
              <a:buChar char="•"/>
            </a:pPr>
            <a:r>
              <a:rPr lang="en-US" sz="2400" dirty="0">
                <a:solidFill>
                  <a:srgbClr val="00B050"/>
                </a:solidFill>
                <a:latin typeface="Calibri" pitchFamily="34" charset="0"/>
              </a:rPr>
              <a:t>IDM specifications for deployment to new facilities finalized </a:t>
            </a:r>
          </a:p>
          <a:p>
            <a:pPr marL="271463" indent="-271463" defTabSz="684213">
              <a:buFont typeface="Arial" charset="0"/>
              <a:buChar char="•"/>
            </a:pPr>
            <a:r>
              <a:rPr lang="en-US" sz="2400" dirty="0">
                <a:solidFill>
                  <a:srgbClr val="00B050"/>
                </a:solidFill>
                <a:latin typeface="Calibri" pitchFamily="34" charset="0"/>
              </a:rPr>
              <a:t>Deployment @ GIF++ finalized</a:t>
            </a:r>
          </a:p>
          <a:p>
            <a:pPr marL="271463" indent="-271463" defTabSz="684213">
              <a:buFont typeface="Arial" charset="0"/>
              <a:buChar char="•"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Deployment @ FNAL ongoing</a:t>
            </a:r>
          </a:p>
        </p:txBody>
      </p:sp>
      <p:pic>
        <p:nvPicPr>
          <p:cNvPr id="9" name="Picture 1">
            <a:extLst>
              <a:ext uri="{FF2B5EF4-FFF2-40B4-BE49-F238E27FC236}">
                <a16:creationId xmlns:a16="http://schemas.microsoft.com/office/drawing/2014/main" id="{BCC6096A-2A91-4068-F785-8789EBEA216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7695" y="2318293"/>
            <a:ext cx="4283875" cy="10842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5">
            <a:extLst>
              <a:ext uri="{FF2B5EF4-FFF2-40B4-BE49-F238E27FC236}">
                <a16:creationId xmlns:a16="http://schemas.microsoft.com/office/drawing/2014/main" id="{6E185AC8-9798-AB06-01EC-C4726182C9A9}"/>
              </a:ext>
            </a:extLst>
          </p:cNvPr>
          <p:cNvSpPr txBox="1"/>
          <p:nvPr/>
        </p:nvSpPr>
        <p:spPr>
          <a:xfrm>
            <a:off x="0" y="1129008"/>
            <a:ext cx="49236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7188" lvl="1" indent="-265113" defTabSz="685783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171A6C"/>
                </a:solidFill>
                <a:cs typeface="Times New Roman" panose="02020603050405020304" pitchFamily="18" charset="0"/>
              </a:rPr>
              <a:t>For irradiation run 2024, </a:t>
            </a:r>
            <a:r>
              <a:rPr lang="en-GB" sz="2000" b="1" u="sng" dirty="0">
                <a:solidFill>
                  <a:srgbClr val="171A6C"/>
                </a:solidFill>
                <a:cs typeface="Times New Roman" panose="02020603050405020304" pitchFamily="18" charset="0"/>
              </a:rPr>
              <a:t>new version of generalize IDM deployed </a:t>
            </a:r>
            <a:r>
              <a:rPr lang="en-GB" sz="2000" dirty="0">
                <a:solidFill>
                  <a:srgbClr val="171A6C"/>
                </a:solidFill>
                <a:cs typeface="Times New Roman" panose="02020603050405020304" pitchFamily="18" charset="0"/>
              </a:rPr>
              <a:t>implementing the recommendations gathered during the </a:t>
            </a:r>
            <a:r>
              <a:rPr lang="en-GB" sz="2000" b="1" dirty="0">
                <a:solidFill>
                  <a:srgbClr val="171A6C"/>
                </a:solidFill>
                <a:cs typeface="Times New Roman" panose="02020603050405020304" pitchFamily="18" charset="0"/>
              </a:rPr>
              <a:t>usability session:</a:t>
            </a:r>
            <a:r>
              <a:rPr lang="en-GB" sz="2000" dirty="0">
                <a:solidFill>
                  <a:srgbClr val="171A6C"/>
                </a:solidFill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7" name="TextBox 9">
            <a:extLst>
              <a:ext uri="{FF2B5EF4-FFF2-40B4-BE49-F238E27FC236}">
                <a16:creationId xmlns:a16="http://schemas.microsoft.com/office/drawing/2014/main" id="{BDB042D0-A784-74E1-333D-5690F584DB80}"/>
              </a:ext>
            </a:extLst>
          </p:cNvPr>
          <p:cNvSpPr txBox="1"/>
          <p:nvPr/>
        </p:nvSpPr>
        <p:spPr>
          <a:xfrm>
            <a:off x="4561570" y="1121342"/>
            <a:ext cx="4696148" cy="19677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77825" lvl="1" indent="-285750" defTabSz="685783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71A6C"/>
                </a:solidFill>
                <a:cs typeface="Times New Roman" panose="02020603050405020304" pitchFamily="18" charset="0"/>
              </a:rPr>
              <a:t>The goal of </a:t>
            </a:r>
            <a:r>
              <a:rPr lang="en-US" sz="1600" b="1" dirty="0">
                <a:solidFill>
                  <a:srgbClr val="171A6C"/>
                </a:solidFill>
                <a:cs typeface="Times New Roman" panose="02020603050405020304" pitchFamily="18" charset="0"/>
              </a:rPr>
              <a:t>ENEA-FNG's contribution to D4.3 is to demonstrate IDM's applicability in facilities beyond CERN</a:t>
            </a:r>
            <a:r>
              <a:rPr lang="en-US" sz="1600" dirty="0">
                <a:solidFill>
                  <a:srgbClr val="171A6C"/>
                </a:solidFill>
                <a:cs typeface="Times New Roman" panose="02020603050405020304" pitchFamily="18" charset="0"/>
              </a:rPr>
              <a:t>, highlighting the software's generalization capabilities.</a:t>
            </a:r>
          </a:p>
          <a:p>
            <a:pPr marL="377825" lvl="1" indent="-285750" defTabSz="685783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71A6C"/>
                </a:solidFill>
                <a:cs typeface="Times New Roman" panose="02020603050405020304" pitchFamily="18" charset="0"/>
              </a:rPr>
              <a:t>The extension of the</a:t>
            </a:r>
            <a:r>
              <a:rPr lang="en-US" sz="1600" b="1" dirty="0">
                <a:solidFill>
                  <a:srgbClr val="00B050"/>
                </a:solidFill>
                <a:cs typeface="Times New Roman" panose="02020603050405020304" pitchFamily="18" charset="0"/>
              </a:rPr>
              <a:t> </a:t>
            </a:r>
            <a:r>
              <a:rPr lang="en-US" sz="1600" b="1" u="sng" dirty="0">
                <a:solidFill>
                  <a:srgbClr val="00B050"/>
                </a:solidFill>
                <a:cs typeface="Times New Roman" panose="02020603050405020304" pitchFamily="18" charset="0"/>
              </a:rPr>
              <a:t>IDM to CERN-GIF++ is complete</a:t>
            </a:r>
            <a:r>
              <a:rPr lang="en-US" sz="1600" dirty="0">
                <a:solidFill>
                  <a:srgbClr val="171A6C"/>
                </a:solidFill>
                <a:cs typeface="Times New Roman" panose="02020603050405020304" pitchFamily="18" charset="0"/>
              </a:rPr>
              <a:t>, but the departure of key staff at ENEA-FNG in Rome halted the software deployment work required for D4.3.</a:t>
            </a:r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id="{200C4DE4-4C99-17FA-8E3F-B9AD995E9B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029" y="3402510"/>
            <a:ext cx="4419598" cy="1712786"/>
          </a:xfrm>
          <a:prstGeom prst="rect">
            <a:avLst/>
          </a:prstGeom>
        </p:spPr>
      </p:pic>
      <p:sp>
        <p:nvSpPr>
          <p:cNvPr id="35" name="CuadroTexto 34">
            <a:extLst>
              <a:ext uri="{FF2B5EF4-FFF2-40B4-BE49-F238E27FC236}">
                <a16:creationId xmlns:a16="http://schemas.microsoft.com/office/drawing/2014/main" id="{5F073213-861F-6DE5-EBEC-7457FAD69CDC}"/>
              </a:ext>
            </a:extLst>
          </p:cNvPr>
          <p:cNvSpPr txBox="1"/>
          <p:nvPr/>
        </p:nvSpPr>
        <p:spPr>
          <a:xfrm>
            <a:off x="2655710" y="2341163"/>
            <a:ext cx="1781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IDM CERN IRRAD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55C822F1-640F-4D02-49E4-9B0CFD5B8255}"/>
              </a:ext>
            </a:extLst>
          </p:cNvPr>
          <p:cNvSpPr txBox="1"/>
          <p:nvPr/>
        </p:nvSpPr>
        <p:spPr>
          <a:xfrm>
            <a:off x="432751" y="4258903"/>
            <a:ext cx="1757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IDM FNAL IRRAD</a:t>
            </a:r>
          </a:p>
        </p:txBody>
      </p:sp>
      <p:pic>
        <p:nvPicPr>
          <p:cNvPr id="2" name="Picture 7">
            <a:extLst>
              <a:ext uri="{FF2B5EF4-FFF2-40B4-BE49-F238E27FC236}">
                <a16:creationId xmlns:a16="http://schemas.microsoft.com/office/drawing/2014/main" id="{45764BBB-B2B7-582A-6EB4-4A2510A88F7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071" b="96429" l="4221" r="93182">
                        <a14:foregroundMark x1="44156" y1="66071" x2="44156" y2="66071"/>
                        <a14:foregroundMark x1="54221" y1="53571" x2="54221" y2="53571"/>
                        <a14:foregroundMark x1="70455" y1="77143" x2="70455" y2="77143"/>
                        <a14:foregroundMark x1="40260" y1="96429" x2="40260" y2="96429"/>
                        <a14:foregroundMark x1="4545" y1="51429" x2="4545" y2="51429"/>
                        <a14:foregroundMark x1="93182" y1="6071" x2="93182" y2="6071"/>
                        <a14:backgroundMark x1="40260" y1="33214" x2="40260" y2="33214"/>
                        <a14:backgroundMark x1="9091" y1="9643" x2="9091" y2="9643"/>
                        <a14:backgroundMark x1="90584" y1="77143" x2="90584" y2="77143"/>
                        <a14:backgroundMark x1="60390" y1="64643" x2="60390" y2="6464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2612" y="5291520"/>
            <a:ext cx="464355" cy="422140"/>
          </a:xfrm>
          <a:prstGeom prst="rect">
            <a:avLst/>
          </a:prstGeom>
        </p:spPr>
      </p:pic>
      <p:sp>
        <p:nvSpPr>
          <p:cNvPr id="22" name="Title 5">
            <a:extLst>
              <a:ext uri="{FF2B5EF4-FFF2-40B4-BE49-F238E27FC236}">
                <a16:creationId xmlns:a16="http://schemas.microsoft.com/office/drawing/2014/main" id="{043A8A8C-7906-4FCE-8BE5-1D0735EDCE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6498" y="1"/>
            <a:ext cx="6107502" cy="1077238"/>
          </a:xfrm>
        </p:spPr>
        <p:txBody>
          <a:bodyPr>
            <a:noAutofit/>
          </a:bodyPr>
          <a:lstStyle/>
          <a:p>
            <a:pPr algn="r"/>
            <a:r>
              <a:rPr lang="en-US" sz="2400" dirty="0"/>
              <a:t>Task 4.3: Common Tools for Irradiation Facilities QC: Data Management, Traceability, Dosimetry and Activation Measurements: </a:t>
            </a:r>
            <a:r>
              <a:rPr lang="fr-CH" sz="2400" dirty="0" err="1"/>
              <a:t>Results</a:t>
            </a:r>
            <a:r>
              <a:rPr lang="fr-CH" sz="2400" dirty="0"/>
              <a:t>/highlights</a:t>
            </a:r>
            <a:endParaRPr lang="fr-FR" sz="2400" dirty="0"/>
          </a:p>
        </p:txBody>
      </p:sp>
      <p:sp>
        <p:nvSpPr>
          <p:cNvPr id="23" name="TextBox 11">
            <a:extLst>
              <a:ext uri="{FF2B5EF4-FFF2-40B4-BE49-F238E27FC236}">
                <a16:creationId xmlns:a16="http://schemas.microsoft.com/office/drawing/2014/main" id="{A34B0E30-C5D1-4667-AF97-B34D5D38FB76}"/>
              </a:ext>
            </a:extLst>
          </p:cNvPr>
          <p:cNvSpPr txBox="1"/>
          <p:nvPr/>
        </p:nvSpPr>
        <p:spPr>
          <a:xfrm>
            <a:off x="3024514" y="5291520"/>
            <a:ext cx="745240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MS13</a:t>
            </a:r>
            <a:endParaRPr lang="en-GB" b="1" dirty="0"/>
          </a:p>
        </p:txBody>
      </p:sp>
      <p:sp>
        <p:nvSpPr>
          <p:cNvPr id="4" name="TextBox 8">
            <a:extLst>
              <a:ext uri="{FF2B5EF4-FFF2-40B4-BE49-F238E27FC236}">
                <a16:creationId xmlns:a16="http://schemas.microsoft.com/office/drawing/2014/main" id="{0C9B7402-CE63-1091-43A0-032B1869F4FC}"/>
              </a:ext>
            </a:extLst>
          </p:cNvPr>
          <p:cNvSpPr txBox="1"/>
          <p:nvPr/>
        </p:nvSpPr>
        <p:spPr>
          <a:xfrm>
            <a:off x="4918221" y="3038519"/>
            <a:ext cx="3964934" cy="665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7188" lvl="1" indent="-265113" defTabSz="685783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Arial" panose="020B0604020202020204" pitchFamily="34" charset="0"/>
              <a:buChar char="•"/>
            </a:pPr>
            <a:r>
              <a:rPr lang="en-GB" sz="2000" b="1" u="sng" dirty="0">
                <a:solidFill>
                  <a:srgbClr val="171A6C"/>
                </a:solidFill>
                <a:cs typeface="Times New Roman" panose="02020603050405020304" pitchFamily="18" charset="0"/>
              </a:rPr>
              <a:t>Change of target facility for D4.3</a:t>
            </a:r>
          </a:p>
          <a:p>
            <a:pPr marL="357188" lvl="1" indent="-265113" defTabSz="685783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Arial" panose="020B0604020202020204" pitchFamily="34" charset="0"/>
              <a:buChar char="•"/>
            </a:pPr>
            <a:endParaRPr lang="en-US" sz="1400" b="1" dirty="0">
              <a:solidFill>
                <a:srgbClr val="171A6C"/>
              </a:solidFill>
              <a:cs typeface="Times New Roman" panose="02020603050405020304" pitchFamily="18" charset="0"/>
            </a:endParaRPr>
          </a:p>
        </p:txBody>
      </p:sp>
      <p:pic>
        <p:nvPicPr>
          <p:cNvPr id="8" name="Picture 12">
            <a:extLst>
              <a:ext uri="{FF2B5EF4-FFF2-40B4-BE49-F238E27FC236}">
                <a16:creationId xmlns:a16="http://schemas.microsoft.com/office/drawing/2014/main" id="{56C71455-3BF4-A9A6-1830-A49643C681B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8221" y="3556595"/>
            <a:ext cx="1555617" cy="1424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13">
            <a:extLst>
              <a:ext uri="{FF2B5EF4-FFF2-40B4-BE49-F238E27FC236}">
                <a16:creationId xmlns:a16="http://schemas.microsoft.com/office/drawing/2014/main" id="{CA1480CA-5B81-6E57-B66C-945F6D75666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337" y="3407204"/>
            <a:ext cx="1485365" cy="1555298"/>
          </a:xfrm>
          <a:prstGeom prst="rect">
            <a:avLst/>
          </a:prstGeom>
        </p:spPr>
      </p:pic>
      <p:sp>
        <p:nvSpPr>
          <p:cNvPr id="13" name="Arrow: Notched Right 16">
            <a:extLst>
              <a:ext uri="{FF2B5EF4-FFF2-40B4-BE49-F238E27FC236}">
                <a16:creationId xmlns:a16="http://schemas.microsoft.com/office/drawing/2014/main" id="{E9AE4147-87B8-76FB-059F-A8DD6E72AC92}"/>
              </a:ext>
            </a:extLst>
          </p:cNvPr>
          <p:cNvSpPr/>
          <p:nvPr/>
        </p:nvSpPr>
        <p:spPr>
          <a:xfrm>
            <a:off x="6402416" y="4500362"/>
            <a:ext cx="688917" cy="561957"/>
          </a:xfrm>
          <a:prstGeom prst="notch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CE3B709-4FA5-354C-D7B1-03546370CC1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7568" y="3536796"/>
            <a:ext cx="1481456" cy="951058"/>
          </a:xfrm>
          <a:prstGeom prst="rect">
            <a:avLst/>
          </a:prstGeom>
        </p:spPr>
      </p:pic>
      <p:sp>
        <p:nvSpPr>
          <p:cNvPr id="19" name="TextBox 9">
            <a:extLst>
              <a:ext uri="{FF2B5EF4-FFF2-40B4-BE49-F238E27FC236}">
                <a16:creationId xmlns:a16="http://schemas.microsoft.com/office/drawing/2014/main" id="{866DADAC-4CF2-C640-653E-BBDF2553BD45}"/>
              </a:ext>
            </a:extLst>
          </p:cNvPr>
          <p:cNvSpPr txBox="1"/>
          <p:nvPr/>
        </p:nvSpPr>
        <p:spPr>
          <a:xfrm>
            <a:off x="4398800" y="5074827"/>
            <a:ext cx="469614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77825" lvl="1" indent="-285750" defTabSz="685783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71A6C"/>
                </a:solidFill>
                <a:cs typeface="Times New Roman" panose="02020603050405020304" pitchFamily="18" charset="0"/>
              </a:rPr>
              <a:t>Due to the challenges at ENEA-FNG, </a:t>
            </a:r>
            <a:r>
              <a:rPr lang="en-US" sz="1600" b="1" dirty="0">
                <a:solidFill>
                  <a:srgbClr val="171A6C"/>
                </a:solidFill>
                <a:cs typeface="Times New Roman" panose="02020603050405020304" pitchFamily="18" charset="0"/>
              </a:rPr>
              <a:t>it's proposed to shift the software deployment from ENEA-FNG to the Fermilab-ITA proton irradiation facility </a:t>
            </a:r>
            <a:r>
              <a:rPr lang="en-US" sz="1600" dirty="0">
                <a:solidFill>
                  <a:srgbClr val="171A6C"/>
                </a:solidFill>
                <a:cs typeface="Times New Roman" panose="02020603050405020304" pitchFamily="18" charset="0"/>
              </a:rPr>
              <a:t>in the USA, with the change not affecting the original scope or objectives of D4.3</a:t>
            </a:r>
            <a:endParaRPr lang="en-GB" sz="1600" dirty="0">
              <a:solidFill>
                <a:srgbClr val="171A6C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8239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D9EA294C-2A82-1F58-5991-28CC243F4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/>
              <a:t>Second Project Review meeting</a:t>
            </a:r>
            <a:endParaRPr lang="en-GB" dirty="0"/>
          </a:p>
        </p:txBody>
      </p:sp>
      <p:sp>
        <p:nvSpPr>
          <p:cNvPr id="3" name="Date Placeholder 5">
            <a:extLst>
              <a:ext uri="{FF2B5EF4-FFF2-40B4-BE49-F238E27FC236}">
                <a16:creationId xmlns:a16="http://schemas.microsoft.com/office/drawing/2014/main" id="{810AF0E0-78D7-F2D6-F37A-98765D99DD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1291964" cy="365125"/>
          </a:xfrm>
        </p:spPr>
        <p:txBody>
          <a:bodyPr anchor="ctr"/>
          <a:lstStyle/>
          <a:p>
            <a:r>
              <a:rPr lang="en-US" sz="1100" dirty="0"/>
              <a:t>20</a:t>
            </a:r>
            <a:r>
              <a:rPr lang="en-US" sz="1100" baseline="30000" dirty="0"/>
              <a:t>th</a:t>
            </a:r>
            <a:r>
              <a:rPr lang="en-US" sz="1100" dirty="0"/>
              <a:t>  June 2024</a:t>
            </a:r>
            <a:endParaRPr lang="en-GB" sz="1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22D517-1DEB-4345-968D-773A9A574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002C8988-D771-9E8B-2305-20A09F19CE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88011"/>
            <a:ext cx="4572000" cy="2009150"/>
          </a:xfrm>
        </p:spPr>
        <p:txBody>
          <a:bodyPr>
            <a:normAutofit/>
          </a:bodyPr>
          <a:lstStyle/>
          <a:p>
            <a:r>
              <a:rPr lang="en-US" sz="20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Sample tracking control system</a:t>
            </a:r>
            <a:endParaRPr lang="en-US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sz="2000" dirty="0">
                <a:ea typeface="Calibri" panose="020F0502020204030204" pitchFamily="34" charset="0"/>
                <a:cs typeface="Times New Roman" panose="02020603050405020304" pitchFamily="18" charset="0"/>
              </a:rPr>
              <a:t>A new integrated RFID-based system (</a:t>
            </a:r>
            <a:r>
              <a:rPr lang="en-US" sz="2000" dirty="0" err="1">
                <a:ea typeface="Calibri" panose="020F0502020204030204" pitchFamily="34" charset="0"/>
                <a:cs typeface="Times New Roman" panose="02020603050405020304" pitchFamily="18" charset="0"/>
              </a:rPr>
              <a:t>DigiWaste</a:t>
            </a:r>
            <a:r>
              <a:rPr lang="en-US" sz="2000" dirty="0">
                <a:ea typeface="Calibri" panose="020F0502020204030204" pitchFamily="34" charset="0"/>
                <a:cs typeface="Times New Roman" panose="02020603050405020304" pitchFamily="18" charset="0"/>
              </a:rPr>
              <a:t> platform from CAEN), which combines spectroscopic radiation measurements and RFID tagging, </a:t>
            </a:r>
            <a:r>
              <a:rPr lang="en-US" sz="2000" dirty="0">
                <a:solidFill>
                  <a:srgbClr val="00B05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has been evaluated</a:t>
            </a:r>
            <a:r>
              <a:rPr lang="en-US" sz="2000" dirty="0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0D28A8B-2C57-3AA0-EEE5-6306B96F90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22" y="2998839"/>
            <a:ext cx="3429610" cy="2527588"/>
          </a:xfrm>
          <a:prstGeom prst="rect">
            <a:avLst/>
          </a:prstGeom>
        </p:spPr>
      </p:pic>
      <p:sp>
        <p:nvSpPr>
          <p:cNvPr id="9" name="TextBox 1">
            <a:extLst>
              <a:ext uri="{FF2B5EF4-FFF2-40B4-BE49-F238E27FC236}">
                <a16:creationId xmlns:a16="http://schemas.microsoft.com/office/drawing/2014/main" id="{255BACBA-C6ED-0E67-772A-323D669849AA}"/>
              </a:ext>
            </a:extLst>
          </p:cNvPr>
          <p:cNvSpPr txBox="1"/>
          <p:nvPr/>
        </p:nvSpPr>
        <p:spPr>
          <a:xfrm>
            <a:off x="104422" y="5688058"/>
            <a:ext cx="2249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DigiWaste platform</a:t>
            </a:r>
            <a:endParaRPr lang="en-GB" i="1" dirty="0"/>
          </a:p>
        </p:txBody>
      </p:sp>
      <p:pic>
        <p:nvPicPr>
          <p:cNvPr id="14" name="Picture 13" descr="A diagram of a computer server&#10;&#10;Description automatically generated">
            <a:extLst>
              <a:ext uri="{FF2B5EF4-FFF2-40B4-BE49-F238E27FC236}">
                <a16:creationId xmlns:a16="http://schemas.microsoft.com/office/drawing/2014/main" id="{2EF6D207-D578-2A71-4945-D864BA46A55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0121" y="4757775"/>
            <a:ext cx="1860784" cy="1514056"/>
          </a:xfrm>
          <a:prstGeom prst="rect">
            <a:avLst/>
          </a:prstGeom>
        </p:spPr>
      </p:pic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92CFB422-C0DF-0A43-5918-E8990D5646BB}"/>
              </a:ext>
            </a:extLst>
          </p:cNvPr>
          <p:cNvSpPr txBox="1">
            <a:spLocks/>
          </p:cNvSpPr>
          <p:nvPr/>
        </p:nvSpPr>
        <p:spPr>
          <a:xfrm>
            <a:off x="3930905" y="3658158"/>
            <a:ext cx="5205087" cy="2650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21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8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5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Data from the CAEN </a:t>
            </a:r>
            <a:r>
              <a:rPr lang="en-US" sz="2000" dirty="0" err="1"/>
              <a:t>RadHAND</a:t>
            </a:r>
            <a:r>
              <a:rPr lang="en-US" sz="2000" dirty="0"/>
              <a:t> tool and CANBERRA APEX-Gamma spectrometry system </a:t>
            </a:r>
            <a:r>
              <a:rPr lang="en-US" sz="2000" dirty="0">
                <a:solidFill>
                  <a:srgbClr val="00B050"/>
                </a:solidFill>
              </a:rPr>
              <a:t>have been integrated into IDM</a:t>
            </a:r>
            <a:r>
              <a:rPr lang="en-US" sz="2000" dirty="0"/>
              <a:t>.</a:t>
            </a:r>
            <a:endParaRPr lang="en-US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700" dirty="0"/>
              <a:t>Complete workflow tested</a:t>
            </a:r>
          </a:p>
          <a:p>
            <a:r>
              <a:rPr lang="en-US" sz="2000" dirty="0"/>
              <a:t>Milestone MS14 completed and released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700" dirty="0"/>
              <a:t>Including a Video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/>
              <a:t>Last Irradiation campaign is ongoing to test the radiation tolerance of RFID tags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000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6951BAE2-724F-7D36-7171-4B947A21A3C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021797"/>
            <a:ext cx="4467578" cy="2739043"/>
          </a:xfrm>
          <a:prstGeom prst="rect">
            <a:avLst/>
          </a:prstGeom>
        </p:spPr>
      </p:pic>
      <p:sp>
        <p:nvSpPr>
          <p:cNvPr id="16" name="TextBox 11">
            <a:extLst>
              <a:ext uri="{FF2B5EF4-FFF2-40B4-BE49-F238E27FC236}">
                <a16:creationId xmlns:a16="http://schemas.microsoft.com/office/drawing/2014/main" id="{707E6451-3EAA-98C8-1563-601ECD9BA5B5}"/>
              </a:ext>
            </a:extLst>
          </p:cNvPr>
          <p:cNvSpPr txBox="1"/>
          <p:nvPr/>
        </p:nvSpPr>
        <p:spPr>
          <a:xfrm>
            <a:off x="6354733" y="5199460"/>
            <a:ext cx="838199" cy="40011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MS14</a:t>
            </a:r>
            <a:endParaRPr lang="en-GB" sz="2000" b="1" dirty="0"/>
          </a:p>
        </p:txBody>
      </p:sp>
      <p:pic>
        <p:nvPicPr>
          <p:cNvPr id="17" name="Picture 7">
            <a:extLst>
              <a:ext uri="{FF2B5EF4-FFF2-40B4-BE49-F238E27FC236}">
                <a16:creationId xmlns:a16="http://schemas.microsoft.com/office/drawing/2014/main" id="{D6FCEAAB-3776-C2B3-F893-5662574E7F0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6071" b="96429" l="4221" r="93182">
                        <a14:foregroundMark x1="44156" y1="66071" x2="44156" y2="66071"/>
                        <a14:foregroundMark x1="54221" y1="53571" x2="54221" y2="53571"/>
                        <a14:foregroundMark x1="70455" y1="77143" x2="70455" y2="77143"/>
                        <a14:foregroundMark x1="40260" y1="96429" x2="40260" y2="96429"/>
                        <a14:foregroundMark x1="4545" y1="51429" x2="4545" y2="51429"/>
                        <a14:foregroundMark x1="93182" y1="6071" x2="93182" y2="6071"/>
                        <a14:backgroundMark x1="40260" y1="33214" x2="40260" y2="33214"/>
                        <a14:backgroundMark x1="9091" y1="9643" x2="9091" y2="9643"/>
                        <a14:backgroundMark x1="90584" y1="77143" x2="90584" y2="77143"/>
                        <a14:backgroundMark x1="60390" y1="64643" x2="60390" y2="6464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1705" y="5167597"/>
            <a:ext cx="475171" cy="431973"/>
          </a:xfrm>
          <a:prstGeom prst="rect">
            <a:avLst/>
          </a:prstGeom>
        </p:spPr>
      </p:pic>
      <p:sp>
        <p:nvSpPr>
          <p:cNvPr id="19" name="TextBox 9">
            <a:extLst>
              <a:ext uri="{FF2B5EF4-FFF2-40B4-BE49-F238E27FC236}">
                <a16:creationId xmlns:a16="http://schemas.microsoft.com/office/drawing/2014/main" id="{A24AA29D-375B-4027-8FC5-0BE712186B0D}"/>
              </a:ext>
            </a:extLst>
          </p:cNvPr>
          <p:cNvSpPr txBox="1"/>
          <p:nvPr/>
        </p:nvSpPr>
        <p:spPr>
          <a:xfrm>
            <a:off x="7999094" y="5876315"/>
            <a:ext cx="789018" cy="40011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MS15</a:t>
            </a:r>
            <a:endParaRPr lang="en-GB" sz="1400" b="1" dirty="0"/>
          </a:p>
        </p:txBody>
      </p:sp>
      <p:sp>
        <p:nvSpPr>
          <p:cNvPr id="20" name="Title 5">
            <a:extLst>
              <a:ext uri="{FF2B5EF4-FFF2-40B4-BE49-F238E27FC236}">
                <a16:creationId xmlns:a16="http://schemas.microsoft.com/office/drawing/2014/main" id="{83DA2434-2A3F-48BB-AAC2-32789EFF8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6498" y="1"/>
            <a:ext cx="6107502" cy="1077238"/>
          </a:xfrm>
        </p:spPr>
        <p:txBody>
          <a:bodyPr>
            <a:noAutofit/>
          </a:bodyPr>
          <a:lstStyle/>
          <a:p>
            <a:pPr algn="r"/>
            <a:r>
              <a:rPr lang="en-US" sz="2400" dirty="0"/>
              <a:t>Task 4.3: Common Tools for Irradiation Facilities QC: Data Management, Traceability, Dosimetry and Activation Measurements: </a:t>
            </a:r>
            <a:r>
              <a:rPr lang="fr-CH" sz="2400" dirty="0" err="1"/>
              <a:t>Results</a:t>
            </a:r>
            <a:r>
              <a:rPr lang="fr-CH" sz="2400" dirty="0"/>
              <a:t>/highlights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361209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3553F5A3-4732-22BC-BDFC-09E87F352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/>
              <a:t>Second Project Review meeting</a:t>
            </a:r>
            <a:endParaRPr lang="en-GB" dirty="0"/>
          </a:p>
        </p:txBody>
      </p:sp>
      <p:sp>
        <p:nvSpPr>
          <p:cNvPr id="7" name="Date Placeholder 5">
            <a:extLst>
              <a:ext uri="{FF2B5EF4-FFF2-40B4-BE49-F238E27FC236}">
                <a16:creationId xmlns:a16="http://schemas.microsoft.com/office/drawing/2014/main" id="{5E24C6FC-DF70-127F-B558-DBF7F931DE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1291964" cy="365125"/>
          </a:xfrm>
        </p:spPr>
        <p:txBody>
          <a:bodyPr anchor="ctr"/>
          <a:lstStyle/>
          <a:p>
            <a:r>
              <a:rPr lang="en-US" sz="1100" dirty="0"/>
              <a:t>20</a:t>
            </a:r>
            <a:r>
              <a:rPr lang="en-US" sz="1100" baseline="30000" dirty="0"/>
              <a:t>th</a:t>
            </a:r>
            <a:r>
              <a:rPr lang="en-US" sz="1100" dirty="0"/>
              <a:t>  June 2024</a:t>
            </a:r>
            <a:endParaRPr lang="en-GB" sz="1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22D517-1DEB-4345-968D-773A9A574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790CC22-449C-2AA4-930D-08BC91339B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914" y="4899159"/>
            <a:ext cx="8841778" cy="1457188"/>
          </a:xfrm>
        </p:spPr>
        <p:txBody>
          <a:bodyPr>
            <a:normAutofit fontScale="92500" lnSpcReduction="10000"/>
          </a:bodyPr>
          <a:lstStyle/>
          <a:p>
            <a:r>
              <a:rPr lang="en-US" sz="2200" dirty="0"/>
              <a:t>Geant4 and FLUKA simulations for NIEL curves </a:t>
            </a:r>
            <a:r>
              <a:rPr lang="en-US" sz="2200" dirty="0">
                <a:solidFill>
                  <a:srgbClr val="00B050"/>
                </a:solidFill>
              </a:rPr>
              <a:t>successfully reproduced </a:t>
            </a:r>
            <a:r>
              <a:rPr lang="en-US" sz="2200" dirty="0"/>
              <a:t>and algorithm for identifying </a:t>
            </a:r>
            <a:r>
              <a:rPr lang="en-US" sz="2200" dirty="0">
                <a:solidFill>
                  <a:srgbClr val="00B050"/>
                </a:solidFill>
              </a:rPr>
              <a:t>clustered vs point defect damage implemented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chemeClr val="accent5"/>
                </a:solidFill>
              </a:rPr>
              <a:t>Tuning of algorithm parameters is ongoing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200" dirty="0"/>
              <a:t> It will benefit of Benchmarking simulations with measurements data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200" dirty="0"/>
              <a:t>A set of Silicon Sensors (n-in-p) are in production at CNM, Barcelona 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AD8E7C6-0854-8485-3C41-BFBDF46F86C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0986" y="2091747"/>
            <a:ext cx="3058021" cy="2767319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CF0E6364-6295-18D6-8C18-BC3D790AFD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4778" y="2256813"/>
            <a:ext cx="2463914" cy="24134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05DBE1FC-414B-3217-D0B3-B840BA403C7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407" y="2287570"/>
            <a:ext cx="3497371" cy="2486595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B9385874-83E5-E0F6-E3AE-5CFE1AF9DD5B}"/>
              </a:ext>
            </a:extLst>
          </p:cNvPr>
          <p:cNvSpPr txBox="1"/>
          <p:nvPr/>
        </p:nvSpPr>
        <p:spPr>
          <a:xfrm>
            <a:off x="323272" y="1175657"/>
            <a:ext cx="882072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46" indent="-171446" defTabSz="685783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/>
            </a:pPr>
            <a:r>
              <a:rPr lang="en-US" sz="2000" b="1" u="sng" dirty="0">
                <a:solidFill>
                  <a:srgbClr val="171A6C"/>
                </a:solidFill>
                <a:ea typeface="Verdana" panose="020B0604030504040204" pitchFamily="34" charset="0"/>
              </a:rPr>
              <a:t>Produce a common dosimetry calibration set for cross-comparison of irradiation facilities</a:t>
            </a:r>
            <a:r>
              <a:rPr lang="en-US" sz="2000" dirty="0">
                <a:solidFill>
                  <a:srgbClr val="171A6C"/>
                </a:solidFill>
                <a:ea typeface="Verdana" panose="020B0604030504040204" pitchFamily="34" charset="0"/>
              </a:rPr>
              <a:t> by evaluating, with dedicated dosimeter structures, the Non-Ionizing Energy Loss (NIEL) of their particle beam</a:t>
            </a:r>
          </a:p>
        </p:txBody>
      </p:sp>
      <p:sp>
        <p:nvSpPr>
          <p:cNvPr id="14" name="Title 5">
            <a:extLst>
              <a:ext uri="{FF2B5EF4-FFF2-40B4-BE49-F238E27FC236}">
                <a16:creationId xmlns:a16="http://schemas.microsoft.com/office/drawing/2014/main" id="{A6D9FEE0-C98B-43BA-B712-C7CD191BB1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6498" y="1"/>
            <a:ext cx="6107502" cy="1077238"/>
          </a:xfrm>
        </p:spPr>
        <p:txBody>
          <a:bodyPr>
            <a:noAutofit/>
          </a:bodyPr>
          <a:lstStyle/>
          <a:p>
            <a:pPr algn="r"/>
            <a:r>
              <a:rPr lang="en-US" sz="2400" dirty="0"/>
              <a:t>Task 4.3: Common Tools for Irradiation Facilities QC: Data Management, Traceability, Dosimetry and Activation Measurements: </a:t>
            </a:r>
            <a:r>
              <a:rPr lang="fr-CH" sz="2400" dirty="0" err="1"/>
              <a:t>Results</a:t>
            </a:r>
            <a:r>
              <a:rPr lang="fr-CH" sz="2400" dirty="0"/>
              <a:t>/highlights</a:t>
            </a:r>
            <a:endParaRPr lang="fr-FR" sz="2400" dirty="0"/>
          </a:p>
        </p:txBody>
      </p:sp>
      <p:sp>
        <p:nvSpPr>
          <p:cNvPr id="4" name="TextBox 9">
            <a:extLst>
              <a:ext uri="{FF2B5EF4-FFF2-40B4-BE49-F238E27FC236}">
                <a16:creationId xmlns:a16="http://schemas.microsoft.com/office/drawing/2014/main" id="{6E270BC7-6977-3D4D-560D-C93F5C88D7FD}"/>
              </a:ext>
            </a:extLst>
          </p:cNvPr>
          <p:cNvSpPr txBox="1"/>
          <p:nvPr/>
        </p:nvSpPr>
        <p:spPr>
          <a:xfrm>
            <a:off x="236913" y="5790314"/>
            <a:ext cx="668906" cy="40011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D4.2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1364976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3C343870-9CD8-E29F-726C-8FDDE763D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/>
              <a:t>Second Project Review meeting</a:t>
            </a:r>
            <a:endParaRPr lang="en-GB" dirty="0"/>
          </a:p>
        </p:txBody>
      </p:sp>
      <p:sp>
        <p:nvSpPr>
          <p:cNvPr id="9" name="Date Placeholder 5">
            <a:extLst>
              <a:ext uri="{FF2B5EF4-FFF2-40B4-BE49-F238E27FC236}">
                <a16:creationId xmlns:a16="http://schemas.microsoft.com/office/drawing/2014/main" id="{57B6B9E8-DA41-B970-D1F5-6AC8A59726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1291964" cy="365125"/>
          </a:xfrm>
        </p:spPr>
        <p:txBody>
          <a:bodyPr anchor="ctr"/>
          <a:lstStyle/>
          <a:p>
            <a:r>
              <a:rPr lang="en-US" sz="1100" dirty="0"/>
              <a:t>20</a:t>
            </a:r>
            <a:r>
              <a:rPr lang="en-US" sz="1100" baseline="30000" dirty="0"/>
              <a:t>th</a:t>
            </a:r>
            <a:r>
              <a:rPr lang="en-US" sz="1100" dirty="0"/>
              <a:t>  June 2024</a:t>
            </a:r>
            <a:endParaRPr lang="en-GB" sz="1400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7AD5C1B3-6EBA-416A-8461-14C7941A94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949" y="4026155"/>
            <a:ext cx="4709095" cy="2143671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34107" y="4212678"/>
            <a:ext cx="4404944" cy="214367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en-US" sz="1800" b="1" dirty="0"/>
              <a:t>(</a:t>
            </a:r>
            <a:r>
              <a:rPr lang="en-US" sz="1800" b="1" dirty="0">
                <a:solidFill>
                  <a:srgbClr val="00B050"/>
                </a:solidFill>
              </a:rPr>
              <a:t>5</a:t>
            </a:r>
            <a:r>
              <a:rPr lang="en-US" sz="1800" b="1" dirty="0"/>
              <a:t>+1) </a:t>
            </a:r>
            <a:r>
              <a:rPr lang="en-US" sz="1800" b="1" u="sng" dirty="0"/>
              <a:t>TPA-TCT laser systems have been installed within the user community, utilizing the </a:t>
            </a:r>
            <a:r>
              <a:rPr lang="en-US" sz="1800" b="1" u="sng" dirty="0" err="1"/>
              <a:t>Fyla</a:t>
            </a:r>
            <a:r>
              <a:rPr lang="en-US" sz="1800" b="1" u="sng" dirty="0"/>
              <a:t> laser model LFC1500X</a:t>
            </a:r>
            <a:r>
              <a:rPr lang="en-US" sz="1800" b="1" dirty="0"/>
              <a:t>.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1600" dirty="0"/>
              <a:t>Many tests have been already performed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1600" dirty="0"/>
              <a:t>A new TPA-TCT system with the </a:t>
            </a:r>
            <a:r>
              <a:rPr lang="en-US" sz="1600" dirty="0" err="1"/>
              <a:t>Fyla</a:t>
            </a:r>
            <a:r>
              <a:rPr lang="en-US" sz="1600" dirty="0"/>
              <a:t> laser model Pulsar is being set up at the University of Oxford.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091140" y="4959740"/>
            <a:ext cx="715933" cy="501650"/>
          </a:xfrm>
        </p:spPr>
        <p:txBody>
          <a:bodyPr/>
          <a:lstStyle/>
          <a:p>
            <a:fld id="{FC4456CD-832E-41F2-9893-C7650CCC5376}" type="slidenum">
              <a:rPr lang="en-GB" smtClean="0"/>
              <a:t>8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769743" y="1"/>
            <a:ext cx="5269308" cy="1077238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/>
              <a:t>Task 4.4: TPA-TCT System Development: </a:t>
            </a:r>
            <a:r>
              <a:rPr lang="fr-CH" dirty="0" err="1"/>
              <a:t>Results</a:t>
            </a:r>
            <a:r>
              <a:rPr lang="fr-CH" dirty="0"/>
              <a:t>/highlights</a:t>
            </a:r>
            <a:endParaRPr lang="fr-FR" dirty="0"/>
          </a:p>
        </p:txBody>
      </p:sp>
      <p:pic>
        <p:nvPicPr>
          <p:cNvPr id="10" name="Picture 7">
            <a:extLst>
              <a:ext uri="{FF2B5EF4-FFF2-40B4-BE49-F238E27FC236}">
                <a16:creationId xmlns:a16="http://schemas.microsoft.com/office/drawing/2014/main" id="{74ADBB3D-FF09-4537-8D41-9C2D00AB65D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071" b="96429" l="4221" r="93182">
                        <a14:foregroundMark x1="44156" y1="66071" x2="44156" y2="66071"/>
                        <a14:foregroundMark x1="54221" y1="53571" x2="54221" y2="53571"/>
                        <a14:foregroundMark x1="70455" y1="77143" x2="70455" y2="77143"/>
                        <a14:foregroundMark x1="40260" y1="96429" x2="40260" y2="96429"/>
                        <a14:foregroundMark x1="4545" y1="51429" x2="4545" y2="51429"/>
                        <a14:foregroundMark x1="93182" y1="6071" x2="93182" y2="6071"/>
                        <a14:backgroundMark x1="40260" y1="33214" x2="40260" y2="33214"/>
                        <a14:backgroundMark x1="9091" y1="9643" x2="9091" y2="9643"/>
                        <a14:backgroundMark x1="90584" y1="77143" x2="90584" y2="77143"/>
                        <a14:backgroundMark x1="60390" y1="64643" x2="60390" y2="6464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7401" y="4780376"/>
            <a:ext cx="516410" cy="469463"/>
          </a:xfrm>
          <a:prstGeom prst="rect">
            <a:avLst/>
          </a:prstGeom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1686736E-C1FE-4C6B-A51B-A30B446AC2C7}"/>
              </a:ext>
            </a:extLst>
          </p:cNvPr>
          <p:cNvSpPr/>
          <p:nvPr/>
        </p:nvSpPr>
        <p:spPr>
          <a:xfrm>
            <a:off x="242045" y="5956883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GB" sz="1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Gain suppression measured with TPA-TCT in LGADs. Reproduce in TCAD simulations </a:t>
            </a:r>
            <a:endParaRPr lang="es-ES" sz="1600" b="1" dirty="0">
              <a:solidFill>
                <a:srgbClr val="C00000"/>
              </a:solidFill>
            </a:endParaRPr>
          </a:p>
        </p:txBody>
      </p: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7BD72F57-4964-41CD-A62F-31506AB71810}"/>
              </a:ext>
            </a:extLst>
          </p:cNvPr>
          <p:cNvSpPr txBox="1">
            <a:spLocks/>
          </p:cNvSpPr>
          <p:nvPr/>
        </p:nvSpPr>
        <p:spPr>
          <a:xfrm>
            <a:off x="122726" y="1169961"/>
            <a:ext cx="5037992" cy="27634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21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8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5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1800" b="1" u="sng" dirty="0"/>
              <a:t>Since 2023 Re-designed Laser system at </a:t>
            </a:r>
            <a:r>
              <a:rPr lang="en-US" sz="1800" b="1" u="sng" dirty="0" err="1"/>
              <a:t>Fyla</a:t>
            </a:r>
            <a:r>
              <a:rPr lang="en-US" sz="1800" b="1" u="sng" dirty="0"/>
              <a:t> </a:t>
            </a:r>
          </a:p>
          <a:p>
            <a:pPr lvl="1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1600" dirty="0"/>
              <a:t>The new “Pulsar” laser system was manufactured</a:t>
            </a:r>
          </a:p>
          <a:p>
            <a:pPr lvl="1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1600" dirty="0"/>
              <a:t>The system fully integrates the laser pulse source (LPS), the pulse management module (LPM) and the dispersion compensation module (D-scan) in a single box component with fiber optic beam delivery.</a:t>
            </a:r>
          </a:p>
          <a:p>
            <a:pPr lvl="1"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1600" dirty="0"/>
              <a:t>The system “Pulsar” presents robustness and great stability in optical and temporal properties</a:t>
            </a:r>
            <a:r>
              <a:rPr lang="en-US" dirty="0"/>
              <a:t>.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7459D90D-81BD-4F9F-877F-57BAEB1B142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29199" y="1169961"/>
            <a:ext cx="3992075" cy="1649055"/>
          </a:xfrm>
          <a:prstGeom prst="rect">
            <a:avLst/>
          </a:prstGeom>
        </p:spPr>
      </p:pic>
      <p:pic>
        <p:nvPicPr>
          <p:cNvPr id="17" name="Imagen 44" descr="Imagen que contiene interior, tabla, cocina, escritorio">
            <a:extLst>
              <a:ext uri="{FF2B5EF4-FFF2-40B4-BE49-F238E27FC236}">
                <a16:creationId xmlns:a16="http://schemas.microsoft.com/office/drawing/2014/main" id="{7D66AC7F-63F1-45F1-A981-AF826C16AAA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60718" y="2685876"/>
            <a:ext cx="1992385" cy="1434081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48449590-CBFC-4F8C-83E3-FC64AAD73AB9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53103" y="2839159"/>
            <a:ext cx="1868171" cy="1280797"/>
          </a:xfrm>
          <a:prstGeom prst="rect">
            <a:avLst/>
          </a:prstGeom>
        </p:spPr>
      </p:pic>
      <p:sp>
        <p:nvSpPr>
          <p:cNvPr id="19" name="TextBox 11">
            <a:extLst>
              <a:ext uri="{FF2B5EF4-FFF2-40B4-BE49-F238E27FC236}">
                <a16:creationId xmlns:a16="http://schemas.microsoft.com/office/drawing/2014/main" id="{A72C2627-71DD-4640-AE93-9CAFAF994898}"/>
              </a:ext>
            </a:extLst>
          </p:cNvPr>
          <p:cNvSpPr txBox="1"/>
          <p:nvPr/>
        </p:nvSpPr>
        <p:spPr>
          <a:xfrm>
            <a:off x="8293811" y="4841233"/>
            <a:ext cx="745240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MS16</a:t>
            </a:r>
            <a:endParaRPr lang="en-GB" b="1" dirty="0"/>
          </a:p>
        </p:txBody>
      </p:sp>
      <p:sp>
        <p:nvSpPr>
          <p:cNvPr id="3" name="TextBox 9">
            <a:extLst>
              <a:ext uri="{FF2B5EF4-FFF2-40B4-BE49-F238E27FC236}">
                <a16:creationId xmlns:a16="http://schemas.microsoft.com/office/drawing/2014/main" id="{6EE21A6E-804B-66AF-47B3-8C51891AABD4}"/>
              </a:ext>
            </a:extLst>
          </p:cNvPr>
          <p:cNvSpPr txBox="1"/>
          <p:nvPr/>
        </p:nvSpPr>
        <p:spPr>
          <a:xfrm rot="20075764">
            <a:off x="4461544" y="3838793"/>
            <a:ext cx="705003" cy="40011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D4.4</a:t>
            </a:r>
            <a:endParaRPr lang="en-GB" sz="2000" b="1" dirty="0"/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7CD05EB4-FA52-9493-3503-399B297220E9}"/>
              </a:ext>
            </a:extLst>
          </p:cNvPr>
          <p:cNvSpPr txBox="1">
            <a:spLocks/>
          </p:cNvSpPr>
          <p:nvPr/>
        </p:nvSpPr>
        <p:spPr>
          <a:xfrm>
            <a:off x="8428070" y="6356350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C4456CD-832E-41F2-9893-C7650CCC5376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72306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C045EED8-9FEC-4219-1549-CF5E8294E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US" dirty="0"/>
              <a:t>Second Project Review meeting</a:t>
            </a:r>
            <a:endParaRPr lang="en-GB" dirty="0"/>
          </a:p>
        </p:txBody>
      </p:sp>
      <p:sp>
        <p:nvSpPr>
          <p:cNvPr id="8" name="Date Placeholder 5">
            <a:extLst>
              <a:ext uri="{FF2B5EF4-FFF2-40B4-BE49-F238E27FC236}">
                <a16:creationId xmlns:a16="http://schemas.microsoft.com/office/drawing/2014/main" id="{E88D1784-460A-CB11-BDE8-FC7A75CF3C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1291964" cy="365125"/>
          </a:xfrm>
        </p:spPr>
        <p:txBody>
          <a:bodyPr anchor="ctr"/>
          <a:lstStyle/>
          <a:p>
            <a:r>
              <a:rPr lang="en-US" sz="1100" dirty="0"/>
              <a:t>20</a:t>
            </a:r>
            <a:r>
              <a:rPr lang="en-US" sz="1100" baseline="30000" dirty="0"/>
              <a:t>th</a:t>
            </a:r>
            <a:r>
              <a:rPr lang="en-US" sz="1100" dirty="0"/>
              <a:t>  June 2024</a:t>
            </a:r>
            <a:endParaRPr lang="en-GB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9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855343" y="33563"/>
            <a:ext cx="6288656" cy="1077238"/>
          </a:xfrm>
        </p:spPr>
        <p:txBody>
          <a:bodyPr>
            <a:noAutofit/>
          </a:bodyPr>
          <a:lstStyle/>
          <a:p>
            <a:pPr algn="r"/>
            <a:r>
              <a:rPr lang="en-US" sz="2800" dirty="0"/>
              <a:t>Task 4.5: Design &amp; Development of a New Electronics Characterization System for EMC Control: </a:t>
            </a:r>
            <a:r>
              <a:rPr lang="fr-CH" sz="2800" dirty="0" err="1"/>
              <a:t>Results</a:t>
            </a:r>
            <a:r>
              <a:rPr lang="fr-CH" sz="2800" dirty="0"/>
              <a:t>/</a:t>
            </a:r>
            <a:r>
              <a:rPr lang="fr-CH" sz="2800" dirty="0" err="1"/>
              <a:t>highlights</a:t>
            </a:r>
            <a:endParaRPr lang="fr-FR" sz="2800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1ED57F52-3D61-4536-B51D-1B2FFA935C22}"/>
              </a:ext>
            </a:extLst>
          </p:cNvPr>
          <p:cNvSpPr txBox="1">
            <a:spLocks/>
          </p:cNvSpPr>
          <p:nvPr/>
        </p:nvSpPr>
        <p:spPr>
          <a:xfrm>
            <a:off x="81836" y="1152708"/>
            <a:ext cx="8980328" cy="12246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21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8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5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 defTabSz="684213">
              <a:lnSpc>
                <a:spcPct val="110000"/>
              </a:lnSpc>
            </a:pPr>
            <a:r>
              <a:rPr lang="en-US" sz="2000" b="1" u="sng" dirty="0">
                <a:solidFill>
                  <a:schemeClr val="tx1"/>
                </a:solidFill>
                <a:latin typeface="Calibri" pitchFamily="34" charset="0"/>
              </a:rPr>
              <a:t>EMC Transfer Functions (TF) measurement system development has been completed</a:t>
            </a:r>
            <a:r>
              <a:rPr lang="en-US" sz="2000" dirty="0">
                <a:solidFill>
                  <a:schemeClr val="tx1"/>
                </a:solidFill>
                <a:latin typeface="Calibri" pitchFamily="34" charset="0"/>
              </a:rPr>
              <a:t>.</a:t>
            </a:r>
          </a:p>
          <a:p>
            <a:pPr lvl="1" algn="just" defTabSz="684213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  <a:latin typeface="Calibri" pitchFamily="34" charset="0"/>
              </a:rPr>
              <a:t>System is fully operational  - already used in EUROLABs project </a:t>
            </a:r>
          </a:p>
          <a:p>
            <a:pPr marL="342891" lvl="1" indent="0" algn="just" defTabSz="684213">
              <a:lnSpc>
                <a:spcPct val="110000"/>
              </a:lnSpc>
              <a:buFont typeface="Arial" panose="020B0604020202020204" pitchFamily="34" charset="0"/>
              <a:buNone/>
            </a:pPr>
            <a:endParaRPr lang="en-US" sz="3100" dirty="0">
              <a:solidFill>
                <a:schemeClr val="tx1"/>
              </a:solidFill>
              <a:latin typeface="Calibri" pitchFamily="34" charset="0"/>
            </a:endParaRPr>
          </a:p>
          <a:p>
            <a:endParaRPr lang="en-GB" dirty="0"/>
          </a:p>
        </p:txBody>
      </p:sp>
      <p:pic>
        <p:nvPicPr>
          <p:cNvPr id="11" name="Picture 7">
            <a:extLst>
              <a:ext uri="{FF2B5EF4-FFF2-40B4-BE49-F238E27FC236}">
                <a16:creationId xmlns:a16="http://schemas.microsoft.com/office/drawing/2014/main" id="{B3B903F9-0F88-4FB7-B5E1-3341345ED3D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071" b="96429" l="4221" r="93182">
                        <a14:foregroundMark x1="44156" y1="66071" x2="44156" y2="66071"/>
                        <a14:foregroundMark x1="54221" y1="53571" x2="54221" y2="53571"/>
                        <a14:foregroundMark x1="70455" y1="77143" x2="70455" y2="77143"/>
                        <a14:foregroundMark x1="40260" y1="96429" x2="40260" y2="96429"/>
                        <a14:foregroundMark x1="4545" y1="51429" x2="4545" y2="51429"/>
                        <a14:foregroundMark x1="93182" y1="6071" x2="93182" y2="6071"/>
                        <a14:backgroundMark x1="40260" y1="33214" x2="40260" y2="33214"/>
                        <a14:backgroundMark x1="9091" y1="9643" x2="9091" y2="9643"/>
                        <a14:backgroundMark x1="90584" y1="77143" x2="90584" y2="77143"/>
                        <a14:backgroundMark x1="60390" y1="64643" x2="60390" y2="6464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2630" y="1478150"/>
            <a:ext cx="492103" cy="447366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E9DE7FE2-9418-4A40-8B8C-6F2DC013731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553" y="2272550"/>
            <a:ext cx="2782791" cy="2055253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B6D30BD2-C5F4-405F-89C7-954A139D95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4344" y="2282513"/>
            <a:ext cx="5590653" cy="1933862"/>
          </a:xfrm>
          <a:prstGeom prst="rect">
            <a:avLst/>
          </a:prstGeom>
        </p:spPr>
      </p:pic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D9630A62-AAFD-4F24-BC3A-57E0A4378DDB}"/>
              </a:ext>
            </a:extLst>
          </p:cNvPr>
          <p:cNvSpPr txBox="1">
            <a:spLocks/>
          </p:cNvSpPr>
          <p:nvPr/>
        </p:nvSpPr>
        <p:spPr>
          <a:xfrm>
            <a:off x="81835" y="4273386"/>
            <a:ext cx="5668333" cy="2014701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21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8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5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 defTabSz="684213">
              <a:lnSpc>
                <a:spcPct val="110000"/>
              </a:lnSpc>
            </a:pPr>
            <a:r>
              <a:rPr lang="en-US" sz="4200" dirty="0">
                <a:solidFill>
                  <a:schemeClr val="tx1"/>
                </a:solidFill>
                <a:latin typeface="Calibri" pitchFamily="34" charset="0"/>
              </a:rPr>
              <a:t>A </a:t>
            </a:r>
            <a:r>
              <a:rPr lang="en-US" sz="4200" b="1" u="sng" dirty="0">
                <a:solidFill>
                  <a:schemeClr val="tx1"/>
                </a:solidFill>
                <a:latin typeface="Calibri" pitchFamily="34" charset="0"/>
              </a:rPr>
              <a:t>portable test bench is being developed for conducting EMC emission measurements of PS in IRRAD facilities</a:t>
            </a:r>
          </a:p>
          <a:p>
            <a:pPr lvl="1" algn="just" defTabSz="684213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4000" dirty="0">
                <a:solidFill>
                  <a:schemeClr val="tx1"/>
                </a:solidFill>
                <a:latin typeface="Calibri" pitchFamily="34" charset="0"/>
              </a:rPr>
              <a:t>It will be tested and validated at IPHC-Strasbourg facilities,</a:t>
            </a:r>
          </a:p>
          <a:p>
            <a:pPr marL="342900" indent="-342900" algn="just" defTabSz="684213">
              <a:lnSpc>
                <a:spcPct val="110000"/>
              </a:lnSpc>
            </a:pPr>
            <a:r>
              <a:rPr lang="en-US" sz="4200" dirty="0">
                <a:solidFill>
                  <a:schemeClr val="tx1"/>
                </a:solidFill>
                <a:latin typeface="Calibri" pitchFamily="34" charset="0"/>
              </a:rPr>
              <a:t>During P2 a dedicated PCB  has been designed</a:t>
            </a:r>
          </a:p>
          <a:p>
            <a:pPr lvl="1" algn="just" defTabSz="684213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4000" dirty="0">
                <a:solidFill>
                  <a:schemeClr val="tx1"/>
                </a:solidFill>
                <a:latin typeface="Calibri" pitchFamily="34" charset="0"/>
              </a:rPr>
              <a:t>Data acquisition will use a high-resolution, 14-bit, four-channel oscilloscope (Transient capabilities)</a:t>
            </a:r>
          </a:p>
          <a:p>
            <a:pPr marL="342900" indent="-342900" algn="just" defTabSz="684213">
              <a:lnSpc>
                <a:spcPct val="110000"/>
              </a:lnSpc>
            </a:pPr>
            <a:r>
              <a:rPr lang="en-US" sz="4200" dirty="0">
                <a:solidFill>
                  <a:schemeClr val="tx1"/>
                </a:solidFill>
                <a:latin typeface="Calibri" pitchFamily="34" charset="0"/>
              </a:rPr>
              <a:t>A Python-based software layer is being developed.</a:t>
            </a:r>
          </a:p>
          <a:p>
            <a:endParaRPr lang="en-GB" dirty="0"/>
          </a:p>
        </p:txBody>
      </p:sp>
      <p:pic>
        <p:nvPicPr>
          <p:cNvPr id="19" name="Picture 349419467">
            <a:extLst>
              <a:ext uri="{FF2B5EF4-FFF2-40B4-BE49-F238E27FC236}">
                <a16:creationId xmlns:a16="http://schemas.microsoft.com/office/drawing/2014/main" id="{31067EE9-B01D-43F1-9B0C-529F5AF8322E}"/>
              </a:ext>
            </a:extLst>
          </p:cNvPr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3741" y="4517302"/>
            <a:ext cx="3315092" cy="1744362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AAB914C1-9688-47E8-B690-CC455955DFFD}"/>
              </a:ext>
            </a:extLst>
          </p:cNvPr>
          <p:cNvSpPr txBox="1"/>
          <p:nvPr/>
        </p:nvSpPr>
        <p:spPr>
          <a:xfrm>
            <a:off x="6145980" y="1514224"/>
            <a:ext cx="29161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u="sng" dirty="0">
                <a:solidFill>
                  <a:srgbClr val="FFC000"/>
                </a:solidFill>
              </a:rPr>
              <a:t>Noise studies at system level</a:t>
            </a:r>
          </a:p>
          <a:p>
            <a:pPr algn="ctr"/>
            <a:r>
              <a:rPr lang="en-GB" b="1" u="sng" dirty="0">
                <a:solidFill>
                  <a:srgbClr val="FFC000"/>
                </a:solidFill>
              </a:rPr>
              <a:t>CMS-ITK –phase II</a:t>
            </a:r>
          </a:p>
        </p:txBody>
      </p:sp>
      <p:sp>
        <p:nvSpPr>
          <p:cNvPr id="21" name="TextBox 11">
            <a:extLst>
              <a:ext uri="{FF2B5EF4-FFF2-40B4-BE49-F238E27FC236}">
                <a16:creationId xmlns:a16="http://schemas.microsoft.com/office/drawing/2014/main" id="{15EFC668-1C2D-431F-959B-F6F8D7039FC8}"/>
              </a:ext>
            </a:extLst>
          </p:cNvPr>
          <p:cNvSpPr txBox="1"/>
          <p:nvPr/>
        </p:nvSpPr>
        <p:spPr>
          <a:xfrm>
            <a:off x="2459104" y="1556184"/>
            <a:ext cx="745240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MS17</a:t>
            </a:r>
            <a:endParaRPr lang="en-GB" b="1" dirty="0"/>
          </a:p>
        </p:txBody>
      </p:sp>
      <p:sp>
        <p:nvSpPr>
          <p:cNvPr id="3" name="TextBox 9">
            <a:extLst>
              <a:ext uri="{FF2B5EF4-FFF2-40B4-BE49-F238E27FC236}">
                <a16:creationId xmlns:a16="http://schemas.microsoft.com/office/drawing/2014/main" id="{CD936523-2E0E-65A3-F269-D6937AFAC6A1}"/>
              </a:ext>
            </a:extLst>
          </p:cNvPr>
          <p:cNvSpPr txBox="1"/>
          <p:nvPr/>
        </p:nvSpPr>
        <p:spPr>
          <a:xfrm>
            <a:off x="5021550" y="5674711"/>
            <a:ext cx="756897" cy="40011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D4.5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36908415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IDA-2020">
      <a:dk1>
        <a:srgbClr val="171A6C"/>
      </a:dk1>
      <a:lt1>
        <a:srgbClr val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IDA-2020_PowerPoint template-master file" id="{9FCF5474-3BEE-4A2F-8627-4954CBBE91E0}" vid="{25C60E07-C0BA-4867-868D-16DD711DE68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fd6a38ce-2dcd-44a6-8f0f-4f5fffbaabdb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D2FEEB4CC4AF69438F50460EB729D8CF" ma:contentTypeVersion="18" ma:contentTypeDescription="Crear nuevo documento." ma:contentTypeScope="" ma:versionID="a10505072c53275748d1e5385d634bf1">
  <xsd:schema xmlns:xsd="http://www.w3.org/2001/XMLSchema" xmlns:xs="http://www.w3.org/2001/XMLSchema" xmlns:p="http://schemas.microsoft.com/office/2006/metadata/properties" xmlns:ns3="1c78a7da-248c-4e82-a376-ef1dfeda2ba8" xmlns:ns4="fd6a38ce-2dcd-44a6-8f0f-4f5fffbaabdb" targetNamespace="http://schemas.microsoft.com/office/2006/metadata/properties" ma:root="true" ma:fieldsID="260d111c2b61c817244281eb29ab5670" ns3:_="" ns4:_="">
    <xsd:import namespace="1c78a7da-248c-4e82-a376-ef1dfeda2ba8"/>
    <xsd:import namespace="fd6a38ce-2dcd-44a6-8f0f-4f5fffbaabdb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MediaServiceLocation" minOccurs="0"/>
                <xsd:element ref="ns4:MediaLengthInSeconds" minOccurs="0"/>
                <xsd:element ref="ns4:_activity" minOccurs="0"/>
                <xsd:element ref="ns4:MediaServiceObjectDetectorVersions" minOccurs="0"/>
                <xsd:element ref="ns4:MediaServiceSystemTag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78a7da-248c-4e82-a376-ef1dfeda2ba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6a38ce-2dcd-44a6-8f0f-4f5fffbaabd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1AEB554-AD36-43C8-9DF6-A08380DEEEAE}">
  <ds:schemaRefs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purl.org/dc/dcmitype/"/>
    <ds:schemaRef ds:uri="1c78a7da-248c-4e82-a376-ef1dfeda2ba8"/>
    <ds:schemaRef ds:uri="http://purl.org/dc/elements/1.1/"/>
    <ds:schemaRef ds:uri="http://schemas.openxmlformats.org/package/2006/metadata/core-properties"/>
    <ds:schemaRef ds:uri="fd6a38ce-2dcd-44a6-8f0f-4f5fffbaabdb"/>
  </ds:schemaRefs>
</ds:datastoreItem>
</file>

<file path=customXml/itemProps2.xml><?xml version="1.0" encoding="utf-8"?>
<ds:datastoreItem xmlns:ds="http://schemas.openxmlformats.org/officeDocument/2006/customXml" ds:itemID="{ABC118D4-9A13-4030-884E-F0CE0D4135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755385B-4985-48D3-9EEA-0EA2D8824C9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78a7da-248c-4e82-a376-ef1dfeda2ba8"/>
    <ds:schemaRef ds:uri="fd6a38ce-2dcd-44a6-8f0f-4f5fffbaabd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AIDA-2020_PowerPoint template-master file</Template>
  <TotalTime>2252</TotalTime>
  <Words>1677</Words>
  <Application>Microsoft Office PowerPoint</Application>
  <PresentationFormat>Presentación en pantalla (4:3)</PresentationFormat>
  <Paragraphs>228</Paragraphs>
  <Slides>16</Slides>
  <Notes>16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6" baseType="lpstr">
      <vt:lpstr>Arial</vt:lpstr>
      <vt:lpstr>Avenir Next Demi Bold</vt:lpstr>
      <vt:lpstr>Calibri</vt:lpstr>
      <vt:lpstr>Calibri Light</vt:lpstr>
      <vt:lpstr>Courier New</vt:lpstr>
      <vt:lpstr>DejaVu Sans</vt:lpstr>
      <vt:lpstr>Times New Roman</vt:lpstr>
      <vt:lpstr>Verdana</vt:lpstr>
      <vt:lpstr>Wingdings</vt:lpstr>
      <vt:lpstr>Office Theme</vt:lpstr>
      <vt:lpstr>AIDAinnova Second Project Review Meeting Thursday 20th June 2024 </vt:lpstr>
      <vt:lpstr>Objectives</vt:lpstr>
      <vt:lpstr>Tasks</vt:lpstr>
      <vt:lpstr>Task 4.2: Micro-beam Upgrade at RBI Accelerator Facility -  Results/highlights</vt:lpstr>
      <vt:lpstr>Task 4.3: Common Tools for Irradiation Facilities QC: Data Management, Traceability, Dosimetry and Activation Measurements: Results/highlights</vt:lpstr>
      <vt:lpstr>Task 4.3: Common Tools for Irradiation Facilities QC: Data Management, Traceability, Dosimetry and Activation Measurements: Results/highlights</vt:lpstr>
      <vt:lpstr>Task 4.3: Common Tools for Irradiation Facilities QC: Data Management, Traceability, Dosimetry and Activation Measurements: Results/highlights</vt:lpstr>
      <vt:lpstr>Task 4.4: TPA-TCT System Development: Results/highlights</vt:lpstr>
      <vt:lpstr>Task 4.5: Design &amp; Development of a New Electronics Characterization System for EMC Control: Results/highlights</vt:lpstr>
      <vt:lpstr>WP4 Deliverables/Milestones &amp; Resources</vt:lpstr>
      <vt:lpstr>Back up slides</vt:lpstr>
      <vt:lpstr>Task 4.1: WP Coordination -  Results/highlights </vt:lpstr>
      <vt:lpstr>Task 4.2: Micro-beam Upgrade at RBI Accelerator Facility</vt:lpstr>
      <vt:lpstr>Task 4.3: Common Tools for Irradiation Facilities QC: Data Management, Traceability, Dosimetry and Activation Measurements</vt:lpstr>
      <vt:lpstr>Task 4.4: TPA-TCT System Development</vt:lpstr>
      <vt:lpstr>Task 4.5: Design &amp; Development of a New Electronics Characterization System for EMC Control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Sabrina El Yacoubi</dc:creator>
  <cp:lastModifiedBy>Fernando Arteche</cp:lastModifiedBy>
  <cp:revision>123</cp:revision>
  <cp:lastPrinted>2024-06-19T17:27:52Z</cp:lastPrinted>
  <dcterms:created xsi:type="dcterms:W3CDTF">2016-05-09T08:38:51Z</dcterms:created>
  <dcterms:modified xsi:type="dcterms:W3CDTF">2024-06-19T18:01:32Z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0x010100D2FEEB4CC4AF69438F50460EB729D8CF</vt:lpwstr>
  </property>
</Properties>
</file>