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5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7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8.xml" ContentType="application/vnd.openxmlformats-officedocument.theme+xml"/>
  <Override PartName="/ppt/slideLayouts/slideLayout119.xml" ContentType="application/vnd.openxmlformats-officedocument.presentationml.slideLayout+xml"/>
  <Override PartName="/ppt/theme/theme9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0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1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2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3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4.xml" ContentType="application/vnd.openxmlformats-officedocument.theme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theme/theme15.xml" ContentType="application/vnd.openxmlformats-officedocument.them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16.xml" ContentType="application/vnd.openxmlformats-officedocument.theme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theme/theme17.xml" ContentType="application/vnd.openxmlformats-officedocument.theme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18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19.xml" ContentType="application/vnd.openxmlformats-officedocument.theme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0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theme/theme21.xml" ContentType="application/vnd.openxmlformats-officedocument.theme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theme/theme22.xml" ContentType="application/vnd.openxmlformats-officedocument.theme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theme/theme23.xml" ContentType="application/vnd.openxmlformats-officedocument.theme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theme/theme24.xml" ContentType="application/vnd.openxmlformats-officedocument.them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ppt/theme/themeOverride45.xml" ContentType="application/vnd.openxmlformats-officedocument.themeOverride+xml"/>
  <Override PartName="/ppt/theme/themeOverride46.xml" ContentType="application/vnd.openxmlformats-officedocument.themeOverride+xml"/>
  <Override PartName="/ppt/theme/themeOverride47.xml" ContentType="application/vnd.openxmlformats-officedocument.themeOverride+xml"/>
  <Override PartName="/ppt/theme/themeOverride48.xml" ContentType="application/vnd.openxmlformats-officedocument.themeOverride+xml"/>
  <Override PartName="/ppt/theme/themeOverride49.xml" ContentType="application/vnd.openxmlformats-officedocument.themeOverride+xml"/>
  <Override PartName="/ppt/theme/themeOverride50.xml" ContentType="application/vnd.openxmlformats-officedocument.themeOverride+xml"/>
  <Override PartName="/ppt/theme/themeOverride51.xml" ContentType="application/vnd.openxmlformats-officedocument.themeOverride+xml"/>
  <Override PartName="/ppt/theme/themeOverride52.xml" ContentType="application/vnd.openxmlformats-officedocument.themeOverride+xml"/>
  <Override PartName="/ppt/theme/themeOverride53.xml" ContentType="application/vnd.openxmlformats-officedocument.themeOverride+xml"/>
  <Override PartName="/ppt/theme/themeOverride54.xml" ContentType="application/vnd.openxmlformats-officedocument.themeOverride+xml"/>
  <Override PartName="/ppt/theme/themeOverride55.xml" ContentType="application/vnd.openxmlformats-officedocument.themeOverride+xml"/>
  <Override PartName="/ppt/theme/themeOverride56.xml" ContentType="application/vnd.openxmlformats-officedocument.themeOverride+xml"/>
  <Override PartName="/ppt/theme/themeOverride57.xml" ContentType="application/vnd.openxmlformats-officedocument.themeOverride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74" r:id="rId1"/>
    <p:sldMasterId id="2147484383" r:id="rId2"/>
    <p:sldMasterId id="2147484546" r:id="rId3"/>
    <p:sldMasterId id="2147484563" r:id="rId4"/>
    <p:sldMasterId id="2147484621" r:id="rId5"/>
    <p:sldMasterId id="2147484774" r:id="rId6"/>
    <p:sldMasterId id="2147484787" r:id="rId7"/>
    <p:sldMasterId id="2147484804" r:id="rId8"/>
    <p:sldMasterId id="2147484817" r:id="rId9"/>
    <p:sldMasterId id="2147484819" r:id="rId10"/>
    <p:sldMasterId id="2147484831" r:id="rId11"/>
    <p:sldMasterId id="2147484843" r:id="rId12"/>
    <p:sldMasterId id="2147484859" r:id="rId13"/>
    <p:sldMasterId id="2147484871" r:id="rId14"/>
    <p:sldMasterId id="2147484903" r:id="rId15"/>
    <p:sldMasterId id="2147484949" r:id="rId16"/>
    <p:sldMasterId id="2147484954" r:id="rId17"/>
    <p:sldMasterId id="2147484958" r:id="rId18"/>
    <p:sldMasterId id="2147484973" r:id="rId19"/>
    <p:sldMasterId id="2147484987" r:id="rId20"/>
    <p:sldMasterId id="2147485000" r:id="rId21"/>
    <p:sldMasterId id="2147485026" r:id="rId22"/>
    <p:sldMasterId id="2147485038" r:id="rId23"/>
    <p:sldMasterId id="2147485052" r:id="rId24"/>
    <p:sldMasterId id="2147485102" r:id="rId25"/>
  </p:sldMasterIdLst>
  <p:notesMasterIdLst>
    <p:notesMasterId r:id="rId97"/>
  </p:notesMasterIdLst>
  <p:sldIdLst>
    <p:sldId id="667" r:id="rId26"/>
    <p:sldId id="257" r:id="rId27"/>
    <p:sldId id="587" r:id="rId28"/>
    <p:sldId id="588" r:id="rId29"/>
    <p:sldId id="589" r:id="rId30"/>
    <p:sldId id="590" r:id="rId31"/>
    <p:sldId id="591" r:id="rId32"/>
    <p:sldId id="592" r:id="rId33"/>
    <p:sldId id="593" r:id="rId34"/>
    <p:sldId id="899" r:id="rId35"/>
    <p:sldId id="594" r:id="rId36"/>
    <p:sldId id="894" r:id="rId37"/>
    <p:sldId id="898" r:id="rId38"/>
    <p:sldId id="897" r:id="rId39"/>
    <p:sldId id="671" r:id="rId40"/>
    <p:sldId id="673" r:id="rId41"/>
    <p:sldId id="900" r:id="rId42"/>
    <p:sldId id="901" r:id="rId43"/>
    <p:sldId id="902" r:id="rId44"/>
    <p:sldId id="821" r:id="rId45"/>
    <p:sldId id="903" r:id="rId46"/>
    <p:sldId id="404" r:id="rId47"/>
    <p:sldId id="915" r:id="rId48"/>
    <p:sldId id="571" r:id="rId49"/>
    <p:sldId id="904" r:id="rId50"/>
    <p:sldId id="905" r:id="rId51"/>
    <p:sldId id="906" r:id="rId52"/>
    <p:sldId id="907" r:id="rId53"/>
    <p:sldId id="606" r:id="rId54"/>
    <p:sldId id="648" r:id="rId55"/>
    <p:sldId id="908" r:id="rId56"/>
    <p:sldId id="909" r:id="rId57"/>
    <p:sldId id="597" r:id="rId58"/>
    <p:sldId id="624" r:id="rId59"/>
    <p:sldId id="625" r:id="rId60"/>
    <p:sldId id="832" r:id="rId61"/>
    <p:sldId id="833" r:id="rId62"/>
    <p:sldId id="910" r:id="rId63"/>
    <p:sldId id="787" r:id="rId64"/>
    <p:sldId id="811" r:id="rId65"/>
    <p:sldId id="911" r:id="rId66"/>
    <p:sldId id="912" r:id="rId67"/>
    <p:sldId id="913" r:id="rId68"/>
    <p:sldId id="705" r:id="rId69"/>
    <p:sldId id="839" r:id="rId70"/>
    <p:sldId id="844" r:id="rId71"/>
    <p:sldId id="872" r:id="rId72"/>
    <p:sldId id="700" r:id="rId73"/>
    <p:sldId id="718" r:id="rId74"/>
    <p:sldId id="719" r:id="rId75"/>
    <p:sldId id="720" r:id="rId76"/>
    <p:sldId id="721" r:id="rId77"/>
    <p:sldId id="722" r:id="rId78"/>
    <p:sldId id="723" r:id="rId79"/>
    <p:sldId id="740" r:id="rId80"/>
    <p:sldId id="741" r:id="rId81"/>
    <p:sldId id="742" r:id="rId82"/>
    <p:sldId id="774" r:id="rId83"/>
    <p:sldId id="914" r:id="rId84"/>
    <p:sldId id="892" r:id="rId85"/>
    <p:sldId id="265" r:id="rId86"/>
    <p:sldId id="725" r:id="rId87"/>
    <p:sldId id="726" r:id="rId88"/>
    <p:sldId id="727" r:id="rId89"/>
    <p:sldId id="728" r:id="rId90"/>
    <p:sldId id="729" r:id="rId91"/>
    <p:sldId id="730" r:id="rId92"/>
    <p:sldId id="731" r:id="rId93"/>
    <p:sldId id="732" r:id="rId94"/>
    <p:sldId id="733" r:id="rId95"/>
    <p:sldId id="734" r:id="rId9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0F29EFC-94C9-F946-AD45-7788887D5638}">
          <p14:sldIdLst>
            <p14:sldId id="667"/>
            <p14:sldId id="257"/>
            <p14:sldId id="587"/>
            <p14:sldId id="588"/>
            <p14:sldId id="589"/>
            <p14:sldId id="590"/>
            <p14:sldId id="591"/>
            <p14:sldId id="592"/>
            <p14:sldId id="593"/>
            <p14:sldId id="899"/>
            <p14:sldId id="594"/>
            <p14:sldId id="894"/>
            <p14:sldId id="898"/>
            <p14:sldId id="897"/>
            <p14:sldId id="671"/>
            <p14:sldId id="673"/>
            <p14:sldId id="900"/>
            <p14:sldId id="901"/>
            <p14:sldId id="902"/>
            <p14:sldId id="821"/>
            <p14:sldId id="903"/>
            <p14:sldId id="404"/>
            <p14:sldId id="915"/>
            <p14:sldId id="571"/>
            <p14:sldId id="904"/>
            <p14:sldId id="905"/>
            <p14:sldId id="906"/>
            <p14:sldId id="907"/>
            <p14:sldId id="606"/>
            <p14:sldId id="648"/>
            <p14:sldId id="908"/>
            <p14:sldId id="909"/>
            <p14:sldId id="597"/>
            <p14:sldId id="624"/>
            <p14:sldId id="625"/>
            <p14:sldId id="832"/>
            <p14:sldId id="833"/>
            <p14:sldId id="910"/>
            <p14:sldId id="787"/>
            <p14:sldId id="811"/>
            <p14:sldId id="911"/>
            <p14:sldId id="912"/>
            <p14:sldId id="913"/>
            <p14:sldId id="705"/>
            <p14:sldId id="839"/>
            <p14:sldId id="844"/>
            <p14:sldId id="872"/>
            <p14:sldId id="700"/>
            <p14:sldId id="718"/>
            <p14:sldId id="719"/>
            <p14:sldId id="720"/>
            <p14:sldId id="721"/>
            <p14:sldId id="722"/>
            <p14:sldId id="723"/>
            <p14:sldId id="740"/>
            <p14:sldId id="741"/>
            <p14:sldId id="742"/>
            <p14:sldId id="774"/>
            <p14:sldId id="914"/>
            <p14:sldId id="892"/>
            <p14:sldId id="265"/>
            <p14:sldId id="725"/>
            <p14:sldId id="726"/>
            <p14:sldId id="727"/>
            <p14:sldId id="728"/>
            <p14:sldId id="729"/>
            <p14:sldId id="730"/>
            <p14:sldId id="731"/>
            <p14:sldId id="732"/>
            <p14:sldId id="733"/>
            <p14:sldId id="7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B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22"/>
    <p:restoredTop sz="93757"/>
  </p:normalViewPr>
  <p:slideViewPr>
    <p:cSldViewPr snapToGrid="0" snapToObjects="1">
      <p:cViewPr varScale="1">
        <p:scale>
          <a:sx n="145" d="100"/>
          <a:sy n="145" d="100"/>
        </p:scale>
        <p:origin x="64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4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22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7.xml"/><Relationship Id="rId47" Type="http://schemas.openxmlformats.org/officeDocument/2006/relationships/slide" Target="slides/slide22.xml"/><Relationship Id="rId63" Type="http://schemas.openxmlformats.org/officeDocument/2006/relationships/slide" Target="slides/slide38.xml"/><Relationship Id="rId68" Type="http://schemas.openxmlformats.org/officeDocument/2006/relationships/slide" Target="slides/slide43.xml"/><Relationship Id="rId84" Type="http://schemas.openxmlformats.org/officeDocument/2006/relationships/slide" Target="slides/slide59.xml"/><Relationship Id="rId89" Type="http://schemas.openxmlformats.org/officeDocument/2006/relationships/slide" Target="slides/slide64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7.xml"/><Relationship Id="rId37" Type="http://schemas.openxmlformats.org/officeDocument/2006/relationships/slide" Target="slides/slide12.xml"/><Relationship Id="rId53" Type="http://schemas.openxmlformats.org/officeDocument/2006/relationships/slide" Target="slides/slide28.xml"/><Relationship Id="rId58" Type="http://schemas.openxmlformats.org/officeDocument/2006/relationships/slide" Target="slides/slide33.xml"/><Relationship Id="rId74" Type="http://schemas.openxmlformats.org/officeDocument/2006/relationships/slide" Target="slides/slide49.xml"/><Relationship Id="rId79" Type="http://schemas.openxmlformats.org/officeDocument/2006/relationships/slide" Target="slides/slide54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65.xml"/><Relationship Id="rId95" Type="http://schemas.openxmlformats.org/officeDocument/2006/relationships/slide" Target="slides/slide70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43" Type="http://schemas.openxmlformats.org/officeDocument/2006/relationships/slide" Target="slides/slide18.xml"/><Relationship Id="rId48" Type="http://schemas.openxmlformats.org/officeDocument/2006/relationships/slide" Target="slides/slide23.xml"/><Relationship Id="rId64" Type="http://schemas.openxmlformats.org/officeDocument/2006/relationships/slide" Target="slides/slide39.xml"/><Relationship Id="rId69" Type="http://schemas.openxmlformats.org/officeDocument/2006/relationships/slide" Target="slides/slide44.xml"/><Relationship Id="rId80" Type="http://schemas.openxmlformats.org/officeDocument/2006/relationships/slide" Target="slides/slide55.xml"/><Relationship Id="rId85" Type="http://schemas.openxmlformats.org/officeDocument/2006/relationships/slide" Target="slides/slide60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slide" Target="slides/slide13.xml"/><Relationship Id="rId46" Type="http://schemas.openxmlformats.org/officeDocument/2006/relationships/slide" Target="slides/slide21.xml"/><Relationship Id="rId59" Type="http://schemas.openxmlformats.org/officeDocument/2006/relationships/slide" Target="slides/slide34.xml"/><Relationship Id="rId67" Type="http://schemas.openxmlformats.org/officeDocument/2006/relationships/slide" Target="slides/slide42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6.xml"/><Relationship Id="rId54" Type="http://schemas.openxmlformats.org/officeDocument/2006/relationships/slide" Target="slides/slide29.xml"/><Relationship Id="rId62" Type="http://schemas.openxmlformats.org/officeDocument/2006/relationships/slide" Target="slides/slide37.xml"/><Relationship Id="rId70" Type="http://schemas.openxmlformats.org/officeDocument/2006/relationships/slide" Target="slides/slide45.xml"/><Relationship Id="rId75" Type="http://schemas.openxmlformats.org/officeDocument/2006/relationships/slide" Target="slides/slide50.xml"/><Relationship Id="rId83" Type="http://schemas.openxmlformats.org/officeDocument/2006/relationships/slide" Target="slides/slide58.xml"/><Relationship Id="rId88" Type="http://schemas.openxmlformats.org/officeDocument/2006/relationships/slide" Target="slides/slide63.xml"/><Relationship Id="rId91" Type="http://schemas.openxmlformats.org/officeDocument/2006/relationships/slide" Target="slides/slide66.xml"/><Relationship Id="rId96" Type="http://schemas.openxmlformats.org/officeDocument/2006/relationships/slide" Target="slides/slide7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slide" Target="slides/slide11.xml"/><Relationship Id="rId49" Type="http://schemas.openxmlformats.org/officeDocument/2006/relationships/slide" Target="slides/slide24.xml"/><Relationship Id="rId57" Type="http://schemas.openxmlformats.org/officeDocument/2006/relationships/slide" Target="slides/slide32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6.xml"/><Relationship Id="rId44" Type="http://schemas.openxmlformats.org/officeDocument/2006/relationships/slide" Target="slides/slide19.xml"/><Relationship Id="rId52" Type="http://schemas.openxmlformats.org/officeDocument/2006/relationships/slide" Target="slides/slide27.xml"/><Relationship Id="rId60" Type="http://schemas.openxmlformats.org/officeDocument/2006/relationships/slide" Target="slides/slide35.xml"/><Relationship Id="rId65" Type="http://schemas.openxmlformats.org/officeDocument/2006/relationships/slide" Target="slides/slide40.xml"/><Relationship Id="rId73" Type="http://schemas.openxmlformats.org/officeDocument/2006/relationships/slide" Target="slides/slide48.xml"/><Relationship Id="rId78" Type="http://schemas.openxmlformats.org/officeDocument/2006/relationships/slide" Target="slides/slide53.xml"/><Relationship Id="rId81" Type="http://schemas.openxmlformats.org/officeDocument/2006/relationships/slide" Target="slides/slide56.xml"/><Relationship Id="rId86" Type="http://schemas.openxmlformats.org/officeDocument/2006/relationships/slide" Target="slides/slide61.xml"/><Relationship Id="rId94" Type="http://schemas.openxmlformats.org/officeDocument/2006/relationships/slide" Target="slides/slide69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4.xml"/><Relationship Id="rId34" Type="http://schemas.openxmlformats.org/officeDocument/2006/relationships/slide" Target="slides/slide9.xml"/><Relationship Id="rId50" Type="http://schemas.openxmlformats.org/officeDocument/2006/relationships/slide" Target="slides/slide25.xml"/><Relationship Id="rId55" Type="http://schemas.openxmlformats.org/officeDocument/2006/relationships/slide" Target="slides/slide30.xml"/><Relationship Id="rId76" Type="http://schemas.openxmlformats.org/officeDocument/2006/relationships/slide" Target="slides/slide51.xml"/><Relationship Id="rId97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6.xml"/><Relationship Id="rId92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4.xml"/><Relationship Id="rId24" Type="http://schemas.openxmlformats.org/officeDocument/2006/relationships/slideMaster" Target="slideMasters/slideMaster24.xml"/><Relationship Id="rId40" Type="http://schemas.openxmlformats.org/officeDocument/2006/relationships/slide" Target="slides/slide15.xml"/><Relationship Id="rId45" Type="http://schemas.openxmlformats.org/officeDocument/2006/relationships/slide" Target="slides/slide20.xml"/><Relationship Id="rId66" Type="http://schemas.openxmlformats.org/officeDocument/2006/relationships/slide" Target="slides/slide41.xml"/><Relationship Id="rId87" Type="http://schemas.openxmlformats.org/officeDocument/2006/relationships/slide" Target="slides/slide62.xml"/><Relationship Id="rId61" Type="http://schemas.openxmlformats.org/officeDocument/2006/relationships/slide" Target="slides/slide36.xml"/><Relationship Id="rId82" Type="http://schemas.openxmlformats.org/officeDocument/2006/relationships/slide" Target="slides/slide57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56" Type="http://schemas.openxmlformats.org/officeDocument/2006/relationships/slide" Target="slides/slide31.xml"/><Relationship Id="rId77" Type="http://schemas.openxmlformats.org/officeDocument/2006/relationships/slide" Target="slides/slide52.xml"/><Relationship Id="rId100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6.xml"/><Relationship Id="rId72" Type="http://schemas.openxmlformats.org/officeDocument/2006/relationships/slide" Target="slides/slide47.xml"/><Relationship Id="rId93" Type="http://schemas.openxmlformats.org/officeDocument/2006/relationships/slide" Target="slides/slide68.xml"/><Relationship Id="rId98" Type="http://schemas.openxmlformats.org/officeDocument/2006/relationships/presProps" Target="presProps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616199838560376"/>
          <c:y val="0.10522061917098967"/>
          <c:w val="0.85187285205305219"/>
          <c:h val="0.8332923817886142"/>
        </c:manualLayout>
      </c:layout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27"/>
          <c:dPt>
            <c:idx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E12-4503-890F-648291A38AE8}"/>
              </c:ext>
            </c:extLst>
          </c:dPt>
          <c:dPt>
            <c:idx val="1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EE12-4503-890F-648291A38AE8}"/>
              </c:ext>
            </c:extLst>
          </c:dPt>
          <c:dPt>
            <c:idx val="2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E12-4503-890F-648291A38AE8}"/>
              </c:ext>
            </c:extLst>
          </c:dPt>
          <c:dLbls>
            <c:dLbl>
              <c:idx val="0"/>
              <c:layout>
                <c:manualLayout>
                  <c:x val="-5.1865745160402106E-2"/>
                  <c:y val="-0.31171042398197557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/>
                      <a:t>Tamna</a:t>
                    </a:r>
                    <a:r>
                      <a:rPr lang="en-US" baseline="0" dirty="0"/>
                      <a:t> </a:t>
                    </a:r>
                    <a:r>
                      <a:rPr lang="en-US" dirty="0" err="1"/>
                      <a:t>energija</a:t>
                    </a:r>
                    <a:r>
                      <a:rPr lang="en-US" baseline="0" dirty="0"/>
                      <a:t>
</a:t>
                    </a:r>
                    <a:fld id="{898C0D5B-6E6A-724A-AF02-47A234B5225B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00501560575558"/>
                      <c:h val="0.2533539671202897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E12-4503-890F-648291A38AE8}"/>
                </c:ext>
              </c:extLst>
            </c:dLbl>
            <c:dLbl>
              <c:idx val="1"/>
              <c:layout>
                <c:manualLayout>
                  <c:x val="0.15720500752670624"/>
                  <c:y val="9.261497708946395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Tamna</a:t>
                    </a:r>
                    <a:r>
                      <a:rPr lang="en-US" baseline="0"/>
                      <a:t> tvar</a:t>
                    </a:r>
                    <a:r>
                      <a:rPr lang="en-US" baseline="0" dirty="0"/>
                      <a:t>
</a:t>
                    </a:r>
                    <a:fld id="{6BAEB316-995D-E447-A3BF-756640BB295E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EE12-4503-890F-648291A38A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Vidljiva</a:t>
                    </a:r>
                  </a:p>
                  <a:p>
                    <a:r>
                      <a:rPr lang="en-US" baseline="0"/>
                      <a:t>tvar</a:t>
                    </a:r>
                    <a:r>
                      <a:rPr lang="en-US" baseline="0" dirty="0"/>
                      <a:t>
</a:t>
                    </a:r>
                    <a:fld id="{21616EEA-826F-F044-9EED-31E0B5E21F0B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E12-4503-890F-648291A38A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Foglio1!$A$2:$A$4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Visible Matter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69.2</c:v>
                </c:pt>
                <c:pt idx="1">
                  <c:v>25.8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12-4503-890F-648291A38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6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CB7F8-2BCD-CC43-B0FB-63DC693A51F8}" type="datetimeFigureOut">
              <a:rPr lang="en-US" smtClean="0"/>
              <a:t>4/23/25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EC2EA-585B-EE4C-8C68-D527DB561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45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EC2EA-585B-EE4C-8C68-D527DB5617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239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887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42C55-D74F-694E-93DB-168838559F82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6963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9048" tIns="49524" rIns="99048" bIns="49524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967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9688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EF1C95-5F45-0F4C-8A8A-8F98F2B14AC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895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8FBDD9F7-A70A-3747-B1E7-AAB4BFC3ADD1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24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5713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667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6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5959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" charset="0"/>
            </a:endParaRPr>
          </a:p>
        </p:txBody>
      </p:sp>
      <p:sp>
        <p:nvSpPr>
          <p:cNvPr id="5959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E09D68FE-1C3C-7E48-9733-A42786870119}" type="slidenum">
              <a:rPr lang="en-US" sz="1200">
                <a:solidFill>
                  <a:srgbClr val="000000"/>
                </a:solidFill>
                <a:latin typeface="Calibri" charset="0"/>
              </a:rPr>
              <a:pPr/>
              <a:t>27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595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877" indent="-285722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2888" indent="-228578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043" indent="-228578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199" indent="-228578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354" indent="-22857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509" indent="-22857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8664" indent="-22857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5819" indent="-22857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F354C0-1C79-1A42-BE3A-1090DB33D4A5}" type="slidenum">
              <a:rPr kumimoji="0" lang="hr-H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ＭＳ Ｐゴシック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hr-H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687388"/>
            <a:ext cx="4948237" cy="3427412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32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175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84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" charset="0"/>
            </a:endParaRPr>
          </a:p>
        </p:txBody>
      </p:sp>
      <p:sp>
        <p:nvSpPr>
          <p:cNvPr id="6184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7C8CFE04-EAA5-2B45-BE75-AE3355FB2A25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69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66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0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1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2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3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4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5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6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7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8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9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0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1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2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4.xml"/></Relationships>
</file>

<file path=ppt/slideLayouts/_rels/slideLayout2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5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6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7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3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5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9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1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3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39.xml"/></Relationships>
</file>

<file path=ppt/slideLayouts/_rels/slideLayout3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0.xml"/></Relationships>
</file>

<file path=ppt/slideLayouts/_rels/slideLayout3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1.xml"/></Relationships>
</file>

<file path=ppt/slideLayouts/_rels/slideLayout3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2.xml"/></Relationships>
</file>

<file path=ppt/slideLayouts/_rels/slideLayout3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3.xml"/></Relationships>
</file>

<file path=ppt/slideLayouts/_rels/slideLayout3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4.xml"/></Relationships>
</file>

<file path=ppt/slideLayouts/_rels/slideLayout3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5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6.xml"/></Relationships>
</file>

<file path=ppt/slideLayouts/_rels/slideLayout3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7.xml"/></Relationships>
</file>

<file path=ppt/slideLayouts/_rels/slideLayout3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8.xml"/></Relationships>
</file>

<file path=ppt/slideLayouts/_rels/slideLayout3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49.xml"/></Relationships>
</file>

<file path=ppt/slideLayouts/_rels/slideLayout3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0.xml"/></Relationships>
</file>

<file path=ppt/slideLayouts/_rels/slideLayout3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1.xml"/></Relationships>
</file>

<file path=ppt/slideLayouts/_rels/slideLayout3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3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4.xml"/></Relationships>
</file>

<file path=ppt/slideLayouts/_rels/slideLayout3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5.xml"/></Relationships>
</file>

<file path=ppt/slideLayouts/_rels/slideLayout3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6.xml"/></Relationships>
</file>

<file path=ppt/slideLayouts/_rels/slideLayout3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4.xml"/><Relationship Id="rId1" Type="http://schemas.openxmlformats.org/officeDocument/2006/relationships/themeOverride" Target="../theme/themeOverride57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4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8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>
                <a:solidFill>
                  <a:srgbClr val="000000"/>
                </a:solidFill>
                <a:latin typeface="Helvetica" charset="0"/>
                <a:ea typeface="ＭＳ Ｐゴシック" charset="0"/>
                <a:cs typeface="ＭＳ Ｐゴシック" charset="0"/>
              </a:rPr>
              <a:t>V. Brigljević 		         Prema prvim mjerenjima na LHC-u	     </a:t>
            </a:r>
            <a:endParaRPr lang="en-US" sz="32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893169" y="6477201"/>
            <a:ext cx="21336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225513F-FD54-324C-A146-47C8EDFE1404}" type="slidenum">
              <a:rPr lang="en-US" sz="3200">
                <a:solidFill>
                  <a:srgbClr val="000000"/>
                </a:solidFill>
                <a:latin typeface="Helvetica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320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0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4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309394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7819-A1D6-234C-8FEA-4B81B038345E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35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335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5122-EB73-5148-9F8D-72A60589ED40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8923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18E4-6145-0C4B-B234-087F21F39D5E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EC77-1102-9C4F-B33F-2CA77A7F7DC2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8F3D-BDF0-8C46-9AE2-C50C4343C644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499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1987" r="1987" b="1987"/>
          <a:stretch>
            <a:fillRect/>
          </a:stretch>
        </p:blipFill>
        <p:spPr bwMode="auto">
          <a:xfrm>
            <a:off x="8468459" y="499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39737" y="3162273"/>
            <a:ext cx="6017994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582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174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>
              <a:latin typeface="Calibri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174"/>
            <a:ext cx="5562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r>
              <a:rPr lang="hr-HR" sz="1662">
                <a:latin typeface="Calibri"/>
              </a:rPr>
              <a:t>V. Brigljević   </a:t>
            </a:r>
            <a:endParaRPr lang="en-US" sz="1662">
              <a:latin typeface="Calibri"/>
            </a:endParaRP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174"/>
            <a:ext cx="4572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fld id="{405EDA21-CE03-2849-853C-72EFF3F30D61}" type="slidenum">
              <a:rPr lang="en-US" sz="1662" smtClean="0"/>
              <a:pPr defTabSz="422041">
                <a:defRPr/>
              </a:pPr>
              <a:t>‹#›</a:t>
            </a:fld>
            <a:endParaRPr lang="en-US" sz="1662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893169" y="6477175"/>
            <a:ext cx="2133600" cy="384175"/>
          </a:xfrm>
          <a:prstGeom prst="rect">
            <a:avLst/>
          </a:prstGeom>
        </p:spPr>
        <p:txBody>
          <a:bodyPr/>
          <a:lstStyle>
            <a:lvl1pPr eaLnBrk="1" hangingPunct="1">
              <a:defRPr b="1" smtClean="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5CF5324-B2FC-5E49-AA4C-171019363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369888"/>
            <a:ext cx="7722577" cy="1382712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954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8103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F373-84CC-844A-AD3D-6DAC78FDE6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5625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94A0F-B4FE-1145-9A10-82B4FE88D9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22C1-7051-FD49-A893-0461A8112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CF6E-FF44-974A-A72C-B5B9A8885C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68DF-63F3-4A4D-974B-8B338A7375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4253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1EE3F-BA65-AC44-A799-008A75A78F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4DCF-72E0-BF41-97B7-C1343A4EE4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5466-91EC-EC48-9701-5F753FCC72A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9915" y="153603"/>
            <a:ext cx="2074985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2031" y="153603"/>
            <a:ext cx="6087208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BC9F6-E330-CF46-8D2C-718C06D165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629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4F257-8215-084A-B9C7-4DF6D583AE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57486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solidFill>
            <a:schemeClr val="bg1"/>
          </a:solidFill>
        </p:spPr>
        <p:txBody>
          <a:bodyPr/>
          <a:lstStyle>
            <a:lvl1pPr algn="ctr">
              <a:defRPr b="0" i="0">
                <a:solidFill>
                  <a:schemeClr val="tx2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  <a:latin typeface="Helvetica Neue Light"/>
                <a:cs typeface="Helvetica Neue Light"/>
              </a:defRPr>
            </a:lvl1pPr>
            <a:lvl2pPr marL="389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57E8B582-4C66-44B8-972C-D408FC3E6AB5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 smtClean="0">
                <a:latin typeface="Helvetica" panose="020B0604020202020204" pitchFamily="34" charset="0"/>
                <a:ea typeface="MS PGothic" panose="020B060007020508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A668A9BD-8879-4DBC-9F66-5C6B5D904BF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680"/>
            <a:ext cx="9144000" cy="755999"/>
          </a:xfrm>
          <a:noFill/>
        </p:spPr>
        <p:txBody>
          <a:bodyPr>
            <a:noAutofit/>
          </a:bodyPr>
          <a:lstStyle>
            <a:lvl1pPr algn="l">
              <a:defRPr sz="3408" b="0" i="0">
                <a:solidFill>
                  <a:srgbClr val="1F497D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878"/>
            <a:ext cx="8229600" cy="5652000"/>
          </a:xfrm>
        </p:spPr>
        <p:txBody>
          <a:bodyPr/>
          <a:lstStyle>
            <a:lvl1pPr>
              <a:defRPr>
                <a:latin typeface="Helvetica Neue Light"/>
                <a:cs typeface="Helvetica Neue Light"/>
              </a:defRPr>
            </a:lvl1pPr>
            <a:lvl2pPr>
              <a:defRPr>
                <a:latin typeface="Helvetica Neue Light"/>
                <a:cs typeface="Helvetica Neue Light"/>
              </a:defRPr>
            </a:lvl2pPr>
            <a:lvl3pPr>
              <a:defRPr>
                <a:latin typeface="Helvetica Neue Light"/>
                <a:cs typeface="Helvetica Neue Light"/>
              </a:defRPr>
            </a:lvl3pPr>
            <a:lvl4pPr>
              <a:defRPr>
                <a:latin typeface="Helvetica Neue Light"/>
                <a:cs typeface="Helvetica Neue Light"/>
              </a:defRPr>
            </a:lvl4pPr>
            <a:lvl5pPr>
              <a:defRPr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D093A321-931E-4EBA-81B2-1DBB666D4A4B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 smtClean="0">
                <a:latin typeface="Helvetica" panose="020B0604020202020204" pitchFamily="34" charset="0"/>
                <a:ea typeface="MS PGothic" panose="020B060007020508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B6283FC0-00CA-4B74-8A86-DBEC0423B4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408" b="1" cap="all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04">
                <a:solidFill>
                  <a:schemeClr val="tx1">
                    <a:tint val="75000"/>
                  </a:schemeClr>
                </a:solidFill>
              </a:defRPr>
            </a:lvl1pPr>
            <a:lvl2pPr marL="389586" indent="0">
              <a:buNone/>
              <a:defRPr sz="1534">
                <a:solidFill>
                  <a:schemeClr val="tx1">
                    <a:tint val="75000"/>
                  </a:schemeClr>
                </a:solidFill>
              </a:defRPr>
            </a:lvl2pPr>
            <a:lvl3pPr marL="779173" indent="0">
              <a:buNone/>
              <a:defRPr sz="1363">
                <a:solidFill>
                  <a:schemeClr val="tx1">
                    <a:tint val="75000"/>
                  </a:schemeClr>
                </a:solidFill>
              </a:defRPr>
            </a:lvl3pPr>
            <a:lvl4pPr marL="1168759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4pPr>
            <a:lvl5pPr marL="1558345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5pPr>
            <a:lvl6pPr marL="1947932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6pPr>
            <a:lvl7pPr marL="2337518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7pPr>
            <a:lvl8pPr marL="2727104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8pPr>
            <a:lvl9pPr marL="3116691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CA7ED8F6-AB90-4D7E-8CDF-83FEF6A7D3FE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CD906FF5-AFCE-4670-BE82-29396B929D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4"/>
            </a:lvl4pPr>
            <a:lvl5pPr>
              <a:defRPr sz="1534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4"/>
            </a:lvl4pPr>
            <a:lvl5pPr>
              <a:defRPr sz="1534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29815234-F0EE-42B6-B335-E765877A2518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46C2945E-6E8E-450B-AA72-1847580C43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86" indent="0">
              <a:buNone/>
              <a:defRPr sz="1704" b="1"/>
            </a:lvl2pPr>
            <a:lvl3pPr marL="779173" indent="0">
              <a:buNone/>
              <a:defRPr sz="1534" b="1"/>
            </a:lvl3pPr>
            <a:lvl4pPr marL="1168759" indent="0">
              <a:buNone/>
              <a:defRPr sz="1363" b="1"/>
            </a:lvl4pPr>
            <a:lvl5pPr marL="1558345" indent="0">
              <a:buNone/>
              <a:defRPr sz="1363" b="1"/>
            </a:lvl5pPr>
            <a:lvl6pPr marL="1947932" indent="0">
              <a:buNone/>
              <a:defRPr sz="1363" b="1"/>
            </a:lvl6pPr>
            <a:lvl7pPr marL="2337518" indent="0">
              <a:buNone/>
              <a:defRPr sz="1363" b="1"/>
            </a:lvl7pPr>
            <a:lvl8pPr marL="2727104" indent="0">
              <a:buNone/>
              <a:defRPr sz="1363" b="1"/>
            </a:lvl8pPr>
            <a:lvl9pPr marL="3116691" indent="0">
              <a:buNone/>
              <a:defRPr sz="1363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4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86" indent="0">
              <a:buNone/>
              <a:defRPr sz="1704" b="1"/>
            </a:lvl2pPr>
            <a:lvl3pPr marL="779173" indent="0">
              <a:buNone/>
              <a:defRPr sz="1534" b="1"/>
            </a:lvl3pPr>
            <a:lvl4pPr marL="1168759" indent="0">
              <a:buNone/>
              <a:defRPr sz="1363" b="1"/>
            </a:lvl4pPr>
            <a:lvl5pPr marL="1558345" indent="0">
              <a:buNone/>
              <a:defRPr sz="1363" b="1"/>
            </a:lvl5pPr>
            <a:lvl6pPr marL="1947932" indent="0">
              <a:buNone/>
              <a:defRPr sz="1363" b="1"/>
            </a:lvl6pPr>
            <a:lvl7pPr marL="2337518" indent="0">
              <a:buNone/>
              <a:defRPr sz="1363" b="1"/>
            </a:lvl7pPr>
            <a:lvl8pPr marL="2727104" indent="0">
              <a:buNone/>
              <a:defRPr sz="1363" b="1"/>
            </a:lvl8pPr>
            <a:lvl9pPr marL="3116691" indent="0">
              <a:buNone/>
              <a:defRPr sz="1363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4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B0FF53F8-B857-4E8B-A4BA-AA4B1F6ACC12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724ACA4D-E614-4C91-9903-4524D45550C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66A3E868-1C55-4690-B2B2-D73AF324A5B5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88EB6DFA-3DFE-4A02-AA4A-F877488E8E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0F1D739C-8B0F-4061-8C7F-9383AF6E9254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C21CCACB-1FBA-45CF-B954-32B1E9A5AF5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2727"/>
            </a:lvl1pPr>
            <a:lvl2pPr>
              <a:defRPr sz="2386"/>
            </a:lvl2pPr>
            <a:lvl3pPr>
              <a:defRPr sz="2045"/>
            </a:lvl3pPr>
            <a:lvl4pPr>
              <a:defRPr sz="1704"/>
            </a:lvl4pPr>
            <a:lvl5pPr>
              <a:defRPr sz="1704"/>
            </a:lvl5pPr>
            <a:lvl6pPr>
              <a:defRPr sz="1704"/>
            </a:lvl6pPr>
            <a:lvl7pPr>
              <a:defRPr sz="1704"/>
            </a:lvl7pPr>
            <a:lvl8pPr>
              <a:defRPr sz="1704"/>
            </a:lvl8pPr>
            <a:lvl9pPr>
              <a:defRPr sz="1704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193"/>
            </a:lvl1pPr>
            <a:lvl2pPr marL="389586" indent="0">
              <a:buNone/>
              <a:defRPr sz="1023"/>
            </a:lvl2pPr>
            <a:lvl3pPr marL="779173" indent="0">
              <a:buNone/>
              <a:defRPr sz="852"/>
            </a:lvl3pPr>
            <a:lvl4pPr marL="1168759" indent="0">
              <a:buNone/>
              <a:defRPr sz="767"/>
            </a:lvl4pPr>
            <a:lvl5pPr marL="1558345" indent="0">
              <a:buNone/>
              <a:defRPr sz="767"/>
            </a:lvl5pPr>
            <a:lvl6pPr marL="1947932" indent="0">
              <a:buNone/>
              <a:defRPr sz="767"/>
            </a:lvl6pPr>
            <a:lvl7pPr marL="2337518" indent="0">
              <a:buNone/>
              <a:defRPr sz="767"/>
            </a:lvl7pPr>
            <a:lvl8pPr marL="2727104" indent="0">
              <a:buNone/>
              <a:defRPr sz="767"/>
            </a:lvl8pPr>
            <a:lvl9pPr marL="3116691" indent="0">
              <a:buNone/>
              <a:defRPr sz="767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E20B18DF-6ABF-432A-A029-3BEF5DCF243B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C12BF5FF-8102-4D16-A656-5E2FCFCE4E0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727"/>
            </a:lvl1pPr>
            <a:lvl2pPr marL="389586" indent="0">
              <a:buNone/>
              <a:defRPr sz="2386"/>
            </a:lvl2pPr>
            <a:lvl3pPr marL="779173" indent="0">
              <a:buNone/>
              <a:defRPr sz="2045"/>
            </a:lvl3pPr>
            <a:lvl4pPr marL="1168759" indent="0">
              <a:buNone/>
              <a:defRPr sz="1704"/>
            </a:lvl4pPr>
            <a:lvl5pPr marL="1558345" indent="0">
              <a:buNone/>
              <a:defRPr sz="1704"/>
            </a:lvl5pPr>
            <a:lvl6pPr marL="1947932" indent="0">
              <a:buNone/>
              <a:defRPr sz="1704"/>
            </a:lvl6pPr>
            <a:lvl7pPr marL="2337518" indent="0">
              <a:buNone/>
              <a:defRPr sz="1704"/>
            </a:lvl7pPr>
            <a:lvl8pPr marL="2727104" indent="0">
              <a:buNone/>
              <a:defRPr sz="1704"/>
            </a:lvl8pPr>
            <a:lvl9pPr marL="3116691" indent="0">
              <a:buNone/>
              <a:defRPr sz="1704"/>
            </a:lvl9pPr>
          </a:lstStyle>
          <a:p>
            <a:pPr lvl="0"/>
            <a:r>
              <a:rPr lang="ta-IN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193"/>
            </a:lvl1pPr>
            <a:lvl2pPr marL="389586" indent="0">
              <a:buNone/>
              <a:defRPr sz="1023"/>
            </a:lvl2pPr>
            <a:lvl3pPr marL="779173" indent="0">
              <a:buNone/>
              <a:defRPr sz="852"/>
            </a:lvl3pPr>
            <a:lvl4pPr marL="1168759" indent="0">
              <a:buNone/>
              <a:defRPr sz="767"/>
            </a:lvl4pPr>
            <a:lvl5pPr marL="1558345" indent="0">
              <a:buNone/>
              <a:defRPr sz="767"/>
            </a:lvl5pPr>
            <a:lvl6pPr marL="1947932" indent="0">
              <a:buNone/>
              <a:defRPr sz="767"/>
            </a:lvl6pPr>
            <a:lvl7pPr marL="2337518" indent="0">
              <a:buNone/>
              <a:defRPr sz="767"/>
            </a:lvl7pPr>
            <a:lvl8pPr marL="2727104" indent="0">
              <a:buNone/>
              <a:defRPr sz="767"/>
            </a:lvl8pPr>
            <a:lvl9pPr marL="3116691" indent="0">
              <a:buNone/>
              <a:defRPr sz="767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3F1D04EF-B1DF-458F-A5CA-E965DC84930C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10906046-C24B-4F31-9A43-8820119F7EB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2F58FCF5-FC14-4149-8833-E5403B75D4F4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D4B017D4-2DEE-410A-A37A-B230567EAB4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05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05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109022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35087391-2D38-4691-A731-E843AB01AFDB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3AC90B0B-6E3D-41F5-BD2D-A8DAFAD8334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solidFill>
            <a:schemeClr val="bg1"/>
          </a:solidFill>
        </p:spPr>
        <p:txBody>
          <a:bodyPr/>
          <a:lstStyle>
            <a:lvl1pPr algn="ctr">
              <a:defRPr b="0" i="0">
                <a:solidFill>
                  <a:schemeClr val="tx2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  <a:latin typeface="Helvetica Neue Light"/>
                <a:cs typeface="Helvetica Neue Light"/>
              </a:defRPr>
            </a:lvl1pPr>
            <a:lvl2pPr marL="389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C0D5D819-5489-4A47-B27E-3E7F7A3D499B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 smtClean="0">
                <a:latin typeface="Helvetica" panose="020B0604020202020204" pitchFamily="34" charset="0"/>
                <a:ea typeface="MS PGothic" panose="020B060007020508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AFFCBF32-3794-4247-A78F-E1ECDB25739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680"/>
            <a:ext cx="9144000" cy="755999"/>
          </a:xfrm>
          <a:noFill/>
        </p:spPr>
        <p:txBody>
          <a:bodyPr>
            <a:noAutofit/>
          </a:bodyPr>
          <a:lstStyle>
            <a:lvl1pPr algn="l">
              <a:defRPr sz="3408" b="0" i="0">
                <a:solidFill>
                  <a:srgbClr val="1F497D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878"/>
            <a:ext cx="8229600" cy="5652000"/>
          </a:xfrm>
        </p:spPr>
        <p:txBody>
          <a:bodyPr/>
          <a:lstStyle>
            <a:lvl1pPr>
              <a:defRPr>
                <a:latin typeface="Helvetica Neue Light"/>
                <a:cs typeface="Helvetica Neue Light"/>
              </a:defRPr>
            </a:lvl1pPr>
            <a:lvl2pPr>
              <a:defRPr>
                <a:latin typeface="Helvetica Neue Light"/>
                <a:cs typeface="Helvetica Neue Light"/>
              </a:defRPr>
            </a:lvl2pPr>
            <a:lvl3pPr>
              <a:defRPr>
                <a:latin typeface="Helvetica Neue Light"/>
                <a:cs typeface="Helvetica Neue Light"/>
              </a:defRPr>
            </a:lvl3pPr>
            <a:lvl4pPr>
              <a:defRPr>
                <a:latin typeface="Helvetica Neue Light"/>
                <a:cs typeface="Helvetica Neue Light"/>
              </a:defRPr>
            </a:lvl4pPr>
            <a:lvl5pPr>
              <a:defRPr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29EFC6EE-DF8A-4B24-A804-78C9CDA1B07B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 smtClean="0">
                <a:latin typeface="Helvetica" panose="020B0604020202020204" pitchFamily="34" charset="0"/>
                <a:ea typeface="MS PGothic" panose="020B060007020508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>
                <a:latin typeface="Helvetica" panose="020B0604020202020204" pitchFamily="34" charset="0"/>
              </a:defRPr>
            </a:lvl1pPr>
          </a:lstStyle>
          <a:p>
            <a:fld id="{1BBCC730-4025-49E0-B5CA-3AF09B0F51A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3408" b="1" cap="all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04">
                <a:solidFill>
                  <a:schemeClr val="tx1">
                    <a:tint val="75000"/>
                  </a:schemeClr>
                </a:solidFill>
              </a:defRPr>
            </a:lvl1pPr>
            <a:lvl2pPr marL="389586" indent="0">
              <a:buNone/>
              <a:defRPr sz="1534">
                <a:solidFill>
                  <a:schemeClr val="tx1">
                    <a:tint val="75000"/>
                  </a:schemeClr>
                </a:solidFill>
              </a:defRPr>
            </a:lvl2pPr>
            <a:lvl3pPr marL="779173" indent="0">
              <a:buNone/>
              <a:defRPr sz="1363">
                <a:solidFill>
                  <a:schemeClr val="tx1">
                    <a:tint val="75000"/>
                  </a:schemeClr>
                </a:solidFill>
              </a:defRPr>
            </a:lvl3pPr>
            <a:lvl4pPr marL="1168759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4pPr>
            <a:lvl5pPr marL="1558345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5pPr>
            <a:lvl6pPr marL="1947932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6pPr>
            <a:lvl7pPr marL="2337518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7pPr>
            <a:lvl8pPr marL="2727104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8pPr>
            <a:lvl9pPr marL="3116691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C1BB2877-F9D6-4BE5-8B3D-9F5BF656DDC4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31080181-AD1E-4396-BAC7-0A5EFB6088F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4"/>
            </a:lvl4pPr>
            <a:lvl5pPr>
              <a:defRPr sz="1534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386"/>
            </a:lvl1pPr>
            <a:lvl2pPr>
              <a:defRPr sz="2045"/>
            </a:lvl2pPr>
            <a:lvl3pPr>
              <a:defRPr sz="1704"/>
            </a:lvl3pPr>
            <a:lvl4pPr>
              <a:defRPr sz="1534"/>
            </a:lvl4pPr>
            <a:lvl5pPr>
              <a:defRPr sz="1534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46CB0BF3-3423-4569-8306-9657744B1FDA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96C9D971-DDB1-48D1-AD24-E46A14191D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86" indent="0">
              <a:buNone/>
              <a:defRPr sz="1704" b="1"/>
            </a:lvl2pPr>
            <a:lvl3pPr marL="779173" indent="0">
              <a:buNone/>
              <a:defRPr sz="1534" b="1"/>
            </a:lvl3pPr>
            <a:lvl4pPr marL="1168759" indent="0">
              <a:buNone/>
              <a:defRPr sz="1363" b="1"/>
            </a:lvl4pPr>
            <a:lvl5pPr marL="1558345" indent="0">
              <a:buNone/>
              <a:defRPr sz="1363" b="1"/>
            </a:lvl5pPr>
            <a:lvl6pPr marL="1947932" indent="0">
              <a:buNone/>
              <a:defRPr sz="1363" b="1"/>
            </a:lvl6pPr>
            <a:lvl7pPr marL="2337518" indent="0">
              <a:buNone/>
              <a:defRPr sz="1363" b="1"/>
            </a:lvl7pPr>
            <a:lvl8pPr marL="2727104" indent="0">
              <a:buNone/>
              <a:defRPr sz="1363" b="1"/>
            </a:lvl8pPr>
            <a:lvl9pPr marL="3116691" indent="0">
              <a:buNone/>
              <a:defRPr sz="1363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4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045" b="1"/>
            </a:lvl1pPr>
            <a:lvl2pPr marL="389586" indent="0">
              <a:buNone/>
              <a:defRPr sz="1704" b="1"/>
            </a:lvl2pPr>
            <a:lvl3pPr marL="779173" indent="0">
              <a:buNone/>
              <a:defRPr sz="1534" b="1"/>
            </a:lvl3pPr>
            <a:lvl4pPr marL="1168759" indent="0">
              <a:buNone/>
              <a:defRPr sz="1363" b="1"/>
            </a:lvl4pPr>
            <a:lvl5pPr marL="1558345" indent="0">
              <a:buNone/>
              <a:defRPr sz="1363" b="1"/>
            </a:lvl5pPr>
            <a:lvl6pPr marL="1947932" indent="0">
              <a:buNone/>
              <a:defRPr sz="1363" b="1"/>
            </a:lvl6pPr>
            <a:lvl7pPr marL="2337518" indent="0">
              <a:buNone/>
              <a:defRPr sz="1363" b="1"/>
            </a:lvl7pPr>
            <a:lvl8pPr marL="2727104" indent="0">
              <a:buNone/>
              <a:defRPr sz="1363" b="1"/>
            </a:lvl8pPr>
            <a:lvl9pPr marL="3116691" indent="0">
              <a:buNone/>
              <a:defRPr sz="1363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045"/>
            </a:lvl1pPr>
            <a:lvl2pPr>
              <a:defRPr sz="1704"/>
            </a:lvl2pPr>
            <a:lvl3pPr>
              <a:defRPr sz="1534"/>
            </a:lvl3pPr>
            <a:lvl4pPr>
              <a:defRPr sz="1363"/>
            </a:lvl4pPr>
            <a:lvl5pPr>
              <a:defRPr sz="1363"/>
            </a:lvl5pPr>
            <a:lvl6pPr>
              <a:defRPr sz="1363"/>
            </a:lvl6pPr>
            <a:lvl7pPr>
              <a:defRPr sz="1363"/>
            </a:lvl7pPr>
            <a:lvl8pPr>
              <a:defRPr sz="1363"/>
            </a:lvl8pPr>
            <a:lvl9pPr>
              <a:defRPr sz="1363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6A794DE1-B879-41DF-A7FF-D50659AECE55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CFA30589-8909-472D-AD89-385DCE9DF7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8A23B323-35E5-4715-87A1-1244383AB4EF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9B5F4CB4-27DA-4548-A48D-2A9E7B09A0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30CBC13E-12AC-40D4-BEDC-94258071C967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F22014C9-8F8E-40B6-9A02-86A046148B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2727"/>
            </a:lvl1pPr>
            <a:lvl2pPr>
              <a:defRPr sz="2386"/>
            </a:lvl2pPr>
            <a:lvl3pPr>
              <a:defRPr sz="2045"/>
            </a:lvl3pPr>
            <a:lvl4pPr>
              <a:defRPr sz="1704"/>
            </a:lvl4pPr>
            <a:lvl5pPr>
              <a:defRPr sz="1704"/>
            </a:lvl5pPr>
            <a:lvl6pPr>
              <a:defRPr sz="1704"/>
            </a:lvl6pPr>
            <a:lvl7pPr>
              <a:defRPr sz="1704"/>
            </a:lvl7pPr>
            <a:lvl8pPr>
              <a:defRPr sz="1704"/>
            </a:lvl8pPr>
            <a:lvl9pPr>
              <a:defRPr sz="1704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193"/>
            </a:lvl1pPr>
            <a:lvl2pPr marL="389586" indent="0">
              <a:buNone/>
              <a:defRPr sz="1023"/>
            </a:lvl2pPr>
            <a:lvl3pPr marL="779173" indent="0">
              <a:buNone/>
              <a:defRPr sz="852"/>
            </a:lvl3pPr>
            <a:lvl4pPr marL="1168759" indent="0">
              <a:buNone/>
              <a:defRPr sz="767"/>
            </a:lvl4pPr>
            <a:lvl5pPr marL="1558345" indent="0">
              <a:buNone/>
              <a:defRPr sz="767"/>
            </a:lvl5pPr>
            <a:lvl6pPr marL="1947932" indent="0">
              <a:buNone/>
              <a:defRPr sz="767"/>
            </a:lvl6pPr>
            <a:lvl7pPr marL="2337518" indent="0">
              <a:buNone/>
              <a:defRPr sz="767"/>
            </a:lvl7pPr>
            <a:lvl8pPr marL="2727104" indent="0">
              <a:buNone/>
              <a:defRPr sz="767"/>
            </a:lvl8pPr>
            <a:lvl9pPr marL="3116691" indent="0">
              <a:buNone/>
              <a:defRPr sz="767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23948E5B-B307-48AB-8F10-CE9B82D4E438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93784049-EC5E-4719-A0B0-843DE4A4D0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04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727"/>
            </a:lvl1pPr>
            <a:lvl2pPr marL="389586" indent="0">
              <a:buNone/>
              <a:defRPr sz="2386"/>
            </a:lvl2pPr>
            <a:lvl3pPr marL="779173" indent="0">
              <a:buNone/>
              <a:defRPr sz="2045"/>
            </a:lvl3pPr>
            <a:lvl4pPr marL="1168759" indent="0">
              <a:buNone/>
              <a:defRPr sz="1704"/>
            </a:lvl4pPr>
            <a:lvl5pPr marL="1558345" indent="0">
              <a:buNone/>
              <a:defRPr sz="1704"/>
            </a:lvl5pPr>
            <a:lvl6pPr marL="1947932" indent="0">
              <a:buNone/>
              <a:defRPr sz="1704"/>
            </a:lvl6pPr>
            <a:lvl7pPr marL="2337518" indent="0">
              <a:buNone/>
              <a:defRPr sz="1704"/>
            </a:lvl7pPr>
            <a:lvl8pPr marL="2727104" indent="0">
              <a:buNone/>
              <a:defRPr sz="1704"/>
            </a:lvl8pPr>
            <a:lvl9pPr marL="3116691" indent="0">
              <a:buNone/>
              <a:defRPr sz="1704"/>
            </a:lvl9pPr>
          </a:lstStyle>
          <a:p>
            <a:pPr lvl="0"/>
            <a:r>
              <a:rPr lang="ta-IN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193"/>
            </a:lvl1pPr>
            <a:lvl2pPr marL="389586" indent="0">
              <a:buNone/>
              <a:defRPr sz="1023"/>
            </a:lvl2pPr>
            <a:lvl3pPr marL="779173" indent="0">
              <a:buNone/>
              <a:defRPr sz="852"/>
            </a:lvl3pPr>
            <a:lvl4pPr marL="1168759" indent="0">
              <a:buNone/>
              <a:defRPr sz="767"/>
            </a:lvl4pPr>
            <a:lvl5pPr marL="1558345" indent="0">
              <a:buNone/>
              <a:defRPr sz="767"/>
            </a:lvl5pPr>
            <a:lvl6pPr marL="1947932" indent="0">
              <a:buNone/>
              <a:defRPr sz="767"/>
            </a:lvl6pPr>
            <a:lvl7pPr marL="2337518" indent="0">
              <a:buNone/>
              <a:defRPr sz="767"/>
            </a:lvl7pPr>
            <a:lvl8pPr marL="2727104" indent="0">
              <a:buNone/>
              <a:defRPr sz="767"/>
            </a:lvl8pPr>
            <a:lvl9pPr marL="3116691" indent="0">
              <a:buNone/>
              <a:defRPr sz="767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30CB546F-D849-4F26-A6EC-6EE8F32CC5E2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9BEC6628-FFB9-467F-B4B0-DF393E25B33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6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DB615CF6-6D5B-4444-8179-9DE511E1EC8B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85B9F0C7-D5DC-41C6-BE39-A97F2EC72B7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7EEB29F9-A727-4A0B-828A-8E2A2E4797A8}" type="datetime1">
              <a:rPr lang="en-US" altLang="en-US"/>
              <a:pPr/>
              <a:t>4/23/25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79173" eaLnBrk="0" hangingPunct="0">
              <a:defRPr/>
            </a:lvl1pPr>
          </a:lstStyle>
          <a:p>
            <a:fld id="{D59F6899-2DD2-47EA-B7BE-940AB62664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7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25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3A9B-DA4C-AD4A-945A-4E53BC3C4F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3044-F0B7-2F4B-A590-B16B71D38A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27CA-2ECA-1F4B-B4FE-CA1E627181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0A74-A9D0-6041-B778-58E99A7944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40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FDA-7F4E-5142-955F-AC681D4CB8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82CF-DC15-E946-AF20-BAF19D7B90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7819-A1D6-234C-8FEA-4B81B03834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51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351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5122-EB73-5148-9F8D-72A60589ED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8939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18E4-6145-0C4B-B234-087F21F39D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EC77-1102-9C4F-B33F-2CA77A7F7D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8F3D-BDF0-8C46-9AE2-C50C4343C6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b="1" smtClean="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5CF5324-B2FC-5E49-AA4C-171019363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369888"/>
            <a:ext cx="7722577" cy="1382712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954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83EFC-3E39-0E43-843B-8ABCAEB0D4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89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F4D65-F292-294F-9C47-F684D2B920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235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3A9B-DA4C-AD4A-945A-4E53BC3C4F75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20B9D-A62B-C54A-9A40-B9BFD3ADA1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CD85-4EF1-EA49-9400-214502576A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F0209-DD5B-5748-BA0C-0612B8F570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A5327-7077-CD42-8B49-BB875A312E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4041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DE183-FBA5-AA48-B72B-AB8B5B1893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46629-F683-4240-9449-FC7B6D359D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B53C8-CC96-C541-8B69-00A0AD47289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9915" y="153391"/>
            <a:ext cx="2074985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2031" y="153391"/>
            <a:ext cx="6087208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E799D-74C7-EB46-81F7-DE0D645E71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934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3044-F0B7-2F4B-A590-B16B71D38A2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409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         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3A9B-DA4C-AD4A-945A-4E53BC3C4F75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3044-F0B7-2F4B-A590-B16B71D38A2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27CA-2ECA-1F4B-B4FE-CA1E6271811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0A74-A9D0-6041-B778-58E99A79443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559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FDA-7F4E-5142-955F-AC681D4CB81A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82CF-DC15-E946-AF20-BAF19D7B90D0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7819-A1D6-234C-8FEA-4B81B038345E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09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509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5122-EB73-5148-9F8D-72A60589ED40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9097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18E4-6145-0C4B-B234-087F21F39D5E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27CA-2ECA-1F4B-B4FE-CA1E6271811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EC77-1102-9C4F-B33F-2CA77A7F7DC2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8F3D-BDF0-8C46-9AE2-C50C4343C644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1" y="6520592"/>
            <a:ext cx="6096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000000"/>
                </a:solidFill>
                <a:ea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US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 rot="16200000">
            <a:off x="-2866437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62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9353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7216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237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3A9B-DA4C-AD4A-945A-4E53BC3C4F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31723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3044-F0B7-2F4B-A590-B16B71D38A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0495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27CA-2ECA-1F4B-B4FE-CA1E627181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351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0A74-A9D0-6041-B778-58E99A7944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06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0A74-A9D0-6041-B778-58E99A79443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308510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387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FDA-7F4E-5142-955F-AC681D4CB8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5994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82CF-DC15-E946-AF20-BAF19D7B90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13102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7819-A1D6-234C-8FEA-4B81B03834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43569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37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337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5122-EB73-5148-9F8D-72A60589ED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8362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8925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18E4-6145-0C4B-B234-087F21F39D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4370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EC77-1102-9C4F-B33F-2CA77A7F7D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96293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8F3D-BDF0-8C46-9AE2-C50C4343C6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31088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b="1" smtClean="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5CF5324-B2FC-5E49-AA4C-171019363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42195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78768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B884531-6833-9C4D-9C7F-519D9A17B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95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2464515"/>
      </p:ext>
    </p:extLst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060" y="990600"/>
            <a:ext cx="86868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40060" y="3140968"/>
            <a:ext cx="8686800" cy="18002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40060" y="5057800"/>
            <a:ext cx="8686800" cy="18002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9D9F28A-09A0-5C42-9023-013B5178E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26138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3" y="990600"/>
            <a:ext cx="4273062" cy="5562600"/>
          </a:xfrm>
        </p:spPr>
        <p:txBody>
          <a:bodyPr>
            <a:norm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3" y="990600"/>
            <a:ext cx="4273062" cy="5562600"/>
          </a:xfrm>
        </p:spPr>
        <p:txBody>
          <a:bodyPr>
            <a:norm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559AB27-391B-A84D-B32E-C0373E439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2203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3AE2CC0-813F-9A49-8827-4595DE51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60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CA42F-27A9-4D4A-85B1-3BF82CD9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95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E682906-77E8-314A-92E7-7E38F7C51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09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ECD87E-AC85-A049-B187-6018AD207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59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A600F14-DF15-814E-894A-18714C6DE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1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813B10-833F-8C4C-BAA8-EDCFF6320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15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D2CF84E-80BD-384A-A9B0-2FDA9DC4E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41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/>
          <a:lstStyle>
            <a:lvl1pPr algn="r">
              <a:buNone/>
              <a:defRPr sz="4062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84408">
              <a:defRPr sz="1846"/>
            </a:lvl1pPr>
            <a:lvl2pPr>
              <a:defRPr sz="1846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77B76BF-06EE-FA46-A590-7EFF80ECD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74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385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FDA-7F4E-5142-955F-AC681D4CB81A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4248472"/>
          </a:xfrm>
        </p:spPr>
        <p:txBody>
          <a:bodyPr>
            <a:normAutofit/>
          </a:bodyPr>
          <a:lstStyle>
            <a:lvl1pPr marL="84408" indent="-168817">
              <a:defRPr sz="2215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846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662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477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477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1196752"/>
            <a:ext cx="4343400" cy="4248472"/>
          </a:xfrm>
        </p:spPr>
        <p:txBody>
          <a:bodyPr>
            <a:normAutofit/>
          </a:bodyPr>
          <a:lstStyle>
            <a:lvl1pPr marL="84408" indent="-168817">
              <a:defRPr sz="2215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846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662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477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477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85057" y="5552862"/>
            <a:ext cx="8840367" cy="1117455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8686800" y="629"/>
            <a:ext cx="4572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3E382B4-D0C1-5748-A887-A8C5AF960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884953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10D1179-2673-F045-A759-2981D82D6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36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7414B30-7726-8046-B847-D518329A0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955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1534A2-BAB0-7146-AA40-2F4DD68F1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18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E654A0D-34CF-1E4C-A631-6F51D6998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81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B8896D6-0FC5-FB4B-9A18-062A6DF26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00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E9516E7-62FE-7343-9AA7-ADC5A46A8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73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906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404040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C842AE8-3A78-AF45-9132-0976ADFE9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93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0" y="117403"/>
            <a:ext cx="8527439" cy="75345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659" y="1536098"/>
            <a:ext cx="3253915" cy="4644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0"/>
            <a:ext cx="4958593" cy="2250924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7052"/>
            <a:ext cx="4958593" cy="2273905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>
          <a:xfrm>
            <a:off x="457200" y="6430004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>
          <a:xfrm>
            <a:off x="3124200" y="6430004"/>
            <a:ext cx="2895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6553200" y="6417304"/>
            <a:ext cx="21336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35971BF-D281-CA47-918E-878672FA3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83861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74721"/>
            <a:ext cx="4343400" cy="5602287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871543"/>
            <a:ext cx="4343400" cy="5602287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686800" y="629"/>
            <a:ext cx="4572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65783A6-C460-1342-8F8D-A5BF2EB63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46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82CF-DC15-E946-AF20-BAF19D7B90D0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43DE98-7E9E-8844-A468-663207279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23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B49AF72-C97B-D640-8BF6-7FD78FF3A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70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9EEC883-CCB9-CB41-B541-57B7515E0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2701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906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404040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F731B21-ACFE-2342-ADBD-60221F9FB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321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E457B7-C201-F44D-8747-DBD6DCBF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71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598"/>
            <a:ext cx="8229600" cy="57202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4657" y="1271867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124680" y="1272623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116173" y="1272623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94657" y="3876081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124680" y="3888747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116173" y="3876081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9"/>
          </p:nvPr>
        </p:nvSpPr>
        <p:spPr>
          <a:xfrm>
            <a:off x="457200" y="6453817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9C09C76B-95CE-3B47-8480-964F376302FC}" type="datetimeFigureOut">
              <a:rPr lang="en-US"/>
              <a:pPr>
                <a:defRPr/>
              </a:pPr>
              <a:t>4/23/25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20"/>
          </p:nvPr>
        </p:nvSpPr>
        <p:spPr>
          <a:xfrm>
            <a:off x="3124200" y="6453817"/>
            <a:ext cx="2895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1"/>
          </p:nvPr>
        </p:nvSpPr>
        <p:spPr>
          <a:xfrm>
            <a:off x="6553200" y="6453817"/>
            <a:ext cx="21336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0AE6BF9-09DB-8E4B-A42E-99971AB29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77594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1" y="6520738"/>
            <a:ext cx="609600" cy="3651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000000"/>
                </a:solidFill>
                <a:ea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266398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538797" y="6520492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/>
              </a:defRPr>
            </a:lvl1pPr>
          </a:lstStyle>
          <a:p>
            <a:pPr>
              <a:defRPr/>
            </a:pPr>
            <a:fld id="{FF6783CA-DA89-A24A-91EA-4D1D34C2F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1057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629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1987" r="1987" b="1987"/>
          <a:stretch>
            <a:fillRect/>
          </a:stretch>
        </p:blipFill>
        <p:spPr bwMode="auto">
          <a:xfrm>
            <a:off x="8468459" y="629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76607" y="3162338"/>
            <a:ext cx="6091732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1008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304"/>
            <a:ext cx="21336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304"/>
            <a:ext cx="55626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V. Brigljević, I. Puljak</a:t>
            </a: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304"/>
            <a:ext cx="4572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F954F14-3DE5-3544-ACE3-C39B7E551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80899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Helvetica" charset="0"/>
              </a:defRPr>
            </a:lvl1pPr>
          </a:lstStyle>
          <a:p>
            <a:pPr>
              <a:defRPr/>
            </a:pPr>
            <a:r>
              <a:rPr lang="en-US"/>
              <a:t>V. Brigljević 		         Prema prvim mjerenjima na LHC-u	     </a:t>
            </a:r>
            <a:endParaRPr lang="en-US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7BAA1-4E64-4149-B595-1164E7EC9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666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7819-A1D6-234C-8FEA-4B81B038345E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5614963"/>
      </p:ext>
    </p:extLst>
  </p:cSld>
  <p:clrMapOvr>
    <a:masterClrMapping/>
  </p:clrMapOvr>
  <p:transition>
    <p:fade thruBlk="1"/>
  </p:transition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579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1987" r="1987" b="1987"/>
          <a:stretch>
            <a:fillRect/>
          </a:stretch>
        </p:blipFill>
        <p:spPr bwMode="auto">
          <a:xfrm>
            <a:off x="8468459" y="579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76607" y="3162313"/>
            <a:ext cx="6091732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662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254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endParaRPr lang="en-US" sz="1662">
              <a:latin typeface="Calibri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254"/>
            <a:ext cx="5562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r>
              <a:rPr lang="hr-HR" sz="1662">
                <a:latin typeface="Calibri"/>
              </a:rPr>
              <a:t>V. Brigljević   </a:t>
            </a:r>
            <a:endParaRPr lang="en-US" sz="1662">
              <a:latin typeface="Calibri"/>
            </a:endParaRP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254"/>
            <a:ext cx="4572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fld id="{405EDA21-CE03-2849-853C-72EFF3F30D61}" type="slidenum">
              <a:rPr lang="en-US" sz="1662" smtClean="0"/>
              <a:pPr defTabSz="422041">
                <a:defRPr/>
              </a:pPr>
              <a:t>‹#›</a:t>
            </a:fld>
            <a:endParaRPr lang="en-US" sz="1662"/>
          </a:p>
        </p:txBody>
      </p:sp>
    </p:spTree>
    <p:extLst>
      <p:ext uri="{BB962C8B-B14F-4D97-AF65-F5344CB8AC3E}">
        <p14:creationId xmlns:p14="http://schemas.microsoft.com/office/powerpoint/2010/main" val="1678778987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08"/>
            <a:ext cx="7772400" cy="1470025"/>
          </a:xfrm>
        </p:spPr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ta-IN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04350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70918777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18"/>
            <a:ext cx="7772400" cy="1470025"/>
          </a:xfrm>
        </p:spPr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ta-IN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8765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Helvetica" charset="0"/>
              </a:defRPr>
            </a:lvl1pPr>
          </a:lstStyle>
          <a:p>
            <a:pPr>
              <a:defRPr/>
            </a:pPr>
            <a:r>
              <a:rPr lang="en-US"/>
              <a:t>V. Brigljević 		         Prema prvim mjerenjima na LHC-u	     </a:t>
            </a:r>
            <a:endParaRPr lang="en-US" i="0"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C5BB4-5123-BD48-9D0A-5B58028E7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164736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19976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517"/>
            <a:ext cx="7772400" cy="1470025"/>
          </a:xfrm>
        </p:spPr>
        <p:txBody>
          <a:bodyPr/>
          <a:lstStyle/>
          <a:p>
            <a:r>
              <a:rPr lang="ta-IN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E507-E92C-5A4C-832C-3C3F0B124A4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1770663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8D1A-EA3C-DE48-BD69-6A9F5D62C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022738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99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8497-7550-A044-929F-7ACEAB1AA19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43184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35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335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5122-EB73-5148-9F8D-72A60589ED40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6171-1503-7B48-94B5-ADE59803156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96019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18EEB-121D-844F-A1A5-E425D693370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060496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953D-B554-4349-8617-2CA80462C51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681358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E75-146B-E546-AE1D-A24534F584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4542080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414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B995F-869B-A64F-8461-4C78DAA5E05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3669410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346B-9784-1C4C-97DD-540CAF2D2A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4971204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A6F89-64DE-E641-9FDA-C086733AD89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9974980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730"/>
            <a:ext cx="2057400" cy="5851525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730"/>
            <a:ext cx="6019800" cy="5851525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E09-A9A3-6646-9C83-F9CD77578A7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7949171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1093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8459" y="1093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76607" y="3162570"/>
            <a:ext cx="6091732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1176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768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>
              <a:latin typeface="Calibri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768"/>
            <a:ext cx="5562600" cy="365125"/>
          </a:xfr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>
                <a:latin typeface="Calibri"/>
              </a:rPr>
              <a:t>V. Brigljević, I. Puljak</a:t>
            </a: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768"/>
            <a:ext cx="457200" cy="365125"/>
          </a:xfr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05EDA21-CE03-2849-853C-72EFF3F30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82233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9086694"/>
      </p:ext>
    </p:extLst>
  </p:cSld>
  <p:clrMapOvr>
    <a:masterClrMapping/>
  </p:clrMapOvr>
  <p:transition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8923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18E4-6145-0C4B-B234-087F21F39D5E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0" y="117403"/>
            <a:ext cx="8527439" cy="75345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708" y="1536098"/>
            <a:ext cx="3253915" cy="4644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0"/>
            <a:ext cx="4958593" cy="2250924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7150"/>
            <a:ext cx="4958593" cy="2273905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>
          <a:xfrm>
            <a:off x="457200" y="6430352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>
          <a:xfrm>
            <a:off x="3124200" y="6430352"/>
            <a:ext cx="2895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6553200" y="6417652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BEA901CA-6172-C949-BAB1-30D759DA6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0761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452516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97568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75722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4668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50055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154849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08740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0884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474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EC77-1102-9C4F-B33F-2CA77A7F7DC2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915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02281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0975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8674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143"/>
            <a:ext cx="7772400" cy="1470025"/>
          </a:xfrm>
        </p:spPr>
        <p:txBody>
          <a:bodyPr/>
          <a:lstStyle/>
          <a:p>
            <a:r>
              <a:rPr lang="ta-IN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E507-E92C-5A4C-832C-3C3F0B124A4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412910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8D1A-EA3C-DE48-BD69-6A9F5D62C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3189351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618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8497-7550-A044-929F-7ACEAB1AA19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7308393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6171-1503-7B48-94B5-ADE59803156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4362983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18EEB-121D-844F-A1A5-E425D693370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0174455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953D-B554-4349-8617-2CA80462C51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83974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8F3D-BDF0-8C46-9AE2-C50C4343C644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E75-146B-E546-AE1D-A24534F584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4431241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768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B995F-869B-A64F-8461-4C78DAA5E05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6372455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346B-9784-1C4C-97DD-540CAF2D2A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802900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A6F89-64DE-E641-9FDA-C086733AD89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6931768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356"/>
            <a:ext cx="2057400" cy="5851525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356"/>
            <a:ext cx="6019800" cy="5851525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E09-A9A3-6646-9C83-F9CD77578A7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8042216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0" y="117403"/>
            <a:ext cx="8527439" cy="75345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29804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2618"/>
            <a:endParaRPr lang="en-US" sz="2215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29804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2618"/>
            <a:endParaRPr lang="en-US" sz="2215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17709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2618"/>
            <a:fld id="{EAF8F628-A384-5246-9255-783E8727CE7A}" type="slidenum">
              <a:rPr lang="en-US" sz="2215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842618"/>
              <a:t>‹#›</a:t>
            </a:fld>
            <a:endParaRPr lang="en-US" sz="2215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622" y="1536098"/>
            <a:ext cx="3253915" cy="4644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0"/>
            <a:ext cx="4958593" cy="2250924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6978"/>
            <a:ext cx="4958593" cy="2273905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91438882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460623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727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0625579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7738284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99227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499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1987" r="1987" b="1987"/>
          <a:stretch>
            <a:fillRect/>
          </a:stretch>
        </p:blipFill>
        <p:spPr bwMode="auto">
          <a:xfrm>
            <a:off x="8468459" y="499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39737" y="3162273"/>
            <a:ext cx="6017994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582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174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>
              <a:latin typeface="Calibri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174"/>
            <a:ext cx="5562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r>
              <a:rPr lang="hr-HR" sz="1662">
                <a:latin typeface="Calibri"/>
              </a:rPr>
              <a:t>V. Brigljević   </a:t>
            </a:r>
            <a:endParaRPr lang="en-US" sz="1662">
              <a:latin typeface="Calibri"/>
            </a:endParaRP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174"/>
            <a:ext cx="4572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fld id="{405EDA21-CE03-2849-853C-72EFF3F30D61}" type="slidenum">
              <a:rPr lang="en-US" sz="1662" smtClean="0"/>
              <a:pPr defTabSz="422041">
                <a:defRPr/>
              </a:pPr>
              <a:t>‹#›</a:t>
            </a:fld>
            <a:endParaRPr lang="en-US" sz="1662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5806500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727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319744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5510259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8827210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033992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2299682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0294001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sr-Latn-RS" sz="2429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2077920" y="1604520"/>
            <a:ext cx="4987080" cy="397728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077920" y="1604520"/>
            <a:ext cx="4987080" cy="3977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4035877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15248B-8F61-4D37-99B7-25C13A6362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75C3E6F-5105-49A9-B6A5-FFBC24C0B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9" indent="0" algn="ctr">
              <a:buNone/>
              <a:defRPr sz="1500"/>
            </a:lvl2pPr>
            <a:lvl3pPr marL="685817" indent="0" algn="ctr">
              <a:buNone/>
              <a:defRPr sz="1350"/>
            </a:lvl3pPr>
            <a:lvl4pPr marL="1028726" indent="0" algn="ctr">
              <a:buNone/>
              <a:defRPr sz="1200"/>
            </a:lvl4pPr>
            <a:lvl5pPr marL="1371634" indent="0" algn="ctr">
              <a:buNone/>
              <a:defRPr sz="1200"/>
            </a:lvl5pPr>
            <a:lvl6pPr marL="1714543" indent="0" algn="ctr">
              <a:buNone/>
              <a:defRPr sz="1200"/>
            </a:lvl6pPr>
            <a:lvl7pPr marL="2057451" indent="0" algn="ctr">
              <a:buNone/>
              <a:defRPr sz="1200"/>
            </a:lvl7pPr>
            <a:lvl8pPr marL="2400360" indent="0" algn="ctr">
              <a:buNone/>
              <a:defRPr sz="1200"/>
            </a:lvl8pPr>
            <a:lvl9pPr marL="2743269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FA71B79-46FD-4E5C-A01C-F8D68E6CC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B2F50-667A-4ED0-BC25-621F366C3606}" type="datetime1">
              <a:rPr lang="en-US" smtClean="0"/>
              <a:t>4/23/25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72B331C-821D-4CEA-9400-9ECDD70A0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DC54C3A-9DDA-424F-81AE-BF8B3CD89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264227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E58C03-C795-4095-97B1-759E66660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3DE674-E3BD-460A-8AB3-63F000E96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46CC42-CD54-48BB-87B9-B7D5E9B2A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E5D6B-9672-40F4-BEAA-C9ADBC6DE063}" type="datetime1">
              <a:rPr lang="en-US" smtClean="0"/>
              <a:t>4/23/25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8FCE16-E7CB-490D-8DB3-F52B119ED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33D86-4F11-491A-8174-7C6B1ADA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72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893169" y="6477175"/>
            <a:ext cx="2133600" cy="384175"/>
          </a:xfrm>
          <a:prstGeom prst="rect">
            <a:avLst/>
          </a:prstGeom>
        </p:spPr>
        <p:txBody>
          <a:bodyPr/>
          <a:lstStyle>
            <a:lvl1pPr eaLnBrk="1" hangingPunct="1">
              <a:defRPr b="1" smtClean="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5CF5324-B2FC-5E49-AA4C-171019363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BEED21-2B09-4FD6-AAB6-1DDA832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D33773-7D74-4BF6-9724-55B5ACF70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4EA91C1-644B-4CF2-BF9B-A2614222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39032-F8B7-4996-A05C-D39585F92A91}" type="datetime1">
              <a:rPr lang="en-US" smtClean="0"/>
              <a:t>4/23/25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DF2ADC2-126B-4783-9D0D-733908343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D2BD8C-F63C-429B-B036-366560BEF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808796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81ED4C-1E66-4B2D-91B0-800EA46F3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AB4372-06F5-49DC-8AC4-6EA73C9FF1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2577DA2-BA37-4C03-8B57-03184BC61E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3B79A-70F3-43BF-990D-004058CC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F0EF-F97F-4C79-833E-AA9C7CC05DE6}" type="datetime1">
              <a:rPr lang="en-US" smtClean="0"/>
              <a:t>4/23/25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036FD22-C030-4991-8737-ECCE01CC0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7C25658-BB57-4F09-ABDE-645D394DD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293845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F57782-3D4C-4CE1-B0CC-4F9B0D547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D75093E-2049-4CD5-BDC3-68091C6FD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9" indent="0">
              <a:buNone/>
              <a:defRPr sz="1500" b="1"/>
            </a:lvl2pPr>
            <a:lvl3pPr marL="685817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1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54E988-EEBB-4B6B-BB87-00ABEE4A7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DAE0B27-F04B-429F-AADF-A12EF15408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9" indent="0">
              <a:buNone/>
              <a:defRPr sz="1500" b="1"/>
            </a:lvl2pPr>
            <a:lvl3pPr marL="685817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1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CAEFCE9-BCA2-4BFC-A74A-4253B40890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1895FB-360E-4CC6-BCBA-BC63C96E3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4A34-6267-4AD7-85A1-BBFEABAEAA0A}" type="datetime1">
              <a:rPr lang="en-US" smtClean="0"/>
              <a:t>4/23/25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A379A92-8666-44C7-8C2B-3ED05D75B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EE2E827-9332-4E35-B35D-8F13284CE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337022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F4CB81-6F84-472C-BB7C-A843B9181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A71FE13-5CF6-459F-8B01-2FCC30995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8404-6DD3-45DC-A4FA-BA99A1C8C5A1}" type="datetime1">
              <a:rPr lang="en-US" smtClean="0"/>
              <a:t>4/23/25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4919F0B-CA49-41F3-98F6-0753BB46A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68FAF28-5792-454E-A2AF-07D0D51CA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79284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D70F128-3DCD-43B4-8C77-DFC1E360D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0919-839B-4C3B-856C-07A02A6AA698}" type="datetime1">
              <a:rPr lang="en-US" smtClean="0"/>
              <a:t>4/23/25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89365C7-AD3C-48B6-9B50-7FE968B92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279AB8-6949-42B1-8EC4-6C32BA9E6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487542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302746-DAA6-4A0B-8D6A-FE4279F7A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419F31-B7D2-4871-A85E-A866BC218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70C70D4-F37F-45CD-9C37-8EE75A9D5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9" indent="0">
              <a:buNone/>
              <a:defRPr sz="1050"/>
            </a:lvl2pPr>
            <a:lvl3pPr marL="685817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1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CAD7D03-13E0-485D-BD19-B9DAF093C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E1E0-6B6A-406F-AEE9-B71422FCE04E}" type="datetime1">
              <a:rPr lang="en-US" smtClean="0"/>
              <a:t>4/23/25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37F3CF-A473-40F6-9C90-AA25F2B3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C0CD6D-736C-4379-9B25-C8E9BF3C9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1337983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4249E5-43E0-43D3-816E-FDAA0DA36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0D62A1D-7EA5-4153-87DE-62B53A8005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9" indent="0">
              <a:buNone/>
              <a:defRPr sz="2100"/>
            </a:lvl2pPr>
            <a:lvl3pPr marL="685817" indent="0">
              <a:buNone/>
              <a:defRPr sz="1800"/>
            </a:lvl3pPr>
            <a:lvl4pPr marL="1028726" indent="0">
              <a:buNone/>
              <a:defRPr sz="1500"/>
            </a:lvl4pPr>
            <a:lvl5pPr marL="1371634" indent="0">
              <a:buNone/>
              <a:defRPr sz="1500"/>
            </a:lvl5pPr>
            <a:lvl6pPr marL="1714543" indent="0">
              <a:buNone/>
              <a:defRPr sz="1500"/>
            </a:lvl6pPr>
            <a:lvl7pPr marL="2057451" indent="0">
              <a:buNone/>
              <a:defRPr sz="1500"/>
            </a:lvl7pPr>
            <a:lvl8pPr marL="2400360" indent="0">
              <a:buNone/>
              <a:defRPr sz="1500"/>
            </a:lvl8pPr>
            <a:lvl9pPr marL="2743269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EC4E3AC-E90F-4835-A707-7EB30EA8C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9" indent="0">
              <a:buNone/>
              <a:defRPr sz="1050"/>
            </a:lvl2pPr>
            <a:lvl3pPr marL="685817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1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54EF98C-DAE2-4173-92B1-5622D665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5A63D-B7DB-4B93-AF12-FC70B2D4AE09}" type="datetime1">
              <a:rPr lang="en-US" smtClean="0"/>
              <a:t>4/23/25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E1534E4-980B-467E-A718-6DA03FB95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81C4F8C-9572-421B-9711-D02C104A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2326919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EF711D-6DBC-4C37-8A89-B7B89ADC1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B67CDAD-6912-4C07-AA9A-BB2AFC6CC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6871CD-480B-4818-A5AF-3146467DA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EC96-C769-480B-A90D-59AF053D1655}" type="datetime1">
              <a:rPr lang="en-US" smtClean="0"/>
              <a:t>4/23/25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98E3A7-1303-4BD2-9791-B8D7F1803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352795-CB6D-4F77-A8CC-3E2E9020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7295264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BA84B8A-7D89-48CA-938B-BED11007EC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7D6D74A-680F-449F-82A6-7A01B8543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FD5DF49-095F-4934-92CF-CE7D034C9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5D42-2ECB-4640-B8AB-45800B878E6C}" type="datetime1">
              <a:rPr lang="en-US" smtClean="0"/>
              <a:t>4/23/25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C17C62-D592-4CA5-95A7-2C9DEE755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5EC587-A212-454E-9C5B-A91B072D4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3670470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369888"/>
            <a:ext cx="7722577" cy="1382712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954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0785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83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06953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62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537661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709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F373-84CC-844A-AD3D-6DAC78FDE6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47390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94A0F-B4FE-1145-9A10-82B4FE88D9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8602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22C1-7051-FD49-A893-0461A81127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801834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CF6E-FF44-974A-A72C-B5B9A8885C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562350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68DF-63F3-4A4D-974B-8B338A7375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81138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859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1EE3F-BA65-AC44-A799-008A75A78F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66795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4DCF-72E0-BF41-97B7-C1343A4EE4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180312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5466-91EC-EC48-9701-5F753FCC72A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80025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9915" y="153209"/>
            <a:ext cx="2074985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2031" y="153209"/>
            <a:ext cx="6087208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BC9F6-E330-CF46-8D2C-718C06D165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309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23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55158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022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234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52632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19333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709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3A9B-DA4C-AD4A-945A-4E53BC3C4F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60727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3044-F0B7-2F4B-A590-B16B71D38A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95548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27CA-2ECA-1F4B-B4FE-CA1E627181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897764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0A74-A9D0-6041-B778-58E99A7944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511857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678849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859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FDA-7F4E-5142-955F-AC681D4CB8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614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237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3A9B-DA4C-AD4A-945A-4E53BC3C4F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82CF-DC15-E946-AF20-BAF19D7B90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95947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7819-A1D6-234C-8FEA-4B81B03834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16333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09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809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5122-EB73-5148-9F8D-72A60589ED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72997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9397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18E4-6145-0C4B-B234-087F21F39D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00460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EC77-1102-9C4F-B33F-2CA77A7F7D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052434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8F3D-BDF0-8C46-9AE2-C50C4343C6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546829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b="1" smtClean="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5CF5324-B2FC-5E49-AA4C-171019363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17996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D6BC256-6634-0743-9644-2576A7CCFC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34945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D6BC256-6634-0743-9644-2576A7CCFC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599538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78768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B884531-6833-9C4D-9C7F-519D9A17B75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9918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3044-F0B7-2F4B-A590-B16B71D38A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060" y="990600"/>
            <a:ext cx="86868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40060" y="3140968"/>
            <a:ext cx="8686800" cy="18002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40060" y="5057800"/>
            <a:ext cx="8686800" cy="18002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9D9F28A-09A0-5C42-9023-013B5178E8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683008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3" y="990600"/>
            <a:ext cx="4273062" cy="5562600"/>
          </a:xfrm>
        </p:spPr>
        <p:txBody>
          <a:bodyPr>
            <a:norm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3" y="990600"/>
            <a:ext cx="4273062" cy="5562600"/>
          </a:xfrm>
        </p:spPr>
        <p:txBody>
          <a:bodyPr>
            <a:norm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559AB27-391B-A84D-B32E-C0373E4391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58299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3AE2CC0-813F-9A49-8827-4595DE51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4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CA42F-27A9-4D4A-85B1-3BF82CD9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05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E682906-77E8-314A-92E7-7E38F7C51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28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ECD87E-AC85-A049-B187-6018AD207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60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A600F14-DF15-814E-894A-18714C6DE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60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813B10-833F-8C4C-BAA8-EDCFF6320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25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D2CF84E-80BD-384A-A9B0-2FDA9DC4E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75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/>
          <a:lstStyle>
            <a:lvl1pPr algn="r">
              <a:buNone/>
              <a:defRPr sz="4062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84408">
              <a:defRPr sz="1846"/>
            </a:lvl1pPr>
            <a:lvl2pPr>
              <a:defRPr sz="1846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77B76BF-06EE-FA46-A590-7EFF80ECD5F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878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27CA-2ECA-1F4B-B4FE-CA1E627181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4248472"/>
          </a:xfrm>
        </p:spPr>
        <p:txBody>
          <a:bodyPr>
            <a:normAutofit/>
          </a:bodyPr>
          <a:lstStyle>
            <a:lvl1pPr marL="84408" indent="-168817">
              <a:defRPr sz="2215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846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662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477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477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1196752"/>
            <a:ext cx="4343400" cy="4248472"/>
          </a:xfrm>
        </p:spPr>
        <p:txBody>
          <a:bodyPr>
            <a:normAutofit/>
          </a:bodyPr>
          <a:lstStyle>
            <a:lvl1pPr marL="84408" indent="-168817">
              <a:defRPr sz="2215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846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662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477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477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85057" y="5553334"/>
            <a:ext cx="8840367" cy="1117455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8686800" y="1101"/>
            <a:ext cx="4572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3E382B4-D0C1-5748-A887-A8C5AF9603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136788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10D1179-2673-F045-A759-2981D82D6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87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7414B30-7726-8046-B847-D518329A0A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06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1534A2-BAB0-7146-AA40-2F4DD68F1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561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E654A0D-34CF-1E4C-A631-6F51D6998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27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B8896D6-0FC5-FB4B-9A18-062A6DF26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64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E9516E7-62FE-7343-9AA7-ADC5A46A83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659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906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404040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C842AE8-3A78-AF45-9132-0976ADFE9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41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0" y="117403"/>
            <a:ext cx="8527439" cy="75345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895" y="1536098"/>
            <a:ext cx="3253915" cy="4644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0"/>
            <a:ext cx="4958593" cy="2250924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7524"/>
            <a:ext cx="4958593" cy="2273905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>
          <a:xfrm>
            <a:off x="457200" y="6430476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>
          <a:xfrm>
            <a:off x="3124200" y="6430476"/>
            <a:ext cx="2895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6553200" y="6417776"/>
            <a:ext cx="21336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35971BF-D281-CA47-918E-878672FA30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81917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74721"/>
            <a:ext cx="4343400" cy="5602287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871543"/>
            <a:ext cx="4343400" cy="5602287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686800" y="1101"/>
            <a:ext cx="4572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65783A6-C460-1342-8F8D-A5BF2EB63B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7735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0A74-A9D0-6041-B778-58E99A7944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43DE98-7E9E-8844-A468-663207279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866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B49AF72-C97B-D640-8BF6-7FD78FF3A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21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9EEC883-CCB9-CB41-B541-57B7515E0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91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906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404040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F731B21-ACFE-2342-ADBD-60221F9FB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86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E457B7-C201-F44D-8747-DBD6DCBF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994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070"/>
            <a:ext cx="8229600" cy="57202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4657" y="1272339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124916" y="1273095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116173" y="1273095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94657" y="3876553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124916" y="3889219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116173" y="3876553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9"/>
          </p:nvPr>
        </p:nvSpPr>
        <p:spPr>
          <a:xfrm>
            <a:off x="457200" y="6454289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9C09C76B-95CE-3B47-8480-964F376302FC}" type="datetimeFigureOut">
              <a:rPr lang="en-US"/>
              <a:pPr>
                <a:defRPr/>
              </a:pPr>
              <a:t>4/23/25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20"/>
          </p:nvPr>
        </p:nvSpPr>
        <p:spPr>
          <a:xfrm>
            <a:off x="3124200" y="6454289"/>
            <a:ext cx="2895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1"/>
          </p:nvPr>
        </p:nvSpPr>
        <p:spPr>
          <a:xfrm>
            <a:off x="6553200" y="6454289"/>
            <a:ext cx="21336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0AE6BF9-09DB-8E4B-A42E-99971AB295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555657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1" y="6521210"/>
            <a:ext cx="609600" cy="3651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000000"/>
                </a:solidFill>
                <a:ea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5555592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538797" y="6520964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/>
              </a:defRPr>
            </a:lvl1pPr>
          </a:lstStyle>
          <a:p>
            <a:pPr>
              <a:defRPr/>
            </a:pPr>
            <a:fld id="{FF6783CA-DA89-A24A-91EA-4D1D34C2F3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437804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1101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  <a:ea typeface="ＭＳ Ｐゴシック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  <a:ea typeface="ＭＳ Ｐゴシック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8459" y="1101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76607" y="3162574"/>
            <a:ext cx="6091732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1480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776"/>
            <a:ext cx="21336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776"/>
            <a:ext cx="55626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V. Brigljević, I. Puljak</a:t>
            </a: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776"/>
            <a:ext cx="4572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F954F14-3DE5-3544-ACE3-C39B7E551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75344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710783" y="369888"/>
            <a:ext cx="7722577" cy="1382712"/>
          </a:xfrm>
          <a:effectLst>
            <a:outerShdw dist="17961" dir="2700000" algn="ctr" rotWithShape="0">
              <a:srgbClr val="95ACD9">
                <a:alpha val="50000"/>
              </a:srgbClr>
            </a:outerShdw>
          </a:effectLst>
        </p:spPr>
        <p:txBody>
          <a:bodyPr/>
          <a:lstStyle>
            <a:lvl1pPr>
              <a:defRPr sz="2954"/>
            </a:lvl1pPr>
          </a:lstStyle>
          <a:p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38603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279A-ED44-5449-85C8-E36720473AD4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61539775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629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F373-84CC-844A-AD3D-6DAC78FDE6F8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5601942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94A0F-B4FE-1145-9A10-82B4FE88D96D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96928138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22C1-7051-FD49-A893-0461A811272A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0163818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CF6E-FF44-974A-A72C-B5B9A8885C09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68025323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68DF-63F3-4A4D-974B-8B338A737515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898931100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779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1EE3F-BA65-AC44-A799-008A75A78F06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06961287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4DCF-72E0-BF41-97B7-C1343A4EE449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89751715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5466-91EC-EC48-9701-5F753FCC72A6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003597252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9915" y="153129"/>
            <a:ext cx="2074985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2031" y="153129"/>
            <a:ext cx="6087208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Helvetica"/>
              </a:rPr>
              <a:t>V. Brigljević, I. Puljak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BC9F6-E330-CF46-8D2C-718C06D165B2}" type="slidenum">
              <a:rPr lang="en-US">
                <a:solidFill>
                  <a:srgbClr val="000000"/>
                </a:solidFill>
                <a:latin typeface="Helvetica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364267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387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FDA-7F4E-5142-955F-AC681D4CB8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2819400"/>
            <a:ext cx="8385048" cy="289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48" y="2209800"/>
            <a:ext cx="8385048" cy="6096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15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1143000"/>
            <a:ext cx="8839200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89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2179638"/>
            <a:ext cx="4023360" cy="6397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215" b="0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" y="2990850"/>
            <a:ext cx="4023360" cy="2743200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0590" y="2179638"/>
            <a:ext cx="4023360" cy="6397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215" b="0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0590" y="2990850"/>
            <a:ext cx="4023360" cy="2743200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1143000"/>
            <a:ext cx="8839200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9449929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745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1987" r="1987" b="1987"/>
          <a:stretch>
            <a:fillRect/>
          </a:stretch>
        </p:blipFill>
        <p:spPr bwMode="auto">
          <a:xfrm>
            <a:off x="8468459" y="745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76607" y="3162396"/>
            <a:ext cx="6091732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defTabSz="4220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828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42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endParaRPr lang="en-US" sz="1662">
              <a:latin typeface="Calibri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420"/>
            <a:ext cx="5562600" cy="365125"/>
          </a:xfr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>
                <a:latin typeface="Calibri"/>
              </a:rPr>
              <a:t>V. Brigljević, I. Puljak</a:t>
            </a: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420"/>
            <a:ext cx="457200" cy="365125"/>
          </a:xfr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05EDA21-CE03-2849-853C-72EFF3F30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803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82CF-DC15-E946-AF20-BAF19D7B90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97819-A1D6-234C-8FEA-4B81B03834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7687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37"/>
            <a:ext cx="2286000" cy="6353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337"/>
            <a:ext cx="6717323" cy="6353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         Prema prvim mjerenjima na LHC-u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5122-EB73-5148-9F8D-72A60589ED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5" y="1371600"/>
            <a:ext cx="77724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385" y="3938925"/>
            <a:ext cx="7772400" cy="2414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33046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18E4-6145-0C4B-B234-087F21F39D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EC77-1102-9C4F-B33F-2CA77A7F7D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V. </a:t>
            </a:r>
            <a:r>
              <a:rPr lang="en-US" dirty="0" err="1">
                <a:solidFill>
                  <a:srgbClr val="000000"/>
                </a:solidFill>
              </a:rPr>
              <a:t>Brigljević</a:t>
            </a:r>
            <a:r>
              <a:rPr lang="en-US" dirty="0">
                <a:solidFill>
                  <a:srgbClr val="000000"/>
                </a:solidFill>
              </a:rPr>
              <a:t> 		         SM Measurements at the LHC	     </a:t>
            </a:r>
            <a:endParaRPr lang="en-US" i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8F3D-BDF0-8C46-9AE2-C50C4343C6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b="1" smtClean="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5CF5324-B2FC-5E49-AA4C-171019363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78768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B884531-6833-9C4D-9C7F-519D9A17B75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060" y="990600"/>
            <a:ext cx="86868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40060" y="3140968"/>
            <a:ext cx="8686800" cy="18002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40060" y="5057800"/>
            <a:ext cx="8686800" cy="18002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9D9F28A-09A0-5C42-9023-013B5178E8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3" y="990600"/>
            <a:ext cx="4273062" cy="5562600"/>
          </a:xfrm>
        </p:spPr>
        <p:txBody>
          <a:bodyPr>
            <a:norm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3" y="990600"/>
            <a:ext cx="4273062" cy="5562600"/>
          </a:xfrm>
        </p:spPr>
        <p:txBody>
          <a:bodyPr>
            <a:norm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559AB27-391B-A84D-B32E-C0373E4391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3AE2CC0-813F-9A49-8827-4595DE51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CA42F-27A9-4D4A-85B1-3BF82CD9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3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5180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E682906-77E8-314A-92E7-7E38F7C51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ECD87E-AC85-A049-B187-6018AD207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A600F14-DF15-814E-894A-18714C6DE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585">
                <a:solidFill>
                  <a:srgbClr val="00B0F0"/>
                </a:solidFill>
              </a:defRPr>
            </a:lvl1pPr>
            <a:lvl2pPr>
              <a:defRPr sz="2215"/>
            </a:lvl2pPr>
            <a:lvl3pPr>
              <a:defRPr sz="1846">
                <a:solidFill>
                  <a:srgbClr val="33CC33"/>
                </a:solidFill>
              </a:defRPr>
            </a:lvl3pPr>
            <a:lvl4pPr>
              <a:defRPr sz="1662">
                <a:solidFill>
                  <a:srgbClr val="FFFF00"/>
                </a:solidFill>
              </a:defRPr>
            </a:lvl4pPr>
            <a:lvl5pPr>
              <a:defRPr sz="166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813B10-833F-8C4C-BAA8-EDCFF6320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 txBox="1">
            <a:spLocks/>
          </p:cNvSpPr>
          <p:nvPr userDrawn="1"/>
        </p:nvSpPr>
        <p:spPr>
          <a:xfrm rot="16200000">
            <a:off x="-2866292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843688">
              <a:defRPr/>
            </a:pP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July 4</a:t>
            </a:r>
            <a:r>
              <a:rPr lang="en-US" sz="969" i="1" baseline="30000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th</a:t>
            </a:r>
            <a:r>
              <a:rPr lang="en-US" sz="969" i="1" dirty="0">
                <a:solidFill>
                  <a:srgbClr val="FFFFFF">
                    <a:lumMod val="65000"/>
                  </a:srgbClr>
                </a:solidFill>
                <a:cs typeface="ＭＳ Ｐゴシック" pitchFamily="84" charset="-128"/>
              </a:rPr>
              <a:t> 2012  The Status of the Higgs Search    J. Incandela for the CMS COLLABORATION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31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D2CF84E-80BD-384A-A9B0-2FDA9DC4E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/>
          <a:lstStyle>
            <a:lvl1pPr algn="r">
              <a:buNone/>
              <a:defRPr sz="4062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84408">
              <a:defRPr sz="1846"/>
            </a:lvl1pPr>
            <a:lvl2pPr>
              <a:defRPr sz="1846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77B76BF-06EE-FA46-A590-7EFF80ECD5F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4248472"/>
          </a:xfrm>
        </p:spPr>
        <p:txBody>
          <a:bodyPr>
            <a:normAutofit/>
          </a:bodyPr>
          <a:lstStyle>
            <a:lvl1pPr marL="84408" indent="-168817">
              <a:defRPr sz="2215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846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662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477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477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1196752"/>
            <a:ext cx="4343400" cy="4248472"/>
          </a:xfrm>
        </p:spPr>
        <p:txBody>
          <a:bodyPr>
            <a:normAutofit/>
          </a:bodyPr>
          <a:lstStyle>
            <a:lvl1pPr marL="84408" indent="-168817">
              <a:defRPr sz="2215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846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662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477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477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85057" y="5552862"/>
            <a:ext cx="8840367" cy="1117455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8686800" y="629"/>
            <a:ext cx="4572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3E382B4-D0C1-5748-A887-A8C5AF9603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10D1179-2673-F045-A759-2981D82D6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7414B30-7726-8046-B847-D518329A0A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1534A2-BAB0-7146-AA40-2F4DD68F1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52343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E654A0D-34CF-1E4C-A631-6F51D6998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B8896D6-0FC5-FB4B-9A18-062A6DF26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E9516E7-62FE-7343-9AA7-ADC5A46A83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906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404040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C842AE8-3A78-AF45-9132-0976ADFE9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0" y="117403"/>
            <a:ext cx="8527439" cy="75345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659" y="1536098"/>
            <a:ext cx="3253915" cy="4644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0"/>
            <a:ext cx="4958593" cy="2250924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7052"/>
            <a:ext cx="4958593" cy="2273905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>
          <a:xfrm>
            <a:off x="457200" y="6430004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>
          <a:xfrm>
            <a:off x="3124200" y="6430004"/>
            <a:ext cx="2895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6553200" y="6417304"/>
            <a:ext cx="21336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35971BF-D281-CA47-918E-878672FA30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74721"/>
            <a:ext cx="4343400" cy="5602287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871543"/>
            <a:ext cx="4343400" cy="5602287"/>
          </a:xfrm>
        </p:spPr>
        <p:txBody>
          <a:bodyPr/>
          <a:lstStyle>
            <a:lvl1pPr marL="84408" indent="-168817">
              <a:defRPr sz="1846">
                <a:latin typeface="Arial" pitchFamily="34" charset="0"/>
                <a:cs typeface="Arial" pitchFamily="34" charset="0"/>
              </a:defRPr>
            </a:lvl1pPr>
            <a:lvl2pPr marL="506450" indent="-168817">
              <a:defRPr sz="1662">
                <a:latin typeface="Arial" pitchFamily="34" charset="0"/>
                <a:cs typeface="Arial" pitchFamily="34" charset="0"/>
              </a:defRPr>
            </a:lvl2pPr>
            <a:lvl3pPr marL="759674" indent="-168817">
              <a:defRPr sz="1477">
                <a:latin typeface="Arial" pitchFamily="34" charset="0"/>
                <a:cs typeface="Arial" pitchFamily="34" charset="0"/>
              </a:defRPr>
            </a:lvl3pPr>
            <a:lvl4pPr marL="1012899" indent="-168817">
              <a:defRPr sz="1292">
                <a:latin typeface="Arial" pitchFamily="34" charset="0"/>
                <a:cs typeface="Arial" pitchFamily="34" charset="0"/>
              </a:defRPr>
            </a:lvl4pPr>
            <a:lvl5pPr marL="1266124" indent="-168817">
              <a:defRPr sz="1292">
                <a:latin typeface="Arial" pitchFamily="34" charset="0"/>
                <a:cs typeface="Arial" pitchFamily="34" charset="0"/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686800" y="629"/>
            <a:ext cx="4572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65783A6-C460-1342-8F8D-A5BF2EB63B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585"/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rgbClr val="00261C"/>
                </a:solidFill>
              </a:defRPr>
            </a:lvl3pPr>
            <a:lvl4pPr>
              <a:defRPr sz="1662"/>
            </a:lvl4pPr>
            <a:lvl5pPr>
              <a:defRPr sz="1662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43DE98-7E9E-8844-A468-663207279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B49AF72-C97B-D640-8BF6-7FD78FF3A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9EEC883-CCB9-CB41-B541-57B7515E0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90600"/>
          </a:xfrm>
          <a:prstGeom prst="rect">
            <a:avLst/>
          </a:prstGeom>
        </p:spPr>
        <p:txBody>
          <a:bodyPr/>
          <a:lstStyle>
            <a:lvl1pPr>
              <a:defRPr sz="4062">
                <a:solidFill>
                  <a:srgbClr val="404040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F731B21-ACFE-2342-ADBD-60221F9FB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6357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3692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844083" eaLnBrk="0" hangingPunct="0">
              <a:defRPr>
                <a:solidFill>
                  <a:srgbClr val="FFFFFF"/>
                </a:solidFill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E457B7-C201-F44D-8747-DBD6DCBF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598"/>
            <a:ext cx="8229600" cy="57202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4657" y="1271867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124680" y="1272623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116173" y="1272623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94657" y="3876081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124680" y="3888747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116173" y="3876081"/>
            <a:ext cx="2817813" cy="2468563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9"/>
          </p:nvPr>
        </p:nvSpPr>
        <p:spPr>
          <a:xfrm>
            <a:off x="457200" y="6453817"/>
            <a:ext cx="2133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09C76B-95CE-3B47-8480-964F376302FC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4/23/25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20"/>
          </p:nvPr>
        </p:nvSpPr>
        <p:spPr>
          <a:xfrm>
            <a:off x="3124200" y="6453817"/>
            <a:ext cx="2895600" cy="365125"/>
          </a:xfrm>
          <a:prstGeom prst="rect">
            <a:avLst/>
          </a:prstGeom>
        </p:spPr>
        <p:txBody>
          <a:bodyPr/>
          <a:lstStyle>
            <a:lvl1pPr defTabSz="842618" eaLnBrk="1" hangingPunct="1">
              <a:defRPr sz="2215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1"/>
          </p:nvPr>
        </p:nvSpPr>
        <p:spPr>
          <a:xfrm>
            <a:off x="6553200" y="6453817"/>
            <a:ext cx="2133600" cy="365125"/>
          </a:xfrm>
        </p:spPr>
        <p:txBody>
          <a:bodyPr/>
          <a:lstStyle>
            <a:lvl1pPr defTabSz="844083" eaLnBrk="0" hangingPunct="0">
              <a:defRPr>
                <a:latin typeface="Corbe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0AE6BF9-09DB-8E4B-A42E-99971AB295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8181" y="6520738"/>
            <a:ext cx="609600" cy="3651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000000"/>
                </a:solidFill>
                <a:ea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lIns="91407" tIns="45704" rIns="91407" bIns="45704" rtlCol="0">
            <a:normAutofit/>
          </a:bodyPr>
          <a:lstStyle>
            <a:lvl1pPr>
              <a:defRPr sz="4062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585">
                <a:solidFill>
                  <a:schemeClr val="bg1"/>
                </a:solidFill>
              </a:defRPr>
            </a:lvl1pPr>
            <a:lvl2pPr>
              <a:defRPr sz="2215">
                <a:solidFill>
                  <a:srgbClr val="800000"/>
                </a:solidFill>
              </a:defRPr>
            </a:lvl2pPr>
            <a:lvl3pPr>
              <a:defRPr sz="1846">
                <a:solidFill>
                  <a:schemeClr val="bg1"/>
                </a:solidFill>
              </a:defRPr>
            </a:lvl3pPr>
            <a:lvl4pPr>
              <a:defRPr sz="1846">
                <a:solidFill>
                  <a:srgbClr val="000090"/>
                </a:solidFill>
              </a:defRPr>
            </a:lvl4pPr>
            <a:lvl5pPr>
              <a:defRPr sz="1662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538797" y="6520492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/>
              </a:defRPr>
            </a:lvl1pPr>
          </a:lstStyle>
          <a:p>
            <a:pPr>
              <a:defRPr/>
            </a:pPr>
            <a:fld id="{FF6783CA-DA89-A24A-91EA-4D1D34C2F3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629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1987" r="1987" b="1987"/>
          <a:stretch>
            <a:fillRect/>
          </a:stretch>
        </p:blipFill>
        <p:spPr bwMode="auto">
          <a:xfrm>
            <a:off x="8468459" y="629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39737" y="3162338"/>
            <a:ext cx="6017994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1008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304"/>
            <a:ext cx="21336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sz="2954">
              <a:latin typeface="Helvetica" charset="0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304"/>
            <a:ext cx="55626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V. Brigljević, I. Puljak</a:t>
            </a: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304"/>
            <a:ext cx="457200" cy="365125"/>
          </a:xfrm>
          <a:prstGeom prst="rect">
            <a:avLst/>
          </a:prstGeom>
        </p:spPr>
        <p:txBody>
          <a:bodyPr/>
          <a:lstStyle>
            <a:lvl1pPr defTabSz="84408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F954F14-3DE5-3544-ACE3-C39B7E551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Helvetica" charset="0"/>
              </a:defRPr>
            </a:lvl1pPr>
          </a:lstStyle>
          <a:p>
            <a:pPr>
              <a:defRPr/>
            </a:pPr>
            <a:r>
              <a:rPr lang="en-US"/>
              <a:t>V. Brigljević 		         Prema prvim mjerenjima na LHC-u	     </a:t>
            </a:r>
            <a:endParaRPr lang="en-US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7BAA1-4E64-4149-B595-1164E7EC9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>
          <a:gsLst>
            <a:gs pos="1000">
              <a:schemeClr val="tx1"/>
            </a:gs>
            <a:gs pos="67000">
              <a:schemeClr val="bg1">
                <a:shade val="90000"/>
                <a:satMod val="375000"/>
                <a:alpha val="6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 userDrawn="1"/>
        </p:nvSpPr>
        <p:spPr>
          <a:xfrm>
            <a:off x="1" y="579"/>
            <a:ext cx="366346" cy="6854825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sp>
        <p:nvSpPr>
          <p:cNvPr id="4" name="Rectangle 55"/>
          <p:cNvSpPr/>
          <p:nvPr userDrawn="1"/>
        </p:nvSpPr>
        <p:spPr>
          <a:xfrm>
            <a:off x="304992" y="0"/>
            <a:ext cx="49823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>
              <a:solidFill>
                <a:srgbClr val="CCECFF"/>
              </a:solidFill>
              <a:latin typeface="Comic Sans M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1987" r="1987" b="1987"/>
          <a:stretch>
            <a:fillRect/>
          </a:stretch>
        </p:blipFill>
        <p:spPr bwMode="auto">
          <a:xfrm>
            <a:off x="8468459" y="579"/>
            <a:ext cx="67554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2"/>
          <p:cNvSpPr txBox="1">
            <a:spLocks noChangeArrowheads="1"/>
          </p:cNvSpPr>
          <p:nvPr userDrawn="1"/>
        </p:nvSpPr>
        <p:spPr bwMode="auto">
          <a:xfrm rot="16200000">
            <a:off x="-2839737" y="3162313"/>
            <a:ext cx="6017994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477">
                <a:solidFill>
                  <a:srgbClr val="CCECFF"/>
                </a:solidFill>
                <a:latin typeface="Arial" charset="0"/>
              </a:rPr>
              <a:t>M.Pojer	      CERN and The Large Hadron Collider	     26/02/2010</a:t>
            </a:r>
            <a:endParaRPr lang="en-US" sz="1477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6782" y="662"/>
            <a:ext cx="6755218" cy="554037"/>
          </a:xfrm>
          <a:prstGeom prst="rect">
            <a:avLst/>
          </a:prstGeom>
        </p:spPr>
        <p:txBody>
          <a:bodyPr/>
          <a:lstStyle>
            <a:lvl1pPr algn="r">
              <a:defRPr sz="2215" b="1" u="sng" cap="small" baseline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7254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>
              <a:latin typeface="Calibri"/>
            </a:endParaRPr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7254"/>
            <a:ext cx="5562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r>
              <a:rPr lang="hr-HR" sz="1662">
                <a:latin typeface="Calibri"/>
              </a:rPr>
              <a:t>V. Brigljević   </a:t>
            </a:r>
            <a:endParaRPr lang="en-US" sz="1662">
              <a:latin typeface="Calibri"/>
            </a:endParaRPr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7254"/>
            <a:ext cx="4572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CC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 defTabSz="422041">
              <a:defRPr/>
            </a:pPr>
            <a:fld id="{405EDA21-CE03-2849-853C-72EFF3F30D61}" type="slidenum">
              <a:rPr lang="en-US" sz="1662" smtClean="0"/>
              <a:pPr defTabSz="422041">
                <a:defRPr/>
              </a:pPr>
              <a:t>‹#›</a:t>
            </a:fld>
            <a:endParaRPr lang="en-US" sz="1662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082"/>
            <a:ext cx="7772400" cy="1470025"/>
          </a:xfrm>
        </p:spPr>
        <p:txBody>
          <a:bodyPr/>
          <a:lstStyle>
            <a:lvl1pPr>
              <a:defRPr>
                <a:latin typeface="Verdana"/>
                <a:cs typeface="Verdan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Verdana"/>
                <a:cs typeface="Verdana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</a:t>
            </a:r>
            <a:r>
              <a:rPr lang="en-US" err="1">
                <a:solidFill>
                  <a:srgbClr val="000000"/>
                </a:solidFill>
              </a:rPr>
              <a:t>Brigljević</a:t>
            </a:r>
            <a:r>
              <a:rPr lang="en-US">
                <a:solidFill>
                  <a:srgbClr val="000000"/>
                </a:solidFill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796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143"/>
            <a:ext cx="7772400" cy="1470025"/>
          </a:xfrm>
        </p:spPr>
        <p:txBody>
          <a:bodyPr/>
          <a:lstStyle/>
          <a:p>
            <a:r>
              <a:rPr lang="ta-IN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E507-E92C-5A4C-832C-3C3F0B124A4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320024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8D1A-EA3C-DE48-BD69-6A9F5D62C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618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8497-7550-A044-929F-7ACEAB1AA19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6171-1503-7B48-94B5-ADE59803156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18EEB-121D-844F-A1A5-E425D693370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953D-B554-4349-8617-2CA80462C51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7E75-146B-E546-AE1D-A24534F584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768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B995F-869B-A64F-8461-4C78DAA5E05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346B-9784-1C4C-97DD-540CAF2D2A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A6F89-64DE-E641-9FDA-C086733AD89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356"/>
            <a:ext cx="2057400" cy="5851525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356"/>
            <a:ext cx="6019800" cy="5851525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FE09-A9A3-6646-9C83-F9CD77578A7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085817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0" y="117403"/>
            <a:ext cx="8527439" cy="75345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29804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2618"/>
            <a:endParaRPr lang="en-US" sz="2215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29804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2618"/>
            <a:endParaRPr lang="en-US" sz="2215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17709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2618"/>
            <a:fld id="{EAF8F628-A384-5246-9255-783E8727CE7A}" type="slidenum">
              <a:rPr lang="en-US" sz="2215" smtClean="0">
                <a:solidFill>
                  <a:srgbClr val="FFFFFF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842618"/>
              <a:t>‹#›</a:t>
            </a:fld>
            <a:endParaRPr lang="en-US" sz="2215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622" y="1536098"/>
            <a:ext cx="3253915" cy="4644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83091" y="4038600"/>
            <a:ext cx="4958593" cy="2250924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3091" y="1536978"/>
            <a:ext cx="4958593" cy="2273905"/>
          </a:xfrm>
        </p:spPr>
        <p:txBody>
          <a:bodyPr/>
          <a:lstStyle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76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2369" y="6497638"/>
            <a:ext cx="8440615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B4A7-E6E0-B14F-8F26-C48A91DE867D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7235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3A9B-DA4C-AD4A-945A-4E53BC3C4F75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384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27" y="1371603"/>
            <a:ext cx="3815862" cy="49815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3044-F0B7-2F4B-A590-B16B71D38A2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6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6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27CA-2ECA-1F4B-B4FE-CA1E6271811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0A74-A9D0-6041-B778-58E99A79443C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3B48-BDC6-2948-A605-990255E584B8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385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>
                <a:solidFill>
                  <a:srgbClr val="000000"/>
                </a:solidFill>
                <a:latin typeface="Arial"/>
                <a:ea typeface="ＭＳ Ｐゴシック"/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4FDA-7F4E-5142-955F-AC681D4CB81A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/>
                <a:ea typeface="ＭＳ Ｐゴシック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82CF-DC15-E946-AF20-BAF19D7B90D0}" type="slidenum">
              <a:rPr lang="en-US">
                <a:solidFill>
                  <a:srgbClr val="000000"/>
                </a:solidFill>
                <a:ea typeface="ＭＳ Ｐゴシック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43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slideLayout" Target="../slideLayouts/slideLayout15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slideLayout" Target="../slideLayouts/slideLayout179.xml"/><Relationship Id="rId17" Type="http://schemas.openxmlformats.org/officeDocument/2006/relationships/theme" Target="../theme/theme14.xml"/><Relationship Id="rId2" Type="http://schemas.openxmlformats.org/officeDocument/2006/relationships/slideLayout" Target="../slideLayouts/slideLayout169.xml"/><Relationship Id="rId16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Relationship Id="rId14" Type="http://schemas.openxmlformats.org/officeDocument/2006/relationships/slideLayout" Target="../slideLayouts/slideLayout181.xml"/></Relationships>
</file>

<file path=ppt/slideMasters/_rels/slideMaster1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96.xml"/><Relationship Id="rId18" Type="http://schemas.openxmlformats.org/officeDocument/2006/relationships/slideLayout" Target="../slideLayouts/slideLayout201.xml"/><Relationship Id="rId26" Type="http://schemas.openxmlformats.org/officeDocument/2006/relationships/slideLayout" Target="../slideLayouts/slideLayout209.xml"/><Relationship Id="rId39" Type="http://schemas.openxmlformats.org/officeDocument/2006/relationships/slideLayout" Target="../slideLayouts/slideLayout222.xml"/><Relationship Id="rId21" Type="http://schemas.openxmlformats.org/officeDocument/2006/relationships/slideLayout" Target="../slideLayouts/slideLayout204.xml"/><Relationship Id="rId34" Type="http://schemas.openxmlformats.org/officeDocument/2006/relationships/slideLayout" Target="../slideLayouts/slideLayout217.xml"/><Relationship Id="rId42" Type="http://schemas.openxmlformats.org/officeDocument/2006/relationships/slideLayout" Target="../slideLayouts/slideLayout225.xml"/><Relationship Id="rId7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5.xml"/><Relationship Id="rId16" Type="http://schemas.openxmlformats.org/officeDocument/2006/relationships/slideLayout" Target="../slideLayouts/slideLayout199.xml"/><Relationship Id="rId29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24" Type="http://schemas.openxmlformats.org/officeDocument/2006/relationships/slideLayout" Target="../slideLayouts/slideLayout207.xml"/><Relationship Id="rId32" Type="http://schemas.openxmlformats.org/officeDocument/2006/relationships/slideLayout" Target="../slideLayouts/slideLayout215.xml"/><Relationship Id="rId37" Type="http://schemas.openxmlformats.org/officeDocument/2006/relationships/slideLayout" Target="../slideLayouts/slideLayout220.xml"/><Relationship Id="rId40" Type="http://schemas.openxmlformats.org/officeDocument/2006/relationships/slideLayout" Target="../slideLayouts/slideLayout223.xml"/><Relationship Id="rId45" Type="http://schemas.openxmlformats.org/officeDocument/2006/relationships/slideLayout" Target="../slideLayouts/slideLayout228.xml"/><Relationship Id="rId5" Type="http://schemas.openxmlformats.org/officeDocument/2006/relationships/slideLayout" Target="../slideLayouts/slideLayout188.xml"/><Relationship Id="rId15" Type="http://schemas.openxmlformats.org/officeDocument/2006/relationships/slideLayout" Target="../slideLayouts/slideLayout198.xml"/><Relationship Id="rId23" Type="http://schemas.openxmlformats.org/officeDocument/2006/relationships/slideLayout" Target="../slideLayouts/slideLayout206.xml"/><Relationship Id="rId28" Type="http://schemas.openxmlformats.org/officeDocument/2006/relationships/slideLayout" Target="../slideLayouts/slideLayout211.xml"/><Relationship Id="rId36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193.xml"/><Relationship Id="rId19" Type="http://schemas.openxmlformats.org/officeDocument/2006/relationships/slideLayout" Target="../slideLayouts/slideLayout202.xml"/><Relationship Id="rId31" Type="http://schemas.openxmlformats.org/officeDocument/2006/relationships/slideLayout" Target="../slideLayouts/slideLayout214.xml"/><Relationship Id="rId44" Type="http://schemas.openxmlformats.org/officeDocument/2006/relationships/slideLayout" Target="../slideLayouts/slideLayout227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slideLayout" Target="../slideLayouts/slideLayout197.xml"/><Relationship Id="rId22" Type="http://schemas.openxmlformats.org/officeDocument/2006/relationships/slideLayout" Target="../slideLayouts/slideLayout205.xml"/><Relationship Id="rId27" Type="http://schemas.openxmlformats.org/officeDocument/2006/relationships/slideLayout" Target="../slideLayouts/slideLayout210.xml"/><Relationship Id="rId30" Type="http://schemas.openxmlformats.org/officeDocument/2006/relationships/slideLayout" Target="../slideLayouts/slideLayout213.xml"/><Relationship Id="rId35" Type="http://schemas.openxmlformats.org/officeDocument/2006/relationships/slideLayout" Target="../slideLayouts/slideLayout218.xml"/><Relationship Id="rId43" Type="http://schemas.openxmlformats.org/officeDocument/2006/relationships/slideLayout" Target="../slideLayouts/slideLayout226.xml"/><Relationship Id="rId8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200.xml"/><Relationship Id="rId25" Type="http://schemas.openxmlformats.org/officeDocument/2006/relationships/slideLayout" Target="../slideLayouts/slideLayout208.xml"/><Relationship Id="rId33" Type="http://schemas.openxmlformats.org/officeDocument/2006/relationships/slideLayout" Target="../slideLayouts/slideLayout216.xml"/><Relationship Id="rId38" Type="http://schemas.openxmlformats.org/officeDocument/2006/relationships/slideLayout" Target="../slideLayouts/slideLayout221.xml"/><Relationship Id="rId46" Type="http://schemas.openxmlformats.org/officeDocument/2006/relationships/theme" Target="../theme/theme15.xml"/><Relationship Id="rId20" Type="http://schemas.openxmlformats.org/officeDocument/2006/relationships/slideLayout" Target="../slideLayouts/slideLayout203.xml"/><Relationship Id="rId41" Type="http://schemas.openxmlformats.org/officeDocument/2006/relationships/slideLayout" Target="../slideLayouts/slideLayout224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1.xml"/><Relationship Id="rId2" Type="http://schemas.openxmlformats.org/officeDocument/2006/relationships/slideLayout" Target="../slideLayouts/slideLayout230.xml"/><Relationship Id="rId1" Type="http://schemas.openxmlformats.org/officeDocument/2006/relationships/slideLayout" Target="../slideLayouts/slideLayout229.xml"/><Relationship Id="rId6" Type="http://schemas.openxmlformats.org/officeDocument/2006/relationships/theme" Target="../theme/theme16.xml"/><Relationship Id="rId5" Type="http://schemas.openxmlformats.org/officeDocument/2006/relationships/slideLayout" Target="../slideLayouts/slideLayout233.xml"/><Relationship Id="rId4" Type="http://schemas.openxmlformats.org/officeDocument/2006/relationships/slideLayout" Target="../slideLayouts/slideLayout232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6.xml"/><Relationship Id="rId2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34.xml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4.xml"/><Relationship Id="rId13" Type="http://schemas.openxmlformats.org/officeDocument/2006/relationships/slideLayout" Target="../slideLayouts/slideLayout249.xml"/><Relationship Id="rId3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243.xml"/><Relationship Id="rId12" Type="http://schemas.openxmlformats.org/officeDocument/2006/relationships/slideLayout" Target="../slideLayouts/slideLayout248.xml"/><Relationship Id="rId2" Type="http://schemas.openxmlformats.org/officeDocument/2006/relationships/slideLayout" Target="../slideLayouts/slideLayout238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37.xml"/><Relationship Id="rId6" Type="http://schemas.openxmlformats.org/officeDocument/2006/relationships/slideLayout" Target="../slideLayouts/slideLayout242.xml"/><Relationship Id="rId11" Type="http://schemas.openxmlformats.org/officeDocument/2006/relationships/slideLayout" Target="../slideLayouts/slideLayout247.xml"/><Relationship Id="rId5" Type="http://schemas.openxmlformats.org/officeDocument/2006/relationships/slideLayout" Target="../slideLayouts/slideLayout241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246.xml"/><Relationship Id="rId4" Type="http://schemas.openxmlformats.org/officeDocument/2006/relationships/slideLayout" Target="../slideLayouts/slideLayout240.xml"/><Relationship Id="rId9" Type="http://schemas.openxmlformats.org/officeDocument/2006/relationships/slideLayout" Target="../slideLayouts/slideLayout245.xml"/><Relationship Id="rId14" Type="http://schemas.openxmlformats.org/officeDocument/2006/relationships/slideLayout" Target="../slideLayouts/slideLayout250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8.xml"/><Relationship Id="rId13" Type="http://schemas.openxmlformats.org/officeDocument/2006/relationships/slideLayout" Target="../slideLayouts/slideLayout263.xml"/><Relationship Id="rId3" Type="http://schemas.openxmlformats.org/officeDocument/2006/relationships/slideLayout" Target="../slideLayouts/slideLayout253.xml"/><Relationship Id="rId7" Type="http://schemas.openxmlformats.org/officeDocument/2006/relationships/slideLayout" Target="../slideLayouts/slideLayout257.xml"/><Relationship Id="rId12" Type="http://schemas.openxmlformats.org/officeDocument/2006/relationships/slideLayout" Target="../slideLayouts/slideLayout262.xml"/><Relationship Id="rId2" Type="http://schemas.openxmlformats.org/officeDocument/2006/relationships/slideLayout" Target="../slideLayouts/slideLayout252.xml"/><Relationship Id="rId1" Type="http://schemas.openxmlformats.org/officeDocument/2006/relationships/slideLayout" Target="../slideLayouts/slideLayout251.xml"/><Relationship Id="rId6" Type="http://schemas.openxmlformats.org/officeDocument/2006/relationships/slideLayout" Target="../slideLayouts/slideLayout256.xml"/><Relationship Id="rId11" Type="http://schemas.openxmlformats.org/officeDocument/2006/relationships/slideLayout" Target="../slideLayouts/slideLayout261.xml"/><Relationship Id="rId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60.xml"/><Relationship Id="rId4" Type="http://schemas.openxmlformats.org/officeDocument/2006/relationships/slideLayout" Target="../slideLayouts/slideLayout254.xml"/><Relationship Id="rId9" Type="http://schemas.openxmlformats.org/officeDocument/2006/relationships/slideLayout" Target="../slideLayouts/slideLayout259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1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66.xml"/><Relationship Id="rId7" Type="http://schemas.openxmlformats.org/officeDocument/2006/relationships/slideLayout" Target="../slideLayouts/slideLayout270.xml"/><Relationship Id="rId12" Type="http://schemas.openxmlformats.org/officeDocument/2006/relationships/slideLayout" Target="../slideLayouts/slideLayout275.xml"/><Relationship Id="rId2" Type="http://schemas.openxmlformats.org/officeDocument/2006/relationships/slideLayout" Target="../slideLayouts/slideLayout265.xml"/><Relationship Id="rId1" Type="http://schemas.openxmlformats.org/officeDocument/2006/relationships/slideLayout" Target="../slideLayouts/slideLayout264.xml"/><Relationship Id="rId6" Type="http://schemas.openxmlformats.org/officeDocument/2006/relationships/slideLayout" Target="../slideLayouts/slideLayout269.xml"/><Relationship Id="rId11" Type="http://schemas.openxmlformats.org/officeDocument/2006/relationships/slideLayout" Target="../slideLayouts/slideLayout274.xml"/><Relationship Id="rId5" Type="http://schemas.openxmlformats.org/officeDocument/2006/relationships/slideLayout" Target="../slideLayouts/slideLayout268.xml"/><Relationship Id="rId10" Type="http://schemas.openxmlformats.org/officeDocument/2006/relationships/slideLayout" Target="../slideLayouts/slideLayout273.xml"/><Relationship Id="rId4" Type="http://schemas.openxmlformats.org/officeDocument/2006/relationships/slideLayout" Target="../slideLayouts/slideLayout267.xml"/><Relationship Id="rId9" Type="http://schemas.openxmlformats.org/officeDocument/2006/relationships/slideLayout" Target="../slideLayouts/slideLayout272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5.xml"/><Relationship Id="rId3" Type="http://schemas.openxmlformats.org/officeDocument/2006/relationships/slideLayout" Target="../slideLayouts/slideLayout290.xml"/><Relationship Id="rId7" Type="http://schemas.openxmlformats.org/officeDocument/2006/relationships/slideLayout" Target="../slideLayouts/slideLayout294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89.xml"/><Relationship Id="rId1" Type="http://schemas.openxmlformats.org/officeDocument/2006/relationships/slideLayout" Target="../slideLayouts/slideLayout288.xml"/><Relationship Id="rId6" Type="http://schemas.openxmlformats.org/officeDocument/2006/relationships/slideLayout" Target="../slideLayouts/slideLayout293.xml"/><Relationship Id="rId11" Type="http://schemas.openxmlformats.org/officeDocument/2006/relationships/slideLayout" Target="../slideLayouts/slideLayout298.xml"/><Relationship Id="rId5" Type="http://schemas.openxmlformats.org/officeDocument/2006/relationships/slideLayout" Target="../slideLayouts/slideLayout292.xml"/><Relationship Id="rId10" Type="http://schemas.openxmlformats.org/officeDocument/2006/relationships/slideLayout" Target="../slideLayouts/slideLayout297.xml"/><Relationship Id="rId4" Type="http://schemas.openxmlformats.org/officeDocument/2006/relationships/slideLayout" Target="../slideLayouts/slideLayout291.xml"/><Relationship Id="rId9" Type="http://schemas.openxmlformats.org/officeDocument/2006/relationships/slideLayout" Target="../slideLayouts/slideLayout296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6.xml"/><Relationship Id="rId13" Type="http://schemas.openxmlformats.org/officeDocument/2006/relationships/slideLayout" Target="../slideLayouts/slideLayout311.xml"/><Relationship Id="rId3" Type="http://schemas.openxmlformats.org/officeDocument/2006/relationships/slideLayout" Target="../slideLayouts/slideLayout301.xml"/><Relationship Id="rId7" Type="http://schemas.openxmlformats.org/officeDocument/2006/relationships/slideLayout" Target="../slideLayouts/slideLayout305.xml"/><Relationship Id="rId12" Type="http://schemas.openxmlformats.org/officeDocument/2006/relationships/slideLayout" Target="../slideLayouts/slideLayout310.xml"/><Relationship Id="rId2" Type="http://schemas.openxmlformats.org/officeDocument/2006/relationships/slideLayout" Target="../slideLayouts/slideLayout300.xml"/><Relationship Id="rId1" Type="http://schemas.openxmlformats.org/officeDocument/2006/relationships/slideLayout" Target="../slideLayouts/slideLayout299.xml"/><Relationship Id="rId6" Type="http://schemas.openxmlformats.org/officeDocument/2006/relationships/slideLayout" Target="../slideLayouts/slideLayout304.xml"/><Relationship Id="rId11" Type="http://schemas.openxmlformats.org/officeDocument/2006/relationships/slideLayout" Target="../slideLayouts/slideLayout309.xml"/><Relationship Id="rId5" Type="http://schemas.openxmlformats.org/officeDocument/2006/relationships/slideLayout" Target="../slideLayouts/slideLayout303.xml"/><Relationship Id="rId10" Type="http://schemas.openxmlformats.org/officeDocument/2006/relationships/slideLayout" Target="../slideLayouts/slideLayout308.xml"/><Relationship Id="rId4" Type="http://schemas.openxmlformats.org/officeDocument/2006/relationships/slideLayout" Target="../slideLayouts/slideLayout302.xml"/><Relationship Id="rId9" Type="http://schemas.openxmlformats.org/officeDocument/2006/relationships/slideLayout" Target="../slideLayouts/slideLayout307.xml"/><Relationship Id="rId14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24.xml"/><Relationship Id="rId18" Type="http://schemas.openxmlformats.org/officeDocument/2006/relationships/slideLayout" Target="../slideLayouts/slideLayout329.xml"/><Relationship Id="rId26" Type="http://schemas.openxmlformats.org/officeDocument/2006/relationships/slideLayout" Target="../slideLayouts/slideLayout337.xml"/><Relationship Id="rId39" Type="http://schemas.openxmlformats.org/officeDocument/2006/relationships/slideLayout" Target="../slideLayouts/slideLayout350.xml"/><Relationship Id="rId21" Type="http://schemas.openxmlformats.org/officeDocument/2006/relationships/slideLayout" Target="../slideLayouts/slideLayout332.xml"/><Relationship Id="rId34" Type="http://schemas.openxmlformats.org/officeDocument/2006/relationships/slideLayout" Target="../slideLayouts/slideLayout345.xml"/><Relationship Id="rId42" Type="http://schemas.openxmlformats.org/officeDocument/2006/relationships/slideLayout" Target="../slideLayouts/slideLayout353.xml"/><Relationship Id="rId47" Type="http://schemas.openxmlformats.org/officeDocument/2006/relationships/slideLayout" Target="../slideLayouts/slideLayout358.xml"/><Relationship Id="rId7" Type="http://schemas.openxmlformats.org/officeDocument/2006/relationships/slideLayout" Target="../slideLayouts/slideLayout318.xml"/><Relationship Id="rId2" Type="http://schemas.openxmlformats.org/officeDocument/2006/relationships/slideLayout" Target="../slideLayouts/slideLayout313.xml"/><Relationship Id="rId16" Type="http://schemas.openxmlformats.org/officeDocument/2006/relationships/slideLayout" Target="../slideLayouts/slideLayout327.xml"/><Relationship Id="rId29" Type="http://schemas.openxmlformats.org/officeDocument/2006/relationships/slideLayout" Target="../slideLayouts/slideLayout340.xml"/><Relationship Id="rId1" Type="http://schemas.openxmlformats.org/officeDocument/2006/relationships/slideLayout" Target="../slideLayouts/slideLayout312.xml"/><Relationship Id="rId6" Type="http://schemas.openxmlformats.org/officeDocument/2006/relationships/slideLayout" Target="../slideLayouts/slideLayout317.xml"/><Relationship Id="rId11" Type="http://schemas.openxmlformats.org/officeDocument/2006/relationships/slideLayout" Target="../slideLayouts/slideLayout322.xml"/><Relationship Id="rId24" Type="http://schemas.openxmlformats.org/officeDocument/2006/relationships/slideLayout" Target="../slideLayouts/slideLayout335.xml"/><Relationship Id="rId32" Type="http://schemas.openxmlformats.org/officeDocument/2006/relationships/slideLayout" Target="../slideLayouts/slideLayout343.xml"/><Relationship Id="rId37" Type="http://schemas.openxmlformats.org/officeDocument/2006/relationships/slideLayout" Target="../slideLayouts/slideLayout348.xml"/><Relationship Id="rId40" Type="http://schemas.openxmlformats.org/officeDocument/2006/relationships/slideLayout" Target="../slideLayouts/slideLayout351.xml"/><Relationship Id="rId45" Type="http://schemas.openxmlformats.org/officeDocument/2006/relationships/slideLayout" Target="../slideLayouts/slideLayout356.xml"/><Relationship Id="rId5" Type="http://schemas.openxmlformats.org/officeDocument/2006/relationships/slideLayout" Target="../slideLayouts/slideLayout316.xml"/><Relationship Id="rId15" Type="http://schemas.openxmlformats.org/officeDocument/2006/relationships/slideLayout" Target="../slideLayouts/slideLayout326.xml"/><Relationship Id="rId23" Type="http://schemas.openxmlformats.org/officeDocument/2006/relationships/slideLayout" Target="../slideLayouts/slideLayout334.xml"/><Relationship Id="rId28" Type="http://schemas.openxmlformats.org/officeDocument/2006/relationships/slideLayout" Target="../slideLayouts/slideLayout339.xml"/><Relationship Id="rId36" Type="http://schemas.openxmlformats.org/officeDocument/2006/relationships/slideLayout" Target="../slideLayouts/slideLayout347.xml"/><Relationship Id="rId10" Type="http://schemas.openxmlformats.org/officeDocument/2006/relationships/slideLayout" Target="../slideLayouts/slideLayout321.xml"/><Relationship Id="rId19" Type="http://schemas.openxmlformats.org/officeDocument/2006/relationships/slideLayout" Target="../slideLayouts/slideLayout330.xml"/><Relationship Id="rId31" Type="http://schemas.openxmlformats.org/officeDocument/2006/relationships/slideLayout" Target="../slideLayouts/slideLayout342.xml"/><Relationship Id="rId44" Type="http://schemas.openxmlformats.org/officeDocument/2006/relationships/slideLayout" Target="../slideLayouts/slideLayout355.xml"/><Relationship Id="rId4" Type="http://schemas.openxmlformats.org/officeDocument/2006/relationships/slideLayout" Target="../slideLayouts/slideLayout315.xml"/><Relationship Id="rId9" Type="http://schemas.openxmlformats.org/officeDocument/2006/relationships/slideLayout" Target="../slideLayouts/slideLayout320.xml"/><Relationship Id="rId14" Type="http://schemas.openxmlformats.org/officeDocument/2006/relationships/slideLayout" Target="../slideLayouts/slideLayout325.xml"/><Relationship Id="rId22" Type="http://schemas.openxmlformats.org/officeDocument/2006/relationships/slideLayout" Target="../slideLayouts/slideLayout333.xml"/><Relationship Id="rId27" Type="http://schemas.openxmlformats.org/officeDocument/2006/relationships/slideLayout" Target="../slideLayouts/slideLayout338.xml"/><Relationship Id="rId30" Type="http://schemas.openxmlformats.org/officeDocument/2006/relationships/slideLayout" Target="../slideLayouts/slideLayout341.xml"/><Relationship Id="rId35" Type="http://schemas.openxmlformats.org/officeDocument/2006/relationships/slideLayout" Target="../slideLayouts/slideLayout346.xml"/><Relationship Id="rId43" Type="http://schemas.openxmlformats.org/officeDocument/2006/relationships/slideLayout" Target="../slideLayouts/slideLayout354.xml"/><Relationship Id="rId48" Type="http://schemas.openxmlformats.org/officeDocument/2006/relationships/theme" Target="../theme/theme24.xml"/><Relationship Id="rId8" Type="http://schemas.openxmlformats.org/officeDocument/2006/relationships/slideLayout" Target="../slideLayouts/slideLayout319.xml"/><Relationship Id="rId3" Type="http://schemas.openxmlformats.org/officeDocument/2006/relationships/slideLayout" Target="../slideLayouts/slideLayout314.xml"/><Relationship Id="rId12" Type="http://schemas.openxmlformats.org/officeDocument/2006/relationships/slideLayout" Target="../slideLayouts/slideLayout323.xml"/><Relationship Id="rId17" Type="http://schemas.openxmlformats.org/officeDocument/2006/relationships/slideLayout" Target="../slideLayouts/slideLayout328.xml"/><Relationship Id="rId25" Type="http://schemas.openxmlformats.org/officeDocument/2006/relationships/slideLayout" Target="../slideLayouts/slideLayout336.xml"/><Relationship Id="rId33" Type="http://schemas.openxmlformats.org/officeDocument/2006/relationships/slideLayout" Target="../slideLayouts/slideLayout344.xml"/><Relationship Id="rId38" Type="http://schemas.openxmlformats.org/officeDocument/2006/relationships/slideLayout" Target="../slideLayouts/slideLayout349.xml"/><Relationship Id="rId46" Type="http://schemas.openxmlformats.org/officeDocument/2006/relationships/slideLayout" Target="../slideLayouts/slideLayout357.xml"/><Relationship Id="rId20" Type="http://schemas.openxmlformats.org/officeDocument/2006/relationships/slideLayout" Target="../slideLayouts/slideLayout331.xml"/><Relationship Id="rId41" Type="http://schemas.openxmlformats.org/officeDocument/2006/relationships/slideLayout" Target="../slideLayouts/slideLayout35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6.xml"/><Relationship Id="rId13" Type="http://schemas.openxmlformats.org/officeDocument/2006/relationships/slideLayout" Target="../slideLayouts/slideLayout371.xml"/><Relationship Id="rId3" Type="http://schemas.openxmlformats.org/officeDocument/2006/relationships/slideLayout" Target="../slideLayouts/slideLayout361.xml"/><Relationship Id="rId7" Type="http://schemas.openxmlformats.org/officeDocument/2006/relationships/slideLayout" Target="../slideLayouts/slideLayout365.xml"/><Relationship Id="rId12" Type="http://schemas.openxmlformats.org/officeDocument/2006/relationships/slideLayout" Target="../slideLayouts/slideLayout370.xml"/><Relationship Id="rId2" Type="http://schemas.openxmlformats.org/officeDocument/2006/relationships/slideLayout" Target="../slideLayouts/slideLayout360.xml"/><Relationship Id="rId1" Type="http://schemas.openxmlformats.org/officeDocument/2006/relationships/slideLayout" Target="../slideLayouts/slideLayout359.xml"/><Relationship Id="rId6" Type="http://schemas.openxmlformats.org/officeDocument/2006/relationships/slideLayout" Target="../slideLayouts/slideLayout364.xml"/><Relationship Id="rId11" Type="http://schemas.openxmlformats.org/officeDocument/2006/relationships/slideLayout" Target="../slideLayouts/slideLayout369.xml"/><Relationship Id="rId5" Type="http://schemas.openxmlformats.org/officeDocument/2006/relationships/slideLayout" Target="../slideLayouts/slideLayout363.xml"/><Relationship Id="rId15" Type="http://schemas.openxmlformats.org/officeDocument/2006/relationships/theme" Target="../theme/theme25.xml"/><Relationship Id="rId10" Type="http://schemas.openxmlformats.org/officeDocument/2006/relationships/slideLayout" Target="../slideLayouts/slideLayout368.xml"/><Relationship Id="rId4" Type="http://schemas.openxmlformats.org/officeDocument/2006/relationships/slideLayout" Target="../slideLayouts/slideLayout362.xml"/><Relationship Id="rId9" Type="http://schemas.openxmlformats.org/officeDocument/2006/relationships/slideLayout" Target="../slideLayouts/slideLayout367.xml"/><Relationship Id="rId14" Type="http://schemas.openxmlformats.org/officeDocument/2006/relationships/slideLayout" Target="../slideLayouts/slideLayout37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9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50.xml"/><Relationship Id="rId34" Type="http://schemas.openxmlformats.org/officeDocument/2006/relationships/slideLayout" Target="../slideLayouts/slideLayout63.xml"/><Relationship Id="rId42" Type="http://schemas.openxmlformats.org/officeDocument/2006/relationships/slideLayout" Target="../slideLayouts/slideLayout71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32" Type="http://schemas.openxmlformats.org/officeDocument/2006/relationships/slideLayout" Target="../slideLayouts/slideLayout61.xml"/><Relationship Id="rId37" Type="http://schemas.openxmlformats.org/officeDocument/2006/relationships/slideLayout" Target="../slideLayouts/slideLayout66.xml"/><Relationship Id="rId40" Type="http://schemas.openxmlformats.org/officeDocument/2006/relationships/slideLayout" Target="../slideLayouts/slideLayout69.xml"/><Relationship Id="rId45" Type="http://schemas.openxmlformats.org/officeDocument/2006/relationships/slideLayout" Target="../slideLayouts/slideLayout74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36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31" Type="http://schemas.openxmlformats.org/officeDocument/2006/relationships/slideLayout" Target="../slideLayouts/slideLayout60.xml"/><Relationship Id="rId44" Type="http://schemas.openxmlformats.org/officeDocument/2006/relationships/slideLayout" Target="../slideLayouts/slideLayout7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slideLayout" Target="../slideLayouts/slideLayout59.xml"/><Relationship Id="rId35" Type="http://schemas.openxmlformats.org/officeDocument/2006/relationships/slideLayout" Target="../slideLayouts/slideLayout64.xml"/><Relationship Id="rId43" Type="http://schemas.openxmlformats.org/officeDocument/2006/relationships/slideLayout" Target="../slideLayouts/slideLayout72.xml"/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33" Type="http://schemas.openxmlformats.org/officeDocument/2006/relationships/slideLayout" Target="../slideLayouts/slideLayout62.xml"/><Relationship Id="rId38" Type="http://schemas.openxmlformats.org/officeDocument/2006/relationships/slideLayout" Target="../slideLayouts/slideLayout67.xml"/><Relationship Id="rId46" Type="http://schemas.openxmlformats.org/officeDocument/2006/relationships/theme" Target="../theme/theme4.xml"/><Relationship Id="rId20" Type="http://schemas.openxmlformats.org/officeDocument/2006/relationships/slideLayout" Target="../slideLayouts/slideLayout49.xml"/><Relationship Id="rId41" Type="http://schemas.openxmlformats.org/officeDocument/2006/relationships/slideLayout" Target="../slideLayouts/slideLayout7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545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8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-11113"/>
            <a:ext cx="9144000" cy="73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a-IN" altLang="en-US"/>
              <a:t>Click to edit Master title style</a:t>
            </a:r>
            <a:endParaRPr lang="en-US" altLang="en-US"/>
          </a:p>
        </p:txBody>
      </p:sp>
      <p:sp>
        <p:nvSpPr>
          <p:cNvPr id="1177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895350"/>
            <a:ext cx="8229600" cy="562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a-IN" altLang="en-US"/>
              <a:t>Click to edit Master text styles</a:t>
            </a:r>
          </a:p>
          <a:p>
            <a:pPr lvl="1"/>
            <a:r>
              <a:rPr lang="ta-IN" altLang="en-US"/>
              <a:t>Second level</a:t>
            </a:r>
          </a:p>
          <a:p>
            <a:pPr lvl="2"/>
            <a:r>
              <a:rPr lang="ta-IN" altLang="en-US"/>
              <a:t>Third level</a:t>
            </a:r>
          </a:p>
          <a:p>
            <a:pPr lvl="3"/>
            <a:r>
              <a:rPr lang="ta-IN" altLang="en-US"/>
              <a:t>Fourth level</a:t>
            </a:r>
          </a:p>
          <a:p>
            <a:pPr lvl="4"/>
            <a:r>
              <a:rPr lang="ta-IN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88141"/>
            <a:ext cx="1440474" cy="17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389586" eaLnBrk="1" hangingPunct="1">
              <a:defRPr sz="937">
                <a:solidFill>
                  <a:srgbClr val="1F497D"/>
                </a:solidFill>
                <a:latin typeface="Helvetica Neue Ligh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7F33AA-D800-47AE-8FEE-AC5558F71839}" type="datetime1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4/23/25</a:t>
            </a:fld>
            <a:endParaRPr lang="en-US" altLang="en-US"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0475" y="6688141"/>
            <a:ext cx="6263054" cy="17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389586" eaLnBrk="1" hangingPunct="1">
              <a:defRPr sz="937">
                <a:solidFill>
                  <a:srgbClr val="1F497D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27" y="6689725"/>
            <a:ext cx="1440473" cy="179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389586" eaLnBrk="1" hangingPunct="1">
              <a:defRPr sz="937">
                <a:solidFill>
                  <a:srgbClr val="1F497D"/>
                </a:solidFill>
                <a:latin typeface="Helvetica Neue Ligh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AD795D-4550-4743-AFD4-154064E0264B}" type="slidenum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MS PGothic" panose="020B0600070205080204" pitchFamily="34" charset="-128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725488"/>
            <a:ext cx="91440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0" y="6669088"/>
            <a:ext cx="91440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0197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</p:sldLayoutIdLst>
  <p:hf hdr="0" ftr="0" dt="0"/>
  <p:txStyles>
    <p:titleStyle>
      <a:lvl1pPr algn="l" defTabSz="389586" rtl="0" eaLnBrk="0" fontAlgn="base" hangingPunct="0">
        <a:spcBef>
          <a:spcPct val="0"/>
        </a:spcBef>
        <a:spcAft>
          <a:spcPct val="0"/>
        </a:spcAft>
        <a:defRPr sz="3408" kern="1200">
          <a:solidFill>
            <a:schemeClr val="tx2"/>
          </a:solidFill>
          <a:latin typeface="Helvetica Neue Light"/>
          <a:ea typeface="MS PGothic" panose="020B0600070205080204" pitchFamily="34" charset="-128"/>
          <a:cs typeface="Helvetica Neue Light"/>
        </a:defRPr>
      </a:lvl1pPr>
      <a:lvl2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2pPr>
      <a:lvl3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3pPr>
      <a:lvl4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4pPr>
      <a:lvl5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5pPr>
      <a:lvl6pPr marL="389586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6pPr>
      <a:lvl7pPr marL="779173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7pPr>
      <a:lvl8pPr marL="1168759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8pPr>
      <a:lvl9pPr marL="1558345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9pPr>
    </p:titleStyle>
    <p:bodyStyle>
      <a:lvl1pPr marL="292190" indent="-292190" algn="l" defTabSz="389586" rtl="0" eaLnBrk="0" fontAlgn="base" hangingPunct="0">
        <a:spcBef>
          <a:spcPct val="20000"/>
        </a:spcBef>
        <a:spcAft>
          <a:spcPct val="0"/>
        </a:spcAft>
        <a:buSzPct val="80000"/>
        <a:buFont typeface="Lucida Grande" charset="0"/>
        <a:buChar char="►"/>
        <a:defRPr sz="2386" kern="1200">
          <a:solidFill>
            <a:srgbClr val="800000"/>
          </a:solidFill>
          <a:latin typeface="Helvetica Neue Light"/>
          <a:ea typeface="MS PGothic" panose="020B0600070205080204" pitchFamily="34" charset="-128"/>
          <a:cs typeface="Helvetica Neue Light"/>
        </a:defRPr>
      </a:lvl1pPr>
      <a:lvl2pPr marL="633078" indent="-243492" algn="l" defTabSz="389586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45" kern="1200">
          <a:solidFill>
            <a:schemeClr val="tx2"/>
          </a:solidFill>
          <a:latin typeface="Helvetica Neue Light"/>
          <a:ea typeface="MS PGothic" panose="020B0600070205080204" pitchFamily="34" charset="-128"/>
          <a:cs typeface="Helvetica Neue Light"/>
        </a:defRPr>
      </a:lvl2pPr>
      <a:lvl3pPr marL="973966" indent="-194793" algn="l" defTabSz="389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4" kern="1200">
          <a:solidFill>
            <a:srgbClr val="008000"/>
          </a:solidFill>
          <a:latin typeface="Helvetica Neue Light"/>
          <a:ea typeface="MS PGothic" panose="020B0600070205080204" pitchFamily="34" charset="-128"/>
          <a:cs typeface="Helvetica Neue Light"/>
        </a:defRPr>
      </a:lvl3pPr>
      <a:lvl4pPr marL="1363553" indent="-194793" algn="l" defTabSz="389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accent1"/>
          </a:solidFill>
          <a:latin typeface="Helvetica Neue Light"/>
          <a:ea typeface="MS PGothic" panose="020B0600070205080204" pitchFamily="34" charset="-128"/>
          <a:cs typeface="Helvetica Neue Light"/>
        </a:defRPr>
      </a:lvl4pPr>
      <a:lvl5pPr marL="1753139" indent="-194793" algn="l" defTabSz="389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Helvetica Neue Light"/>
          <a:ea typeface="MS PGothic" panose="020B0600070205080204" pitchFamily="34" charset="-128"/>
          <a:cs typeface="Helvetica Neue Light"/>
        </a:defRPr>
      </a:lvl5pPr>
      <a:lvl6pPr marL="2142725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6pPr>
      <a:lvl7pPr marL="2532312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7pPr>
      <a:lvl8pPr marL="2921898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8pPr>
      <a:lvl9pPr marL="3311484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1pPr>
      <a:lvl2pPr marL="389586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2pPr>
      <a:lvl3pPr marL="779173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3pPr>
      <a:lvl4pPr marL="1168759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4pPr>
      <a:lvl5pPr marL="1558345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5pPr>
      <a:lvl6pPr marL="1947932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6pPr>
      <a:lvl7pPr marL="2337518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7pPr>
      <a:lvl8pPr marL="2727104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8pPr>
      <a:lvl9pPr marL="3116691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-11113"/>
            <a:ext cx="9144000" cy="73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a-IN" altLang="en-US"/>
              <a:t>Click to edit Master title style</a:t>
            </a:r>
            <a:endParaRPr lang="en-US" altLang="en-US"/>
          </a:p>
        </p:txBody>
      </p:sp>
      <p:sp>
        <p:nvSpPr>
          <p:cNvPr id="1054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895350"/>
            <a:ext cx="8229600" cy="562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a-IN" altLang="en-US"/>
              <a:t>Click to edit Master text styles</a:t>
            </a:r>
          </a:p>
          <a:p>
            <a:pPr lvl="1"/>
            <a:r>
              <a:rPr lang="ta-IN" altLang="en-US"/>
              <a:t>Second level</a:t>
            </a:r>
          </a:p>
          <a:p>
            <a:pPr lvl="2"/>
            <a:r>
              <a:rPr lang="ta-IN" altLang="en-US"/>
              <a:t>Third level</a:t>
            </a:r>
          </a:p>
          <a:p>
            <a:pPr lvl="3"/>
            <a:r>
              <a:rPr lang="ta-IN" altLang="en-US"/>
              <a:t>Fourth level</a:t>
            </a:r>
          </a:p>
          <a:p>
            <a:pPr lvl="4"/>
            <a:r>
              <a:rPr lang="ta-IN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88141"/>
            <a:ext cx="1440474" cy="17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389586" eaLnBrk="1" hangingPunct="1">
              <a:defRPr sz="937">
                <a:solidFill>
                  <a:srgbClr val="1F497D"/>
                </a:solidFill>
                <a:latin typeface="Helvetica Neue Ligh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396700-A44C-4257-83F1-DCC19E981221}" type="datetime1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4/23/25</a:t>
            </a:fld>
            <a:endParaRPr lang="en-US" altLang="en-US"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0475" y="6688141"/>
            <a:ext cx="6263054" cy="17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389586" eaLnBrk="1" hangingPunct="1">
              <a:defRPr sz="937">
                <a:solidFill>
                  <a:srgbClr val="1F497D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27" y="6689725"/>
            <a:ext cx="1440473" cy="179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389586" eaLnBrk="1" hangingPunct="1">
              <a:defRPr sz="937">
                <a:solidFill>
                  <a:srgbClr val="1F497D"/>
                </a:solidFill>
                <a:latin typeface="Helvetica Neue Ligh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2E5E5B-28A0-46AB-AE75-2AC627DE3D14}" type="slidenum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MS PGothic" panose="020B0600070205080204" pitchFamily="34" charset="-128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725488"/>
            <a:ext cx="91440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0" y="6669088"/>
            <a:ext cx="91440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3987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2" r:id="rId1"/>
    <p:sldLayoutId id="2147484833" r:id="rId2"/>
    <p:sldLayoutId id="2147484834" r:id="rId3"/>
    <p:sldLayoutId id="2147484835" r:id="rId4"/>
    <p:sldLayoutId id="2147484836" r:id="rId5"/>
    <p:sldLayoutId id="2147484837" r:id="rId6"/>
    <p:sldLayoutId id="2147484838" r:id="rId7"/>
    <p:sldLayoutId id="2147484839" r:id="rId8"/>
    <p:sldLayoutId id="2147484840" r:id="rId9"/>
    <p:sldLayoutId id="2147484841" r:id="rId10"/>
    <p:sldLayoutId id="2147484842" r:id="rId11"/>
  </p:sldLayoutIdLst>
  <p:hf hdr="0" ftr="0" dt="0"/>
  <p:txStyles>
    <p:titleStyle>
      <a:lvl1pPr algn="l" defTabSz="389586" rtl="0" eaLnBrk="0" fontAlgn="base" hangingPunct="0">
        <a:spcBef>
          <a:spcPct val="0"/>
        </a:spcBef>
        <a:spcAft>
          <a:spcPct val="0"/>
        </a:spcAft>
        <a:defRPr sz="3408" kern="1200">
          <a:solidFill>
            <a:schemeClr val="tx2"/>
          </a:solidFill>
          <a:latin typeface="Helvetica Neue Light"/>
          <a:ea typeface="MS PGothic" panose="020B0600070205080204" pitchFamily="34" charset="-128"/>
          <a:cs typeface="Helvetica Neue Light"/>
        </a:defRPr>
      </a:lvl1pPr>
      <a:lvl2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2pPr>
      <a:lvl3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3pPr>
      <a:lvl4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4pPr>
      <a:lvl5pPr algn="l" defTabSz="389586" rtl="0" eaLnBrk="0" fontAlgn="base" hangingPunct="0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MS PGothic" panose="020B0600070205080204" pitchFamily="34" charset="-128"/>
          <a:cs typeface="Helvetica Neue Light" charset="0"/>
        </a:defRPr>
      </a:lvl5pPr>
      <a:lvl6pPr marL="389586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6pPr>
      <a:lvl7pPr marL="779173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7pPr>
      <a:lvl8pPr marL="1168759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8pPr>
      <a:lvl9pPr marL="1558345" algn="l" defTabSz="389586" rtl="0" fontAlgn="base">
        <a:spcBef>
          <a:spcPct val="0"/>
        </a:spcBef>
        <a:spcAft>
          <a:spcPct val="0"/>
        </a:spcAft>
        <a:defRPr sz="3408">
          <a:solidFill>
            <a:schemeClr val="tx2"/>
          </a:solidFill>
          <a:latin typeface="Helvetica Neue Light" charset="0"/>
          <a:ea typeface="ＭＳ Ｐゴシック" charset="0"/>
        </a:defRPr>
      </a:lvl9pPr>
    </p:titleStyle>
    <p:bodyStyle>
      <a:lvl1pPr marL="292190" indent="-292190" algn="l" defTabSz="389586" rtl="0" eaLnBrk="0" fontAlgn="base" hangingPunct="0">
        <a:spcBef>
          <a:spcPct val="20000"/>
        </a:spcBef>
        <a:spcAft>
          <a:spcPct val="0"/>
        </a:spcAft>
        <a:buSzPct val="80000"/>
        <a:buFont typeface="Lucida Grande" charset="0"/>
        <a:buChar char="►"/>
        <a:defRPr sz="2386" kern="1200">
          <a:solidFill>
            <a:srgbClr val="800000"/>
          </a:solidFill>
          <a:latin typeface="Helvetica Neue Light"/>
          <a:ea typeface="MS PGothic" panose="020B0600070205080204" pitchFamily="34" charset="-128"/>
          <a:cs typeface="Helvetica Neue Light"/>
        </a:defRPr>
      </a:lvl1pPr>
      <a:lvl2pPr marL="633078" indent="-243492" algn="l" defTabSz="389586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45" kern="1200">
          <a:solidFill>
            <a:schemeClr val="tx2"/>
          </a:solidFill>
          <a:latin typeface="Helvetica Neue Light"/>
          <a:ea typeface="MS PGothic" panose="020B0600070205080204" pitchFamily="34" charset="-128"/>
          <a:cs typeface="Helvetica Neue Light"/>
        </a:defRPr>
      </a:lvl2pPr>
      <a:lvl3pPr marL="973966" indent="-194793" algn="l" defTabSz="389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4" kern="1200">
          <a:solidFill>
            <a:srgbClr val="008000"/>
          </a:solidFill>
          <a:latin typeface="Helvetica Neue Light"/>
          <a:ea typeface="MS PGothic" panose="020B0600070205080204" pitchFamily="34" charset="-128"/>
          <a:cs typeface="Helvetica Neue Light"/>
        </a:defRPr>
      </a:lvl3pPr>
      <a:lvl4pPr marL="1363553" indent="-194793" algn="l" defTabSz="389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accent1"/>
          </a:solidFill>
          <a:latin typeface="Helvetica Neue Light"/>
          <a:ea typeface="MS PGothic" panose="020B0600070205080204" pitchFamily="34" charset="-128"/>
          <a:cs typeface="Helvetica Neue Light"/>
        </a:defRPr>
      </a:lvl4pPr>
      <a:lvl5pPr marL="1753139" indent="-194793" algn="l" defTabSz="38958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Helvetica Neue Light"/>
          <a:ea typeface="MS PGothic" panose="020B0600070205080204" pitchFamily="34" charset="-128"/>
          <a:cs typeface="Helvetica Neue Light"/>
        </a:defRPr>
      </a:lvl5pPr>
      <a:lvl6pPr marL="2142725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6pPr>
      <a:lvl7pPr marL="2532312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7pPr>
      <a:lvl8pPr marL="2921898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8pPr>
      <a:lvl9pPr marL="3311484" indent="-194793" algn="l" defTabSz="389586" rtl="0" eaLnBrk="1" latinLnBrk="0" hangingPunct="1">
        <a:spcBef>
          <a:spcPct val="20000"/>
        </a:spcBef>
        <a:buFont typeface="Arial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1pPr>
      <a:lvl2pPr marL="389586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2pPr>
      <a:lvl3pPr marL="779173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3pPr>
      <a:lvl4pPr marL="1168759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4pPr>
      <a:lvl5pPr marL="1558345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5pPr>
      <a:lvl6pPr marL="1947932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6pPr>
      <a:lvl7pPr marL="2337518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7pPr>
      <a:lvl8pPr marL="2727104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8pPr>
      <a:lvl9pPr marL="3116691" algn="l" defTabSz="389586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V. Brigljević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337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latin typeface="Times New Roman" charset="0"/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63959460-8F5B-D448-90B1-57D9699ADA59}" type="slidenum">
              <a:rPr lang="en-US" smtClean="0">
                <a:solidFill>
                  <a:srgbClr val="000000"/>
                </a:solidFill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4" r:id="rId1"/>
    <p:sldLayoutId id="2147484845" r:id="rId2"/>
    <p:sldLayoutId id="2147484846" r:id="rId3"/>
    <p:sldLayoutId id="2147484847" r:id="rId4"/>
    <p:sldLayoutId id="2147484848" r:id="rId5"/>
    <p:sldLayoutId id="2147484849" r:id="rId6"/>
    <p:sldLayoutId id="2147484850" r:id="rId7"/>
    <p:sldLayoutId id="2147484851" r:id="rId8"/>
    <p:sldLayoutId id="2147484852" r:id="rId9"/>
    <p:sldLayoutId id="2147484853" r:id="rId10"/>
    <p:sldLayoutId id="2147484854" r:id="rId11"/>
    <p:sldLayoutId id="2147484855" r:id="rId12"/>
    <p:sldLayoutId id="2147484856" r:id="rId13"/>
    <p:sldLayoutId id="2147484857" r:id="rId14"/>
    <p:sldLayoutId id="2147484858" r:id="rId1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92" y="6543675"/>
            <a:ext cx="2897066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38"/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V. Brigljević, I. Puljak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430" y="6572250"/>
            <a:ext cx="190353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38"/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E8A8EA-5CB7-974C-A6A5-E94869EE2CEE}" type="slidenum">
              <a:rPr lang="en-US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52400"/>
            <a:ext cx="8302869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954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66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0" r:id="rId1"/>
    <p:sldLayoutId id="2147484861" r:id="rId2"/>
    <p:sldLayoutId id="2147484862" r:id="rId3"/>
    <p:sldLayoutId id="2147484863" r:id="rId4"/>
    <p:sldLayoutId id="2147484864" r:id="rId5"/>
    <p:sldLayoutId id="2147484865" r:id="rId6"/>
    <p:sldLayoutId id="2147484866" r:id="rId7"/>
    <p:sldLayoutId id="2147484867" r:id="rId8"/>
    <p:sldLayoutId id="2147484868" r:id="rId9"/>
    <p:sldLayoutId id="2147484869" r:id="rId10"/>
    <p:sldLayoutId id="214748487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V. Brigljević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49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latin typeface="Times New Roman" charset="0"/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63959460-8F5B-D448-90B1-57D9699ADA59}" type="slidenum">
              <a:rPr lang="en-US" smtClean="0">
                <a:solidFill>
                  <a:srgbClr val="000000"/>
                </a:solidFill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3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  <p:sldLayoutId id="2147484883" r:id="rId12"/>
    <p:sldLayoutId id="2147484884" r:id="rId13"/>
    <p:sldLayoutId id="2147484885" r:id="rId14"/>
    <p:sldLayoutId id="2147484886" r:id="rId15"/>
    <p:sldLayoutId id="2147484887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 charset="0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323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63959460-8F5B-D448-90B1-57D9699ADA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3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  <p:sldLayoutId id="2147484915" r:id="rId12"/>
    <p:sldLayoutId id="2147484916" r:id="rId13"/>
    <p:sldLayoutId id="2147484917" r:id="rId14"/>
    <p:sldLayoutId id="2147484918" r:id="rId15"/>
    <p:sldLayoutId id="2147484919" r:id="rId16"/>
    <p:sldLayoutId id="2147484920" r:id="rId17"/>
    <p:sldLayoutId id="2147484921" r:id="rId18"/>
    <p:sldLayoutId id="2147484922" r:id="rId19"/>
    <p:sldLayoutId id="2147484923" r:id="rId20"/>
    <p:sldLayoutId id="2147484924" r:id="rId21"/>
    <p:sldLayoutId id="2147484925" r:id="rId22"/>
    <p:sldLayoutId id="2147484926" r:id="rId23"/>
    <p:sldLayoutId id="2147484927" r:id="rId24"/>
    <p:sldLayoutId id="2147484928" r:id="rId25"/>
    <p:sldLayoutId id="2147484929" r:id="rId26"/>
    <p:sldLayoutId id="2147484930" r:id="rId27"/>
    <p:sldLayoutId id="2147484931" r:id="rId28"/>
    <p:sldLayoutId id="2147484932" r:id="rId29"/>
    <p:sldLayoutId id="2147484933" r:id="rId30"/>
    <p:sldLayoutId id="2147484934" r:id="rId31"/>
    <p:sldLayoutId id="2147484935" r:id="rId32"/>
    <p:sldLayoutId id="2147484936" r:id="rId33"/>
    <p:sldLayoutId id="2147484937" r:id="rId34"/>
    <p:sldLayoutId id="2147484938" r:id="rId35"/>
    <p:sldLayoutId id="2147484939" r:id="rId36"/>
    <p:sldLayoutId id="2147484940" r:id="rId37"/>
    <p:sldLayoutId id="2147484941" r:id="rId38"/>
    <p:sldLayoutId id="2147484942" r:id="rId39"/>
    <p:sldLayoutId id="2147484943" r:id="rId40"/>
    <p:sldLayoutId id="2147484944" r:id="rId41"/>
    <p:sldLayoutId id="2147484945" r:id="rId42"/>
    <p:sldLayoutId id="2147484946" r:id="rId43"/>
    <p:sldLayoutId id="2147484947" r:id="rId44"/>
    <p:sldLayoutId id="2147484948" r:id="rId4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2" i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V. Brigljević 		         Prema prvim mjerenjima na LHC-u	     </a:t>
            </a: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629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0F05BE81-9009-DF49-8012-F169C7CA8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4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0" r:id="rId1"/>
    <p:sldLayoutId id="2147484951" r:id="rId2"/>
    <p:sldLayoutId id="2147484952" r:id="rId3"/>
    <p:sldLayoutId id="2147484953" r:id="rId4"/>
    <p:sldLayoutId id="2147485101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ＭＳ Ｐゴシック" charset="-128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ＭＳ Ｐゴシック" charset="-128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ＭＳ Ｐゴシック" charset="-128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2" i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V. Brigljević 		         Prema prvim mjerenjima na LHC-u	     </a:t>
            </a:r>
            <a:endParaRPr lang="en-US"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629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DD97A443-14C1-5F4C-8347-C67C167E1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2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5" r:id="rId1"/>
    <p:sldLayoutId id="2147484956" r:id="rId2"/>
    <p:sldLayoutId id="2147484957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ＭＳ Ｐゴシック" charset="-128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ＭＳ Ｐゴシック" charset="-128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ＭＳ Ｐゴシック" charset="-128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1329" y="1092"/>
            <a:ext cx="7334757" cy="839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08" y="1047156"/>
            <a:ext cx="8366495" cy="5224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dirty="0"/>
              <a:t>Click to edit Master text styles</a:t>
            </a:r>
          </a:p>
          <a:p>
            <a:pPr lvl="1"/>
            <a:r>
              <a:rPr lang="ta-IN" dirty="0"/>
              <a:t>Second level</a:t>
            </a:r>
          </a:p>
          <a:p>
            <a:pPr lvl="2"/>
            <a:r>
              <a:rPr lang="ta-IN" dirty="0"/>
              <a:t>Third level</a:t>
            </a:r>
          </a:p>
          <a:p>
            <a:pPr lvl="3"/>
            <a:r>
              <a:rPr lang="ta-IN" dirty="0"/>
              <a:t>Fourth level</a:t>
            </a:r>
          </a:p>
          <a:p>
            <a:pPr lvl="4"/>
            <a:r>
              <a:rPr lang="ta-IN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fld id="{EF1B5DB4-6174-9446-8D75-90A81EBF43C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22041"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7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22041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92"/>
            <a:ext cx="891282" cy="83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579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9" r:id="rId1"/>
    <p:sldLayoutId id="2147484960" r:id="rId2"/>
    <p:sldLayoutId id="2147484961" r:id="rId3"/>
    <p:sldLayoutId id="2147484962" r:id="rId4"/>
    <p:sldLayoutId id="2147484963" r:id="rId5"/>
    <p:sldLayoutId id="2147484964" r:id="rId6"/>
    <p:sldLayoutId id="2147484965" r:id="rId7"/>
    <p:sldLayoutId id="2147484966" r:id="rId8"/>
    <p:sldLayoutId id="2147484967" r:id="rId9"/>
    <p:sldLayoutId id="2147484968" r:id="rId10"/>
    <p:sldLayoutId id="2147484969" r:id="rId11"/>
    <p:sldLayoutId id="2147484970" r:id="rId12"/>
    <p:sldLayoutId id="2147484971" r:id="rId13"/>
    <p:sldLayoutId id="2147484972" r:id="rId14"/>
  </p:sldLayoutIdLst>
  <p:hf hdr="0" ftr="0" dt="0"/>
  <p:txStyles>
    <p:titleStyle>
      <a:lvl1pPr algn="ctr" defTabSz="422041" rtl="0" eaLnBrk="1" latinLnBrk="0" hangingPunct="1">
        <a:spcBef>
          <a:spcPct val="0"/>
        </a:spcBef>
        <a:buNone/>
        <a:defRPr sz="3323" kern="1200">
          <a:solidFill>
            <a:schemeClr val="tx2"/>
          </a:solidFill>
          <a:latin typeface="Lucida Grande"/>
          <a:ea typeface="+mj-ea"/>
          <a:cs typeface="Lucida Grande"/>
        </a:defRPr>
      </a:lvl1pPr>
    </p:titleStyle>
    <p:bodyStyle>
      <a:lvl1pPr marL="316531" indent="-316531" algn="l" defTabSz="422041" rtl="0" eaLnBrk="1" latinLnBrk="0" hangingPunct="1">
        <a:spcBef>
          <a:spcPct val="20000"/>
        </a:spcBef>
        <a:buFont typeface="Arial"/>
        <a:buChar char="•"/>
        <a:defRPr sz="2954" kern="1200">
          <a:solidFill>
            <a:srgbClr val="800000"/>
          </a:solidFill>
          <a:latin typeface="Lucida Grande"/>
          <a:ea typeface="+mn-ea"/>
          <a:cs typeface="Lucida Grande"/>
        </a:defRPr>
      </a:lvl1pPr>
      <a:lvl2pPr marL="685817" indent="-263776" algn="l" defTabSz="422041" rtl="0" eaLnBrk="1" latinLnBrk="0" hangingPunct="1">
        <a:spcBef>
          <a:spcPct val="20000"/>
        </a:spcBef>
        <a:buFont typeface="Arial"/>
        <a:buChar char="–"/>
        <a:defRPr sz="2585" kern="1200">
          <a:solidFill>
            <a:schemeClr val="tx2"/>
          </a:solidFill>
          <a:latin typeface="Lucida Grande"/>
          <a:ea typeface="+mn-ea"/>
          <a:cs typeface="Lucida Grande"/>
        </a:defRPr>
      </a:lvl2pPr>
      <a:lvl3pPr marL="1055103" indent="-211021" algn="l" defTabSz="422041" rtl="0" eaLnBrk="1" latinLnBrk="0" hangingPunct="1">
        <a:spcBef>
          <a:spcPct val="20000"/>
        </a:spcBef>
        <a:buFont typeface="Arial"/>
        <a:buChar char="•"/>
        <a:defRPr sz="2215" kern="1200">
          <a:solidFill>
            <a:schemeClr val="tx1"/>
          </a:solidFill>
          <a:latin typeface="Lucida Grande"/>
          <a:ea typeface="+mn-ea"/>
          <a:cs typeface="Lucida Grande"/>
        </a:defRPr>
      </a:lvl3pPr>
      <a:lvl4pPr marL="1477145" indent="-211021" algn="l" defTabSz="422041" rtl="0" eaLnBrk="1" latinLnBrk="0" hangingPunct="1">
        <a:spcBef>
          <a:spcPct val="20000"/>
        </a:spcBef>
        <a:buFont typeface="Arial"/>
        <a:buChar char="–"/>
        <a:defRPr sz="1846" kern="1200">
          <a:solidFill>
            <a:schemeClr val="tx1"/>
          </a:solidFill>
          <a:latin typeface="Lucida Grande"/>
          <a:ea typeface="+mn-ea"/>
          <a:cs typeface="Lucida Grande"/>
        </a:defRPr>
      </a:lvl4pPr>
      <a:lvl5pPr marL="1899186" indent="-211021" algn="l" defTabSz="422041" rtl="0" eaLnBrk="1" latinLnBrk="0" hangingPunct="1">
        <a:spcBef>
          <a:spcPct val="20000"/>
        </a:spcBef>
        <a:buFont typeface="Arial"/>
        <a:buChar char="»"/>
        <a:defRPr sz="1846" kern="1200">
          <a:solidFill>
            <a:schemeClr val="tx1"/>
          </a:solidFill>
          <a:latin typeface="Lucida Grande"/>
          <a:ea typeface="+mn-ea"/>
          <a:cs typeface="Lucida Grande"/>
        </a:defRPr>
      </a:lvl5pPr>
      <a:lvl6pPr marL="2321227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22041"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22041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9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74" r:id="rId1"/>
    <p:sldLayoutId id="2147484975" r:id="rId2"/>
    <p:sldLayoutId id="2147484976" r:id="rId3"/>
    <p:sldLayoutId id="2147484977" r:id="rId4"/>
    <p:sldLayoutId id="2147484978" r:id="rId5"/>
    <p:sldLayoutId id="2147484979" r:id="rId6"/>
    <p:sldLayoutId id="2147484980" r:id="rId7"/>
    <p:sldLayoutId id="2147484981" r:id="rId8"/>
    <p:sldLayoutId id="2147484982" r:id="rId9"/>
    <p:sldLayoutId id="2147484983" r:id="rId10"/>
    <p:sldLayoutId id="2147484984" r:id="rId11"/>
    <p:sldLayoutId id="2147484985" r:id="rId12"/>
    <p:sldLayoutId id="2147484986" r:id="rId13"/>
  </p:sldLayoutIdLst>
  <p:txStyles>
    <p:titleStyle>
      <a:lvl1pPr algn="ctr" defTabSz="422041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422041" rtl="0" eaLnBrk="1" latinLnBrk="0" hangingPunct="1">
        <a:spcBef>
          <a:spcPct val="20000"/>
        </a:spcBef>
        <a:buFont typeface="Arial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422041" rtl="0" eaLnBrk="1" latinLnBrk="0" hangingPunct="1">
        <a:spcBef>
          <a:spcPct val="20000"/>
        </a:spcBef>
        <a:buFont typeface="Arial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422041" rtl="0" eaLnBrk="1" latinLnBrk="0" hangingPunct="1">
        <a:spcBef>
          <a:spcPct val="20000"/>
        </a:spcBef>
        <a:buFont typeface="Arial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422041" rtl="0" eaLnBrk="1" latinLnBrk="0" hangingPunct="1">
        <a:spcBef>
          <a:spcPct val="20000"/>
        </a:spcBef>
        <a:buFont typeface="Arial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422041" rtl="0" eaLnBrk="1" latinLnBrk="0" hangingPunct="1">
        <a:spcBef>
          <a:spcPct val="20000"/>
        </a:spcBef>
        <a:buFont typeface="Arial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7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86B4F-5683-AC4C-A335-B3EDE00A2E1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7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7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D8F6E-316A-B644-A624-5F66AE91CE4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730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1329" y="718"/>
            <a:ext cx="7334757" cy="839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558" y="1047156"/>
            <a:ext cx="8366495" cy="5224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dirty="0"/>
              <a:t>Click to edit Master text styles</a:t>
            </a:r>
          </a:p>
          <a:p>
            <a:pPr lvl="1"/>
            <a:r>
              <a:rPr lang="ta-IN" dirty="0"/>
              <a:t>Second level</a:t>
            </a:r>
          </a:p>
          <a:p>
            <a:pPr lvl="2"/>
            <a:r>
              <a:rPr lang="ta-IN" dirty="0"/>
              <a:t>Third level</a:t>
            </a:r>
          </a:p>
          <a:p>
            <a:pPr lvl="3"/>
            <a:r>
              <a:rPr lang="ta-IN" dirty="0"/>
              <a:t>Fourth level</a:t>
            </a:r>
          </a:p>
          <a:p>
            <a:pPr lvl="4"/>
            <a:r>
              <a:rPr lang="ta-IN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fld id="{EF1B5DB4-6174-9446-8D75-90A81EBF43C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22041"/>
              <a:t>4/23/25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/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22041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88" r:id="rId1"/>
    <p:sldLayoutId id="2147484989" r:id="rId2"/>
    <p:sldLayoutId id="2147484990" r:id="rId3"/>
    <p:sldLayoutId id="2147484991" r:id="rId4"/>
    <p:sldLayoutId id="2147484992" r:id="rId5"/>
    <p:sldLayoutId id="2147484993" r:id="rId6"/>
    <p:sldLayoutId id="2147484994" r:id="rId7"/>
    <p:sldLayoutId id="2147484995" r:id="rId8"/>
    <p:sldLayoutId id="2147484996" r:id="rId9"/>
    <p:sldLayoutId id="2147484997" r:id="rId10"/>
    <p:sldLayoutId id="2147484998" r:id="rId11"/>
    <p:sldLayoutId id="2147484999" r:id="rId12"/>
  </p:sldLayoutIdLst>
  <p:hf hdr="0" ftr="0" dt="0"/>
  <p:txStyles>
    <p:titleStyle>
      <a:lvl1pPr algn="ctr" defTabSz="422041" rtl="0" eaLnBrk="1" latinLnBrk="0" hangingPunct="1">
        <a:spcBef>
          <a:spcPct val="0"/>
        </a:spcBef>
        <a:buNone/>
        <a:defRPr sz="3323" kern="1200">
          <a:solidFill>
            <a:schemeClr val="tx2"/>
          </a:solidFill>
          <a:latin typeface="Lucida Grande"/>
          <a:ea typeface="+mj-ea"/>
          <a:cs typeface="Lucida Grande"/>
        </a:defRPr>
      </a:lvl1pPr>
    </p:titleStyle>
    <p:bodyStyle>
      <a:lvl1pPr marL="316531" indent="-316531" algn="l" defTabSz="422041" rtl="0" eaLnBrk="1" latinLnBrk="0" hangingPunct="1">
        <a:spcBef>
          <a:spcPct val="20000"/>
        </a:spcBef>
        <a:buFont typeface="Arial"/>
        <a:buChar char="•"/>
        <a:defRPr sz="2954" kern="1200">
          <a:solidFill>
            <a:srgbClr val="800000"/>
          </a:solidFill>
          <a:latin typeface="Lucida Grande"/>
          <a:ea typeface="+mn-ea"/>
          <a:cs typeface="Lucida Grande"/>
        </a:defRPr>
      </a:lvl1pPr>
      <a:lvl2pPr marL="685817" indent="-263776" algn="l" defTabSz="422041" rtl="0" eaLnBrk="1" latinLnBrk="0" hangingPunct="1">
        <a:spcBef>
          <a:spcPct val="20000"/>
        </a:spcBef>
        <a:buFont typeface="Arial"/>
        <a:buChar char="–"/>
        <a:defRPr sz="2585" kern="1200">
          <a:solidFill>
            <a:schemeClr val="tx2"/>
          </a:solidFill>
          <a:latin typeface="Lucida Grande"/>
          <a:ea typeface="+mn-ea"/>
          <a:cs typeface="Lucida Grande"/>
        </a:defRPr>
      </a:lvl2pPr>
      <a:lvl3pPr marL="1055103" indent="-211021" algn="l" defTabSz="422041" rtl="0" eaLnBrk="1" latinLnBrk="0" hangingPunct="1">
        <a:spcBef>
          <a:spcPct val="20000"/>
        </a:spcBef>
        <a:buFont typeface="Arial"/>
        <a:buChar char="•"/>
        <a:defRPr sz="2215" kern="1200">
          <a:solidFill>
            <a:schemeClr val="tx1"/>
          </a:solidFill>
          <a:latin typeface="Lucida Grande"/>
          <a:ea typeface="+mn-ea"/>
          <a:cs typeface="Lucida Grande"/>
        </a:defRPr>
      </a:lvl3pPr>
      <a:lvl4pPr marL="1477145" indent="-211021" algn="l" defTabSz="422041" rtl="0" eaLnBrk="1" latinLnBrk="0" hangingPunct="1">
        <a:spcBef>
          <a:spcPct val="20000"/>
        </a:spcBef>
        <a:buFont typeface="Arial"/>
        <a:buChar char="–"/>
        <a:defRPr sz="1846" kern="1200">
          <a:solidFill>
            <a:schemeClr val="tx1"/>
          </a:solidFill>
          <a:latin typeface="Lucida Grande"/>
          <a:ea typeface="+mn-ea"/>
          <a:cs typeface="Lucida Grande"/>
        </a:defRPr>
      </a:lvl4pPr>
      <a:lvl5pPr marL="1899186" indent="-211021" algn="l" defTabSz="422041" rtl="0" eaLnBrk="1" latinLnBrk="0" hangingPunct="1">
        <a:spcBef>
          <a:spcPct val="20000"/>
        </a:spcBef>
        <a:buFont typeface="Arial"/>
        <a:buChar char="»"/>
        <a:defRPr sz="1846" kern="1200">
          <a:solidFill>
            <a:schemeClr val="tx1"/>
          </a:solidFill>
          <a:latin typeface="Lucida Grande"/>
          <a:ea typeface="+mn-ea"/>
          <a:cs typeface="Lucida Grande"/>
        </a:defRPr>
      </a:lvl5pPr>
      <a:lvl6pPr marL="2321227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108000" tIns="54000" rIns="108000" bIns="54000" anchor="ctr"/>
          <a:lstStyle/>
          <a:p>
            <a:pPr algn="ctr">
              <a:lnSpc>
                <a:spcPct val="100000"/>
              </a:lnSpc>
            </a:pPr>
            <a:r>
              <a:rPr lang="sr-Latn-RS" sz="3323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lang="sr-Latn-RS" sz="17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108000" tIns="54000" rIns="108000" bIns="54000" anchor="ctr"/>
          <a:lstStyle/>
          <a:p>
            <a:r>
              <a:rPr lang="en-US" sz="894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5/10/16</a:t>
            </a:r>
            <a:endParaRPr lang="en-US" sz="119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lIns="108000" tIns="54000" rIns="108000" bIns="54000" anchor="ctr"/>
          <a:lstStyle/>
          <a:p>
            <a:endParaRPr lang="en-US" sz="2045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lIns="108000" tIns="54000" rIns="108000" bIns="54000" anchor="ctr"/>
          <a:lstStyle/>
          <a:p>
            <a:pPr algn="r"/>
            <a:fld id="{04FCF7E3-122F-45AA-B72A-2CF83FC32399}" type="slidenum">
              <a:rPr lang="en-US" sz="894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/>
              <a:t>‹#›</a:t>
            </a:fld>
            <a:endParaRPr lang="en-US" sz="119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2429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736226" lvl="1" indent="-276084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r-Latn-RS" sz="179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104340" lvl="2" indent="-245409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1534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472453" lvl="3" indent="-184057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r-Latn-RS" sz="1534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1840565" lvl="4" indent="-18405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1704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208678" lvl="5" indent="-18405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1704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2576791" lvl="6" indent="-18405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1704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1351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01" r:id="rId1"/>
    <p:sldLayoutId id="2147485002" r:id="rId2"/>
    <p:sldLayoutId id="2147485003" r:id="rId3"/>
    <p:sldLayoutId id="2147485004" r:id="rId4"/>
    <p:sldLayoutId id="2147485005" r:id="rId5"/>
    <p:sldLayoutId id="2147485006" r:id="rId6"/>
    <p:sldLayoutId id="2147485007" r:id="rId7"/>
    <p:sldLayoutId id="2147485008" r:id="rId8"/>
    <p:sldLayoutId id="2147485009" r:id="rId9"/>
    <p:sldLayoutId id="2147485010" r:id="rId10"/>
    <p:sldLayoutId id="2147485011" r:id="rId11"/>
    <p:sldLayoutId id="2147485012" r:id="rId12"/>
  </p:sldLayoutIdLst>
  <p:txStyles>
    <p:titleStyle>
      <a:lvl1pPr algn="l" defTabSz="779173" rtl="0" eaLnBrk="1" latinLnBrk="0" hangingPunct="1">
        <a:lnSpc>
          <a:spcPct val="90000"/>
        </a:lnSpc>
        <a:spcBef>
          <a:spcPct val="0"/>
        </a:spcBef>
        <a:buNone/>
        <a:defRPr sz="37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8779" indent="-299084" algn="l" defTabSz="779173" rtl="0" eaLnBrk="1" latinLnBrk="0" hangingPunct="1">
        <a:lnSpc>
          <a:spcPct val="90000"/>
        </a:lnSpc>
        <a:spcBef>
          <a:spcPts val="852"/>
        </a:spcBef>
        <a:buClr>
          <a:srgbClr val="000000"/>
        </a:buClr>
        <a:buSzPct val="45000"/>
        <a:buFont typeface="Wingdings" charset="2"/>
        <a:buChar char=""/>
        <a:defRPr sz="2386" kern="1200">
          <a:solidFill>
            <a:schemeClr val="tx1"/>
          </a:solidFill>
          <a:latin typeface="+mn-lt"/>
          <a:ea typeface="+mn-ea"/>
          <a:cs typeface="+mn-cs"/>
        </a:defRPr>
      </a:lvl1pPr>
      <a:lvl2pPr marL="584380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2045" kern="1200">
          <a:solidFill>
            <a:schemeClr val="tx1"/>
          </a:solidFill>
          <a:latin typeface="+mn-lt"/>
          <a:ea typeface="+mn-ea"/>
          <a:cs typeface="+mn-cs"/>
        </a:defRPr>
      </a:lvl2pPr>
      <a:lvl3pPr marL="973966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704" kern="1200">
          <a:solidFill>
            <a:schemeClr val="tx1"/>
          </a:solidFill>
          <a:latin typeface="+mn-lt"/>
          <a:ea typeface="+mn-ea"/>
          <a:cs typeface="+mn-cs"/>
        </a:defRPr>
      </a:lvl3pPr>
      <a:lvl4pPr marL="1363553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34" kern="1200">
          <a:solidFill>
            <a:schemeClr val="tx1"/>
          </a:solidFill>
          <a:latin typeface="+mn-lt"/>
          <a:ea typeface="+mn-ea"/>
          <a:cs typeface="+mn-cs"/>
        </a:defRPr>
      </a:lvl4pPr>
      <a:lvl5pPr marL="1753139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34" kern="1200">
          <a:solidFill>
            <a:schemeClr val="tx1"/>
          </a:solidFill>
          <a:latin typeface="+mn-lt"/>
          <a:ea typeface="+mn-ea"/>
          <a:cs typeface="+mn-cs"/>
        </a:defRPr>
      </a:lvl5pPr>
      <a:lvl6pPr marL="2142725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34" kern="1200">
          <a:solidFill>
            <a:schemeClr val="tx1"/>
          </a:solidFill>
          <a:latin typeface="+mn-lt"/>
          <a:ea typeface="+mn-ea"/>
          <a:cs typeface="+mn-cs"/>
        </a:defRPr>
      </a:lvl6pPr>
      <a:lvl7pPr marL="2532312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34" kern="1200">
          <a:solidFill>
            <a:schemeClr val="tx1"/>
          </a:solidFill>
          <a:latin typeface="+mn-lt"/>
          <a:ea typeface="+mn-ea"/>
          <a:cs typeface="+mn-cs"/>
        </a:defRPr>
      </a:lvl7pPr>
      <a:lvl8pPr marL="2921898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34" kern="1200">
          <a:solidFill>
            <a:schemeClr val="tx1"/>
          </a:solidFill>
          <a:latin typeface="+mn-lt"/>
          <a:ea typeface="+mn-ea"/>
          <a:cs typeface="+mn-cs"/>
        </a:defRPr>
      </a:lvl8pPr>
      <a:lvl9pPr marL="3311484" indent="-194793" algn="l" defTabSz="779173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sz="15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1pPr>
      <a:lvl2pPr marL="389586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2pPr>
      <a:lvl3pPr marL="779173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3pPr>
      <a:lvl4pPr marL="1168759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4pPr>
      <a:lvl5pPr marL="1558345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5pPr>
      <a:lvl6pPr marL="1947932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6pPr>
      <a:lvl7pPr marL="2337518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7pPr>
      <a:lvl8pPr marL="2727104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8pPr>
      <a:lvl9pPr marL="3116691" algn="l" defTabSz="779173" rtl="0" eaLnBrk="1" latinLnBrk="0" hangingPunct="1">
        <a:defRPr sz="15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9C806DE-A5CB-468C-80B0-D5CAB0A2E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3582DDC-57A5-43E0-B427-F31ECAD79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90A50E-BD1D-4BCB-8D99-5036A5CC7D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915D4-9101-4BBA-B902-1D352AADAEFD}" type="datetime1">
              <a:rPr lang="en-US" smtClean="0"/>
              <a:t>4/23/25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70DFDB-B82D-4451-BA82-2AC1D544B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4BC3FF-C182-4158-B1ED-C9136B491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D750D-9023-4845-908B-E0BAB1A392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820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27" r:id="rId1"/>
    <p:sldLayoutId id="2147485028" r:id="rId2"/>
    <p:sldLayoutId id="2147485029" r:id="rId3"/>
    <p:sldLayoutId id="2147485030" r:id="rId4"/>
    <p:sldLayoutId id="2147485031" r:id="rId5"/>
    <p:sldLayoutId id="2147485032" r:id="rId6"/>
    <p:sldLayoutId id="2147485033" r:id="rId7"/>
    <p:sldLayoutId id="2147485034" r:id="rId8"/>
    <p:sldLayoutId id="2147485035" r:id="rId9"/>
    <p:sldLayoutId id="2147485036" r:id="rId10"/>
    <p:sldLayoutId id="2147485037" r:id="rId11"/>
  </p:sldLayoutIdLst>
  <p:hf hdr="0" ftr="0" dt="0"/>
  <p:txStyles>
    <p:titleStyle>
      <a:lvl1pPr algn="l" defTabSz="685817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5" indent="-171455" algn="l" defTabSz="6858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63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72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80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9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98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815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723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9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17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6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4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43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1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0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69" algn="l" defTabSz="6858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92" y="6543675"/>
            <a:ext cx="2897066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38"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465" y="6572250"/>
            <a:ext cx="190353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38" smtClean="0"/>
            </a:lvl1pPr>
          </a:lstStyle>
          <a:p>
            <a:pPr>
              <a:defRPr/>
            </a:pPr>
            <a:fld id="{9C4F9FDA-CA09-0348-A04C-C2BFF534EA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52400"/>
            <a:ext cx="8302869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6496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39" r:id="rId1"/>
    <p:sldLayoutId id="2147485040" r:id="rId2"/>
    <p:sldLayoutId id="2147485041" r:id="rId3"/>
    <p:sldLayoutId id="2147485042" r:id="rId4"/>
    <p:sldLayoutId id="2147485043" r:id="rId5"/>
    <p:sldLayoutId id="2147485044" r:id="rId6"/>
    <p:sldLayoutId id="2147485045" r:id="rId7"/>
    <p:sldLayoutId id="2147485046" r:id="rId8"/>
    <p:sldLayoutId id="2147485047" r:id="rId9"/>
    <p:sldLayoutId id="2147485048" r:id="rId10"/>
    <p:sldLayoutId id="2147485049" r:id="rId11"/>
    <p:sldLayoutId id="2147485050" r:id="rId12"/>
    <p:sldLayoutId id="2147485051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V. </a:t>
            </a:r>
            <a:r>
              <a:rPr lang="en-US" err="1">
                <a:solidFill>
                  <a:srgbClr val="000000"/>
                </a:solidFill>
                <a:latin typeface="Arial" charset="0"/>
              </a:rPr>
              <a:t>Brigljević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79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63959460-8F5B-D448-90B1-57D9699ADA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5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53" r:id="rId1"/>
    <p:sldLayoutId id="2147485054" r:id="rId2"/>
    <p:sldLayoutId id="2147485055" r:id="rId3"/>
    <p:sldLayoutId id="2147485056" r:id="rId4"/>
    <p:sldLayoutId id="2147485057" r:id="rId5"/>
    <p:sldLayoutId id="2147485058" r:id="rId6"/>
    <p:sldLayoutId id="2147485059" r:id="rId7"/>
    <p:sldLayoutId id="2147485060" r:id="rId8"/>
    <p:sldLayoutId id="2147485061" r:id="rId9"/>
    <p:sldLayoutId id="2147485062" r:id="rId10"/>
    <p:sldLayoutId id="2147485063" r:id="rId11"/>
    <p:sldLayoutId id="2147485064" r:id="rId12"/>
    <p:sldLayoutId id="2147485065" r:id="rId13"/>
    <p:sldLayoutId id="2147485066" r:id="rId14"/>
    <p:sldLayoutId id="2147485067" r:id="rId15"/>
    <p:sldLayoutId id="2147485068" r:id="rId16"/>
    <p:sldLayoutId id="2147485070" r:id="rId17"/>
    <p:sldLayoutId id="2147485071" r:id="rId18"/>
    <p:sldLayoutId id="2147485072" r:id="rId19"/>
    <p:sldLayoutId id="2147485073" r:id="rId20"/>
    <p:sldLayoutId id="2147485074" r:id="rId21"/>
    <p:sldLayoutId id="2147485075" r:id="rId22"/>
    <p:sldLayoutId id="2147485076" r:id="rId23"/>
    <p:sldLayoutId id="2147485077" r:id="rId24"/>
    <p:sldLayoutId id="2147485078" r:id="rId25"/>
    <p:sldLayoutId id="2147485079" r:id="rId26"/>
    <p:sldLayoutId id="2147485080" r:id="rId27"/>
    <p:sldLayoutId id="2147485081" r:id="rId28"/>
    <p:sldLayoutId id="2147485082" r:id="rId29"/>
    <p:sldLayoutId id="2147485083" r:id="rId30"/>
    <p:sldLayoutId id="2147485084" r:id="rId31"/>
    <p:sldLayoutId id="2147485085" r:id="rId32"/>
    <p:sldLayoutId id="2147485086" r:id="rId33"/>
    <p:sldLayoutId id="2147485087" r:id="rId34"/>
    <p:sldLayoutId id="2147485088" r:id="rId35"/>
    <p:sldLayoutId id="2147485089" r:id="rId36"/>
    <p:sldLayoutId id="2147485090" r:id="rId37"/>
    <p:sldLayoutId id="2147485091" r:id="rId38"/>
    <p:sldLayoutId id="2147485092" r:id="rId39"/>
    <p:sldLayoutId id="2147485093" r:id="rId40"/>
    <p:sldLayoutId id="2147485094" r:id="rId41"/>
    <p:sldLayoutId id="2147485095" r:id="rId42"/>
    <p:sldLayoutId id="2147485096" r:id="rId43"/>
    <p:sldLayoutId id="2147485097" r:id="rId44"/>
    <p:sldLayoutId id="2147485098" r:id="rId45"/>
    <p:sldLayoutId id="2147485099" r:id="rId46"/>
    <p:sldLayoutId id="2147485100" r:id="rId4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92" y="6543675"/>
            <a:ext cx="2897066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38"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425" y="6572250"/>
            <a:ext cx="190353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38" smtClean="0"/>
            </a:lvl1pPr>
          </a:lstStyle>
          <a:p>
            <a:pPr>
              <a:defRPr/>
            </a:pPr>
            <a:fld id="{9C4F9FDA-CA09-0348-A04C-C2BFF534EA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52400"/>
            <a:ext cx="8302869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462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03" r:id="rId1"/>
    <p:sldLayoutId id="2147485104" r:id="rId2"/>
    <p:sldLayoutId id="2147485105" r:id="rId3"/>
    <p:sldLayoutId id="2147485106" r:id="rId4"/>
    <p:sldLayoutId id="2147485107" r:id="rId5"/>
    <p:sldLayoutId id="2147485108" r:id="rId6"/>
    <p:sldLayoutId id="2147485109" r:id="rId7"/>
    <p:sldLayoutId id="2147485110" r:id="rId8"/>
    <p:sldLayoutId id="2147485111" r:id="rId9"/>
    <p:sldLayoutId id="2147485112" r:id="rId10"/>
    <p:sldLayoutId id="2147485113" r:id="rId11"/>
    <p:sldLayoutId id="2147485114" r:id="rId12"/>
    <p:sldLayoutId id="2147485115" r:id="rId13"/>
    <p:sldLayoutId id="2147485116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>
                <a:solidFill>
                  <a:srgbClr val="000000"/>
                </a:solidFill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321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latin typeface="Times New Roman" charset="0"/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63959460-8F5B-D448-90B1-57D9699ADA59}" type="slidenum">
              <a:rPr lang="en-US" smtClean="0">
                <a:solidFill>
                  <a:srgbClr val="000000"/>
                </a:solidFill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88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  <p:sldLayoutId id="2147484558" r:id="rId12"/>
    <p:sldLayoutId id="2147484559" r:id="rId13"/>
    <p:sldLayoutId id="2147484560" r:id="rId14"/>
    <p:sldLayoutId id="2147484561" r:id="rId15"/>
    <p:sldLayoutId id="2147484562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V. Brigljević 		         Introduction to LHC Physics	  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323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latin typeface="Times New Roman" charset="0"/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63959460-8F5B-D448-90B1-57D9699ADA59}" type="slidenum">
              <a:rPr lang="en-US" smtClean="0">
                <a:solidFill>
                  <a:srgbClr val="000000"/>
                </a:solidFill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10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4" r:id="rId1"/>
    <p:sldLayoutId id="2147484565" r:id="rId2"/>
    <p:sldLayoutId id="2147484566" r:id="rId3"/>
    <p:sldLayoutId id="2147484567" r:id="rId4"/>
    <p:sldLayoutId id="2147484568" r:id="rId5"/>
    <p:sldLayoutId id="2147484569" r:id="rId6"/>
    <p:sldLayoutId id="2147484570" r:id="rId7"/>
    <p:sldLayoutId id="2147484571" r:id="rId8"/>
    <p:sldLayoutId id="2147484572" r:id="rId9"/>
    <p:sldLayoutId id="2147484573" r:id="rId10"/>
    <p:sldLayoutId id="2147484574" r:id="rId11"/>
    <p:sldLayoutId id="2147484575" r:id="rId12"/>
    <p:sldLayoutId id="2147484576" r:id="rId13"/>
    <p:sldLayoutId id="2147484577" r:id="rId14"/>
    <p:sldLayoutId id="2147484578" r:id="rId15"/>
    <p:sldLayoutId id="2147484579" r:id="rId16"/>
    <p:sldLayoutId id="2147484580" r:id="rId17"/>
    <p:sldLayoutId id="2147484581" r:id="rId18"/>
    <p:sldLayoutId id="2147484582" r:id="rId19"/>
    <p:sldLayoutId id="2147484583" r:id="rId20"/>
    <p:sldLayoutId id="2147484584" r:id="rId21"/>
    <p:sldLayoutId id="2147484585" r:id="rId22"/>
    <p:sldLayoutId id="2147484586" r:id="rId23"/>
    <p:sldLayoutId id="2147484587" r:id="rId24"/>
    <p:sldLayoutId id="2147484588" r:id="rId25"/>
    <p:sldLayoutId id="2147484589" r:id="rId26"/>
    <p:sldLayoutId id="2147484590" r:id="rId27"/>
    <p:sldLayoutId id="2147484591" r:id="rId28"/>
    <p:sldLayoutId id="2147484592" r:id="rId29"/>
    <p:sldLayoutId id="2147484593" r:id="rId30"/>
    <p:sldLayoutId id="2147484594" r:id="rId31"/>
    <p:sldLayoutId id="2147484595" r:id="rId32"/>
    <p:sldLayoutId id="2147484596" r:id="rId33"/>
    <p:sldLayoutId id="2147484597" r:id="rId34"/>
    <p:sldLayoutId id="2147484598" r:id="rId35"/>
    <p:sldLayoutId id="2147484599" r:id="rId36"/>
    <p:sldLayoutId id="2147484600" r:id="rId37"/>
    <p:sldLayoutId id="2147484601" r:id="rId38"/>
    <p:sldLayoutId id="2147484602" r:id="rId39"/>
    <p:sldLayoutId id="2147484603" r:id="rId40"/>
    <p:sldLayoutId id="2147484604" r:id="rId41"/>
    <p:sldLayoutId id="2147484605" r:id="rId42"/>
    <p:sldLayoutId id="2147484606" r:id="rId43"/>
    <p:sldLayoutId id="2147484607" r:id="rId44"/>
    <p:sldLayoutId id="2147484608" r:id="rId4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2" i="1">
                <a:solidFill>
                  <a:srgbClr val="000000"/>
                </a:solidFill>
                <a:latin typeface="Arial" charset="0"/>
              </a:defRPr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ea typeface="ＭＳ Ｐゴシック" charset="0"/>
                <a:cs typeface="ＭＳ Ｐゴシック" charset="0"/>
              </a:rPr>
              <a:t>V. Brigljević 		         Prema prvim mjerenjima na LHC-u	     </a:t>
            </a: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629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F05BE81-9009-DF49-8012-F169C7CA80AC}" type="slidenum">
              <a:rPr lang="en-US" smtClean="0">
                <a:ea typeface="ＭＳ Ｐゴシック" charset="0"/>
                <a:cs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48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2" r:id="rId1"/>
    <p:sldLayoutId id="2147484623" r:id="rId2"/>
    <p:sldLayoutId id="2147484624" r:id="rId3"/>
    <p:sldLayoutId id="2147484888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ＭＳ Ｐゴシック" charset="-128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ＭＳ Ｐゴシック" charset="-128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ＭＳ Ｐゴシック" charset="-128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1329" y="718"/>
            <a:ext cx="7334757" cy="839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558" y="1047156"/>
            <a:ext cx="8366495" cy="5224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dirty="0"/>
              <a:t>Click to edit Master text styles</a:t>
            </a:r>
          </a:p>
          <a:p>
            <a:pPr lvl="1"/>
            <a:r>
              <a:rPr lang="ta-IN" dirty="0"/>
              <a:t>Second level</a:t>
            </a:r>
          </a:p>
          <a:p>
            <a:pPr lvl="2"/>
            <a:r>
              <a:rPr lang="ta-IN" dirty="0"/>
              <a:t>Third level</a:t>
            </a:r>
          </a:p>
          <a:p>
            <a:pPr lvl="3"/>
            <a:r>
              <a:rPr lang="ta-IN" dirty="0"/>
              <a:t>Fourth level</a:t>
            </a:r>
          </a:p>
          <a:p>
            <a:pPr lvl="4"/>
            <a:r>
              <a:rPr lang="ta-IN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B5DB4-6174-9446-8D75-90A81EBF43CA}" type="datetime1">
              <a:rPr lang="en-US" smtClean="0">
                <a:solidFill>
                  <a:prstClr val="black">
                    <a:tint val="75000"/>
                  </a:prstClr>
                </a:solidFill>
                <a:ea typeface="ＭＳ Ｐゴシック" charset="0"/>
                <a:cs typeface="ＭＳ Ｐゴシック" charset="0"/>
              </a:rPr>
              <a:pPr/>
              <a:t>4/23/25</a:t>
            </a:fld>
            <a:endParaRPr lang="en-US">
              <a:solidFill>
                <a:prstClr val="black">
                  <a:tint val="75000"/>
                </a:prstClr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ea typeface="ＭＳ Ｐゴシック" charset="0"/>
                <a:cs typeface="ＭＳ Ｐゴシック" charset="0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943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5" r:id="rId1"/>
    <p:sldLayoutId id="2147484776" r:id="rId2"/>
    <p:sldLayoutId id="2147484777" r:id="rId3"/>
    <p:sldLayoutId id="2147484778" r:id="rId4"/>
    <p:sldLayoutId id="2147484779" r:id="rId5"/>
    <p:sldLayoutId id="2147484780" r:id="rId6"/>
    <p:sldLayoutId id="2147484781" r:id="rId7"/>
    <p:sldLayoutId id="2147484782" r:id="rId8"/>
    <p:sldLayoutId id="2147484783" r:id="rId9"/>
    <p:sldLayoutId id="2147484784" r:id="rId10"/>
    <p:sldLayoutId id="2147484785" r:id="rId11"/>
    <p:sldLayoutId id="2147484786" r:id="rId12"/>
  </p:sldLayoutIdLst>
  <p:hf hdr="0" ftr="0" dt="0"/>
  <p:txStyles>
    <p:titleStyle>
      <a:lvl1pPr algn="ctr" defTabSz="422041" rtl="0" eaLnBrk="1" latinLnBrk="0" hangingPunct="1">
        <a:spcBef>
          <a:spcPct val="0"/>
        </a:spcBef>
        <a:buNone/>
        <a:defRPr sz="3323" kern="1200">
          <a:solidFill>
            <a:schemeClr val="tx2"/>
          </a:solidFill>
          <a:latin typeface="Lucida Grande"/>
          <a:ea typeface="+mj-ea"/>
          <a:cs typeface="Lucida Grande"/>
        </a:defRPr>
      </a:lvl1pPr>
    </p:titleStyle>
    <p:bodyStyle>
      <a:lvl1pPr marL="316531" indent="-316531" algn="l" defTabSz="422041" rtl="0" eaLnBrk="1" latinLnBrk="0" hangingPunct="1">
        <a:spcBef>
          <a:spcPct val="20000"/>
        </a:spcBef>
        <a:buFont typeface="Arial"/>
        <a:buChar char="•"/>
        <a:defRPr sz="2954" kern="1200">
          <a:solidFill>
            <a:srgbClr val="800000"/>
          </a:solidFill>
          <a:latin typeface="Lucida Grande"/>
          <a:ea typeface="+mn-ea"/>
          <a:cs typeface="Lucida Grande"/>
        </a:defRPr>
      </a:lvl1pPr>
      <a:lvl2pPr marL="685817" indent="-263776" algn="l" defTabSz="422041" rtl="0" eaLnBrk="1" latinLnBrk="0" hangingPunct="1">
        <a:spcBef>
          <a:spcPct val="20000"/>
        </a:spcBef>
        <a:buFont typeface="Arial"/>
        <a:buChar char="–"/>
        <a:defRPr sz="2585" kern="1200">
          <a:solidFill>
            <a:schemeClr val="tx2"/>
          </a:solidFill>
          <a:latin typeface="Lucida Grande"/>
          <a:ea typeface="+mn-ea"/>
          <a:cs typeface="Lucida Grande"/>
        </a:defRPr>
      </a:lvl2pPr>
      <a:lvl3pPr marL="1055103" indent="-211021" algn="l" defTabSz="422041" rtl="0" eaLnBrk="1" latinLnBrk="0" hangingPunct="1">
        <a:spcBef>
          <a:spcPct val="20000"/>
        </a:spcBef>
        <a:buFont typeface="Arial"/>
        <a:buChar char="•"/>
        <a:defRPr sz="2215" kern="1200">
          <a:solidFill>
            <a:schemeClr val="tx1"/>
          </a:solidFill>
          <a:latin typeface="Lucida Grande"/>
          <a:ea typeface="+mn-ea"/>
          <a:cs typeface="Lucida Grande"/>
        </a:defRPr>
      </a:lvl3pPr>
      <a:lvl4pPr marL="1477145" indent="-211021" algn="l" defTabSz="422041" rtl="0" eaLnBrk="1" latinLnBrk="0" hangingPunct="1">
        <a:spcBef>
          <a:spcPct val="20000"/>
        </a:spcBef>
        <a:buFont typeface="Arial"/>
        <a:buChar char="–"/>
        <a:defRPr sz="1846" kern="1200">
          <a:solidFill>
            <a:schemeClr val="tx1"/>
          </a:solidFill>
          <a:latin typeface="Lucida Grande"/>
          <a:ea typeface="+mn-ea"/>
          <a:cs typeface="Lucida Grande"/>
        </a:defRPr>
      </a:lvl4pPr>
      <a:lvl5pPr marL="1899186" indent="-211021" algn="l" defTabSz="422041" rtl="0" eaLnBrk="1" latinLnBrk="0" hangingPunct="1">
        <a:spcBef>
          <a:spcPct val="20000"/>
        </a:spcBef>
        <a:buFont typeface="Arial"/>
        <a:buChar char="»"/>
        <a:defRPr sz="1846" kern="1200">
          <a:solidFill>
            <a:schemeClr val="tx1"/>
          </a:solidFill>
          <a:latin typeface="Lucida Grande"/>
          <a:ea typeface="+mn-ea"/>
          <a:cs typeface="Lucida Grande"/>
        </a:defRPr>
      </a:lvl5pPr>
      <a:lvl6pPr marL="2321227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92" b="0" i="1"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>
                <a:solidFill>
                  <a:srgbClr val="000000"/>
                </a:solidFill>
              </a:rPr>
              <a:t>V. Brigljević   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321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92" b="0">
                <a:latin typeface="Times New Roman" charset="0"/>
                <a:cs typeface="+mn-cs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63959460-8F5B-D448-90B1-57D9699ADA59}" type="slidenum">
              <a:rPr lang="en-US" smtClean="0">
                <a:solidFill>
                  <a:srgbClr val="000000"/>
                </a:solidFill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8" r:id="rId1"/>
    <p:sldLayoutId id="2147484789" r:id="rId2"/>
    <p:sldLayoutId id="2147484790" r:id="rId3"/>
    <p:sldLayoutId id="2147484791" r:id="rId4"/>
    <p:sldLayoutId id="2147484792" r:id="rId5"/>
    <p:sldLayoutId id="2147484793" r:id="rId6"/>
    <p:sldLayoutId id="2147484794" r:id="rId7"/>
    <p:sldLayoutId id="2147484795" r:id="rId8"/>
    <p:sldLayoutId id="2147484796" r:id="rId9"/>
    <p:sldLayoutId id="2147484797" r:id="rId10"/>
    <p:sldLayoutId id="2147484798" r:id="rId11"/>
    <p:sldLayoutId id="2147484799" r:id="rId12"/>
    <p:sldLayoutId id="2147484800" r:id="rId13"/>
    <p:sldLayoutId id="2147484801" r:id="rId14"/>
    <p:sldLayoutId id="2147484802" r:id="rId15"/>
    <p:sldLayoutId id="2147484803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92" y="6543675"/>
            <a:ext cx="2897066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38" smtClean="0"/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V. Brigljević, I. Puljak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7662" y="6572250"/>
            <a:ext cx="190353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38" smtClean="0"/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C4F9FDA-CA09-0348-A04C-C2BFF534EAF4}" type="slidenum">
              <a:rPr lang="en-US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22185" y="152400"/>
            <a:ext cx="8302869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924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  <a:ea typeface="ＭＳ Ｐゴシック" charset="0"/>
          <a:cs typeface="ＭＳ Ｐゴシック" charset="0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2585" b="1">
          <a:solidFill>
            <a:srgbClr val="00547E"/>
          </a:solidFill>
          <a:latin typeface="Helvetica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371603"/>
            <a:ext cx="7772400" cy="4981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97638"/>
            <a:ext cx="844061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92" i="1"/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Helvetica" charset="0"/>
                <a:ea typeface="ＭＳ Ｐゴシック" charset="0"/>
                <a:cs typeface="ＭＳ Ｐゴシック" charset="0"/>
              </a:rPr>
              <a:t>V. Brigljević 		         Prema prvim mjerenjima na LHC-u	     </a:t>
            </a:r>
            <a:endParaRPr lang="en-US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1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3169" y="6477509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92">
                <a:latin typeface="Times New Roman" charset="0"/>
              </a:defRPr>
            </a:lvl1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8E4FBAD-ECE9-B145-BD5A-BCE38F341982}" type="slidenum">
              <a:rPr lang="en-US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12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8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  <a:ea typeface="ＭＳ Ｐゴシック" charset="-128"/>
          <a:cs typeface="ＭＳ Ｐゴシック" charset="-128"/>
        </a:defRPr>
      </a:lvl5pPr>
      <a:lvl6pPr marL="422041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6pPr>
      <a:lvl7pPr marL="844083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7pPr>
      <a:lvl8pPr marL="1266124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8pPr>
      <a:lvl9pPr marL="1688165" algn="ctr" rtl="0" eaLnBrk="0" fontAlgn="base" hangingPunct="0">
        <a:spcBef>
          <a:spcPct val="0"/>
        </a:spcBef>
        <a:spcAft>
          <a:spcPct val="0"/>
        </a:spcAft>
        <a:defRPr sz="3692" b="1" i="1">
          <a:solidFill>
            <a:srgbClr val="FFFFFF"/>
          </a:solidFill>
          <a:latin typeface="Arial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accent2"/>
          </a:solidFill>
          <a:latin typeface="+mn-lt"/>
          <a:ea typeface="ＭＳ Ｐゴシック" charset="-128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rgbClr val="009800"/>
          </a:solidFill>
          <a:latin typeface="+mn-lt"/>
          <a:ea typeface="ＭＳ Ｐゴシック" charset="-128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ＭＳ Ｐゴシック" charset="-128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5pPr>
      <a:lvl6pPr marL="2321227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6pPr>
      <a:lvl7pPr marL="2743269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7pPr>
      <a:lvl8pPr marL="3165310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8pPr>
      <a:lvl9pPr marL="3587351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8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5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5.xml"/><Relationship Id="rId4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hyperlink" Target="file:////Users/ivica/Physics/Talks/2012_10_18_PMF-Zagreb/ATLAS_HIggs_EVT_Animat.mov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3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3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3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3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3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38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6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3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3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3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2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5.xml"/><Relationship Id="rId5" Type="http://schemas.openxmlformats.org/officeDocument/2006/relationships/image" Target="../media/image85.emf"/><Relationship Id="rId4" Type="http://schemas.openxmlformats.org/officeDocument/2006/relationships/image" Target="../media/image8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65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gif"/><Relationship Id="rId1" Type="http://schemas.openxmlformats.org/officeDocument/2006/relationships/slideLayout" Target="../slideLayouts/slideLayout26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9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0.jpeg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99.jpeg"/><Relationship Id="rId5" Type="http://schemas.openxmlformats.org/officeDocument/2006/relationships/image" Target="../media/image95.tiff"/><Relationship Id="rId4" Type="http://schemas.openxmlformats.org/officeDocument/2006/relationships/image" Target="../media/image9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e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18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Relationship Id="rId9" Type="http://schemas.openxmlformats.org/officeDocument/2006/relationships/image" Target="../media/image109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gif"/><Relationship Id="rId1" Type="http://schemas.openxmlformats.org/officeDocument/2006/relationships/slideLayout" Target="../slideLayouts/slideLayout119.xml"/><Relationship Id="rId4" Type="http://schemas.openxmlformats.org/officeDocument/2006/relationships/image" Target="../media/image11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19.xml"/><Relationship Id="rId4" Type="http://schemas.openxmlformats.org/officeDocument/2006/relationships/image" Target="../media/image115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5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wmf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jpeg"/><Relationship Id="rId3" Type="http://schemas.openxmlformats.org/officeDocument/2006/relationships/image" Target="../media/image125.jpeg"/><Relationship Id="rId7" Type="http://schemas.openxmlformats.org/officeDocument/2006/relationships/image" Target="../media/image129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76.xml"/><Relationship Id="rId6" Type="http://schemas.openxmlformats.org/officeDocument/2006/relationships/image" Target="../media/image128.jpeg"/><Relationship Id="rId5" Type="http://schemas.openxmlformats.org/officeDocument/2006/relationships/image" Target="../media/image127.jpeg"/><Relationship Id="rId4" Type="http://schemas.openxmlformats.org/officeDocument/2006/relationships/image" Target="../media/image12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jpeg"/><Relationship Id="rId3" Type="http://schemas.openxmlformats.org/officeDocument/2006/relationships/image" Target="../media/image132.jpeg"/><Relationship Id="rId7" Type="http://schemas.openxmlformats.org/officeDocument/2006/relationships/image" Target="../media/image136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76.xml"/><Relationship Id="rId6" Type="http://schemas.openxmlformats.org/officeDocument/2006/relationships/image" Target="../media/image135.jpeg"/><Relationship Id="rId5" Type="http://schemas.openxmlformats.org/officeDocument/2006/relationships/image" Target="../media/image134.jpeg"/><Relationship Id="rId4" Type="http://schemas.openxmlformats.org/officeDocument/2006/relationships/image" Target="../media/image133.jpeg"/><Relationship Id="rId9" Type="http://schemas.openxmlformats.org/officeDocument/2006/relationships/image" Target="../media/image138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89.xml"/><Relationship Id="rId4" Type="http://schemas.openxmlformats.org/officeDocument/2006/relationships/image" Target="../media/image14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2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2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12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emf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14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3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8.xml"/><Relationship Id="rId6" Type="http://schemas.openxmlformats.org/officeDocument/2006/relationships/image" Target="../media/image154.jpeg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18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fld id="{E5AEF064-088D-AE48-BB65-CB6645E7F15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</a:endParaRPr>
          </a:p>
        </p:txBody>
      </p:sp>
      <p:pic>
        <p:nvPicPr>
          <p:cNvPr id="7" name="Picture 6" descr="irblogo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291" y="5197594"/>
            <a:ext cx="1123529" cy="72096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01440" y="1749546"/>
            <a:ext cx="5897206" cy="101289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9pPr>
          </a:lstStyle>
          <a:p>
            <a:pPr defTabSz="422041"/>
            <a:r>
              <a:rPr lang="en-US" sz="3692" dirty="0">
                <a:latin typeface="Verdana"/>
                <a:cs typeface="Verdana"/>
              </a:rPr>
              <a:t> </a:t>
            </a:r>
            <a:endParaRPr lang="ta-IN" sz="3692" dirty="0">
              <a:latin typeface="Verdana"/>
              <a:cs typeface="Verdana"/>
            </a:endParaRPr>
          </a:p>
          <a:p>
            <a:pPr defTabSz="422041"/>
            <a:r>
              <a:rPr lang="en-US" sz="3692" dirty="0">
                <a:latin typeface="Verdana"/>
                <a:cs typeface="Verdana"/>
              </a:rPr>
              <a:t>Higgs</a:t>
            </a:r>
            <a:r>
              <a:rPr lang="ta-IN" sz="3692" dirty="0" err="1">
                <a:latin typeface="Verdana"/>
                <a:cs typeface="Verdana"/>
              </a:rPr>
              <a:t>ov</a:t>
            </a:r>
            <a:r>
              <a:rPr lang="en-US" sz="3692" dirty="0">
                <a:latin typeface="Verdana"/>
                <a:cs typeface="Verdana"/>
              </a:rPr>
              <a:t> </a:t>
            </a:r>
            <a:r>
              <a:rPr lang="en-US" sz="3692" dirty="0" err="1">
                <a:latin typeface="Verdana"/>
                <a:cs typeface="Verdana"/>
              </a:rPr>
              <a:t>bo</a:t>
            </a:r>
            <a:r>
              <a:rPr lang="ta-IN" sz="3692" dirty="0">
                <a:latin typeface="Verdana"/>
                <a:cs typeface="Verdana"/>
              </a:rPr>
              <a:t>z</a:t>
            </a:r>
            <a:r>
              <a:rPr lang="en-US" sz="3692" dirty="0">
                <a:latin typeface="Verdana"/>
                <a:cs typeface="Verdana"/>
              </a:rPr>
              <a:t>on:</a:t>
            </a:r>
            <a:endParaRPr lang="hr-HR" sz="3692" dirty="0">
              <a:latin typeface="Verdana"/>
              <a:cs typeface="Verdana"/>
            </a:endParaRPr>
          </a:p>
          <a:p>
            <a:pPr defTabSz="422041"/>
            <a:r>
              <a:rPr lang="hr-HR" sz="3692" dirty="0">
                <a:latin typeface="Verdana"/>
                <a:cs typeface="Verdana"/>
              </a:rPr>
              <a:t>Kako smo ga našli</a:t>
            </a:r>
            <a:endParaRPr lang="en-US" sz="3692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341" y="2309043"/>
            <a:ext cx="184731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endParaRPr lang="en-US" sz="1846" b="1" dirty="0">
              <a:solidFill>
                <a:srgbClr val="FF0000"/>
              </a:solidFill>
              <a:latin typeface="Helvetica"/>
              <a:ea typeface="ＭＳ Ｐゴシック" charset="0"/>
            </a:endParaRPr>
          </a:p>
        </p:txBody>
      </p:sp>
      <p:pic>
        <p:nvPicPr>
          <p:cNvPr id="15" name="Picture 14" descr="lederma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75" y="1533190"/>
            <a:ext cx="3510863" cy="53248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076" y="5144827"/>
            <a:ext cx="907351" cy="8354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9462" y="5144827"/>
            <a:ext cx="847890" cy="7826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C573B3-0214-EC1F-9C9A-78CB5C5000C8}"/>
              </a:ext>
            </a:extLst>
          </p:cNvPr>
          <p:cNvSpPr txBox="1"/>
          <p:nvPr/>
        </p:nvSpPr>
        <p:spPr>
          <a:xfrm>
            <a:off x="387706" y="306547"/>
            <a:ext cx="62905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Verdana"/>
                <a:cs typeface="Verdana"/>
              </a:rPr>
              <a:t>7</a:t>
            </a:r>
            <a:r>
              <a:rPr lang="en-US" sz="2800" b="1" baseline="30000" dirty="0">
                <a:solidFill>
                  <a:srgbClr val="FF0000"/>
                </a:solidFill>
                <a:latin typeface="Verdana"/>
                <a:cs typeface="Verdana"/>
              </a:rPr>
              <a:t>th</a:t>
            </a:r>
            <a:r>
              <a:rPr lang="en-US" sz="2800" dirty="0">
                <a:latin typeface="Verdana"/>
                <a:cs typeface="Verdana"/>
              </a:rPr>
              <a:t> </a:t>
            </a:r>
            <a:r>
              <a:rPr lang="ta-IN" sz="2800" dirty="0" err="1">
                <a:latin typeface="Verdana"/>
                <a:cs typeface="Verdana"/>
              </a:rPr>
              <a:t>Croatian</a:t>
            </a:r>
            <a:r>
              <a:rPr lang="ta-IN" sz="2800" dirty="0">
                <a:latin typeface="Verdana"/>
                <a:cs typeface="Verdana"/>
              </a:rPr>
              <a:t> </a:t>
            </a:r>
            <a:r>
              <a:rPr lang="ta-IN" sz="2800" dirty="0" err="1">
                <a:latin typeface="Verdana"/>
                <a:cs typeface="Verdana"/>
              </a:rPr>
              <a:t>Teachers</a:t>
            </a:r>
            <a:r>
              <a:rPr lang="ta-IN" sz="2800" dirty="0">
                <a:latin typeface="Verdana"/>
                <a:cs typeface="Verdana"/>
              </a:rPr>
              <a:t> </a:t>
            </a:r>
            <a:r>
              <a:rPr lang="ta-IN" sz="2800" dirty="0" err="1">
                <a:latin typeface="Verdana"/>
                <a:cs typeface="Verdana"/>
              </a:rPr>
              <a:t>Program</a:t>
            </a:r>
            <a:r>
              <a:rPr lang="hr-HR" sz="2800" dirty="0">
                <a:latin typeface="Verdana"/>
                <a:cs typeface="Verdana"/>
              </a:rPr>
              <a:t>me</a:t>
            </a:r>
            <a:endParaRPr lang="ta-IN" sz="2800" dirty="0">
              <a:latin typeface="Verdana"/>
              <a:cs typeface="Verdana"/>
            </a:endParaRPr>
          </a:p>
          <a:p>
            <a:r>
              <a:rPr lang="ta-IN" sz="2800" dirty="0">
                <a:latin typeface="Verdana"/>
                <a:cs typeface="Verdana"/>
              </a:rPr>
              <a:t>CERN, </a:t>
            </a:r>
            <a:r>
              <a:rPr lang="hr-HR" sz="2800" dirty="0">
                <a:latin typeface="Verdana"/>
                <a:cs typeface="Verdana"/>
              </a:rPr>
              <a:t>13-17.4.2025.</a:t>
            </a:r>
            <a:endParaRPr lang="en-US" sz="2800" dirty="0">
              <a:latin typeface="Verdana"/>
              <a:cs typeface="Verdan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2D8219-FAD1-670C-DEFF-CBC762EB84C2}"/>
              </a:ext>
            </a:extLst>
          </p:cNvPr>
          <p:cNvSpPr txBox="1"/>
          <p:nvPr/>
        </p:nvSpPr>
        <p:spPr>
          <a:xfrm>
            <a:off x="605893" y="3713974"/>
            <a:ext cx="48491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a-IN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Vuko Brigljević</a:t>
            </a:r>
          </a:p>
          <a:p>
            <a:pPr algn="ctr"/>
            <a:r>
              <a:rPr lang="ta-IN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Institut </a:t>
            </a:r>
            <a:r>
              <a:rPr lang="en-US" sz="2000" b="1" i="1" dirty="0" err="1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Ru</a:t>
            </a:r>
            <a:r>
              <a:rPr lang="ta-IN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đ</a:t>
            </a:r>
            <a:r>
              <a:rPr lang="en-US" sz="2000" b="1" i="1" dirty="0" err="1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er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 B</a:t>
            </a:r>
            <a:r>
              <a:rPr lang="ta-IN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ošković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, Zagreb</a:t>
            </a:r>
          </a:p>
          <a:p>
            <a:pPr algn="ctr"/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CMS </a:t>
            </a:r>
            <a:r>
              <a:rPr lang="ta-IN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Kolaboracija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Verdana"/>
                <a:cs typeface="Verdana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329928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88CDF-B834-EAC3-B3DE-ADB8213FB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Spontani</a:t>
            </a:r>
            <a:r>
              <a:rPr lang="en-GB" dirty="0"/>
              <a:t> </a:t>
            </a:r>
            <a:r>
              <a:rPr lang="en-GB" dirty="0" err="1"/>
              <a:t>lom</a:t>
            </a:r>
            <a:r>
              <a:rPr lang="en-GB" dirty="0"/>
              <a:t> </a:t>
            </a:r>
            <a:r>
              <a:rPr lang="en-GB" dirty="0" err="1"/>
              <a:t>simetrije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EC770E-58B2-FE79-6679-3FA95744D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791" y="1394792"/>
            <a:ext cx="4502425" cy="21460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A6850A-6D55-0EF8-237A-EAC4CA1EE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885" y="3624740"/>
            <a:ext cx="4681331" cy="28139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89479C-A32C-84DD-BB10-A7281B8B5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33" y="2571970"/>
            <a:ext cx="4056840" cy="306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8073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600" dirty="0">
                <a:latin typeface="Verdana"/>
                <a:cs typeface="Verdana"/>
              </a:rPr>
              <a:t>Glashow-Salam-Weinberg Model</a:t>
            </a:r>
            <a:endParaRPr lang="en-US" sz="3600" dirty="0">
              <a:latin typeface="Verdana"/>
              <a:cs typeface="Verdan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00796" y="1371603"/>
            <a:ext cx="4684857" cy="498157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400" dirty="0" err="1">
                <a:latin typeface="Verdana"/>
                <a:cs typeface="Verdana"/>
              </a:rPr>
              <a:t>Simetrija</a:t>
            </a:r>
            <a:r>
              <a:rPr lang="en-US" sz="2400" dirty="0">
                <a:latin typeface="Verdana"/>
                <a:cs typeface="Verdana"/>
              </a:rPr>
              <a:t> (</a:t>
            </a:r>
            <a:r>
              <a:rPr lang="en-US" sz="2400" dirty="0" err="1">
                <a:latin typeface="Verdana"/>
                <a:cs typeface="Verdana"/>
              </a:rPr>
              <a:t>iako</a:t>
            </a:r>
            <a:r>
              <a:rPr lang="en-US" sz="2400" dirty="0">
                <a:latin typeface="Verdana"/>
                <a:cs typeface="Verdana"/>
              </a:rPr>
              <a:t> </a:t>
            </a:r>
            <a:r>
              <a:rPr lang="en-US" sz="2400" dirty="0" err="1">
                <a:latin typeface="Verdana"/>
                <a:cs typeface="Verdana"/>
              </a:rPr>
              <a:t>skrivena</a:t>
            </a:r>
            <a:r>
              <a:rPr lang="en-US" sz="2400" dirty="0">
                <a:latin typeface="Verdana"/>
                <a:cs typeface="Verdana"/>
              </a:rPr>
              <a:t>) </a:t>
            </a:r>
            <a:r>
              <a:rPr lang="ta-IN" sz="2400" dirty="0">
                <a:latin typeface="Verdana"/>
                <a:cs typeface="Verdana"/>
              </a:rPr>
              <a:t>spašena</a:t>
            </a:r>
          </a:p>
          <a:p>
            <a:r>
              <a:rPr lang="ta-IN" sz="2400" dirty="0">
                <a:latin typeface="Verdana"/>
                <a:cs typeface="Verdana"/>
              </a:rPr>
              <a:t>W i Z bozon dobivaju masu od </a:t>
            </a:r>
            <a:r>
              <a:rPr lang="hr-HR" sz="2400" dirty="0">
                <a:latin typeface="Verdana"/>
                <a:cs typeface="Verdana"/>
              </a:rPr>
              <a:t>H</a:t>
            </a:r>
            <a:r>
              <a:rPr lang="ta-IN" sz="2400" dirty="0">
                <a:latin typeface="Verdana"/>
                <a:cs typeface="Verdana"/>
              </a:rPr>
              <a:t>iggsovog polja</a:t>
            </a:r>
          </a:p>
          <a:p>
            <a:pPr marL="0" indent="0">
              <a:buNone/>
            </a:pPr>
            <a:endParaRPr lang="ta-IN" sz="2400" dirty="0">
              <a:latin typeface="Verdana"/>
              <a:cs typeface="Verdana"/>
            </a:endParaRPr>
          </a:p>
          <a:p>
            <a:endParaRPr lang="ta-IN" sz="2400" dirty="0">
              <a:latin typeface="Verdana"/>
              <a:cs typeface="Verdana"/>
            </a:endParaRPr>
          </a:p>
          <a:p>
            <a:endParaRPr lang="ta-IN" sz="2400" dirty="0">
              <a:latin typeface="Verdana"/>
              <a:cs typeface="Verdana"/>
            </a:endParaRPr>
          </a:p>
          <a:p>
            <a:endParaRPr lang="ta-IN" sz="2400" dirty="0">
              <a:latin typeface="Verdana"/>
              <a:cs typeface="Verdana"/>
            </a:endParaRPr>
          </a:p>
          <a:p>
            <a:r>
              <a:rPr lang="ta-IN" sz="2400" dirty="0">
                <a:latin typeface="Verdana"/>
                <a:cs typeface="Verdana"/>
              </a:rPr>
              <a:t>Fermioni također dobivaju masu kroz međudjelovanje s </a:t>
            </a:r>
            <a:r>
              <a:rPr lang="hr-HR" sz="2400" dirty="0">
                <a:latin typeface="Verdana"/>
                <a:cs typeface="Verdana"/>
              </a:rPr>
              <a:t>H</a:t>
            </a:r>
            <a:r>
              <a:rPr lang="ta-IN" sz="2400" dirty="0">
                <a:latin typeface="Verdana"/>
                <a:cs typeface="Verdana"/>
              </a:rPr>
              <a:t>iggsovim poljem</a:t>
            </a:r>
            <a:endParaRPr lang="en-US" sz="2400" dirty="0">
              <a:latin typeface="Verdana"/>
              <a:cs typeface="Verdana"/>
            </a:endParaRPr>
          </a:p>
        </p:txBody>
      </p:sp>
      <p:pic>
        <p:nvPicPr>
          <p:cNvPr id="3" name="Picture 2" descr="smcup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4" r="14532"/>
          <a:stretch/>
        </p:blipFill>
        <p:spPr>
          <a:xfrm>
            <a:off x="143395" y="2376487"/>
            <a:ext cx="2976354" cy="266330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1092606" y="3614105"/>
            <a:ext cx="1611421" cy="870696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2956055" y="3668274"/>
            <a:ext cx="1044736" cy="49168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092" y="1064298"/>
            <a:ext cx="379247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a-IN" sz="2400" dirty="0">
                <a:solidFill>
                  <a:srgbClr val="FF0000"/>
                </a:solidFill>
                <a:latin typeface="Verdana"/>
                <a:cs typeface="Verdana"/>
              </a:rPr>
              <a:t>Elektroslabe interakcije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+</a:t>
            </a:r>
          </a:p>
          <a:p>
            <a:pPr algn="ctr"/>
            <a:r>
              <a:rPr lang="en-US" sz="2400" dirty="0" err="1">
                <a:solidFill>
                  <a:srgbClr val="FF0000"/>
                </a:solidFill>
                <a:latin typeface="Verdana"/>
                <a:cs typeface="Verdana"/>
              </a:rPr>
              <a:t>Higgsov</a:t>
            </a:r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Verdana"/>
                <a:cs typeface="Verdana"/>
              </a:rPr>
              <a:t>mehanizam</a:t>
            </a:r>
            <a:endParaRPr lang="en-US" sz="24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420" y="5027267"/>
            <a:ext cx="36985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+</a:t>
            </a:r>
          </a:p>
          <a:p>
            <a:pPr algn="ctr"/>
            <a:r>
              <a:rPr lang="en-US" sz="2400" dirty="0" err="1">
                <a:solidFill>
                  <a:srgbClr val="FF0000"/>
                </a:solidFill>
                <a:latin typeface="Verdana"/>
                <a:cs typeface="Verdana"/>
              </a:rPr>
              <a:t>Teorija</a:t>
            </a:r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Verdana"/>
                <a:cs typeface="Verdana"/>
              </a:rPr>
              <a:t>jake</a:t>
            </a:r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Verdana"/>
                <a:cs typeface="Verdana"/>
              </a:rPr>
              <a:t>interakcije</a:t>
            </a:r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(QCD)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=</a:t>
            </a:r>
            <a:r>
              <a:rPr lang="en-US" sz="2400" b="1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Verdana"/>
                <a:cs typeface="Verdana"/>
              </a:rPr>
              <a:t>Standardni</a:t>
            </a:r>
            <a:r>
              <a:rPr lang="en-US" sz="2400" b="1" dirty="0">
                <a:solidFill>
                  <a:srgbClr val="FF0000"/>
                </a:solidFill>
                <a:latin typeface="Verdana"/>
                <a:cs typeface="Verdana"/>
              </a:rPr>
              <a:t> Model</a:t>
            </a:r>
          </a:p>
        </p:txBody>
      </p:sp>
      <p:pic>
        <p:nvPicPr>
          <p:cNvPr id="10" name="Picture 9" descr="EWSB-300x2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346" y="3050269"/>
            <a:ext cx="2444354" cy="170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36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9"/>
          <p:cNvSpPr>
            <a:spLocks noGrp="1"/>
          </p:cNvSpPr>
          <p:nvPr>
            <p:ph type="ctrTitle"/>
          </p:nvPr>
        </p:nvSpPr>
        <p:spPr>
          <a:xfrm>
            <a:off x="685800" y="2230986"/>
            <a:ext cx="7772400" cy="1356946"/>
          </a:xfrm>
        </p:spPr>
        <p:txBody>
          <a:bodyPr/>
          <a:lstStyle/>
          <a:p>
            <a:r>
              <a:rPr lang="ta-IN">
                <a:latin typeface="Arial" charset="0"/>
                <a:ea typeface="ＭＳ Ｐゴシック" charset="0"/>
                <a:cs typeface="ＭＳ Ｐゴシック" charset="0"/>
              </a:rPr>
              <a:t>Kako Higgsov bozon daje česticama masu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3769"/>
            <a:ext cx="8763000" cy="63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3770"/>
            <a:ext cx="8686800" cy="633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3769"/>
            <a:ext cx="8763000" cy="63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4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BC527-E4C0-6574-93FC-C8545C243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E35AC6-87BC-C8A0-AB6A-BFF26D752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3" y="99587"/>
            <a:ext cx="9151543" cy="649464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077189-FE15-513B-3949-B9C552367B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AAED2-ACB8-CF94-393C-91A6F1E33C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  <a:ea typeface="ＭＳ Ｐゴシック" charset="0"/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18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FA38D-4547-5578-04FA-85CB28593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897C0-CCB7-FE3E-CE4F-8D513C983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A776DC-779B-8FED-A7BB-167DEA618C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Helvetica" charset="0"/>
                <a:ea typeface="ＭＳ Ｐゴシック" charset="0"/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88A2C9-D3FB-2152-B23A-4A580A01B5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AFDF0FBB-C053-D14D-AADF-B9CB09830925}" type="slidenum">
              <a:rPr lang="en-US">
                <a:solidFill>
                  <a:srgbClr val="000000"/>
                </a:solidFill>
                <a:ea typeface="ＭＳ Ｐゴシック" charset="0"/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  <p:pic>
        <p:nvPicPr>
          <p:cNvPr id="2050" name="Picture 2" descr="Illustration of a Higgs party">
            <a:extLst>
              <a:ext uri="{FF2B5EF4-FFF2-40B4-BE49-F238E27FC236}">
                <a16:creationId xmlns:a16="http://schemas.microsoft.com/office/drawing/2014/main" id="{5F0DF096-0CFF-4922-4071-55719AB4B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919"/>
            <a:ext cx="9144000" cy="632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54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peter-higgs-at-cm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" r="12886" b="1846"/>
          <a:stretch/>
        </p:blipFill>
        <p:spPr>
          <a:xfrm>
            <a:off x="278418" y="274237"/>
            <a:ext cx="8604170" cy="6330462"/>
          </a:xfrm>
        </p:spPr>
      </p:pic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351698" y="4584813"/>
            <a:ext cx="3765813" cy="162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44083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s-ES" sz="2215" b="1" dirty="0" err="1">
                <a:solidFill>
                  <a:srgbClr val="FFFFFF"/>
                </a:solidFill>
                <a:cs typeface="ＭＳ Ｐゴシック" charset="0"/>
              </a:rPr>
              <a:t>Jedini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</a:t>
            </a:r>
            <a:r>
              <a:rPr lang="es-ES" sz="2215" b="1" dirty="0" err="1">
                <a:solidFill>
                  <a:srgbClr val="FFFFFF"/>
                </a:solidFill>
                <a:cs typeface="ＭＳ Ｐゴシック" charset="0"/>
              </a:rPr>
              <a:t>sigurno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opa</a:t>
            </a:r>
            <a:r>
              <a:rPr lang="ta-IN" sz="2215" b="1" dirty="0">
                <a:solidFill>
                  <a:srgbClr val="FFFFFF"/>
                </a:solidFill>
                <a:cs typeface="ＭＳ Ｐゴシック" charset="0"/>
              </a:rPr>
              <a:t>ženi Higgs u 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CMS </a:t>
            </a:r>
            <a:r>
              <a:rPr lang="ta-IN" sz="2215" b="1" dirty="0">
                <a:solidFill>
                  <a:srgbClr val="FFFFFF"/>
                </a:solidFill>
                <a:cs typeface="ＭＳ Ｐゴシック" charset="0"/>
              </a:rPr>
              <a:t>eksperimentu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</a:t>
            </a:r>
            <a:r>
              <a:rPr lang="ta-IN" sz="2215" b="1" dirty="0">
                <a:solidFill>
                  <a:srgbClr val="FFFFFF"/>
                </a:solidFill>
                <a:cs typeface="ＭＳ Ｐゴシック" charset="0"/>
              </a:rPr>
              <a:t>do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2012:</a:t>
            </a:r>
          </a:p>
          <a:p>
            <a:pPr algn="ctr" defTabSz="844083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Dr. Peter </a:t>
            </a:r>
            <a:r>
              <a:rPr lang="es-ES" sz="2215" b="1" dirty="0" err="1">
                <a:solidFill>
                  <a:srgbClr val="FFFFFF"/>
                </a:solidFill>
                <a:cs typeface="ＭＳ Ｐゴシック" charset="0"/>
              </a:rPr>
              <a:t>Higgs</a:t>
            </a:r>
            <a:endParaRPr lang="es-ES" sz="2215" b="1" dirty="0">
              <a:solidFill>
                <a:srgbClr val="FFFFFF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25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446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r="-148"/>
          <a:stretch>
            <a:fillRect/>
          </a:stretch>
        </p:blipFill>
        <p:spPr>
          <a:xfrm>
            <a:off x="0" y="263769"/>
            <a:ext cx="9144000" cy="633046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8823"/>
                  </a:srgbClr>
                </a:solidFill>
              </a14:hiddenFill>
            </a:ext>
          </a:extLst>
        </p:spPr>
      </p:pic>
      <p:sp>
        <p:nvSpPr>
          <p:cNvPr id="57446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BE240729-25B3-FE4E-9AF2-38E1C7D1DDB4}" type="slidenum">
              <a:rPr lang="en-US" sz="1108">
                <a:solidFill>
                  <a:srgbClr val="898989"/>
                </a:solidFill>
                <a:latin typeface="Calibri" charset="0"/>
              </a:rPr>
              <a:pPr/>
              <a:t>16</a:t>
            </a:fld>
            <a:endParaRPr lang="en-US" sz="1108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03385" y="2373923"/>
            <a:ext cx="7737231" cy="1266092"/>
          </a:xfrm>
          <a:prstGeom prst="rect">
            <a:avLst/>
          </a:prstGeom>
          <a:gradFill rotWithShape="0">
            <a:gsLst>
              <a:gs pos="0">
                <a:srgbClr val="3333CC">
                  <a:gamma/>
                  <a:shade val="46275"/>
                  <a:invGamma/>
                </a:srgbClr>
              </a:gs>
              <a:gs pos="100000">
                <a:srgbClr val="3333CC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844083">
              <a:defRPr/>
            </a:pPr>
            <a:r>
              <a:rPr lang="ta-IN" sz="3692" kern="0" dirty="0">
                <a:latin typeface="Lucida Grande"/>
                <a:cs typeface="Lucida Grande"/>
              </a:rPr>
              <a:t>Potraga </a:t>
            </a:r>
          </a:p>
          <a:p>
            <a:pPr defTabSz="844083">
              <a:defRPr/>
            </a:pPr>
            <a:r>
              <a:rPr lang="ta-IN" sz="3692" kern="0" dirty="0">
                <a:latin typeface="Lucida Grande"/>
                <a:cs typeface="Lucida Grande"/>
              </a:rPr>
              <a:t>za </a:t>
            </a:r>
            <a:r>
              <a:rPr lang="hr-HR" sz="3692" kern="0" dirty="0">
                <a:latin typeface="Lucida Grande"/>
                <a:cs typeface="Lucida Grande"/>
              </a:rPr>
              <a:t>H</a:t>
            </a:r>
            <a:r>
              <a:rPr lang="ta-IN" sz="3692" kern="0" dirty="0">
                <a:latin typeface="Lucida Grande"/>
                <a:cs typeface="Lucida Grande"/>
              </a:rPr>
              <a:t>iggsovim bozonom</a:t>
            </a:r>
            <a:endParaRPr lang="en-US" sz="3692" kern="0" dirty="0"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59721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a-IN" sz="3323" dirty="0">
                <a:latin typeface="Lucida Grande"/>
                <a:cs typeface="Lucida Grande"/>
              </a:rPr>
              <a:t>Kako se producira </a:t>
            </a:r>
            <a:r>
              <a:rPr lang="hr-HR" sz="3323" dirty="0">
                <a:latin typeface="Lucida Grande"/>
                <a:cs typeface="Lucida Grande"/>
              </a:rPr>
              <a:t>H</a:t>
            </a:r>
            <a:r>
              <a:rPr lang="ta-IN" sz="3323" dirty="0">
                <a:latin typeface="Lucida Grande"/>
                <a:cs typeface="Lucida Grande"/>
              </a:rPr>
              <a:t>iggsov bozon?</a:t>
            </a:r>
            <a:endParaRPr lang="en-US" sz="3323" dirty="0">
              <a:latin typeface="Lucida Grande"/>
              <a:cs typeface="Lucida Grand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02356208-3B65-1F4A-91BA-580064EDF06E}" type="slidenum">
              <a:rPr lang="en-US">
                <a:solidFill>
                  <a:srgbClr val="000000"/>
                </a:solidFill>
                <a:ea typeface="ＭＳ Ｐゴシック" charset="0"/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  <p:grpSp>
        <p:nvGrpSpPr>
          <p:cNvPr id="575493" name="Group 9"/>
          <p:cNvGrpSpPr>
            <a:grpSpLocks/>
          </p:cNvGrpSpPr>
          <p:nvPr/>
        </p:nvGrpSpPr>
        <p:grpSpPr bwMode="auto">
          <a:xfrm>
            <a:off x="6953253" y="1302728"/>
            <a:ext cx="1938703" cy="5051180"/>
            <a:chOff x="767516" y="1101819"/>
            <a:chExt cx="1513659" cy="4129692"/>
          </a:xfrm>
        </p:grpSpPr>
        <p:pic>
          <p:nvPicPr>
            <p:cNvPr id="6" name="Picture 5" descr="WZ_bre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092" y="3022299"/>
              <a:ext cx="1485057" cy="10327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gg_fusion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75" y="1101819"/>
              <a:ext cx="1486200" cy="621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VB_fusion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534" y="1870970"/>
              <a:ext cx="1486200" cy="9943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tt_fusion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516" y="4199987"/>
              <a:ext cx="1481624" cy="10315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743419A-5E2A-DF0D-DE0E-483CE97352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375" y="1420950"/>
            <a:ext cx="5596665" cy="40160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78BAC9-512C-AD25-EB43-2419076BB372}"/>
              </a:ext>
            </a:extLst>
          </p:cNvPr>
          <p:cNvSpPr txBox="1"/>
          <p:nvPr/>
        </p:nvSpPr>
        <p:spPr>
          <a:xfrm>
            <a:off x="355751" y="5498811"/>
            <a:ext cx="6226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err="1">
                <a:solidFill>
                  <a:srgbClr val="0070C0"/>
                </a:solidFill>
              </a:rPr>
              <a:t>Samo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err="1">
                <a:solidFill>
                  <a:srgbClr val="0070C0"/>
                </a:solidFill>
              </a:rPr>
              <a:t>jedan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err="1">
                <a:solidFill>
                  <a:srgbClr val="0070C0"/>
                </a:solidFill>
              </a:rPr>
              <a:t>Higgsov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err="1">
                <a:solidFill>
                  <a:srgbClr val="0070C0"/>
                </a:solidFill>
              </a:rPr>
              <a:t>bozon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err="1">
                <a:solidFill>
                  <a:srgbClr val="0070C0"/>
                </a:solidFill>
              </a:rPr>
              <a:t>produciran</a:t>
            </a:r>
            <a:r>
              <a:rPr lang="en-GB" sz="1600" dirty="0">
                <a:solidFill>
                  <a:srgbClr val="0070C0"/>
                </a:solidFill>
              </a:rPr>
              <a:t> u 1.000.000.000 pp </a:t>
            </a:r>
            <a:r>
              <a:rPr lang="en-GB" sz="1600" dirty="0" err="1">
                <a:solidFill>
                  <a:srgbClr val="0070C0"/>
                </a:solidFill>
              </a:rPr>
              <a:t>sudara</a:t>
            </a:r>
            <a:endParaRPr lang="en-GB" sz="1600" dirty="0">
              <a:solidFill>
                <a:srgbClr val="0070C0"/>
              </a:solidFill>
            </a:endParaRPr>
          </a:p>
          <a:p>
            <a:pPr algn="ctr"/>
            <a:r>
              <a:rPr lang="en-GB" sz="1600" dirty="0" err="1">
                <a:solidFill>
                  <a:srgbClr val="0070C0"/>
                </a:solidFill>
              </a:rPr>
              <a:t>i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err="1">
                <a:solidFill>
                  <a:srgbClr val="0070C0"/>
                </a:solidFill>
              </a:rPr>
              <a:t>gotovo</a:t>
            </a:r>
            <a:r>
              <a:rPr lang="en-GB" sz="1600" dirty="0">
                <a:solidFill>
                  <a:srgbClr val="0070C0"/>
                </a:solidFill>
              </a:rPr>
              <a:t> se </a:t>
            </a:r>
            <a:r>
              <a:rPr lang="en-GB" sz="1600" dirty="0" err="1">
                <a:solidFill>
                  <a:srgbClr val="0070C0"/>
                </a:solidFill>
              </a:rPr>
              <a:t>odmah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err="1">
                <a:solidFill>
                  <a:srgbClr val="0070C0"/>
                </a:solidFill>
              </a:rPr>
              <a:t>raspada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Br-1TeV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" t="3069" b="1930"/>
          <a:stretch/>
        </p:blipFill>
        <p:spPr bwMode="auto">
          <a:xfrm>
            <a:off x="258690" y="1721358"/>
            <a:ext cx="4555880" cy="3323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ta-IN" dirty="0">
                <a:latin typeface="Lucida Grande"/>
                <a:cs typeface="Lucida Grande"/>
              </a:rPr>
              <a:t>Kako se raspada </a:t>
            </a:r>
            <a:r>
              <a:rPr lang="hr-HR" dirty="0">
                <a:latin typeface="Lucida Grande"/>
                <a:cs typeface="Lucida Grande"/>
              </a:rPr>
              <a:t>H</a:t>
            </a:r>
            <a:r>
              <a:rPr lang="ta-IN" dirty="0">
                <a:latin typeface="Lucida Grande"/>
                <a:cs typeface="Lucida Grande"/>
              </a:rPr>
              <a:t>iggsov bozon?</a:t>
            </a:r>
            <a:endParaRPr lang="en-US" dirty="0">
              <a:latin typeface="Lucida Grande"/>
              <a:cs typeface="Lucida Grand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496" y="1400468"/>
            <a:ext cx="3767504" cy="4598377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215" dirty="0" err="1">
                <a:latin typeface="Lucida Grande"/>
                <a:cs typeface="Lucida Grande"/>
              </a:rPr>
              <a:t>Promatrani</a:t>
            </a:r>
            <a:r>
              <a:rPr lang="en-US" sz="2215" dirty="0">
                <a:latin typeface="Lucida Grande"/>
                <a:cs typeface="Lucida Grande"/>
              </a:rPr>
              <a:t> </a:t>
            </a:r>
            <a:r>
              <a:rPr lang="en-US" sz="2215" dirty="0" err="1">
                <a:latin typeface="Lucida Grande"/>
                <a:cs typeface="Lucida Grande"/>
              </a:rPr>
              <a:t>kanali</a:t>
            </a:r>
            <a:r>
              <a:rPr lang="en-US" sz="2215" dirty="0">
                <a:latin typeface="Lucida Grande"/>
                <a:cs typeface="Lucida Grande"/>
              </a:rPr>
              <a:t> </a:t>
            </a:r>
            <a:r>
              <a:rPr lang="en-US" sz="2215" dirty="0" err="1">
                <a:latin typeface="Lucida Grande"/>
                <a:cs typeface="Lucida Grande"/>
              </a:rPr>
              <a:t>raspada</a:t>
            </a:r>
            <a:endParaRPr lang="en-US" sz="2215" dirty="0">
              <a:latin typeface="Lucida Grande"/>
              <a:cs typeface="Lucida Grande"/>
            </a:endParaRPr>
          </a:p>
          <a:p>
            <a:pPr>
              <a:defRPr/>
            </a:pPr>
            <a:endParaRPr lang="en-US" sz="1662" dirty="0">
              <a:latin typeface="Lucida Grande"/>
              <a:cs typeface="Lucida Grande"/>
            </a:endParaRPr>
          </a:p>
          <a:p>
            <a:pPr>
              <a:defRPr/>
            </a:pPr>
            <a:r>
              <a:rPr lang="en-US" sz="1846" dirty="0" err="1">
                <a:latin typeface="Lucida Grande"/>
                <a:cs typeface="Lucida Grande"/>
              </a:rPr>
              <a:t>Visoke</a:t>
            </a:r>
            <a:r>
              <a:rPr lang="en-US" sz="1846" dirty="0">
                <a:latin typeface="Lucida Grande"/>
                <a:cs typeface="Lucida Grande"/>
              </a:rPr>
              <a:t> </a:t>
            </a:r>
            <a:r>
              <a:rPr lang="en-US" sz="1846" dirty="0" err="1">
                <a:latin typeface="Lucida Grande"/>
                <a:cs typeface="Lucida Grande"/>
              </a:rPr>
              <a:t>mase</a:t>
            </a:r>
            <a:r>
              <a:rPr lang="en-US" sz="1846" dirty="0">
                <a:latin typeface="Lucida Grande"/>
                <a:cs typeface="Lucida Grande"/>
              </a:rPr>
              <a:t>:   </a:t>
            </a:r>
            <a:r>
              <a:rPr lang="en-US" sz="1846" dirty="0">
                <a:solidFill>
                  <a:srgbClr val="008000"/>
                </a:solidFill>
                <a:latin typeface="Lucida Grande"/>
                <a:cs typeface="Lucida Grande"/>
                <a:sym typeface="Wingdings"/>
              </a:rPr>
              <a:t>WW</a:t>
            </a:r>
            <a:r>
              <a:rPr lang="en-US" sz="1846" dirty="0">
                <a:latin typeface="Lucida Grande"/>
                <a:cs typeface="Lucida Grande"/>
                <a:sym typeface="Wingdings"/>
              </a:rPr>
              <a:t>, </a:t>
            </a:r>
            <a:r>
              <a:rPr lang="en-US" sz="1846" dirty="0">
                <a:solidFill>
                  <a:srgbClr val="0000FF"/>
                </a:solidFill>
                <a:latin typeface="Lucida Grande"/>
                <a:cs typeface="Lucida Grande"/>
                <a:sym typeface="Wingdings"/>
              </a:rPr>
              <a:t>ZZ</a:t>
            </a:r>
            <a:endParaRPr lang="en-US" sz="1846" dirty="0">
              <a:latin typeface="Lucida Grande"/>
              <a:cs typeface="Lucida Grande"/>
              <a:sym typeface="Wingdings"/>
            </a:endParaRPr>
          </a:p>
          <a:p>
            <a:pPr marL="0" indent="0">
              <a:buNone/>
              <a:defRPr/>
            </a:pPr>
            <a:endParaRPr lang="en-US" sz="1662" dirty="0">
              <a:latin typeface="Lucida Grande"/>
              <a:cs typeface="Lucida Grande"/>
              <a:sym typeface="Wingdings"/>
            </a:endParaRPr>
          </a:p>
          <a:p>
            <a:pPr>
              <a:defRPr/>
            </a:pPr>
            <a:r>
              <a:rPr lang="en-US" sz="1846" dirty="0" err="1">
                <a:latin typeface="Lucida Grande"/>
                <a:cs typeface="Lucida Grande"/>
                <a:sym typeface="Wingdings"/>
              </a:rPr>
              <a:t>Niske</a:t>
            </a:r>
            <a:r>
              <a:rPr lang="en-US" sz="1846" dirty="0">
                <a:latin typeface="Lucida Grande"/>
                <a:cs typeface="Lucida Grande"/>
                <a:sym typeface="Wingdings"/>
              </a:rPr>
              <a:t> </a:t>
            </a:r>
            <a:r>
              <a:rPr lang="en-US" sz="1846" dirty="0" err="1">
                <a:latin typeface="Lucida Grande"/>
                <a:cs typeface="Lucida Grande"/>
                <a:sym typeface="Wingdings"/>
              </a:rPr>
              <a:t>mase</a:t>
            </a:r>
            <a:r>
              <a:rPr lang="en-US" sz="1846" dirty="0">
                <a:latin typeface="Lucida Grande"/>
                <a:cs typeface="Lucida Grande"/>
                <a:sym typeface="Wingdings"/>
              </a:rPr>
              <a:t>:  </a:t>
            </a:r>
            <a:r>
              <a:rPr lang="en-US" sz="1846" dirty="0">
                <a:solidFill>
                  <a:srgbClr val="000000"/>
                </a:solidFill>
                <a:latin typeface="Lucida Grande"/>
                <a:cs typeface="Lucida Grande"/>
                <a:sym typeface="Wingdings"/>
              </a:rPr>
              <a:t>bb, </a:t>
            </a:r>
            <a:r>
              <a:rPr lang="en-US" sz="1846" dirty="0" err="1">
                <a:solidFill>
                  <a:srgbClr val="FF0000"/>
                </a:solidFill>
                <a:latin typeface="Lucida Grande"/>
                <a:cs typeface="Lucida Grande"/>
                <a:sym typeface="Wingdings"/>
              </a:rPr>
              <a:t>ττ</a:t>
            </a:r>
            <a:r>
              <a:rPr lang="en-US" sz="1846" dirty="0">
                <a:solidFill>
                  <a:srgbClr val="000000"/>
                </a:solidFill>
                <a:latin typeface="Lucida Grande"/>
                <a:cs typeface="Lucida Grande"/>
                <a:sym typeface="Wingdings"/>
              </a:rPr>
              <a:t>, </a:t>
            </a:r>
            <a:r>
              <a:rPr lang="en-US" sz="1846" dirty="0">
                <a:solidFill>
                  <a:srgbClr val="008000"/>
                </a:solidFill>
                <a:latin typeface="Lucida Grande"/>
                <a:cs typeface="Lucida Grande"/>
                <a:sym typeface="Wingdings"/>
              </a:rPr>
              <a:t>WW</a:t>
            </a:r>
            <a:r>
              <a:rPr lang="en-US" sz="1846" dirty="0">
                <a:solidFill>
                  <a:srgbClr val="000000"/>
                </a:solidFill>
                <a:latin typeface="Lucida Grande"/>
                <a:cs typeface="Lucida Grande"/>
                <a:sym typeface="Wingdings"/>
              </a:rPr>
              <a:t>, </a:t>
            </a:r>
            <a:r>
              <a:rPr lang="en-US" sz="1846" dirty="0">
                <a:solidFill>
                  <a:srgbClr val="0000FF"/>
                </a:solidFill>
                <a:latin typeface="Lucida Grande"/>
                <a:cs typeface="Lucida Grande"/>
                <a:sym typeface="Wingdings"/>
              </a:rPr>
              <a:t>ZZ</a:t>
            </a:r>
            <a:r>
              <a:rPr lang="en-US" sz="1846" dirty="0">
                <a:solidFill>
                  <a:srgbClr val="000000"/>
                </a:solidFill>
                <a:latin typeface="Lucida Grande"/>
                <a:cs typeface="Lucida Grande"/>
                <a:sym typeface="Wingdings"/>
              </a:rPr>
              <a:t>, </a:t>
            </a:r>
            <a:r>
              <a:rPr lang="en-US" sz="1846" dirty="0" err="1">
                <a:solidFill>
                  <a:srgbClr val="A800B9"/>
                </a:solidFill>
                <a:latin typeface="Lucida Grande"/>
                <a:cs typeface="Lucida Grande"/>
                <a:sym typeface="Wingdings"/>
              </a:rPr>
              <a:t>γγ</a:t>
            </a:r>
            <a:endParaRPr lang="en-US" sz="1846" dirty="0">
              <a:solidFill>
                <a:srgbClr val="A800B9"/>
              </a:solidFill>
              <a:latin typeface="Lucida Grande"/>
              <a:cs typeface="Lucida Grande"/>
            </a:endParaRPr>
          </a:p>
          <a:p>
            <a:pPr>
              <a:defRPr/>
            </a:pPr>
            <a:endParaRPr lang="en-US" sz="1662" dirty="0">
              <a:latin typeface="Lucida Grande"/>
              <a:cs typeface="Lucida Grande"/>
            </a:endParaRPr>
          </a:p>
          <a:p>
            <a:pPr>
              <a:defRPr/>
            </a:pPr>
            <a:r>
              <a:rPr lang="en-US" sz="1846" dirty="0">
                <a:latin typeface="Lucida Grande"/>
                <a:cs typeface="Lucida Grande"/>
              </a:rPr>
              <a:t>Pod</a:t>
            </a:r>
            <a:r>
              <a:rPr lang="ta-IN" sz="1846" dirty="0">
                <a:latin typeface="Lucida Grande"/>
                <a:cs typeface="Lucida Grande"/>
              </a:rPr>
              <a:t>ručje niskih masa je jako bogato</a:t>
            </a:r>
            <a:r>
              <a:rPr lang="hr-HR" sz="1846" dirty="0">
                <a:latin typeface="Lucida Grande"/>
                <a:cs typeface="Lucida Grande"/>
              </a:rPr>
              <a:t>,</a:t>
            </a:r>
            <a:r>
              <a:rPr lang="ta-IN" sz="1846" dirty="0">
                <a:latin typeface="Lucida Grande"/>
                <a:cs typeface="Lucida Grande"/>
              </a:rPr>
              <a:t> </a:t>
            </a:r>
            <a:r>
              <a:rPr lang="ta-IN" sz="2215" dirty="0">
                <a:latin typeface="Lucida Grande"/>
                <a:cs typeface="Lucida Grande"/>
              </a:rPr>
              <a:t>ali</a:t>
            </a:r>
            <a:r>
              <a:rPr lang="ta-IN" sz="1846" dirty="0">
                <a:latin typeface="Lucida Grande"/>
                <a:cs typeface="Lucida Grande"/>
              </a:rPr>
              <a:t> i teško</a:t>
            </a:r>
            <a:r>
              <a:rPr lang="en-US" sz="1846" dirty="0">
                <a:latin typeface="Lucida Grande"/>
                <a:cs typeface="Lucida Grande"/>
              </a:rPr>
              <a:t>:</a:t>
            </a:r>
          </a:p>
          <a:p>
            <a:pPr marL="422041" lvl="1" indent="0">
              <a:buNone/>
              <a:defRPr/>
            </a:pPr>
            <a:r>
              <a:rPr lang="ta-IN" sz="1662" dirty="0">
                <a:latin typeface="Lucida Grande"/>
                <a:cs typeface="Lucida Grande"/>
              </a:rPr>
              <a:t>Teško identificirati glavne kanale raspada</a:t>
            </a:r>
            <a:r>
              <a:rPr lang="en-US" sz="1662" dirty="0">
                <a:latin typeface="Lucida Grande"/>
                <a:cs typeface="Lucida Grande"/>
              </a:rPr>
              <a:t> (</a:t>
            </a:r>
            <a:r>
              <a:rPr lang="en-US" sz="1662" dirty="0">
                <a:latin typeface="Lucida Grande"/>
                <a:cs typeface="Lucida Grande"/>
                <a:sym typeface="Wingdings"/>
              </a:rPr>
              <a:t>bb</a:t>
            </a:r>
            <a:r>
              <a:rPr lang="en-US" sz="1662" dirty="0">
                <a:latin typeface="Lucida Grande"/>
                <a:cs typeface="Lucida Grande"/>
              </a:rPr>
              <a:t>, </a:t>
            </a:r>
            <a:r>
              <a:rPr lang="en-US" sz="1662" dirty="0" err="1">
                <a:latin typeface="Lucida Grande"/>
                <a:cs typeface="Lucida Grande"/>
              </a:rPr>
              <a:t>ττ</a:t>
            </a:r>
            <a:r>
              <a:rPr lang="en-US" sz="1662" dirty="0">
                <a:latin typeface="Lucida Grande"/>
                <a:cs typeface="Lucida Grande"/>
              </a:rPr>
              <a:t>)</a:t>
            </a:r>
            <a:r>
              <a:rPr lang="ta-IN" sz="1662" dirty="0">
                <a:latin typeface="Lucida Grande"/>
                <a:cs typeface="Lucida Grande"/>
              </a:rPr>
              <a:t> zbog velike pozadine</a:t>
            </a:r>
            <a:endParaRPr lang="en-US" sz="1662" dirty="0">
              <a:latin typeface="Lucida Grande"/>
              <a:cs typeface="Lucida Grande"/>
            </a:endParaRPr>
          </a:p>
          <a:p>
            <a:pPr>
              <a:defRPr/>
            </a:pPr>
            <a:r>
              <a:rPr lang="ta-IN" sz="1846" dirty="0">
                <a:latin typeface="Lucida Grande"/>
                <a:cs typeface="Lucida Grande"/>
              </a:rPr>
              <a:t>Najprecizniji kanali</a:t>
            </a:r>
            <a:r>
              <a:rPr lang="en-US" sz="1846" dirty="0">
                <a:latin typeface="Lucida Grande"/>
                <a:cs typeface="Lucida Grande"/>
              </a:rPr>
              <a:t>: </a:t>
            </a:r>
            <a:r>
              <a:rPr lang="ta-IN" sz="1846" dirty="0">
                <a:latin typeface="Lucida Grande"/>
                <a:cs typeface="Lucida Grande"/>
              </a:rPr>
              <a:t>   </a:t>
            </a:r>
            <a:r>
              <a:rPr lang="en-US" sz="1846" dirty="0">
                <a:latin typeface="Lucida Grande"/>
                <a:cs typeface="Lucida Grande"/>
              </a:rPr>
              <a:t>  </a:t>
            </a:r>
            <a:r>
              <a:rPr lang="en-US" sz="1846" dirty="0" err="1">
                <a:solidFill>
                  <a:srgbClr val="A800B9"/>
                </a:solidFill>
                <a:latin typeface="Lucida Grande"/>
                <a:cs typeface="Lucida Grande"/>
              </a:rPr>
              <a:t>H</a:t>
            </a:r>
            <a:r>
              <a:rPr lang="en-US" sz="1846" dirty="0" err="1">
                <a:solidFill>
                  <a:srgbClr val="A800B9"/>
                </a:solidFill>
                <a:latin typeface="Lucida Grande"/>
                <a:cs typeface="Lucida Grande"/>
                <a:sym typeface="Wingdings"/>
              </a:rPr>
              <a:t></a:t>
            </a:r>
            <a:r>
              <a:rPr lang="en-US" sz="1846" dirty="0" err="1">
                <a:solidFill>
                  <a:srgbClr val="A800B9"/>
                </a:solidFill>
                <a:latin typeface="Lucida Grande"/>
                <a:cs typeface="Lucida Grande"/>
              </a:rPr>
              <a:t>γγ</a:t>
            </a:r>
            <a:r>
              <a:rPr lang="en-US" sz="1846" dirty="0">
                <a:solidFill>
                  <a:srgbClr val="A800B9"/>
                </a:solidFill>
                <a:latin typeface="Lucida Grande"/>
                <a:cs typeface="Lucida Grande"/>
              </a:rPr>
              <a:t>  </a:t>
            </a:r>
            <a:r>
              <a:rPr lang="en-US" sz="1846" dirty="0">
                <a:latin typeface="Lucida Grande"/>
                <a:cs typeface="Lucida Grande"/>
              </a:rPr>
              <a:t>   &amp; </a:t>
            </a:r>
            <a:r>
              <a:rPr lang="en-US" sz="1846" dirty="0">
                <a:solidFill>
                  <a:srgbClr val="A800B9"/>
                </a:solidFill>
                <a:latin typeface="Lucida Grande"/>
                <a:cs typeface="Lucida Grande"/>
              </a:rPr>
              <a:t>  </a:t>
            </a:r>
            <a:r>
              <a:rPr lang="en-US" sz="1846" dirty="0">
                <a:solidFill>
                  <a:srgbClr val="0000FF"/>
                </a:solidFill>
                <a:latin typeface="Lucida Grande"/>
                <a:cs typeface="Lucida Grande"/>
              </a:rPr>
              <a:t>H</a:t>
            </a:r>
            <a:r>
              <a:rPr lang="en-US" sz="1846" dirty="0">
                <a:solidFill>
                  <a:srgbClr val="0000FF"/>
                </a:solidFill>
                <a:latin typeface="Lucida Grande"/>
                <a:cs typeface="Lucida Grande"/>
                <a:sym typeface="Wingdings"/>
              </a:rPr>
              <a:t>ZZ4l</a:t>
            </a:r>
            <a:endParaRPr lang="en-US" sz="1846" dirty="0">
              <a:solidFill>
                <a:srgbClr val="0000FF"/>
              </a:solidFill>
              <a:latin typeface="Lucida Grande"/>
              <a:cs typeface="Lucida Grande"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fld id="{8164212F-D964-4A43-94B7-213F7BA41225}" type="slidenum">
              <a:rPr lang="en-US" sz="1477">
                <a:solidFill>
                  <a:srgbClr val="000000"/>
                </a:solidFill>
                <a:ea typeface="ＭＳ Ｐゴシック" charset="0"/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z="1477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22948" y="1691552"/>
            <a:ext cx="692116" cy="3216878"/>
          </a:xfrm>
          <a:prstGeom prst="rect">
            <a:avLst/>
          </a:prstGeom>
          <a:noFill/>
          <a:ln>
            <a:solidFill>
              <a:srgbClr val="A6A6A6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84261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15">
              <a:solidFill>
                <a:srgbClr val="FFFFFF"/>
              </a:solidFill>
              <a:latin typeface="Corbel"/>
              <a:ea typeface="ＭＳ Ｐゴシック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D5FCB-CFF6-8BFB-A478-A79EF2B53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Kako</a:t>
            </a:r>
            <a:r>
              <a:rPr lang="en-GB" dirty="0"/>
              <a:t> </a:t>
            </a:r>
            <a:r>
              <a:rPr lang="en-GB" dirty="0" err="1"/>
              <a:t>tražimo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9E3B4F-621A-F60A-F9DC-92A7F538EC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71F496-7659-5279-4072-2FE46F32F7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F307F1-65E5-3E17-651D-98302CF19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81" y="1213293"/>
            <a:ext cx="6245523" cy="2449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A384D6-BBCF-EF04-B5A6-3357B5FAD1A2}"/>
              </a:ext>
            </a:extLst>
          </p:cNvPr>
          <p:cNvSpPr txBox="1"/>
          <p:nvPr/>
        </p:nvSpPr>
        <p:spPr>
          <a:xfrm>
            <a:off x="7513604" y="1354116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E15ABF-6F72-15EE-F599-DA3739993D8E}"/>
              </a:ext>
            </a:extLst>
          </p:cNvPr>
          <p:cNvSpPr txBox="1"/>
          <p:nvPr/>
        </p:nvSpPr>
        <p:spPr>
          <a:xfrm>
            <a:off x="7513604" y="2051753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58ABBB-6F18-CE9E-9398-1E1E23319BEF}"/>
              </a:ext>
            </a:extLst>
          </p:cNvPr>
          <p:cNvSpPr txBox="1"/>
          <p:nvPr/>
        </p:nvSpPr>
        <p:spPr>
          <a:xfrm>
            <a:off x="7513604" y="2368364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6D434-8D9C-7446-235A-FD21AE2B1DBC}"/>
              </a:ext>
            </a:extLst>
          </p:cNvPr>
          <p:cNvSpPr txBox="1"/>
          <p:nvPr/>
        </p:nvSpPr>
        <p:spPr>
          <a:xfrm>
            <a:off x="7536084" y="2997682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77E6D9-098F-6953-54D2-799B1FE8E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68" y="4416128"/>
            <a:ext cx="4572000" cy="368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1506DB-F681-8AFF-29DA-E28DA249BC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291" y="5124007"/>
            <a:ext cx="3009900" cy="5207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A1102C-7340-7357-463A-524C76A463E5}"/>
              </a:ext>
            </a:extLst>
          </p:cNvPr>
          <p:cNvSpPr txBox="1"/>
          <p:nvPr/>
        </p:nvSpPr>
        <p:spPr>
          <a:xfrm>
            <a:off x="5034499" y="4126266"/>
            <a:ext cx="38885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Za </a:t>
            </a:r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grupe</a:t>
            </a:r>
            <a:r>
              <a:rPr lang="en-GB" dirty="0"/>
              <a:t> 4 </a:t>
            </a:r>
            <a:r>
              <a:rPr lang="en-GB" dirty="0" err="1"/>
              <a:t>leptona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</a:t>
            </a:r>
            <a:r>
              <a:rPr lang="en-GB" dirty="0" err="1"/>
              <a:t>raspada</a:t>
            </a:r>
            <a:r>
              <a:rPr lang="en-GB" dirty="0"/>
              <a:t> </a:t>
            </a:r>
            <a:r>
              <a:rPr lang="en-GB" dirty="0" err="1"/>
              <a:t>Higgsovog</a:t>
            </a:r>
            <a:r>
              <a:rPr lang="en-GB" dirty="0"/>
              <a:t> </a:t>
            </a:r>
            <a:r>
              <a:rPr lang="en-GB" dirty="0" err="1"/>
              <a:t>bozona</a:t>
            </a:r>
            <a:r>
              <a:rPr lang="en-GB" dirty="0"/>
              <a:t>:</a:t>
            </a:r>
          </a:p>
          <a:p>
            <a:r>
              <a:rPr lang="en-GB" dirty="0" err="1"/>
              <a:t>Invarijantna</a:t>
            </a:r>
            <a:r>
              <a:rPr lang="en-GB" dirty="0"/>
              <a:t> masa </a:t>
            </a:r>
            <a:r>
              <a:rPr lang="en-GB" dirty="0" err="1"/>
              <a:t>će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~ </a:t>
            </a:r>
            <a:r>
              <a:rPr lang="en-GB" dirty="0" err="1"/>
              <a:t>m</a:t>
            </a:r>
            <a:r>
              <a:rPr lang="en-GB" baseline="-25000" dirty="0" err="1"/>
              <a:t>H</a:t>
            </a:r>
            <a:endParaRPr lang="en-GB" dirty="0"/>
          </a:p>
          <a:p>
            <a:endParaRPr lang="en-GB" dirty="0"/>
          </a:p>
          <a:p>
            <a:r>
              <a:rPr lang="en-GB" dirty="0"/>
              <a:t>U </a:t>
            </a:r>
            <a:r>
              <a:rPr lang="en-GB" dirty="0" err="1"/>
              <a:t>spektru</a:t>
            </a:r>
            <a:r>
              <a:rPr lang="en-GB" dirty="0"/>
              <a:t> </a:t>
            </a:r>
            <a:r>
              <a:rPr lang="en-GB" dirty="0" err="1"/>
              <a:t>invarijantne</a:t>
            </a:r>
            <a:r>
              <a:rPr lang="en-GB" dirty="0"/>
              <a:t> mase </a:t>
            </a:r>
            <a:r>
              <a:rPr lang="en-GB" dirty="0" err="1"/>
              <a:t>tražimo</a:t>
            </a:r>
            <a:r>
              <a:rPr lang="en-GB" dirty="0"/>
              <a:t> </a:t>
            </a:r>
            <a:r>
              <a:rPr lang="en-GB" dirty="0" err="1"/>
              <a:t>vrhove</a:t>
            </a:r>
            <a:r>
              <a:rPr lang="en-GB" dirty="0"/>
              <a:t> </a:t>
            </a:r>
            <a:r>
              <a:rPr lang="en-GB" dirty="0" err="1"/>
              <a:t>koje</a:t>
            </a:r>
            <a:r>
              <a:rPr lang="en-GB" dirty="0"/>
              <a:t> </a:t>
            </a:r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fenomeni</a:t>
            </a:r>
            <a:r>
              <a:rPr lang="en-GB" dirty="0"/>
              <a:t> ne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objasniti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30098E-9A93-5C75-796A-A4E3ED545CBA}"/>
              </a:ext>
            </a:extLst>
          </p:cNvPr>
          <p:cNvSpPr txBox="1"/>
          <p:nvPr/>
        </p:nvSpPr>
        <p:spPr>
          <a:xfrm>
            <a:off x="7297947" y="1751162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0902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747" y="421833"/>
            <a:ext cx="8452507" cy="880518"/>
          </a:xfrm>
        </p:spPr>
        <p:txBody>
          <a:bodyPr>
            <a:noAutofit/>
          </a:bodyPr>
          <a:lstStyle/>
          <a:p>
            <a:r>
              <a:rPr lang="en-US" sz="3323" dirty="0" err="1">
                <a:latin typeface="Verdana"/>
                <a:cs typeface="Verdana"/>
              </a:rPr>
              <a:t>Priča</a:t>
            </a:r>
            <a:r>
              <a:rPr lang="en-US" sz="3323" dirty="0">
                <a:latin typeface="Verdana"/>
                <a:cs typeface="Verdana"/>
              </a:rPr>
              <a:t> o </a:t>
            </a:r>
            <a:r>
              <a:rPr lang="en-US" sz="3323" dirty="0" err="1">
                <a:latin typeface="Verdana"/>
                <a:cs typeface="Verdana"/>
              </a:rPr>
              <a:t>Higgsovom</a:t>
            </a:r>
            <a:r>
              <a:rPr lang="en-US" sz="3323" dirty="0">
                <a:latin typeface="Verdana"/>
                <a:cs typeface="Verdana"/>
              </a:rPr>
              <a:t> </a:t>
            </a:r>
            <a:r>
              <a:rPr lang="en-US" sz="3323" dirty="0" err="1">
                <a:latin typeface="Verdana"/>
                <a:cs typeface="Verdana"/>
              </a:rPr>
              <a:t>bozonu</a:t>
            </a:r>
            <a:r>
              <a:rPr lang="en-US" sz="3323" dirty="0">
                <a:latin typeface="Verdana"/>
                <a:cs typeface="Verdana"/>
              </a:rPr>
              <a:t>:</a:t>
            </a:r>
            <a:br>
              <a:rPr lang="en-US" sz="3323" dirty="0">
                <a:latin typeface="Verdana"/>
                <a:cs typeface="Verdana"/>
              </a:rPr>
            </a:br>
            <a:r>
              <a:rPr lang="en-US" sz="3323" dirty="0" err="1">
                <a:latin typeface="Verdana"/>
                <a:cs typeface="Verdana"/>
              </a:rPr>
              <a:t>što</a:t>
            </a:r>
            <a:r>
              <a:rPr lang="en-US" sz="3323" dirty="0">
                <a:latin typeface="Verdana"/>
                <a:cs typeface="Verdana"/>
              </a:rPr>
              <a:t> je? </a:t>
            </a:r>
            <a:r>
              <a:rPr lang="en-US" sz="3323" dirty="0" err="1">
                <a:latin typeface="Verdana"/>
                <a:cs typeface="Verdana"/>
              </a:rPr>
              <a:t>Čemu</a:t>
            </a:r>
            <a:r>
              <a:rPr lang="en-US" sz="3323" dirty="0">
                <a:latin typeface="Verdana"/>
                <a:cs typeface="Verdana"/>
              </a:rPr>
              <a:t> </a:t>
            </a:r>
            <a:r>
              <a:rPr lang="en-US" sz="3323" dirty="0" err="1">
                <a:latin typeface="Verdana"/>
                <a:cs typeface="Verdana"/>
              </a:rPr>
              <a:t>služi</a:t>
            </a:r>
            <a:r>
              <a:rPr lang="en-US" sz="3323" dirty="0">
                <a:latin typeface="Verdana"/>
                <a:cs typeface="Verdana"/>
              </a:rPr>
              <a:t>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518" b="22501"/>
          <a:stretch/>
        </p:blipFill>
        <p:spPr>
          <a:xfrm>
            <a:off x="1183700" y="1501266"/>
            <a:ext cx="7205487" cy="468218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fld id="{E5AEF064-088D-AE48-BB65-CB6645E7F15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6762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Elektron</a:t>
            </a:r>
            <a:r>
              <a:rPr lang="en-US" dirty="0"/>
              <a:t>, </a:t>
            </a:r>
            <a:r>
              <a:rPr lang="en-US" dirty="0" err="1"/>
              <a:t>foton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mion</a:t>
            </a:r>
            <a:r>
              <a:rPr lang="en-US" dirty="0"/>
              <a:t> u CMS </a:t>
            </a:r>
            <a:r>
              <a:rPr lang="en-US" dirty="0" err="1"/>
              <a:t>detektoru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ea typeface="ＭＳ Ｐゴシック" charset="0"/>
              </a:rPr>
              <a:t>V. Brigljević 		</a:t>
            </a:r>
            <a:endParaRPr lang="en-US" i="0">
              <a:latin typeface="Times New Roman" charset="0"/>
              <a:ea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FDF0FBB-C053-D14D-AADF-B9CB09830925}" type="slidenum">
              <a:rPr lang="en-US">
                <a:ea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ea typeface="ＭＳ Ｐゴシック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78" y="1649678"/>
            <a:ext cx="7757316" cy="398813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 rot="20074146">
            <a:off x="1482933" y="3166666"/>
            <a:ext cx="1390190" cy="218929"/>
          </a:xfrm>
          <a:prstGeom prst="roundRect">
            <a:avLst/>
          </a:prstGeom>
          <a:solidFill>
            <a:srgbClr val="FF00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913" tIns="38957" rIns="77913" bIns="38957" numCol="1" rtlCol="0" anchor="t" anchorCtr="0" compatLnSpc="1">
            <a:prstTxWarp prst="textNoShape">
              <a:avLst/>
            </a:prstTxWarp>
          </a:bodyPr>
          <a:lstStyle/>
          <a:p>
            <a:pPr defTabSz="77917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363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 rot="682121">
            <a:off x="1481660" y="3683680"/>
            <a:ext cx="1390190" cy="514934"/>
          </a:xfrm>
          <a:prstGeom prst="roundRect">
            <a:avLst/>
          </a:prstGeom>
          <a:solidFill>
            <a:srgbClr val="FF00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913" tIns="38957" rIns="77913" bIns="38957" numCol="1" rtlCol="0" anchor="t" anchorCtr="0" compatLnSpc="1">
            <a:prstTxWarp prst="textNoShape">
              <a:avLst/>
            </a:prstTxWarp>
          </a:bodyPr>
          <a:lstStyle/>
          <a:p>
            <a:pPr defTabSz="77917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363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363187" y="3162879"/>
            <a:ext cx="6262654" cy="744039"/>
          </a:xfrm>
          <a:prstGeom prst="roundRect">
            <a:avLst/>
          </a:prstGeom>
          <a:solidFill>
            <a:srgbClr val="FF00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913" tIns="38957" rIns="77913" bIns="38957" numCol="1" rtlCol="0" anchor="t" anchorCtr="0" compatLnSpc="1">
            <a:prstTxWarp prst="textNoShape">
              <a:avLst/>
            </a:prstTxWarp>
          </a:bodyPr>
          <a:lstStyle/>
          <a:p>
            <a:pPr defTabSz="77917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363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74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73EC3-B5D6-8808-0D16-16075A69A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Sudari</a:t>
            </a:r>
            <a:r>
              <a:rPr lang="en-GB" dirty="0"/>
              <a:t> </a:t>
            </a:r>
            <a:r>
              <a:rPr lang="en-GB" dirty="0" err="1"/>
              <a:t>protona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A6BDE3-F4E5-34DC-686D-AA27AC425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23" y="2088936"/>
            <a:ext cx="4108242" cy="39830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60DB68-64FD-2345-AA7F-ED8ED7645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437" y="2088936"/>
            <a:ext cx="4358382" cy="39830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CFF9C7-D504-B9C2-F6BD-A3709CBC9D79}"/>
              </a:ext>
            </a:extLst>
          </p:cNvPr>
          <p:cNvSpPr txBox="1"/>
          <p:nvPr/>
        </p:nvSpPr>
        <p:spPr>
          <a:xfrm>
            <a:off x="1584360" y="1222218"/>
            <a:ext cx="5992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Koliko </a:t>
            </a:r>
            <a:r>
              <a:rPr lang="en-GB" sz="3200" dirty="0" err="1"/>
              <a:t>čestica</a:t>
            </a:r>
            <a:r>
              <a:rPr lang="en-GB" sz="3200" dirty="0"/>
              <a:t> </a:t>
            </a:r>
            <a:r>
              <a:rPr lang="en-GB" sz="3200" dirty="0" err="1"/>
              <a:t>ima</a:t>
            </a:r>
            <a:r>
              <a:rPr lang="en-GB" sz="3200" dirty="0"/>
              <a:t> u </a:t>
            </a:r>
            <a:r>
              <a:rPr lang="en-GB" sz="3200" dirty="0" err="1"/>
              <a:t>protonu</a:t>
            </a:r>
            <a:r>
              <a:rPr lang="en-GB" sz="3200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7048514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F07457-FF76-B648-B86D-7BFA647684A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695299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Hadron collisions: a messy business</a:t>
            </a:r>
          </a:p>
        </p:txBody>
      </p:sp>
      <p:pic>
        <p:nvPicPr>
          <p:cNvPr id="53251" name="Picture 1029" descr="asterix-colli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t="5890" b="1483"/>
          <a:stretch>
            <a:fillRect/>
          </a:stretch>
        </p:blipFill>
        <p:spPr bwMode="auto">
          <a:xfrm>
            <a:off x="4431323" y="4343400"/>
            <a:ext cx="4655527" cy="164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Text Box 1030"/>
          <p:cNvSpPr txBox="1">
            <a:spLocks noChangeArrowheads="1"/>
          </p:cNvSpPr>
          <p:nvPr/>
        </p:nvSpPr>
        <p:spPr bwMode="auto">
          <a:xfrm>
            <a:off x="5036230" y="3569698"/>
            <a:ext cx="3844322" cy="71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215" b="0">
                <a:latin typeface="Times" charset="0"/>
              </a:rPr>
              <a:t>Hadron collider</a:t>
            </a:r>
          </a:p>
          <a:p>
            <a:pPr algn="ctr"/>
            <a:r>
              <a:rPr lang="en-US" sz="1846" b="0">
                <a:latin typeface="Times" charset="0"/>
              </a:rPr>
              <a:t>(collision of many point-like particles)</a:t>
            </a:r>
            <a:endParaRPr lang="en-US" sz="2215" b="0">
              <a:latin typeface="Times" charset="0"/>
            </a:endParaRPr>
          </a:p>
        </p:txBody>
      </p:sp>
      <p:sp>
        <p:nvSpPr>
          <p:cNvPr id="53253" name="Text Box 1031"/>
          <p:cNvSpPr txBox="1">
            <a:spLocks noChangeArrowheads="1"/>
          </p:cNvSpPr>
          <p:nvPr/>
        </p:nvSpPr>
        <p:spPr bwMode="auto">
          <a:xfrm>
            <a:off x="7543800" y="6101862"/>
            <a:ext cx="1425820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77" b="0" i="1">
                <a:latin typeface="Times" charset="0"/>
              </a:rPr>
              <a:t>[Karl Jakobs]</a:t>
            </a:r>
          </a:p>
        </p:txBody>
      </p:sp>
      <p:sp>
        <p:nvSpPr>
          <p:cNvPr id="53254" name="Text Box 1032"/>
          <p:cNvSpPr txBox="1">
            <a:spLocks noChangeArrowheads="1"/>
          </p:cNvSpPr>
          <p:nvPr/>
        </p:nvSpPr>
        <p:spPr bwMode="auto">
          <a:xfrm>
            <a:off x="734544" y="3640037"/>
            <a:ext cx="3435557" cy="71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215" b="0">
                <a:latin typeface="Times" charset="0"/>
              </a:rPr>
              <a:t>Lepton collider</a:t>
            </a:r>
          </a:p>
          <a:p>
            <a:pPr algn="ctr"/>
            <a:r>
              <a:rPr lang="en-US" sz="1846" b="0">
                <a:latin typeface="Times" charset="0"/>
              </a:rPr>
              <a:t>(collision of 2 point-like particles)</a:t>
            </a:r>
          </a:p>
        </p:txBody>
      </p:sp>
      <p:grpSp>
        <p:nvGrpSpPr>
          <p:cNvPr id="53255" name="Group 1039"/>
          <p:cNvGrpSpPr>
            <a:grpSpLocks/>
          </p:cNvGrpSpPr>
          <p:nvPr/>
        </p:nvGrpSpPr>
        <p:grpSpPr bwMode="auto">
          <a:xfrm>
            <a:off x="609600" y="4765431"/>
            <a:ext cx="3505200" cy="844062"/>
            <a:chOff x="144" y="2880"/>
            <a:chExt cx="2208" cy="576"/>
          </a:xfrm>
        </p:grpSpPr>
        <p:pic>
          <p:nvPicPr>
            <p:cNvPr id="53258" name="Picture 1034" descr="running-guy.gif                                                000794E5Macintosh HD                   C05CA6E8: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2952"/>
              <a:ext cx="528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9" name="Picture 1035" descr="running-guy.gif                                                000794E5Macintosh HD                   C05CA6E8: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4" y="2880"/>
              <a:ext cx="576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260" name="AutoShape 1036"/>
            <p:cNvSpPr>
              <a:spLocks noChangeArrowheads="1"/>
            </p:cNvSpPr>
            <p:nvPr/>
          </p:nvSpPr>
          <p:spPr bwMode="auto">
            <a:xfrm>
              <a:off x="1152" y="3024"/>
              <a:ext cx="336" cy="336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215">
                <a:latin typeface="Times" charset="0"/>
              </a:endParaRPr>
            </a:p>
          </p:txBody>
        </p:sp>
        <p:sp>
          <p:nvSpPr>
            <p:cNvPr id="53261" name="AutoShape 1037"/>
            <p:cNvSpPr>
              <a:spLocks noChangeArrowheads="1"/>
            </p:cNvSpPr>
            <p:nvPr/>
          </p:nvSpPr>
          <p:spPr bwMode="auto">
            <a:xfrm>
              <a:off x="768" y="3072"/>
              <a:ext cx="336" cy="144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215">
                <a:latin typeface="Times" charset="0"/>
              </a:endParaRPr>
            </a:p>
          </p:txBody>
        </p:sp>
        <p:sp>
          <p:nvSpPr>
            <p:cNvPr id="53262" name="AutoShape 1038"/>
            <p:cNvSpPr>
              <a:spLocks noChangeArrowheads="1"/>
            </p:cNvSpPr>
            <p:nvPr/>
          </p:nvSpPr>
          <p:spPr bwMode="auto">
            <a:xfrm flipH="1">
              <a:off x="1536" y="3072"/>
              <a:ext cx="336" cy="144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215">
                <a:latin typeface="Times" charset="0"/>
              </a:endParaRPr>
            </a:p>
          </p:txBody>
        </p:sp>
      </p:grpSp>
      <p:sp>
        <p:nvSpPr>
          <p:cNvPr id="53256" name="Rectangle 1040"/>
          <p:cNvSpPr>
            <a:spLocks noChangeArrowheads="1"/>
          </p:cNvSpPr>
          <p:nvPr/>
        </p:nvSpPr>
        <p:spPr bwMode="auto">
          <a:xfrm>
            <a:off x="105508" y="3499339"/>
            <a:ext cx="4114800" cy="246184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215">
              <a:latin typeface="Times" charset="0"/>
            </a:endParaRPr>
          </a:p>
        </p:txBody>
      </p:sp>
      <p:sp>
        <p:nvSpPr>
          <p:cNvPr id="53257" name="Rectangle 1041"/>
          <p:cNvSpPr>
            <a:spLocks noChangeArrowheads="1"/>
          </p:cNvSpPr>
          <p:nvPr/>
        </p:nvSpPr>
        <p:spPr bwMode="auto">
          <a:xfrm>
            <a:off x="4431323" y="3499339"/>
            <a:ext cx="4648200" cy="2461846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2215">
              <a:solidFill>
                <a:schemeClr val="accent2"/>
              </a:solidFill>
              <a:latin typeface="Times" charset="0"/>
            </a:endParaRPr>
          </a:p>
        </p:txBody>
      </p:sp>
      <p:pic>
        <p:nvPicPr>
          <p:cNvPr id="16" name="Picture 39">
            <a:extLst>
              <a:ext uri="{FF2B5EF4-FFF2-40B4-BE49-F238E27FC236}">
                <a16:creationId xmlns:a16="http://schemas.microsoft.com/office/drawing/2014/main" id="{618FE61D-0765-AF55-9EE0-517931F34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502020"/>
            <a:ext cx="1600200" cy="136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8">
            <a:extLst>
              <a:ext uri="{FF2B5EF4-FFF2-40B4-BE49-F238E27FC236}">
                <a16:creationId xmlns:a16="http://schemas.microsoft.com/office/drawing/2014/main" id="{373CB670-9D19-58E6-9975-2C434257E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3258" y="1342293"/>
            <a:ext cx="1406154" cy="54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r>
              <a:rPr lang="ta-IN" sz="2954" dirty="0" err="1">
                <a:solidFill>
                  <a:srgbClr val="FF0000"/>
                </a:solidFill>
                <a:latin typeface="Arial" charset="0"/>
              </a:rPr>
              <a:t>Proton</a:t>
            </a:r>
            <a:r>
              <a:rPr lang="ta-IN" sz="2954" dirty="0">
                <a:solidFill>
                  <a:srgbClr val="FF0000"/>
                </a:solidFill>
                <a:latin typeface="Arial" charset="0"/>
              </a:rPr>
              <a:t>:</a:t>
            </a:r>
            <a:endParaRPr lang="en-US" sz="2954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9" name="Text Box 1030">
            <a:extLst>
              <a:ext uri="{FF2B5EF4-FFF2-40B4-BE49-F238E27FC236}">
                <a16:creationId xmlns:a16="http://schemas.microsoft.com/office/drawing/2014/main" id="{DF16C8D9-405B-3E6D-82C9-2B21B6D84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2473" y="1840680"/>
            <a:ext cx="34515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000000"/>
                </a:solidFill>
                <a:latin typeface="Arial" charset="0"/>
              </a:rPr>
              <a:t>Hadronski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charset="0"/>
              </a:rPr>
              <a:t>sudarivač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</a:rPr>
              <a:t>sudar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 ~50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</a:rPr>
              <a:t>točkastih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</a:rPr>
              <a:t>čestica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)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FB7BD3-8205-E821-DFB3-55BB07EAD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82" y="2799265"/>
            <a:ext cx="3169457" cy="54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r>
              <a:rPr lang="en-US" sz="2954" dirty="0" err="1">
                <a:solidFill>
                  <a:srgbClr val="FF0000"/>
                </a:solidFill>
                <a:latin typeface="Comic Sans MS" charset="0"/>
                <a:cs typeface="Comic Sans MS" charset="0"/>
              </a:rPr>
              <a:t>Gdje</a:t>
            </a:r>
            <a:r>
              <a:rPr lang="en-US" sz="2954" dirty="0">
                <a:solidFill>
                  <a:srgbClr val="FF0000"/>
                </a:solidFill>
                <a:latin typeface="Comic Sans MS" charset="0"/>
                <a:cs typeface="Comic Sans MS" charset="0"/>
              </a:rPr>
              <a:t> je Asterix?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V. </a:t>
            </a:r>
            <a:r>
              <a:rPr lang="en-US" dirty="0" err="1"/>
              <a:t>Brigljević</a:t>
            </a:r>
            <a:r>
              <a:rPr lang="en-US" dirty="0"/>
              <a:t> 		</a:t>
            </a:r>
            <a:endParaRPr lang="en-US" i="0" dirty="0"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813B48-BDC6-2948-A605-990255E584B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Rectangle 1026"/>
          <p:cNvSpPr txBox="1">
            <a:spLocks noChangeArrowheads="1"/>
          </p:cNvSpPr>
          <p:nvPr/>
        </p:nvSpPr>
        <p:spPr bwMode="auto">
          <a:xfrm>
            <a:off x="0" y="4"/>
            <a:ext cx="9144000" cy="1125415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692" dirty="0">
                <a:cs typeface="+mj-cs"/>
              </a:rPr>
              <a:t>Lepton </a:t>
            </a:r>
            <a:r>
              <a:rPr lang="en-US" sz="3692" dirty="0" err="1">
                <a:cs typeface="+mj-cs"/>
              </a:rPr>
              <a:t>vs</a:t>
            </a:r>
            <a:r>
              <a:rPr lang="en-US" sz="3692" dirty="0">
                <a:cs typeface="+mj-cs"/>
              </a:rPr>
              <a:t> Hadron Collider:</a:t>
            </a:r>
          </a:p>
          <a:p>
            <a:pPr eaLnBrk="1" hangingPunct="1">
              <a:defRPr/>
            </a:pPr>
            <a:r>
              <a:rPr lang="en-US" sz="3692" dirty="0">
                <a:cs typeface="+mj-cs"/>
              </a:rPr>
              <a:t>The Beauty and the Beast</a:t>
            </a:r>
          </a:p>
        </p:txBody>
      </p:sp>
      <p:pic>
        <p:nvPicPr>
          <p:cNvPr id="15" name="Picture 2" descr="C:\My Documents\My Documents\BaBar slides\GR1Sep2000\event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6402"/>
            <a:ext cx="3946524" cy="39468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Screen Shot 2012-10-16 at 2.15.59 PM.png">
            <a:hlinkClick r:id="rId4" action="ppaction://hlinkfile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8" r="10446"/>
          <a:stretch/>
        </p:blipFill>
        <p:spPr bwMode="auto">
          <a:xfrm>
            <a:off x="4642338" y="2303589"/>
            <a:ext cx="4409284" cy="346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8948" t="26440" r="57892"/>
          <a:stretch/>
        </p:blipFill>
        <p:spPr>
          <a:xfrm>
            <a:off x="3165231" y="3288323"/>
            <a:ext cx="1055074" cy="17531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36725" r="16465" b="31959"/>
          <a:stretch/>
        </p:blipFill>
        <p:spPr>
          <a:xfrm>
            <a:off x="7635175" y="1529861"/>
            <a:ext cx="1227475" cy="1336431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776658" y="1529862"/>
            <a:ext cx="3129383" cy="490134"/>
            <a:chOff x="841375" y="1371600"/>
            <a:chExt cx="3390168" cy="530979"/>
          </a:xfrm>
        </p:grpSpPr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841375" y="1371600"/>
              <a:ext cx="3390168" cy="5309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844083">
                <a:spcBef>
                  <a:spcPct val="0"/>
                </a:spcBef>
                <a:defRPr/>
              </a:pPr>
              <a:r>
                <a:rPr lang="en-US" sz="2585" i="1" kern="0" dirty="0" err="1">
                  <a:solidFill>
                    <a:srgbClr val="0000D4"/>
                  </a:solidFill>
                  <a:latin typeface="Tahoma" charset="0"/>
                </a:rPr>
                <a:t>e</a:t>
              </a:r>
              <a:r>
                <a:rPr lang="en-US" sz="2585" i="1" kern="0" baseline="30000" dirty="0" err="1">
                  <a:solidFill>
                    <a:srgbClr val="0000D4"/>
                  </a:solidFill>
                  <a:latin typeface="Tahoma" charset="0"/>
                </a:rPr>
                <a:t>+</a:t>
              </a:r>
              <a:r>
                <a:rPr lang="en-US" sz="2585" i="1" kern="0" dirty="0" err="1">
                  <a:solidFill>
                    <a:srgbClr val="0000D4"/>
                  </a:solidFill>
                  <a:latin typeface="Tahoma" charset="0"/>
                </a:rPr>
                <a:t>e</a:t>
              </a:r>
              <a:r>
                <a:rPr lang="en-US" sz="2585" i="1" kern="0" baseline="30000" dirty="0">
                  <a:solidFill>
                    <a:srgbClr val="0000D4"/>
                  </a:solidFill>
                  <a:latin typeface="Tahoma" charset="0"/>
                </a:rPr>
                <a:t>- </a:t>
              </a:r>
              <a:r>
                <a:rPr lang="en-US" sz="2585" kern="0" dirty="0">
                  <a:solidFill>
                    <a:srgbClr val="0000D4"/>
                  </a:solidFill>
                  <a:latin typeface="Tahoma" charset="0"/>
                  <a:sym typeface="Symbol" charset="0"/>
                </a:rPr>
                <a:t> </a:t>
              </a:r>
              <a:r>
                <a:rPr lang="en-US" sz="2585" i="1" kern="0" dirty="0">
                  <a:solidFill>
                    <a:srgbClr val="0000D4"/>
                  </a:solidFill>
                  <a:latin typeface="Tahoma" charset="0"/>
                  <a:sym typeface="Symbol" charset="0"/>
                </a:rPr>
                <a:t></a:t>
              </a:r>
              <a:r>
                <a:rPr lang="en-US" sz="2585" kern="0" dirty="0">
                  <a:solidFill>
                    <a:srgbClr val="0000D4"/>
                  </a:solidFill>
                  <a:latin typeface="Tahoma" charset="0"/>
                  <a:sym typeface="Symbol" charset="0"/>
                </a:rPr>
                <a:t>(4S)  </a:t>
              </a:r>
              <a:r>
                <a:rPr lang="en-US" sz="2585" i="1" kern="0" dirty="0">
                  <a:solidFill>
                    <a:srgbClr val="0000D4"/>
                  </a:solidFill>
                  <a:latin typeface="Tahoma" charset="0"/>
                </a:rPr>
                <a:t>B</a:t>
              </a:r>
              <a:r>
                <a:rPr lang="en-US" sz="2585" kern="0" dirty="0">
                  <a:solidFill>
                    <a:srgbClr val="0000D4"/>
                  </a:solidFill>
                  <a:latin typeface="Tahoma" charset="0"/>
                  <a:sym typeface="Symbol" charset="0"/>
                </a:rPr>
                <a:t> </a:t>
              </a:r>
              <a:r>
                <a:rPr lang="en-US" sz="2585" i="1" kern="0" dirty="0">
                  <a:solidFill>
                    <a:srgbClr val="0000D4"/>
                  </a:solidFill>
                  <a:latin typeface="Tahoma" charset="0"/>
                </a:rPr>
                <a:t>B</a:t>
              </a:r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>
              <a:off x="3962400" y="1447800"/>
              <a:ext cx="152400" cy="0"/>
            </a:xfrm>
            <a:prstGeom prst="line">
              <a:avLst/>
            </a:prstGeom>
            <a:noFill/>
            <a:ln w="28575">
              <a:solidFill>
                <a:srgbClr val="0000D4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44083">
                <a:defRPr/>
              </a:pPr>
              <a:endParaRPr lang="en-US" sz="1662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5710" y="2004591"/>
            <a:ext cx="3548280" cy="660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46" dirty="0"/>
              <a:t>Fully reconstructed </a:t>
            </a:r>
            <a:r>
              <a:rPr lang="el-GR" sz="1846" dirty="0"/>
              <a:t>Υ</a:t>
            </a:r>
            <a:r>
              <a:rPr lang="en-US" sz="1846" dirty="0"/>
              <a:t>(4S) decay</a:t>
            </a:r>
          </a:p>
          <a:p>
            <a:pPr algn="ctr"/>
            <a:r>
              <a:rPr lang="en-US" sz="1846" dirty="0"/>
              <a:t>In the BABAR detector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1128" y="1579814"/>
            <a:ext cx="2935419" cy="7172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46" dirty="0"/>
              <a:t>H-&gt;ZZ-&gt;4</a:t>
            </a:r>
            <a:r>
              <a:rPr lang="el-GR" sz="1846" dirty="0"/>
              <a:t>μ</a:t>
            </a:r>
            <a:r>
              <a:rPr lang="en-US" sz="1846" dirty="0"/>
              <a:t> </a:t>
            </a:r>
            <a:r>
              <a:rPr lang="en-US" sz="2215" dirty="0">
                <a:solidFill>
                  <a:srgbClr val="FF0000"/>
                </a:solidFill>
              </a:rPr>
              <a:t>+ X</a:t>
            </a:r>
            <a:r>
              <a:rPr lang="en-US" sz="1846" dirty="0"/>
              <a:t> candidate</a:t>
            </a:r>
          </a:p>
          <a:p>
            <a:pPr algn="ctr"/>
            <a:r>
              <a:rPr lang="en-US" sz="1846" dirty="0"/>
              <a:t>In ATLAS</a:t>
            </a:r>
          </a:p>
        </p:txBody>
      </p:sp>
    </p:spTree>
    <p:extLst>
      <p:ext uri="{BB962C8B-B14F-4D97-AF65-F5344CB8AC3E}">
        <p14:creationId xmlns:p14="http://schemas.microsoft.com/office/powerpoint/2010/main" val="59624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92" name="Rectangle 28"/>
          <p:cNvSpPr>
            <a:spLocks noChangeArrowheads="1"/>
          </p:cNvSpPr>
          <p:nvPr/>
        </p:nvSpPr>
        <p:spPr bwMode="auto">
          <a:xfrm>
            <a:off x="457200" y="1459523"/>
            <a:ext cx="8153400" cy="4290646"/>
          </a:xfrm>
          <a:prstGeom prst="rect">
            <a:avLst/>
          </a:prstGeom>
          <a:solidFill>
            <a:srgbClr val="FFF0B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US" sz="1477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97667" name="Picture 3" descr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9863"/>
            <a:ext cx="7239000" cy="4023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953000" y="2584939"/>
            <a:ext cx="3390900" cy="2039815"/>
            <a:chOff x="3120" y="1344"/>
            <a:chExt cx="2136" cy="1392"/>
          </a:xfrm>
        </p:grpSpPr>
        <p:grpSp>
          <p:nvGrpSpPr>
            <p:cNvPr id="570376" name="Group 8"/>
            <p:cNvGrpSpPr>
              <a:grpSpLocks/>
            </p:cNvGrpSpPr>
            <p:nvPr/>
          </p:nvGrpSpPr>
          <p:grpSpPr bwMode="auto">
            <a:xfrm>
              <a:off x="3120" y="1344"/>
              <a:ext cx="1872" cy="1344"/>
              <a:chOff x="3120" y="1344"/>
              <a:chExt cx="1872" cy="1344"/>
            </a:xfrm>
          </p:grpSpPr>
          <p:sp>
            <p:nvSpPr>
              <p:cNvPr id="570381" name="Line 9"/>
              <p:cNvSpPr>
                <a:spLocks noChangeShapeType="1"/>
              </p:cNvSpPr>
              <p:nvPr/>
            </p:nvSpPr>
            <p:spPr bwMode="auto">
              <a:xfrm flipV="1">
                <a:off x="4032" y="1518"/>
                <a:ext cx="960" cy="3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62"/>
              </a:p>
            </p:txBody>
          </p:sp>
          <p:sp>
            <p:nvSpPr>
              <p:cNvPr id="570382" name="Line 10"/>
              <p:cNvSpPr>
                <a:spLocks noChangeShapeType="1"/>
              </p:cNvSpPr>
              <p:nvPr/>
            </p:nvSpPr>
            <p:spPr bwMode="auto">
              <a:xfrm>
                <a:off x="4032" y="2064"/>
                <a:ext cx="912" cy="432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62"/>
              </a:p>
            </p:txBody>
          </p:sp>
          <p:sp>
            <p:nvSpPr>
              <p:cNvPr id="570383" name="Line 11"/>
              <p:cNvSpPr>
                <a:spLocks noChangeShapeType="1"/>
              </p:cNvSpPr>
              <p:nvPr/>
            </p:nvSpPr>
            <p:spPr bwMode="auto">
              <a:xfrm rot="9491046" flipH="1">
                <a:off x="4464" y="1715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62"/>
              </a:p>
            </p:txBody>
          </p:sp>
          <p:sp>
            <p:nvSpPr>
              <p:cNvPr id="570384" name="Line 12"/>
              <p:cNvSpPr>
                <a:spLocks noChangeShapeType="1"/>
              </p:cNvSpPr>
              <p:nvPr/>
            </p:nvSpPr>
            <p:spPr bwMode="auto">
              <a:xfrm rot="12545569" flipH="1">
                <a:off x="4416" y="2256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62"/>
              </a:p>
            </p:txBody>
          </p:sp>
          <p:grpSp>
            <p:nvGrpSpPr>
              <p:cNvPr id="570385" name="Group 13"/>
              <p:cNvGrpSpPr>
                <a:grpSpLocks/>
              </p:cNvGrpSpPr>
              <p:nvPr/>
            </p:nvGrpSpPr>
            <p:grpSpPr bwMode="auto">
              <a:xfrm>
                <a:off x="3120" y="1344"/>
                <a:ext cx="432" cy="432"/>
                <a:chOff x="3158" y="1093"/>
                <a:chExt cx="432" cy="432"/>
              </a:xfrm>
            </p:grpSpPr>
            <p:sp>
              <p:nvSpPr>
                <p:cNvPr id="497678" name="Oval 14"/>
                <p:cNvSpPr>
                  <a:spLocks noChangeArrowheads="1"/>
                </p:cNvSpPr>
                <p:nvPr/>
              </p:nvSpPr>
              <p:spPr bwMode="auto">
                <a:xfrm>
                  <a:off x="3158" y="1093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 sz="1477" b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97679" name="Rectangle 15"/>
                <p:cNvSpPr>
                  <a:spLocks noChangeArrowheads="1"/>
                </p:cNvSpPr>
                <p:nvPr/>
              </p:nvSpPr>
              <p:spPr bwMode="auto">
                <a:xfrm>
                  <a:off x="3254" y="1158"/>
                  <a:ext cx="244" cy="3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sz="2585" b="1" i="1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latin typeface="Arial" charset="0"/>
                    </a:rPr>
                    <a:t>g</a:t>
                  </a:r>
                  <a:endParaRPr lang="en-US" sz="1477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endParaRPr>
                </a:p>
              </p:txBody>
            </p:sp>
          </p:grpSp>
          <p:grpSp>
            <p:nvGrpSpPr>
              <p:cNvPr id="570386" name="Group 16"/>
              <p:cNvGrpSpPr>
                <a:grpSpLocks/>
              </p:cNvGrpSpPr>
              <p:nvPr/>
            </p:nvGrpSpPr>
            <p:grpSpPr bwMode="auto">
              <a:xfrm>
                <a:off x="3120" y="2256"/>
                <a:ext cx="432" cy="432"/>
                <a:chOff x="3158" y="2341"/>
                <a:chExt cx="432" cy="432"/>
              </a:xfrm>
            </p:grpSpPr>
            <p:sp>
              <p:nvSpPr>
                <p:cNvPr id="497681" name="Oval 17"/>
                <p:cNvSpPr>
                  <a:spLocks noChangeArrowheads="1"/>
                </p:cNvSpPr>
                <p:nvPr/>
              </p:nvSpPr>
              <p:spPr bwMode="auto">
                <a:xfrm>
                  <a:off x="3158" y="2341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 sz="1477" b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497682" name="Rectangle 18"/>
                <p:cNvSpPr>
                  <a:spLocks noChangeArrowheads="1"/>
                </p:cNvSpPr>
                <p:nvPr/>
              </p:nvSpPr>
              <p:spPr bwMode="auto">
                <a:xfrm>
                  <a:off x="3254" y="2406"/>
                  <a:ext cx="244" cy="3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sz="2585" b="1" i="1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latin typeface="Arial" charset="0"/>
                    </a:rPr>
                    <a:t>g</a:t>
                  </a:r>
                  <a:endParaRPr lang="en-US" sz="1477" b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70387" name="Group 19"/>
              <p:cNvGrpSpPr>
                <a:grpSpLocks/>
              </p:cNvGrpSpPr>
              <p:nvPr/>
            </p:nvGrpSpPr>
            <p:grpSpPr bwMode="auto">
              <a:xfrm>
                <a:off x="3600" y="1728"/>
                <a:ext cx="482" cy="528"/>
                <a:chOff x="4656" y="672"/>
                <a:chExt cx="482" cy="528"/>
              </a:xfrm>
            </p:grpSpPr>
            <p:pic>
              <p:nvPicPr>
                <p:cNvPr id="570388" name="Picture 20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56" y="672"/>
                  <a:ext cx="482" cy="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97685" name="Oval 21"/>
                <p:cNvSpPr>
                  <a:spLocks noChangeArrowheads="1"/>
                </p:cNvSpPr>
                <p:nvPr/>
              </p:nvSpPr>
              <p:spPr bwMode="auto">
                <a:xfrm>
                  <a:off x="4656" y="672"/>
                  <a:ext cx="480" cy="528"/>
                </a:xfrm>
                <a:prstGeom prst="ellipse">
                  <a:avLst/>
                </a:prstGeom>
                <a:noFill/>
                <a:ln w="9525">
                  <a:solidFill>
                    <a:srgbClr val="C70C2C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 sz="1477" b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570377" name="Group 22"/>
            <p:cNvGrpSpPr>
              <a:grpSpLocks/>
            </p:cNvGrpSpPr>
            <p:nvPr/>
          </p:nvGrpSpPr>
          <p:grpSpPr bwMode="auto">
            <a:xfrm>
              <a:off x="4824" y="1354"/>
              <a:ext cx="432" cy="470"/>
              <a:chOff x="3696" y="3562"/>
              <a:chExt cx="432" cy="470"/>
            </a:xfrm>
          </p:grpSpPr>
          <p:sp>
            <p:nvSpPr>
              <p:cNvPr id="497687" name="Oval 23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 sz="1477" b="1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97688" name="Rectangle 24"/>
              <p:cNvSpPr>
                <a:spLocks noChangeArrowheads="1"/>
              </p:cNvSpPr>
              <p:nvPr/>
            </p:nvSpPr>
            <p:spPr bwMode="auto">
              <a:xfrm>
                <a:off x="3719" y="3562"/>
                <a:ext cx="299" cy="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ta-IN" sz="1477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 </a:t>
                </a:r>
                <a:r>
                  <a:rPr lang="ta-IN" sz="3692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2"/>
                    <a:cs typeface="Symbol" charset="2"/>
                  </a:rPr>
                  <a:t>g</a:t>
                </a:r>
                <a:endParaRPr lang="en-US" sz="1846" b="1" dirty="0">
                  <a:solidFill>
                    <a:srgbClr val="000000"/>
                  </a:solidFill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497690" name="Oval 26"/>
            <p:cNvSpPr>
              <a:spLocks noChangeArrowheads="1"/>
            </p:cNvSpPr>
            <p:nvPr/>
          </p:nvSpPr>
          <p:spPr bwMode="auto">
            <a:xfrm>
              <a:off x="4776" y="2304"/>
              <a:ext cx="432" cy="432"/>
            </a:xfrm>
            <a:prstGeom prst="ellipse">
              <a:avLst/>
            </a:prstGeom>
            <a:gradFill rotWithShape="0">
              <a:gsLst>
                <a:gs pos="0">
                  <a:srgbClr val="CF0428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477" b="1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11974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charset="0"/>
                <a:ea typeface="ＭＳ Ｐゴシック" charset="0"/>
              </a:rPr>
              <a:t>Osnovni procesi na LHC-u</a:t>
            </a:r>
          </a:p>
        </p:txBody>
      </p:sp>
      <p:sp>
        <p:nvSpPr>
          <p:cNvPr id="211973" name="Slide Number Placeholder 26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defRPr/>
            </a:pPr>
            <a:fld id="{701BD830-3671-F646-8839-462FD5400DD5}" type="slidenum">
              <a:rPr lang="en-US" sz="1292">
                <a:solidFill>
                  <a:srgbClr val="000000"/>
                </a:solidFill>
                <a:latin typeface="Times New Roman" charset="0"/>
              </a:rPr>
              <a:pPr>
                <a:defRPr/>
              </a:pPr>
              <a:t>24</a:t>
            </a:fld>
            <a:endParaRPr lang="en-US" sz="1292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7696200" y="3887667"/>
            <a:ext cx="474810" cy="66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a-IN" sz="1477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</a:t>
            </a:r>
            <a:r>
              <a:rPr lang="ta-IN" sz="3692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</a:rPr>
              <a:t>g</a:t>
            </a:r>
            <a:endParaRPr lang="en-US" sz="1846" b="1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3" y="2378320"/>
            <a:ext cx="3335215" cy="230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9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itle 2"/>
          <p:cNvSpPr>
            <a:spLocks noGrp="1"/>
          </p:cNvSpPr>
          <p:nvPr>
            <p:ph type="title"/>
          </p:nvPr>
        </p:nvSpPr>
        <p:spPr>
          <a:noFill/>
          <a:ln>
            <a:miter lim="800000"/>
            <a:headEnd/>
            <a:tailEnd/>
          </a:ln>
        </p:spPr>
        <p:txBody>
          <a:bodyPr vert="horz" wrap="square" lIns="90108" tIns="45054" rIns="90108" bIns="45054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ta-IN" dirty="0">
                <a:ea typeface="ＭＳ Ｐゴシック" pitchFamily="-106" charset="-128"/>
                <a:cs typeface="ＭＳ Ｐゴシック" pitchFamily="-106" charset="-128"/>
              </a:rPr>
              <a:t>Zlatni kanal: H </a:t>
            </a:r>
            <a:r>
              <a:rPr lang="ta-IN" dirty="0">
                <a:ea typeface="ＭＳ Ｐゴシック" pitchFamily="-106" charset="-128"/>
                <a:cs typeface="ＭＳ Ｐゴシック" pitchFamily="-106" charset="-128"/>
                <a:sym typeface="Wingdings"/>
              </a:rPr>
              <a:t> ZZ  </a:t>
            </a:r>
            <a:r>
              <a:rPr lang="en-US" dirty="0" err="1">
                <a:ea typeface="ＭＳ Ｐゴシック" pitchFamily="-106" charset="-128"/>
                <a:cs typeface="ＭＳ Ｐゴシック" pitchFamily="-106" charset="-128"/>
              </a:rPr>
              <a:t>l</a:t>
            </a:r>
            <a:r>
              <a:rPr lang="en-US" baseline="30000" dirty="0" err="1">
                <a:ea typeface="ＭＳ Ｐゴシック" pitchFamily="-106" charset="-128"/>
                <a:cs typeface="ＭＳ Ｐゴシック" pitchFamily="-106" charset="-128"/>
              </a:rPr>
              <a:t>-</a:t>
            </a:r>
            <a:r>
              <a:rPr lang="en-US" dirty="0" err="1">
                <a:ea typeface="ＭＳ Ｐゴシック" pitchFamily="-106" charset="-128"/>
                <a:cs typeface="ＭＳ Ｐゴシック" pitchFamily="-106" charset="-128"/>
              </a:rPr>
              <a:t>l</a:t>
            </a:r>
            <a:r>
              <a:rPr lang="en-US" baseline="30000" dirty="0" err="1">
                <a:ea typeface="ＭＳ Ｐゴシック" pitchFamily="-106" charset="-128"/>
                <a:cs typeface="ＭＳ Ｐゴシック" pitchFamily="-106" charset="-128"/>
              </a:rPr>
              <a:t>+</a:t>
            </a:r>
            <a:r>
              <a:rPr lang="en-US" dirty="0" err="1">
                <a:ea typeface="ＭＳ Ｐゴシック" pitchFamily="-106" charset="-128"/>
                <a:cs typeface="ＭＳ Ｐゴシック" pitchFamily="-106" charset="-128"/>
              </a:rPr>
              <a:t>l</a:t>
            </a:r>
            <a:r>
              <a:rPr lang="en-US" baseline="30000" dirty="0" err="1">
                <a:ea typeface="ＭＳ Ｐゴシック" pitchFamily="-106" charset="-128"/>
                <a:cs typeface="ＭＳ Ｐゴシック" pitchFamily="-106" charset="-128"/>
              </a:rPr>
              <a:t>-</a:t>
            </a:r>
            <a:r>
              <a:rPr lang="en-US" dirty="0" err="1">
                <a:ea typeface="ＭＳ Ｐゴシック" pitchFamily="-106" charset="-128"/>
                <a:cs typeface="ＭＳ Ｐゴシック" pitchFamily="-106" charset="-128"/>
              </a:rPr>
              <a:t>l</a:t>
            </a:r>
            <a:r>
              <a:rPr lang="en-US" baseline="30000" dirty="0">
                <a:ea typeface="ＭＳ Ｐゴシック" pitchFamily="-106" charset="-128"/>
                <a:cs typeface="ＭＳ Ｐゴシック" pitchFamily="-106" charset="-128"/>
              </a:rPr>
              <a:t>+</a:t>
            </a:r>
            <a:endParaRPr lang="en-US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33046" y="6261589"/>
            <a:ext cx="8440615" cy="191965"/>
          </a:xfrm>
        </p:spPr>
        <p:txBody>
          <a:bodyPr/>
          <a:lstStyle/>
          <a:p>
            <a:pPr algn="l">
              <a:defRPr/>
            </a:pPr>
            <a:fld id="{DE5ED11B-766D-4F4E-ADD8-9F837B533625}" type="slidenum">
              <a:rPr lang="en-US" i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algn="l">
                <a:defRPr/>
              </a:pPr>
              <a:t>25</a:t>
            </a:fld>
            <a:endParaRPr lang="en-US" i="1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92900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1" t="3429" r="6461" b="3429"/>
          <a:stretch>
            <a:fillRect/>
          </a:stretch>
        </p:blipFill>
        <p:spPr bwMode="auto">
          <a:xfrm>
            <a:off x="194" y="274027"/>
            <a:ext cx="9165981" cy="63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16D151-CB1A-6949-B237-87DE19B32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82" y="836712"/>
            <a:ext cx="3505266" cy="1802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1" name="Slide Number Placeholder 3"/>
          <p:cNvSpPr txBox="1">
            <a:spLocks/>
          </p:cNvSpPr>
          <p:nvPr/>
        </p:nvSpPr>
        <p:spPr bwMode="auto">
          <a:xfrm>
            <a:off x="8534400" y="6263634"/>
            <a:ext cx="609600" cy="33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376" tIns="42188" rIns="84376" bIns="42188" anchor="b"/>
          <a:lstStyle>
            <a:lvl1pPr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r" eaLnBrk="1" hangingPunct="1"/>
            <a:fld id="{73989634-3EDC-F744-ABFC-66D679EC2C7A}" type="slidenum">
              <a:rPr lang="en-US" sz="1108">
                <a:solidFill>
                  <a:srgbClr val="000000"/>
                </a:solidFill>
                <a:latin typeface="Arial" charset="0"/>
              </a:rPr>
              <a:pPr algn="r" eaLnBrk="1" hangingPunct="1"/>
              <a:t>26</a:t>
            </a:fld>
            <a:endParaRPr lang="en-US" sz="1108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93922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70" y="685800"/>
            <a:ext cx="6620608" cy="555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23" name="TextBox 4"/>
          <p:cNvSpPr txBox="1">
            <a:spLocks noChangeArrowheads="1"/>
          </p:cNvSpPr>
          <p:nvPr/>
        </p:nvSpPr>
        <p:spPr bwMode="auto">
          <a:xfrm>
            <a:off x="1966548" y="4062626"/>
            <a:ext cx="232410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-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1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24 GeV</a:t>
            </a:r>
          </a:p>
        </p:txBody>
      </p:sp>
      <p:sp>
        <p:nvSpPr>
          <p:cNvPr id="593924" name="TextBox 6"/>
          <p:cNvSpPr txBox="1">
            <a:spLocks noChangeArrowheads="1"/>
          </p:cNvSpPr>
          <p:nvPr/>
        </p:nvSpPr>
        <p:spPr bwMode="auto">
          <a:xfrm>
            <a:off x="5059973" y="1319426"/>
            <a:ext cx="2606919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+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1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43 GeV</a:t>
            </a:r>
          </a:p>
        </p:txBody>
      </p:sp>
      <p:sp>
        <p:nvSpPr>
          <p:cNvPr id="593925" name="TextBox 7"/>
          <p:cNvSpPr txBox="1">
            <a:spLocks noChangeArrowheads="1"/>
          </p:cNvSpPr>
          <p:nvPr/>
        </p:nvSpPr>
        <p:spPr bwMode="auto">
          <a:xfrm>
            <a:off x="6248400" y="2655857"/>
            <a:ext cx="2614246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000000"/>
                </a:solidFill>
                <a:latin typeface="Corbel" charset="0"/>
              </a:rPr>
              <a:t>e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-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2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10 GeV</a:t>
            </a:r>
          </a:p>
        </p:txBody>
      </p:sp>
      <p:sp>
        <p:nvSpPr>
          <p:cNvPr id="593926" name="TextBox 8"/>
          <p:cNvSpPr txBox="1">
            <a:spLocks noChangeArrowheads="1"/>
          </p:cNvSpPr>
          <p:nvPr/>
        </p:nvSpPr>
        <p:spPr bwMode="auto">
          <a:xfrm>
            <a:off x="5416068" y="4906688"/>
            <a:ext cx="262890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000000"/>
                </a:solidFill>
                <a:latin typeface="Corbel" charset="0"/>
              </a:rPr>
              <a:t>e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+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2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21 GeV</a:t>
            </a:r>
          </a:p>
        </p:txBody>
      </p:sp>
      <p:sp>
        <p:nvSpPr>
          <p:cNvPr id="593927" name="TextBox 9"/>
          <p:cNvSpPr txBox="1">
            <a:spLocks noChangeArrowheads="1"/>
          </p:cNvSpPr>
          <p:nvPr/>
        </p:nvSpPr>
        <p:spPr bwMode="auto">
          <a:xfrm>
            <a:off x="1125415" y="2866294"/>
            <a:ext cx="3160835" cy="102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800000"/>
                </a:solidFill>
                <a:latin typeface="Corbel" charset="0"/>
              </a:rPr>
              <a:t>8 TeV DATA</a:t>
            </a:r>
          </a:p>
          <a:p>
            <a:pPr eaLnBrk="1" hangingPunct="1"/>
            <a:endParaRPr lang="en-US" sz="1846">
              <a:solidFill>
                <a:srgbClr val="0000FF"/>
              </a:solidFill>
              <a:latin typeface="Calibri" charset="0"/>
            </a:endParaRPr>
          </a:p>
          <a:p>
            <a:pPr eaLnBrk="1" hangingPunct="1"/>
            <a:r>
              <a:rPr lang="en-US" sz="2031">
                <a:solidFill>
                  <a:srgbClr val="0000FF"/>
                </a:solidFill>
                <a:latin typeface="Corbel" charset="0"/>
              </a:rPr>
              <a:t>4-lepton Mass : 126.9 GeV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F7111E-FA3C-EF4E-94A0-6874A1BA6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64693"/>
            <a:ext cx="3180097" cy="1634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945" name="Picture 1" descr="4mu+g-7TeV-3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861" y="1119556"/>
            <a:ext cx="7351834" cy="530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946" name="TextBox 2"/>
          <p:cNvSpPr txBox="1">
            <a:spLocks noChangeArrowheads="1"/>
          </p:cNvSpPr>
          <p:nvPr/>
        </p:nvSpPr>
        <p:spPr bwMode="auto">
          <a:xfrm>
            <a:off x="422035" y="3499339"/>
            <a:ext cx="3160835" cy="102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800000"/>
                </a:solidFill>
                <a:latin typeface="Corbel" charset="0"/>
              </a:rPr>
              <a:t>7 TeV DATA</a:t>
            </a:r>
          </a:p>
          <a:p>
            <a:pPr eaLnBrk="1" hangingPunct="1"/>
            <a:endParaRPr lang="en-US" sz="1846">
              <a:solidFill>
                <a:srgbClr val="0000FF"/>
              </a:solidFill>
              <a:latin typeface="Calibri" charset="0"/>
            </a:endParaRPr>
          </a:p>
          <a:p>
            <a:pPr eaLnBrk="1" hangingPunct="1"/>
            <a:r>
              <a:rPr lang="en-US" sz="2031">
                <a:solidFill>
                  <a:srgbClr val="0000FF"/>
                </a:solidFill>
                <a:latin typeface="Corbel" charset="0"/>
              </a:rPr>
              <a:t>4μ+γ Mass : 126.1 GeV</a:t>
            </a:r>
          </a:p>
        </p:txBody>
      </p:sp>
      <p:sp>
        <p:nvSpPr>
          <p:cNvPr id="594947" name="TextBox 3"/>
          <p:cNvSpPr txBox="1">
            <a:spLocks noChangeArrowheads="1"/>
          </p:cNvSpPr>
          <p:nvPr/>
        </p:nvSpPr>
        <p:spPr bwMode="auto">
          <a:xfrm>
            <a:off x="6330466" y="2585518"/>
            <a:ext cx="260692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-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1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28 GeV</a:t>
            </a:r>
          </a:p>
        </p:txBody>
      </p:sp>
      <p:sp>
        <p:nvSpPr>
          <p:cNvPr id="594948" name="TextBox 4"/>
          <p:cNvSpPr txBox="1">
            <a:spLocks noChangeArrowheads="1"/>
          </p:cNvSpPr>
          <p:nvPr/>
        </p:nvSpPr>
        <p:spPr bwMode="auto">
          <a:xfrm>
            <a:off x="6537081" y="4484657"/>
            <a:ext cx="2606919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+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2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6 GeV</a:t>
            </a:r>
          </a:p>
        </p:txBody>
      </p:sp>
      <p:sp>
        <p:nvSpPr>
          <p:cNvPr id="594949" name="TextBox 5"/>
          <p:cNvSpPr txBox="1">
            <a:spLocks noChangeArrowheads="1"/>
          </p:cNvSpPr>
          <p:nvPr/>
        </p:nvSpPr>
        <p:spPr bwMode="auto">
          <a:xfrm>
            <a:off x="4501666" y="6097466"/>
            <a:ext cx="260692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+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1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67 GeV</a:t>
            </a:r>
          </a:p>
        </p:txBody>
      </p:sp>
      <p:sp>
        <p:nvSpPr>
          <p:cNvPr id="594950" name="TextBox 6"/>
          <p:cNvSpPr txBox="1">
            <a:spLocks noChangeArrowheads="1"/>
          </p:cNvSpPr>
          <p:nvPr/>
        </p:nvSpPr>
        <p:spPr bwMode="auto">
          <a:xfrm>
            <a:off x="417641" y="4977026"/>
            <a:ext cx="2606919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-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2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14 GeV</a:t>
            </a:r>
          </a:p>
        </p:txBody>
      </p:sp>
      <p:sp>
        <p:nvSpPr>
          <p:cNvPr id="594951" name="TextBox 8"/>
          <p:cNvSpPr txBox="1">
            <a:spLocks noChangeArrowheads="1"/>
          </p:cNvSpPr>
          <p:nvPr/>
        </p:nvSpPr>
        <p:spPr bwMode="auto">
          <a:xfrm>
            <a:off x="3024554" y="2515180"/>
            <a:ext cx="260692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000000"/>
                </a:solidFill>
                <a:latin typeface="Arial" charset="0"/>
              </a:rPr>
              <a:t>γ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1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E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8 GeV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34400" y="6282131"/>
            <a:ext cx="609600" cy="3370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3811E50-9DAD-2C4C-9DB0-AF02A5FD4DE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6993" name="Picture 1" descr="2e2mu-7TeV-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04" y="1389765"/>
            <a:ext cx="8735157" cy="407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6994" name="Slide Number Placeholder 3"/>
          <p:cNvSpPr txBox="1">
            <a:spLocks/>
          </p:cNvSpPr>
          <p:nvPr/>
        </p:nvSpPr>
        <p:spPr bwMode="auto">
          <a:xfrm>
            <a:off x="8534400" y="6276823"/>
            <a:ext cx="609600" cy="33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376" tIns="42188" rIns="84376" bIns="42188" anchor="b"/>
          <a:lstStyle>
            <a:lvl1pPr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912813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r" eaLnBrk="1" hangingPunct="1"/>
            <a:fld id="{AC82C21C-0A83-BF41-A95A-AF934EBD4409}" type="slidenum">
              <a:rPr lang="en-US" sz="1108">
                <a:solidFill>
                  <a:srgbClr val="000000"/>
                </a:solidFill>
                <a:latin typeface="Arial" charset="0"/>
              </a:rPr>
              <a:pPr algn="r" eaLnBrk="1" hangingPunct="1"/>
              <a:t>28</a:t>
            </a:fld>
            <a:endParaRPr lang="en-US" sz="1108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96995" name="TextBox 4"/>
          <p:cNvSpPr txBox="1">
            <a:spLocks noChangeArrowheads="1"/>
          </p:cNvSpPr>
          <p:nvPr/>
        </p:nvSpPr>
        <p:spPr bwMode="auto">
          <a:xfrm>
            <a:off x="2110159" y="2233826"/>
            <a:ext cx="3160835" cy="102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800000"/>
                </a:solidFill>
                <a:latin typeface="Corbel" charset="0"/>
              </a:rPr>
              <a:t>7 TeV DATA</a:t>
            </a:r>
          </a:p>
          <a:p>
            <a:pPr eaLnBrk="1" hangingPunct="1"/>
            <a:endParaRPr lang="en-US" sz="1846">
              <a:solidFill>
                <a:srgbClr val="0000FF"/>
              </a:solidFill>
              <a:latin typeface="Calibri" charset="0"/>
            </a:endParaRPr>
          </a:p>
          <a:p>
            <a:pPr eaLnBrk="1" hangingPunct="1"/>
            <a:r>
              <a:rPr lang="en-US" sz="2031">
                <a:solidFill>
                  <a:srgbClr val="0000FF"/>
                </a:solidFill>
                <a:latin typeface="Corbel" charset="0"/>
              </a:rPr>
              <a:t>4-lepton Mass : 125.8 GeV</a:t>
            </a:r>
          </a:p>
        </p:txBody>
      </p:sp>
      <p:sp>
        <p:nvSpPr>
          <p:cNvPr id="596996" name="TextBox 5"/>
          <p:cNvSpPr txBox="1">
            <a:spLocks noChangeArrowheads="1"/>
          </p:cNvSpPr>
          <p:nvPr/>
        </p:nvSpPr>
        <p:spPr bwMode="auto">
          <a:xfrm>
            <a:off x="6330466" y="1389764"/>
            <a:ext cx="260692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-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2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15 GeV</a:t>
            </a:r>
          </a:p>
        </p:txBody>
      </p:sp>
      <p:sp>
        <p:nvSpPr>
          <p:cNvPr id="596997" name="TextBox 7"/>
          <p:cNvSpPr txBox="1">
            <a:spLocks noChangeArrowheads="1"/>
          </p:cNvSpPr>
          <p:nvPr/>
        </p:nvSpPr>
        <p:spPr bwMode="auto">
          <a:xfrm>
            <a:off x="351694" y="4273641"/>
            <a:ext cx="260692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215">
                <a:solidFill>
                  <a:srgbClr val="000000"/>
                </a:solidFill>
                <a:latin typeface="Corbel" charset="0"/>
              </a:rPr>
              <a:t>μ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+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2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12 GeV</a:t>
            </a:r>
          </a:p>
        </p:txBody>
      </p:sp>
      <p:sp>
        <p:nvSpPr>
          <p:cNvPr id="596998" name="TextBox 8"/>
          <p:cNvSpPr txBox="1">
            <a:spLocks noChangeArrowheads="1"/>
          </p:cNvSpPr>
          <p:nvPr/>
        </p:nvSpPr>
        <p:spPr bwMode="auto">
          <a:xfrm>
            <a:off x="3024554" y="3358666"/>
            <a:ext cx="260692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000000"/>
                </a:solidFill>
                <a:latin typeface="Corbel" charset="0"/>
              </a:rPr>
              <a:t>e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+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1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28 GeV</a:t>
            </a:r>
          </a:p>
        </p:txBody>
      </p:sp>
      <p:sp>
        <p:nvSpPr>
          <p:cNvPr id="596999" name="TextBox 9"/>
          <p:cNvSpPr txBox="1">
            <a:spLocks noChangeArrowheads="1"/>
          </p:cNvSpPr>
          <p:nvPr/>
        </p:nvSpPr>
        <p:spPr bwMode="auto">
          <a:xfrm>
            <a:off x="4360990" y="5399057"/>
            <a:ext cx="2606920" cy="43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defTabSz="45720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15">
                <a:solidFill>
                  <a:srgbClr val="000000"/>
                </a:solidFill>
                <a:latin typeface="Corbel" charset="0"/>
              </a:rPr>
              <a:t>e</a:t>
            </a:r>
            <a:r>
              <a:rPr lang="en-US" sz="2215" baseline="30000">
                <a:solidFill>
                  <a:srgbClr val="000000"/>
                </a:solidFill>
                <a:latin typeface="Corbel" charset="0"/>
              </a:rPr>
              <a:t>-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(Z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1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) p</a:t>
            </a:r>
            <a:r>
              <a:rPr lang="en-US" sz="2215" baseline="-25000">
                <a:solidFill>
                  <a:srgbClr val="000000"/>
                </a:solidFill>
                <a:latin typeface="Corbel" charset="0"/>
              </a:rPr>
              <a:t>T</a:t>
            </a:r>
            <a:r>
              <a:rPr lang="en-US" sz="2215">
                <a:solidFill>
                  <a:srgbClr val="000000"/>
                </a:solidFill>
                <a:latin typeface="Corbel" charset="0"/>
              </a:rPr>
              <a:t> : 14 GeV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137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769"/>
            <a:ext cx="9144000" cy="63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itle 2"/>
          <p:cNvSpPr>
            <a:spLocks noGrp="1"/>
          </p:cNvSpPr>
          <p:nvPr>
            <p:ph type="title"/>
          </p:nvPr>
        </p:nvSpPr>
        <p:spPr>
          <a:xfrm>
            <a:off x="1001111" y="263769"/>
            <a:ext cx="7750419" cy="775189"/>
          </a:xfrm>
          <a:noFill/>
          <a:ln>
            <a:miter lim="800000"/>
            <a:headEnd/>
            <a:tailEnd/>
          </a:ln>
        </p:spPr>
        <p:txBody>
          <a:bodyPr vert="horz" wrap="square" lIns="90108" tIns="45054" rIns="90108" bIns="45054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ta-IN" b="0" dirty="0">
                <a:solidFill>
                  <a:schemeClr val="bg1"/>
                </a:solidFill>
                <a:ea typeface="ＭＳ Ｐゴシック" pitchFamily="-106" charset="-128"/>
              </a:rPr>
              <a:t>H </a:t>
            </a:r>
            <a:r>
              <a:rPr lang="ta-IN" b="0" dirty="0">
                <a:solidFill>
                  <a:schemeClr val="bg1"/>
                </a:solidFill>
                <a:ea typeface="ＭＳ Ｐゴシック" pitchFamily="-106" charset="-128"/>
                <a:sym typeface="Wingdings"/>
              </a:rPr>
              <a:t></a:t>
            </a:r>
            <a:r>
              <a:rPr lang="ta-IN" dirty="0">
                <a:solidFill>
                  <a:schemeClr val="bg1"/>
                </a:solidFill>
                <a:ea typeface="ＭＳ Ｐゴシック" pitchFamily="-106" charset="-128"/>
                <a:sym typeface="Wingding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"/>
                <a:cs typeface="Times"/>
                <a:sym typeface="Wingdings"/>
              </a:rPr>
              <a:t>γγ</a:t>
            </a:r>
            <a:r>
              <a:rPr lang="en-US" dirty="0">
                <a:solidFill>
                  <a:schemeClr val="bg1"/>
                </a:solidFill>
                <a:latin typeface="Times"/>
                <a:cs typeface="Times"/>
                <a:sym typeface="Wingding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Lucida Grande"/>
                <a:cs typeface="Lucida Grande"/>
                <a:sym typeface="Wingdings"/>
              </a:rPr>
              <a:t>kandidat</a:t>
            </a:r>
            <a:endParaRPr lang="en-US" dirty="0">
              <a:solidFill>
                <a:schemeClr val="bg1"/>
              </a:solidFill>
              <a:latin typeface="Lucida Grande"/>
              <a:ea typeface="ＭＳ Ｐゴシック" pitchFamily="-106" charset="-128"/>
              <a:cs typeface="Lucida Grand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33046" y="6261589"/>
            <a:ext cx="8440615" cy="191965"/>
          </a:xfrm>
        </p:spPr>
        <p:txBody>
          <a:bodyPr/>
          <a:lstStyle/>
          <a:p>
            <a:pPr algn="l">
              <a:defRPr/>
            </a:pPr>
            <a:fld id="{EA536080-6BF0-0541-A7E1-F076879C8DC6}" type="slidenum">
              <a:rPr lang="en-US" i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algn="l">
                <a:defRPr/>
              </a:pPr>
              <a:t>29</a:t>
            </a:fld>
            <a:endParaRPr lang="en-US" i="1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36E4BC-86C3-3C40-8173-36BE2EBE9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26627"/>
            <a:ext cx="4605222" cy="2367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Elektroslabo</a:t>
            </a:r>
            <a:r>
              <a:rPr lang="en-US" dirty="0"/>
              <a:t> </a:t>
            </a:r>
            <a:r>
              <a:rPr lang="en-US" dirty="0" err="1"/>
              <a:t>ujedinjenje</a:t>
            </a:r>
            <a:endParaRPr lang="en-US" dirty="0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23277" y="1827151"/>
            <a:ext cx="2221716" cy="1354011"/>
            <a:chOff x="144" y="720"/>
            <a:chExt cx="2661" cy="1650"/>
          </a:xfrm>
        </p:grpSpPr>
        <p:pic>
          <p:nvPicPr>
            <p:cNvPr id="4" name="Picture 4" descr="lightni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720"/>
              <a:ext cx="1676" cy="1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 descr="dsot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1152"/>
              <a:ext cx="1125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440"/>
              <a:ext cx="1536" cy="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ight Brace 6"/>
          <p:cNvSpPr/>
          <p:nvPr/>
        </p:nvSpPr>
        <p:spPr bwMode="auto">
          <a:xfrm>
            <a:off x="3245557" y="1336862"/>
            <a:ext cx="1072444" cy="5142962"/>
          </a:xfrm>
          <a:prstGeom prst="rightBrace">
            <a:avLst/>
          </a:prstGeom>
          <a:noFill/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400">
              <a:solidFill>
                <a:srgbClr val="0000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9" name="Picture 8" descr="carbon14deca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06" y="4259540"/>
            <a:ext cx="3245557" cy="120309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385011" y="3101904"/>
            <a:ext cx="5890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rgbClr val="3333CC">
                      <a:satMod val="175000"/>
                      <a:alpha val="4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6273" y="1219152"/>
            <a:ext cx="3257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Arial"/>
              </a:rPr>
              <a:t>Elektromagnetizam</a:t>
            </a:r>
            <a:endParaRPr lang="en-US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4945" y="3787447"/>
            <a:ext cx="2819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Arial"/>
              </a:rPr>
              <a:t>Slabe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/>
              </a:rPr>
              <a:t>interakcije</a:t>
            </a:r>
            <a:endParaRPr lang="en-US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" name="Picture 13" descr="Sun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56" y="5195698"/>
            <a:ext cx="1144554" cy="1058891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629615" y="1578616"/>
            <a:ext cx="4312788" cy="256829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98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/>
            <a:r>
              <a:rPr lang="en-US" sz="2400" dirty="0" err="1">
                <a:solidFill>
                  <a:srgbClr val="000000"/>
                </a:solidFill>
                <a:latin typeface="Verdana"/>
                <a:cs typeface="Verdana"/>
              </a:rPr>
              <a:t>Zajedni</a:t>
            </a:r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čki izvor za elektromagnetsku i slabu silu</a:t>
            </a:r>
          </a:p>
          <a:p>
            <a:pPr eaLnBrk="1" hangingPunct="1"/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Elektroslaba teorija temeljena na principu simetrije između 2 sile</a:t>
            </a:r>
            <a:endParaRPr lang="en-US" sz="160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18" name="Picture 17" descr="smcup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015" y="4908251"/>
            <a:ext cx="2357321" cy="1653643"/>
          </a:xfrm>
          <a:prstGeom prst="rect">
            <a:avLst/>
          </a:prstGeom>
        </p:spPr>
      </p:pic>
      <p:sp>
        <p:nvSpPr>
          <p:cNvPr id="19" name="Down Arrow 18"/>
          <p:cNvSpPr/>
          <p:nvPr/>
        </p:nvSpPr>
        <p:spPr bwMode="auto">
          <a:xfrm>
            <a:off x="6247933" y="4259662"/>
            <a:ext cx="696490" cy="64858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10087" y="1168310"/>
            <a:ext cx="357847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a-IN" sz="2400" b="1" dirty="0">
                <a:solidFill>
                  <a:srgbClr val="000000"/>
                </a:solidFill>
                <a:latin typeface="Verdana"/>
                <a:cs typeface="Verdana"/>
              </a:rPr>
              <a:t>Elektroslaba teorija</a:t>
            </a:r>
            <a:endParaRPr lang="en-US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85773111"/>
      </p:ext>
    </p:extLst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Verdana"/>
                <a:ea typeface="ＭＳ Ｐゴシック" pitchFamily="-106" charset="-128"/>
                <a:cs typeface="Verdana"/>
              </a:rPr>
              <a:t>Mjereno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781" b="931"/>
          <a:stretch/>
        </p:blipFill>
        <p:spPr>
          <a:xfrm>
            <a:off x="2112650" y="1501401"/>
            <a:ext cx="4767881" cy="456900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E5AEF064-088D-AE48-BB65-CB6645E7F15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017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F02C-18A6-5B6A-CA05-055226FC2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Mjereno</a:t>
            </a:r>
            <a:r>
              <a:rPr lang="en-GB" dirty="0"/>
              <a:t> + </a:t>
            </a:r>
            <a:r>
              <a:rPr lang="en-GB" dirty="0" err="1"/>
              <a:t>Očekivano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20FE63-49FD-4FA7-2068-7B5D8AA5DB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C9A95-D593-0CF6-7280-CBD75D70B1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436883-7ABC-72F8-7ED7-45D8196CF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80" y="1383151"/>
            <a:ext cx="4824900" cy="50944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D84736-15D6-4BA6-4792-1FF65A3281ED}"/>
              </a:ext>
            </a:extLst>
          </p:cNvPr>
          <p:cNvSpPr txBox="1"/>
          <p:nvPr/>
        </p:nvSpPr>
        <p:spPr>
          <a:xfrm>
            <a:off x="5793834" y="2976283"/>
            <a:ext cx="29289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/>
              <a:t>Vidimo</a:t>
            </a:r>
            <a:r>
              <a:rPr lang="en-GB" sz="2800" dirty="0"/>
              <a:t> li </a:t>
            </a:r>
            <a:r>
              <a:rPr lang="en-GB" sz="2800" dirty="0" err="1"/>
              <a:t>negdje</a:t>
            </a:r>
            <a:r>
              <a:rPr lang="en-GB" sz="2800" dirty="0"/>
              <a:t> </a:t>
            </a:r>
            <a:r>
              <a:rPr lang="en-GB" sz="2800" dirty="0" err="1"/>
              <a:t>višak</a:t>
            </a: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356193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0C479-E51B-86AD-11A0-A8640BC1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GB" dirty="0" err="1"/>
              <a:t>Slijepa</a:t>
            </a:r>
            <a:r>
              <a:rPr lang="en-GB" dirty="0"/>
              <a:t>” </a:t>
            </a:r>
            <a:r>
              <a:rPr lang="en-GB" dirty="0" err="1"/>
              <a:t>analiza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7B93AB-1C05-20D9-B21A-028D35D504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98FF5-E75C-C4E3-4E5C-C61D8AD53C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E50D3B-9BDD-7EDC-BDC4-66D69DD28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98" y="1273215"/>
            <a:ext cx="4803655" cy="50682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15BB6E-A217-7FEA-E733-79E22EDE2E32}"/>
              </a:ext>
            </a:extLst>
          </p:cNvPr>
          <p:cNvSpPr txBox="1"/>
          <p:nvPr/>
        </p:nvSpPr>
        <p:spPr>
          <a:xfrm>
            <a:off x="5347153" y="2270588"/>
            <a:ext cx="33596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Dok razvijamo proceduru mjerenja si zabranjujemo gledati u područje gdje bi mogao biti signal</a:t>
            </a:r>
          </a:p>
        </p:txBody>
      </p:sp>
    </p:spTree>
    <p:extLst>
      <p:ext uri="{BB962C8B-B14F-4D97-AF65-F5344CB8AC3E}">
        <p14:creationId xmlns:p14="http://schemas.microsoft.com/office/powerpoint/2010/main" val="24170462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1089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46" y="1567962"/>
            <a:ext cx="5987562" cy="4835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a-IN" dirty="0">
                <a:latin typeface="Lucida Grande"/>
                <a:cs typeface="Lucida Grande"/>
              </a:rPr>
              <a:t>Zaključak: otk</a:t>
            </a:r>
            <a:r>
              <a:rPr lang="hr-HR" dirty="0">
                <a:latin typeface="Lucida Grande"/>
                <a:cs typeface="Lucida Grande"/>
              </a:rPr>
              <a:t>r</a:t>
            </a:r>
            <a:r>
              <a:rPr lang="ta-IN" dirty="0">
                <a:latin typeface="Lucida Grande"/>
                <a:cs typeface="Lucida Grande"/>
              </a:rPr>
              <a:t>iće ili fluktuacija?</a:t>
            </a:r>
            <a:endParaRPr lang="en-US" dirty="0">
              <a:latin typeface="Lucida Grande"/>
              <a:cs typeface="Lucida Grand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131196"/>
            <a:ext cx="2895600" cy="3370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V. Brigljević 		</a:t>
            </a:r>
            <a:endParaRPr lang="en-US" i="0"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5FA3F2-1BC8-D543-9359-FD2000E4CC74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1846385" y="3628873"/>
            <a:ext cx="465992" cy="1849315"/>
          </a:xfrm>
          <a:prstGeom prst="ellipse">
            <a:avLst/>
          </a:prstGeom>
          <a:solidFill>
            <a:srgbClr val="FF0000">
              <a:alpha val="1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369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4889" y="3174024"/>
            <a:ext cx="540533" cy="8594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22041">
              <a:defRPr/>
            </a:pPr>
            <a:r>
              <a:rPr lang="en-US" sz="4985" dirty="0">
                <a:solidFill>
                  <a:srgbClr val="FF0000"/>
                </a:solidFill>
                <a:latin typeface="Arial"/>
                <a:ea typeface="ＭＳ Ｐゴシック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3508" y="2218594"/>
            <a:ext cx="3148973" cy="2478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22041">
              <a:defRPr/>
            </a:pPr>
            <a:r>
              <a:rPr lang="en-US" sz="2215" b="1" dirty="0" err="1">
                <a:solidFill>
                  <a:srgbClr val="3333CC"/>
                </a:solidFill>
                <a:latin typeface="Verdana"/>
                <a:ea typeface="ＭＳ Ｐゴシック"/>
                <a:cs typeface="Verdana"/>
              </a:rPr>
              <a:t>Prona</a:t>
            </a:r>
            <a:r>
              <a:rPr lang="ta-IN" sz="2215" b="1" dirty="0">
                <a:solidFill>
                  <a:srgbClr val="3333CC"/>
                </a:solidFill>
                <a:latin typeface="Verdana"/>
                <a:ea typeface="ＭＳ Ｐゴシック"/>
                <a:cs typeface="Verdana"/>
              </a:rPr>
              <a:t>šli novu česticu?</a:t>
            </a:r>
          </a:p>
          <a:p>
            <a:pPr algn="ctr" defTabSz="422041">
              <a:defRPr/>
            </a:pPr>
            <a:endParaRPr lang="ta-IN" sz="2215" b="1" dirty="0">
              <a:solidFill>
                <a:srgbClr val="3333CC"/>
              </a:solidFill>
              <a:latin typeface="Verdana"/>
              <a:ea typeface="ＭＳ Ｐゴシック"/>
              <a:cs typeface="Verdana"/>
            </a:endParaRPr>
          </a:p>
          <a:p>
            <a:pPr algn="ctr" defTabSz="422041">
              <a:defRPr/>
            </a:pPr>
            <a:r>
              <a:rPr lang="ta-IN" sz="2215" dirty="0">
                <a:solidFill>
                  <a:srgbClr val="3333CC"/>
                </a:solidFill>
                <a:latin typeface="Verdana"/>
                <a:ea typeface="ＭＳ Ｐゴシック"/>
                <a:cs typeface="Verdana"/>
              </a:rPr>
              <a:t>ili</a:t>
            </a:r>
            <a:r>
              <a:rPr lang="ta-IN" sz="2215" b="1" dirty="0">
                <a:solidFill>
                  <a:srgbClr val="3333CC"/>
                </a:solidFill>
                <a:latin typeface="Verdana"/>
                <a:ea typeface="ＭＳ Ｐゴシック"/>
                <a:cs typeface="Verdana"/>
              </a:rPr>
              <a:t> </a:t>
            </a:r>
          </a:p>
          <a:p>
            <a:pPr algn="ctr" defTabSz="422041">
              <a:defRPr/>
            </a:pPr>
            <a:endParaRPr lang="ta-IN" sz="2215" b="1" dirty="0">
              <a:solidFill>
                <a:srgbClr val="3333CC"/>
              </a:solidFill>
              <a:latin typeface="Verdana"/>
              <a:ea typeface="ＭＳ Ｐゴシック"/>
              <a:cs typeface="Verdana"/>
            </a:endParaRPr>
          </a:p>
          <a:p>
            <a:pPr algn="ctr" defTabSz="422041">
              <a:defRPr/>
            </a:pPr>
            <a:r>
              <a:rPr lang="ta-IN" sz="2215" b="1" dirty="0">
                <a:solidFill>
                  <a:srgbClr val="3333CC"/>
                </a:solidFill>
                <a:latin typeface="Verdana"/>
                <a:ea typeface="ＭＳ Ｐゴシック"/>
                <a:cs typeface="Verdana"/>
              </a:rPr>
              <a:t>Pozadina se igra</a:t>
            </a:r>
          </a:p>
          <a:p>
            <a:pPr algn="ctr" defTabSz="422041">
              <a:defRPr/>
            </a:pPr>
            <a:r>
              <a:rPr lang="ta-IN" sz="2215" b="1" dirty="0">
                <a:solidFill>
                  <a:srgbClr val="3333CC"/>
                </a:solidFill>
                <a:latin typeface="Verdana"/>
                <a:ea typeface="ＭＳ Ｐゴシック"/>
                <a:cs typeface="Verdana"/>
              </a:rPr>
              <a:t> s nama?</a:t>
            </a:r>
            <a:endParaRPr lang="en-US" sz="2215" b="1" dirty="0">
              <a:solidFill>
                <a:srgbClr val="3333CC"/>
              </a:solidFill>
              <a:latin typeface="Verdana"/>
              <a:ea typeface="ＭＳ Ｐゴシック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Lucida Grande" charset="0"/>
                <a:ea typeface="ＭＳ Ｐゴシック" charset="0"/>
                <a:cs typeface="Lucida Grande" charset="0"/>
              </a:rPr>
              <a:t>Prihva</a:t>
            </a:r>
            <a:r>
              <a:rPr lang="ta-IN">
                <a:latin typeface="Lucida Grande" charset="0"/>
                <a:ea typeface="ＭＳ Ｐゴシック" charset="0"/>
                <a:cs typeface="Lucida Grande" charset="0"/>
              </a:rPr>
              <a:t>ćanje ili odbijanje teorija?</a:t>
            </a:r>
            <a:endParaRPr lang="en-US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36785"/>
            <a:ext cx="8686800" cy="5011615"/>
          </a:xfrm>
        </p:spPr>
        <p:txBody>
          <a:bodyPr/>
          <a:lstStyle/>
          <a:p>
            <a:r>
              <a:rPr lang="hr-HR" sz="2215" dirty="0">
                <a:latin typeface="Lucida Grande" charset="0"/>
                <a:ea typeface="ＭＳ Ｐゴシック" charset="0"/>
                <a:cs typeface="Lucida Grande" charset="0"/>
              </a:rPr>
              <a:t>Dobili smo podatke s jednog eksperimenta</a:t>
            </a:r>
          </a:p>
          <a:p>
            <a:pPr lvl="1"/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Teorija 1 se </a:t>
            </a:r>
            <a:r>
              <a:rPr lang="hr-HR" sz="1846" dirty="0" err="1">
                <a:latin typeface="Lucida Grande" charset="0"/>
                <a:ea typeface="ＭＳ Ｐゴシック" charset="0"/>
                <a:cs typeface="Lucida Grande" charset="0"/>
              </a:rPr>
              <a:t>sla</a:t>
            </a:r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že s podacima</a:t>
            </a:r>
            <a:endParaRPr lang="hr-HR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T</a:t>
            </a:r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eorija 2 se također slaže</a:t>
            </a:r>
            <a:endParaRPr lang="hr-HR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T</a:t>
            </a:r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eorija 3 također</a:t>
            </a:r>
            <a:endParaRPr lang="hr-HR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...</a:t>
            </a:r>
          </a:p>
          <a:p>
            <a:pPr lvl="1"/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T</a:t>
            </a:r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eorija n također</a:t>
            </a:r>
            <a:endParaRPr lang="hr-HR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Tvrdnja</a:t>
            </a:r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 “</a:t>
            </a:r>
            <a:r>
              <a:rPr lang="hr-HR" altLang="ja-JP" sz="1846" i="1" dirty="0">
                <a:latin typeface="Lucida Grande" charset="0"/>
                <a:ea typeface="ＭＳ Ｐゴシック" charset="0"/>
                <a:cs typeface="Lucida Grande" charset="0"/>
              </a:rPr>
              <a:t>T</a:t>
            </a:r>
            <a:r>
              <a:rPr lang="ta-IN" altLang="ja-JP" sz="1846" i="1" dirty="0">
                <a:latin typeface="Lucida Grande" charset="0"/>
                <a:ea typeface="ＭＳ Ｐゴシック" charset="0"/>
                <a:cs typeface="Lucida Grande" charset="0"/>
              </a:rPr>
              <a:t>eorija 1 je prihvatljiva</a:t>
            </a:r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”</a:t>
            </a:r>
            <a:r>
              <a:rPr lang="ta-IN" altLang="ja-JP" sz="1846" dirty="0">
                <a:latin typeface="Lucida Grande" charset="0"/>
                <a:ea typeface="ＭＳ Ｐゴシック" charset="0"/>
                <a:cs typeface="Lucida Grande" charset="0"/>
              </a:rPr>
              <a:t> n</a:t>
            </a:r>
            <a:r>
              <a:rPr lang="en-US" altLang="ja-JP" sz="1846" dirty="0" err="1">
                <a:latin typeface="Lucida Grande" charset="0"/>
                <a:ea typeface="ＭＳ Ｐゴシック" charset="0"/>
                <a:cs typeface="Lucida Grande" charset="0"/>
              </a:rPr>
              <a:t>ema</a:t>
            </a:r>
            <a:r>
              <a:rPr lang="en-US" altLang="ja-JP" sz="1846" dirty="0"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n-US" altLang="ja-JP" sz="1846" dirty="0" err="1">
                <a:latin typeface="Lucida Grande" charset="0"/>
                <a:ea typeface="ＭＳ Ｐゴシック" charset="0"/>
                <a:cs typeface="Lucida Grande" charset="0"/>
              </a:rPr>
              <a:t>veliku</a:t>
            </a:r>
            <a:r>
              <a:rPr lang="en-US" altLang="ja-JP" sz="1846" dirty="0"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n-US" altLang="ja-JP" sz="1846" dirty="0" err="1">
                <a:latin typeface="Lucida Grande" charset="0"/>
                <a:ea typeface="ＭＳ Ｐゴシック" charset="0"/>
                <a:cs typeface="Lucida Grande" charset="0"/>
              </a:rPr>
              <a:t>te</a:t>
            </a:r>
            <a:r>
              <a:rPr lang="ta-IN" altLang="ja-JP" sz="1846" dirty="0">
                <a:latin typeface="Lucida Grande" charset="0"/>
                <a:ea typeface="ＭＳ Ｐゴシック" charset="0"/>
                <a:cs typeface="Lucida Grande" charset="0"/>
              </a:rPr>
              <a:t>žinu</a:t>
            </a:r>
            <a:endParaRPr lang="hr-HR" altLang="ja-JP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2"/>
            <a:r>
              <a:rPr lang="hr-HR" sz="1662" dirty="0">
                <a:latin typeface="Lucida Grande" charset="0"/>
                <a:ea typeface="ＭＳ Ｐゴシック" charset="0"/>
                <a:cs typeface="Lucida Grande" charset="0"/>
              </a:rPr>
              <a:t>N</a:t>
            </a:r>
            <a:r>
              <a:rPr lang="ta-IN" sz="1662" dirty="0">
                <a:latin typeface="Lucida Grande" charset="0"/>
                <a:ea typeface="ＭＳ Ｐゴシック" charset="0"/>
                <a:cs typeface="Lucida Grande" charset="0"/>
              </a:rPr>
              <a:t>ije ni pogrešna</a:t>
            </a:r>
            <a:endParaRPr lang="hr-HR" sz="1662" dirty="0">
              <a:latin typeface="Lucida Grande" charset="0"/>
              <a:ea typeface="ＭＳ Ｐゴシック" charset="0"/>
              <a:cs typeface="Lucida Grande" charset="0"/>
            </a:endParaRPr>
          </a:p>
          <a:p>
            <a:r>
              <a:rPr lang="ta-IN" sz="2215" dirty="0">
                <a:latin typeface="Lucida Grande" charset="0"/>
                <a:ea typeface="ＭＳ Ｐゴシック" charset="0"/>
                <a:cs typeface="Lucida Grande" charset="0"/>
              </a:rPr>
              <a:t>Ali pretpostavimo drugi scenarij</a:t>
            </a:r>
            <a:endParaRPr lang="hr-HR" sz="2215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T</a:t>
            </a:r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eorija 1 daje precizno predviđanje</a:t>
            </a:r>
            <a:endParaRPr lang="hr-HR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E</a:t>
            </a:r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ksperiment nije u slaganju s predviđanjem</a:t>
            </a:r>
            <a:endParaRPr lang="hr-HR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Onda tvrdnja</a:t>
            </a:r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 “</a:t>
            </a:r>
            <a:r>
              <a:rPr lang="hr-HR" altLang="ja-JP" sz="1846" i="1" dirty="0">
                <a:latin typeface="Lucida Grande" charset="0"/>
                <a:ea typeface="ＭＳ Ｐゴシック" charset="0"/>
                <a:cs typeface="Lucida Grande" charset="0"/>
              </a:rPr>
              <a:t>T</a:t>
            </a:r>
            <a:r>
              <a:rPr lang="ta-IN" altLang="ja-JP" sz="1846" i="1" dirty="0">
                <a:latin typeface="Lucida Grande" charset="0"/>
                <a:ea typeface="ＭＳ Ｐゴシック" charset="0"/>
                <a:cs typeface="Lucida Grande" charset="0"/>
              </a:rPr>
              <a:t>eorija 1 </a:t>
            </a:r>
            <a:r>
              <a:rPr lang="ta-IN" altLang="ja-JP" sz="1846" b="1" i="1" dirty="0">
                <a:latin typeface="Lucida Grande" charset="0"/>
                <a:ea typeface="ＭＳ Ｐゴシック" charset="0"/>
                <a:cs typeface="Lucida Grande" charset="0"/>
              </a:rPr>
              <a:t>nije</a:t>
            </a:r>
            <a:r>
              <a:rPr lang="ta-IN" altLang="ja-JP" sz="1846" i="1" dirty="0">
                <a:latin typeface="Lucida Grande" charset="0"/>
                <a:ea typeface="ＭＳ Ｐゴシック" charset="0"/>
                <a:cs typeface="Lucida Grande" charset="0"/>
              </a:rPr>
              <a:t> prihvatljiva</a:t>
            </a:r>
            <a:r>
              <a:rPr lang="hr-HR" sz="1846" dirty="0">
                <a:latin typeface="Lucida Grande" charset="0"/>
                <a:ea typeface="ＭＳ Ｐゴシック" charset="0"/>
                <a:cs typeface="Lucida Grande" charset="0"/>
              </a:rPr>
              <a:t>”</a:t>
            </a:r>
            <a:r>
              <a:rPr lang="ta-IN" altLang="ja-JP" sz="1846" dirty="0">
                <a:latin typeface="Lucida Grande" charset="0"/>
                <a:ea typeface="ＭＳ Ｐゴシック" charset="0"/>
                <a:cs typeface="Lucida Grande" charset="0"/>
              </a:rPr>
              <a:t> ima veliku težinu</a:t>
            </a:r>
            <a:endParaRPr lang="hr-HR" altLang="ja-JP" sz="1846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ta-IN" sz="1846" dirty="0">
                <a:latin typeface="Lucida Grande" charset="0"/>
                <a:ea typeface="ＭＳ Ｐゴシック" charset="0"/>
                <a:cs typeface="Lucida Grande" charset="0"/>
              </a:rPr>
              <a:t>Zaključak: bolje je odbijati nego prihvatiti teorije </a:t>
            </a:r>
            <a:r>
              <a:rPr lang="en-US" sz="1846" dirty="0">
                <a:latin typeface="Lucida Grande" charset="0"/>
                <a:ea typeface="ＭＳ Ｐゴシック" charset="0"/>
                <a:cs typeface="Lucida Grande" charset="0"/>
              </a:rPr>
              <a:t>/ </a:t>
            </a:r>
            <a:r>
              <a:rPr lang="en-US" sz="1846" dirty="0" err="1">
                <a:latin typeface="Lucida Grande" charset="0"/>
                <a:ea typeface="ＭＳ Ｐゴシック" charset="0"/>
                <a:cs typeface="Lucida Grande" charset="0"/>
              </a:rPr>
              <a:t>hipoteze</a:t>
            </a:r>
            <a:endParaRPr lang="hr-HR" sz="1846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62054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131750"/>
            <a:ext cx="2133600" cy="33703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F530A634-CC1A-604E-8815-E7E7BC530D25}" type="slidenum">
              <a:rPr lang="en-US" sz="1108" b="1">
                <a:solidFill>
                  <a:srgbClr val="FFFFFF"/>
                </a:solidFill>
                <a:latin typeface="Arial" charset="0"/>
              </a:rPr>
              <a:pPr/>
              <a:t>34</a:t>
            </a:fld>
            <a:endParaRPr lang="en-US" sz="1108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4431">
                <a:latin typeface="Verdana" charset="0"/>
                <a:ea typeface="ＭＳ Ｐゴシック" charset="0"/>
                <a:cs typeface="ＭＳ Ｐゴシック" charset="0"/>
              </a:rPr>
              <a:t>Kada najaviti otkriće?</a:t>
            </a:r>
            <a:endParaRPr lang="en-US" sz="4431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ta-IN" sz="2215" dirty="0">
                <a:latin typeface="Verdana" charset="0"/>
              </a:rPr>
              <a:t>Tvrditi da ste otkrili nešto je ozbiljna stvar</a:t>
            </a:r>
            <a:endParaRPr lang="hr-HR" sz="2215" dirty="0">
              <a:latin typeface="Verdana" charset="0"/>
            </a:endParaRPr>
          </a:p>
          <a:p>
            <a:pPr lvl="1">
              <a:defRPr/>
            </a:pPr>
            <a:r>
              <a:rPr lang="ta-IN" sz="1846" dirty="0">
                <a:latin typeface="Verdana" charset="0"/>
              </a:rPr>
              <a:t>Ostati će dugo s nama </a:t>
            </a:r>
            <a:r>
              <a:rPr lang="hr-HR" sz="1846" dirty="0">
                <a:latin typeface="Verdana" charset="0"/>
              </a:rPr>
              <a:t>(</a:t>
            </a:r>
            <a:r>
              <a:rPr lang="ta-IN" sz="1846" dirty="0">
                <a:latin typeface="Verdana" charset="0"/>
              </a:rPr>
              <a:t>ako ne i zauvijek</a:t>
            </a:r>
            <a:r>
              <a:rPr lang="hr-HR" sz="1846" dirty="0">
                <a:latin typeface="Verdana" charset="0"/>
              </a:rPr>
              <a:t> </a:t>
            </a:r>
            <a:r>
              <a:rPr lang="hr-HR" sz="1846" dirty="0">
                <a:latin typeface="Verdana" charset="0"/>
                <a:sym typeface="Wingdings" charset="0"/>
              </a:rPr>
              <a:t>)</a:t>
            </a:r>
            <a:endParaRPr lang="hr-HR" sz="1846" dirty="0">
              <a:latin typeface="Verdana" charset="0"/>
            </a:endParaRPr>
          </a:p>
          <a:p>
            <a:pPr>
              <a:defRPr/>
            </a:pPr>
            <a:r>
              <a:rPr lang="ta-IN" sz="2215" dirty="0">
                <a:latin typeface="Verdana" charset="0"/>
              </a:rPr>
              <a:t>Dakle, kada tvrdimo da smo nešto otkrili</a:t>
            </a:r>
            <a:r>
              <a:rPr lang="hr-HR" sz="2215" dirty="0">
                <a:latin typeface="Verdana" charset="0"/>
              </a:rPr>
              <a:t>?</a:t>
            </a:r>
          </a:p>
          <a:p>
            <a:pPr lvl="1">
              <a:defRPr/>
            </a:pPr>
            <a:r>
              <a:rPr lang="ta-IN" sz="1846" dirty="0">
                <a:latin typeface="Verdana" charset="0"/>
              </a:rPr>
              <a:t>Kad smo sigurni</a:t>
            </a:r>
            <a:r>
              <a:rPr lang="hr-HR" sz="1846" dirty="0">
                <a:latin typeface="Verdana" charset="0"/>
              </a:rPr>
              <a:t>.</a:t>
            </a:r>
          </a:p>
          <a:p>
            <a:pPr lvl="1">
              <a:defRPr/>
            </a:pPr>
            <a:r>
              <a:rPr lang="ta-IN" sz="1846" dirty="0">
                <a:latin typeface="Verdana" charset="0"/>
              </a:rPr>
              <a:t>Da, ali nismo nikada sigurni!</a:t>
            </a:r>
            <a:endParaRPr lang="hr-HR" sz="1846" dirty="0">
              <a:latin typeface="Verdana" charset="0"/>
            </a:endParaRPr>
          </a:p>
          <a:p>
            <a:pPr lvl="1">
              <a:defRPr/>
            </a:pPr>
            <a:r>
              <a:rPr lang="ta-IN" sz="1846" dirty="0">
                <a:latin typeface="Verdana" charset="0"/>
              </a:rPr>
              <a:t>U redu, ali možete biti pr</a:t>
            </a:r>
            <a:r>
              <a:rPr lang="en-US" sz="1846" dirty="0" err="1">
                <a:latin typeface="Verdana" charset="0"/>
              </a:rPr>
              <a:t>i</a:t>
            </a:r>
            <a:r>
              <a:rPr lang="ta-IN" sz="1846" dirty="0">
                <a:latin typeface="Verdana" charset="0"/>
              </a:rPr>
              <a:t>lično sigurni</a:t>
            </a:r>
            <a:r>
              <a:rPr lang="hr-HR" sz="1846" dirty="0">
                <a:latin typeface="Verdana" charset="0"/>
              </a:rPr>
              <a:t> </a:t>
            </a:r>
            <a:r>
              <a:rPr lang="hr-HR" sz="1846" dirty="0">
                <a:latin typeface="Verdana" charset="0"/>
                <a:sym typeface="Wingdings" charset="0"/>
              </a:rPr>
              <a:t></a:t>
            </a:r>
          </a:p>
          <a:p>
            <a:pPr lvl="1">
              <a:defRPr/>
            </a:pPr>
            <a:r>
              <a:rPr lang="hr-HR" sz="1846" dirty="0">
                <a:latin typeface="Verdana" charset="0"/>
              </a:rPr>
              <a:t>‘</a:t>
            </a:r>
            <a:r>
              <a:rPr lang="ta-IN" sz="1846" dirty="0">
                <a:latin typeface="Verdana" charset="0"/>
              </a:rPr>
              <a:t>Prilično</a:t>
            </a:r>
            <a:r>
              <a:rPr lang="en-US" sz="1846" dirty="0">
                <a:latin typeface="Verdana" charset="0"/>
              </a:rPr>
              <a:t>’</a:t>
            </a:r>
            <a:r>
              <a:rPr lang="ta-IN" sz="1846" dirty="0">
                <a:latin typeface="Verdana" charset="0"/>
              </a:rPr>
              <a:t> nije znanstvena rije</a:t>
            </a:r>
            <a:r>
              <a:rPr lang="hr-HR" sz="1846" dirty="0">
                <a:latin typeface="Verdana" charset="0"/>
              </a:rPr>
              <a:t>č!?</a:t>
            </a:r>
          </a:p>
          <a:p>
            <a:pPr lvl="1">
              <a:defRPr/>
            </a:pPr>
            <a:r>
              <a:rPr lang="ta-IN" sz="1846" dirty="0">
                <a:latin typeface="Verdana" charset="0"/>
              </a:rPr>
              <a:t>U redu, </a:t>
            </a:r>
            <a:r>
              <a:rPr lang="hr-HR" sz="1846" dirty="0">
                <a:latin typeface="Verdana" charset="0"/>
              </a:rPr>
              <a:t>h</a:t>
            </a:r>
            <a:r>
              <a:rPr lang="ta-IN" sz="1846" dirty="0">
                <a:latin typeface="Verdana" charset="0"/>
              </a:rPr>
              <a:t>aj</a:t>
            </a:r>
            <a:r>
              <a:rPr lang="hr-HR" sz="1846" dirty="0">
                <a:latin typeface="Verdana" charset="0"/>
              </a:rPr>
              <a:t>de</a:t>
            </a:r>
            <a:r>
              <a:rPr lang="ta-IN" sz="1846" dirty="0">
                <a:latin typeface="Verdana" charset="0"/>
              </a:rPr>
              <a:t>mo se dakle dogovoriti</a:t>
            </a:r>
            <a:r>
              <a:rPr lang="hr-HR" sz="1846" dirty="0">
                <a:latin typeface="Verdana" charset="0"/>
              </a:rPr>
              <a:t>:</a:t>
            </a:r>
          </a:p>
          <a:p>
            <a:pPr lvl="2">
              <a:defRPr/>
            </a:pPr>
            <a:r>
              <a:rPr lang="ta-IN" dirty="0">
                <a:latin typeface="Verdana" charset="0"/>
              </a:rPr>
              <a:t>Napravite hipotezu da je dobiveni rezultat p</a:t>
            </a:r>
            <a:r>
              <a:rPr lang="en-US" dirty="0" err="1">
                <a:latin typeface="Verdana" charset="0"/>
              </a:rPr>
              <a:t>osljedica</a:t>
            </a:r>
            <a:r>
              <a:rPr lang="ta-IN" dirty="0">
                <a:latin typeface="Verdana" charset="0"/>
              </a:rPr>
              <a:t> fluktuacije pozadine</a:t>
            </a:r>
            <a:r>
              <a:rPr lang="ta-IN" sz="1662" dirty="0">
                <a:latin typeface="Verdana" charset="0"/>
              </a:rPr>
              <a:t> (već poznatih procesa)</a:t>
            </a:r>
            <a:endParaRPr lang="hr-HR" sz="1662" dirty="0">
              <a:latin typeface="Verdana" charset="0"/>
            </a:endParaRPr>
          </a:p>
          <a:p>
            <a:pPr lvl="2">
              <a:defRPr/>
            </a:pPr>
            <a:r>
              <a:rPr lang="ta-IN" dirty="0">
                <a:latin typeface="Verdana" charset="0"/>
              </a:rPr>
              <a:t>Izračunajte vjerojatnost za tu hipotezu</a:t>
            </a:r>
            <a:endParaRPr lang="hr-HR" sz="1662" dirty="0">
              <a:latin typeface="Verdana" charset="0"/>
            </a:endParaRPr>
          </a:p>
          <a:p>
            <a:pPr lvl="2">
              <a:defRPr/>
            </a:pPr>
            <a:r>
              <a:rPr lang="ta-IN" dirty="0">
                <a:latin typeface="Verdana" charset="0"/>
              </a:rPr>
              <a:t>Odbacite hipotez</a:t>
            </a:r>
            <a:r>
              <a:rPr lang="en-US" dirty="0">
                <a:latin typeface="Verdana" charset="0"/>
              </a:rPr>
              <a:t>u</a:t>
            </a:r>
            <a:r>
              <a:rPr lang="ta-IN" dirty="0">
                <a:latin typeface="Verdana" charset="0"/>
              </a:rPr>
              <a:t> ako je </a:t>
            </a:r>
            <a:r>
              <a:rPr lang="en-US" dirty="0">
                <a:latin typeface="Verdana" charset="0"/>
              </a:rPr>
              <a:t>&lt;</a:t>
            </a:r>
            <a:r>
              <a:rPr lang="hr-HR" sz="1662" dirty="0">
                <a:latin typeface="Verdana" charset="0"/>
              </a:rPr>
              <a:t> </a:t>
            </a:r>
            <a:r>
              <a:rPr lang="en-US" sz="1662" dirty="0">
                <a:latin typeface="Verdana" charset="0"/>
              </a:rPr>
              <a:t>0.000000</a:t>
            </a:r>
            <a:r>
              <a:rPr lang="ta-IN" sz="1662" dirty="0">
                <a:latin typeface="Verdana" charset="0"/>
              </a:rPr>
              <a:t>28</a:t>
            </a:r>
            <a:r>
              <a:rPr lang="en-US" sz="1662" dirty="0">
                <a:latin typeface="Verdana" charset="0"/>
              </a:rPr>
              <a:t>7</a:t>
            </a:r>
            <a:r>
              <a:rPr lang="hr-HR" sz="1662" dirty="0">
                <a:latin typeface="Verdana" charset="0"/>
              </a:rPr>
              <a:t> (significance &gt; 5)</a:t>
            </a:r>
          </a:p>
        </p:txBody>
      </p:sp>
      <p:sp>
        <p:nvSpPr>
          <p:cNvPr id="62157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131750"/>
            <a:ext cx="2133600" cy="33703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62E33362-659D-6544-86D9-943CF9268702}" type="slidenum">
              <a:rPr lang="en-US" sz="1108" b="1">
                <a:solidFill>
                  <a:srgbClr val="FFFFFF"/>
                </a:solidFill>
                <a:latin typeface="Arial" charset="0"/>
              </a:rPr>
              <a:pPr/>
              <a:t>35</a:t>
            </a:fld>
            <a:endParaRPr lang="en-US" sz="1108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86895"/>
          </a:xfrm>
        </p:spPr>
        <p:txBody>
          <a:bodyPr/>
          <a:lstStyle/>
          <a:p>
            <a:pPr eaLnBrk="1" hangingPunct="1"/>
            <a:r>
              <a:rPr lang="en-US" spc="-1" dirty="0" err="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Kada</a:t>
            </a:r>
            <a:r>
              <a:rPr lang="en-US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pc="-1" dirty="0" err="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nazvati</a:t>
            </a:r>
            <a:r>
              <a:rPr lang="en-US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Stockholm?</a:t>
            </a:r>
            <a:endParaRPr lang="en-US" alt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1632" y="1035691"/>
            <a:ext cx="6200736" cy="1285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58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Dogovor: otkriće se najavljuje</a:t>
            </a:r>
          </a:p>
          <a:p>
            <a:pPr algn="ctr"/>
            <a:r>
              <a:rPr lang="hr-HR" sz="258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kada je vjerojatnost da je opaženi signal</a:t>
            </a:r>
          </a:p>
          <a:p>
            <a:pPr algn="ctr"/>
            <a:r>
              <a:rPr lang="hr-HR" sz="258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 fluktuacija pozadine</a:t>
            </a:r>
            <a:endParaRPr lang="en-US" sz="2585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niOkvir 2"/>
          <p:cNvSpPr txBox="1"/>
          <p:nvPr/>
        </p:nvSpPr>
        <p:spPr>
          <a:xfrm>
            <a:off x="1820727" y="2504984"/>
            <a:ext cx="5399235" cy="1001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954" dirty="0">
                <a:solidFill>
                  <a:srgbClr val="FF0000"/>
                </a:solidFill>
              </a:rPr>
              <a:t>1 u 3 500 000 ili manja</a:t>
            </a:r>
          </a:p>
          <a:p>
            <a:pPr algn="ctr"/>
            <a:r>
              <a:rPr lang="hr-HR" sz="2954" dirty="0">
                <a:solidFill>
                  <a:srgbClr val="FF0000"/>
                </a:solidFill>
              </a:rPr>
              <a:t>(</a:t>
            </a:r>
            <a:r>
              <a:rPr lang="en-US" sz="2954" dirty="0">
                <a:solidFill>
                  <a:srgbClr val="0070C0"/>
                </a:solidFill>
              </a:rPr>
              <a:t>=</a:t>
            </a:r>
            <a:r>
              <a:rPr lang="hr-HR" sz="2954" dirty="0">
                <a:solidFill>
                  <a:srgbClr val="0070C0"/>
                </a:solidFill>
              </a:rPr>
              <a:t>signifikantnost od 5</a:t>
            </a:r>
            <a:r>
              <a:rPr lang="el-GR" sz="2954" dirty="0">
                <a:solidFill>
                  <a:srgbClr val="0070C0"/>
                </a:solidFill>
              </a:rPr>
              <a:t>σ</a:t>
            </a:r>
            <a:r>
              <a:rPr lang="hr-HR" sz="2954" dirty="0">
                <a:solidFill>
                  <a:srgbClr val="0070C0"/>
                </a:solidFill>
              </a:rPr>
              <a:t> ili veća</a:t>
            </a:r>
            <a:r>
              <a:rPr lang="hr-HR" sz="2954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8" name="Slika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67" y="3768541"/>
            <a:ext cx="3585096" cy="2601409"/>
          </a:xfrm>
          <a:prstGeom prst="rect">
            <a:avLst/>
          </a:prstGeom>
        </p:spPr>
      </p:pic>
      <p:sp>
        <p:nvSpPr>
          <p:cNvPr id="9" name="TekstniOkvir 7"/>
          <p:cNvSpPr txBox="1"/>
          <p:nvPr/>
        </p:nvSpPr>
        <p:spPr>
          <a:xfrm>
            <a:off x="2963170" y="4854759"/>
            <a:ext cx="3366627" cy="490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58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Što to zapravo znači</a:t>
            </a:r>
            <a:r>
              <a:rPr lang="en-US" sz="258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3184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lika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306" y="1593166"/>
            <a:ext cx="861646" cy="689317"/>
          </a:xfrm>
          <a:prstGeom prst="rect">
            <a:avLst/>
          </a:prstGeom>
        </p:spPr>
      </p:pic>
      <p:sp>
        <p:nvSpPr>
          <p:cNvPr id="11" name="TekstniOkvir 2"/>
          <p:cNvSpPr txBox="1"/>
          <p:nvPr/>
        </p:nvSpPr>
        <p:spPr>
          <a:xfrm>
            <a:off x="2482948" y="1767364"/>
            <a:ext cx="4196983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846" dirty="0">
                <a:solidFill>
                  <a:srgbClr val="000000"/>
                </a:solidFill>
              </a:rPr>
              <a:t>Vjerojatnost dobivanja jedne 6-ice</a:t>
            </a:r>
            <a:r>
              <a:rPr lang="en-US" sz="1846" dirty="0">
                <a:solidFill>
                  <a:srgbClr val="000000"/>
                </a:solidFill>
              </a:rPr>
              <a:t>: </a:t>
            </a:r>
            <a:r>
              <a:rPr lang="en-US" sz="1846" dirty="0">
                <a:solidFill>
                  <a:srgbClr val="0070C0"/>
                </a:solidFill>
              </a:rPr>
              <a:t>1/6</a:t>
            </a:r>
          </a:p>
        </p:txBody>
      </p:sp>
      <p:pic>
        <p:nvPicPr>
          <p:cNvPr id="12" name="Slika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50" y="2409092"/>
            <a:ext cx="861646" cy="689317"/>
          </a:xfrm>
          <a:prstGeom prst="rect">
            <a:avLst/>
          </a:prstGeom>
        </p:spPr>
      </p:pic>
      <p:sp>
        <p:nvSpPr>
          <p:cNvPr id="13" name="TekstniOkvir 8"/>
          <p:cNvSpPr txBox="1"/>
          <p:nvPr/>
        </p:nvSpPr>
        <p:spPr>
          <a:xfrm>
            <a:off x="2487076" y="2931937"/>
            <a:ext cx="3775393" cy="660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846" dirty="0">
                <a:solidFill>
                  <a:srgbClr val="000000"/>
                </a:solidFill>
              </a:rPr>
              <a:t>Vjerojatnost dobivanja </a:t>
            </a:r>
            <a:r>
              <a:rPr lang="en-US" sz="1846" dirty="0" err="1">
                <a:solidFill>
                  <a:srgbClr val="000000"/>
                </a:solidFill>
              </a:rPr>
              <a:t>osam</a:t>
            </a:r>
            <a:endParaRPr lang="en-US" sz="1846" dirty="0">
              <a:solidFill>
                <a:srgbClr val="000000"/>
              </a:solidFill>
            </a:endParaRPr>
          </a:p>
          <a:p>
            <a:r>
              <a:rPr lang="hr-HR" sz="1846" dirty="0">
                <a:solidFill>
                  <a:srgbClr val="000000"/>
                </a:solidFill>
              </a:rPr>
              <a:t>6-ic</a:t>
            </a:r>
            <a:r>
              <a:rPr lang="en-US" sz="1846" dirty="0">
                <a:solidFill>
                  <a:srgbClr val="000000"/>
                </a:solidFill>
              </a:rPr>
              <a:t>a </a:t>
            </a:r>
            <a:r>
              <a:rPr lang="en-US" sz="1846" dirty="0" err="1">
                <a:solidFill>
                  <a:srgbClr val="000000"/>
                </a:solidFill>
              </a:rPr>
              <a:t>zaredom</a:t>
            </a:r>
            <a:r>
              <a:rPr lang="en-US" sz="1846" dirty="0">
                <a:solidFill>
                  <a:srgbClr val="000000"/>
                </a:solidFill>
              </a:rPr>
              <a:t>: </a:t>
            </a:r>
            <a:r>
              <a:rPr lang="en-US" sz="1846" dirty="0">
                <a:solidFill>
                  <a:srgbClr val="0070C0"/>
                </a:solidFill>
              </a:rPr>
              <a:t>(1/6)</a:t>
            </a:r>
            <a:r>
              <a:rPr lang="en-US" sz="1846" baseline="30000" dirty="0">
                <a:solidFill>
                  <a:srgbClr val="0070C0"/>
                </a:solidFill>
              </a:rPr>
              <a:t>8</a:t>
            </a:r>
            <a:r>
              <a:rPr lang="en-US" sz="1846" dirty="0">
                <a:solidFill>
                  <a:srgbClr val="0070C0"/>
                </a:solidFill>
              </a:rPr>
              <a:t>=1/1 679 616</a:t>
            </a:r>
          </a:p>
        </p:txBody>
      </p:sp>
      <p:pic>
        <p:nvPicPr>
          <p:cNvPr id="14" name="Slika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27" y="2549769"/>
            <a:ext cx="861646" cy="689317"/>
          </a:xfrm>
          <a:prstGeom prst="rect">
            <a:avLst/>
          </a:prstGeom>
        </p:spPr>
      </p:pic>
      <p:pic>
        <p:nvPicPr>
          <p:cNvPr id="15" name="Slika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04" y="2690446"/>
            <a:ext cx="861646" cy="689317"/>
          </a:xfrm>
          <a:prstGeom prst="rect">
            <a:avLst/>
          </a:prstGeom>
        </p:spPr>
      </p:pic>
      <p:pic>
        <p:nvPicPr>
          <p:cNvPr id="16" name="Slika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1" y="2831123"/>
            <a:ext cx="861646" cy="689317"/>
          </a:xfrm>
          <a:prstGeom prst="rect">
            <a:avLst/>
          </a:prstGeom>
        </p:spPr>
      </p:pic>
      <p:pic>
        <p:nvPicPr>
          <p:cNvPr id="17" name="Slika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58" y="2971800"/>
            <a:ext cx="861646" cy="689317"/>
          </a:xfrm>
          <a:prstGeom prst="rect">
            <a:avLst/>
          </a:prstGeom>
        </p:spPr>
      </p:pic>
      <p:pic>
        <p:nvPicPr>
          <p:cNvPr id="18" name="Slika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035" y="3112477"/>
            <a:ext cx="861646" cy="689317"/>
          </a:xfrm>
          <a:prstGeom prst="rect">
            <a:avLst/>
          </a:prstGeom>
        </p:spPr>
      </p:pic>
      <p:pic>
        <p:nvPicPr>
          <p:cNvPr id="19" name="Slika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12" y="3253154"/>
            <a:ext cx="861646" cy="689317"/>
          </a:xfrm>
          <a:prstGeom prst="rect">
            <a:avLst/>
          </a:prstGeom>
        </p:spPr>
      </p:pic>
      <p:pic>
        <p:nvPicPr>
          <p:cNvPr id="20" name="Slika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389" y="3393831"/>
            <a:ext cx="861646" cy="689317"/>
          </a:xfrm>
          <a:prstGeom prst="rect">
            <a:avLst/>
          </a:prstGeom>
        </p:spPr>
      </p:pic>
      <p:pic>
        <p:nvPicPr>
          <p:cNvPr id="21" name="Slika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18" y="4062046"/>
            <a:ext cx="861646" cy="689317"/>
          </a:xfrm>
          <a:prstGeom prst="rect">
            <a:avLst/>
          </a:prstGeom>
        </p:spPr>
      </p:pic>
      <p:pic>
        <p:nvPicPr>
          <p:cNvPr id="22" name="Slika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95" y="4202723"/>
            <a:ext cx="861646" cy="689317"/>
          </a:xfrm>
          <a:prstGeom prst="rect">
            <a:avLst/>
          </a:prstGeom>
        </p:spPr>
      </p:pic>
      <p:pic>
        <p:nvPicPr>
          <p:cNvPr id="23" name="Slika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72" y="4343400"/>
            <a:ext cx="861646" cy="689317"/>
          </a:xfrm>
          <a:prstGeom prst="rect">
            <a:avLst/>
          </a:prstGeom>
        </p:spPr>
      </p:pic>
      <p:pic>
        <p:nvPicPr>
          <p:cNvPr id="24" name="Slika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49" y="4484077"/>
            <a:ext cx="861646" cy="689317"/>
          </a:xfrm>
          <a:prstGeom prst="rect">
            <a:avLst/>
          </a:prstGeom>
        </p:spPr>
      </p:pic>
      <p:pic>
        <p:nvPicPr>
          <p:cNvPr id="25" name="Slika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26" y="4624754"/>
            <a:ext cx="861646" cy="689317"/>
          </a:xfrm>
          <a:prstGeom prst="rect">
            <a:avLst/>
          </a:prstGeom>
        </p:spPr>
      </p:pic>
      <p:pic>
        <p:nvPicPr>
          <p:cNvPr id="26" name="Slika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103" y="4765431"/>
            <a:ext cx="861646" cy="689317"/>
          </a:xfrm>
          <a:prstGeom prst="rect">
            <a:avLst/>
          </a:prstGeom>
        </p:spPr>
      </p:pic>
      <p:pic>
        <p:nvPicPr>
          <p:cNvPr id="27" name="Slika 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779" y="4906108"/>
            <a:ext cx="861646" cy="689317"/>
          </a:xfrm>
          <a:prstGeom prst="rect">
            <a:avLst/>
          </a:prstGeom>
        </p:spPr>
      </p:pic>
      <p:pic>
        <p:nvPicPr>
          <p:cNvPr id="28" name="Slika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56" y="5046785"/>
            <a:ext cx="861646" cy="689317"/>
          </a:xfrm>
          <a:prstGeom prst="rect">
            <a:avLst/>
          </a:prstGeom>
        </p:spPr>
      </p:pic>
      <p:pic>
        <p:nvPicPr>
          <p:cNvPr id="29" name="Slika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133" y="5187462"/>
            <a:ext cx="861646" cy="689317"/>
          </a:xfrm>
          <a:prstGeom prst="rect">
            <a:avLst/>
          </a:prstGeom>
        </p:spPr>
      </p:pic>
      <p:sp>
        <p:nvSpPr>
          <p:cNvPr id="30" name="TekstniOkvir 25"/>
          <p:cNvSpPr txBox="1"/>
          <p:nvPr/>
        </p:nvSpPr>
        <p:spPr>
          <a:xfrm>
            <a:off x="2543348" y="4753703"/>
            <a:ext cx="3906839" cy="660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846" dirty="0">
                <a:solidFill>
                  <a:srgbClr val="000000"/>
                </a:solidFill>
              </a:rPr>
              <a:t>Vjerojatnost dobivanja </a:t>
            </a:r>
            <a:r>
              <a:rPr lang="en-US" sz="1846" dirty="0" err="1">
                <a:solidFill>
                  <a:srgbClr val="000000"/>
                </a:solidFill>
              </a:rPr>
              <a:t>devet</a:t>
            </a:r>
            <a:endParaRPr lang="en-US" sz="1846" dirty="0">
              <a:solidFill>
                <a:srgbClr val="000000"/>
              </a:solidFill>
            </a:endParaRPr>
          </a:p>
          <a:p>
            <a:r>
              <a:rPr lang="hr-HR" sz="1846" dirty="0">
                <a:solidFill>
                  <a:srgbClr val="000000"/>
                </a:solidFill>
              </a:rPr>
              <a:t>6-ic</a:t>
            </a:r>
            <a:r>
              <a:rPr lang="en-US" sz="1846" dirty="0">
                <a:solidFill>
                  <a:srgbClr val="000000"/>
                </a:solidFill>
              </a:rPr>
              <a:t>a </a:t>
            </a:r>
            <a:r>
              <a:rPr lang="en-US" sz="1846" dirty="0" err="1">
                <a:solidFill>
                  <a:srgbClr val="000000"/>
                </a:solidFill>
              </a:rPr>
              <a:t>zaredom</a:t>
            </a:r>
            <a:r>
              <a:rPr lang="en-US" sz="1846" dirty="0">
                <a:solidFill>
                  <a:srgbClr val="000000"/>
                </a:solidFill>
              </a:rPr>
              <a:t>: </a:t>
            </a:r>
            <a:r>
              <a:rPr lang="en-US" sz="1846" dirty="0">
                <a:solidFill>
                  <a:srgbClr val="0070C0"/>
                </a:solidFill>
              </a:rPr>
              <a:t>(1/6)</a:t>
            </a:r>
            <a:r>
              <a:rPr lang="hr-HR" sz="1846" baseline="30000" dirty="0">
                <a:solidFill>
                  <a:srgbClr val="0070C0"/>
                </a:solidFill>
              </a:rPr>
              <a:t>9</a:t>
            </a:r>
            <a:r>
              <a:rPr lang="en-US" sz="1846" dirty="0">
                <a:solidFill>
                  <a:srgbClr val="0070C0"/>
                </a:solidFill>
              </a:rPr>
              <a:t>=1/1</a:t>
            </a:r>
            <a:r>
              <a:rPr lang="hr-HR" sz="1846" dirty="0">
                <a:solidFill>
                  <a:srgbClr val="0070C0"/>
                </a:solidFill>
              </a:rPr>
              <a:t>0</a:t>
            </a:r>
            <a:r>
              <a:rPr lang="en-US" sz="1846" dirty="0">
                <a:solidFill>
                  <a:srgbClr val="0070C0"/>
                </a:solidFill>
              </a:rPr>
              <a:t> </a:t>
            </a:r>
            <a:r>
              <a:rPr lang="hr-HR" sz="1846" dirty="0">
                <a:solidFill>
                  <a:srgbClr val="0070C0"/>
                </a:solidFill>
              </a:rPr>
              <a:t>077</a:t>
            </a:r>
            <a:r>
              <a:rPr lang="en-US" sz="1846" dirty="0">
                <a:solidFill>
                  <a:srgbClr val="0070C0"/>
                </a:solidFill>
              </a:rPr>
              <a:t> </a:t>
            </a:r>
            <a:r>
              <a:rPr lang="hr-HR" sz="1846" dirty="0">
                <a:solidFill>
                  <a:srgbClr val="0070C0"/>
                </a:solidFill>
              </a:rPr>
              <a:t>696</a:t>
            </a:r>
            <a:endParaRPr lang="en-US" sz="1846" dirty="0">
              <a:solidFill>
                <a:srgbClr val="0070C0"/>
              </a:solidFill>
            </a:endParaRPr>
          </a:p>
        </p:txBody>
      </p:sp>
      <p:sp>
        <p:nvSpPr>
          <p:cNvPr id="31" name="TekstniOkvir 3"/>
          <p:cNvSpPr txBox="1"/>
          <p:nvPr/>
        </p:nvSpPr>
        <p:spPr>
          <a:xfrm>
            <a:off x="6464609" y="3082694"/>
            <a:ext cx="1500732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46" dirty="0" err="1">
                <a:solidFill>
                  <a:srgbClr val="FF0000"/>
                </a:solidFill>
              </a:rPr>
              <a:t>Manj</a:t>
            </a:r>
            <a:r>
              <a:rPr lang="hr-HR" sz="1846" dirty="0">
                <a:solidFill>
                  <a:srgbClr val="FF0000"/>
                </a:solidFill>
              </a:rPr>
              <a:t>a</a:t>
            </a:r>
            <a:r>
              <a:rPr lang="en-US" sz="1846" dirty="0">
                <a:solidFill>
                  <a:srgbClr val="FF0000"/>
                </a:solidFill>
              </a:rPr>
              <a:t> od 5</a:t>
            </a:r>
            <a:r>
              <a:rPr lang="el-GR" sz="1846" dirty="0">
                <a:solidFill>
                  <a:srgbClr val="FF0000"/>
                </a:solidFill>
              </a:rPr>
              <a:t>σ</a:t>
            </a:r>
            <a:endParaRPr lang="en-US" sz="1846" dirty="0">
              <a:solidFill>
                <a:srgbClr val="FF0000"/>
              </a:solidFill>
            </a:endParaRPr>
          </a:p>
        </p:txBody>
      </p:sp>
      <p:sp>
        <p:nvSpPr>
          <p:cNvPr id="32" name="TekstniOkvir 27"/>
          <p:cNvSpPr txBox="1"/>
          <p:nvPr/>
        </p:nvSpPr>
        <p:spPr>
          <a:xfrm>
            <a:off x="6453908" y="4890392"/>
            <a:ext cx="1383456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46" dirty="0" err="1">
                <a:solidFill>
                  <a:srgbClr val="00B050"/>
                </a:solidFill>
              </a:rPr>
              <a:t>Ve</a:t>
            </a:r>
            <a:r>
              <a:rPr lang="hr-HR" sz="1846" dirty="0" err="1">
                <a:solidFill>
                  <a:srgbClr val="00B050"/>
                </a:solidFill>
              </a:rPr>
              <a:t>ća</a:t>
            </a:r>
            <a:r>
              <a:rPr lang="en-US" sz="1846" dirty="0">
                <a:solidFill>
                  <a:srgbClr val="00B050"/>
                </a:solidFill>
              </a:rPr>
              <a:t> od 5</a:t>
            </a:r>
            <a:r>
              <a:rPr lang="el-GR" sz="1846" dirty="0">
                <a:solidFill>
                  <a:srgbClr val="00B050"/>
                </a:solidFill>
              </a:rPr>
              <a:t>σ</a:t>
            </a:r>
            <a:endParaRPr lang="en-US" sz="1846" dirty="0">
              <a:solidFill>
                <a:srgbClr val="00B050"/>
              </a:solidFill>
            </a:endParaRPr>
          </a:p>
        </p:txBody>
      </p:sp>
      <p:sp>
        <p:nvSpPr>
          <p:cNvPr id="33" name="TekstniOkvir 4"/>
          <p:cNvSpPr txBox="1"/>
          <p:nvPr/>
        </p:nvSpPr>
        <p:spPr>
          <a:xfrm>
            <a:off x="4018040" y="5800121"/>
            <a:ext cx="4777270" cy="660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846" dirty="0">
                <a:solidFill>
                  <a:srgbClr val="C00000"/>
                </a:solidFill>
              </a:rPr>
              <a:t>Pa još kad se takva situacija dogodi dvaput!</a:t>
            </a:r>
          </a:p>
          <a:p>
            <a:r>
              <a:rPr lang="hr-HR" sz="1846" dirty="0">
                <a:solidFill>
                  <a:srgbClr val="000000"/>
                </a:solidFill>
              </a:rPr>
              <a:t>(npr. </a:t>
            </a:r>
            <a:r>
              <a:rPr lang="hr-HR" sz="1846" dirty="0" err="1">
                <a:solidFill>
                  <a:srgbClr val="000000"/>
                </a:solidFill>
              </a:rPr>
              <a:t>Higgsov</a:t>
            </a:r>
            <a:r>
              <a:rPr lang="hr-HR" sz="1846" dirty="0">
                <a:solidFill>
                  <a:srgbClr val="000000"/>
                </a:solidFill>
              </a:rPr>
              <a:t> </a:t>
            </a:r>
            <a:r>
              <a:rPr lang="hr-HR" sz="1846" dirty="0" err="1">
                <a:solidFill>
                  <a:srgbClr val="000000"/>
                </a:solidFill>
              </a:rPr>
              <a:t>bozon</a:t>
            </a:r>
            <a:r>
              <a:rPr lang="hr-HR" sz="1846" dirty="0">
                <a:solidFill>
                  <a:srgbClr val="000000"/>
                </a:solidFill>
              </a:rPr>
              <a:t> u ATLAS-u i CMS-u)</a:t>
            </a:r>
            <a:endParaRPr lang="en-US" sz="1846" dirty="0">
              <a:solidFill>
                <a:srgbClr val="000000"/>
              </a:solidFill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 bwMode="auto">
          <a:xfrm>
            <a:off x="0" y="0"/>
            <a:ext cx="9144000" cy="886895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92" kern="0" spc="-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Kada nazvati Stockholm?</a:t>
            </a:r>
            <a:endParaRPr lang="en-US" altLang="en-US" sz="3692" kern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96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30" grpId="0"/>
      <p:bldP spid="31" grpId="0"/>
      <p:bldP spid="32" grpId="0"/>
      <p:bldP spid="3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28D06-6A6B-8C44-A40B-CBF643E69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Vjerojatnost</a:t>
            </a:r>
            <a:r>
              <a:rPr lang="en-GB" dirty="0"/>
              <a:t> da </a:t>
            </a:r>
            <a:r>
              <a:rPr lang="en-GB" dirty="0" err="1"/>
              <a:t>vidimo</a:t>
            </a:r>
            <a:r>
              <a:rPr lang="en-GB" dirty="0"/>
              <a:t> </a:t>
            </a:r>
            <a:r>
              <a:rPr lang="en-GB" dirty="0" err="1"/>
              <a:t>fluktuaciju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“p-value” za ZZ u 4 </a:t>
            </a:r>
            <a:r>
              <a:rPr lang="en-GB" dirty="0" err="1"/>
              <a:t>leptona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8C21B1-FBF2-BD2E-94F7-C050BD3188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276732-5983-37E6-F50A-24E28F4202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8AA469-D18C-0F7C-DDCB-F0A7C3784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490" y="1571581"/>
            <a:ext cx="5986279" cy="4484835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C9D45FB3-C1EF-8FB0-BF78-1FE38B084B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1" y="1144531"/>
            <a:ext cx="2462852" cy="198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4B0C9B-4C38-1A8F-DFC8-580C059F8EE7}"/>
              </a:ext>
            </a:extLst>
          </p:cNvPr>
          <p:cNvSpPr txBox="1"/>
          <p:nvPr/>
        </p:nvSpPr>
        <p:spPr>
          <a:xfrm>
            <a:off x="193895" y="3813998"/>
            <a:ext cx="32335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Ovo je </a:t>
            </a:r>
            <a:r>
              <a:rPr lang="en-GB" sz="2400" dirty="0" err="1"/>
              <a:t>samo</a:t>
            </a:r>
            <a:r>
              <a:rPr lang="en-GB" sz="2400" dirty="0"/>
              <a:t>:</a:t>
            </a:r>
          </a:p>
          <a:p>
            <a:r>
              <a:rPr lang="en-GB" sz="2400" dirty="0"/>
              <a:t>1 od 2 </a:t>
            </a:r>
            <a:r>
              <a:rPr lang="en-GB" sz="2400" dirty="0" err="1"/>
              <a:t>kanala</a:t>
            </a:r>
            <a:r>
              <a:rPr lang="en-GB" sz="2400" dirty="0"/>
              <a:t> </a:t>
            </a:r>
            <a:r>
              <a:rPr lang="en-GB" sz="2400" dirty="0" err="1"/>
              <a:t>raspada</a:t>
            </a:r>
            <a:endParaRPr lang="en-GB" sz="2400" dirty="0"/>
          </a:p>
          <a:p>
            <a:r>
              <a:rPr lang="en-GB" sz="2400" dirty="0"/>
              <a:t>1 od 2 </a:t>
            </a:r>
            <a:r>
              <a:rPr lang="en-GB" sz="2400" dirty="0" err="1"/>
              <a:t>eksperimenta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041032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132075"/>
            <a:ext cx="2133600" cy="33703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fld id="{EACCEDE9-5CC4-3D44-81A7-0A1C5E358A67}" type="slidenum">
              <a:rPr lang="en-US" sz="1108" b="1">
                <a:solidFill>
                  <a:srgbClr val="FFFFFF"/>
                </a:solidFill>
                <a:latin typeface="Arial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sz="1108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357378" name="Content Placeholder 4" descr="fig3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75" b="3661"/>
          <a:stretch>
            <a:fillRect/>
          </a:stretch>
        </p:blipFill>
        <p:spPr bwMode="auto">
          <a:xfrm>
            <a:off x="914400" y="655679"/>
            <a:ext cx="3198936" cy="277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7379" name="Content Placeholder 3" descr="fig4.pn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43" b="1360"/>
          <a:stretch>
            <a:fillRect/>
          </a:stretch>
        </p:blipFill>
        <p:spPr bwMode="auto">
          <a:xfrm>
            <a:off x="422031" y="3479476"/>
            <a:ext cx="3777762" cy="319307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7380" name="Content Placeholder 4" descr="fig_00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612" y="765719"/>
            <a:ext cx="3746988" cy="271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7381" name="Content Placeholder 4" descr="fig_00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34" b="383"/>
          <a:stretch>
            <a:fillRect/>
          </a:stretch>
        </p:blipFill>
        <p:spPr bwMode="auto">
          <a:xfrm>
            <a:off x="4482612" y="3524903"/>
            <a:ext cx="3582866" cy="310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ATLAS Experiment">
            <a:extLst>
              <a:ext uri="{FF2B5EF4-FFF2-40B4-BE49-F238E27FC236}">
                <a16:creationId xmlns:a16="http://schemas.microsoft.com/office/drawing/2014/main" id="{0B0D56BE-D504-A25A-47D4-B4FAA0AA8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700" y="26872"/>
            <a:ext cx="1091299" cy="130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4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z="3600" dirty="0">
                <a:latin typeface="Verdana"/>
                <a:cs typeface="Verdana"/>
              </a:rPr>
              <a:t>Gradnja elektroslabe teorije</a:t>
            </a:r>
            <a:endParaRPr lang="en-US" sz="3600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a-IN" sz="2800" dirty="0">
                <a:latin typeface="Verdana"/>
                <a:cs typeface="Verdana"/>
              </a:rPr>
              <a:t>Kreće se od 2 abstraktne sile</a:t>
            </a:r>
          </a:p>
          <a:p>
            <a:pPr lvl="1"/>
            <a:r>
              <a:rPr lang="ta-IN" sz="2400" dirty="0">
                <a:solidFill>
                  <a:srgbClr val="FF0000"/>
                </a:solidFill>
                <a:latin typeface="Verdana"/>
                <a:cs typeface="Verdana"/>
              </a:rPr>
              <a:t>W sila</a:t>
            </a:r>
            <a:r>
              <a:rPr lang="ta-IN" sz="2400" dirty="0">
                <a:latin typeface="Verdana"/>
                <a:cs typeface="Verdana"/>
              </a:rPr>
              <a:t>: 3 bezmasena nosioca</a:t>
            </a:r>
          </a:p>
          <a:p>
            <a:pPr lvl="1"/>
            <a:r>
              <a:rPr lang="ta-IN" sz="2400" dirty="0">
                <a:solidFill>
                  <a:srgbClr val="FF0000"/>
                </a:solidFill>
                <a:latin typeface="Verdana"/>
                <a:cs typeface="Verdana"/>
              </a:rPr>
              <a:t>B sila</a:t>
            </a:r>
            <a:r>
              <a:rPr lang="ta-IN" sz="2400" dirty="0">
                <a:latin typeface="Verdana"/>
                <a:cs typeface="Verdana"/>
              </a:rPr>
              <a:t>: 1 bezmaseni nosioc</a:t>
            </a:r>
          </a:p>
          <a:p>
            <a:pPr lvl="1"/>
            <a:endParaRPr lang="ta-IN" sz="2400" dirty="0">
              <a:latin typeface="Verdana"/>
              <a:cs typeface="Verdana"/>
            </a:endParaRPr>
          </a:p>
          <a:p>
            <a:r>
              <a:rPr lang="ta-IN" sz="2800" b="1" dirty="0">
                <a:latin typeface="Verdana"/>
                <a:cs typeface="Verdana"/>
              </a:rPr>
              <a:t>Fizikalni neutralni nosioci sile: </a:t>
            </a:r>
            <a:r>
              <a:rPr lang="ta-IN" sz="2800" b="1" dirty="0">
                <a:solidFill>
                  <a:srgbClr val="FF0000"/>
                </a:solidFill>
                <a:latin typeface="Verdana"/>
                <a:cs typeface="Verdana"/>
              </a:rPr>
              <a:t>mješana</a:t>
            </a:r>
            <a:r>
              <a:rPr lang="ta-IN" sz="2800" b="1" dirty="0">
                <a:latin typeface="Verdana"/>
                <a:cs typeface="Verdana"/>
              </a:rPr>
              <a:t> stanja</a:t>
            </a:r>
          </a:p>
          <a:p>
            <a:pPr lvl="1"/>
            <a:endParaRPr lang="ta-IN" sz="2400" dirty="0">
              <a:latin typeface="Verdana"/>
              <a:cs typeface="Verdana"/>
            </a:endParaRPr>
          </a:p>
          <a:p>
            <a:pPr lvl="1"/>
            <a:r>
              <a:rPr lang="ta-IN" sz="2400" dirty="0">
                <a:latin typeface="Verdana"/>
                <a:cs typeface="Verdana"/>
              </a:rPr>
              <a:t>Foton</a:t>
            </a:r>
          </a:p>
          <a:p>
            <a:pPr lvl="1"/>
            <a:endParaRPr lang="ta-IN" sz="2400" dirty="0">
              <a:latin typeface="Verdana"/>
              <a:cs typeface="Verdana"/>
            </a:endParaRPr>
          </a:p>
          <a:p>
            <a:pPr lvl="1"/>
            <a:r>
              <a:rPr lang="ta-IN" sz="2400" dirty="0">
                <a:latin typeface="Verdana"/>
                <a:cs typeface="Verdana"/>
              </a:rPr>
              <a:t>Z</a:t>
            </a:r>
            <a:r>
              <a:rPr lang="ta-IN" sz="2400" baseline="30000" dirty="0">
                <a:latin typeface="Verdana"/>
                <a:cs typeface="Verdana"/>
              </a:rPr>
              <a:t>0</a:t>
            </a:r>
            <a:endParaRPr lang="en-US" sz="2400" baseline="30000" dirty="0">
              <a:latin typeface="Verdana"/>
              <a:cs typeface="Verdana"/>
            </a:endParaRPr>
          </a:p>
        </p:txBody>
      </p:sp>
      <p:pic>
        <p:nvPicPr>
          <p:cNvPr id="4" name="Picture 3" descr="ewk-force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943" y="1897801"/>
            <a:ext cx="2988662" cy="1092407"/>
          </a:xfrm>
          <a:prstGeom prst="rect">
            <a:avLst/>
          </a:prstGeom>
        </p:spPr>
      </p:pic>
      <p:pic>
        <p:nvPicPr>
          <p:cNvPr id="5" name="Picture 4" descr="ewk-physicalState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997" y="4395614"/>
            <a:ext cx="3638292" cy="179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2683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16" y="2236605"/>
            <a:ext cx="4754908" cy="31738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373" y="3016275"/>
            <a:ext cx="4759323" cy="31738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-142618" y="165896"/>
            <a:ext cx="9162859" cy="1221567"/>
          </a:xfrm>
          <a:prstGeom prst="rect">
            <a:avLst/>
          </a:prstGeom>
          <a:noFill/>
        </p:spPr>
        <p:txBody>
          <a:bodyPr wrap="none" lIns="84406" tIns="42203" rIns="84406" bIns="4220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22041"/>
            <a:r>
              <a:rPr lang="en-US" sz="3692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4. 7. 2012. </a:t>
            </a:r>
            <a:r>
              <a:rPr lang="en-US" sz="3692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dvoje</a:t>
            </a:r>
            <a:r>
              <a:rPr lang="en-US" sz="3692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 </a:t>
            </a:r>
            <a:r>
              <a:rPr lang="en-US" sz="3692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predstavnika</a:t>
            </a:r>
            <a:endParaRPr lang="en-US" sz="3692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  <a:ea typeface=""/>
              <a:cs typeface=""/>
            </a:endParaRPr>
          </a:p>
          <a:p>
            <a:pPr algn="ctr" defTabSz="422041"/>
            <a:r>
              <a:rPr lang="en-US" sz="3692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 10,000 </a:t>
            </a:r>
            <a:r>
              <a:rPr lang="en-US" sz="3692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znanstvenika</a:t>
            </a:r>
            <a:r>
              <a:rPr lang="en-US" sz="3692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 </a:t>
            </a:r>
            <a:r>
              <a:rPr lang="en-US" sz="3692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predstavili</a:t>
            </a:r>
            <a:r>
              <a:rPr lang="en-US" sz="3692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 </a:t>
            </a:r>
            <a:r>
              <a:rPr lang="en-US" sz="3692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su</a:t>
            </a:r>
            <a:r>
              <a:rPr lang="en-US" sz="3692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 </a:t>
            </a:r>
            <a:r>
              <a:rPr lang="en-US" sz="3692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rezultate</a:t>
            </a:r>
            <a:r>
              <a:rPr lang="en-US" sz="3692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"/>
                <a:cs typeface=""/>
              </a:rPr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917" y="5243944"/>
            <a:ext cx="2924262" cy="60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/>
            <a:r>
              <a:rPr lang="en-US" sz="1662" dirty="0" err="1">
                <a:solidFill>
                  <a:prstClr val="white"/>
                </a:solidFill>
                <a:latin typeface="Calibri"/>
                <a:ea typeface=""/>
                <a:cs typeface=""/>
              </a:rPr>
              <a:t>Fabiola</a:t>
            </a:r>
            <a:r>
              <a:rPr lang="en-US" sz="1662" dirty="0">
                <a:solidFill>
                  <a:prstClr val="white"/>
                </a:solidFill>
                <a:latin typeface="Calibri"/>
                <a:ea typeface=""/>
                <a:cs typeface=""/>
              </a:rPr>
              <a:t> </a:t>
            </a:r>
            <a:r>
              <a:rPr lang="en-US" sz="1662" dirty="0" err="1">
                <a:solidFill>
                  <a:prstClr val="white"/>
                </a:solidFill>
                <a:latin typeface="Calibri"/>
                <a:ea typeface=""/>
                <a:cs typeface=""/>
              </a:rPr>
              <a:t>Gianotti</a:t>
            </a:r>
            <a:endParaRPr lang="en-US" sz="1662" dirty="0">
              <a:solidFill>
                <a:prstClr val="white"/>
              </a:solidFill>
              <a:latin typeface="Calibri"/>
              <a:ea typeface=""/>
              <a:cs typeface=""/>
            </a:endParaRPr>
          </a:p>
          <a:p>
            <a:pPr defTabSz="422041"/>
            <a:r>
              <a:rPr lang="en-US" sz="1662" dirty="0">
                <a:solidFill>
                  <a:prstClr val="white"/>
                </a:solidFill>
                <a:latin typeface="Calibri"/>
                <a:ea typeface=""/>
                <a:cs typeface=""/>
              </a:rPr>
              <a:t>ATLAS Spokesperson 2010-2012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95645" y="5920409"/>
            <a:ext cx="2796663" cy="60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22041"/>
            <a:r>
              <a:rPr lang="en-US" sz="1662" dirty="0">
                <a:solidFill>
                  <a:prstClr val="white"/>
                </a:solidFill>
                <a:latin typeface="Calibri"/>
                <a:ea typeface=""/>
                <a:cs typeface=""/>
              </a:rPr>
              <a:t>Joe </a:t>
            </a:r>
            <a:r>
              <a:rPr lang="en-US" sz="1662" dirty="0" err="1">
                <a:solidFill>
                  <a:prstClr val="white"/>
                </a:solidFill>
                <a:latin typeface="Calibri"/>
                <a:ea typeface=""/>
                <a:cs typeface=""/>
              </a:rPr>
              <a:t>Incandela</a:t>
            </a:r>
            <a:endParaRPr lang="en-US" sz="1662" dirty="0">
              <a:solidFill>
                <a:prstClr val="white"/>
              </a:solidFill>
              <a:latin typeface="Calibri"/>
              <a:ea typeface=""/>
              <a:cs typeface=""/>
            </a:endParaRPr>
          </a:p>
          <a:p>
            <a:pPr algn="r" defTabSz="422041"/>
            <a:r>
              <a:rPr lang="en-US" sz="1662" dirty="0">
                <a:solidFill>
                  <a:prstClr val="white"/>
                </a:solidFill>
                <a:latin typeface="Calibri"/>
                <a:ea typeface=""/>
                <a:cs typeface=""/>
              </a:rPr>
              <a:t>CMS Spokesperson 2012-2013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800369" y="2094416"/>
            <a:ext cx="1918867" cy="1646063"/>
            <a:chOff x="2987824" y="2276872"/>
            <a:chExt cx="5451998" cy="44921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7" descr="sbweightedmass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7824" y="2276872"/>
              <a:ext cx="4824536" cy="449214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cxnSp>
          <p:nvCxnSpPr>
            <p:cNvPr id="9" name="Straight Arrow Connector 8"/>
            <p:cNvCxnSpPr>
              <a:stCxn id="10" idx="1"/>
            </p:cNvCxnSpPr>
            <p:nvPr/>
          </p:nvCxnSpPr>
          <p:spPr>
            <a:xfrm flipH="1">
              <a:off x="5724129" y="3707898"/>
              <a:ext cx="985023" cy="890209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 descr="sbweightedmass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09152" y="2947254"/>
              <a:ext cx="1730670" cy="152128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351694" y="1858546"/>
            <a:ext cx="1760102" cy="1628813"/>
            <a:chOff x="504326" y="2135597"/>
            <a:chExt cx="4445516" cy="4113917"/>
          </a:xfrm>
        </p:grpSpPr>
        <p:pic>
          <p:nvPicPr>
            <p:cNvPr id="13" name="Picture 12" descr="Untitled.png"/>
            <p:cNvPicPr preferRelativeResize="0"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326" y="2135597"/>
              <a:ext cx="4445516" cy="4113917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14" name="Oval 13"/>
            <p:cNvSpPr/>
            <p:nvPr/>
          </p:nvSpPr>
          <p:spPr bwMode="auto">
            <a:xfrm>
              <a:off x="917394" y="4305298"/>
              <a:ext cx="864096" cy="1944216"/>
            </a:xfrm>
            <a:prstGeom prst="ellipse">
              <a:avLst/>
            </a:prstGeom>
            <a:noFill/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77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"/>
                <a:cs typeface="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42669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B566F-34C7-A28E-1698-05B6F8F8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Kombinirani</a:t>
            </a:r>
            <a:r>
              <a:rPr lang="en-GB" dirty="0"/>
              <a:t> “p-value” (4.7.2012.)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F3A106-4ABE-CAB8-9A34-DD9FC40F5B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591676-7EDC-801C-3E8B-026966DFAF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8B9842-42C0-1FF5-4C97-230EFCCD9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5" y="1450765"/>
            <a:ext cx="4852899" cy="3347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B1231A-4181-F64B-67A5-394D93988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1650" y="1445665"/>
            <a:ext cx="3214654" cy="49947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6378CF-2737-84D5-995B-15122ED40434}"/>
              </a:ext>
            </a:extLst>
          </p:cNvPr>
          <p:cNvSpPr txBox="1"/>
          <p:nvPr/>
        </p:nvSpPr>
        <p:spPr>
          <a:xfrm>
            <a:off x="279075" y="5053292"/>
            <a:ext cx="5628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CMS:    combined p-value = 5.0 </a:t>
            </a:r>
            <a:r>
              <a:rPr lang="en-GB" sz="2000" dirty="0">
                <a:latin typeface="Symbol" pitchFamily="2" charset="2"/>
              </a:rPr>
              <a:t>s</a:t>
            </a:r>
            <a:r>
              <a:rPr lang="en-GB" sz="2000" dirty="0"/>
              <a:t> @ 125.5 GeV</a:t>
            </a:r>
          </a:p>
          <a:p>
            <a:r>
              <a:rPr lang="en-GB" sz="2000" dirty="0"/>
              <a:t>ATLAS: combined p-value = 5.9 </a:t>
            </a:r>
            <a:r>
              <a:rPr lang="en-GB" sz="2000" dirty="0">
                <a:latin typeface="Symbol" pitchFamily="2" charset="2"/>
              </a:rPr>
              <a:t>s</a:t>
            </a:r>
            <a:r>
              <a:rPr lang="en-GB" sz="2000" dirty="0"/>
              <a:t> @126.5 GeV</a:t>
            </a:r>
          </a:p>
        </p:txBody>
      </p:sp>
    </p:spTree>
    <p:extLst>
      <p:ext uri="{BB962C8B-B14F-4D97-AF65-F5344CB8AC3E}">
        <p14:creationId xmlns:p14="http://schemas.microsoft.com/office/powerpoint/2010/main" val="32446263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5974D-6178-713E-75A0-5EAF31C33E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827154-8E5E-3EE8-A9F5-9E171CBAFF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130FD1-15B6-835A-3944-DCDB3CF52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050" y="0"/>
            <a:ext cx="6311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332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0D89A4-2485-EFDA-5E13-3C70045B0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CE43A-294A-40AC-76C9-31E7CD5912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0474A6-148B-E879-463D-88148D21B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432" y="0"/>
            <a:ext cx="6357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8671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D93096-5B34-4342-9326-69289CEAE4C2}" type="slidenum">
              <a:rPr lang="en-US">
                <a:solidFill>
                  <a:srgbClr val="000000"/>
                </a:solidFill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>
              <a:solidFill>
                <a:srgbClr val="000000"/>
              </a:solidFill>
              <a:ea typeface="ＭＳ Ｐゴシック"/>
            </a:endParaRPr>
          </a:p>
        </p:txBody>
      </p:sp>
      <p:pic>
        <p:nvPicPr>
          <p:cNvPr id="8" name="Picture 7" descr="HiggsNews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463" y="381083"/>
            <a:ext cx="8948827" cy="609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376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P32608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693" y="174380"/>
            <a:ext cx="8440615" cy="6490189"/>
          </a:xfrm>
          <a:prstGeom prst="rect">
            <a:avLst/>
          </a:prstGeom>
          <a:noFill/>
          <a:effectLst>
            <a:outerShdw blurRad="63500" dist="38099" dir="2700000" algn="ctr" rotWithShape="0">
              <a:schemeClr val="accent2">
                <a:alpha val="74998"/>
              </a:schemeClr>
            </a:outerShdw>
          </a:effectLst>
        </p:spPr>
      </p:pic>
      <p:sp>
        <p:nvSpPr>
          <p:cNvPr id="88066" name="Rectangle 3"/>
          <p:cNvSpPr>
            <a:spLocks noGrp="1" noChangeArrowheads="1"/>
          </p:cNvSpPr>
          <p:nvPr>
            <p:ph type="title"/>
          </p:nvPr>
        </p:nvSpPr>
        <p:spPr>
          <a:xfrm>
            <a:off x="703385" y="263769"/>
            <a:ext cx="7526215" cy="1055077"/>
          </a:xfrm>
          <a:noFill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rgbClr val="18185E"/>
                    </a:gs>
                    <a:gs pos="100000">
                      <a:schemeClr val="accent2"/>
                    </a:gs>
                  </a:gsLst>
                  <a:lin ang="0" scaled="1"/>
                </a:gradFill>
              </a14:hiddenFill>
            </a:ext>
          </a:extLst>
        </p:spPr>
        <p:txBody>
          <a:bodyPr/>
          <a:lstStyle/>
          <a:p>
            <a:r>
              <a:rPr lang="en-US" sz="4985" dirty="0" err="1">
                <a:solidFill>
                  <a:schemeClr val="bg1"/>
                </a:solidFill>
                <a:ea typeface="ＭＳ Ｐゴシック" charset="0"/>
              </a:rPr>
              <a:t>Pitanje</a:t>
            </a:r>
            <a:r>
              <a:rPr lang="en-US" sz="4985" dirty="0">
                <a:solidFill>
                  <a:schemeClr val="bg1"/>
                </a:solidFill>
                <a:ea typeface="ＭＳ Ｐゴシック" charset="0"/>
              </a:rPr>
              <a:t> se </a:t>
            </a:r>
            <a:r>
              <a:rPr lang="en-US" sz="4985" dirty="0" err="1">
                <a:solidFill>
                  <a:schemeClr val="bg1"/>
                </a:solidFill>
                <a:ea typeface="ＭＳ Ｐゴシック" charset="0"/>
              </a:rPr>
              <a:t>promijenilo</a:t>
            </a:r>
            <a:endParaRPr lang="en-US" dirty="0">
              <a:solidFill>
                <a:schemeClr val="bg1"/>
              </a:solidFill>
              <a:latin typeface="Lucida Grande"/>
              <a:ea typeface="ＭＳ Ｐゴシック" charset="0"/>
              <a:cs typeface="Lucida Grande"/>
            </a:endParaRPr>
          </a:p>
        </p:txBody>
      </p:sp>
      <p:sp>
        <p:nvSpPr>
          <p:cNvPr id="223236" name="AutoShape 4"/>
          <p:cNvSpPr>
            <a:spLocks noChangeArrowheads="1"/>
          </p:cNvSpPr>
          <p:nvPr/>
        </p:nvSpPr>
        <p:spPr bwMode="auto">
          <a:xfrm>
            <a:off x="2785259" y="1646012"/>
            <a:ext cx="4509169" cy="1502019"/>
          </a:xfrm>
          <a:prstGeom prst="cloudCallout">
            <a:avLst>
              <a:gd name="adj1" fmla="val -63745"/>
              <a:gd name="adj2" fmla="val 78866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15" b="1" dirty="0" err="1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Postoji</a:t>
            </a:r>
            <a:r>
              <a:rPr lang="en-US" sz="2215" b="1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 li </a:t>
            </a:r>
            <a:r>
              <a:rPr lang="en-US" sz="2215" b="1" dirty="0" err="1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Higgsov</a:t>
            </a:r>
            <a:r>
              <a:rPr lang="en-US" sz="2215" b="1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2215" b="1" dirty="0" err="1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bozon</a:t>
            </a:r>
            <a:r>
              <a:rPr lang="en-US" sz="2215" b="1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?</a:t>
            </a:r>
          </a:p>
        </p:txBody>
      </p:sp>
      <p:sp>
        <p:nvSpPr>
          <p:cNvPr id="223237" name="AutoShape 5"/>
          <p:cNvSpPr>
            <a:spLocks noChangeArrowheads="1"/>
          </p:cNvSpPr>
          <p:nvPr/>
        </p:nvSpPr>
        <p:spPr bwMode="auto">
          <a:xfrm>
            <a:off x="4501662" y="3148030"/>
            <a:ext cx="3727938" cy="2977000"/>
          </a:xfrm>
          <a:prstGeom prst="cloudCallout">
            <a:avLst>
              <a:gd name="adj1" fmla="val -109231"/>
              <a:gd name="adj2" fmla="val -22333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15" b="1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Je li</a:t>
            </a:r>
            <a:endParaRPr lang="ta-IN" sz="2215" b="1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ta-IN" sz="2215" b="1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ta-IN" sz="2215" b="1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ta-IN" sz="2215" b="1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15" b="1" dirty="0" err="1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Higgsov</a:t>
            </a:r>
            <a:r>
              <a:rPr lang="en-US" sz="2215" b="1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2215" b="1" dirty="0" err="1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bozon</a:t>
            </a:r>
            <a:r>
              <a:rPr lang="ta-IN" sz="2215" b="1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?</a:t>
            </a:r>
            <a:endParaRPr lang="en-US" sz="2215" b="1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pic>
        <p:nvPicPr>
          <p:cNvPr id="6" name="Picture 5" descr="sbweightedmass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657" y="3997709"/>
            <a:ext cx="927577" cy="8642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3488" y="4018908"/>
            <a:ext cx="950872" cy="93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3765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6" grpId="0" animBg="1"/>
      <p:bldP spid="22323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a-IN" altLang="en-US">
                <a:latin typeface="Lucida Grande" charset="0"/>
                <a:ea typeface="ＭＳ Ｐゴシック" charset="-128"/>
                <a:cs typeface="Lucida Grande" charset="0"/>
              </a:rPr>
              <a:t>Mjerenje svojstava</a:t>
            </a:r>
            <a:endParaRPr lang="en-US" altLang="en-US">
              <a:latin typeface="Lucida Grande" charset="0"/>
              <a:ea typeface="ＭＳ Ｐゴシック" charset="-128"/>
              <a:cs typeface="Lucida Grande" charset="0"/>
            </a:endParaRPr>
          </a:p>
        </p:txBody>
      </p:sp>
      <p:sp>
        <p:nvSpPr>
          <p:cNvPr id="34201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Koji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tip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objekta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smo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otkrili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?</a:t>
            </a:r>
          </a:p>
          <a:p>
            <a:pPr lvl="1" eaLnBrk="1" hangingPunct="1"/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Je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li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ovo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Higgsov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bozon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Standardnog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modela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?</a:t>
            </a:r>
          </a:p>
          <a:p>
            <a:pPr lvl="2" eaLnBrk="1" hangingPunct="1"/>
            <a:r>
              <a:rPr lang="ta-IN" altLang="en-US" sz="1662" dirty="0" err="1">
                <a:latin typeface="Lucida Grande" charset="0"/>
                <a:ea typeface="ＭＳ Ｐゴシック" charset="-128"/>
                <a:cs typeface="Lucida Grande" charset="0"/>
              </a:rPr>
              <a:t>Ili</a:t>
            </a:r>
            <a:r>
              <a:rPr lang="ta-IN" altLang="en-US" sz="1662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662" dirty="0" err="1">
                <a:latin typeface="Lucida Grande" charset="0"/>
                <a:ea typeface="ＭＳ Ｐゴシック" charset="-128"/>
                <a:cs typeface="Lucida Grande" charset="0"/>
              </a:rPr>
              <a:t>nešto</a:t>
            </a:r>
            <a:r>
              <a:rPr lang="ta-IN" altLang="en-US" sz="1662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662" dirty="0" err="1">
                <a:latin typeface="Lucida Grande" charset="0"/>
                <a:ea typeface="ＭＳ Ｐゴシック" charset="-128"/>
                <a:cs typeface="Lucida Grande" charset="0"/>
              </a:rPr>
              <a:t>drugo</a:t>
            </a:r>
            <a:r>
              <a:rPr lang="ta-IN" altLang="en-US" sz="1662" dirty="0">
                <a:latin typeface="Lucida Grande" charset="0"/>
                <a:ea typeface="ＭＳ Ｐゴシック" charset="-128"/>
                <a:cs typeface="Lucida Grande" charset="0"/>
              </a:rPr>
              <a:t> ...</a:t>
            </a:r>
          </a:p>
          <a:p>
            <a:pPr eaLnBrk="1" hangingPunct="1"/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Za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sada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ovaj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objekt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zovemo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“</a:t>
            </a:r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čestica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b="1" dirty="0" err="1">
                <a:latin typeface="Lucida Grande" charset="0"/>
                <a:ea typeface="ＭＳ Ｐゴシック" charset="-128"/>
                <a:cs typeface="Lucida Grande" charset="0"/>
              </a:rPr>
              <a:t>X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”</a:t>
            </a:r>
          </a:p>
          <a:p>
            <a:pPr eaLnBrk="1" hangingPunct="1"/>
            <a:r>
              <a:rPr lang="ta-IN" altLang="en-US" sz="2215" dirty="0" err="1">
                <a:latin typeface="Lucida Grande" charset="0"/>
                <a:ea typeface="ＭＳ Ｐゴシック" charset="-128"/>
                <a:cs typeface="Lucida Grande" charset="0"/>
              </a:rPr>
              <a:t>Testiramo</a:t>
            </a:r>
            <a:r>
              <a:rPr lang="ta-IN" altLang="en-US" sz="2215" dirty="0">
                <a:latin typeface="Lucida Grande" charset="0"/>
                <a:ea typeface="ＭＳ Ｐゴシック" charset="-128"/>
                <a:cs typeface="Lucida Grande" charset="0"/>
              </a:rPr>
              <a:t>:</a:t>
            </a:r>
            <a:endParaRPr lang="ta-IN" altLang="en-US" sz="1846" dirty="0">
              <a:latin typeface="Lucida Grande" charset="0"/>
              <a:ea typeface="ＭＳ Ｐゴシック" charset="-128"/>
              <a:cs typeface="Lucida Grande" charset="0"/>
            </a:endParaRPr>
          </a:p>
          <a:p>
            <a:pPr lvl="1" eaLnBrk="1" hangingPunct="1"/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Kolika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je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masa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od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b="1" dirty="0" err="1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rPr>
              <a:t>X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?</a:t>
            </a:r>
            <a:endParaRPr lang="ta-IN" altLang="en-US" sz="1846" b="1" dirty="0">
              <a:solidFill>
                <a:srgbClr val="800000"/>
              </a:solidFill>
              <a:latin typeface="Lucida Grande" charset="0"/>
              <a:ea typeface="ＭＳ Ｐゴシック" charset="-128"/>
              <a:cs typeface="Lucida Grande" charset="0"/>
            </a:endParaRPr>
          </a:p>
          <a:p>
            <a:pPr lvl="1" eaLnBrk="1" hangingPunct="1"/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Je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li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b="1" dirty="0" err="1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rPr>
              <a:t>X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proizveden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skladu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očekivanjima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za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Higgsov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bozon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?</a:t>
            </a:r>
          </a:p>
          <a:p>
            <a:pPr lvl="1" eaLnBrk="1" hangingPunct="1"/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Raspada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li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se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b="1" dirty="0" err="1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rPr>
              <a:t>X</a:t>
            </a:r>
            <a:r>
              <a:rPr lang="ta-IN" altLang="en-US" sz="1846" b="1" dirty="0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skladu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očekivanjima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za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Higgsov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bozon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?</a:t>
            </a:r>
          </a:p>
          <a:p>
            <a:pPr lvl="1" eaLnBrk="1" hangingPunct="1"/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Veže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li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se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b="1" dirty="0" err="1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rPr>
              <a:t>X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ostalim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česticama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skladu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očekivanjima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za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Higgsov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bozon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?</a:t>
            </a:r>
          </a:p>
          <a:p>
            <a:pPr lvl="1" eaLnBrk="1" hangingPunct="1"/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Jesu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li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spin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i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parnost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od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b="1" dirty="0" err="1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rPr>
              <a:t>X</a:t>
            </a:r>
            <a:r>
              <a:rPr lang="ta-IN" altLang="en-US" b="1" dirty="0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skladu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s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očekivanjima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za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Higgsov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 </a:t>
            </a:r>
            <a:r>
              <a:rPr lang="ta-IN" altLang="en-US" sz="1846" dirty="0" err="1">
                <a:latin typeface="Lucida Grande" charset="0"/>
                <a:ea typeface="ＭＳ Ｐゴシック" charset="-128"/>
                <a:cs typeface="Lucida Grande" charset="0"/>
              </a:rPr>
              <a:t>bozon</a:t>
            </a:r>
            <a:r>
              <a:rPr lang="ta-IN" altLang="en-US" sz="1846" dirty="0">
                <a:latin typeface="Lucida Grande" charset="0"/>
                <a:ea typeface="ＭＳ Ｐゴシック" charset="-128"/>
                <a:cs typeface="Lucida Grande" charset="0"/>
              </a:rPr>
              <a:t>?</a:t>
            </a:r>
            <a:endParaRPr lang="ta-IN" altLang="en-US" sz="1846" b="1" dirty="0">
              <a:solidFill>
                <a:srgbClr val="800000"/>
              </a:solidFill>
              <a:latin typeface="Lucida Grande" charset="0"/>
              <a:ea typeface="ＭＳ Ｐゴシック" charset="-128"/>
              <a:cs typeface="Lucida Grande" charset="0"/>
            </a:endParaRPr>
          </a:p>
        </p:txBody>
      </p:sp>
      <p:sp>
        <p:nvSpPr>
          <p:cNvPr id="34201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2954">
                <a:solidFill>
                  <a:srgbClr val="800000"/>
                </a:solidFill>
                <a:latin typeface="Lucida Grande" charset="0"/>
                <a:ea typeface="ＭＳ Ｐゴシック" charset="-128"/>
                <a:cs typeface="Lucida Grande" charset="0"/>
              </a:defRPr>
            </a:lvl1pPr>
            <a:lvl2pPr marL="685817" indent="-263776">
              <a:spcBef>
                <a:spcPct val="20000"/>
              </a:spcBef>
              <a:buFont typeface="Arial" charset="0"/>
              <a:buChar char="–"/>
              <a:defRPr sz="2585">
                <a:solidFill>
                  <a:schemeClr val="tx2"/>
                </a:solidFill>
                <a:latin typeface="Lucida Grande" charset="0"/>
                <a:ea typeface="ＭＳ Ｐゴシック" charset="-128"/>
                <a:cs typeface="Lucida Grande" charset="0"/>
              </a:defRPr>
            </a:lvl2pPr>
            <a:lvl3pPr marL="1055103" indent="-211021">
              <a:spcBef>
                <a:spcPct val="20000"/>
              </a:spcBef>
              <a:buFont typeface="Arial" charset="0"/>
              <a:buChar char="•"/>
              <a:defRPr sz="2215">
                <a:solidFill>
                  <a:schemeClr val="tx1"/>
                </a:solidFill>
                <a:latin typeface="Lucida Grande" charset="0"/>
                <a:ea typeface="ＭＳ Ｐゴシック" charset="-128"/>
                <a:cs typeface="Lucida Grande" charset="0"/>
              </a:defRPr>
            </a:lvl3pPr>
            <a:lvl4pPr marL="1477145" indent="-211021">
              <a:spcBef>
                <a:spcPct val="20000"/>
              </a:spcBef>
              <a:buFont typeface="Arial" charset="0"/>
              <a:buChar char="–"/>
              <a:defRPr sz="1846">
                <a:solidFill>
                  <a:schemeClr val="tx1"/>
                </a:solidFill>
                <a:latin typeface="Lucida Grande" charset="0"/>
                <a:ea typeface="ＭＳ Ｐゴシック" charset="-128"/>
                <a:cs typeface="Lucida Grande" charset="0"/>
              </a:defRPr>
            </a:lvl4pPr>
            <a:lvl5pPr marL="1899186" indent="-211021">
              <a:spcBef>
                <a:spcPct val="20000"/>
              </a:spcBef>
              <a:buFont typeface="Arial" charset="0"/>
              <a:buChar char="»"/>
              <a:defRPr sz="1846">
                <a:solidFill>
                  <a:schemeClr val="tx1"/>
                </a:solidFill>
                <a:latin typeface="Lucida Grande" charset="0"/>
                <a:ea typeface="ＭＳ Ｐゴシック" charset="-128"/>
                <a:cs typeface="Lucida Grande" charset="0"/>
              </a:defRPr>
            </a:lvl5pPr>
            <a:lvl6pPr marL="2321227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46">
                <a:solidFill>
                  <a:schemeClr val="tx1"/>
                </a:solidFill>
                <a:latin typeface="Lucida Grande" charset="0"/>
                <a:ea typeface="ＭＳ Ｐゴシック" charset="-128"/>
                <a:cs typeface="Lucida Grande" charset="0"/>
              </a:defRPr>
            </a:lvl6pPr>
            <a:lvl7pPr marL="2743269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46">
                <a:solidFill>
                  <a:schemeClr val="tx1"/>
                </a:solidFill>
                <a:latin typeface="Lucida Grande" charset="0"/>
                <a:ea typeface="ＭＳ Ｐゴシック" charset="-128"/>
                <a:cs typeface="Lucida Grande" charset="0"/>
              </a:defRPr>
            </a:lvl7pPr>
            <a:lvl8pPr marL="3165310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46">
                <a:solidFill>
                  <a:schemeClr val="tx1"/>
                </a:solidFill>
                <a:latin typeface="Lucida Grande" charset="0"/>
                <a:ea typeface="ＭＳ Ｐゴシック" charset="-128"/>
                <a:cs typeface="Lucida Grande" charset="0"/>
              </a:defRPr>
            </a:lvl8pPr>
            <a:lvl9pPr marL="3587351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46">
                <a:solidFill>
                  <a:schemeClr val="tx1"/>
                </a:solidFill>
                <a:latin typeface="Lucida Grande" charset="0"/>
                <a:ea typeface="ＭＳ Ｐゴシック" charset="-128"/>
                <a:cs typeface="Lucida Grande" charset="0"/>
              </a:defRPr>
            </a:lvl9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fld id="{61FB90D2-8282-F849-84F6-E15E79ECB616}" type="slidenum">
              <a:rPr lang="en-US" altLang="en-US" sz="1108">
                <a:solidFill>
                  <a:srgbClr val="898989"/>
                </a:solidFill>
                <a:latin typeface="Calibri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t>46</a:t>
            </a:fld>
            <a:endParaRPr lang="en-US" altLang="en-US" sz="1108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294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093" y="3523941"/>
            <a:ext cx="3200292" cy="3070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Higgsov</a:t>
            </a:r>
            <a:r>
              <a:rPr lang="en-US" dirty="0"/>
              <a:t> </a:t>
            </a:r>
            <a:r>
              <a:rPr lang="en-US" dirty="0" err="1"/>
              <a:t>bozon</a:t>
            </a:r>
            <a:r>
              <a:rPr lang="en-US" dirty="0"/>
              <a:t> </a:t>
            </a:r>
            <a:r>
              <a:rPr lang="en-US" dirty="0" err="1"/>
              <a:t>danas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5AEF064-088D-AE48-BB65-CB6645E7F151}" type="slidenum">
              <a:rPr lang="en-US">
                <a:solidFill>
                  <a:prstClr val="black">
                    <a:tint val="75000"/>
                  </a:prstClr>
                </a:solidFill>
                <a:latin typeface="Helvetica" charset="0"/>
                <a:ea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>
              <a:solidFill>
                <a:prstClr val="black">
                  <a:tint val="75000"/>
                </a:prstClr>
              </a:solidFill>
              <a:latin typeface="Helvetica" charset="0"/>
              <a:ea typeface="ＭＳ Ｐゴシック" charset="0"/>
            </a:endParaRPr>
          </a:p>
        </p:txBody>
      </p:sp>
      <p:pic>
        <p:nvPicPr>
          <p:cNvPr id="2050" name="Picture 2" descr="http://cds.cern.ch/record/2236645/files/Figures_HiggsProdAndBR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73"/>
          <a:stretch/>
        </p:blipFill>
        <p:spPr bwMode="auto">
          <a:xfrm>
            <a:off x="2743200" y="777406"/>
            <a:ext cx="3798277" cy="391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6261"/>
            <a:ext cx="3094892" cy="22776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719" y="863178"/>
            <a:ext cx="2505081" cy="2532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125"/>
            <a:ext cx="2906089" cy="27310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93" y="4418091"/>
            <a:ext cx="2254533" cy="21321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1187" y="1260476"/>
            <a:ext cx="1293944" cy="546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  <a:sym typeface="Symbol" panose="05050102010706020507" pitchFamily="18" charset="2"/>
              </a:rPr>
              <a:t></a:t>
            </a: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ZZ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6769" y="4554416"/>
            <a:ext cx="1547218" cy="546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  <a:sym typeface="Symbol" panose="05050102010706020507" pitchFamily="18" charset="2"/>
              </a:rPr>
              <a:t></a:t>
            </a: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WW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13035" y="4190471"/>
            <a:ext cx="1210588" cy="546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  <a:sym typeface="Symbol" panose="05050102010706020507" pitchFamily="18" charset="2"/>
              </a:rPr>
              <a:t></a:t>
            </a:r>
            <a:r>
              <a:rPr lang="el-GR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ττ</a:t>
            </a:r>
            <a:endParaRPr lang="en-US" sz="2954" dirty="0">
              <a:solidFill>
                <a:srgbClr val="7030A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6246" y="1947346"/>
            <a:ext cx="1252266" cy="546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  <a:sym typeface="Symbol" panose="05050102010706020507" pitchFamily="18" charset="2"/>
              </a:rPr>
              <a:t></a:t>
            </a:r>
            <a:r>
              <a:rPr lang="el-GR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γγ</a:t>
            </a:r>
            <a:endParaRPr lang="en-US" sz="2954" dirty="0">
              <a:solidFill>
                <a:srgbClr val="7030A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45039" y="3944285"/>
            <a:ext cx="1229824" cy="546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</a:rPr>
              <a:t>H</a:t>
            </a:r>
            <a:r>
              <a:rPr lang="en-US" sz="2954" dirty="0">
                <a:solidFill>
                  <a:srgbClr val="7030A0"/>
                </a:solidFill>
                <a:latin typeface="Helvetica" charset="0"/>
                <a:ea typeface="ＭＳ Ｐゴシック" charset="0"/>
                <a:sym typeface="Symbol" panose="05050102010706020507" pitchFamily="18" charset="2"/>
              </a:rPr>
              <a:t></a:t>
            </a:r>
            <a:r>
              <a:rPr lang="en-US" sz="2954" dirty="0">
                <a:solidFill>
                  <a:srgbClr val="7030A0"/>
                </a:solidFill>
                <a:latin typeface="Calibri"/>
                <a:ea typeface="Symbol" charset="2"/>
                <a:cs typeface="Symbol" charset="2"/>
              </a:rPr>
              <a:t>bb</a:t>
            </a:r>
            <a:endParaRPr lang="en-US" sz="2954" dirty="0">
              <a:solidFill>
                <a:srgbClr val="7030A0"/>
              </a:solidFill>
              <a:latin typeface="Symbol" charset="2"/>
              <a:ea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262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3" grpId="0"/>
      <p:bldP spid="14" grpId="0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tIsHiggs.gif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112" b="12112"/>
          <a:stretch>
            <a:fillRect/>
          </a:stretch>
        </p:blipFill>
        <p:spPr>
          <a:xfrm>
            <a:off x="102425" y="693749"/>
            <a:ext cx="8870938" cy="511349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fld id="{E5AEF064-088D-AE48-BB65-CB6645E7F15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0"/>
              </a:rPr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</a:endParaRPr>
          </a:p>
        </p:txBody>
      </p:sp>
      <p:pic>
        <p:nvPicPr>
          <p:cNvPr id="6" name="Picture 5" descr="john_ellis_46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28" y="944566"/>
            <a:ext cx="2355777" cy="1742439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02429" y="3762313"/>
            <a:ext cx="8584375" cy="624064"/>
          </a:xfrm>
          <a:prstGeom prst="roundRect">
            <a:avLst/>
          </a:prstGeom>
          <a:solidFill>
            <a:srgbClr val="FF66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/>
            <a:endParaRPr lang="en-US" sz="1662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43917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peter-higgs-at-cm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" r="12886" b="1846"/>
          <a:stretch/>
        </p:blipFill>
        <p:spPr>
          <a:xfrm>
            <a:off x="6792" y="11876"/>
            <a:ext cx="9305041" cy="6846123"/>
          </a:xfrm>
        </p:spPr>
      </p:pic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351698" y="4584813"/>
            <a:ext cx="3765813" cy="162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44083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s-ES" sz="2215" b="1" dirty="0" err="1">
                <a:solidFill>
                  <a:srgbClr val="FFFFFF"/>
                </a:solidFill>
                <a:cs typeface="ＭＳ Ｐゴシック" charset="0"/>
              </a:rPr>
              <a:t>Jedini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</a:t>
            </a:r>
            <a:r>
              <a:rPr lang="es-ES" sz="2215" b="1" dirty="0" err="1">
                <a:solidFill>
                  <a:srgbClr val="FFFFFF"/>
                </a:solidFill>
                <a:cs typeface="ＭＳ Ｐゴシック" charset="0"/>
              </a:rPr>
              <a:t>sigurno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opa</a:t>
            </a:r>
            <a:r>
              <a:rPr lang="ta-IN" sz="2215" b="1" dirty="0">
                <a:solidFill>
                  <a:srgbClr val="FFFFFF"/>
                </a:solidFill>
                <a:cs typeface="ＭＳ Ｐゴシック" charset="0"/>
              </a:rPr>
              <a:t>ženi Higgs u 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CMS </a:t>
            </a:r>
            <a:r>
              <a:rPr lang="ta-IN" sz="2215" b="1" dirty="0">
                <a:solidFill>
                  <a:srgbClr val="FFFFFF"/>
                </a:solidFill>
                <a:cs typeface="ＭＳ Ｐゴシック" charset="0"/>
              </a:rPr>
              <a:t>eksperimentu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</a:t>
            </a:r>
            <a:r>
              <a:rPr lang="ta-IN" sz="2215" b="1" dirty="0">
                <a:solidFill>
                  <a:srgbClr val="FFFFFF"/>
                </a:solidFill>
                <a:cs typeface="ＭＳ Ｐゴシック" charset="0"/>
              </a:rPr>
              <a:t>do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 2012</a:t>
            </a:r>
            <a:r>
              <a:rPr lang="hr-HR" sz="2215" b="1" dirty="0">
                <a:solidFill>
                  <a:srgbClr val="FFFFFF"/>
                </a:solidFill>
                <a:cs typeface="ＭＳ Ｐゴシック" charset="0"/>
              </a:rPr>
              <a:t>.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:</a:t>
            </a:r>
          </a:p>
          <a:p>
            <a:pPr algn="ctr" defTabSz="844083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Dr. Peter </a:t>
            </a:r>
            <a:r>
              <a:rPr lang="es-ES" sz="2215" b="1" dirty="0" err="1">
                <a:solidFill>
                  <a:srgbClr val="FFFFFF"/>
                </a:solidFill>
                <a:cs typeface="ＭＳ Ｐゴシック" charset="0"/>
              </a:rPr>
              <a:t>Higgs</a:t>
            </a:r>
            <a:endParaRPr lang="es-ES" sz="2215" b="1" dirty="0">
              <a:solidFill>
                <a:srgbClr val="FFFFFF"/>
              </a:solidFill>
              <a:cs typeface="ＭＳ Ｐゴシック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401828" y="3955662"/>
            <a:ext cx="1790666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44083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ta-IN" sz="2215" b="1" dirty="0">
                <a:solidFill>
                  <a:srgbClr val="FFFFFF"/>
                </a:solidFill>
                <a:cs typeface="ＭＳ Ｐゴシック" charset="0"/>
              </a:rPr>
              <a:t>Više nije</a:t>
            </a:r>
            <a:r>
              <a:rPr lang="es-ES" sz="2215" b="1" dirty="0">
                <a:solidFill>
                  <a:srgbClr val="FFFFFF"/>
                </a:solidFill>
                <a:cs typeface="ＭＳ Ｐゴシック" charset="0"/>
              </a:rPr>
              <a:t>!</a:t>
            </a:r>
          </a:p>
        </p:txBody>
      </p:sp>
      <p:pic>
        <p:nvPicPr>
          <p:cNvPr id="9" name="Image 18" descr="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340" y="1778151"/>
            <a:ext cx="2088511" cy="2170774"/>
          </a:xfrm>
          <a:prstGeom prst="rect">
            <a:avLst/>
          </a:prstGeom>
        </p:spPr>
      </p:pic>
      <p:pic>
        <p:nvPicPr>
          <p:cNvPr id="10" name="Picture 9" descr="nobel201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47" y="461165"/>
            <a:ext cx="3375218" cy="399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7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>
                <a:latin typeface="Verdana"/>
                <a:cs typeface="Verdana"/>
              </a:rPr>
              <a:t>Elektroslabi bozoni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85" y="1371604"/>
            <a:ext cx="7772400" cy="1107315"/>
          </a:xfrm>
        </p:spPr>
        <p:txBody>
          <a:bodyPr/>
          <a:lstStyle/>
          <a:p>
            <a:r>
              <a:rPr lang="ta-IN" sz="2800" dirty="0">
                <a:latin typeface="Verdana"/>
                <a:cs typeface="Verdana"/>
              </a:rPr>
              <a:t>Nosioci elektroslabe sile</a:t>
            </a:r>
            <a:endParaRPr lang="en-US" sz="2800" dirty="0">
              <a:latin typeface="Verdana"/>
              <a:cs typeface="Verdana"/>
            </a:endParaRPr>
          </a:p>
          <a:p>
            <a:endParaRPr lang="ta-IN" sz="2800" dirty="0">
              <a:latin typeface="Verdana"/>
              <a:cs typeface="Verdana"/>
            </a:endParaRPr>
          </a:p>
        </p:txBody>
      </p:sp>
      <p:pic>
        <p:nvPicPr>
          <p:cNvPr id="4" name="Picture 3" descr="ewk-physicalboson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260" y="1269169"/>
            <a:ext cx="3350332" cy="765790"/>
          </a:xfrm>
          <a:prstGeom prst="rect">
            <a:avLst/>
          </a:prstGeom>
        </p:spPr>
      </p:pic>
      <p:pic>
        <p:nvPicPr>
          <p:cNvPr id="5" name="Picture 4" descr="smcup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4" r="14532"/>
          <a:stretch/>
        </p:blipFill>
        <p:spPr>
          <a:xfrm>
            <a:off x="143395" y="2048809"/>
            <a:ext cx="2976354" cy="266330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1092606" y="2569268"/>
            <a:ext cx="1611421" cy="870696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2956055" y="2623558"/>
            <a:ext cx="1044736" cy="49168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1190" y="2446468"/>
            <a:ext cx="4154600" cy="830997"/>
          </a:xfrm>
          <a:prstGeom prst="rect">
            <a:avLst/>
          </a:prstGeom>
          <a:noFill/>
          <a:ln w="38100" cap="rnd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svi </a:t>
            </a:r>
            <a:r>
              <a:rPr lang="en-US" sz="2400" dirty="0" err="1">
                <a:solidFill>
                  <a:srgbClr val="000000"/>
                </a:solidFill>
                <a:latin typeface="Verdana"/>
                <a:cs typeface="Verdana"/>
              </a:rPr>
              <a:t>bozoni</a:t>
            </a:r>
            <a:r>
              <a:rPr lang="en-US" sz="24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bezmaseni</a:t>
            </a:r>
          </a:p>
          <a:p>
            <a:pPr marL="285750" indent="-285750">
              <a:buFont typeface="Arial"/>
              <a:buChar char="•"/>
            </a:pPr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Sile </a:t>
            </a:r>
            <a:r>
              <a:rPr lang="en-US" sz="2400" dirty="0">
                <a:solidFill>
                  <a:srgbClr val="000000"/>
                </a:solidFill>
                <a:latin typeface="Verdana"/>
                <a:cs typeface="Verdana"/>
              </a:rPr>
              <a:t>~ </a:t>
            </a:r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jednake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78484" y="3742492"/>
            <a:ext cx="5298169" cy="1938992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ta-IN" sz="2400" b="1" dirty="0">
                <a:solidFill>
                  <a:srgbClr val="000000"/>
                </a:solidFill>
                <a:latin typeface="Verdana"/>
                <a:cs typeface="Verdana"/>
              </a:rPr>
              <a:t>e.m. </a:t>
            </a:r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S</a:t>
            </a:r>
            <a:r>
              <a:rPr lang="ta-IN" sz="2400" b="1" dirty="0">
                <a:solidFill>
                  <a:srgbClr val="000000"/>
                </a:solidFill>
                <a:latin typeface="Verdana"/>
                <a:cs typeface="Verdana"/>
              </a:rPr>
              <a:t>ila</a:t>
            </a:r>
          </a:p>
          <a:p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	Foton		</a:t>
            </a:r>
            <a:r>
              <a:rPr lang="en-US" sz="2400" dirty="0">
                <a:solidFill>
                  <a:srgbClr val="000000"/>
                </a:solidFill>
                <a:latin typeface="Verdana"/>
                <a:cs typeface="Verdana"/>
              </a:rPr>
              <a:t>		</a:t>
            </a:r>
            <a:r>
              <a:rPr lang="ta-IN" sz="2400" dirty="0">
                <a:solidFill>
                  <a:srgbClr val="000000"/>
                </a:solidFill>
                <a:latin typeface="Verdana"/>
                <a:cs typeface="Verdana"/>
              </a:rPr>
              <a:t>m</a:t>
            </a:r>
            <a:r>
              <a:rPr lang="en-US" sz="2400" dirty="0">
                <a:solidFill>
                  <a:srgbClr val="000000"/>
                </a:solidFill>
                <a:latin typeface="Verdana"/>
                <a:cs typeface="Verdana"/>
              </a:rPr>
              <a:t>=0</a:t>
            </a:r>
          </a:p>
          <a:p>
            <a:r>
              <a:rPr lang="en-US" sz="2400" b="1" dirty="0" err="1">
                <a:solidFill>
                  <a:srgbClr val="000000"/>
                </a:solidFill>
                <a:latin typeface="Verdana"/>
                <a:cs typeface="Verdana"/>
              </a:rPr>
              <a:t>Slaba</a:t>
            </a:r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Verdana"/>
                <a:cs typeface="Verdana"/>
              </a:rPr>
              <a:t>sila</a:t>
            </a:r>
            <a:endParaRPr lang="en-US" sz="24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en-US" sz="2400" dirty="0">
                <a:solidFill>
                  <a:srgbClr val="000000"/>
                </a:solidFill>
                <a:latin typeface="Verdana"/>
                <a:cs typeface="Verdana"/>
              </a:rPr>
              <a:t>	W &amp; Z </a:t>
            </a:r>
            <a:r>
              <a:rPr lang="en-US" sz="2400" dirty="0" err="1">
                <a:solidFill>
                  <a:srgbClr val="000000"/>
                </a:solidFill>
                <a:latin typeface="Verdana"/>
                <a:cs typeface="Verdana"/>
              </a:rPr>
              <a:t>bozoni</a:t>
            </a:r>
            <a:r>
              <a:rPr lang="en-US" sz="2400" dirty="0">
                <a:solidFill>
                  <a:srgbClr val="000000"/>
                </a:solidFill>
                <a:latin typeface="Verdana"/>
                <a:cs typeface="Verdana"/>
              </a:rPr>
              <a:t>: m~80-90 </a:t>
            </a:r>
            <a:r>
              <a:rPr lang="en-US" sz="2400" dirty="0" err="1">
                <a:solidFill>
                  <a:srgbClr val="000000"/>
                </a:solidFill>
                <a:latin typeface="Verdana"/>
                <a:cs typeface="Verdana"/>
              </a:rPr>
              <a:t>GeV</a:t>
            </a:r>
            <a:endParaRPr lang="en-US" sz="2400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en-US" sz="2400" b="1" dirty="0" err="1">
                <a:solidFill>
                  <a:srgbClr val="000000"/>
                </a:solidFill>
                <a:latin typeface="Verdana"/>
                <a:cs typeface="Verdana"/>
              </a:rPr>
              <a:t>Slaba</a:t>
            </a:r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Verdana"/>
                <a:cs typeface="Verdana"/>
              </a:rPr>
              <a:t>sila</a:t>
            </a:r>
            <a:r>
              <a:rPr lang="ta-IN" sz="2400" b="1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&lt;&lt; </a:t>
            </a:r>
            <a:r>
              <a:rPr lang="en-US" sz="2400" b="1" dirty="0" err="1">
                <a:solidFill>
                  <a:srgbClr val="000000"/>
                </a:solidFill>
                <a:latin typeface="Verdana"/>
                <a:cs typeface="Verdana"/>
              </a:rPr>
              <a:t>e.m</a:t>
            </a:r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Verdana"/>
                <a:cs typeface="Verdana"/>
              </a:rPr>
              <a:t>sila</a:t>
            </a:r>
            <a:endParaRPr lang="en-US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0067" y="5783473"/>
            <a:ext cx="55194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latin typeface="Verdana"/>
                <a:cs typeface="Verdana"/>
              </a:rPr>
              <a:t>Razli</a:t>
            </a:r>
            <a:r>
              <a:rPr lang="ta-IN" sz="2400" b="1" dirty="0">
                <a:solidFill>
                  <a:srgbClr val="FF0000"/>
                </a:solidFill>
                <a:latin typeface="Verdana"/>
                <a:cs typeface="Verdana"/>
              </a:rPr>
              <a:t>čite mase </a:t>
            </a:r>
            <a:r>
              <a:rPr lang="ta-IN" sz="2400" b="1" dirty="0" err="1">
                <a:solidFill>
                  <a:srgbClr val="FF0000"/>
                </a:solidFill>
                <a:latin typeface="Verdana"/>
                <a:cs typeface="Verdana"/>
              </a:rPr>
              <a:t>za</a:t>
            </a:r>
            <a:r>
              <a:rPr lang="ta-IN" sz="2400" b="1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hr-HR" sz="2400" b="1" dirty="0">
                <a:solidFill>
                  <a:srgbClr val="FF0000"/>
                </a:solidFill>
                <a:latin typeface="Verdana"/>
                <a:cs typeface="Verdana"/>
              </a:rPr>
              <a:t>foton</a:t>
            </a:r>
            <a:r>
              <a:rPr lang="ta-IN" sz="2400" b="1" dirty="0">
                <a:solidFill>
                  <a:srgbClr val="FF0000"/>
                </a:solidFill>
                <a:latin typeface="Verdana"/>
                <a:cs typeface="Verdana"/>
              </a:rPr>
              <a:t>, W i Z: </a:t>
            </a:r>
          </a:p>
          <a:p>
            <a:pPr algn="ctr"/>
            <a:r>
              <a:rPr lang="ta-IN" sz="2400" b="1" dirty="0">
                <a:solidFill>
                  <a:srgbClr val="FF0000"/>
                </a:solidFill>
                <a:latin typeface="Verdana"/>
                <a:cs typeface="Verdana"/>
              </a:rPr>
              <a:t>lome simetriju i time i SM!</a:t>
            </a:r>
            <a:endParaRPr lang="en-US" sz="2400" b="1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275" y="2078136"/>
            <a:ext cx="357847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a-IN" sz="2400" b="1" dirty="0">
                <a:solidFill>
                  <a:srgbClr val="000000"/>
                </a:solidFill>
                <a:latin typeface="Verdana"/>
                <a:cs typeface="Verdana"/>
              </a:rPr>
              <a:t>Elektroslaba teorija</a:t>
            </a:r>
            <a:endParaRPr lang="en-US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54695" y="3418662"/>
            <a:ext cx="180515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0000"/>
                </a:solidFill>
                <a:latin typeface="Verdana"/>
                <a:cs typeface="Verdana"/>
              </a:rPr>
              <a:t>Opa</a:t>
            </a:r>
            <a:r>
              <a:rPr lang="ta-IN" sz="2400" b="1" dirty="0">
                <a:solidFill>
                  <a:srgbClr val="000000"/>
                </a:solidFill>
                <a:latin typeface="Verdana"/>
                <a:cs typeface="Verdana"/>
              </a:rPr>
              <a:t>žanja</a:t>
            </a:r>
            <a:endParaRPr lang="en-US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637708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AEF064-088D-AE48-BB65-CB6645E7F1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 descr="physics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2001"/>
            <a:ext cx="9144000" cy="2101713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87" y="4525152"/>
            <a:ext cx="2114342" cy="13707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955" y="4524572"/>
            <a:ext cx="2531840" cy="1617980"/>
          </a:xfrm>
          <a:prstGeom prst="rect">
            <a:avLst/>
          </a:prstGeom>
        </p:spPr>
      </p:pic>
      <p:pic>
        <p:nvPicPr>
          <p:cNvPr id="13" name="Picture 12" descr="nobel2013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091" y="2458976"/>
            <a:ext cx="3375218" cy="3995157"/>
          </a:xfrm>
          <a:prstGeom prst="rect">
            <a:avLst/>
          </a:prstGeom>
        </p:spPr>
      </p:pic>
      <p:pic>
        <p:nvPicPr>
          <p:cNvPr id="14" name="Content Placeholder 5" descr="englert-higgs.jpg"/>
          <p:cNvPicPr>
            <a:picLocks noGrp="1" noChangeAspect="1"/>
          </p:cNvPicPr>
          <p:nvPr>
            <p:ph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1923" y="2580749"/>
            <a:ext cx="2773543" cy="1408008"/>
          </a:xfrm>
        </p:spPr>
      </p:pic>
      <p:pic>
        <p:nvPicPr>
          <p:cNvPr id="15" name="Content Placeholder 6" descr="CMScollaboration_20120627_0139light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0115" y="2772088"/>
            <a:ext cx="2511045" cy="1484255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3035471" y="5895918"/>
            <a:ext cx="3679142" cy="624064"/>
          </a:xfrm>
          <a:prstGeom prst="roundRect">
            <a:avLst/>
          </a:prstGeom>
          <a:solidFill>
            <a:srgbClr val="FF6600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solidFill>
                <a:srgbClr val="FFFFFF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086969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2435" y="629278"/>
            <a:ext cx="7772400" cy="1257300"/>
          </a:xfrm>
        </p:spPr>
        <p:txBody>
          <a:bodyPr/>
          <a:lstStyle/>
          <a:p>
            <a:pPr algn="ctr"/>
            <a:r>
              <a:rPr lang="en-US" dirty="0"/>
              <a:t>STANDARDNI MODEL </a:t>
            </a:r>
            <a:br>
              <a:rPr lang="en-US" dirty="0"/>
            </a:br>
            <a:r>
              <a:rPr lang="en-US" dirty="0"/>
              <a:t>JE </a:t>
            </a:r>
            <a:r>
              <a:rPr lang="en-US" dirty="0" err="1"/>
              <a:t>kompletan</a:t>
            </a:r>
            <a:r>
              <a:rPr lang="en-US" dirty="0"/>
              <a:t> I </a:t>
            </a:r>
            <a:r>
              <a:rPr lang="en-US" dirty="0" err="1"/>
              <a:t>potvr</a:t>
            </a:r>
            <a:r>
              <a:rPr lang="ta-IN" dirty="0"/>
              <a:t>đ</a:t>
            </a:r>
            <a:r>
              <a:rPr lang="en-US" dirty="0"/>
              <a:t>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E279A-ED44-5449-85C8-E36720473AD4}" type="slidenum">
              <a:rPr lang="en-US" smtClean="0">
                <a:solidFill>
                  <a:srgbClr val="000000"/>
                </a:solidFill>
                <a:latin typeface="Helvetica"/>
              </a:rPr>
              <a:pPr>
                <a:defRPr/>
              </a:pPr>
              <a:t>51</a:t>
            </a:fld>
            <a:endParaRPr lang="en-US" dirty="0">
              <a:solidFill>
                <a:srgbClr val="000000"/>
              </a:solidFill>
              <a:latin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47082" y="5483925"/>
            <a:ext cx="6187912" cy="6036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23" b="1" dirty="0">
                <a:solidFill>
                  <a:srgbClr val="000000"/>
                </a:solidFill>
                <a:latin typeface="Verdana"/>
                <a:cs typeface="Verdana"/>
              </a:rPr>
              <a:t>I</a:t>
            </a:r>
            <a:r>
              <a:rPr lang="ta-IN" sz="3323" b="1" dirty="0">
                <a:solidFill>
                  <a:srgbClr val="000000"/>
                </a:solidFill>
                <a:latin typeface="Verdana"/>
                <a:cs typeface="Verdana"/>
              </a:rPr>
              <a:t> objašnjava mnogo toga</a:t>
            </a:r>
            <a:endParaRPr lang="en-US" sz="3323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10" name="Content Placeholder 5" descr="2372393910_9bfc13950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6666" y="3372641"/>
            <a:ext cx="2166765" cy="1647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Image 18" descr="a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8191" y="3309138"/>
            <a:ext cx="2222011" cy="19678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10" y="3372175"/>
            <a:ext cx="3369592" cy="16993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5034" y="2712992"/>
            <a:ext cx="2528256" cy="60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2" dirty="0">
                <a:solidFill>
                  <a:srgbClr val="FF0000"/>
                </a:solidFill>
                <a:latin typeface="Helvetica"/>
              </a:rPr>
              <a:t>Discovery of the electron</a:t>
            </a:r>
          </a:p>
          <a:p>
            <a:pPr algn="ctr"/>
            <a:r>
              <a:rPr lang="en-US" sz="1662" dirty="0">
                <a:solidFill>
                  <a:srgbClr val="FF0000"/>
                </a:solidFill>
                <a:latin typeface="Helvetica"/>
              </a:rPr>
              <a:t>J.J. Thomson (1897)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67389" y="2712992"/>
            <a:ext cx="2954656" cy="60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2" dirty="0">
                <a:solidFill>
                  <a:srgbClr val="FF0000"/>
                </a:solidFill>
                <a:latin typeface="Helvetica"/>
              </a:rPr>
              <a:t>Discovery of the Higgs boson</a:t>
            </a:r>
          </a:p>
          <a:p>
            <a:pPr algn="ctr"/>
            <a:r>
              <a:rPr lang="en-US" sz="1662" dirty="0">
                <a:solidFill>
                  <a:srgbClr val="FF0000"/>
                </a:solidFill>
                <a:latin typeface="Helvetica"/>
              </a:rPr>
              <a:t>LHC (2012)</a:t>
            </a:r>
          </a:p>
        </p:txBody>
      </p:sp>
    </p:spTree>
    <p:extLst>
      <p:ext uri="{BB962C8B-B14F-4D97-AF65-F5344CB8AC3E}">
        <p14:creationId xmlns:p14="http://schemas.microsoft.com/office/powerpoint/2010/main" val="19050111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2372393910_9bfc13950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9573" y="2498435"/>
            <a:ext cx="2480083" cy="18856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4317" y="703774"/>
            <a:ext cx="2485194" cy="1902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459" y="638196"/>
            <a:ext cx="2592288" cy="1795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7254" y="4396955"/>
            <a:ext cx="2728394" cy="189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205" y="704664"/>
            <a:ext cx="1877399" cy="1537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30780"/>
            <a:ext cx="2304084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9" descr="B-DNA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6067" y="2830788"/>
            <a:ext cx="2127006" cy="1263625"/>
          </a:xfrm>
          <a:prstGeom prst="rect">
            <a:avLst/>
          </a:prstGeom>
        </p:spPr>
      </p:pic>
      <p:pic>
        <p:nvPicPr>
          <p:cNvPr id="11" name="Picture 10" descr="FF_slammer_1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554" y="4625441"/>
            <a:ext cx="353723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2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5559" y="263769"/>
            <a:ext cx="5768441" cy="984738"/>
          </a:xfrm>
        </p:spPr>
        <p:txBody>
          <a:bodyPr/>
          <a:lstStyle/>
          <a:p>
            <a:r>
              <a:rPr lang="en-US" dirty="0" err="1"/>
              <a:t>Primjer</a:t>
            </a:r>
            <a:r>
              <a:rPr lang="en-US" dirty="0"/>
              <a:t>: </a:t>
            </a:r>
            <a:r>
              <a:rPr lang="en-US" dirty="0" err="1"/>
              <a:t>fuzija</a:t>
            </a:r>
            <a:r>
              <a:rPr lang="en-US" dirty="0"/>
              <a:t> u </a:t>
            </a:r>
            <a:r>
              <a:rPr lang="en-US" dirty="0" err="1"/>
              <a:t>suncu</a:t>
            </a:r>
            <a:endParaRPr lang="en-US" dirty="0"/>
          </a:p>
        </p:txBody>
      </p:sp>
      <p:pic>
        <p:nvPicPr>
          <p:cNvPr id="5" name="Picture 4" descr="proton-prot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469" y="1235525"/>
            <a:ext cx="4502050" cy="53686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006653"/>
            <a:ext cx="4628896" cy="3214511"/>
          </a:xfrm>
          <a:prstGeom prst="rect">
            <a:avLst/>
          </a:prstGeom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263769"/>
            <a:ext cx="3405325" cy="235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51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80650"/>
          </a:xfrm>
        </p:spPr>
        <p:txBody>
          <a:bodyPr/>
          <a:lstStyle/>
          <a:p>
            <a:r>
              <a:rPr lang="ta-IN" dirty="0">
                <a:latin typeface="Verdana"/>
                <a:cs typeface="Verdana"/>
              </a:rPr>
              <a:t>Na </a:t>
            </a:r>
            <a:r>
              <a:rPr lang="hr-HR" dirty="0">
                <a:latin typeface="Verdana"/>
                <a:cs typeface="Verdana"/>
              </a:rPr>
              <a:t>Z</a:t>
            </a:r>
            <a:r>
              <a:rPr lang="ta-IN" dirty="0">
                <a:latin typeface="Verdana"/>
                <a:cs typeface="Verdana"/>
              </a:rPr>
              <a:t>emlji i u cijelom svemiru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94" y="1684983"/>
            <a:ext cx="3693402" cy="1687836"/>
          </a:xfrm>
        </p:spPr>
        <p:txBody>
          <a:bodyPr/>
          <a:lstStyle/>
          <a:p>
            <a:pPr marL="0" indent="0">
              <a:buNone/>
            </a:pPr>
            <a:r>
              <a:rPr lang="en-US" sz="2215" dirty="0"/>
              <a:t>Stellar spectra tell us stars are made of the same stuff we can study in an atomic physics lab on earth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A4F257-8215-084A-B9C7-4DF6D583AE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869" y="3877152"/>
            <a:ext cx="4206362" cy="22510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437" y="1529919"/>
            <a:ext cx="3872647" cy="22885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94" y="3411306"/>
            <a:ext cx="3712597" cy="257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822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999128"/>
            <a:ext cx="7772400" cy="1846980"/>
          </a:xfrm>
        </p:spPr>
        <p:txBody>
          <a:bodyPr/>
          <a:lstStyle/>
          <a:p>
            <a:r>
              <a:rPr lang="en-US" dirty="0" err="1"/>
              <a:t>Zašto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hr-HR" dirty="0"/>
              <a:t>ć</a:t>
            </a:r>
            <a:r>
              <a:rPr lang="en-US" dirty="0" err="1"/>
              <a:t>ina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misli</a:t>
            </a:r>
            <a:r>
              <a:rPr lang="en-US" dirty="0"/>
              <a:t> da SM ne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kraj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hr-HR" dirty="0"/>
              <a:t>č</a:t>
            </a:r>
            <a:r>
              <a:rPr lang="en-US" dirty="0"/>
              <a:t>e</a:t>
            </a: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There are things about </a:t>
            </a:r>
          </a:p>
          <a:p>
            <a:r>
              <a:rPr lang="en-US" dirty="0"/>
              <a:t>the known particles and forces </a:t>
            </a:r>
          </a:p>
          <a:p>
            <a:r>
              <a:rPr lang="en-US" dirty="0"/>
              <a:t>the SM does not explain</a:t>
            </a:r>
          </a:p>
          <a:p>
            <a:r>
              <a:rPr lang="en-US" dirty="0"/>
              <a:t>(or at least not satisfactorily)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A4F257-8215-084A-B9C7-4DF6D583AE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655" y="157809"/>
            <a:ext cx="1902270" cy="169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22003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 NE </a:t>
            </a:r>
            <a:r>
              <a:rPr lang="en-US" dirty="0" err="1"/>
              <a:t>objašnjava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6281" y="1251789"/>
            <a:ext cx="5885806" cy="5122455"/>
          </a:xfrm>
        </p:spPr>
        <p:txBody>
          <a:bodyPr/>
          <a:lstStyle/>
          <a:p>
            <a:r>
              <a:rPr lang="en-US" sz="2400" dirty="0" err="1"/>
              <a:t>Zašto</a:t>
            </a:r>
            <a:r>
              <a:rPr lang="en-US" sz="2400" dirty="0"/>
              <a:t> 3 </a:t>
            </a:r>
            <a:r>
              <a:rPr lang="en-US" sz="2400" dirty="0" err="1"/>
              <a:t>generacije</a:t>
            </a:r>
            <a:r>
              <a:rPr lang="en-US" sz="2400" dirty="0"/>
              <a:t>?</a:t>
            </a:r>
          </a:p>
          <a:p>
            <a:r>
              <a:rPr lang="en-US" sz="2400" dirty="0" err="1"/>
              <a:t>Zašto</a:t>
            </a:r>
            <a:r>
              <a:rPr lang="en-US" sz="2400" dirty="0"/>
              <a:t> je </a:t>
            </a:r>
            <a:r>
              <a:rPr lang="en-US" sz="2400" dirty="0" err="1"/>
              <a:t>tako</a:t>
            </a:r>
            <a:r>
              <a:rPr lang="en-US" sz="2400" dirty="0"/>
              <a:t> </a:t>
            </a:r>
            <a:r>
              <a:rPr lang="en-US" sz="2400" dirty="0" err="1"/>
              <a:t>fino</a:t>
            </a:r>
            <a:r>
              <a:rPr lang="en-US" sz="2400" dirty="0"/>
              <a:t> </a:t>
            </a:r>
            <a:r>
              <a:rPr lang="en-US" sz="2400" dirty="0" err="1"/>
              <a:t>podešeno</a:t>
            </a:r>
            <a:r>
              <a:rPr lang="en-US" sz="2400" dirty="0"/>
              <a:t>?</a:t>
            </a:r>
          </a:p>
          <a:p>
            <a:r>
              <a:rPr lang="en-US" sz="2400" dirty="0" err="1"/>
              <a:t>Zašto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mase </a:t>
            </a:r>
            <a:r>
              <a:rPr lang="en-US" sz="2400" dirty="0" err="1"/>
              <a:t>čestica</a:t>
            </a:r>
            <a:r>
              <a:rPr lang="en-US" sz="2400" dirty="0"/>
              <a:t> </a:t>
            </a:r>
            <a:r>
              <a:rPr lang="en-US" sz="2400" dirty="0" err="1"/>
              <a:t>tako</a:t>
            </a:r>
            <a:r>
              <a:rPr lang="en-US" sz="2400" dirty="0"/>
              <a:t> </a:t>
            </a:r>
            <a:r>
              <a:rPr lang="en-US" sz="2400" dirty="0" err="1"/>
              <a:t>različite</a:t>
            </a:r>
            <a:endParaRPr lang="en-US" sz="2400" dirty="0"/>
          </a:p>
          <a:p>
            <a:r>
              <a:rPr lang="en-US" sz="2400" dirty="0"/>
              <a:t>&gt; 20 </a:t>
            </a:r>
            <a:r>
              <a:rPr lang="en-US" sz="2400" dirty="0" err="1"/>
              <a:t>slobodnih</a:t>
            </a:r>
            <a:r>
              <a:rPr lang="en-US" sz="2400" dirty="0"/>
              <a:t> </a:t>
            </a:r>
            <a:r>
              <a:rPr lang="en-US" sz="2400" dirty="0" err="1"/>
              <a:t>parametara</a:t>
            </a:r>
            <a:endParaRPr lang="en-US" sz="2400" dirty="0"/>
          </a:p>
          <a:p>
            <a:pPr lvl="1"/>
            <a:r>
              <a:rPr lang="en-US" sz="2000" dirty="0"/>
              <a:t>mase, </a:t>
            </a:r>
            <a:r>
              <a:rPr lang="en-US" sz="2000" dirty="0" err="1"/>
              <a:t>vezanja</a:t>
            </a:r>
            <a:r>
              <a:rPr lang="en-US" sz="2000" dirty="0"/>
              <a:t>, …</a:t>
            </a:r>
          </a:p>
          <a:p>
            <a:r>
              <a:rPr lang="en-US" sz="2400" dirty="0" err="1"/>
              <a:t>Gdje</a:t>
            </a:r>
            <a:r>
              <a:rPr lang="en-US" sz="2400" dirty="0"/>
              <a:t> je </a:t>
            </a:r>
            <a:r>
              <a:rPr lang="en-US" sz="2400" dirty="0" err="1"/>
              <a:t>nestala</a:t>
            </a:r>
            <a:r>
              <a:rPr lang="en-US" sz="2400" dirty="0"/>
              <a:t> </a:t>
            </a:r>
            <a:r>
              <a:rPr lang="en-US" sz="2400" dirty="0" err="1"/>
              <a:t>antimaterija</a:t>
            </a:r>
            <a:r>
              <a:rPr lang="en-US" sz="2400" dirty="0"/>
              <a:t>?</a:t>
            </a:r>
          </a:p>
          <a:p>
            <a:r>
              <a:rPr lang="en-US" sz="2400" dirty="0" err="1"/>
              <a:t>Nastavlja</a:t>
            </a:r>
            <a:r>
              <a:rPr lang="en-US" sz="2400" dirty="0"/>
              <a:t> li se </a:t>
            </a:r>
            <a:r>
              <a:rPr lang="en-US" sz="2400" dirty="0" err="1"/>
              <a:t>ujedinjenje</a:t>
            </a:r>
            <a:r>
              <a:rPr lang="en-US" sz="2400" dirty="0"/>
              <a:t> </a:t>
            </a:r>
            <a:r>
              <a:rPr lang="en-US" sz="2400" dirty="0" err="1"/>
              <a:t>sila</a:t>
            </a:r>
            <a:r>
              <a:rPr lang="en-US" sz="2400" dirty="0"/>
              <a:t>?</a:t>
            </a:r>
          </a:p>
          <a:p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Ali </a:t>
            </a:r>
            <a:r>
              <a:rPr lang="en-US" sz="2400" dirty="0" err="1"/>
              <a:t>pogotovo</a:t>
            </a:r>
            <a:r>
              <a:rPr lang="en-US" sz="2400" dirty="0"/>
              <a:t>:</a:t>
            </a:r>
          </a:p>
          <a:p>
            <a:pPr marL="0" indent="0" algn="ctr">
              <a:buNone/>
            </a:pPr>
            <a:endParaRPr lang="en-US" sz="2400" dirty="0"/>
          </a:p>
          <a:p>
            <a:r>
              <a:rPr lang="en-US" sz="2400" dirty="0" err="1">
                <a:solidFill>
                  <a:srgbClr val="FF0000"/>
                </a:solidFill>
              </a:rPr>
              <a:t>Što</a:t>
            </a:r>
            <a:r>
              <a:rPr lang="en-US" sz="2400" dirty="0">
                <a:solidFill>
                  <a:srgbClr val="FF0000"/>
                </a:solidFill>
              </a:rPr>
              <a:t> s </a:t>
            </a:r>
            <a:r>
              <a:rPr lang="en-US" sz="2400" dirty="0" err="1">
                <a:solidFill>
                  <a:srgbClr val="FF0000"/>
                </a:solidFill>
              </a:rPr>
              <a:t>Gravitacijom</a:t>
            </a:r>
            <a:r>
              <a:rPr lang="en-US" sz="24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52" y="2864052"/>
            <a:ext cx="2209641" cy="197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09202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58074"/>
          </a:xfrm>
        </p:spPr>
        <p:txBody>
          <a:bodyPr/>
          <a:lstStyle/>
          <a:p>
            <a:r>
              <a:rPr lang="en-US" dirty="0" err="1"/>
              <a:t>Fizika</a:t>
            </a:r>
            <a:r>
              <a:rPr lang="en-US" dirty="0"/>
              <a:t> </a:t>
            </a:r>
            <a:r>
              <a:rPr lang="en-US" dirty="0" err="1"/>
              <a:t>voli</a:t>
            </a:r>
            <a:r>
              <a:rPr lang="en-US" dirty="0"/>
              <a:t> UJEDINITI</a:t>
            </a:r>
            <a:br>
              <a:rPr lang="en-US" dirty="0"/>
            </a:br>
            <a:r>
              <a:rPr lang="en-US" dirty="0"/>
              <a:t>Ide li to </a:t>
            </a:r>
            <a:r>
              <a:rPr lang="en-US" dirty="0" err="1"/>
              <a:t>dalje</a:t>
            </a:r>
            <a:r>
              <a:rPr lang="en-US" dirty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10" y="1366344"/>
            <a:ext cx="7140287" cy="4902081"/>
          </a:xfrm>
          <a:prstGeom prst="rect">
            <a:avLst/>
          </a:prstGeom>
        </p:spPr>
      </p:pic>
      <p:pic>
        <p:nvPicPr>
          <p:cNvPr id="8" name="Picture 1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819" y="4544852"/>
            <a:ext cx="1293878" cy="58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521" y="5215680"/>
            <a:ext cx="601634" cy="787281"/>
          </a:xfrm>
          <a:prstGeom prst="rect">
            <a:avLst/>
          </a:prstGeom>
        </p:spPr>
      </p:pic>
      <p:pic>
        <p:nvPicPr>
          <p:cNvPr id="10" name="Picture 1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819" y="2471104"/>
            <a:ext cx="1091078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640" y="1673632"/>
            <a:ext cx="1094254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026" y="3471002"/>
            <a:ext cx="468949" cy="42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023" y="1793451"/>
            <a:ext cx="648654" cy="40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le 13"/>
          <p:cNvSpPr/>
          <p:nvPr/>
        </p:nvSpPr>
        <p:spPr bwMode="auto">
          <a:xfrm>
            <a:off x="335451" y="1641491"/>
            <a:ext cx="3114890" cy="4782698"/>
          </a:xfrm>
          <a:prstGeom prst="roundRect">
            <a:avLst/>
          </a:prstGeom>
          <a:solidFill>
            <a:srgbClr val="660066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578779" y="1638125"/>
            <a:ext cx="5600389" cy="4782698"/>
          </a:xfrm>
          <a:prstGeom prst="roundRect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20580" y="1196894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ČINJENICE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5486" y="1186791"/>
            <a:ext cx="2719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SPEKULACIJA</a:t>
            </a:r>
          </a:p>
        </p:txBody>
      </p:sp>
    </p:spTree>
    <p:extLst>
      <p:ext uri="{BB962C8B-B14F-4D97-AF65-F5344CB8AC3E}">
        <p14:creationId xmlns:p14="http://schemas.microsoft.com/office/powerpoint/2010/main" val="56465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737340"/>
            <a:ext cx="7772400" cy="2000936"/>
          </a:xfrm>
        </p:spPr>
        <p:txBody>
          <a:bodyPr/>
          <a:lstStyle/>
          <a:p>
            <a:r>
              <a:rPr lang="en-US" dirty="0" err="1"/>
              <a:t>Zašto</a:t>
            </a:r>
            <a:r>
              <a:rPr lang="en-US" dirty="0"/>
              <a:t> ZNAMO da SM </a:t>
            </a:r>
            <a:r>
              <a:rPr lang="en-US" dirty="0" err="1"/>
              <a:t>nikako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kraj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hr-HR" dirty="0"/>
              <a:t>č</a:t>
            </a:r>
            <a:r>
              <a:rPr lang="en-US" dirty="0"/>
              <a:t>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46447" y="4205712"/>
            <a:ext cx="6825953" cy="1433239"/>
          </a:xfrm>
        </p:spPr>
        <p:txBody>
          <a:bodyPr/>
          <a:lstStyle/>
          <a:p>
            <a:r>
              <a:rPr lang="en-US" dirty="0" err="1"/>
              <a:t>Postoje</a:t>
            </a:r>
            <a:r>
              <a:rPr lang="en-US" dirty="0"/>
              <a:t> </a:t>
            </a:r>
            <a:r>
              <a:rPr lang="en-US" dirty="0" err="1"/>
              <a:t>opažanja</a:t>
            </a:r>
            <a:r>
              <a:rPr lang="en-US" dirty="0"/>
              <a:t> u </a:t>
            </a:r>
            <a:r>
              <a:rPr lang="en-US" dirty="0" err="1"/>
              <a:t>vidljivom</a:t>
            </a:r>
            <a:r>
              <a:rPr lang="en-US" dirty="0"/>
              <a:t> </a:t>
            </a:r>
            <a:r>
              <a:rPr lang="en-US" dirty="0" err="1"/>
              <a:t>svemiru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SM </a:t>
            </a:r>
            <a:r>
              <a:rPr lang="en-US" dirty="0" err="1"/>
              <a:t>nikako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objasniti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DF0FBB-C053-D14D-AADF-B9CB0983092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22435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69" y="871469"/>
            <a:ext cx="2923103" cy="21935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18014" y="3048971"/>
            <a:ext cx="1784463" cy="32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79173"/>
            <a:r>
              <a:rPr lang="en-US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G</a:t>
            </a:r>
            <a:r>
              <a:rPr lang="hr-HR" sz="1534" dirty="0" err="1">
                <a:solidFill>
                  <a:srgbClr val="FFFF00"/>
                </a:solidFill>
                <a:latin typeface="Arial"/>
                <a:ea typeface="ＭＳ Ｐゴシック" charset="0"/>
              </a:rPr>
              <a:t>rozdovi</a:t>
            </a:r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 galaksija</a:t>
            </a:r>
            <a:endParaRPr lang="en-US" sz="1534" dirty="0">
              <a:solidFill>
                <a:srgbClr val="FFFF00"/>
              </a:solidFill>
              <a:latin typeface="Arial"/>
              <a:ea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349" y="1069164"/>
            <a:ext cx="1399630" cy="1753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1372" y="2830743"/>
            <a:ext cx="1842171" cy="32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79173"/>
            <a:r>
              <a:rPr lang="hr-HR" sz="1534" dirty="0" err="1">
                <a:solidFill>
                  <a:srgbClr val="FFFF00"/>
                </a:solidFill>
                <a:latin typeface="Arial"/>
                <a:ea typeface="ＭＳ Ｐゴシック" charset="0"/>
              </a:rPr>
              <a:t>Fritz</a:t>
            </a:r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 </a:t>
            </a:r>
            <a:r>
              <a:rPr lang="hr-HR" sz="1534" dirty="0" err="1">
                <a:solidFill>
                  <a:srgbClr val="FFFF00"/>
                </a:solidFill>
                <a:latin typeface="Arial"/>
                <a:ea typeface="ＭＳ Ｐゴシック" charset="0"/>
              </a:rPr>
              <a:t>Zwicky</a:t>
            </a:r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 (1933)</a:t>
            </a:r>
            <a:endParaRPr lang="en-US" sz="1534" dirty="0">
              <a:solidFill>
                <a:srgbClr val="FFFF00"/>
              </a:solidFill>
              <a:latin typeface="Arial"/>
              <a:ea typeface="ＭＳ Ｐゴシック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526" y="1088880"/>
            <a:ext cx="2705784" cy="17954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65835" y="3048971"/>
            <a:ext cx="2568332" cy="32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79173"/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Rotacijske krivulje galaksija</a:t>
            </a:r>
            <a:endParaRPr lang="en-US" sz="1534" dirty="0">
              <a:solidFill>
                <a:srgbClr val="FFFF00"/>
              </a:solidFill>
              <a:latin typeface="Arial"/>
              <a:ea typeface="ＭＳ Ｐゴシック" charset="0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959181" y="3450647"/>
            <a:ext cx="3136570" cy="2305641"/>
            <a:chOff x="12" y="816"/>
            <a:chExt cx="3352" cy="246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" y="816"/>
              <a:ext cx="3352" cy="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1641" y="2640"/>
              <a:ext cx="1690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76686" tIns="39877" rIns="76686" bIns="39877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779173">
                <a:tabLst>
                  <a:tab pos="0" algn="l"/>
                  <a:tab pos="389586" algn="l"/>
                  <a:tab pos="779173" algn="l"/>
                  <a:tab pos="1168759" algn="l"/>
                  <a:tab pos="1558345" algn="l"/>
                  <a:tab pos="1947932" algn="l"/>
                  <a:tab pos="2337518" algn="l"/>
                  <a:tab pos="2727104" algn="l"/>
                  <a:tab pos="3116691" algn="l"/>
                  <a:tab pos="3506277" algn="l"/>
                  <a:tab pos="3895863" algn="l"/>
                  <a:tab pos="4285450" algn="l"/>
                  <a:tab pos="4675036" algn="l"/>
                  <a:tab pos="5064622" algn="l"/>
                  <a:tab pos="5454208" algn="l"/>
                  <a:tab pos="5843795" algn="l"/>
                  <a:tab pos="6233381" algn="l"/>
                  <a:tab pos="6622967" algn="l"/>
                  <a:tab pos="7012554" algn="l"/>
                  <a:tab pos="7402140" algn="l"/>
                  <a:tab pos="7791726" algn="l"/>
                </a:tabLst>
              </a:pPr>
              <a:r>
                <a:rPr lang="hr-HR" altLang="en-US" sz="1534" b="1" dirty="0">
                  <a:ln>
                    <a:solidFill>
                      <a:prstClr val="black"/>
                    </a:solidFill>
                  </a:ln>
                  <a:solidFill>
                    <a:srgbClr val="FFFFFF"/>
                  </a:solidFill>
                </a:rPr>
                <a:t>Tamna materija</a:t>
              </a:r>
              <a:endParaRPr lang="en-US" altLang="en-US" sz="1534" b="1" dirty="0">
                <a:ln>
                  <a:solidFill>
                    <a:prstClr val="black"/>
                  </a:solidFill>
                </a:ln>
                <a:solidFill>
                  <a:srgbClr val="FFFFFF"/>
                </a:solidFill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780" y="843"/>
              <a:ext cx="1904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76686" tIns="39877" rIns="76686" bIns="39877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779173">
                <a:tabLst>
                  <a:tab pos="0" algn="l"/>
                  <a:tab pos="389586" algn="l"/>
                  <a:tab pos="779173" algn="l"/>
                  <a:tab pos="1168759" algn="l"/>
                  <a:tab pos="1558345" algn="l"/>
                  <a:tab pos="1947932" algn="l"/>
                  <a:tab pos="2337518" algn="l"/>
                  <a:tab pos="2727104" algn="l"/>
                  <a:tab pos="3116691" algn="l"/>
                  <a:tab pos="3506277" algn="l"/>
                  <a:tab pos="3895863" algn="l"/>
                  <a:tab pos="4285450" algn="l"/>
                  <a:tab pos="4675036" algn="l"/>
                  <a:tab pos="5064622" algn="l"/>
                  <a:tab pos="5454208" algn="l"/>
                  <a:tab pos="5843795" algn="l"/>
                  <a:tab pos="6233381" algn="l"/>
                  <a:tab pos="6622967" algn="l"/>
                  <a:tab pos="7012554" algn="l"/>
                  <a:tab pos="7402140" algn="l"/>
                  <a:tab pos="7791726" algn="l"/>
                </a:tabLst>
              </a:pPr>
              <a:r>
                <a:rPr lang="hr-HR" altLang="en-US" sz="1534" b="1" dirty="0">
                  <a:ln>
                    <a:solidFill>
                      <a:prstClr val="black"/>
                    </a:solidFill>
                  </a:ln>
                  <a:solidFill>
                    <a:srgbClr val="FFFFFF"/>
                  </a:solidFill>
                </a:rPr>
                <a:t>Plinovita materija</a:t>
              </a:r>
              <a:endParaRPr lang="en-US" altLang="en-US" sz="1534" b="1" dirty="0">
                <a:ln>
                  <a:solidFill>
                    <a:prstClr val="black"/>
                  </a:solidFill>
                </a:ln>
                <a:solidFill>
                  <a:srgbClr val="FFFFFF"/>
                </a:solidFill>
              </a:endParaRPr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512" y="1126"/>
              <a:ext cx="219" cy="402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79173"/>
              <a:endParaRPr lang="en-US" sz="1534">
                <a:solidFill>
                  <a:prstClr val="black"/>
                </a:solidFill>
                <a:latin typeface="Arial"/>
                <a:ea typeface="ＭＳ Ｐゴシック" charset="0"/>
              </a:endParaRP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2395" y="1889"/>
              <a:ext cx="174" cy="627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79173"/>
              <a:endParaRPr lang="en-US" sz="1534">
                <a:solidFill>
                  <a:prstClr val="black"/>
                </a:solidFill>
                <a:latin typeface="Arial"/>
                <a:ea typeface="ＭＳ Ｐゴシック" charset="0"/>
              </a:endParaRPr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>
              <a:off x="1071" y="2294"/>
              <a:ext cx="836" cy="402"/>
            </a:xfrm>
            <a:prstGeom prst="line">
              <a:avLst/>
            </a:prstGeom>
            <a:noFill/>
            <a:ln w="28440" cap="sq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779173"/>
              <a:endParaRPr lang="en-US" sz="1534">
                <a:solidFill>
                  <a:prstClr val="black"/>
                </a:solidFill>
                <a:latin typeface="Arial"/>
                <a:ea typeface="ＭＳ Ｐゴシック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88481" y="5872216"/>
            <a:ext cx="2497800" cy="32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79173"/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„</a:t>
            </a:r>
            <a:r>
              <a:rPr lang="hr-HR" sz="1534" dirty="0" err="1">
                <a:solidFill>
                  <a:srgbClr val="FFFF00"/>
                </a:solidFill>
                <a:latin typeface="Arial"/>
                <a:ea typeface="ＭＳ Ｐゴシック" charset="0"/>
              </a:rPr>
              <a:t>The</a:t>
            </a:r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 </a:t>
            </a:r>
            <a:r>
              <a:rPr lang="hr-HR" sz="1534" dirty="0" err="1">
                <a:solidFill>
                  <a:srgbClr val="FFFF00"/>
                </a:solidFill>
                <a:latin typeface="Arial"/>
                <a:ea typeface="ＭＳ Ｐゴシック" charset="0"/>
              </a:rPr>
              <a:t>Bullet</a:t>
            </a:r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 </a:t>
            </a:r>
            <a:r>
              <a:rPr lang="hr-HR" sz="1534" dirty="0" err="1">
                <a:solidFill>
                  <a:srgbClr val="FFFF00"/>
                </a:solidFill>
                <a:latin typeface="Arial"/>
                <a:ea typeface="ＭＳ Ｐゴシック" charset="0"/>
              </a:rPr>
              <a:t>Cluster</a:t>
            </a:r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” (2003)</a:t>
            </a:r>
            <a:endParaRPr lang="en-US" sz="1534" dirty="0">
              <a:solidFill>
                <a:srgbClr val="FFFF00"/>
              </a:solidFill>
              <a:latin typeface="Arial"/>
              <a:ea typeface="ＭＳ Ｐゴシック" charset="0"/>
            </a:endParaRPr>
          </a:p>
        </p:txBody>
      </p:sp>
      <p:pic>
        <p:nvPicPr>
          <p:cNvPr id="1026" name="Picture 2" descr="http://www.dighist.org/wp-content/uploads/2015/02/vera-rubin-youn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927" y="3367144"/>
            <a:ext cx="1660220" cy="243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364957" y="5913106"/>
            <a:ext cx="2050946" cy="32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79173"/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Vera Rubin (1970-tih)</a:t>
            </a:r>
            <a:endParaRPr lang="en-US" sz="1534" dirty="0">
              <a:solidFill>
                <a:srgbClr val="FFFF00"/>
              </a:solidFill>
              <a:latin typeface="Arial"/>
              <a:ea typeface="ＭＳ Ｐゴシック" charset="0"/>
            </a:endParaRPr>
          </a:p>
        </p:txBody>
      </p:sp>
      <p:pic>
        <p:nvPicPr>
          <p:cNvPr id="1028" name="Picture 4" descr="https://cdn-images-1.medium.com/max/1000/1*O2cx5An8KGwBBUU-9M6epw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907" y="3357799"/>
            <a:ext cx="2604790" cy="259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002421" y="5923634"/>
            <a:ext cx="2297424" cy="32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79173"/>
            <a:r>
              <a:rPr lang="hr-HR" sz="1534" dirty="0">
                <a:solidFill>
                  <a:srgbClr val="FFFF00"/>
                </a:solidFill>
                <a:latin typeface="Arial"/>
                <a:ea typeface="ＭＳ Ｐゴシック" charset="0"/>
              </a:rPr>
              <a:t>Struktura na velikoj skali</a:t>
            </a:r>
            <a:endParaRPr lang="en-US" sz="1534" dirty="0">
              <a:solidFill>
                <a:srgbClr val="FFFF00"/>
              </a:solidFill>
              <a:latin typeface="Arial"/>
              <a:ea typeface="ＭＳ Ｐゴシック" charset="0"/>
            </a:endParaRPr>
          </a:p>
        </p:txBody>
      </p:sp>
      <p:pic>
        <p:nvPicPr>
          <p:cNvPr id="1030" name="Picture 6" descr="http://www.roe.ac.uk/~heymans/website_images/Gravitational-lensing-galaxyApril12_2010-1024x76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348" y="3451605"/>
            <a:ext cx="3474821" cy="260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itle 3"/>
          <p:cNvSpPr txBox="1">
            <a:spLocks/>
          </p:cNvSpPr>
          <p:nvPr/>
        </p:nvSpPr>
        <p:spPr>
          <a:xfrm>
            <a:off x="1065898" y="507249"/>
            <a:ext cx="7011897" cy="6369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779173"/>
            <a:r>
              <a:rPr lang="hr-HR" sz="3408" dirty="0">
                <a:solidFill>
                  <a:srgbClr val="FFFF00"/>
                </a:solidFill>
                <a:latin typeface="Arial"/>
              </a:rPr>
              <a:t>Tamna materija</a:t>
            </a:r>
            <a:endParaRPr lang="en-US" sz="3408" dirty="0">
              <a:solidFill>
                <a:srgbClr val="FFFF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077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5" grpId="0"/>
      <p:bldP spid="13" grpId="0"/>
      <p:bldP spid="20" grpId="0"/>
      <p:bldP spid="20" grpId="1"/>
      <p:bldP spid="20" grpId="2"/>
      <p:bldP spid="20" grpId="3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798916" y="1372743"/>
            <a:ext cx="7722852" cy="192577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AEC3DA"/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47E"/>
                </a:solidFill>
                <a:latin typeface="Helvetica" pitchFamily="34" charset="0"/>
              </a:defRPr>
            </a:lvl9pPr>
          </a:lstStyle>
          <a:p>
            <a:r>
              <a:rPr lang="en-US" sz="3200" i="1" dirty="0">
                <a:latin typeface="Verdana"/>
                <a:cs typeface="Verdana"/>
              </a:rPr>
              <a:t>“</a:t>
            </a:r>
            <a:r>
              <a:rPr lang="ta-IN" sz="3200" i="1" dirty="0">
                <a:latin typeface="Verdana"/>
                <a:cs typeface="Verdana"/>
              </a:rPr>
              <a:t>The great tragedy of science</a:t>
            </a:r>
            <a:r>
              <a:rPr lang="en-US" sz="3200" i="1" dirty="0">
                <a:latin typeface="Verdana"/>
                <a:cs typeface="Verdana"/>
              </a:rPr>
              <a:t> - the slaying of a beautiful hypothesis by an ugly fact.”</a:t>
            </a:r>
            <a:endParaRPr lang="ta-IN" sz="3200" i="1" dirty="0">
              <a:latin typeface="Verdana"/>
              <a:cs typeface="Verdana"/>
            </a:endParaRPr>
          </a:p>
        </p:txBody>
      </p:sp>
      <p:pic>
        <p:nvPicPr>
          <p:cNvPr id="8" name="Picture 7" descr="220px-T.H.Huxley_18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874" y="3339490"/>
            <a:ext cx="1743301" cy="23693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5386" y="5879465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Verdana"/>
                <a:cs typeface="Verdana"/>
              </a:rPr>
              <a:t>Thomas Henry Huxley</a:t>
            </a:r>
          </a:p>
        </p:txBody>
      </p:sp>
    </p:spTree>
    <p:extLst>
      <p:ext uri="{BB962C8B-B14F-4D97-AF65-F5344CB8AC3E}">
        <p14:creationId xmlns:p14="http://schemas.microsoft.com/office/powerpoint/2010/main" val="6127734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1065898" y="507249"/>
            <a:ext cx="7011897" cy="6369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779173"/>
            <a:r>
              <a:rPr lang="hr-HR" sz="3408" dirty="0">
                <a:solidFill>
                  <a:srgbClr val="FFFF00"/>
                </a:solidFill>
                <a:latin typeface="Arial"/>
              </a:rPr>
              <a:t>Tamna energija</a:t>
            </a:r>
            <a:endParaRPr lang="en-US" sz="3408" dirty="0">
              <a:solidFill>
                <a:srgbClr val="FFFF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5" y="2049387"/>
            <a:ext cx="4174317" cy="3688710"/>
          </a:xfrm>
          <a:prstGeom prst="rect">
            <a:avLst/>
          </a:prstGeom>
          <a:noFill/>
          <a:ln w="34920" cap="sq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54169" y="1310834"/>
            <a:ext cx="3476292" cy="709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6686" tIns="39877" rIns="76686" bIns="39877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779173">
              <a:tabLst>
                <a:tab pos="0" algn="l"/>
                <a:tab pos="389586" algn="l"/>
                <a:tab pos="779173" algn="l"/>
                <a:tab pos="1168759" algn="l"/>
                <a:tab pos="1558345" algn="l"/>
                <a:tab pos="1947932" algn="l"/>
                <a:tab pos="2337518" algn="l"/>
                <a:tab pos="2727104" algn="l"/>
                <a:tab pos="3116691" algn="l"/>
                <a:tab pos="3506277" algn="l"/>
                <a:tab pos="3895863" algn="l"/>
                <a:tab pos="4285450" algn="l"/>
                <a:tab pos="4675036" algn="l"/>
                <a:tab pos="5064622" algn="l"/>
                <a:tab pos="5454208" algn="l"/>
                <a:tab pos="5843795" algn="l"/>
                <a:tab pos="6233381" algn="l"/>
                <a:tab pos="6622967" algn="l"/>
                <a:tab pos="7012554" algn="l"/>
                <a:tab pos="7402140" algn="l"/>
                <a:tab pos="7791726" algn="l"/>
              </a:tabLst>
            </a:pPr>
            <a:r>
              <a:rPr lang="en-US" altLang="en-US" sz="2045">
                <a:solidFill>
                  <a:srgbClr val="FFC000"/>
                </a:solidFill>
              </a:rPr>
              <a:t>Opažanja dalekih supernova</a:t>
            </a:r>
          </a:p>
          <a:p>
            <a:pPr defTabSz="779173">
              <a:tabLst>
                <a:tab pos="0" algn="l"/>
                <a:tab pos="389586" algn="l"/>
                <a:tab pos="779173" algn="l"/>
                <a:tab pos="1168759" algn="l"/>
                <a:tab pos="1558345" algn="l"/>
                <a:tab pos="1947932" algn="l"/>
                <a:tab pos="2337518" algn="l"/>
                <a:tab pos="2727104" algn="l"/>
                <a:tab pos="3116691" algn="l"/>
                <a:tab pos="3506277" algn="l"/>
                <a:tab pos="3895863" algn="l"/>
                <a:tab pos="4285450" algn="l"/>
                <a:tab pos="4675036" algn="l"/>
                <a:tab pos="5064622" algn="l"/>
                <a:tab pos="5454208" algn="l"/>
                <a:tab pos="5843795" algn="l"/>
                <a:tab pos="6233381" algn="l"/>
                <a:tab pos="6622967" algn="l"/>
                <a:tab pos="7012554" algn="l"/>
                <a:tab pos="7402140" algn="l"/>
                <a:tab pos="7791726" algn="l"/>
              </a:tabLst>
            </a:pPr>
            <a:endParaRPr lang="en-US" altLang="en-US" sz="2045">
              <a:solidFill>
                <a:srgbClr val="FFC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24174" y="4415192"/>
            <a:ext cx="2689218" cy="133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6686" tIns="39877" rIns="76686" bIns="39877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779173">
              <a:tabLst>
                <a:tab pos="0" algn="l"/>
                <a:tab pos="389586" algn="l"/>
                <a:tab pos="779173" algn="l"/>
                <a:tab pos="1168759" algn="l"/>
                <a:tab pos="1558345" algn="l"/>
                <a:tab pos="1947932" algn="l"/>
                <a:tab pos="2337518" algn="l"/>
                <a:tab pos="2727104" algn="l"/>
                <a:tab pos="3116691" algn="l"/>
                <a:tab pos="3506277" algn="l"/>
                <a:tab pos="3895863" algn="l"/>
                <a:tab pos="4285450" algn="l"/>
                <a:tab pos="4675036" algn="l"/>
                <a:tab pos="5064622" algn="l"/>
                <a:tab pos="5454208" algn="l"/>
                <a:tab pos="5843795" algn="l"/>
                <a:tab pos="6233381" algn="l"/>
                <a:tab pos="6622967" algn="l"/>
                <a:tab pos="7012554" algn="l"/>
                <a:tab pos="7402140" algn="l"/>
                <a:tab pos="7791726" algn="l"/>
              </a:tabLst>
            </a:pPr>
            <a:r>
              <a:rPr lang="en-US" altLang="en-US" sz="2045">
                <a:solidFill>
                  <a:srgbClr val="FFC000"/>
                </a:solidFill>
              </a:rPr>
              <a:t>Potpuno iznenađenje:</a:t>
            </a:r>
          </a:p>
          <a:p>
            <a:pPr algn="ctr" defTabSz="779173">
              <a:tabLst>
                <a:tab pos="0" algn="l"/>
                <a:tab pos="389586" algn="l"/>
                <a:tab pos="779173" algn="l"/>
                <a:tab pos="1168759" algn="l"/>
                <a:tab pos="1558345" algn="l"/>
                <a:tab pos="1947932" algn="l"/>
                <a:tab pos="2337518" algn="l"/>
                <a:tab pos="2727104" algn="l"/>
                <a:tab pos="3116691" algn="l"/>
                <a:tab pos="3506277" algn="l"/>
                <a:tab pos="3895863" algn="l"/>
                <a:tab pos="4285450" algn="l"/>
                <a:tab pos="4675036" algn="l"/>
                <a:tab pos="5064622" algn="l"/>
                <a:tab pos="5454208" algn="l"/>
                <a:tab pos="5843795" algn="l"/>
                <a:tab pos="6233381" algn="l"/>
                <a:tab pos="6622967" algn="l"/>
                <a:tab pos="7012554" algn="l"/>
                <a:tab pos="7402140" algn="l"/>
                <a:tab pos="7791726" algn="l"/>
              </a:tabLst>
            </a:pPr>
            <a:endParaRPr lang="en-US" altLang="en-US" sz="2045">
              <a:solidFill>
                <a:srgbClr val="000000"/>
              </a:solidFill>
            </a:endParaRPr>
          </a:p>
          <a:p>
            <a:pPr algn="ctr" defTabSz="779173">
              <a:tabLst>
                <a:tab pos="0" algn="l"/>
                <a:tab pos="389586" algn="l"/>
                <a:tab pos="779173" algn="l"/>
                <a:tab pos="1168759" algn="l"/>
                <a:tab pos="1558345" algn="l"/>
                <a:tab pos="1947932" algn="l"/>
                <a:tab pos="2337518" algn="l"/>
                <a:tab pos="2727104" algn="l"/>
                <a:tab pos="3116691" algn="l"/>
                <a:tab pos="3506277" algn="l"/>
                <a:tab pos="3895863" algn="l"/>
                <a:tab pos="4285450" algn="l"/>
                <a:tab pos="4675036" algn="l"/>
                <a:tab pos="5064622" algn="l"/>
                <a:tab pos="5454208" algn="l"/>
                <a:tab pos="5843795" algn="l"/>
                <a:tab pos="6233381" algn="l"/>
                <a:tab pos="6622967" algn="l"/>
                <a:tab pos="7012554" algn="l"/>
                <a:tab pos="7402140" algn="l"/>
                <a:tab pos="7791726" algn="l"/>
              </a:tabLst>
            </a:pPr>
            <a:r>
              <a:rPr lang="en-US" altLang="en-US" sz="2045" b="1">
                <a:solidFill>
                  <a:srgbClr val="FFC000"/>
                </a:solidFill>
              </a:rPr>
              <a:t>SVEMIR SE </a:t>
            </a:r>
          </a:p>
          <a:p>
            <a:pPr algn="ctr" defTabSz="779173">
              <a:tabLst>
                <a:tab pos="0" algn="l"/>
                <a:tab pos="389586" algn="l"/>
                <a:tab pos="779173" algn="l"/>
                <a:tab pos="1168759" algn="l"/>
                <a:tab pos="1558345" algn="l"/>
                <a:tab pos="1947932" algn="l"/>
                <a:tab pos="2337518" algn="l"/>
                <a:tab pos="2727104" algn="l"/>
                <a:tab pos="3116691" algn="l"/>
                <a:tab pos="3506277" algn="l"/>
                <a:tab pos="3895863" algn="l"/>
                <a:tab pos="4285450" algn="l"/>
                <a:tab pos="4675036" algn="l"/>
                <a:tab pos="5064622" algn="l"/>
                <a:tab pos="5454208" algn="l"/>
                <a:tab pos="5843795" algn="l"/>
                <a:tab pos="6233381" algn="l"/>
                <a:tab pos="6622967" algn="l"/>
                <a:tab pos="7012554" algn="l"/>
                <a:tab pos="7402140" algn="l"/>
                <a:tab pos="7791726" algn="l"/>
              </a:tabLst>
            </a:pPr>
            <a:r>
              <a:rPr lang="en-US" altLang="en-US" sz="2045" b="1">
                <a:solidFill>
                  <a:srgbClr val="FF0000"/>
                </a:solidFill>
              </a:rPr>
              <a:t>UBRZANO</a:t>
            </a:r>
            <a:r>
              <a:rPr lang="en-US" altLang="en-US" sz="2045" b="1">
                <a:solidFill>
                  <a:srgbClr val="000000"/>
                </a:solidFill>
              </a:rPr>
              <a:t> </a:t>
            </a:r>
            <a:r>
              <a:rPr lang="en-US" altLang="en-US" sz="2045" b="1">
                <a:solidFill>
                  <a:srgbClr val="FFC000"/>
                </a:solidFill>
              </a:rPr>
              <a:t>ŠIRI !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683" y="1442040"/>
            <a:ext cx="727733" cy="85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751" y="1348708"/>
            <a:ext cx="309761" cy="36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138" y="2613448"/>
            <a:ext cx="1002323" cy="1176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209" y="2518761"/>
            <a:ext cx="1525804" cy="17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256" y="1916825"/>
            <a:ext cx="434204" cy="50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564" y="1964275"/>
            <a:ext cx="940100" cy="11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182" y="1139043"/>
            <a:ext cx="156909" cy="18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837447" y="1514356"/>
            <a:ext cx="1953439" cy="31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6686" tIns="39877" rIns="76686" bIns="39877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779173">
              <a:tabLst>
                <a:tab pos="0" algn="l"/>
                <a:tab pos="389586" algn="l"/>
                <a:tab pos="779173" algn="l"/>
                <a:tab pos="1168759" algn="l"/>
                <a:tab pos="1558345" algn="l"/>
                <a:tab pos="1947932" algn="l"/>
                <a:tab pos="2337518" algn="l"/>
                <a:tab pos="2727104" algn="l"/>
                <a:tab pos="3116691" algn="l"/>
                <a:tab pos="3506277" algn="l"/>
                <a:tab pos="3895863" algn="l"/>
                <a:tab pos="4285450" algn="l"/>
                <a:tab pos="4675036" algn="l"/>
                <a:tab pos="5064622" algn="l"/>
                <a:tab pos="5454208" algn="l"/>
                <a:tab pos="5843795" algn="l"/>
                <a:tab pos="6233381" algn="l"/>
                <a:tab pos="6622967" algn="l"/>
                <a:tab pos="7012554" algn="l"/>
                <a:tab pos="7402140" algn="l"/>
                <a:tab pos="7791726" algn="l"/>
              </a:tabLst>
            </a:pPr>
            <a:r>
              <a:rPr lang="en-US" altLang="en-US" sz="1534" dirty="0">
                <a:solidFill>
                  <a:srgbClr val="FFFFFF"/>
                </a:solidFill>
              </a:rPr>
              <a:t>“</a:t>
            </a:r>
            <a:r>
              <a:rPr lang="ta-IN" altLang="en-US" sz="1534" dirty="0">
                <a:solidFill>
                  <a:srgbClr val="FFFFFF"/>
                </a:solidFill>
              </a:rPr>
              <a:t>Standardne svijeće</a:t>
            </a:r>
            <a:r>
              <a:rPr lang="en-US" altLang="en-US" sz="1534" dirty="0">
                <a:solidFill>
                  <a:srgbClr val="FFFFFF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91210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Segnaposto contenuto 11">
            <a:extLst>
              <a:ext uri="{FF2B5EF4-FFF2-40B4-BE49-F238E27FC236}">
                <a16:creationId xmlns:a16="http://schemas.microsoft.com/office/drawing/2014/main" id="{B9591DC7-9FE3-5769-3CF0-37A7C10AADB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6359" y="1282147"/>
          <a:ext cx="8957642" cy="4882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3F4364-C294-B59B-5381-115F962AC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17">
              <a:defRPr/>
            </a:pPr>
            <a:fld id="{FE5D750D-9023-4845-908B-E0BAB1A392B1}" type="slidenum">
              <a:rPr lang="it-IT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charset="0"/>
              </a:rPr>
              <a:pPr defTabSz="685817">
                <a:defRPr/>
              </a:pPr>
              <a:t>61</a:t>
            </a:fld>
            <a:endParaRPr lang="it-IT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8048CB9-14A4-3CB8-CE84-B60893172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28" y="903737"/>
            <a:ext cx="7886700" cy="60321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“</a:t>
            </a:r>
            <a:r>
              <a:rPr lang="en-US" dirty="0" err="1">
                <a:solidFill>
                  <a:schemeClr val="bg1"/>
                </a:solidFill>
              </a:rPr>
              <a:t>elefant</a:t>
            </a:r>
            <a:r>
              <a:rPr lang="en-US" dirty="0">
                <a:solidFill>
                  <a:schemeClr val="bg1"/>
                </a:solidFill>
              </a:rPr>
              <a:t>” in the Universe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224C5851-694D-96A6-5C08-7C166EF98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1" y="5119078"/>
            <a:ext cx="1113257" cy="779279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86060E76-ED55-ED85-FB5B-63E05EDB4A79}"/>
              </a:ext>
            </a:extLst>
          </p:cNvPr>
          <p:cNvSpPr/>
          <p:nvPr/>
        </p:nvSpPr>
        <p:spPr>
          <a:xfrm>
            <a:off x="1112289" y="5508717"/>
            <a:ext cx="4033861" cy="69262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17">
              <a:defRPr/>
            </a:pPr>
            <a:r>
              <a:rPr lang="it-IT" sz="4051" b="1" dirty="0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" panose="020F0502020204030204"/>
                <a:ea typeface="ＭＳ Ｐゴシック" charset="0"/>
              </a:rPr>
              <a:t>The dark </a:t>
            </a:r>
            <a:r>
              <a:rPr lang="it-IT" sz="4051" b="1" dirty="0" err="1">
                <a:ln w="10160">
                  <a:solidFill>
                    <a:srgbClr val="5B9BD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" panose="020F0502020204030204"/>
                <a:ea typeface="ＭＳ Ｐゴシック" charset="0"/>
              </a:rPr>
              <a:t>Universe</a:t>
            </a:r>
            <a:endParaRPr lang="it-IT" sz="4051" b="1" dirty="0">
              <a:ln w="10160">
                <a:solidFill>
                  <a:srgbClr val="5B9BD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40719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Title 1"/>
          <p:cNvSpPr>
            <a:spLocks noGrp="1"/>
          </p:cNvSpPr>
          <p:nvPr>
            <p:ph type="title"/>
          </p:nvPr>
        </p:nvSpPr>
        <p:spPr>
          <a:xfrm>
            <a:off x="351692" y="152531"/>
            <a:ext cx="8440615" cy="643867"/>
          </a:xfrm>
        </p:spPr>
        <p:txBody>
          <a:bodyPr/>
          <a:lstStyle/>
          <a:p>
            <a:pPr eaLnBrk="1" hangingPunct="1"/>
            <a:r>
              <a:rPr lang="hr-HR" altLang="en-US" dirty="0">
                <a:latin typeface="Arial" panose="020B0604020202020204" pitchFamily="34" charset="0"/>
              </a:rPr>
              <a:t>2015: Naznake nove čestice?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132" y="1916036"/>
            <a:ext cx="3347776" cy="328835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13" y="1849567"/>
            <a:ext cx="4846531" cy="3655791"/>
          </a:xfrm>
          <a:prstGeom prst="rect">
            <a:avLst/>
          </a:prstGeom>
        </p:spPr>
      </p:pic>
      <p:sp>
        <p:nvSpPr>
          <p:cNvPr id="36" name="TekstniOkvir 3"/>
          <p:cNvSpPr txBox="1"/>
          <p:nvPr/>
        </p:nvSpPr>
        <p:spPr>
          <a:xfrm>
            <a:off x="1364317" y="5685217"/>
            <a:ext cx="6421886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hr-HR" sz="1846" dirty="0">
                <a:solidFill>
                  <a:srgbClr val="FF0000"/>
                </a:solidFill>
              </a:rPr>
              <a:t>Signifikantnost viška događaja između</a:t>
            </a:r>
            <a:r>
              <a:rPr lang="en-US" sz="1846" dirty="0">
                <a:solidFill>
                  <a:srgbClr val="FF0000"/>
                </a:solidFill>
              </a:rPr>
              <a:t> </a:t>
            </a:r>
            <a:r>
              <a:rPr lang="hr-HR" sz="1846" dirty="0">
                <a:solidFill>
                  <a:srgbClr val="FF0000"/>
                </a:solidFill>
              </a:rPr>
              <a:t>3 i 4 </a:t>
            </a:r>
            <a:r>
              <a:rPr lang="el-GR" sz="1846" dirty="0">
                <a:solidFill>
                  <a:srgbClr val="FF0000"/>
                </a:solidFill>
              </a:rPr>
              <a:t>σ</a:t>
            </a:r>
            <a:r>
              <a:rPr lang="hr-HR" sz="1846" dirty="0">
                <a:solidFill>
                  <a:srgbClr val="FF0000"/>
                </a:solidFill>
              </a:rPr>
              <a:t> u oba eksperimenta</a:t>
            </a:r>
            <a:endParaRPr lang="en-US" sz="1846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836D26-7365-FC7E-4655-92D651AF003E}"/>
              </a:ext>
            </a:extLst>
          </p:cNvPr>
          <p:cNvSpPr txBox="1"/>
          <p:nvPr/>
        </p:nvSpPr>
        <p:spPr>
          <a:xfrm>
            <a:off x="984738" y="999412"/>
            <a:ext cx="593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Opažen</a:t>
            </a:r>
            <a:r>
              <a:rPr lang="en-GB" dirty="0"/>
              <a:t> </a:t>
            </a:r>
            <a:r>
              <a:rPr lang="en-GB" dirty="0" err="1"/>
              <a:t>vrh</a:t>
            </a:r>
            <a:r>
              <a:rPr lang="en-GB" dirty="0"/>
              <a:t> </a:t>
            </a:r>
            <a:r>
              <a:rPr lang="en-GB" dirty="0" err="1"/>
              <a:t>oko</a:t>
            </a:r>
            <a:r>
              <a:rPr lang="en-GB" dirty="0"/>
              <a:t> 750 GeV u </a:t>
            </a:r>
            <a:r>
              <a:rPr lang="en-GB" dirty="0" err="1"/>
              <a:t>spektru</a:t>
            </a:r>
            <a:r>
              <a:rPr lang="en-GB" dirty="0"/>
              <a:t> </a:t>
            </a:r>
            <a:r>
              <a:rPr lang="en-GB" dirty="0" err="1"/>
              <a:t>invarijantne</a:t>
            </a:r>
            <a:r>
              <a:rPr lang="en-GB" dirty="0"/>
              <a:t> mase 2 </a:t>
            </a:r>
            <a:r>
              <a:rPr lang="en-GB" dirty="0" err="1"/>
              <a:t>fotona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Title 1"/>
          <p:cNvSpPr>
            <a:spLocks noGrp="1"/>
          </p:cNvSpPr>
          <p:nvPr>
            <p:ph type="title"/>
          </p:nvPr>
        </p:nvSpPr>
        <p:spPr>
          <a:xfrm>
            <a:off x="479044" y="178650"/>
            <a:ext cx="8440615" cy="643867"/>
          </a:xfrm>
        </p:spPr>
        <p:txBody>
          <a:bodyPr/>
          <a:lstStyle/>
          <a:p>
            <a:pPr eaLnBrk="1" hangingPunct="1"/>
            <a:r>
              <a:rPr lang="hr-HR" altLang="en-US" dirty="0">
                <a:latin typeface="Arial" panose="020B0604020202020204" pitchFamily="34" charset="0"/>
              </a:rPr>
              <a:t>2015.: Naznake nove čestice?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44" y="1549345"/>
            <a:ext cx="8185914" cy="448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6975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Title 1"/>
          <p:cNvSpPr>
            <a:spLocks noGrp="1"/>
          </p:cNvSpPr>
          <p:nvPr>
            <p:ph type="title"/>
          </p:nvPr>
        </p:nvSpPr>
        <p:spPr>
          <a:xfrm>
            <a:off x="351693" y="146314"/>
            <a:ext cx="8440615" cy="643867"/>
          </a:xfrm>
        </p:spPr>
        <p:txBody>
          <a:bodyPr/>
          <a:lstStyle/>
          <a:p>
            <a:pPr eaLnBrk="1" hangingPunct="1"/>
            <a:r>
              <a:rPr lang="hr-HR" altLang="en-US" dirty="0">
                <a:latin typeface="Arial" panose="020B0604020202020204" pitchFamily="34" charset="0"/>
              </a:rPr>
              <a:t>…ipak se statistika poigrala s nama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67" y="1410828"/>
            <a:ext cx="8397066" cy="43691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350FC5-3DBE-E2B9-17DA-35B4331979BD}"/>
              </a:ext>
            </a:extLst>
          </p:cNvPr>
          <p:cNvSpPr txBox="1"/>
          <p:nvPr/>
        </p:nvSpPr>
        <p:spPr>
          <a:xfrm>
            <a:off x="2769576" y="893328"/>
            <a:ext cx="3140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/>
              <a:t>S većom statistikom: vrh nestao</a:t>
            </a:r>
          </a:p>
        </p:txBody>
      </p:sp>
    </p:spTree>
    <p:extLst>
      <p:ext uri="{BB962C8B-B14F-4D97-AF65-F5344CB8AC3E}">
        <p14:creationId xmlns:p14="http://schemas.microsoft.com/office/powerpoint/2010/main" val="201522606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Content Placeholder 2"/>
          <p:cNvSpPr>
            <a:spLocks noGrp="1"/>
          </p:cNvSpPr>
          <p:nvPr>
            <p:ph idx="1"/>
          </p:nvPr>
        </p:nvSpPr>
        <p:spPr>
          <a:xfrm>
            <a:off x="571725" y="2770255"/>
            <a:ext cx="7867086" cy="764254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hr-HR" altLang="en-US" sz="4090" dirty="0"/>
              <a:t>Može li nam LHC nešto reći o prirodi tamne materije?</a:t>
            </a:r>
            <a:endParaRPr lang="en-US" altLang="en-US" sz="4090" dirty="0"/>
          </a:p>
        </p:txBody>
      </p:sp>
      <p:sp>
        <p:nvSpPr>
          <p:cNvPr id="2" name="TextBox 1"/>
          <p:cNvSpPr txBox="1"/>
          <p:nvPr/>
        </p:nvSpPr>
        <p:spPr>
          <a:xfrm>
            <a:off x="2318807" y="4690260"/>
            <a:ext cx="5308761" cy="1342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44083"/>
            <a:r>
              <a:rPr lang="hr-HR" sz="4062" dirty="0">
                <a:solidFill>
                  <a:srgbClr val="33CC33"/>
                </a:solidFill>
              </a:rPr>
              <a:t>Možda</a:t>
            </a:r>
          </a:p>
          <a:p>
            <a:pPr algn="ctr" defTabSz="844083"/>
            <a:r>
              <a:rPr lang="hr-HR" sz="4062" dirty="0">
                <a:solidFill>
                  <a:srgbClr val="33CC33"/>
                </a:solidFill>
              </a:rPr>
              <a:t>(ako su dovoljno lagane)</a:t>
            </a:r>
            <a:endParaRPr lang="en-US" sz="4062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969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7" b="-1202"/>
          <a:stretch/>
        </p:blipFill>
        <p:spPr>
          <a:xfrm>
            <a:off x="3481754" y="1529861"/>
            <a:ext cx="5662246" cy="421663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V. Brigljević 		</a:t>
            </a:r>
            <a:endParaRPr lang="en-US" i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813B48-BDC6-2948-A605-990255E584B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63769"/>
            <a:ext cx="9144000" cy="984738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FF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844083" eaLnBrk="1" hangingPunct="1">
              <a:defRPr/>
            </a:pPr>
            <a:r>
              <a:rPr lang="en-US" sz="3323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Tamna</a:t>
            </a:r>
            <a:r>
              <a:rPr lang="en-US" sz="3323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323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tvar</a:t>
            </a:r>
            <a:r>
              <a:rPr lang="en-US" sz="3323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323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na</a:t>
            </a:r>
            <a:r>
              <a:rPr lang="en-US" sz="3323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LHC-u?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24" y="3921369"/>
            <a:ext cx="332193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9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Content Placeholder 2"/>
          <p:cNvSpPr>
            <a:spLocks noGrp="1"/>
          </p:cNvSpPr>
          <p:nvPr>
            <p:ph idx="1"/>
          </p:nvPr>
        </p:nvSpPr>
        <p:spPr>
          <a:xfrm>
            <a:off x="571725" y="2770255"/>
            <a:ext cx="7867086" cy="764254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hr-HR" altLang="en-US" sz="4090" dirty="0"/>
              <a:t>A tamne energije?</a:t>
            </a:r>
            <a:endParaRPr lang="en-US" altLang="en-US" sz="4090" dirty="0"/>
          </a:p>
        </p:txBody>
      </p:sp>
      <p:sp>
        <p:nvSpPr>
          <p:cNvPr id="2" name="TextBox 1"/>
          <p:cNvSpPr txBox="1"/>
          <p:nvPr/>
        </p:nvSpPr>
        <p:spPr>
          <a:xfrm>
            <a:off x="3836712" y="4909716"/>
            <a:ext cx="910827" cy="717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83"/>
            <a:r>
              <a:rPr lang="hr-HR" sz="4062" dirty="0">
                <a:solidFill>
                  <a:srgbClr val="FF0000"/>
                </a:solidFill>
              </a:rPr>
              <a:t>???</a:t>
            </a:r>
            <a:endParaRPr lang="en-US" sz="4062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1576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pic>
        <p:nvPicPr>
          <p:cNvPr id="157698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" t="-7146" r="17397" b="7146"/>
          <a:stretch>
            <a:fillRect/>
          </a:stretch>
        </p:blipFill>
        <p:spPr bwMode="auto">
          <a:xfrm>
            <a:off x="0" y="-222738"/>
            <a:ext cx="9144000" cy="68169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69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131170"/>
            <a:ext cx="2133600" cy="337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fld id="{0736BC1F-CB72-8B46-95DC-DCCE5CD5E657}" type="slidenum">
              <a:rPr lang="en-US" altLang="en-US" sz="738">
                <a:solidFill>
                  <a:prstClr val="black"/>
                </a:solidFill>
              </a:rPr>
              <a:pPr/>
              <a:t>68</a:t>
            </a:fld>
            <a:endParaRPr lang="en-US" altLang="en-US" sz="738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1351478"/>
            <a:ext cx="5663666" cy="77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31" dirty="0">
                <a:solidFill>
                  <a:prstClr val="white"/>
                </a:solidFill>
                <a:cs typeface="ＭＳ Ｐゴシック" charset="0"/>
              </a:rPr>
              <a:t>ALI TRAŽIMO DALJE</a:t>
            </a:r>
          </a:p>
        </p:txBody>
      </p:sp>
    </p:spTree>
    <p:extLst>
      <p:ext uri="{BB962C8B-B14F-4D97-AF65-F5344CB8AC3E}">
        <p14:creationId xmlns:p14="http://schemas.microsoft.com/office/powerpoint/2010/main" val="98689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Helvetica" charset="0"/>
              </a:rPr>
              <a:t>Što zahtijevaju nova otkrića …</a:t>
            </a:r>
            <a:endParaRPr lang="en-US" dirty="0"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033911" y="1252904"/>
            <a:ext cx="3653203" cy="466578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Ø"/>
            </a:pPr>
            <a:r>
              <a:rPr lang="hr-HR" b="1">
                <a:solidFill>
                  <a:srgbClr val="C00000"/>
                </a:solidFill>
                <a:latin typeface="Helvetica" charset="0"/>
              </a:rPr>
              <a:t>Sudarivače čestica: </a:t>
            </a:r>
            <a:r>
              <a:rPr lang="hr-HR">
                <a:solidFill>
                  <a:srgbClr val="262699"/>
                </a:solidFill>
                <a:latin typeface="Helvetica" charset="0"/>
              </a:rPr>
              <a:t>Moćne strojeve koji ubrzavaju čestice na ekstremno velike brzine i ‘natjeraju’ da se međusobne sudare</a:t>
            </a:r>
          </a:p>
          <a:p>
            <a:pPr>
              <a:buFont typeface="Wingdings" charset="0"/>
              <a:buChar char="Ø"/>
            </a:pPr>
            <a:r>
              <a:rPr lang="hr-HR" b="1">
                <a:solidFill>
                  <a:srgbClr val="C00000"/>
                </a:solidFill>
                <a:latin typeface="Helvetica" charset="0"/>
              </a:rPr>
              <a:t>Detektore:</a:t>
            </a:r>
            <a:r>
              <a:rPr lang="hr-HR" b="1">
                <a:solidFill>
                  <a:srgbClr val="262699"/>
                </a:solidFill>
                <a:latin typeface="Helvetica" charset="0"/>
              </a:rPr>
              <a:t> </a:t>
            </a:r>
            <a:r>
              <a:rPr lang="hr-HR">
                <a:solidFill>
                  <a:srgbClr val="262699"/>
                </a:solidFill>
                <a:latin typeface="Helvetica" charset="0"/>
              </a:rPr>
              <a:t>Gigantske instrumente za snimanje rezultirajućih čestica koje izlaze iz točke interakcije</a:t>
            </a:r>
          </a:p>
          <a:p>
            <a:pPr>
              <a:buFont typeface="Wingdings" charset="0"/>
              <a:buChar char="Ø"/>
            </a:pPr>
            <a:r>
              <a:rPr lang="hr-HR" b="1">
                <a:solidFill>
                  <a:srgbClr val="C00000"/>
                </a:solidFill>
                <a:latin typeface="Helvetica" charset="0"/>
              </a:rPr>
              <a:t>Računala: </a:t>
            </a:r>
            <a:r>
              <a:rPr lang="hr-HR">
                <a:solidFill>
                  <a:srgbClr val="262699"/>
                </a:solidFill>
                <a:latin typeface="Helvetica" charset="0"/>
              </a:rPr>
              <a:t>Za prikupljanje, snimanje, distribuciju i analizu ogromnih količina podataka koje proizvode detektori</a:t>
            </a:r>
          </a:p>
          <a:p>
            <a:pPr>
              <a:buFont typeface="Wingdings" charset="0"/>
              <a:buChar char="Ø"/>
            </a:pPr>
            <a:r>
              <a:rPr lang="hr-HR" b="1">
                <a:solidFill>
                  <a:srgbClr val="C00000"/>
                </a:solidFill>
                <a:latin typeface="Helvetica" charset="0"/>
              </a:rPr>
              <a:t>Ljude: </a:t>
            </a:r>
            <a:r>
              <a:rPr lang="hr-HR">
                <a:solidFill>
                  <a:srgbClr val="262699"/>
                </a:solidFill>
                <a:latin typeface="Helvetica" charset="0"/>
              </a:rPr>
              <a:t>Samo kolaboracije na svjetskoj razini, od po nekoliko tisuća znanstvenika, mogu izvoditi ovakve eksperimente</a:t>
            </a:r>
            <a:endParaRPr lang="en-US">
              <a:solidFill>
                <a:srgbClr val="262699"/>
              </a:solidFill>
              <a:latin typeface="Helvetica" charset="0"/>
            </a:endParaRPr>
          </a:p>
        </p:txBody>
      </p:sp>
      <p:sp>
        <p:nvSpPr>
          <p:cNvPr id="61747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738">
                <a:solidFill>
                  <a:srgbClr val="000000"/>
                </a:solidFill>
              </a:rPr>
              <a:t>V. Brigljević, I. Puljak</a:t>
            </a:r>
          </a:p>
        </p:txBody>
      </p:sp>
      <p:sp>
        <p:nvSpPr>
          <p:cNvPr id="61747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685817" indent="-263776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055103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477145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1899186" indent="-211021"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954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7B26E2CB-F0AC-8E47-933E-34048E5C3543}" type="slidenum">
              <a:rPr lang="en-US" sz="738">
                <a:solidFill>
                  <a:srgbClr val="000000"/>
                </a:solidFill>
              </a:rPr>
              <a:pPr/>
              <a:t>69</a:t>
            </a:fld>
            <a:endParaRPr lang="en-US" sz="738">
              <a:solidFill>
                <a:srgbClr val="000000"/>
              </a:solidFill>
            </a:endParaRPr>
          </a:p>
        </p:txBody>
      </p:sp>
      <p:pic>
        <p:nvPicPr>
          <p:cNvPr id="6" name="Picture 5" descr="ph07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66" y="1384797"/>
            <a:ext cx="482990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Grid-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3" y="1912327"/>
            <a:ext cx="4835769" cy="290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0102032-A4-at-144-dpi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11" y="2176097"/>
            <a:ext cx="4888523" cy="362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detector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12" y="857250"/>
            <a:ext cx="3531577" cy="527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93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Ideja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spasiti</a:t>
            </a:r>
            <a:r>
              <a:rPr lang="en-US" dirty="0"/>
              <a:t> 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85" y="1371604"/>
            <a:ext cx="4704660" cy="3934512"/>
          </a:xfrm>
        </p:spPr>
        <p:txBody>
          <a:bodyPr/>
          <a:lstStyle/>
          <a:p>
            <a:r>
              <a:rPr lang="en-US" sz="2400" dirty="0" err="1">
                <a:latin typeface="Verdana"/>
                <a:cs typeface="Verdana"/>
              </a:rPr>
              <a:t>Inovativne</a:t>
            </a:r>
            <a:r>
              <a:rPr lang="en-US" sz="2400" dirty="0">
                <a:latin typeface="Verdana"/>
                <a:cs typeface="Verdana"/>
              </a:rPr>
              <a:t> </a:t>
            </a:r>
            <a:r>
              <a:rPr lang="en-US" sz="2400" dirty="0" err="1">
                <a:latin typeface="Verdana"/>
                <a:cs typeface="Verdana"/>
              </a:rPr>
              <a:t>ideje</a:t>
            </a:r>
            <a:r>
              <a:rPr lang="en-US" sz="2400" dirty="0">
                <a:latin typeface="Verdana"/>
                <a:cs typeface="Verdana"/>
              </a:rPr>
              <a:t> </a:t>
            </a:r>
            <a:r>
              <a:rPr lang="en-US" sz="2400" dirty="0" err="1">
                <a:latin typeface="Verdana"/>
                <a:cs typeface="Verdana"/>
              </a:rPr>
              <a:t>za</a:t>
            </a:r>
            <a:r>
              <a:rPr lang="en-US" sz="2400" dirty="0">
                <a:latin typeface="Verdana"/>
                <a:cs typeface="Verdana"/>
              </a:rPr>
              <a:t> </a:t>
            </a:r>
            <a:r>
              <a:rPr lang="en-US" sz="2400" dirty="0" err="1">
                <a:latin typeface="Verdana"/>
                <a:cs typeface="Verdana"/>
              </a:rPr>
              <a:t>uvesti</a:t>
            </a:r>
            <a:r>
              <a:rPr lang="en-US" sz="2400" dirty="0">
                <a:latin typeface="Verdana"/>
                <a:cs typeface="Verdana"/>
              </a:rPr>
              <a:t> </a:t>
            </a:r>
            <a:r>
              <a:rPr lang="en-US" sz="2400" dirty="0" err="1">
                <a:latin typeface="Verdana"/>
                <a:cs typeface="Verdana"/>
              </a:rPr>
              <a:t>mase</a:t>
            </a:r>
            <a:r>
              <a:rPr lang="en-US" sz="2400" dirty="0">
                <a:latin typeface="Verdana"/>
                <a:cs typeface="Verdana"/>
              </a:rPr>
              <a:t> </a:t>
            </a:r>
            <a:r>
              <a:rPr lang="en-US" sz="2400" dirty="0" err="1">
                <a:latin typeface="Verdana"/>
                <a:cs typeface="Verdana"/>
              </a:rPr>
              <a:t>bozona</a:t>
            </a:r>
            <a:r>
              <a:rPr lang="en-US" sz="2400" dirty="0">
                <a:latin typeface="Verdana"/>
                <a:cs typeface="Verdana"/>
              </a:rPr>
              <a:t> u SM, </a:t>
            </a:r>
            <a:r>
              <a:rPr lang="en-US" sz="2400" dirty="0" err="1">
                <a:latin typeface="Verdana"/>
                <a:cs typeface="Verdana"/>
              </a:rPr>
              <a:t>tzv</a:t>
            </a:r>
            <a:r>
              <a:rPr lang="en-US" sz="2400" dirty="0">
                <a:latin typeface="Verdana"/>
                <a:cs typeface="Verdana"/>
              </a:rPr>
              <a:t>. “</a:t>
            </a:r>
            <a:r>
              <a:rPr lang="en-US" sz="2400" dirty="0" err="1">
                <a:latin typeface="Verdana"/>
                <a:cs typeface="Verdana"/>
              </a:rPr>
              <a:t>Higgsov</a:t>
            </a:r>
            <a:r>
              <a:rPr lang="en-US" sz="2400" dirty="0">
                <a:latin typeface="Verdana"/>
                <a:cs typeface="Verdana"/>
              </a:rPr>
              <a:t> </a:t>
            </a:r>
            <a:r>
              <a:rPr lang="en-US" sz="2400" dirty="0" err="1">
                <a:latin typeface="Verdana"/>
                <a:cs typeface="Verdana"/>
              </a:rPr>
              <a:t>mehanizam</a:t>
            </a:r>
            <a:r>
              <a:rPr lang="en-US" sz="2400" dirty="0">
                <a:latin typeface="Verdana"/>
                <a:cs typeface="Verdana"/>
              </a:rPr>
              <a:t>” </a:t>
            </a:r>
            <a:r>
              <a:rPr lang="en-US" sz="2400" dirty="0" err="1">
                <a:latin typeface="Verdana"/>
                <a:cs typeface="Verdana"/>
              </a:rPr>
              <a:t>dolaze</a:t>
            </a:r>
            <a:r>
              <a:rPr lang="en-US" sz="2400" dirty="0">
                <a:latin typeface="Verdana"/>
                <a:cs typeface="Verdana"/>
              </a:rPr>
              <a:t> s vi</a:t>
            </a:r>
            <a:r>
              <a:rPr lang="ta-IN" sz="2400" dirty="0">
                <a:latin typeface="Verdana"/>
                <a:cs typeface="Verdana"/>
              </a:rPr>
              <a:t>še strana u 60</a:t>
            </a:r>
            <a:r>
              <a:rPr lang="hr-HR" sz="2400" dirty="0">
                <a:latin typeface="Verdana"/>
                <a:cs typeface="Verdana"/>
              </a:rPr>
              <a:t>-im godinama</a:t>
            </a:r>
            <a:endParaRPr lang="ta-IN" sz="2400" dirty="0">
              <a:latin typeface="Verdana"/>
              <a:cs typeface="Verdana"/>
            </a:endParaRPr>
          </a:p>
          <a:p>
            <a:pPr marL="457200" lvl="1" indent="0">
              <a:buNone/>
            </a:pPr>
            <a:r>
              <a:rPr lang="ta-IN" sz="2000" dirty="0">
                <a:latin typeface="Verdana"/>
                <a:cs typeface="Verdana"/>
              </a:rPr>
              <a:t>Brout</a:t>
            </a:r>
            <a:r>
              <a:rPr lang="en-US" sz="2000" dirty="0">
                <a:latin typeface="Verdana"/>
                <a:cs typeface="Verdana"/>
              </a:rPr>
              <a:t>-</a:t>
            </a:r>
            <a:r>
              <a:rPr lang="en-US" sz="2000" dirty="0" err="1">
                <a:latin typeface="Verdana"/>
                <a:cs typeface="Verdana"/>
              </a:rPr>
              <a:t>Englert</a:t>
            </a:r>
            <a:r>
              <a:rPr lang="en-US" sz="2000" dirty="0">
                <a:latin typeface="Verdana"/>
                <a:cs typeface="Verdana"/>
              </a:rPr>
              <a:t>, Higgs</a:t>
            </a:r>
          </a:p>
          <a:p>
            <a:pPr marL="457200" lvl="1" indent="0">
              <a:buNone/>
            </a:pPr>
            <a:r>
              <a:rPr lang="en-US" sz="2000" dirty="0" err="1">
                <a:latin typeface="Verdana"/>
                <a:cs typeface="Verdana"/>
              </a:rPr>
              <a:t>Guralnik</a:t>
            </a:r>
            <a:r>
              <a:rPr lang="en-US" sz="2000" dirty="0">
                <a:latin typeface="Verdana"/>
                <a:cs typeface="Verdana"/>
              </a:rPr>
              <a:t>-Hagen-Kibble</a:t>
            </a:r>
          </a:p>
          <a:p>
            <a:pPr marL="400050"/>
            <a:r>
              <a:rPr lang="ta-IN" sz="2400" dirty="0">
                <a:latin typeface="Verdana"/>
                <a:cs typeface="Verdana"/>
              </a:rPr>
              <a:t>Koristimo </a:t>
            </a:r>
            <a:r>
              <a:rPr lang="en-US" sz="2400" dirty="0">
                <a:latin typeface="Verdana"/>
                <a:cs typeface="Verdana"/>
              </a:rPr>
              <a:t>“Higgs”</a:t>
            </a:r>
            <a:r>
              <a:rPr lang="ta-IN" sz="2400" dirty="0">
                <a:latin typeface="Verdana"/>
                <a:cs typeface="Verdana"/>
              </a:rPr>
              <a:t> kao ime za cijelu skupinu (uključuje i Petera Higgsa)</a:t>
            </a:r>
            <a:endParaRPr lang="en-US" sz="2400" dirty="0">
              <a:latin typeface="Verdana"/>
              <a:cs typeface="Verdana"/>
            </a:endParaRPr>
          </a:p>
        </p:txBody>
      </p:sp>
      <p:pic>
        <p:nvPicPr>
          <p:cNvPr id="4" name="Picture 3" descr="Peter-Higgs-49-B-and-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50" y="1659441"/>
            <a:ext cx="3488848" cy="233551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59991" y="5306116"/>
            <a:ext cx="8338190" cy="144143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accent2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98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ta-IN" sz="2400" dirty="0">
                <a:solidFill>
                  <a:srgbClr val="FF0000"/>
                </a:solidFill>
                <a:latin typeface="Verdana"/>
                <a:cs typeface="Verdana"/>
              </a:rPr>
              <a:t>Polazimo od ničega: </a:t>
            </a:r>
            <a:r>
              <a:rPr lang="ta-IN" sz="2400" b="1" dirty="0">
                <a:solidFill>
                  <a:srgbClr val="FF0000"/>
                </a:solidFill>
                <a:latin typeface="Verdana"/>
                <a:cs typeface="Verdana"/>
              </a:rPr>
              <a:t>Vakuum!</a:t>
            </a:r>
          </a:p>
          <a:p>
            <a:pPr lvl="1"/>
            <a:r>
              <a:rPr lang="ta-IN" sz="2000" dirty="0">
                <a:solidFill>
                  <a:srgbClr val="FF0000"/>
                </a:solidFill>
                <a:latin typeface="Verdana"/>
                <a:cs typeface="Verdana"/>
              </a:rPr>
              <a:t>Klasična fizika: Vakuum postoji u volumenu iz kojega se odstranila sva materija</a:t>
            </a:r>
            <a:endParaRPr lang="en-US" sz="20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047146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MScollaboration_20120627_0139light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9" b="5659"/>
          <a:stretch>
            <a:fillRect/>
          </a:stretch>
        </p:blipFill>
        <p:spPr>
          <a:xfrm>
            <a:off x="2" y="1160586"/>
            <a:ext cx="9177704" cy="5424854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  <a:ea typeface="ＭＳ Ｐゴシック"/>
              </a:rPr>
              <a:pPr/>
              <a:t>70</a:t>
            </a:fld>
            <a:endParaRPr lang="en-US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" y="263769"/>
            <a:ext cx="9143999" cy="703385"/>
          </a:xfrm>
        </p:spPr>
        <p:txBody>
          <a:bodyPr/>
          <a:lstStyle/>
          <a:p>
            <a:r>
              <a:rPr lang="ta-IN" dirty="0"/>
              <a:t>CMS </a:t>
            </a:r>
            <a:r>
              <a:rPr lang="en-US" dirty="0"/>
              <a:t>Collaboration</a:t>
            </a:r>
          </a:p>
        </p:txBody>
      </p:sp>
    </p:spTree>
    <p:extLst>
      <p:ext uri="{BB962C8B-B14F-4D97-AF65-F5344CB8AC3E}">
        <p14:creationId xmlns:p14="http://schemas.microsoft.com/office/powerpoint/2010/main" val="115795444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3308"/>
            <a:ext cx="7772400" cy="2033954"/>
          </a:xfrm>
        </p:spPr>
        <p:txBody>
          <a:bodyPr/>
          <a:lstStyle/>
          <a:p>
            <a:pPr>
              <a:defRPr/>
            </a:pPr>
            <a:r>
              <a:rPr lang="hr-HR" sz="4431" dirty="0">
                <a:latin typeface="Lucida Grande"/>
                <a:cs typeface="Lucida Grande"/>
              </a:rPr>
              <a:t>Hvala na pažnji!</a:t>
            </a:r>
            <a:endParaRPr lang="en-US" sz="4431" dirty="0"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243564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>
                <a:latin typeface="Verdana"/>
                <a:cs typeface="Verdana"/>
              </a:rPr>
              <a:t>U Vakuumu: Higgs!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a-IN" dirty="0">
                <a:latin typeface="Verdana"/>
                <a:cs typeface="Verdana"/>
              </a:rPr>
              <a:t>Osnovni postulat </a:t>
            </a:r>
          </a:p>
          <a:p>
            <a:pPr marL="0" indent="0" algn="ctr">
              <a:buNone/>
            </a:pPr>
            <a:r>
              <a:rPr lang="ta-IN" dirty="0">
                <a:latin typeface="Verdana"/>
                <a:cs typeface="Verdana"/>
              </a:rPr>
              <a:t>“Higgsovog mehanizma”:</a:t>
            </a:r>
          </a:p>
          <a:p>
            <a:endParaRPr lang="ta-IN" dirty="0">
              <a:latin typeface="Verdana"/>
              <a:cs typeface="Verdana"/>
            </a:endParaRPr>
          </a:p>
          <a:p>
            <a:pPr marL="0" indent="0" algn="ctr">
              <a:buNone/>
            </a:pPr>
            <a:r>
              <a:rPr lang="ta-IN" b="1" dirty="0">
                <a:solidFill>
                  <a:srgbClr val="FF0000"/>
                </a:solidFill>
                <a:latin typeface="Verdana"/>
                <a:cs typeface="Verdana"/>
              </a:rPr>
              <a:t>Postoji novo polje, </a:t>
            </a:r>
            <a:r>
              <a:rPr lang="hr-HR" b="1" dirty="0">
                <a:solidFill>
                  <a:srgbClr val="FF0000"/>
                </a:solidFill>
                <a:latin typeface="Verdana"/>
                <a:cs typeface="Verdana"/>
              </a:rPr>
              <a:t>H</a:t>
            </a:r>
            <a:r>
              <a:rPr lang="ta-IN" b="1" dirty="0">
                <a:solidFill>
                  <a:srgbClr val="FF0000"/>
                </a:solidFill>
                <a:latin typeface="Verdana"/>
                <a:cs typeface="Verdana"/>
              </a:rPr>
              <a:t>iggsovo polje, koje ispunjava cijeli svemir</a:t>
            </a:r>
          </a:p>
          <a:p>
            <a:pPr marL="0" indent="0" algn="ctr">
              <a:buNone/>
            </a:pPr>
            <a:r>
              <a:rPr lang="ta-IN" b="1" dirty="0">
                <a:solidFill>
                  <a:srgbClr val="FF0000"/>
                </a:solidFill>
                <a:latin typeface="Verdana"/>
                <a:cs typeface="Verdana"/>
              </a:rPr>
              <a:t>Njegova je prosje</a:t>
            </a:r>
            <a:r>
              <a:rPr lang="hr-HR" b="1" dirty="0">
                <a:solidFill>
                  <a:srgbClr val="FF0000"/>
                </a:solidFill>
                <a:latin typeface="Verdana"/>
                <a:cs typeface="Verdana"/>
              </a:rPr>
              <a:t>č</a:t>
            </a:r>
            <a:r>
              <a:rPr lang="ta-IN" b="1" dirty="0">
                <a:solidFill>
                  <a:srgbClr val="FF0000"/>
                </a:solidFill>
                <a:latin typeface="Verdana"/>
                <a:cs typeface="Verdana"/>
              </a:rPr>
              <a:t>na vrijednost postala različita od nule kad se rani svemir ohladio</a:t>
            </a:r>
            <a:endParaRPr lang="en-US" b="1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3358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>
                <a:latin typeface="Verdana"/>
                <a:cs typeface="Verdana"/>
              </a:rPr>
              <a:t>Higgsov mehanizam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85" y="4138361"/>
            <a:ext cx="7772400" cy="2214818"/>
          </a:xfrm>
        </p:spPr>
        <p:txBody>
          <a:bodyPr/>
          <a:lstStyle/>
          <a:p>
            <a:r>
              <a:rPr lang="ta-IN" sz="2800" dirty="0">
                <a:solidFill>
                  <a:srgbClr val="3333CC"/>
                </a:solidFill>
                <a:latin typeface="Verdana"/>
                <a:cs typeface="Verdana"/>
              </a:rPr>
              <a:t>Ispunjava cijeli prostor</a:t>
            </a:r>
          </a:p>
          <a:p>
            <a:r>
              <a:rPr lang="ta-IN" sz="2800" dirty="0">
                <a:solidFill>
                  <a:srgbClr val="3333CC"/>
                </a:solidFill>
                <a:latin typeface="Verdana"/>
                <a:cs typeface="Verdana"/>
              </a:rPr>
              <a:t>Nije 0 na minimumu energije </a:t>
            </a:r>
          </a:p>
          <a:p>
            <a:r>
              <a:rPr lang="ta-IN" sz="2800" dirty="0">
                <a:solidFill>
                  <a:srgbClr val="3333CC"/>
                </a:solidFill>
                <a:latin typeface="Verdana"/>
                <a:cs typeface="Verdana"/>
              </a:rPr>
              <a:t>Lomi simetriju u minimumu</a:t>
            </a:r>
          </a:p>
          <a:p>
            <a:r>
              <a:rPr lang="ta-IN" sz="2800" dirty="0">
                <a:solidFill>
                  <a:srgbClr val="3333CC"/>
                </a:solidFill>
                <a:latin typeface="Verdana"/>
                <a:cs typeface="Verdana"/>
              </a:rPr>
              <a:t>W i Z bozoni poprimaju masu kroz međudjelovanje s </a:t>
            </a:r>
            <a:r>
              <a:rPr lang="hr-HR" sz="2800" dirty="0">
                <a:solidFill>
                  <a:srgbClr val="3333CC"/>
                </a:solidFill>
                <a:latin typeface="Verdana"/>
                <a:cs typeface="Verdana"/>
              </a:rPr>
              <a:t>H</a:t>
            </a:r>
            <a:r>
              <a:rPr lang="ta-IN" sz="2800" dirty="0">
                <a:solidFill>
                  <a:srgbClr val="3333CC"/>
                </a:solidFill>
                <a:latin typeface="Verdana"/>
                <a:cs typeface="Verdana"/>
              </a:rPr>
              <a:t>iggsovim poljem</a:t>
            </a:r>
            <a:endParaRPr lang="en-US" sz="2800" dirty="0">
              <a:solidFill>
                <a:srgbClr val="3333CC"/>
              </a:solidFill>
              <a:latin typeface="Verdana"/>
              <a:cs typeface="Verdana"/>
            </a:endParaRPr>
          </a:p>
        </p:txBody>
      </p:sp>
      <p:pic>
        <p:nvPicPr>
          <p:cNvPr id="4" name="Picture 3" descr="Higgs-Potential-lookdow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74" y="1066922"/>
            <a:ext cx="4450870" cy="2825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166" y="1721024"/>
            <a:ext cx="3074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a-IN" sz="3600" dirty="0">
                <a:solidFill>
                  <a:srgbClr val="FF0000"/>
                </a:solidFill>
              </a:rPr>
              <a:t>Spontani </a:t>
            </a:r>
          </a:p>
          <a:p>
            <a:pPr algn="ctr"/>
            <a:r>
              <a:rPr lang="ta-IN" sz="3600" dirty="0">
                <a:solidFill>
                  <a:srgbClr val="FF0000"/>
                </a:solidFill>
              </a:rPr>
              <a:t>lom simetrije</a:t>
            </a:r>
            <a:endParaRPr lang="en-US" sz="36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770" y="3697187"/>
            <a:ext cx="422137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a-IN" sz="2400" b="1" dirty="0">
                <a:solidFill>
                  <a:srgbClr val="000000"/>
                </a:solidFill>
                <a:latin typeface="Verdana"/>
                <a:cs typeface="Verdana"/>
              </a:rPr>
              <a:t>Higgsovo polje u teoriji</a:t>
            </a:r>
            <a:endParaRPr lang="en-US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13540742"/>
      </p:ext>
    </p:extLst>
  </p:cSld>
  <p:clrMapOvr>
    <a:masterClrMapping/>
  </p:clrMapOvr>
</p:sld>
</file>

<file path=ppt/theme/theme1.xml><?xml version="1.0" encoding="utf-8"?>
<a:theme xmlns:a="http://schemas.openxmlformats.org/drawingml/2006/main" name="1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IP_My_Presentation_Popula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IP_My_Presentation_Popula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2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3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3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" b="0" i="0" u="none" strike="noStrike" cap="none" normalizeH="0" baseline="0">
            <a:ln>
              <a:noFill/>
            </a:ln>
            <a:solidFill>
              <a:srgbClr val="0000FF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45540</TotalTime>
  <Words>1901</Words>
  <Application>Microsoft Macintosh PowerPoint</Application>
  <PresentationFormat>On-screen Show (4:3)</PresentationFormat>
  <Paragraphs>392</Paragraphs>
  <Slides>71</Slides>
  <Notes>8</Notes>
  <HiddenSlides>4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25</vt:i4>
      </vt:variant>
      <vt:variant>
        <vt:lpstr>Slide Titles</vt:lpstr>
      </vt:variant>
      <vt:variant>
        <vt:i4>71</vt:i4>
      </vt:variant>
    </vt:vector>
  </HeadingPairs>
  <TitlesOfParts>
    <vt:vector size="111" baseType="lpstr">
      <vt:lpstr>Arial</vt:lpstr>
      <vt:lpstr>Calibri</vt:lpstr>
      <vt:lpstr>Calibri Light</vt:lpstr>
      <vt:lpstr>Comic Sans MS</vt:lpstr>
      <vt:lpstr>Corbel</vt:lpstr>
      <vt:lpstr>Helvetica</vt:lpstr>
      <vt:lpstr>Helvetica Neue Light</vt:lpstr>
      <vt:lpstr>Helvetica Neue Medium</vt:lpstr>
      <vt:lpstr>Lucida Grande</vt:lpstr>
      <vt:lpstr>Symbol</vt:lpstr>
      <vt:lpstr>Tahoma</vt:lpstr>
      <vt:lpstr>Times</vt:lpstr>
      <vt:lpstr>Times New Roman</vt:lpstr>
      <vt:lpstr>Verdana</vt:lpstr>
      <vt:lpstr>Wingdings</vt:lpstr>
      <vt:lpstr>13_Blank Presentation</vt:lpstr>
      <vt:lpstr>Office Theme</vt:lpstr>
      <vt:lpstr>18_Blank Presentation</vt:lpstr>
      <vt:lpstr>19_Blank Presentation</vt:lpstr>
      <vt:lpstr>8_Blank Presentation</vt:lpstr>
      <vt:lpstr>8_Office Theme</vt:lpstr>
      <vt:lpstr>21_Blank Presentation</vt:lpstr>
      <vt:lpstr>33_Blank Presentation</vt:lpstr>
      <vt:lpstr>28_Blank Presentation</vt:lpstr>
      <vt:lpstr>3_IP_My_Presentation_Popular</vt:lpstr>
      <vt:lpstr>IP_My_Presentation_Popular</vt:lpstr>
      <vt:lpstr>23_Blank Presentation</vt:lpstr>
      <vt:lpstr>1_Blank Presentation</vt:lpstr>
      <vt:lpstr>24_Blank Presentation</vt:lpstr>
      <vt:lpstr>16_Blank Presentation</vt:lpstr>
      <vt:lpstr>4_Blank Presentation</vt:lpstr>
      <vt:lpstr>5_Blank Presentation</vt:lpstr>
      <vt:lpstr>1_Office Theme</vt:lpstr>
      <vt:lpstr>3_Office Theme</vt:lpstr>
      <vt:lpstr>9_Office Theme</vt:lpstr>
      <vt:lpstr>4_Office Theme</vt:lpstr>
      <vt:lpstr>2_Tema di Office</vt:lpstr>
      <vt:lpstr>36_Blank Presentation</vt:lpstr>
      <vt:lpstr>32_Blank Presentation</vt:lpstr>
      <vt:lpstr>9_Blank Presentation</vt:lpstr>
      <vt:lpstr>PowerPoint Presentation</vt:lpstr>
      <vt:lpstr>Priča o Higgsovom bozonu: što je? Čemu služi?</vt:lpstr>
      <vt:lpstr>Elektroslabo ujedinjenje</vt:lpstr>
      <vt:lpstr>Gradnja elektroslabe teorije</vt:lpstr>
      <vt:lpstr>Elektroslabi bozoni</vt:lpstr>
      <vt:lpstr>PowerPoint Presentation</vt:lpstr>
      <vt:lpstr>Ideja za spasiti SM</vt:lpstr>
      <vt:lpstr>U Vakuumu: Higgs!</vt:lpstr>
      <vt:lpstr>Higgsov mehanizam</vt:lpstr>
      <vt:lpstr>Spontani lom simetrije</vt:lpstr>
      <vt:lpstr>Glashow-Salam-Weinberg Model</vt:lpstr>
      <vt:lpstr>Kako Higgsov bozon daje česticama masu</vt:lpstr>
      <vt:lpstr>PowerPoint Presentation</vt:lpstr>
      <vt:lpstr>PowerPoint Presentation</vt:lpstr>
      <vt:lpstr>PowerPoint Presentation</vt:lpstr>
      <vt:lpstr>PowerPoint Presentation</vt:lpstr>
      <vt:lpstr>Kako se producira Higgsov bozon?</vt:lpstr>
      <vt:lpstr>Kako se raspada Higgsov bozon?</vt:lpstr>
      <vt:lpstr>Kako tražimo</vt:lpstr>
      <vt:lpstr>Elektron, foton i mion u CMS detektoru</vt:lpstr>
      <vt:lpstr>Sudari protona</vt:lpstr>
      <vt:lpstr>Hadron collisions: a messy business</vt:lpstr>
      <vt:lpstr>PowerPoint Presentation</vt:lpstr>
      <vt:lpstr>Osnovni procesi na LHC-u</vt:lpstr>
      <vt:lpstr>Zlatni kanal: H  ZZ  l-l+l-l+</vt:lpstr>
      <vt:lpstr>PowerPoint Presentation</vt:lpstr>
      <vt:lpstr>PowerPoint Presentation</vt:lpstr>
      <vt:lpstr>PowerPoint Presentation</vt:lpstr>
      <vt:lpstr>H  γγ kandidat</vt:lpstr>
      <vt:lpstr>Mjereno</vt:lpstr>
      <vt:lpstr>Mjereno + Očekivano</vt:lpstr>
      <vt:lpstr>“Slijepa” analiza</vt:lpstr>
      <vt:lpstr>Zaključak: otkriće ili fluktuacija?</vt:lpstr>
      <vt:lpstr>Prihvaćanje ili odbijanje teorija?</vt:lpstr>
      <vt:lpstr>Kada najaviti otkriće?</vt:lpstr>
      <vt:lpstr>Kada nazvati Stockholm?</vt:lpstr>
      <vt:lpstr>PowerPoint Presentation</vt:lpstr>
      <vt:lpstr>Vjerojatnost da vidimo fluktuaciju  “p-value” za ZZ u 4 leptona</vt:lpstr>
      <vt:lpstr>PowerPoint Presentation</vt:lpstr>
      <vt:lpstr>PowerPoint Presentation</vt:lpstr>
      <vt:lpstr>Kombinirani “p-value” (4.7.2012.)</vt:lpstr>
      <vt:lpstr>PowerPoint Presentation</vt:lpstr>
      <vt:lpstr>PowerPoint Presentation</vt:lpstr>
      <vt:lpstr>PowerPoint Presentation</vt:lpstr>
      <vt:lpstr>Pitanje se promijenilo</vt:lpstr>
      <vt:lpstr>Mjerenje svojstava</vt:lpstr>
      <vt:lpstr>Higgsov bozon danas</vt:lpstr>
      <vt:lpstr>PowerPoint Presentation</vt:lpstr>
      <vt:lpstr>PowerPoint Presentation</vt:lpstr>
      <vt:lpstr>PowerPoint Presentation</vt:lpstr>
      <vt:lpstr>STANDARDNI MODEL  JE kompletan I potvrđen</vt:lpstr>
      <vt:lpstr>PowerPoint Presentation</vt:lpstr>
      <vt:lpstr>Primjer: fuzija u suncu</vt:lpstr>
      <vt:lpstr>Na Zemlji i u cijelom svemiru</vt:lpstr>
      <vt:lpstr>Zašto većina nas misli da SM ne može biti kraj priče</vt:lpstr>
      <vt:lpstr>SM NE objašnjava</vt:lpstr>
      <vt:lpstr>Fizika voli UJEDINITI Ide li to dalje?</vt:lpstr>
      <vt:lpstr>Zašto ZNAMO da SM nikako ne može biti kraj priče</vt:lpstr>
      <vt:lpstr>PowerPoint Presentation</vt:lpstr>
      <vt:lpstr>PowerPoint Presentation</vt:lpstr>
      <vt:lpstr>The “elefant” in the Universe</vt:lpstr>
      <vt:lpstr>2015: Naznake nove čestice?</vt:lpstr>
      <vt:lpstr>2015.: Naznake nove čestice?</vt:lpstr>
      <vt:lpstr>…ipak se statistika poigrala s nama</vt:lpstr>
      <vt:lpstr>PowerPoint Presentation</vt:lpstr>
      <vt:lpstr>PowerPoint Presentation</vt:lpstr>
      <vt:lpstr>PowerPoint Presentation</vt:lpstr>
      <vt:lpstr>PowerPoint Presentation</vt:lpstr>
      <vt:lpstr>Što zahtijevaju nova otkrića …</vt:lpstr>
      <vt:lpstr>CMS Collaboration</vt:lpstr>
      <vt:lpstr>Hvala na pažnji!</vt:lpstr>
    </vt:vector>
  </TitlesOfParts>
  <Company>Institut Rudjer Boskovic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Vuko Brigljevic</dc:creator>
  <cp:lastModifiedBy>Vuko Brigljevic</cp:lastModifiedBy>
  <cp:revision>436</cp:revision>
  <cp:lastPrinted>2018-03-25T07:28:52Z</cp:lastPrinted>
  <dcterms:created xsi:type="dcterms:W3CDTF">2012-07-12T02:19:05Z</dcterms:created>
  <dcterms:modified xsi:type="dcterms:W3CDTF">2025-04-23T10:19:40Z</dcterms:modified>
</cp:coreProperties>
</file>