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omments/modernComment_135_13AAEA96.xml" ContentType="application/vnd.ms-powerpoint.comments+xml"/>
  <Override PartName="/ppt/ink/ink1.xml" ContentType="application/inkml+xml"/>
  <Override PartName="/ppt/ink/ink2.xml" ContentType="application/inkml+xml"/>
  <Override PartName="/ppt/ink/ink3.xml" ContentType="application/inkml+xml"/>
  <Override PartName="/ppt/notesSlides/notesSlide3.xml" ContentType="application/vnd.openxmlformats-officedocument.presentationml.notesSlide+xml"/>
  <Override PartName="/ppt/ink/ink4.xml" ContentType="application/inkml+xml"/>
  <Override PartName="/ppt/ink/ink5.xml" ContentType="application/inkml+xml"/>
  <Override PartName="/ppt/ink/ink6.xml" ContentType="application/inkml+xml"/>
  <Override PartName="/ppt/notesSlides/notesSlide4.xml" ContentType="application/vnd.openxmlformats-officedocument.presentationml.notesSlide+xml"/>
  <Override PartName="/ppt/ink/ink7.xml" ContentType="application/inkml+xml"/>
  <Override PartName="/ppt/ink/ink8.xml" ContentType="application/inkml+xml"/>
  <Override PartName="/ppt/ink/ink9.xml" ContentType="application/inkml+xml"/>
  <Override PartName="/ppt/ink/ink10.xml" ContentType="application/inkml+xml"/>
  <Override PartName="/ppt/ink/ink11.xml" ContentType="application/inkml+xml"/>
  <Override PartName="/ppt/ink/ink12.xml" ContentType="application/inkml+xml"/>
  <Override PartName="/ppt/ink/ink13.xml" ContentType="application/inkml+xml"/>
  <Override PartName="/ppt/ink/ink14.xml" ContentType="application/inkml+xml"/>
  <Override PartName="/ppt/ink/ink15.xml" ContentType="application/inkml+xml"/>
  <Override PartName="/ppt/ink/ink16.xml" ContentType="application/inkml+xml"/>
  <Override PartName="/ppt/ink/ink17.xml" ContentType="application/inkml+xml"/>
  <Override PartName="/ppt/ink/ink18.xml" ContentType="application/inkml+xml"/>
  <Override PartName="/ppt/notesSlides/notesSlide5.xml" ContentType="application/vnd.openxmlformats-officedocument.presentationml.notesSlide+xml"/>
  <Override PartName="/ppt/ink/ink19.xml" ContentType="application/inkml+xml"/>
  <Override PartName="/ppt/ink/ink20.xml" ContentType="application/inkml+xml"/>
  <Override PartName="/ppt/ink/ink21.xml" ContentType="application/inkml+xml"/>
  <Override PartName="/ppt/ink/ink22.xml" ContentType="application/inkml+xml"/>
  <Override PartName="/ppt/ink/ink23.xml" ContentType="application/inkml+xml"/>
  <Override PartName="/ppt/ink/ink24.xml" ContentType="application/inkml+xml"/>
  <Override PartName="/ppt/ink/ink25.xml" ContentType="application/inkml+xml"/>
  <Override PartName="/ppt/ink/ink26.xml" ContentType="application/inkml+xml"/>
  <Override PartName="/ppt/ink/ink27.xml" ContentType="application/inkml+xml"/>
  <Override PartName="/ppt/ink/ink28.xml" ContentType="application/inkml+xml"/>
  <Override PartName="/ppt/notesSlides/notesSlide6.xml" ContentType="application/vnd.openxmlformats-officedocument.presentationml.notesSlide+xml"/>
  <Override PartName="/ppt/notesSlides/notesSlide7.xml" ContentType="application/vnd.openxmlformats-officedocument.presentationml.notesSlide+xml"/>
  <Override PartName="/ppt/ink/ink29.xml" ContentType="application/inkml+xml"/>
  <Override PartName="/ppt/ink/ink30.xml" ContentType="application/inkml+xml"/>
  <Override PartName="/ppt/ink/ink31.xml" ContentType="application/inkml+xml"/>
  <Override PartName="/ppt/ink/ink32.xml" ContentType="application/inkml+xml"/>
  <Override PartName="/ppt/ink/ink33.xml" ContentType="application/inkml+xml"/>
  <Override PartName="/ppt/ink/ink34.xml" ContentType="application/inkml+xml"/>
  <Override PartName="/ppt/ink/ink35.xml" ContentType="application/inkml+xml"/>
  <Override PartName="/ppt/ink/ink36.xml" ContentType="application/inkml+xml"/>
  <Override PartName="/ppt/ink/ink37.xml" ContentType="application/inkml+xml"/>
  <Override PartName="/ppt/comments/modernComment_163_6FACA176.xml" ContentType="application/vnd.ms-powerpoint.comments+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63"/>
  </p:notesMasterIdLst>
  <p:handoutMasterIdLst>
    <p:handoutMasterId r:id="rId64"/>
  </p:handoutMasterIdLst>
  <p:sldIdLst>
    <p:sldId id="296" r:id="rId2"/>
    <p:sldId id="368" r:id="rId3"/>
    <p:sldId id="376" r:id="rId4"/>
    <p:sldId id="309" r:id="rId5"/>
    <p:sldId id="373" r:id="rId6"/>
    <p:sldId id="318" r:id="rId7"/>
    <p:sldId id="324" r:id="rId8"/>
    <p:sldId id="408" r:id="rId9"/>
    <p:sldId id="319" r:id="rId10"/>
    <p:sldId id="392" r:id="rId11"/>
    <p:sldId id="419" r:id="rId12"/>
    <p:sldId id="418" r:id="rId13"/>
    <p:sldId id="429" r:id="rId14"/>
    <p:sldId id="343" r:id="rId15"/>
    <p:sldId id="344" r:id="rId16"/>
    <p:sldId id="430" r:id="rId17"/>
    <p:sldId id="437" r:id="rId18"/>
    <p:sldId id="331" r:id="rId19"/>
    <p:sldId id="417" r:id="rId20"/>
    <p:sldId id="416" r:id="rId21"/>
    <p:sldId id="334" r:id="rId22"/>
    <p:sldId id="424" r:id="rId23"/>
    <p:sldId id="405" r:id="rId24"/>
    <p:sldId id="304" r:id="rId25"/>
    <p:sldId id="308" r:id="rId26"/>
    <p:sldId id="317" r:id="rId27"/>
    <p:sldId id="364" r:id="rId28"/>
    <p:sldId id="434" r:id="rId29"/>
    <p:sldId id="431" r:id="rId30"/>
    <p:sldId id="303" r:id="rId31"/>
    <p:sldId id="273" r:id="rId32"/>
    <p:sldId id="435" r:id="rId33"/>
    <p:sldId id="436" r:id="rId34"/>
    <p:sldId id="369" r:id="rId35"/>
    <p:sldId id="432" r:id="rId36"/>
    <p:sldId id="433" r:id="rId37"/>
    <p:sldId id="371" r:id="rId38"/>
    <p:sldId id="425" r:id="rId39"/>
    <p:sldId id="326" r:id="rId40"/>
    <p:sldId id="404" r:id="rId41"/>
    <p:sldId id="340" r:id="rId42"/>
    <p:sldId id="385" r:id="rId43"/>
    <p:sldId id="386" r:id="rId44"/>
    <p:sldId id="342" r:id="rId45"/>
    <p:sldId id="427" r:id="rId46"/>
    <p:sldId id="428" r:id="rId47"/>
    <p:sldId id="259" r:id="rId48"/>
    <p:sldId id="263" r:id="rId49"/>
    <p:sldId id="420" r:id="rId50"/>
    <p:sldId id="355" r:id="rId51"/>
    <p:sldId id="397" r:id="rId52"/>
    <p:sldId id="396" r:id="rId53"/>
    <p:sldId id="399" r:id="rId54"/>
    <p:sldId id="307" r:id="rId55"/>
    <p:sldId id="311" r:id="rId56"/>
    <p:sldId id="313" r:id="rId57"/>
    <p:sldId id="314" r:id="rId58"/>
    <p:sldId id="403" r:id="rId59"/>
    <p:sldId id="339" r:id="rId60"/>
    <p:sldId id="423" r:id="rId61"/>
    <p:sldId id="422" r:id="rId6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3F2CDBD0-2037-4088-9FCD-46758FA4D9EB}">
          <p14:sldIdLst>
            <p14:sldId id="296"/>
          </p14:sldIdLst>
        </p14:section>
        <p14:section name="overview" id="{088FC8C2-8687-4BDD-8A19-BD1B87CAAD85}">
          <p14:sldIdLst>
            <p14:sldId id="368"/>
            <p14:sldId id="376"/>
            <p14:sldId id="309"/>
            <p14:sldId id="373"/>
          </p14:sldIdLst>
        </p14:section>
        <p14:section name="AAr cryogenics" id="{D9CC489E-846E-40A0-9316-2F111DB19581}">
          <p14:sldIdLst>
            <p14:sldId id="318"/>
            <p14:sldId id="324"/>
            <p14:sldId id="408"/>
            <p14:sldId id="319"/>
            <p14:sldId id="392"/>
          </p14:sldIdLst>
        </p14:section>
        <p14:section name="Warm panel" id="{C3023911-3DC5-454A-BF56-4B63BD12FE20}">
          <p14:sldIdLst/>
        </p14:section>
        <p14:section name="Cryostat SV" id="{D998AE86-BFE8-41EA-A80F-704780154819}">
          <p14:sldIdLst>
            <p14:sldId id="419"/>
            <p14:sldId id="418"/>
            <p14:sldId id="429"/>
            <p14:sldId id="343"/>
            <p14:sldId id="344"/>
            <p14:sldId id="430"/>
            <p14:sldId id="437"/>
          </p14:sldIdLst>
        </p14:section>
        <p14:section name="back-up slides" id="{AE6B3B63-50F4-4243-A839-7FED7C41A7C0}">
          <p14:sldIdLst>
            <p14:sldId id="331"/>
            <p14:sldId id="417"/>
            <p14:sldId id="416"/>
            <p14:sldId id="334"/>
            <p14:sldId id="424"/>
            <p14:sldId id="405"/>
            <p14:sldId id="304"/>
            <p14:sldId id="308"/>
            <p14:sldId id="317"/>
            <p14:sldId id="364"/>
            <p14:sldId id="434"/>
            <p14:sldId id="431"/>
            <p14:sldId id="303"/>
            <p14:sldId id="273"/>
            <p14:sldId id="435"/>
            <p14:sldId id="436"/>
            <p14:sldId id="369"/>
            <p14:sldId id="432"/>
            <p14:sldId id="433"/>
            <p14:sldId id="371"/>
            <p14:sldId id="425"/>
            <p14:sldId id="326"/>
            <p14:sldId id="404"/>
            <p14:sldId id="340"/>
            <p14:sldId id="385"/>
            <p14:sldId id="386"/>
            <p14:sldId id="342"/>
            <p14:sldId id="427"/>
            <p14:sldId id="428"/>
            <p14:sldId id="259"/>
            <p14:sldId id="263"/>
            <p14:sldId id="420"/>
            <p14:sldId id="355"/>
            <p14:sldId id="397"/>
            <p14:sldId id="396"/>
            <p14:sldId id="399"/>
            <p14:sldId id="307"/>
            <p14:sldId id="311"/>
            <p14:sldId id="313"/>
            <p14:sldId id="314"/>
            <p14:sldId id="403"/>
            <p14:sldId id="339"/>
            <p14:sldId id="423"/>
            <p14:sldId id="422"/>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56A06F91-474E-5044-7A63-1C05A7A94C15}" name="Tiziano Baroncelli" initials="TB" userId="S::tiziano.baroncelli@cern.ch::aa5011cb-7119-40ff-a41a-d091c7fdfa26"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Ana Godinho" initials="AG" lastIdx="12"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FF6969"/>
    <a:srgbClr val="9E5ECE"/>
    <a:srgbClr val="2166FF"/>
    <a:srgbClr val="2F2F2F"/>
    <a:srgbClr val="30303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8EC20E35-A176-4012-BC5E-935CFFF8708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ED083AE6-46FA-4A59-8FB0-9F97EB10719F}" styleName="Light Style 3 - Accent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17292A2E-F333-43FB-9621-5CBBE7FDCDCB}" styleName="Light Style 2 - Accent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C4B1156A-380E-4F78-BDF5-A606A8083BF9}" styleName="Medium Style 4 - Accent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solidFill>
            <a:schemeClr val="accent4">
              <a:tint val="20000"/>
            </a:schemeClr>
          </a:solidFill>
        </a:fill>
      </a:tcStyle>
    </a:wholeTbl>
    <a:band1H>
      <a:tcStyle>
        <a:tcBdr/>
        <a:fill>
          <a:solidFill>
            <a:schemeClr val="accent4">
              <a:tint val="40000"/>
            </a:schemeClr>
          </a:solidFill>
        </a:fill>
      </a:tcStyle>
    </a:band1H>
    <a:band1V>
      <a:tcStyle>
        <a:tcBdr/>
        <a:fill>
          <a:solidFill>
            <a:schemeClr val="accent4">
              <a:tint val="40000"/>
            </a:schemeClr>
          </a:solidFill>
        </a:fill>
      </a:tcStyle>
    </a:band1V>
    <a:lastCol>
      <a:tcTxStyle b="on"/>
      <a:tcStyle>
        <a:tcBdr/>
      </a:tcStyle>
    </a:lastCol>
    <a:firstCol>
      <a:tcTxStyle b="on"/>
      <a:tcStyle>
        <a:tcBdr/>
      </a:tcStyle>
    </a:firstCol>
    <a:lastRow>
      <a:tcTxStyle b="on"/>
      <a:tcStyle>
        <a:tcBdr>
          <a:top>
            <a:ln w="25400" cmpd="sng">
              <a:solidFill>
                <a:schemeClr val="accent4"/>
              </a:solidFill>
            </a:ln>
          </a:top>
        </a:tcBdr>
        <a:fill>
          <a:solidFill>
            <a:schemeClr val="accent4">
              <a:tint val="20000"/>
            </a:schemeClr>
          </a:solidFill>
        </a:fill>
      </a:tcStyle>
    </a:lastRow>
    <a:firstRow>
      <a:tcTxStyle b="on"/>
      <a:tcStyle>
        <a:tcBdr/>
        <a:fill>
          <a:solidFill>
            <a:schemeClr val="accent4">
              <a:tint val="20000"/>
            </a:schemeClr>
          </a:solidFill>
        </a:fill>
      </a:tcStyle>
    </a:firstRow>
  </a:tblStyle>
  <a:tblStyle styleId="{D27102A9-8310-4765-A935-A1911B00CA55}" styleName="Light Style 1 - Accent 4">
    <a:wholeTbl>
      <a:tcTxStyle>
        <a:fontRef idx="minor">
          <a:scrgbClr r="0" g="0" b="0"/>
        </a:fontRef>
        <a:schemeClr val="tx1"/>
      </a:tcTxStyle>
      <a:tcStyle>
        <a:tcBdr>
          <a:left>
            <a:ln>
              <a:noFill/>
            </a:ln>
          </a:left>
          <a:right>
            <a:ln>
              <a:noFill/>
            </a:ln>
          </a:right>
          <a:top>
            <a:ln w="12700" cmpd="sng">
              <a:solidFill>
                <a:schemeClr val="accent4"/>
              </a:solidFill>
            </a:ln>
          </a:top>
          <a:bottom>
            <a:ln w="12700" cmpd="sng">
              <a:solidFill>
                <a:schemeClr val="accent4"/>
              </a:solidFill>
            </a:ln>
          </a:bottom>
          <a:insideH>
            <a:ln>
              <a:noFill/>
            </a:ln>
          </a:insideH>
          <a:insideV>
            <a:ln>
              <a:noFill/>
            </a:ln>
          </a:insideV>
        </a:tcBdr>
        <a:fill>
          <a:noFill/>
        </a:fill>
      </a:tcStyle>
    </a:wholeTbl>
    <a:band1H>
      <a:tcStyle>
        <a:tcBdr/>
        <a:fill>
          <a:solidFill>
            <a:schemeClr val="accent4">
              <a:alpha val="20000"/>
            </a:schemeClr>
          </a:solidFill>
        </a:fill>
      </a:tcStyle>
    </a:band1H>
    <a:band2H>
      <a:tcStyle>
        <a:tcBdr/>
      </a:tcStyle>
    </a:band2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12700" cmpd="sng">
              <a:solidFill>
                <a:schemeClr val="accent4"/>
              </a:solidFill>
            </a:ln>
          </a:top>
        </a:tcBdr>
        <a:fill>
          <a:noFill/>
        </a:fill>
      </a:tcStyle>
    </a:lastRow>
    <a:firstRow>
      <a:tcTxStyle b="on"/>
      <a:tcStyle>
        <a:tcBdr>
          <a:bottom>
            <a:ln w="12700" cmpd="sng">
              <a:solidFill>
                <a:schemeClr val="accent4"/>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413" autoAdjust="0"/>
    <p:restoredTop sz="94673" autoAdjust="0"/>
  </p:normalViewPr>
  <p:slideViewPr>
    <p:cSldViewPr snapToGrid="0" snapToObjects="1">
      <p:cViewPr>
        <p:scale>
          <a:sx n="75" d="100"/>
          <a:sy n="75" d="100"/>
        </p:scale>
        <p:origin x="1368" y="1068"/>
      </p:cViewPr>
      <p:guideLst/>
    </p:cSldViewPr>
  </p:slideViewPr>
  <p:outlineViewPr>
    <p:cViewPr>
      <p:scale>
        <a:sx n="33" d="100"/>
        <a:sy n="33" d="100"/>
      </p:scale>
      <p:origin x="0" y="0"/>
    </p:cViewPr>
  </p:outlineViewPr>
  <p:notesTextViewPr>
    <p:cViewPr>
      <p:scale>
        <a:sx n="3" d="2"/>
        <a:sy n="3" d="2"/>
      </p:scale>
      <p:origin x="0" y="0"/>
    </p:cViewPr>
  </p:notesTextViewPr>
  <p:sorterViewPr>
    <p:cViewPr>
      <p:scale>
        <a:sx n="66" d="100"/>
        <a:sy n="66" d="100"/>
      </p:scale>
      <p:origin x="0" y="0"/>
    </p:cViewPr>
  </p:sorterViewPr>
  <p:notesViewPr>
    <p:cSldViewPr snapToGrid="0" snapToObjects="1" showGuides="1">
      <p:cViewPr varScale="1">
        <p:scale>
          <a:sx n="145" d="100"/>
          <a:sy n="145" d="100"/>
        </p:scale>
        <p:origin x="3872" y="176"/>
      </p:cViewPr>
      <p:guideLst/>
    </p:cSldViewPr>
  </p:notes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notesMaster" Target="notesMasters/notesMaster1.xml"/><Relationship Id="rId68"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presProps" Target="presProps.xml"/><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handoutMaster" Target="handoutMasters/handoutMaster1.xml"/><Relationship Id="rId69"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viewProps" Target="viewProp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microsoft.com/office/2018/10/relationships/authors" Target="author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commentAuthors" Target="commentAuthor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s>
</file>

<file path=ppt/comments/modernComment_135_13AAEA96.xml><?xml version="1.0" encoding="utf-8"?>
<p188:cmLst xmlns:a="http://schemas.openxmlformats.org/drawingml/2006/main" xmlns:r="http://schemas.openxmlformats.org/officeDocument/2006/relationships" xmlns:p188="http://schemas.microsoft.com/office/powerpoint/2018/8/main">
  <p188:cm id="{C2B88ED5-0E60-4461-909E-348CDDC185C7}" authorId="{56A06F91-474E-5044-7A63-1C05A7A94C15}" created="2024-05-24T14:11:56.948">
    <ac:deMkLst xmlns:ac="http://schemas.microsoft.com/office/drawing/2013/main/command">
      <pc:docMk xmlns:pc="http://schemas.microsoft.com/office/powerpoint/2013/main/command"/>
      <pc:sldMk xmlns:pc="http://schemas.microsoft.com/office/powerpoint/2013/main/command" cId="329968278" sldId="309"/>
      <ac:picMk id="17" creationId="{7C3386C6-B747-C219-F796-7F476DDF1F0B}"/>
    </ac:deMkLst>
    <p188:txBody>
      <a:bodyPr/>
      <a:lstStyle/>
      <a:p>
        <a:r>
          <a:rPr lang="en-GB"/>
          <a:t>Comment 1
(how functions fullfil requirerements)
Condenser regulates pressure in the cryostat (boil-off rate impacts the pressure inside the cryostat)
Recirculation of warmer liquid to the bottom of the cryostat (pump inefficiencies)</a:t>
        </a:r>
      </a:p>
    </p188:txBody>
  </p188:cm>
</p188:cmLst>
</file>

<file path=ppt/comments/modernComment_163_6FACA176.xml><?xml version="1.0" encoding="utf-8"?>
<p188:cmLst xmlns:a="http://schemas.openxmlformats.org/drawingml/2006/main" xmlns:r="http://schemas.openxmlformats.org/officeDocument/2006/relationships" xmlns:p188="http://schemas.microsoft.com/office/powerpoint/2018/8/main">
  <p188:cm id="{661F13CE-8BAD-49A8-81E9-EADE3797A032}" authorId="{56A06F91-474E-5044-7A63-1C05A7A94C15}" created="2024-05-24T07:24:53.329">
    <ac:deMkLst xmlns:ac="http://schemas.microsoft.com/office/drawing/2013/main/command">
      <pc:docMk xmlns:pc="http://schemas.microsoft.com/office/powerpoint/2013/main/command"/>
      <pc:sldMk xmlns:pc="http://schemas.microsoft.com/office/powerpoint/2013/main/command" cId="1873584502" sldId="355"/>
      <ac:grpSpMk id="23" creationId="{FFC7F9F8-48C2-56D9-42FA-684EB9940B9B}"/>
    </ac:deMkLst>
    <p188:txBody>
      <a:bodyPr/>
      <a:lstStyle/>
      <a:p>
        <a:r>
          <a:rPr lang="en-GB"/>
          <a:t>Perhaps I could show the atmospheric and internal pressure across the various phases?</a:t>
        </a:r>
      </a:p>
    </p188:txBody>
  </p188:cm>
</p188:cmLst>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64CB0CAB-A528-CD45-8F12-922B94DEC186}"/>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D47AD8C8-453F-104C-B81F-526301CF4027}"/>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CBB72EAA-2733-D14F-950A-8F4240385864}" type="datetimeFigureOut">
              <a:rPr lang="en-US" smtClean="0"/>
              <a:t>5/28/2024</a:t>
            </a:fld>
            <a:endParaRPr lang="en-US"/>
          </a:p>
        </p:txBody>
      </p:sp>
      <p:sp>
        <p:nvSpPr>
          <p:cNvPr id="4" name="Footer Placeholder 3">
            <a:extLst>
              <a:ext uri="{FF2B5EF4-FFF2-40B4-BE49-F238E27FC236}">
                <a16:creationId xmlns:a16="http://schemas.microsoft.com/office/drawing/2014/main" id="{24EBBD38-63DF-604F-9396-6BB85612513B}"/>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55D48731-E0D0-B242-9967-4E9E135D8D32}"/>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C59750F-00B8-E148-9878-D197EE9CB895}" type="slidenum">
              <a:rPr lang="en-US" smtClean="0"/>
              <a:t>‹#›</a:t>
            </a:fld>
            <a:endParaRPr lang="en-US"/>
          </a:p>
        </p:txBody>
      </p:sp>
    </p:spTree>
    <p:extLst>
      <p:ext uri="{BB962C8B-B14F-4D97-AF65-F5344CB8AC3E}">
        <p14:creationId xmlns:p14="http://schemas.microsoft.com/office/powerpoint/2010/main" val="2451300471"/>
      </p:ext>
    </p:extLst>
  </p:cSld>
  <p:clrMap bg1="lt1" tx1="dk1" bg2="lt2" tx2="dk2" accent1="accent1" accent2="accent2" accent3="accent3" accent4="accent4" accent5="accent5" accent6="accent6" hlink="hlink" folHlink="folHlink"/>
</p:handoutMaster>
</file>

<file path=ppt/ink/ink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05-24T15:09:32.793"/>
    </inkml:context>
    <inkml:brush xml:id="br0">
      <inkml:brushProperty name="width" value="0.3" units="cm"/>
      <inkml:brushProperty name="height" value="0.6" units="cm"/>
      <inkml:brushProperty name="color" value="#FFFC00"/>
      <inkml:brushProperty name="tip" value="rectangle"/>
      <inkml:brushProperty name="rasterOp" value="maskPen"/>
      <inkml:brushProperty name="ignorePressure" value="1"/>
    </inkml:brush>
  </inkml:definitions>
  <inkml:trace contextRef="#ctx0" brushRef="#br0">1 0,'2170'0,"-2147"0</inkml:trace>
</inkml:ink>
</file>

<file path=ppt/ink/ink1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05-28T06:53:45.798"/>
    </inkml:context>
    <inkml:brush xml:id="br0">
      <inkml:brushProperty name="width" value="0.3" units="cm"/>
      <inkml:brushProperty name="height" value="0.6" units="cm"/>
      <inkml:brushProperty name="color" value="#FFFC00"/>
      <inkml:brushProperty name="tip" value="rectangle"/>
      <inkml:brushProperty name="rasterOp" value="maskPen"/>
      <inkml:brushProperty name="ignorePressure" value="1"/>
    </inkml:brush>
  </inkml:definitions>
  <inkml:trace contextRef="#ctx0" brushRef="#br0">1 1,'1461'0,"-1443"0</inkml:trace>
</inkml:ink>
</file>

<file path=ppt/ink/ink1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05-28T06:53:54.409"/>
    </inkml:context>
    <inkml:brush xml:id="br0">
      <inkml:brushProperty name="width" value="0.3" units="cm"/>
      <inkml:brushProperty name="height" value="0.6" units="cm"/>
      <inkml:brushProperty name="color" value="#FFFC00"/>
      <inkml:brushProperty name="tip" value="rectangle"/>
      <inkml:brushProperty name="rasterOp" value="maskPen"/>
      <inkml:brushProperty name="ignorePressure" value="1"/>
    </inkml:brush>
  </inkml:definitions>
  <inkml:trace contextRef="#ctx0" brushRef="#br0">1 1,'670'0,"-657"0</inkml:trace>
</inkml:ink>
</file>

<file path=ppt/ink/ink1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05-28T06:53:59.695"/>
    </inkml:context>
    <inkml:brush xml:id="br0">
      <inkml:brushProperty name="width" value="0.3" units="cm"/>
      <inkml:brushProperty name="height" value="0.6" units="cm"/>
      <inkml:brushProperty name="color" value="#FFFC00"/>
      <inkml:brushProperty name="tip" value="rectangle"/>
      <inkml:brushProperty name="rasterOp" value="maskPen"/>
      <inkml:brushProperty name="ignorePressure" value="1"/>
    </inkml:brush>
  </inkml:definitions>
  <inkml:trace contextRef="#ctx0" brushRef="#br0">1 0,'2138'0,"-2120"0</inkml:trace>
</inkml:ink>
</file>

<file path=ppt/ink/ink1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05-28T06:54:05.499"/>
    </inkml:context>
    <inkml:brush xml:id="br0">
      <inkml:brushProperty name="width" value="0.3" units="cm"/>
      <inkml:brushProperty name="height" value="0.6" units="cm"/>
      <inkml:brushProperty name="color" value="#FFFC00"/>
      <inkml:brushProperty name="tip" value="rectangle"/>
      <inkml:brushProperty name="rasterOp" value="maskPen"/>
      <inkml:brushProperty name="ignorePressure" value="1"/>
    </inkml:brush>
  </inkml:definitions>
  <inkml:trace contextRef="#ctx0" brushRef="#br0">0 1,'806'0,"-788"0</inkml:trace>
</inkml:ink>
</file>

<file path=ppt/ink/ink1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05-28T06:54:10.576"/>
    </inkml:context>
    <inkml:brush xml:id="br0">
      <inkml:brushProperty name="width" value="0.3" units="cm"/>
      <inkml:brushProperty name="height" value="0.6" units="cm"/>
      <inkml:brushProperty name="color" value="#FFFC00"/>
      <inkml:brushProperty name="tip" value="rectangle"/>
      <inkml:brushProperty name="rasterOp" value="maskPen"/>
      <inkml:brushProperty name="ignorePressure" value="1"/>
    </inkml:brush>
  </inkml:definitions>
  <inkml:trace contextRef="#ctx0" brushRef="#br0">0 0,'1632'0,"-1778"0,131 0</inkml:trace>
</inkml:ink>
</file>

<file path=ppt/ink/ink1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05-28T06:54:18.490"/>
    </inkml:context>
    <inkml:brush xml:id="br0">
      <inkml:brushProperty name="width" value="0.3" units="cm"/>
      <inkml:brushProperty name="height" value="0.6" units="cm"/>
      <inkml:brushProperty name="color" value="#FFFC00"/>
      <inkml:brushProperty name="tip" value="rectangle"/>
      <inkml:brushProperty name="rasterOp" value="maskPen"/>
      <inkml:brushProperty name="ignorePressure" value="1"/>
    </inkml:brush>
  </inkml:definitions>
  <inkml:trace contextRef="#ctx0" brushRef="#br0">1 1,'1360'0,"-1350"0</inkml:trace>
</inkml:ink>
</file>

<file path=ppt/ink/ink1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05-28T06:54:24.430"/>
    </inkml:context>
    <inkml:brush xml:id="br0">
      <inkml:brushProperty name="width" value="0.3" units="cm"/>
      <inkml:brushProperty name="height" value="0.6" units="cm"/>
      <inkml:brushProperty name="color" value="#FFFC00"/>
      <inkml:brushProperty name="tip" value="rectangle"/>
      <inkml:brushProperty name="rasterOp" value="maskPen"/>
      <inkml:brushProperty name="ignorePressure" value="1"/>
    </inkml:brush>
  </inkml:definitions>
  <inkml:trace contextRef="#ctx0" brushRef="#br0">1 0,'1744'0,"-1729"0</inkml:trace>
</inkml:ink>
</file>

<file path=ppt/ink/ink1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05-28T06:54:29.279"/>
    </inkml:context>
    <inkml:brush xml:id="br0">
      <inkml:brushProperty name="width" value="0.3" units="cm"/>
      <inkml:brushProperty name="height" value="0.6" units="cm"/>
      <inkml:brushProperty name="color" value="#FFFC00"/>
      <inkml:brushProperty name="tip" value="rectangle"/>
      <inkml:brushProperty name="rasterOp" value="maskPen"/>
      <inkml:brushProperty name="ignorePressure" value="1"/>
    </inkml:brush>
  </inkml:definitions>
  <inkml:trace contextRef="#ctx0" brushRef="#br0">1 0,'721'0,"-703"0</inkml:trace>
</inkml:ink>
</file>

<file path=ppt/ink/ink1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05-28T06:54:37.768"/>
    </inkml:context>
    <inkml:brush xml:id="br0">
      <inkml:brushProperty name="width" value="0.3" units="cm"/>
      <inkml:brushProperty name="height" value="0.6" units="cm"/>
      <inkml:brushProperty name="color" value="#FFFC00"/>
      <inkml:brushProperty name="tip" value="rectangle"/>
      <inkml:brushProperty name="rasterOp" value="maskPen"/>
      <inkml:brushProperty name="ignorePressure" value="1"/>
    </inkml:brush>
  </inkml:definitions>
  <inkml:trace contextRef="#ctx0" brushRef="#br0">1 1,'840'0,"-829"0</inkml:trace>
</inkml:ink>
</file>

<file path=ppt/ink/ink1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05-24T15:09:32.793"/>
    </inkml:context>
    <inkml:brush xml:id="br0">
      <inkml:brushProperty name="width" value="0.3" units="cm"/>
      <inkml:brushProperty name="height" value="0.6" units="cm"/>
      <inkml:brushProperty name="color" value="#FFFC00"/>
      <inkml:brushProperty name="tip" value="rectangle"/>
      <inkml:brushProperty name="rasterOp" value="maskPen"/>
      <inkml:brushProperty name="ignorePressure" value="1"/>
    </inkml:brush>
  </inkml:definitions>
  <inkml:trace contextRef="#ctx0" brushRef="#br0">1 0,'1630'0,"-1612"0</inkml:trace>
</inkml:ink>
</file>

<file path=ppt/ink/ink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05-24T15:10:21.497"/>
    </inkml:context>
    <inkml:brush xml:id="br0">
      <inkml:brushProperty name="width" value="0.3" units="cm"/>
      <inkml:brushProperty name="height" value="0.6" units="cm"/>
      <inkml:brushProperty name="color" value="#FFFC00"/>
      <inkml:brushProperty name="tip" value="rectangle"/>
      <inkml:brushProperty name="rasterOp" value="maskPen"/>
      <inkml:brushProperty name="ignorePressure" value="1"/>
    </inkml:brush>
  </inkml:definitions>
  <inkml:trace contextRef="#ctx0" brushRef="#br0">0 1,'1812'0,"-1806"0</inkml:trace>
</inkml:ink>
</file>

<file path=ppt/ink/ink2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05-24T15:10:25.874"/>
    </inkml:context>
    <inkml:brush xml:id="br0">
      <inkml:brushProperty name="width" value="0.3" units="cm"/>
      <inkml:brushProperty name="height" value="0.6" units="cm"/>
      <inkml:brushProperty name="color" value="#FFFC00"/>
      <inkml:brushProperty name="tip" value="rectangle"/>
      <inkml:brushProperty name="rasterOp" value="maskPen"/>
      <inkml:brushProperty name="ignorePressure" value="1"/>
    </inkml:brush>
  </inkml:definitions>
  <inkml:trace contextRef="#ctx0" brushRef="#br0">0 0,'2055'0,"-2047"0</inkml:trace>
</inkml:ink>
</file>

<file path=ppt/ink/ink2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05-26T15:16:34.818"/>
    </inkml:context>
    <inkml:brush xml:id="br0">
      <inkml:brushProperty name="width" value="0.3" units="cm"/>
      <inkml:brushProperty name="height" value="0.6" units="cm"/>
      <inkml:brushProperty name="color" value="#FFFC00"/>
      <inkml:brushProperty name="tip" value="rectangle"/>
      <inkml:brushProperty name="rasterOp" value="maskPen"/>
      <inkml:brushProperty name="ignorePressure" value="1"/>
    </inkml:brush>
  </inkml:definitions>
  <inkml:trace contextRef="#ctx0" brushRef="#br0">0 1,'3479'0,"-3463"0</inkml:trace>
</inkml:ink>
</file>

<file path=ppt/ink/ink2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05-26T15:16:38.879"/>
    </inkml:context>
    <inkml:brush xml:id="br0">
      <inkml:brushProperty name="width" value="0.3" units="cm"/>
      <inkml:brushProperty name="height" value="0.6" units="cm"/>
      <inkml:brushProperty name="color" value="#FFFC00"/>
      <inkml:brushProperty name="tip" value="rectangle"/>
      <inkml:brushProperty name="rasterOp" value="maskPen"/>
      <inkml:brushProperty name="ignorePressure" value="1"/>
    </inkml:brush>
  </inkml:definitions>
  <inkml:trace contextRef="#ctx0" brushRef="#br0">0 1,'1702'0,"-1679"0</inkml:trace>
</inkml:ink>
</file>

<file path=ppt/ink/ink2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05-26T15:16:45.512"/>
    </inkml:context>
    <inkml:brush xml:id="br0">
      <inkml:brushProperty name="width" value="0.3" units="cm"/>
      <inkml:brushProperty name="height" value="0.6" units="cm"/>
      <inkml:brushProperty name="color" value="#FFFC00"/>
      <inkml:brushProperty name="tip" value="rectangle"/>
      <inkml:brushProperty name="rasterOp" value="maskPen"/>
      <inkml:brushProperty name="ignorePressure" value="1"/>
    </inkml:brush>
  </inkml:definitions>
  <inkml:trace contextRef="#ctx0" brushRef="#br0">1 1,'3148'0,"-5956"0,2785 0</inkml:trace>
</inkml:ink>
</file>

<file path=ppt/ink/ink2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05-26T15:16:49.129"/>
    </inkml:context>
    <inkml:brush xml:id="br0">
      <inkml:brushProperty name="width" value="0.3" units="cm"/>
      <inkml:brushProperty name="height" value="0.6" units="cm"/>
      <inkml:brushProperty name="color" value="#FFFC00"/>
      <inkml:brushProperty name="tip" value="rectangle"/>
      <inkml:brushProperty name="rasterOp" value="maskPen"/>
      <inkml:brushProperty name="ignorePressure" value="1"/>
    </inkml:brush>
  </inkml:definitions>
  <inkml:trace contextRef="#ctx0" brushRef="#br0">0 1,'1249'0,"-1256"0,-1 0</inkml:trace>
</inkml:ink>
</file>

<file path=ppt/ink/ink2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05-26T15:16:50.990"/>
    </inkml:context>
    <inkml:brush xml:id="br0">
      <inkml:brushProperty name="width" value="0.3" units="cm"/>
      <inkml:brushProperty name="height" value="0.6" units="cm"/>
      <inkml:brushProperty name="color" value="#FFFC00"/>
      <inkml:brushProperty name="tip" value="rectangle"/>
      <inkml:brushProperty name="rasterOp" value="maskPen"/>
      <inkml:brushProperty name="ignorePressure" value="1"/>
    </inkml:brush>
  </inkml:definitions>
  <inkml:trace contextRef="#ctx0" brushRef="#br0">0 1,'2855'0,"-2832"0</inkml:trace>
</inkml:ink>
</file>

<file path=ppt/ink/ink2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05-26T15:30:38.976"/>
    </inkml:context>
    <inkml:brush xml:id="br0">
      <inkml:brushProperty name="width" value="0.3" units="cm"/>
      <inkml:brushProperty name="height" value="0.6" units="cm"/>
      <inkml:brushProperty name="color" value="#FFFC00"/>
      <inkml:brushProperty name="tip" value="rectangle"/>
      <inkml:brushProperty name="rasterOp" value="maskPen"/>
      <inkml:brushProperty name="ignorePressure" value="1"/>
    </inkml:brush>
  </inkml:definitions>
  <inkml:trace contextRef="#ctx0" brushRef="#br0">0 1,'4060'0,"-4046"0</inkml:trace>
</inkml:ink>
</file>

<file path=ppt/ink/ink2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05-26T15:30:46.483"/>
    </inkml:context>
    <inkml:brush xml:id="br0">
      <inkml:brushProperty name="width" value="0.3" units="cm"/>
      <inkml:brushProperty name="height" value="0.6" units="cm"/>
      <inkml:brushProperty name="color" value="#FFFC00"/>
      <inkml:brushProperty name="tip" value="rectangle"/>
      <inkml:brushProperty name="rasterOp" value="maskPen"/>
      <inkml:brushProperty name="ignorePressure" value="1"/>
    </inkml:brush>
  </inkml:definitions>
  <inkml:trace contextRef="#ctx0" brushRef="#br0">1 1,'6837'0,"-6819"0</inkml:trace>
</inkml:ink>
</file>

<file path=ppt/ink/ink2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05-28T15:10:18.599"/>
    </inkml:context>
    <inkml:brush xml:id="br0">
      <inkml:brushProperty name="width" value="0.3" units="cm"/>
      <inkml:brushProperty name="height" value="0.6" units="cm"/>
      <inkml:brushProperty name="color" value="#FFFC00"/>
      <inkml:brushProperty name="tip" value="rectangle"/>
      <inkml:brushProperty name="rasterOp" value="maskPen"/>
      <inkml:brushProperty name="ignorePressure" value="1"/>
    </inkml:brush>
  </inkml:definitions>
  <inkml:trace contextRef="#ctx0" brushRef="#br0">1 1,'9050'0,"-9028"0</inkml:trace>
</inkml:ink>
</file>

<file path=ppt/ink/ink2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05-24T15:02:39.753"/>
    </inkml:context>
    <inkml:brush xml:id="br0">
      <inkml:brushProperty name="width" value="0.3" units="cm"/>
      <inkml:brushProperty name="height" value="0.6" units="cm"/>
      <inkml:brushProperty name="color" value="#FFFC00"/>
      <inkml:brushProperty name="tip" value="rectangle"/>
      <inkml:brushProperty name="rasterOp" value="maskPen"/>
      <inkml:brushProperty name="ignorePressure" value="1"/>
    </inkml:brush>
  </inkml:definitions>
  <inkml:trace contextRef="#ctx0" brushRef="#br0">0 0,'1206'0,"-1224"0</inkml:trace>
</inkml:ink>
</file>

<file path=ppt/ink/ink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05-24T15:10:25.874"/>
    </inkml:context>
    <inkml:brush xml:id="br0">
      <inkml:brushProperty name="width" value="0.3" units="cm"/>
      <inkml:brushProperty name="height" value="0.6" units="cm"/>
      <inkml:brushProperty name="color" value="#FFFC00"/>
      <inkml:brushProperty name="tip" value="rectangle"/>
      <inkml:brushProperty name="rasterOp" value="maskPen"/>
      <inkml:brushProperty name="ignorePressure" value="1"/>
    </inkml:brush>
  </inkml:definitions>
  <inkml:trace contextRef="#ctx0" brushRef="#br0">0 0,'2055'0,"-2047"0</inkml:trace>
</inkml:ink>
</file>

<file path=ppt/ink/ink3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05-24T15:02:44.703"/>
    </inkml:context>
    <inkml:brush xml:id="br0">
      <inkml:brushProperty name="width" value="0.3" units="cm"/>
      <inkml:brushProperty name="height" value="0.6" units="cm"/>
      <inkml:brushProperty name="color" value="#FFFC00"/>
      <inkml:brushProperty name="tip" value="rectangle"/>
      <inkml:brushProperty name="rasterOp" value="maskPen"/>
      <inkml:brushProperty name="ignorePressure" value="1"/>
    </inkml:brush>
  </inkml:definitions>
  <inkml:trace contextRef="#ctx0" brushRef="#br0">0 1,'5836'0,"-5743"0</inkml:trace>
</inkml:ink>
</file>

<file path=ppt/ink/ink3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05-24T15:03:00.500"/>
    </inkml:context>
    <inkml:brush xml:id="br0">
      <inkml:brushProperty name="width" value="0.3" units="cm"/>
      <inkml:brushProperty name="height" value="0.6" units="cm"/>
      <inkml:brushProperty name="color" value="#FFFC00"/>
      <inkml:brushProperty name="tip" value="rectangle"/>
      <inkml:brushProperty name="rasterOp" value="maskPen"/>
      <inkml:brushProperty name="ignorePressure" value="1"/>
    </inkml:brush>
  </inkml:definitions>
  <inkml:trace contextRef="#ctx0" brushRef="#br0">0 0,'3811'0,"-3793"0</inkml:trace>
</inkml:ink>
</file>

<file path=ppt/ink/ink3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05-24T15:03:10.564"/>
    </inkml:context>
    <inkml:brush xml:id="br0">
      <inkml:brushProperty name="width" value="0.3" units="cm"/>
      <inkml:brushProperty name="height" value="0.6" units="cm"/>
      <inkml:brushProperty name="color" value="#FFFC00"/>
      <inkml:brushProperty name="tip" value="rectangle"/>
      <inkml:brushProperty name="rasterOp" value="maskPen"/>
      <inkml:brushProperty name="ignorePressure" value="1"/>
    </inkml:brush>
  </inkml:definitions>
  <inkml:trace contextRef="#ctx0" brushRef="#br0">60 0,'7425'0,"-14892"0,7450 0</inkml:trace>
</inkml:ink>
</file>

<file path=ppt/ink/ink3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05-24T15:03:19.255"/>
    </inkml:context>
    <inkml:brush xml:id="br0">
      <inkml:brushProperty name="width" value="0.3" units="cm"/>
      <inkml:brushProperty name="height" value="0.6" units="cm"/>
      <inkml:brushProperty name="color" value="#FFFC00"/>
      <inkml:brushProperty name="tip" value="rectangle"/>
      <inkml:brushProperty name="rasterOp" value="maskPen"/>
      <inkml:brushProperty name="ignorePressure" value="1"/>
    </inkml:brush>
  </inkml:definitions>
  <inkml:trace contextRef="#ctx0" brushRef="#br0">0 0,'5567'0,"-5549"0</inkml:trace>
</inkml:ink>
</file>

<file path=ppt/ink/ink3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05-24T15:03:24.388"/>
    </inkml:context>
    <inkml:brush xml:id="br0">
      <inkml:brushProperty name="width" value="0.3" units="cm"/>
      <inkml:brushProperty name="height" value="0.6" units="cm"/>
      <inkml:brushProperty name="color" value="#FFFC00"/>
      <inkml:brushProperty name="tip" value="rectangle"/>
      <inkml:brushProperty name="rasterOp" value="maskPen"/>
      <inkml:brushProperty name="ignorePressure" value="1"/>
    </inkml:brush>
  </inkml:definitions>
  <inkml:trace contextRef="#ctx0" brushRef="#br0">0 0,'5716'0,"-5698"0</inkml:trace>
</inkml:ink>
</file>

<file path=ppt/ink/ink3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05-24T15:09:32.793"/>
    </inkml:context>
    <inkml:brush xml:id="br0">
      <inkml:brushProperty name="width" value="0.3" units="cm"/>
      <inkml:brushProperty name="height" value="0.6" units="cm"/>
      <inkml:brushProperty name="color" value="#FFFC00"/>
      <inkml:brushProperty name="tip" value="rectangle"/>
      <inkml:brushProperty name="rasterOp" value="maskPen"/>
      <inkml:brushProperty name="ignorePressure" value="1"/>
    </inkml:brush>
  </inkml:definitions>
  <inkml:trace contextRef="#ctx0" brushRef="#br0">1 0,'802'0,"-793"0</inkml:trace>
</inkml:ink>
</file>

<file path=ppt/ink/ink3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05-24T15:10:25.874"/>
    </inkml:context>
    <inkml:brush xml:id="br0">
      <inkml:brushProperty name="width" value="0.3" units="cm"/>
      <inkml:brushProperty name="height" value="0.6" units="cm"/>
      <inkml:brushProperty name="color" value="#FFFC00"/>
      <inkml:brushProperty name="tip" value="rectangle"/>
      <inkml:brushProperty name="rasterOp" value="maskPen"/>
      <inkml:brushProperty name="ignorePressure" value="1"/>
    </inkml:brush>
  </inkml:definitions>
  <inkml:trace contextRef="#ctx0" brushRef="#br0">0 0,'2055'0,"-2047"0</inkml:trace>
</inkml:ink>
</file>

<file path=ppt/ink/ink3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05-25T19:25:08.552"/>
    </inkml:context>
    <inkml:brush xml:id="br0">
      <inkml:brushProperty name="width" value="0.3" units="cm"/>
      <inkml:brushProperty name="height" value="0.6" units="cm"/>
      <inkml:brushProperty name="color" value="#FFFC00"/>
      <inkml:brushProperty name="tip" value="rectangle"/>
      <inkml:brushProperty name="rasterOp" value="maskPen"/>
      <inkml:brushProperty name="ignorePressure" value="1"/>
    </inkml:brush>
  </inkml:definitions>
  <inkml:trace contextRef="#ctx0" brushRef="#br0">0 0,'2507'0,"-2497"0</inkml:trace>
</inkml:ink>
</file>

<file path=ppt/ink/ink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05-24T15:09:32.793"/>
    </inkml:context>
    <inkml:brush xml:id="br0">
      <inkml:brushProperty name="width" value="0.3" units="cm"/>
      <inkml:brushProperty name="height" value="0.6" units="cm"/>
      <inkml:brushProperty name="color" value="#FFFC00"/>
      <inkml:brushProperty name="tip" value="rectangle"/>
      <inkml:brushProperty name="rasterOp" value="maskPen"/>
      <inkml:brushProperty name="ignorePressure" value="1"/>
    </inkml:brush>
  </inkml:definitions>
  <inkml:trace contextRef="#ctx0" brushRef="#br0">1 0,'802'0,"-793"0</inkml:trace>
</inkml:ink>
</file>

<file path=ppt/ink/ink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05-24T15:10:25.874"/>
    </inkml:context>
    <inkml:brush xml:id="br0">
      <inkml:brushProperty name="width" value="0.3" units="cm"/>
      <inkml:brushProperty name="height" value="0.6" units="cm"/>
      <inkml:brushProperty name="color" value="#FFFC00"/>
      <inkml:brushProperty name="tip" value="rectangle"/>
      <inkml:brushProperty name="rasterOp" value="maskPen"/>
      <inkml:brushProperty name="ignorePressure" value="1"/>
    </inkml:brush>
  </inkml:definitions>
  <inkml:trace contextRef="#ctx0" brushRef="#br0">0 0,'2055'0,"-2047"0</inkml:trace>
</inkml:ink>
</file>

<file path=ppt/ink/ink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05-25T19:25:08.552"/>
    </inkml:context>
    <inkml:brush xml:id="br0">
      <inkml:brushProperty name="width" value="0.3" units="cm"/>
      <inkml:brushProperty name="height" value="0.6" units="cm"/>
      <inkml:brushProperty name="color" value="#FFFC00"/>
      <inkml:brushProperty name="tip" value="rectangle"/>
      <inkml:brushProperty name="rasterOp" value="maskPen"/>
      <inkml:brushProperty name="ignorePressure" value="1"/>
    </inkml:brush>
  </inkml:definitions>
  <inkml:trace contextRef="#ctx0" brushRef="#br0">0 0,'2507'0,"-2497"0</inkml:trace>
</inkml:ink>
</file>

<file path=ppt/ink/ink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05-28T06:53:20.513"/>
    </inkml:context>
    <inkml:brush xml:id="br0">
      <inkml:brushProperty name="width" value="0.3" units="cm"/>
      <inkml:brushProperty name="height" value="0.6" units="cm"/>
      <inkml:brushProperty name="color" value="#FFFC00"/>
      <inkml:brushProperty name="tip" value="rectangle"/>
      <inkml:brushProperty name="rasterOp" value="maskPen"/>
      <inkml:brushProperty name="ignorePressure" value="1"/>
    </inkml:brush>
  </inkml:definitions>
  <inkml:trace contextRef="#ctx0" brushRef="#br0">1 1,'2160'0,"-2142"0</inkml:trace>
</inkml:ink>
</file>

<file path=ppt/ink/ink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05-28T06:53:26.505"/>
    </inkml:context>
    <inkml:brush xml:id="br0">
      <inkml:brushProperty name="width" value="0.3" units="cm"/>
      <inkml:brushProperty name="height" value="0.6" units="cm"/>
      <inkml:brushProperty name="color" value="#FFFC00"/>
      <inkml:brushProperty name="tip" value="rectangle"/>
      <inkml:brushProperty name="rasterOp" value="maskPen"/>
      <inkml:brushProperty name="ignorePressure" value="1"/>
    </inkml:brush>
  </inkml:definitions>
  <inkml:trace contextRef="#ctx0" brushRef="#br0">0 1,'1633'0,"-1617"0</inkml:trace>
</inkml:ink>
</file>

<file path=ppt/ink/ink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05-28T06:53:31.259"/>
    </inkml:context>
    <inkml:brush xml:id="br0">
      <inkml:brushProperty name="width" value="0.3" units="cm"/>
      <inkml:brushProperty name="height" value="0.6" units="cm"/>
      <inkml:brushProperty name="color" value="#FFFC00"/>
      <inkml:brushProperty name="tip" value="rectangle"/>
      <inkml:brushProperty name="rasterOp" value="maskPen"/>
      <inkml:brushProperty name="ignorePressure" value="1"/>
    </inkml:brush>
  </inkml:definitions>
  <inkml:trace contextRef="#ctx0" brushRef="#br0">1 1,'1905'0,"-1887"0</inkml:trace>
</inkml:ink>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4DD062E-52F7-A14D-A443-1F3854784447}" type="datetimeFigureOut">
              <a:rPr lang="en-US" smtClean="0"/>
              <a:t>5/28/2024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CB0EE9E-52B8-AA4F-8DD5-ED0FB4E5CBCC}" type="slidenum">
              <a:rPr lang="en-US" smtClean="0"/>
              <a:t>‹#›</a:t>
            </a:fld>
            <a:endParaRPr lang="en-US"/>
          </a:p>
        </p:txBody>
      </p:sp>
    </p:spTree>
    <p:extLst>
      <p:ext uri="{BB962C8B-B14F-4D97-AF65-F5344CB8AC3E}">
        <p14:creationId xmlns:p14="http://schemas.microsoft.com/office/powerpoint/2010/main" val="186429463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3</a:t>
            </a:fld>
            <a:endParaRPr lang="en-US"/>
          </a:p>
        </p:txBody>
      </p:sp>
    </p:spTree>
    <p:extLst>
      <p:ext uri="{BB962C8B-B14F-4D97-AF65-F5344CB8AC3E}">
        <p14:creationId xmlns:p14="http://schemas.microsoft.com/office/powerpoint/2010/main" val="428644453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4</a:t>
            </a:fld>
            <a:endParaRPr lang="en-US"/>
          </a:p>
        </p:txBody>
      </p:sp>
    </p:spTree>
    <p:extLst>
      <p:ext uri="{BB962C8B-B14F-4D97-AF65-F5344CB8AC3E}">
        <p14:creationId xmlns:p14="http://schemas.microsoft.com/office/powerpoint/2010/main" val="108430919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11</a:t>
            </a:fld>
            <a:endParaRPr lang="en-US"/>
          </a:p>
        </p:txBody>
      </p:sp>
    </p:spTree>
    <p:extLst>
      <p:ext uri="{BB962C8B-B14F-4D97-AF65-F5344CB8AC3E}">
        <p14:creationId xmlns:p14="http://schemas.microsoft.com/office/powerpoint/2010/main" val="374596803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13</a:t>
            </a:fld>
            <a:endParaRPr lang="en-US"/>
          </a:p>
        </p:txBody>
      </p:sp>
    </p:spTree>
    <p:extLst>
      <p:ext uri="{BB962C8B-B14F-4D97-AF65-F5344CB8AC3E}">
        <p14:creationId xmlns:p14="http://schemas.microsoft.com/office/powerpoint/2010/main" val="224980541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14</a:t>
            </a:fld>
            <a:endParaRPr lang="en-US"/>
          </a:p>
        </p:txBody>
      </p:sp>
    </p:spTree>
    <p:extLst>
      <p:ext uri="{BB962C8B-B14F-4D97-AF65-F5344CB8AC3E}">
        <p14:creationId xmlns:p14="http://schemas.microsoft.com/office/powerpoint/2010/main" val="298898263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23</a:t>
            </a:fld>
            <a:endParaRPr lang="en-US"/>
          </a:p>
        </p:txBody>
      </p:sp>
    </p:spTree>
    <p:extLst>
      <p:ext uri="{BB962C8B-B14F-4D97-AF65-F5344CB8AC3E}">
        <p14:creationId xmlns:p14="http://schemas.microsoft.com/office/powerpoint/2010/main" val="61493161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24</a:t>
            </a:fld>
            <a:endParaRPr lang="en-US"/>
          </a:p>
        </p:txBody>
      </p:sp>
    </p:spTree>
    <p:extLst>
      <p:ext uri="{BB962C8B-B14F-4D97-AF65-F5344CB8AC3E}">
        <p14:creationId xmlns:p14="http://schemas.microsoft.com/office/powerpoint/2010/main" val="2187695903"/>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emf"/><Relationship Id="rId1" Type="http://schemas.openxmlformats.org/officeDocument/2006/relationships/slideMaster" Target="../slideMasters/slideMaster1.xml"/><Relationship Id="rId4" Type="http://schemas.openxmlformats.org/officeDocument/2006/relationships/image" Target="../media/image5.sv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Logo Slide">
    <p:spTree>
      <p:nvGrpSpPr>
        <p:cNvPr id="1" name=""/>
        <p:cNvGrpSpPr/>
        <p:nvPr/>
      </p:nvGrpSpPr>
      <p:grpSpPr>
        <a:xfrm>
          <a:off x="0" y="0"/>
          <a:ext cx="0" cy="0"/>
          <a:chOff x="0" y="0"/>
          <a:chExt cx="0" cy="0"/>
        </a:xfrm>
      </p:grpSpPr>
      <p:pic>
        <p:nvPicPr>
          <p:cNvPr id="2" name="Graphic 1">
            <a:extLst>
              <a:ext uri="{FF2B5EF4-FFF2-40B4-BE49-F238E27FC236}">
                <a16:creationId xmlns:a16="http://schemas.microsoft.com/office/drawing/2014/main" id="{25FC4307-AADB-BE47-352D-8E9764B34005}"/>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4742542" y="2075542"/>
            <a:ext cx="2706915" cy="2706915"/>
          </a:xfrm>
          <a:prstGeom prst="rect">
            <a:avLst/>
          </a:prstGeom>
        </p:spPr>
      </p:pic>
    </p:spTree>
    <p:extLst>
      <p:ext uri="{BB962C8B-B14F-4D97-AF65-F5344CB8AC3E}">
        <p14:creationId xmlns:p14="http://schemas.microsoft.com/office/powerpoint/2010/main" val="1295105382"/>
      </p:ext>
    </p:extLst>
  </p:cSld>
  <p:clrMapOvr>
    <a:masterClrMapping/>
  </p:clrMapOvr>
  <p:extLst>
    <p:ext uri="{DCECCB84-F9BA-43D5-87BE-67443E8EF086}">
      <p15:sldGuideLst xmlns:p15="http://schemas.microsoft.com/office/powerpoint/2012/main">
        <p15:guide id="1" orient="horz" pos="2160"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ext and Picture">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561657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5616575" cy="4602117"/>
          </a:xfrm>
        </p:spPr>
        <p:txBody>
          <a:bodyPr/>
          <a:lstStyle>
            <a:lvl1pPr>
              <a:defRPr>
                <a:solidFill>
                  <a:schemeClr val="tx2">
                    <a:lumMod val="50000"/>
                  </a:schemeClr>
                </a:solidFill>
              </a:defRPr>
            </a:lvl1pPr>
            <a:lvl2pPr>
              <a:lnSpc>
                <a:spcPct val="100000"/>
              </a:lnSpc>
              <a:defRPr/>
            </a:lvl2pPr>
          </a:lstStyle>
          <a:p>
            <a:pPr lvl="0"/>
            <a:r>
              <a:rPr lang="en-US"/>
              <a:t>Click to edit Master text styles</a:t>
            </a:r>
          </a:p>
          <a:p>
            <a:pPr lvl="1"/>
            <a:r>
              <a:rPr lang="en-US"/>
              <a:t>Second level</a:t>
            </a:r>
          </a:p>
          <a:p>
            <a:pPr lvl="2"/>
            <a:r>
              <a:rPr lang="en-US"/>
              <a:t>Third level</a:t>
            </a:r>
          </a:p>
          <a:p>
            <a:pPr lvl="3"/>
            <a:r>
              <a:rPr lang="en-US"/>
              <a:t>Fourth level</a:t>
            </a:r>
          </a:p>
        </p:txBody>
      </p:sp>
      <p:sp>
        <p:nvSpPr>
          <p:cNvPr id="9" name="Picture Placeholder 8">
            <a:extLst>
              <a:ext uri="{FF2B5EF4-FFF2-40B4-BE49-F238E27FC236}">
                <a16:creationId xmlns:a16="http://schemas.microsoft.com/office/drawing/2014/main" id="{94588863-2E7B-784C-BD2D-8C3D0E7E1D84}"/>
              </a:ext>
            </a:extLst>
          </p:cNvPr>
          <p:cNvSpPr>
            <a:spLocks noGrp="1"/>
          </p:cNvSpPr>
          <p:nvPr>
            <p:ph type="pic" sz="quarter" idx="13" hasCustomPrompt="1"/>
          </p:nvPr>
        </p:nvSpPr>
        <p:spPr>
          <a:xfrm>
            <a:off x="6167438" y="-1"/>
            <a:ext cx="6024562" cy="6366933"/>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fld id="{89A83A09-9AFD-C14A-9C29-D6392D85326F}" type="datetime3">
              <a:rPr lang="en-US" smtClean="0"/>
              <a:t>28 May 2024</a:t>
            </a:fld>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US"/>
              <a:t>Presenter | Presentation Title</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087175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ext and 2 Pictures horizontal">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5616575" cy="4608512"/>
          </a:xfrm>
        </p:spPr>
        <p:txBody>
          <a:bodyPr/>
          <a:lstStyle>
            <a:lvl1pPr>
              <a:defRPr>
                <a:solidFill>
                  <a:schemeClr val="tx2">
                    <a:lumMod val="50000"/>
                  </a:schemeClr>
                </a:solidFill>
              </a:defRPr>
            </a:lvl1pPr>
            <a:lvl2pPr>
              <a:lnSpc>
                <a:spcPct val="100000"/>
              </a:lnSpc>
              <a:defRPr/>
            </a:lvl2p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fld id="{F8AD99CC-CC35-2540-9734-9D7F73E48FC4}" type="datetime3">
              <a:rPr lang="en-US" smtClean="0"/>
              <a:t>28 May 2024</a:t>
            </a:fld>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US"/>
              <a:t>Presenter | Presentation Title</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
        <p:nvSpPr>
          <p:cNvPr id="11" name="Picture Placeholder 5">
            <a:extLst>
              <a:ext uri="{FF2B5EF4-FFF2-40B4-BE49-F238E27FC236}">
                <a16:creationId xmlns:a16="http://schemas.microsoft.com/office/drawing/2014/main" id="{47B07ADD-2F17-5640-985B-72FA646913F0}"/>
              </a:ext>
            </a:extLst>
          </p:cNvPr>
          <p:cNvSpPr>
            <a:spLocks noGrp="1"/>
          </p:cNvSpPr>
          <p:nvPr>
            <p:ph type="pic" sz="quarter" idx="13" hasCustomPrompt="1"/>
          </p:nvPr>
        </p:nvSpPr>
        <p:spPr>
          <a:xfrm>
            <a:off x="6167438" y="1592263"/>
            <a:ext cx="5616575"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2" name="Picture Placeholder 5">
            <a:extLst>
              <a:ext uri="{FF2B5EF4-FFF2-40B4-BE49-F238E27FC236}">
                <a16:creationId xmlns:a16="http://schemas.microsoft.com/office/drawing/2014/main" id="{AB41C95B-0CD0-B44F-9130-66CCD53B86BB}"/>
              </a:ext>
            </a:extLst>
          </p:cNvPr>
          <p:cNvSpPr>
            <a:spLocks noGrp="1"/>
          </p:cNvSpPr>
          <p:nvPr>
            <p:ph type="pic" sz="quarter" idx="17" hasCustomPrompt="1"/>
          </p:nvPr>
        </p:nvSpPr>
        <p:spPr>
          <a:xfrm>
            <a:off x="6167438" y="3969703"/>
            <a:ext cx="5616575" cy="2232025"/>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203672467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ext and 4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3708401" cy="4608512"/>
          </a:xfrm>
        </p:spPr>
        <p:txBody>
          <a:bodyPr/>
          <a:lstStyle>
            <a:lvl1pPr>
              <a:defRPr>
                <a:solidFill>
                  <a:schemeClr val="tx2">
                    <a:lumMod val="50000"/>
                  </a:schemeClr>
                </a:solidFill>
              </a:defRPr>
            </a:lvl1pPr>
            <a:lvl2pPr>
              <a:lnSpc>
                <a:spcPct val="120000"/>
              </a:lnSpc>
              <a:defRPr/>
            </a:lvl2p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fld id="{D1BD7848-FBB4-4345-AA38-AE81003E421D}" type="datetime3">
              <a:rPr lang="en-US" smtClean="0"/>
              <a:t>28 May 2024</a:t>
            </a:fld>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US"/>
              <a:t>Presenter | Presentation Title</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
        <p:nvSpPr>
          <p:cNvPr id="9" name="Picture Placeholder 5">
            <a:extLst>
              <a:ext uri="{FF2B5EF4-FFF2-40B4-BE49-F238E27FC236}">
                <a16:creationId xmlns:a16="http://schemas.microsoft.com/office/drawing/2014/main" id="{255B7D9F-7313-2F46-8079-FEA6DAA0CF20}"/>
              </a:ext>
            </a:extLst>
          </p:cNvPr>
          <p:cNvSpPr>
            <a:spLocks noGrp="1"/>
          </p:cNvSpPr>
          <p:nvPr>
            <p:ph type="pic" sz="quarter" idx="13" hasCustomPrompt="1"/>
          </p:nvPr>
        </p:nvSpPr>
        <p:spPr>
          <a:xfrm>
            <a:off x="8075613" y="1592263"/>
            <a:ext cx="3708400"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5">
            <a:extLst>
              <a:ext uri="{FF2B5EF4-FFF2-40B4-BE49-F238E27FC236}">
                <a16:creationId xmlns:a16="http://schemas.microsoft.com/office/drawing/2014/main" id="{AECDCA30-A5C6-3549-9DAD-01819664F157}"/>
              </a:ext>
            </a:extLst>
          </p:cNvPr>
          <p:cNvSpPr>
            <a:spLocks noGrp="1"/>
          </p:cNvSpPr>
          <p:nvPr>
            <p:ph type="pic" sz="quarter" idx="17" hasCustomPrompt="1"/>
          </p:nvPr>
        </p:nvSpPr>
        <p:spPr>
          <a:xfrm>
            <a:off x="8124681" y="3969703"/>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4" name="Picture Placeholder 5">
            <a:extLst>
              <a:ext uri="{FF2B5EF4-FFF2-40B4-BE49-F238E27FC236}">
                <a16:creationId xmlns:a16="http://schemas.microsoft.com/office/drawing/2014/main" id="{0332EED6-F049-354D-90C1-2CDBDFEB153D}"/>
              </a:ext>
            </a:extLst>
          </p:cNvPr>
          <p:cNvSpPr>
            <a:spLocks noGrp="1"/>
          </p:cNvSpPr>
          <p:nvPr>
            <p:ph type="pic" sz="quarter" idx="18" hasCustomPrompt="1"/>
          </p:nvPr>
        </p:nvSpPr>
        <p:spPr>
          <a:xfrm>
            <a:off x="4259263" y="1592263"/>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5" name="Picture Placeholder 5">
            <a:extLst>
              <a:ext uri="{FF2B5EF4-FFF2-40B4-BE49-F238E27FC236}">
                <a16:creationId xmlns:a16="http://schemas.microsoft.com/office/drawing/2014/main" id="{A46E76A3-B525-534D-9396-8E4D08F06F6A}"/>
              </a:ext>
            </a:extLst>
          </p:cNvPr>
          <p:cNvSpPr>
            <a:spLocks noGrp="1"/>
          </p:cNvSpPr>
          <p:nvPr>
            <p:ph type="pic" sz="quarter" idx="19" hasCustomPrompt="1"/>
          </p:nvPr>
        </p:nvSpPr>
        <p:spPr>
          <a:xfrm>
            <a:off x="4259263" y="3978015"/>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340705033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Subtitles and 2 Pictures ">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8" y="2429405"/>
            <a:ext cx="5616575"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D4B0609-1753-094D-A27B-B1604B6E44F9}"/>
              </a:ext>
            </a:extLst>
          </p:cNvPr>
          <p:cNvSpPr>
            <a:spLocks noGrp="1"/>
          </p:cNvSpPr>
          <p:nvPr>
            <p:ph type="dt" sz="half" idx="15"/>
          </p:nvPr>
        </p:nvSpPr>
        <p:spPr/>
        <p:txBody>
          <a:bodyPr/>
          <a:lstStyle/>
          <a:p>
            <a:fld id="{E386B3FD-B4E3-E84D-B775-AF72F11FC408}" type="datetime3">
              <a:rPr lang="en-US" smtClean="0"/>
              <a:t>28 May 2024</a:t>
            </a:fld>
            <a:endParaRPr lang="en-US" dirty="0"/>
          </a:p>
        </p:txBody>
      </p:sp>
      <p:sp>
        <p:nvSpPr>
          <p:cNvPr id="6" name="Footer Placeholder 5">
            <a:extLst>
              <a:ext uri="{FF2B5EF4-FFF2-40B4-BE49-F238E27FC236}">
                <a16:creationId xmlns:a16="http://schemas.microsoft.com/office/drawing/2014/main" id="{D3380C24-4584-494A-B2E2-7C02911E02E7}"/>
              </a:ext>
            </a:extLst>
          </p:cNvPr>
          <p:cNvSpPr>
            <a:spLocks noGrp="1"/>
          </p:cNvSpPr>
          <p:nvPr>
            <p:ph type="ftr" sz="quarter" idx="16"/>
          </p:nvPr>
        </p:nvSpPr>
        <p:spPr/>
        <p:txBody>
          <a:bodyPr/>
          <a:lstStyle/>
          <a:p>
            <a:r>
              <a:rPr lang="en-US"/>
              <a:t>Presenter | Presentation Title</a:t>
            </a:r>
            <a:endParaRPr lang="en-US" dirty="0"/>
          </a:p>
        </p:txBody>
      </p:sp>
      <p:sp>
        <p:nvSpPr>
          <p:cNvPr id="10" name="Slide Number Placeholder 9">
            <a:extLst>
              <a:ext uri="{FF2B5EF4-FFF2-40B4-BE49-F238E27FC236}">
                <a16:creationId xmlns:a16="http://schemas.microsoft.com/office/drawing/2014/main" id="{89BEDBAA-E014-4E48-AA09-5D0DC18C0C76}"/>
              </a:ext>
            </a:extLst>
          </p:cNvPr>
          <p:cNvSpPr>
            <a:spLocks noGrp="1"/>
          </p:cNvSpPr>
          <p:nvPr>
            <p:ph type="sldNum" sz="quarter" idx="17"/>
          </p:nvPr>
        </p:nvSpPr>
        <p:spPr/>
        <p:txBody>
          <a:bodyPr/>
          <a:lstStyle/>
          <a:p>
            <a:fld id="{36B5EA5A-BC32-A742-B11B-8E7414D5B535}" type="slidenum">
              <a:rPr lang="en-US" smtClean="0"/>
              <a:pPr/>
              <a:t>‹#›</a:t>
            </a:fld>
            <a:endParaRPr lang="en-US" dirty="0"/>
          </a:p>
        </p:txBody>
      </p:sp>
      <p:sp>
        <p:nvSpPr>
          <p:cNvPr id="8" name="Picture Placeholder 7">
            <a:extLst>
              <a:ext uri="{FF2B5EF4-FFF2-40B4-BE49-F238E27FC236}">
                <a16:creationId xmlns:a16="http://schemas.microsoft.com/office/drawing/2014/main" id="{D35BE112-10C7-F548-91D2-DD3128654F33}"/>
              </a:ext>
            </a:extLst>
          </p:cNvPr>
          <p:cNvSpPr>
            <a:spLocks noGrp="1"/>
          </p:cNvSpPr>
          <p:nvPr>
            <p:ph type="pic" sz="quarter" idx="18" hasCustomPrompt="1"/>
          </p:nvPr>
        </p:nvSpPr>
        <p:spPr>
          <a:xfrm>
            <a:off x="6172200" y="2420938"/>
            <a:ext cx="5616575" cy="3779837"/>
          </a:xfrm>
          <a:pattFill prst="lgCheck">
            <a:fgClr>
              <a:schemeClr val="accent4"/>
            </a:fgClr>
            <a:bgClr>
              <a:schemeClr val="bg1"/>
            </a:bgClr>
          </a:pattFill>
        </p:spPr>
        <p:txBody>
          <a:bodyPr anchor="ctr" anchorCtr="0"/>
          <a:lstStyle>
            <a:lvl1pPr algn="ctr">
              <a:defRPr/>
            </a:lvl1pPr>
          </a:lstStyle>
          <a:p>
            <a:r>
              <a:rPr lang="en-GB" dirty="0"/>
              <a:t>Drag and Drop picture</a:t>
            </a:r>
          </a:p>
        </p:txBody>
      </p:sp>
    </p:spTree>
    <p:extLst>
      <p:ext uri="{BB962C8B-B14F-4D97-AF65-F5344CB8AC3E}">
        <p14:creationId xmlns:p14="http://schemas.microsoft.com/office/powerpoint/2010/main" val="2845831817"/>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Subtitle and 3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3708401" cy="668337"/>
          </a:xfrm>
        </p:spPr>
        <p:txBody>
          <a:bodyPr anchor="t" anchorCtr="0"/>
          <a:lstStyle>
            <a:lvl1pPr marL="0" indent="0">
              <a:lnSpc>
                <a:spcPct val="100000"/>
              </a:lnSpc>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5" name="Text Placeholder 4"/>
          <p:cNvSpPr>
            <a:spLocks noGrp="1"/>
          </p:cNvSpPr>
          <p:nvPr>
            <p:ph type="body" sz="quarter" idx="3"/>
          </p:nvPr>
        </p:nvSpPr>
        <p:spPr>
          <a:xfrm>
            <a:off x="8075612" y="1604966"/>
            <a:ext cx="3713187" cy="655634"/>
          </a:xfrm>
        </p:spPr>
        <p:txBody>
          <a:bodyPr anchor="t" anchorCtr="0"/>
          <a:lstStyle>
            <a:lvl1pPr marL="0" indent="0">
              <a:spcBef>
                <a:spcPts val="400"/>
              </a:spcBef>
              <a:spcAft>
                <a:spcPts val="0"/>
              </a:spcAft>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9" y="2420938"/>
            <a:ext cx="3708400"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12">
            <a:extLst>
              <a:ext uri="{FF2B5EF4-FFF2-40B4-BE49-F238E27FC236}">
                <a16:creationId xmlns:a16="http://schemas.microsoft.com/office/drawing/2014/main" id="{EC779F7E-9707-2542-A19F-DD09A53038A7}"/>
              </a:ext>
            </a:extLst>
          </p:cNvPr>
          <p:cNvSpPr>
            <a:spLocks noGrp="1"/>
          </p:cNvSpPr>
          <p:nvPr>
            <p:ph type="pic" sz="quarter" idx="14" hasCustomPrompt="1"/>
          </p:nvPr>
        </p:nvSpPr>
        <p:spPr>
          <a:xfrm>
            <a:off x="8075613" y="2416175"/>
            <a:ext cx="3713187" cy="3779837"/>
          </a:xfrm>
          <a:pattFill prst="lgCheck">
            <a:fgClr>
              <a:schemeClr val="accent4"/>
            </a:fgClr>
            <a:bgClr>
              <a:schemeClr val="bg1"/>
            </a:bgClr>
          </a:pattFill>
        </p:spPr>
        <p:txBody>
          <a:bodyPr anchor="ctr"/>
          <a:lstStyle>
            <a:lvl1pPr marL="0" marR="0" indent="0" algn="ctr" defTabSz="914400" rtl="0" eaLnBrk="1" fontAlgn="auto" latinLnBrk="0" hangingPunct="1">
              <a:lnSpc>
                <a:spcPct val="90000"/>
              </a:lnSpc>
              <a:spcBef>
                <a:spcPts val="1000"/>
              </a:spcBef>
              <a:spcAft>
                <a:spcPts val="0"/>
              </a:spcAft>
              <a:buClrTx/>
              <a:buSzTx/>
              <a:buFont typeface="Arial"/>
              <a:buNone/>
              <a:tabLst/>
              <a:defRPr b="1"/>
            </a:lvl1pPr>
          </a:lstStyle>
          <a:p>
            <a:r>
              <a:rPr lang="en-US"/>
              <a:t>Drag and Drop picture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253846" y="1601227"/>
            <a:ext cx="3708401" cy="668337"/>
          </a:xfrm>
        </p:spPr>
        <p:txBody>
          <a:bodyPr anchor="t" anchorCtr="0"/>
          <a:lstStyle>
            <a:lvl1pPr marL="0" indent="0">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253848" y="2429902"/>
            <a:ext cx="3708400"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p:txBody>
          <a:bodyPr/>
          <a:lstStyle/>
          <a:p>
            <a:fld id="{6F10010C-F6F0-144E-BAF3-A429F55C618E}" type="datetime3">
              <a:rPr lang="en-US" smtClean="0"/>
              <a:t>28 May 2024</a:t>
            </a:fld>
            <a:endParaRPr lang="en-US" dirty="0"/>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p:txBody>
          <a:bodyPr/>
          <a:lstStyle/>
          <a:p>
            <a:r>
              <a:rPr lang="en-US"/>
              <a:t>Presenter | Presentation Title</a:t>
            </a:r>
            <a:endParaRPr lang="en-US" dirty="0"/>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201835388"/>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ext and 3 Pictures with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116386" y="1601376"/>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116386" y="2732442"/>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p:txBody>
          <a:bodyPr/>
          <a:lstStyle/>
          <a:p>
            <a:fld id="{8FB9380C-4B51-7241-B1C5-FEB689A995C2}" type="datetime3">
              <a:rPr lang="en-US" smtClean="0"/>
              <a:t>28 May 2024</a:t>
            </a:fld>
            <a:endParaRPr lang="en-US" dirty="0"/>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p:txBody>
          <a:bodyPr/>
          <a:lstStyle/>
          <a:p>
            <a:r>
              <a:rPr lang="en-US"/>
              <a:t>Presenter | Presentation Title</a:t>
            </a:r>
            <a:endParaRPr lang="en-US" dirty="0"/>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a:t>
            </a:fld>
            <a:endParaRPr lang="en-US" dirty="0"/>
          </a:p>
        </p:txBody>
      </p:sp>
      <p:sp>
        <p:nvSpPr>
          <p:cNvPr id="15" name="Text Placeholder 2">
            <a:extLst>
              <a:ext uri="{FF2B5EF4-FFF2-40B4-BE49-F238E27FC236}">
                <a16:creationId xmlns:a16="http://schemas.microsoft.com/office/drawing/2014/main" id="{F0E95B09-A858-4A4A-B159-8C5B917D41E5}"/>
              </a:ext>
            </a:extLst>
          </p:cNvPr>
          <p:cNvSpPr>
            <a:spLocks noGrp="1"/>
          </p:cNvSpPr>
          <p:nvPr>
            <p:ph type="body" idx="20"/>
          </p:nvPr>
        </p:nvSpPr>
        <p:spPr>
          <a:xfrm>
            <a:off x="3275"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6" name="Picture Placeholder 10">
            <a:extLst>
              <a:ext uri="{FF2B5EF4-FFF2-40B4-BE49-F238E27FC236}">
                <a16:creationId xmlns:a16="http://schemas.microsoft.com/office/drawing/2014/main" id="{2FF76D54-8841-EA4B-B514-DFCE90D05C81}"/>
              </a:ext>
            </a:extLst>
          </p:cNvPr>
          <p:cNvSpPr>
            <a:spLocks noGrp="1"/>
          </p:cNvSpPr>
          <p:nvPr>
            <p:ph type="pic" sz="quarter" idx="21" hasCustomPrompt="1"/>
          </p:nvPr>
        </p:nvSpPr>
        <p:spPr>
          <a:xfrm>
            <a:off x="4050" y="1601376"/>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7" name="Text Placeholder 2">
            <a:extLst>
              <a:ext uri="{FF2B5EF4-FFF2-40B4-BE49-F238E27FC236}">
                <a16:creationId xmlns:a16="http://schemas.microsoft.com/office/drawing/2014/main" id="{DED6363A-4107-5A4F-9E1E-0E88F802ABE9}"/>
              </a:ext>
            </a:extLst>
          </p:cNvPr>
          <p:cNvSpPr>
            <a:spLocks noGrp="1"/>
          </p:cNvSpPr>
          <p:nvPr>
            <p:ph type="body" idx="22"/>
          </p:nvPr>
        </p:nvSpPr>
        <p:spPr>
          <a:xfrm>
            <a:off x="8232388"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8" name="Picture Placeholder 10">
            <a:extLst>
              <a:ext uri="{FF2B5EF4-FFF2-40B4-BE49-F238E27FC236}">
                <a16:creationId xmlns:a16="http://schemas.microsoft.com/office/drawing/2014/main" id="{91039F33-9CD5-004A-9F94-52D16B2EB081}"/>
              </a:ext>
            </a:extLst>
          </p:cNvPr>
          <p:cNvSpPr>
            <a:spLocks noGrp="1"/>
          </p:cNvSpPr>
          <p:nvPr>
            <p:ph type="pic" sz="quarter" idx="23" hasCustomPrompt="1"/>
          </p:nvPr>
        </p:nvSpPr>
        <p:spPr>
          <a:xfrm>
            <a:off x="8232388" y="1601376"/>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3550207374"/>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Picture Horizontal and text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12776" y="1592263"/>
            <a:ext cx="11376024" cy="2563906"/>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p:spPr>
        <p:txBody>
          <a:bodyPr/>
          <a:lstStyle/>
          <a:p>
            <a:pPr lvl="0"/>
            <a:r>
              <a:rPr lang="en-US"/>
              <a:t>Click to edit Master text styles</a:t>
            </a:r>
          </a:p>
          <a:p>
            <a:pPr lvl="1"/>
            <a:r>
              <a:rPr lang="en-US"/>
              <a:t>Second level</a:t>
            </a:r>
          </a:p>
          <a:p>
            <a:pPr lvl="2"/>
            <a:r>
              <a:rPr lang="en-US"/>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p:spPr>
        <p:txBody>
          <a:bodyPr/>
          <a:lstStyle/>
          <a:p>
            <a:pPr lvl="0"/>
            <a:r>
              <a:rPr lang="en-US"/>
              <a:t>Click to edit Master text styles</a:t>
            </a:r>
          </a:p>
          <a:p>
            <a:pPr lvl="1"/>
            <a:r>
              <a:rPr lang="en-US"/>
              <a:t>Second level</a:t>
            </a:r>
          </a:p>
          <a:p>
            <a:pPr lvl="2"/>
            <a:r>
              <a:rPr lang="en-US"/>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p:txBody>
          <a:bodyPr/>
          <a:lstStyle/>
          <a:p>
            <a:fld id="{5B12E276-0EB9-0B47-B368-FA480A6A2BED}" type="datetime3">
              <a:rPr lang="en-US" smtClean="0"/>
              <a:t>28 May 2024</a:t>
            </a:fld>
            <a:endParaRPr lang="en-US" dirty="0"/>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p:txBody>
          <a:bodyPr/>
          <a:lstStyle/>
          <a:p>
            <a:r>
              <a:rPr lang="en-US"/>
              <a:t>Presenter | Presentation Title</a:t>
            </a:r>
            <a:endParaRPr lang="en-US" dirty="0"/>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a:t>
            </a:fld>
            <a:endParaRPr lang="en-US" dirty="0"/>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p:spPr>
        <p:txBody>
          <a:body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65685515"/>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Picture Horizontal and text in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0" y="1592263"/>
            <a:ext cx="12192000" cy="2945870"/>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Click to edit Master text styles</a:t>
            </a:r>
          </a:p>
          <a:p>
            <a:pPr lvl="1"/>
            <a:r>
              <a:rPr lang="en-US"/>
              <a:t>Second level</a:t>
            </a:r>
          </a:p>
          <a:p>
            <a:pPr lvl="2"/>
            <a:r>
              <a:rPr lang="en-US"/>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Click to edit Master text styles</a:t>
            </a:r>
          </a:p>
          <a:p>
            <a:pPr lvl="1"/>
            <a:r>
              <a:rPr lang="en-US"/>
              <a:t>Second level</a:t>
            </a:r>
          </a:p>
          <a:p>
            <a:pPr lvl="2"/>
            <a:r>
              <a:rPr lang="en-US"/>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p:txBody>
          <a:bodyPr/>
          <a:lstStyle/>
          <a:p>
            <a:fld id="{7E56C087-DF20-6544-90B6-C842B78D52E8}" type="datetime3">
              <a:rPr lang="en-US" smtClean="0"/>
              <a:t>28 May 2024</a:t>
            </a:fld>
            <a:endParaRPr lang="en-US" dirty="0"/>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p:txBody>
          <a:bodyPr/>
          <a:lstStyle/>
          <a:p>
            <a:r>
              <a:rPr lang="en-US"/>
              <a:t>Presenter | Presentation Title</a:t>
            </a:r>
            <a:endParaRPr lang="en-US" dirty="0"/>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a:t>
            </a:fld>
            <a:endParaRPr lang="en-US" dirty="0"/>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1783906186"/>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type="secHead" preserve="1">
  <p:cSld name="Chapter Header">
    <p:spTree>
      <p:nvGrpSpPr>
        <p:cNvPr id="1" name=""/>
        <p:cNvGrpSpPr/>
        <p:nvPr/>
      </p:nvGrpSpPr>
      <p:grpSpPr>
        <a:xfrm>
          <a:off x="0" y="0"/>
          <a:ext cx="0" cy="0"/>
          <a:chOff x="0" y="0"/>
          <a:chExt cx="0" cy="0"/>
        </a:xfrm>
      </p:grpSpPr>
      <p:sp>
        <p:nvSpPr>
          <p:cNvPr id="2" name="Title 1"/>
          <p:cNvSpPr>
            <a:spLocks noGrp="1"/>
          </p:cNvSpPr>
          <p:nvPr>
            <p:ph type="title"/>
          </p:nvPr>
        </p:nvSpPr>
        <p:spPr>
          <a:xfrm>
            <a:off x="407987" y="1709738"/>
            <a:ext cx="11376025" cy="2852737"/>
          </a:xfrm>
        </p:spPr>
        <p:txBody>
          <a:bodyPr anchor="b"/>
          <a:lstStyle>
            <a:lvl1pPr>
              <a:defRPr sz="5000"/>
            </a:lvl1pPr>
          </a:lstStyle>
          <a:p>
            <a:r>
              <a:rPr lang="en-US"/>
              <a:t>Click to edit Master title style</a:t>
            </a:r>
            <a:endParaRPr lang="en-US" dirty="0"/>
          </a:p>
        </p:txBody>
      </p:sp>
      <p:sp>
        <p:nvSpPr>
          <p:cNvPr id="3" name="Text Placeholder 2"/>
          <p:cNvSpPr>
            <a:spLocks noGrp="1"/>
          </p:cNvSpPr>
          <p:nvPr>
            <p:ph type="body" idx="1"/>
          </p:nvPr>
        </p:nvSpPr>
        <p:spPr>
          <a:xfrm>
            <a:off x="407987" y="4589463"/>
            <a:ext cx="11376026" cy="1500187"/>
          </a:xfrm>
        </p:spPr>
        <p:txBody>
          <a:bodyPr/>
          <a:lstStyle>
            <a:lvl1pPr marL="0" indent="0">
              <a:buNone/>
              <a:defRPr sz="2400">
                <a:solidFill>
                  <a:schemeClr val="accent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7" name="Date Placeholder 6">
            <a:extLst>
              <a:ext uri="{FF2B5EF4-FFF2-40B4-BE49-F238E27FC236}">
                <a16:creationId xmlns:a16="http://schemas.microsoft.com/office/drawing/2014/main" id="{33FFEBF6-CE90-CC4E-8695-4D9E4AF1C9F7}"/>
              </a:ext>
            </a:extLst>
          </p:cNvPr>
          <p:cNvSpPr>
            <a:spLocks noGrp="1"/>
          </p:cNvSpPr>
          <p:nvPr>
            <p:ph type="dt" sz="half" idx="10"/>
          </p:nvPr>
        </p:nvSpPr>
        <p:spPr/>
        <p:txBody>
          <a:bodyPr/>
          <a:lstStyle/>
          <a:p>
            <a:fld id="{73DE68DD-2BC1-C446-ADB7-76A3823DB7E7}" type="datetime3">
              <a:rPr lang="en-US" smtClean="0"/>
              <a:t>28 May 2024</a:t>
            </a:fld>
            <a:endParaRPr lang="en-US" dirty="0"/>
          </a:p>
        </p:txBody>
      </p:sp>
      <p:sp>
        <p:nvSpPr>
          <p:cNvPr id="8" name="Footer Placeholder 7">
            <a:extLst>
              <a:ext uri="{FF2B5EF4-FFF2-40B4-BE49-F238E27FC236}">
                <a16:creationId xmlns:a16="http://schemas.microsoft.com/office/drawing/2014/main" id="{106BCDCA-F2B2-9249-AB85-06169E64A567}"/>
              </a:ext>
            </a:extLst>
          </p:cNvPr>
          <p:cNvSpPr>
            <a:spLocks noGrp="1"/>
          </p:cNvSpPr>
          <p:nvPr>
            <p:ph type="ftr" sz="quarter" idx="11"/>
          </p:nvPr>
        </p:nvSpPr>
        <p:spPr/>
        <p:txBody>
          <a:bodyPr/>
          <a:lstStyle/>
          <a:p>
            <a:r>
              <a:rPr lang="en-US"/>
              <a:t>Presenter | Presentation Title</a:t>
            </a:r>
            <a:endParaRPr lang="en-US" dirty="0"/>
          </a:p>
        </p:txBody>
      </p:sp>
      <p:sp>
        <p:nvSpPr>
          <p:cNvPr id="9" name="Slide Number Placeholder 8">
            <a:extLst>
              <a:ext uri="{FF2B5EF4-FFF2-40B4-BE49-F238E27FC236}">
                <a16:creationId xmlns:a16="http://schemas.microsoft.com/office/drawing/2014/main" id="{46B4A1B0-EF49-4F43-ACA9-496419739709}"/>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0632332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Title Only  ">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6" name="Date Placeholder 5">
            <a:extLst>
              <a:ext uri="{FF2B5EF4-FFF2-40B4-BE49-F238E27FC236}">
                <a16:creationId xmlns:a16="http://schemas.microsoft.com/office/drawing/2014/main" id="{2F8F7083-D188-D543-8008-F25F138E955C}"/>
              </a:ext>
            </a:extLst>
          </p:cNvPr>
          <p:cNvSpPr>
            <a:spLocks noGrp="1"/>
          </p:cNvSpPr>
          <p:nvPr>
            <p:ph type="dt" sz="half" idx="10"/>
          </p:nvPr>
        </p:nvSpPr>
        <p:spPr/>
        <p:txBody>
          <a:bodyPr/>
          <a:lstStyle/>
          <a:p>
            <a:fld id="{EE7C38F0-58D5-7848-A9A4-32D0F73A6EDD}" type="datetime3">
              <a:rPr lang="en-US" smtClean="0"/>
              <a:t>28 May 2024</a:t>
            </a:fld>
            <a:endParaRPr lang="en-US" dirty="0"/>
          </a:p>
        </p:txBody>
      </p:sp>
      <p:sp>
        <p:nvSpPr>
          <p:cNvPr id="7" name="Footer Placeholder 6">
            <a:extLst>
              <a:ext uri="{FF2B5EF4-FFF2-40B4-BE49-F238E27FC236}">
                <a16:creationId xmlns:a16="http://schemas.microsoft.com/office/drawing/2014/main" id="{DA980EB7-C2CB-9D4D-8C5E-3EB093178EB7}"/>
              </a:ext>
            </a:extLst>
          </p:cNvPr>
          <p:cNvSpPr>
            <a:spLocks noGrp="1"/>
          </p:cNvSpPr>
          <p:nvPr>
            <p:ph type="ftr" sz="quarter" idx="11"/>
          </p:nvPr>
        </p:nvSpPr>
        <p:spPr/>
        <p:txBody>
          <a:bodyPr/>
          <a:lstStyle/>
          <a:p>
            <a:r>
              <a:rPr lang="en-US"/>
              <a:t>Presenter | Presentation Title</a:t>
            </a:r>
            <a:endParaRPr lang="en-US" dirty="0"/>
          </a:p>
        </p:txBody>
      </p:sp>
      <p:sp>
        <p:nvSpPr>
          <p:cNvPr id="8" name="Slide Number Placeholder 7">
            <a:extLst>
              <a:ext uri="{FF2B5EF4-FFF2-40B4-BE49-F238E27FC236}">
                <a16:creationId xmlns:a16="http://schemas.microsoft.com/office/drawing/2014/main" id="{2F74050C-1801-2345-9DC3-F06B163A28D3}"/>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0457088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046163"/>
            <a:ext cx="9144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noAutofit/>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7" name="Date Placeholder 6">
            <a:extLst>
              <a:ext uri="{FF2B5EF4-FFF2-40B4-BE49-F238E27FC236}">
                <a16:creationId xmlns:a16="http://schemas.microsoft.com/office/drawing/2014/main" id="{119B3E2A-0B0F-434E-B8B5-23D05F72C797}"/>
              </a:ext>
            </a:extLst>
          </p:cNvPr>
          <p:cNvSpPr>
            <a:spLocks noGrp="1"/>
          </p:cNvSpPr>
          <p:nvPr>
            <p:ph type="dt" sz="half" idx="10"/>
          </p:nvPr>
        </p:nvSpPr>
        <p:spPr/>
        <p:txBody>
          <a:bodyPr/>
          <a:lstStyle/>
          <a:p>
            <a:fld id="{513309E1-6519-4041-842E-5879904EEBF6}" type="datetime3">
              <a:rPr lang="en-US" smtClean="0"/>
              <a:t>28 May 2024</a:t>
            </a:fld>
            <a:endParaRPr lang="en-US" dirty="0"/>
          </a:p>
        </p:txBody>
      </p:sp>
      <p:sp>
        <p:nvSpPr>
          <p:cNvPr id="8" name="Footer Placeholder 7">
            <a:extLst>
              <a:ext uri="{FF2B5EF4-FFF2-40B4-BE49-F238E27FC236}">
                <a16:creationId xmlns:a16="http://schemas.microsoft.com/office/drawing/2014/main" id="{33CECA80-B569-3D47-B163-138B2BA81B88}"/>
              </a:ext>
            </a:extLst>
          </p:cNvPr>
          <p:cNvSpPr>
            <a:spLocks noGrp="1"/>
          </p:cNvSpPr>
          <p:nvPr>
            <p:ph type="ftr" sz="quarter" idx="11"/>
          </p:nvPr>
        </p:nvSpPr>
        <p:spPr/>
        <p:txBody>
          <a:bodyPr/>
          <a:lstStyle/>
          <a:p>
            <a:r>
              <a:rPr lang="en-US"/>
              <a:t>Presenter | Presentation Title</a:t>
            </a:r>
            <a:endParaRPr lang="en-US" dirty="0"/>
          </a:p>
        </p:txBody>
      </p:sp>
      <p:sp>
        <p:nvSpPr>
          <p:cNvPr id="9" name="Slide Number Placeholder 8">
            <a:extLst>
              <a:ext uri="{FF2B5EF4-FFF2-40B4-BE49-F238E27FC236}">
                <a16:creationId xmlns:a16="http://schemas.microsoft.com/office/drawing/2014/main" id="{EFD8CA65-7C13-A442-AF74-D3BBDBCB28BF}"/>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74442516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1F763763-5414-8544-AF6D-F8D5C9B1117C}"/>
              </a:ext>
            </a:extLst>
          </p:cNvPr>
          <p:cNvSpPr>
            <a:spLocks noGrp="1"/>
          </p:cNvSpPr>
          <p:nvPr>
            <p:ph type="dt" sz="half" idx="10"/>
          </p:nvPr>
        </p:nvSpPr>
        <p:spPr/>
        <p:txBody>
          <a:bodyPr/>
          <a:lstStyle/>
          <a:p>
            <a:fld id="{E7D69761-F68E-3B41-BA03-528973F27F26}" type="datetime3">
              <a:rPr lang="en-US" smtClean="0"/>
              <a:t>28 May 2024</a:t>
            </a:fld>
            <a:endParaRPr lang="en-US" dirty="0"/>
          </a:p>
        </p:txBody>
      </p:sp>
      <p:sp>
        <p:nvSpPr>
          <p:cNvPr id="6" name="Footer Placeholder 5">
            <a:extLst>
              <a:ext uri="{FF2B5EF4-FFF2-40B4-BE49-F238E27FC236}">
                <a16:creationId xmlns:a16="http://schemas.microsoft.com/office/drawing/2014/main" id="{7618A5D0-906E-0046-B0F3-96283308CD40}"/>
              </a:ext>
            </a:extLst>
          </p:cNvPr>
          <p:cNvSpPr>
            <a:spLocks noGrp="1"/>
          </p:cNvSpPr>
          <p:nvPr>
            <p:ph type="ftr" sz="quarter" idx="11"/>
          </p:nvPr>
        </p:nvSpPr>
        <p:spPr/>
        <p:txBody>
          <a:bodyPr/>
          <a:lstStyle/>
          <a:p>
            <a:r>
              <a:rPr lang="en-US"/>
              <a:t>Presenter | Presentation Title</a:t>
            </a:r>
            <a:endParaRPr lang="en-US" dirty="0"/>
          </a:p>
        </p:txBody>
      </p:sp>
      <p:sp>
        <p:nvSpPr>
          <p:cNvPr id="7" name="Slide Number Placeholder 6">
            <a:extLst>
              <a:ext uri="{FF2B5EF4-FFF2-40B4-BE49-F238E27FC236}">
                <a16:creationId xmlns:a16="http://schemas.microsoft.com/office/drawing/2014/main" id="{414B140E-F283-BD43-9D8C-905BDA421CF5}"/>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3704371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type="blank" preserve="1">
  <p:cSld name="Last slide">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33059AC4-96B9-704B-82C7-32D5BEFF3254}"/>
              </a:ext>
            </a:extLst>
          </p:cNvPr>
          <p:cNvSpPr txBox="1"/>
          <p:nvPr userDrawn="1"/>
        </p:nvSpPr>
        <p:spPr>
          <a:xfrm>
            <a:off x="407988" y="6196406"/>
            <a:ext cx="11376025" cy="369332"/>
          </a:xfrm>
          <a:prstGeom prst="rect">
            <a:avLst/>
          </a:prstGeom>
          <a:noFill/>
        </p:spPr>
        <p:txBody>
          <a:bodyPr wrap="square" rtlCol="0">
            <a:spAutoFit/>
          </a:bodyPr>
          <a:lstStyle/>
          <a:p>
            <a:pPr algn="ctr"/>
            <a:r>
              <a:rPr kumimoji="0" lang="fr-CH" dirty="0" err="1"/>
              <a:t>home.cern</a:t>
            </a:r>
            <a:endParaRPr lang="en-US" dirty="0"/>
          </a:p>
        </p:txBody>
      </p:sp>
      <p:pic>
        <p:nvPicPr>
          <p:cNvPr id="5" name="Picture 4">
            <a:extLst>
              <a:ext uri="{FF2B5EF4-FFF2-40B4-BE49-F238E27FC236}">
                <a16:creationId xmlns:a16="http://schemas.microsoft.com/office/drawing/2014/main" id="{155196E8-CA32-8449-8B2F-F83D475BC17D}"/>
              </a:ext>
            </a:extLst>
          </p:cNvPr>
          <p:cNvPicPr>
            <a:picLocks noChangeAspect="1"/>
          </p:cNvPicPr>
          <p:nvPr userDrawn="1"/>
        </p:nvPicPr>
        <p:blipFill>
          <a:blip r:embed="rId2"/>
          <a:stretch>
            <a:fillRect/>
          </a:stretch>
        </p:blipFill>
        <p:spPr>
          <a:xfrm>
            <a:off x="5558632" y="4869770"/>
            <a:ext cx="1074737" cy="1074737"/>
          </a:xfrm>
          <a:prstGeom prst="rect">
            <a:avLst/>
          </a:prstGeom>
        </p:spPr>
      </p:pic>
    </p:spTree>
    <p:extLst>
      <p:ext uri="{BB962C8B-B14F-4D97-AF65-F5344CB8AC3E}">
        <p14:creationId xmlns:p14="http://schemas.microsoft.com/office/powerpoint/2010/main" val="101587365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928AC546-5BE8-AF4C-AD02-BF27EAEE2CF5}" type="datetimeFigureOut">
              <a:rPr lang="en-US" smtClean="0"/>
              <a:t>5/28/2024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694B049-E241-C24C-B316-FE2C2C83A7F1}" type="slidenum">
              <a:rPr lang="en-US" smtClean="0"/>
              <a:t>‹#›</a:t>
            </a:fld>
            <a:endParaRPr lang="en-US" dirty="0"/>
          </a:p>
        </p:txBody>
      </p:sp>
    </p:spTree>
    <p:extLst>
      <p:ext uri="{BB962C8B-B14F-4D97-AF65-F5344CB8AC3E}">
        <p14:creationId xmlns:p14="http://schemas.microsoft.com/office/powerpoint/2010/main" val="22324339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lgn="l">
              <a:defRPr/>
            </a:lvl1pPr>
          </a:lstStyle>
          <a:p>
            <a:r>
              <a:rPr kumimoji="0" lang="fr-CH" dirty="0"/>
              <a:t>Click to </a:t>
            </a:r>
            <a:r>
              <a:rPr kumimoji="0" lang="fr-CH" dirty="0" err="1"/>
              <a:t>edit</a:t>
            </a:r>
            <a:r>
              <a:rPr kumimoji="0" lang="fr-CH" dirty="0"/>
              <a:t> Master </a:t>
            </a:r>
            <a:r>
              <a:rPr kumimoji="0" lang="fr-CH" dirty="0" err="1"/>
              <a:t>title</a:t>
            </a:r>
            <a:r>
              <a:rPr kumimoji="0" lang="fr-CH" dirty="0"/>
              <a:t> style</a:t>
            </a:r>
            <a:endParaRPr kumimoji="0" lang="en-US" dirty="0"/>
          </a:p>
        </p:txBody>
      </p:sp>
      <p:sp>
        <p:nvSpPr>
          <p:cNvPr id="3" name="Espace réservé du contenu 2"/>
          <p:cNvSpPr>
            <a:spLocks noGrp="1"/>
          </p:cNvSpPr>
          <p:nvPr>
            <p:ph idx="1"/>
          </p:nvPr>
        </p:nvSpPr>
        <p:spPr/>
        <p:txBody>
          <a:bodyPr/>
          <a:lstStyle/>
          <a:p>
            <a:pPr lvl="0" eaLnBrk="1" latinLnBrk="0" hangingPunct="1"/>
            <a:r>
              <a:rPr lang="fr-CH" dirty="0"/>
              <a:t>Click to </a:t>
            </a:r>
            <a:r>
              <a:rPr lang="fr-CH" dirty="0" err="1"/>
              <a:t>edit</a:t>
            </a:r>
            <a:r>
              <a:rPr lang="fr-CH" dirty="0"/>
              <a:t> Master </a:t>
            </a:r>
            <a:r>
              <a:rPr lang="fr-CH" dirty="0" err="1"/>
              <a:t>text</a:t>
            </a:r>
            <a:r>
              <a:rPr lang="fr-CH" dirty="0"/>
              <a:t> styles</a:t>
            </a:r>
          </a:p>
          <a:p>
            <a:pPr lvl="1" eaLnBrk="1" latinLnBrk="0" hangingPunct="1"/>
            <a:r>
              <a:rPr lang="fr-CH" dirty="0"/>
              <a:t>Second </a:t>
            </a:r>
            <a:r>
              <a:rPr lang="fr-CH" dirty="0" err="1"/>
              <a:t>level</a:t>
            </a:r>
            <a:endParaRPr lang="fr-CH" dirty="0"/>
          </a:p>
          <a:p>
            <a:pPr lvl="2" eaLnBrk="1" latinLnBrk="0" hangingPunct="1"/>
            <a:r>
              <a:rPr lang="fr-CH" dirty="0" err="1"/>
              <a:t>Third</a:t>
            </a:r>
            <a:r>
              <a:rPr lang="fr-CH" dirty="0"/>
              <a:t> </a:t>
            </a:r>
            <a:r>
              <a:rPr lang="fr-CH" dirty="0" err="1"/>
              <a:t>level</a:t>
            </a:r>
            <a:endParaRPr lang="fr-CH" dirty="0"/>
          </a:p>
          <a:p>
            <a:pPr lvl="3" eaLnBrk="1" latinLnBrk="0" hangingPunct="1"/>
            <a:r>
              <a:rPr lang="fr-CH" dirty="0" err="1"/>
              <a:t>Fourth</a:t>
            </a:r>
            <a:r>
              <a:rPr lang="fr-CH" dirty="0"/>
              <a:t> </a:t>
            </a:r>
            <a:r>
              <a:rPr lang="fr-CH" dirty="0" err="1"/>
              <a:t>level</a:t>
            </a:r>
            <a:endParaRPr lang="fr-CH" dirty="0"/>
          </a:p>
          <a:p>
            <a:pPr lvl="4" eaLnBrk="1" latinLnBrk="0" hangingPunct="1"/>
            <a:r>
              <a:rPr lang="fr-CH" dirty="0" err="1"/>
              <a:t>Fifth</a:t>
            </a:r>
            <a:r>
              <a:rPr lang="fr-CH" dirty="0"/>
              <a:t> </a:t>
            </a:r>
            <a:r>
              <a:rPr lang="fr-CH" dirty="0" err="1"/>
              <a:t>level</a:t>
            </a:r>
            <a:endParaRPr kumimoji="0" lang="en-US" dirty="0"/>
          </a:p>
        </p:txBody>
      </p:sp>
      <p:sp>
        <p:nvSpPr>
          <p:cNvPr id="4" name="Date Placeholder 1"/>
          <p:cNvSpPr>
            <a:spLocks noGrp="1"/>
          </p:cNvSpPr>
          <p:nvPr>
            <p:ph type="dt" sz="half" idx="2"/>
          </p:nvPr>
        </p:nvSpPr>
        <p:spPr>
          <a:xfrm>
            <a:off x="911113" y="6356352"/>
            <a:ext cx="2844800" cy="365125"/>
          </a:xfrm>
          <a:prstGeom prst="rect">
            <a:avLst/>
          </a:prstGeom>
        </p:spPr>
        <p:txBody>
          <a:bodyPr vert="horz" lIns="91440" tIns="45720" rIns="91440" bIns="45720" rtlCol="0" anchor="ctr"/>
          <a:lstStyle>
            <a:lvl1pPr algn="l">
              <a:defRPr sz="1200">
                <a:solidFill>
                  <a:schemeClr val="bg1"/>
                </a:solidFill>
              </a:defRPr>
            </a:lvl1pPr>
          </a:lstStyle>
          <a:p>
            <a:r>
              <a:rPr lang="fr-FR" dirty="0"/>
              <a:t>2 </a:t>
            </a:r>
            <a:r>
              <a:rPr lang="fr-FR" dirty="0" err="1"/>
              <a:t>October</a:t>
            </a:r>
            <a:r>
              <a:rPr lang="fr-FR" dirty="0"/>
              <a:t> 2017</a:t>
            </a:r>
            <a:endParaRPr lang="en-US" dirty="0"/>
          </a:p>
        </p:txBody>
      </p:sp>
      <p:sp>
        <p:nvSpPr>
          <p:cNvPr id="5" name="Footer Placeholder 2"/>
          <p:cNvSpPr>
            <a:spLocks noGrp="1"/>
          </p:cNvSpPr>
          <p:nvPr>
            <p:ph type="ftr" sz="quarter" idx="3"/>
          </p:nvPr>
        </p:nvSpPr>
        <p:spPr>
          <a:xfrm>
            <a:off x="4224423" y="6356352"/>
            <a:ext cx="4128168" cy="365125"/>
          </a:xfrm>
          <a:prstGeom prst="rect">
            <a:avLst/>
          </a:prstGeom>
        </p:spPr>
        <p:txBody>
          <a:bodyPr vert="horz" lIns="91440" tIns="45720" rIns="91440" bIns="45720" rtlCol="0" anchor="ctr"/>
          <a:lstStyle>
            <a:lvl1pPr algn="r">
              <a:defRPr sz="1200">
                <a:solidFill>
                  <a:schemeClr val="bg1"/>
                </a:solidFill>
              </a:defRPr>
            </a:lvl1pPr>
          </a:lstStyle>
          <a:p>
            <a:r>
              <a:rPr lang="en-US" dirty="0"/>
              <a:t>AFC-2017-2 Presentation</a:t>
            </a:r>
          </a:p>
        </p:txBody>
      </p:sp>
      <p:sp>
        <p:nvSpPr>
          <p:cNvPr id="11" name="TextBox 10"/>
          <p:cNvSpPr txBox="1"/>
          <p:nvPr userDrawn="1"/>
        </p:nvSpPr>
        <p:spPr>
          <a:xfrm>
            <a:off x="10844962" y="6471766"/>
            <a:ext cx="1467556" cy="261610"/>
          </a:xfrm>
          <a:prstGeom prst="rect">
            <a:avLst/>
          </a:prstGeom>
          <a:noFill/>
        </p:spPr>
        <p:txBody>
          <a:bodyPr wrap="square" rtlCol="0">
            <a:spAutoFit/>
          </a:bodyPr>
          <a:lstStyle/>
          <a:p>
            <a:fld id="{DB89BED8-B83C-428F-9EF7-17CD6FC66377}" type="slidenum">
              <a:rPr lang="fr-FR" sz="1100" smtClean="0">
                <a:solidFill>
                  <a:schemeClr val="bg1"/>
                </a:solidFill>
                <a:latin typeface="Calibri" panose="020F0502020204030204" pitchFamily="34" charset="0"/>
              </a:rPr>
              <a:t>‹#›</a:t>
            </a:fld>
            <a:endParaRPr lang="fr-FR" sz="1100" dirty="0">
              <a:solidFill>
                <a:schemeClr val="bg1"/>
              </a:solidFill>
              <a:latin typeface="Calibri" panose="020F0502020204030204" pitchFamily="34" charset="0"/>
            </a:endParaRPr>
          </a:p>
        </p:txBody>
      </p:sp>
    </p:spTree>
    <p:extLst>
      <p:ext uri="{BB962C8B-B14F-4D97-AF65-F5344CB8AC3E}">
        <p14:creationId xmlns:p14="http://schemas.microsoft.com/office/powerpoint/2010/main" val="56813854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Title Slide with logo">
    <p:bg>
      <p:bgPr>
        <a:solidFill>
          <a:schemeClr val="bg1"/>
        </a:solidFill>
        <a:effectLst/>
      </p:bgPr>
    </p:bg>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106130" y="710117"/>
            <a:ext cx="1990424" cy="1970420"/>
          </a:xfrm>
          <a:prstGeom prst="rect">
            <a:avLst/>
          </a:prstGeom>
        </p:spPr>
      </p:pic>
      <p:sp>
        <p:nvSpPr>
          <p:cNvPr id="3" name="Title 1">
            <a:extLst>
              <a:ext uri="{FF2B5EF4-FFF2-40B4-BE49-F238E27FC236}">
                <a16:creationId xmlns:a16="http://schemas.microsoft.com/office/drawing/2014/main" id="{56F8ADC9-30DB-1243-8F69-09A7AAEA849D}"/>
              </a:ext>
            </a:extLst>
          </p:cNvPr>
          <p:cNvSpPr>
            <a:spLocks noGrp="1"/>
          </p:cNvSpPr>
          <p:nvPr>
            <p:ph type="ctrTitle" hasCustomPrompt="1"/>
          </p:nvPr>
        </p:nvSpPr>
        <p:spPr>
          <a:xfrm>
            <a:off x="407987" y="3429000"/>
            <a:ext cx="11376025" cy="2153265"/>
          </a:xfrm>
        </p:spPr>
        <p:txBody>
          <a:bodyPr anchor="t" anchorCtr="0"/>
          <a:lstStyle>
            <a:lvl1pPr algn="l">
              <a:defRPr sz="5000">
                <a:solidFill>
                  <a:schemeClr val="tx1"/>
                </a:solidFill>
              </a:defRPr>
            </a:lvl1pPr>
          </a:lstStyle>
          <a:p>
            <a:r>
              <a:rPr lang="en-US" dirty="0"/>
              <a:t>Click to edit Master title style</a:t>
            </a:r>
            <a:br>
              <a:rPr lang="en-US" dirty="0"/>
            </a:br>
            <a:endParaRPr lang="en-US" dirty="0"/>
          </a:p>
        </p:txBody>
      </p:sp>
      <p:sp>
        <p:nvSpPr>
          <p:cNvPr id="5" name="Subtitle 2">
            <a:extLst>
              <a:ext uri="{FF2B5EF4-FFF2-40B4-BE49-F238E27FC236}">
                <a16:creationId xmlns:a16="http://schemas.microsoft.com/office/drawing/2014/main" id="{D56D6D28-7860-E045-9091-E722B9476DB3}"/>
              </a:ext>
            </a:extLst>
          </p:cNvPr>
          <p:cNvSpPr>
            <a:spLocks noGrp="1"/>
          </p:cNvSpPr>
          <p:nvPr>
            <p:ph type="subTitle" idx="1"/>
          </p:nvPr>
        </p:nvSpPr>
        <p:spPr>
          <a:xfrm>
            <a:off x="407988" y="5650824"/>
            <a:ext cx="11376026" cy="549951"/>
          </a:xfrm>
        </p:spPr>
        <p:txBody>
          <a:bodyPr>
            <a:noAutofit/>
          </a:bodyPr>
          <a:lstStyle>
            <a:lvl1pPr marL="0" indent="0" algn="l">
              <a:buNone/>
              <a:defRPr sz="1700" b="1">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dirty="0"/>
          </a:p>
        </p:txBody>
      </p:sp>
      <p:pic>
        <p:nvPicPr>
          <p:cNvPr id="2" name="Graphic 1">
            <a:extLst>
              <a:ext uri="{FF2B5EF4-FFF2-40B4-BE49-F238E27FC236}">
                <a16:creationId xmlns:a16="http://schemas.microsoft.com/office/drawing/2014/main" id="{43B4A7CD-041C-B2EA-8B83-3451E07EC53C}"/>
              </a:ext>
            </a:extLst>
          </p:cNvPr>
          <p:cNvPicPr>
            <a:picLocks noChangeAspect="1"/>
          </p:cNvPicPr>
          <p:nvPr userDrawn="1"/>
        </p:nvPicPr>
        <p:blipFill>
          <a:blip r:embed="rId3">
            <a:extLst>
              <a:ext uri="{96DAC541-7B7A-43D3-8B79-37D633B846F1}">
                <asvg:svgBlip xmlns:asvg="http://schemas.microsoft.com/office/drawing/2016/SVG/main" r:embed="rId4"/>
              </a:ext>
            </a:extLst>
          </a:blip>
          <a:stretch>
            <a:fillRect/>
          </a:stretch>
        </p:blipFill>
        <p:spPr>
          <a:xfrm>
            <a:off x="5052224" y="714489"/>
            <a:ext cx="2059046" cy="2059046"/>
          </a:xfrm>
          <a:prstGeom prst="rect">
            <a:avLst/>
          </a:prstGeom>
        </p:spPr>
      </p:pic>
    </p:spTree>
    <p:extLst>
      <p:ext uri="{BB962C8B-B14F-4D97-AF65-F5344CB8AC3E}">
        <p14:creationId xmlns:p14="http://schemas.microsoft.com/office/powerpoint/2010/main" val="3351894295"/>
      </p:ext>
    </p:extLst>
  </p:cSld>
  <p:clrMapOvr>
    <a:masterClrMapping/>
  </p:clrMapOvr>
  <p:extLst>
    <p:ext uri="{DCECCB84-F9BA-43D5-87BE-67443E8EF086}">
      <p15:sldGuideLst xmlns:p15="http://schemas.microsoft.com/office/powerpoint/2012/main">
        <p15:guide id="1" orient="horz" pos="2160">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ntent  ">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a:solidFill>
                  <a:schemeClr val="tx2"/>
                </a:solidFill>
              </a:defRPr>
            </a:lvl1pPr>
            <a:lvl2pPr marL="324000" indent="-324000">
              <a:buFont typeface="Arial" charset="0"/>
              <a:buChar char="•"/>
              <a:tabLst/>
              <a:defRPr sz="1800">
                <a:solidFill>
                  <a:schemeClr val="tx2"/>
                </a:solidFill>
              </a:defRPr>
            </a:lvl2pPr>
            <a:lvl3pPr marL="648000" indent="-324000">
              <a:buSzPct val="100000"/>
              <a:buFont typeface="Arial" panose="020B0604020202020204" pitchFamily="34" charset="0"/>
              <a:buChar char="•"/>
              <a:tabLst/>
              <a:defRPr>
                <a:solidFill>
                  <a:schemeClr val="tx2"/>
                </a:solidFill>
              </a:defRPr>
            </a:lvl3pPr>
            <a:lvl4pPr marL="972000" indent="-324000">
              <a:buSzPct val="100000"/>
              <a:buFont typeface="Arial" charset="0"/>
              <a:buChar char="•"/>
              <a:tabLst/>
              <a:defRPr>
                <a:solidFill>
                  <a:schemeClr val="tx2"/>
                </a:solidFill>
              </a:defRPr>
            </a:lvl4pPr>
            <a:lvl5pPr marL="2057400" indent="-228600">
              <a:buSzPct val="100000"/>
              <a:buFont typeface="Arial" charset="0"/>
              <a:buChar char="•"/>
              <a:defRPr>
                <a:solidFill>
                  <a:schemeClr val="tx2">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fld id="{B86E7441-B772-D048-9C1B-F8600B03CAE1}" type="datetime3">
              <a:rPr lang="en-US" smtClean="0"/>
              <a:t>28 May 2024</a:t>
            </a:fld>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dirty="0"/>
              <a:t>Presenter | Presentation Title</a:t>
            </a:r>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723677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Bullete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marL="342900" indent="-342900">
              <a:buFont typeface="Arial" panose="020B0604020202020204" pitchFamily="34" charset="0"/>
              <a:buChar char="•"/>
              <a:defRPr>
                <a:solidFill>
                  <a:schemeClr val="tx2">
                    <a:lumMod val="50000"/>
                  </a:schemeClr>
                </a:solidFill>
              </a:defRPr>
            </a:lvl1pPr>
            <a:lvl2pPr marL="628650" indent="-261938">
              <a:buFont typeface="Arial" panose="020B0604020202020204" pitchFamily="34" charset="0"/>
              <a:buChar char="•"/>
              <a:tabLst/>
              <a:defRPr sz="1800">
                <a:solidFill>
                  <a:schemeClr val="tx2">
                    <a:lumMod val="50000"/>
                  </a:schemeClr>
                </a:solidFill>
              </a:defRPr>
            </a:lvl2pPr>
            <a:lvl3pPr marL="889000" indent="-260350">
              <a:buSzPct val="100000"/>
              <a:buFont typeface="Arial" panose="020B0604020202020204" pitchFamily="34" charset="0"/>
              <a:buChar char="•"/>
              <a:tabLst/>
              <a:defRPr sz="1800">
                <a:solidFill>
                  <a:schemeClr val="tx2">
                    <a:lumMod val="50000"/>
                  </a:schemeClr>
                </a:solidFill>
              </a:defRPr>
            </a:lvl3pPr>
            <a:lvl4pPr marL="1209675" indent="-269875">
              <a:buSzPct val="100000"/>
              <a:buFont typeface="Arial" panose="020B0604020202020204" pitchFamily="34" charset="0"/>
              <a:buChar char="•"/>
              <a:tabLst/>
              <a:defRPr sz="1600">
                <a:solidFill>
                  <a:schemeClr val="tx2">
                    <a:lumMod val="50000"/>
                  </a:schemeClr>
                </a:solidFill>
              </a:defRPr>
            </a:lvl4pPr>
            <a:lvl5pPr marL="2057400" indent="-228600">
              <a:buSzPct val="100000"/>
              <a:buFont typeface="Arial" charset="0"/>
              <a:buChar char="•"/>
              <a:defRPr>
                <a:solidFill>
                  <a:schemeClr val="tx2">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fld id="{312CAFC2-26B6-134E-85E5-5D171C2C5E12}" type="datetime3">
              <a:rPr lang="en-US" smtClean="0"/>
              <a:t>28 May 2024</a:t>
            </a:fld>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Presenter | Presentation Title</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86551222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Big Picture">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fld id="{6F423E4A-8068-0C49-BC04-63A2AAFFE1E4}" type="datetime3">
              <a:rPr lang="en-US" smtClean="0"/>
              <a:t>28 May 2024</a:t>
            </a:fld>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Presenter | Presentation Title</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
        <p:nvSpPr>
          <p:cNvPr id="4" name="Picture Placeholder 3">
            <a:extLst>
              <a:ext uri="{FF2B5EF4-FFF2-40B4-BE49-F238E27FC236}">
                <a16:creationId xmlns:a16="http://schemas.microsoft.com/office/drawing/2014/main" id="{1CBAAC3B-64E8-6A4D-B184-3057E6D0D079}"/>
              </a:ext>
            </a:extLst>
          </p:cNvPr>
          <p:cNvSpPr>
            <a:spLocks noGrp="1"/>
          </p:cNvSpPr>
          <p:nvPr>
            <p:ph type="pic" sz="quarter" idx="13" hasCustomPrompt="1"/>
          </p:nvPr>
        </p:nvSpPr>
        <p:spPr>
          <a:xfrm>
            <a:off x="407988" y="1439863"/>
            <a:ext cx="11376025" cy="4760912"/>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29133203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Full page Picture">
    <p:spTree>
      <p:nvGrpSpPr>
        <p:cNvPr id="1" name=""/>
        <p:cNvGrpSpPr/>
        <p:nvPr/>
      </p:nvGrpSpPr>
      <p:grpSpPr>
        <a:xfrm>
          <a:off x="0" y="0"/>
          <a:ext cx="0" cy="0"/>
          <a:chOff x="0" y="0"/>
          <a:chExt cx="0" cy="0"/>
        </a:xfrm>
      </p:grpSpPr>
      <p:sp>
        <p:nvSpPr>
          <p:cNvPr id="8" name="Picture Placeholder 3">
            <a:extLst>
              <a:ext uri="{FF2B5EF4-FFF2-40B4-BE49-F238E27FC236}">
                <a16:creationId xmlns:a16="http://schemas.microsoft.com/office/drawing/2014/main" id="{01A8103C-80BA-7941-AEF5-FB81302B57A9}"/>
              </a:ext>
            </a:extLst>
          </p:cNvPr>
          <p:cNvSpPr>
            <a:spLocks noGrp="1"/>
          </p:cNvSpPr>
          <p:nvPr>
            <p:ph type="pic" sz="quarter" idx="13" hasCustomPrompt="1"/>
          </p:nvPr>
        </p:nvSpPr>
        <p:spPr>
          <a:xfrm>
            <a:off x="0" y="3200"/>
            <a:ext cx="12192000" cy="6373323"/>
          </a:xfrm>
          <a:pattFill prst="lgCheck">
            <a:fgClr>
              <a:schemeClr val="accent4"/>
            </a:fgClr>
            <a:bgClr>
              <a:schemeClr val="bg1"/>
            </a:bgClr>
          </a:pattFill>
        </p:spPr>
        <p:txBody>
          <a:bodyPr anchor="ctr" anchorCtr="0"/>
          <a:lstStyle>
            <a:lvl1pPr algn="ctr">
              <a:defRPr/>
            </a:lvl1pPr>
          </a:lstStyle>
          <a:p>
            <a:r>
              <a:rPr lang="en-US" dirty="0"/>
              <a:t>Drag and drop picture</a:t>
            </a:r>
          </a:p>
        </p:txBody>
      </p:sp>
      <p:sp>
        <p:nvSpPr>
          <p:cNvPr id="3" name="Content Placeholder 2"/>
          <p:cNvSpPr>
            <a:spLocks noGrp="1"/>
          </p:cNvSpPr>
          <p:nvPr>
            <p:ph idx="1"/>
          </p:nvPr>
        </p:nvSpPr>
        <p:spPr>
          <a:xfrm>
            <a:off x="8075612" y="-18162"/>
            <a:ext cx="4116387" cy="6394685"/>
          </a:xfrm>
          <a:solidFill>
            <a:schemeClr val="tx1">
              <a:alpha val="80000"/>
            </a:schemeClr>
          </a:solidFill>
        </p:spPr>
        <p:txBody>
          <a:bodyPr lIns="180000" tIns="180000" rIns="180000" bIns="180000"/>
          <a:lstStyle>
            <a:lvl1pPr>
              <a:defRPr sz="2800">
                <a:solidFill>
                  <a:schemeClr val="bg1"/>
                </a:solidFill>
              </a:defRPr>
            </a:lvl1pPr>
            <a:lvl2pPr marL="324000" indent="-324000">
              <a:buFont typeface="Arial" charset="0"/>
              <a:buChar char="•"/>
              <a:tabLst/>
              <a:defRPr sz="2100">
                <a:solidFill>
                  <a:schemeClr val="bg1"/>
                </a:solidFill>
              </a:defRPr>
            </a:lvl2pPr>
            <a:lvl3pPr marL="648000" indent="-324000">
              <a:buSzPct val="100000"/>
              <a:buFont typeface="Arial" panose="020B0604020202020204" pitchFamily="34" charset="0"/>
              <a:buChar char="•"/>
              <a:tabLst/>
              <a:defRPr sz="1800">
                <a:solidFill>
                  <a:schemeClr val="bg1"/>
                </a:solidFill>
              </a:defRPr>
            </a:lvl3pPr>
            <a:lvl4pPr marL="972000" indent="-324000">
              <a:buSzPct val="100000"/>
              <a:buFont typeface="Arial" charset="0"/>
              <a:buChar char="•"/>
              <a:tabLst/>
              <a:defRPr>
                <a:solidFill>
                  <a:schemeClr val="bg1"/>
                </a:solidFill>
              </a:defRPr>
            </a:lvl4pPr>
            <a:lvl5pPr marL="2057400" indent="-228600">
              <a:buSzPct val="100000"/>
              <a:buFont typeface="Arial" charset="0"/>
              <a:buChar char="•"/>
              <a:defRPr>
                <a:solidFill>
                  <a:schemeClr val="tx2">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fld id="{8F9162F9-973D-F640-93B7-064AFF6A55AE}" type="datetime3">
              <a:rPr lang="en-US" smtClean="0"/>
              <a:t>28 May 2024</a:t>
            </a:fld>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Presenter | Presentation Title</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7588053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2 Conten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07987" y="1592264"/>
            <a:ext cx="5616575" cy="4608512"/>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Content Placeholder 3"/>
          <p:cNvSpPr>
            <a:spLocks noGrp="1"/>
          </p:cNvSpPr>
          <p:nvPr>
            <p:ph sz="half" idx="2"/>
          </p:nvPr>
        </p:nvSpPr>
        <p:spPr>
          <a:xfrm>
            <a:off x="6172199" y="1592264"/>
            <a:ext cx="5611813" cy="4608511"/>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8" name="Date Placeholder 7">
            <a:extLst>
              <a:ext uri="{FF2B5EF4-FFF2-40B4-BE49-F238E27FC236}">
                <a16:creationId xmlns:a16="http://schemas.microsoft.com/office/drawing/2014/main" id="{E3A8A69A-7619-C44B-A930-6AC38A3F8BC7}"/>
              </a:ext>
            </a:extLst>
          </p:cNvPr>
          <p:cNvSpPr>
            <a:spLocks noGrp="1"/>
          </p:cNvSpPr>
          <p:nvPr>
            <p:ph type="dt" sz="half" idx="10"/>
          </p:nvPr>
        </p:nvSpPr>
        <p:spPr/>
        <p:txBody>
          <a:bodyPr/>
          <a:lstStyle/>
          <a:p>
            <a:fld id="{BE2C9978-A0B0-5D47-B017-3DE9DCAF3819}" type="datetime3">
              <a:rPr lang="en-US" smtClean="0"/>
              <a:t>28 May 2024</a:t>
            </a:fld>
            <a:endParaRPr lang="en-US" dirty="0"/>
          </a:p>
        </p:txBody>
      </p:sp>
      <p:sp>
        <p:nvSpPr>
          <p:cNvPr id="9" name="Footer Placeholder 8">
            <a:extLst>
              <a:ext uri="{FF2B5EF4-FFF2-40B4-BE49-F238E27FC236}">
                <a16:creationId xmlns:a16="http://schemas.microsoft.com/office/drawing/2014/main" id="{9B55D6E3-4871-704B-B795-99BD30EABFEE}"/>
              </a:ext>
            </a:extLst>
          </p:cNvPr>
          <p:cNvSpPr>
            <a:spLocks noGrp="1"/>
          </p:cNvSpPr>
          <p:nvPr>
            <p:ph type="ftr" sz="quarter" idx="11"/>
          </p:nvPr>
        </p:nvSpPr>
        <p:spPr/>
        <p:txBody>
          <a:bodyPr/>
          <a:lstStyle/>
          <a:p>
            <a:r>
              <a:rPr lang="en-US"/>
              <a:t>Presenter | Presentation Title</a:t>
            </a:r>
            <a:endParaRPr lang="en-US" dirty="0"/>
          </a:p>
        </p:txBody>
      </p:sp>
      <p:sp>
        <p:nvSpPr>
          <p:cNvPr id="10" name="Slide Number Placeholder 9">
            <a:extLst>
              <a:ext uri="{FF2B5EF4-FFF2-40B4-BE49-F238E27FC236}">
                <a16:creationId xmlns:a16="http://schemas.microsoft.com/office/drawing/2014/main" id="{BEE4B464-E744-A34F-B223-6B554979B8EC}"/>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04722205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Subtitle and Comparison">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07987" y="2427287"/>
            <a:ext cx="5616575" cy="3762376"/>
          </a:xfrm>
        </p:spPr>
        <p:txBody>
          <a:bodyPr/>
          <a:lstStyle>
            <a:lvl1pPr marL="324000" indent="-324000">
              <a:buFont typeface="Arial" panose="020B0604020202020204" pitchFamily="34" charset="0"/>
              <a:buChar char="•"/>
              <a:defRPr/>
            </a:lvl1pPr>
          </a:lstStyle>
          <a:p>
            <a:pPr lvl="0"/>
            <a:r>
              <a:rPr lang="en-US"/>
              <a:t>Click to edit Master text styles</a:t>
            </a:r>
          </a:p>
          <a:p>
            <a:pPr lvl="1"/>
            <a:r>
              <a:rPr lang="en-US"/>
              <a:t>Second level</a:t>
            </a:r>
          </a:p>
          <a:p>
            <a:pPr lvl="2"/>
            <a:r>
              <a:rPr lang="en-US"/>
              <a:t>Third level</a:t>
            </a:r>
          </a:p>
          <a:p>
            <a:pPr lvl="3"/>
            <a:r>
              <a:rPr lang="en-US"/>
              <a:t>Fourth level</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427287"/>
            <a:ext cx="5611813" cy="3762376"/>
          </a:xfrm>
        </p:spPr>
        <p:txBody>
          <a:bodyPr/>
          <a:lstStyle>
            <a:lvl1pPr marL="324000" indent="-324000">
              <a:buFont typeface="Arial" panose="020B0604020202020204" pitchFamily="34" charset="0"/>
              <a:buChar char="•"/>
              <a:defRPr/>
            </a:lvl1pPr>
          </a:lstStyle>
          <a:p>
            <a:pPr lvl="0"/>
            <a:r>
              <a:rPr lang="en-US"/>
              <a:t>Click to edit Master text styles</a:t>
            </a:r>
          </a:p>
          <a:p>
            <a:pPr lvl="1"/>
            <a:r>
              <a:rPr lang="en-US"/>
              <a:t>Second level</a:t>
            </a:r>
          </a:p>
          <a:p>
            <a:pPr lvl="2"/>
            <a:r>
              <a:rPr lang="en-US"/>
              <a:t>Third level</a:t>
            </a:r>
          </a:p>
          <a:p>
            <a:pPr lvl="3"/>
            <a:r>
              <a:rPr lang="en-US"/>
              <a:t>Fourth level</a:t>
            </a:r>
          </a:p>
        </p:txBody>
      </p:sp>
      <p:sp>
        <p:nvSpPr>
          <p:cNvPr id="10" name="Date Placeholder 9">
            <a:extLst>
              <a:ext uri="{FF2B5EF4-FFF2-40B4-BE49-F238E27FC236}">
                <a16:creationId xmlns:a16="http://schemas.microsoft.com/office/drawing/2014/main" id="{0B511762-E0C9-6C4A-9015-D9D3D4FF97C2}"/>
              </a:ext>
            </a:extLst>
          </p:cNvPr>
          <p:cNvSpPr>
            <a:spLocks noGrp="1"/>
          </p:cNvSpPr>
          <p:nvPr>
            <p:ph type="dt" sz="half" idx="10"/>
          </p:nvPr>
        </p:nvSpPr>
        <p:spPr/>
        <p:txBody>
          <a:bodyPr/>
          <a:lstStyle/>
          <a:p>
            <a:fld id="{E55A14D2-5EA4-D441-9B05-EA6BE2669C71}" type="datetime3">
              <a:rPr lang="en-US" smtClean="0"/>
              <a:t>28 May 2024</a:t>
            </a:fld>
            <a:endParaRPr lang="en-US" dirty="0"/>
          </a:p>
        </p:txBody>
      </p:sp>
      <p:sp>
        <p:nvSpPr>
          <p:cNvPr id="11" name="Footer Placeholder 10">
            <a:extLst>
              <a:ext uri="{FF2B5EF4-FFF2-40B4-BE49-F238E27FC236}">
                <a16:creationId xmlns:a16="http://schemas.microsoft.com/office/drawing/2014/main" id="{E2689900-D127-9840-8E06-B694B9FE1267}"/>
              </a:ext>
            </a:extLst>
          </p:cNvPr>
          <p:cNvSpPr>
            <a:spLocks noGrp="1"/>
          </p:cNvSpPr>
          <p:nvPr>
            <p:ph type="ftr" sz="quarter" idx="11"/>
          </p:nvPr>
        </p:nvSpPr>
        <p:spPr/>
        <p:txBody>
          <a:bodyPr/>
          <a:lstStyle/>
          <a:p>
            <a:r>
              <a:rPr lang="en-US"/>
              <a:t>Presenter | Presentation Title</a:t>
            </a:r>
            <a:endParaRPr lang="en-US" dirty="0"/>
          </a:p>
        </p:txBody>
      </p:sp>
      <p:sp>
        <p:nvSpPr>
          <p:cNvPr id="12" name="Slide Number Placeholder 11">
            <a:extLst>
              <a:ext uri="{FF2B5EF4-FFF2-40B4-BE49-F238E27FC236}">
                <a16:creationId xmlns:a16="http://schemas.microsoft.com/office/drawing/2014/main" id="{7B398DFD-572D-D549-8BBF-A86A1DFF026F}"/>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678086151"/>
      </p:ext>
    </p:extLst>
  </p:cSld>
  <p:clrMapOvr>
    <a:masterClrMapping/>
  </p:clrMapOvr>
  <p:extLst>
    <p:ext uri="{DCECCB84-F9BA-43D5-87BE-67443E8EF086}">
      <p15:sldGuideLst xmlns:p15="http://schemas.microsoft.com/office/powerpoint/2012/main">
        <p15:guide id="1" orient="horz" pos="1434" userDrawn="1">
          <p15:clr>
            <a:srgbClr val="FBAE40"/>
          </p15:clr>
        </p15:guide>
        <p15:guide id="2" orient="horz" pos="1525" userDrawn="1">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image" Target="../media/image1.emf"/><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theme" Target="../theme/theme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07988" y="373593"/>
            <a:ext cx="11376025" cy="1065742"/>
          </a:xfrm>
          <a:prstGeom prst="rect">
            <a:avLst/>
          </a:prstGeom>
        </p:spPr>
        <p:txBody>
          <a:bodyPr vert="horz" lIns="0" tIns="0" rIns="0" bIns="0" rtlCol="0" anchor="t" anchorCtr="0">
            <a:noAutofit/>
          </a:bodyPr>
          <a:lstStyle/>
          <a:p>
            <a:r>
              <a:rPr lang="en-US"/>
              <a:t>Click to edit Master title style</a:t>
            </a:r>
            <a:endParaRPr lang="en-US" dirty="0"/>
          </a:p>
        </p:txBody>
      </p:sp>
      <p:sp>
        <p:nvSpPr>
          <p:cNvPr id="3" name="Text Placeholder 2"/>
          <p:cNvSpPr>
            <a:spLocks noGrp="1"/>
          </p:cNvSpPr>
          <p:nvPr>
            <p:ph type="body" idx="1"/>
          </p:nvPr>
        </p:nvSpPr>
        <p:spPr>
          <a:xfrm>
            <a:off x="407989" y="1592263"/>
            <a:ext cx="11376024" cy="4608512"/>
          </a:xfrm>
          <a:prstGeom prst="rect">
            <a:avLst/>
          </a:prstGeom>
        </p:spPr>
        <p:txBody>
          <a:bodyPr vert="horz" lIns="0" tIns="0" rIns="0" bIns="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4" name="Date Placeholder 3"/>
          <p:cNvSpPr>
            <a:spLocks noGrp="1"/>
          </p:cNvSpPr>
          <p:nvPr>
            <p:ph type="dt" sz="half" idx="2"/>
          </p:nvPr>
        </p:nvSpPr>
        <p:spPr>
          <a:xfrm>
            <a:off x="8101915" y="6424993"/>
            <a:ext cx="1773923" cy="365125"/>
          </a:xfrm>
          <a:prstGeom prst="rect">
            <a:avLst/>
          </a:prstGeom>
        </p:spPr>
        <p:txBody>
          <a:bodyPr vert="horz" lIns="0" tIns="0" rIns="0" bIns="0" rtlCol="0" anchor="ctr"/>
          <a:lstStyle>
            <a:lvl1pPr algn="l">
              <a:defRPr sz="850">
                <a:solidFill>
                  <a:schemeClr val="tx1"/>
                </a:solidFill>
              </a:defRPr>
            </a:lvl1pPr>
          </a:lstStyle>
          <a:p>
            <a:fld id="{3FCF6715-A2B5-A045-B72C-B503686710DB}" type="datetime3">
              <a:rPr lang="en-US" smtClean="0"/>
              <a:pPr/>
              <a:t>28 May 2024</a:t>
            </a:fld>
            <a:endParaRPr lang="en-US" dirty="0"/>
          </a:p>
        </p:txBody>
      </p:sp>
      <p:sp>
        <p:nvSpPr>
          <p:cNvPr id="6" name="Slide Number Placeholder 5"/>
          <p:cNvSpPr>
            <a:spLocks noGrp="1"/>
          </p:cNvSpPr>
          <p:nvPr>
            <p:ph type="sldNum" sz="quarter" idx="4"/>
          </p:nvPr>
        </p:nvSpPr>
        <p:spPr>
          <a:xfrm>
            <a:off x="11107546" y="6424993"/>
            <a:ext cx="681254" cy="365125"/>
          </a:xfrm>
          <a:prstGeom prst="rect">
            <a:avLst/>
          </a:prstGeom>
        </p:spPr>
        <p:txBody>
          <a:bodyPr vert="horz" lIns="0" tIns="0" rIns="0" bIns="0" rtlCol="0" anchor="ctr"/>
          <a:lstStyle>
            <a:lvl1pPr algn="r">
              <a:defRPr sz="850" b="1">
                <a:solidFill>
                  <a:schemeClr val="tx1"/>
                </a:solidFill>
              </a:defRPr>
            </a:lvl1pPr>
          </a:lstStyle>
          <a:p>
            <a:r>
              <a:rPr lang="en-US" dirty="0"/>
              <a:t>Slide </a:t>
            </a:r>
            <a:fld id="{36B5EA5A-BC32-A742-B11B-8E7414D5B535}" type="slidenum">
              <a:rPr lang="en-US" smtClean="0"/>
              <a:pPr/>
              <a:t>‹#›</a:t>
            </a:fld>
            <a:endParaRPr lang="en-US" dirty="0"/>
          </a:p>
        </p:txBody>
      </p:sp>
      <p:sp>
        <p:nvSpPr>
          <p:cNvPr id="7" name="Footer Placeholder 6">
            <a:extLst>
              <a:ext uri="{FF2B5EF4-FFF2-40B4-BE49-F238E27FC236}">
                <a16:creationId xmlns:a16="http://schemas.microsoft.com/office/drawing/2014/main" id="{7AB22024-69B4-1F4F-8860-CB954517F654}"/>
              </a:ext>
            </a:extLst>
          </p:cNvPr>
          <p:cNvSpPr>
            <a:spLocks noGrp="1"/>
          </p:cNvSpPr>
          <p:nvPr>
            <p:ph type="ftr" sz="quarter" idx="3"/>
          </p:nvPr>
        </p:nvSpPr>
        <p:spPr>
          <a:xfrm>
            <a:off x="1145352" y="6424993"/>
            <a:ext cx="6787386" cy="365125"/>
          </a:xfrm>
          <a:prstGeom prst="rect">
            <a:avLst/>
          </a:prstGeom>
        </p:spPr>
        <p:txBody>
          <a:bodyPr vert="horz" lIns="0" tIns="0" rIns="0" bIns="0" rtlCol="0" anchor="ctr"/>
          <a:lstStyle>
            <a:lvl1pPr algn="l">
              <a:defRPr sz="850">
                <a:solidFill>
                  <a:schemeClr val="tx1"/>
                </a:solidFill>
              </a:defRPr>
            </a:lvl1pPr>
          </a:lstStyle>
          <a:p>
            <a:r>
              <a:rPr lang="en-US" dirty="0"/>
              <a:t>Presenter | Presentation Title</a:t>
            </a:r>
          </a:p>
        </p:txBody>
      </p:sp>
      <p:cxnSp>
        <p:nvCxnSpPr>
          <p:cNvPr id="8" name="Straight Connector 7">
            <a:extLst>
              <a:ext uri="{FF2B5EF4-FFF2-40B4-BE49-F238E27FC236}">
                <a16:creationId xmlns:a16="http://schemas.microsoft.com/office/drawing/2014/main" id="{CC7B0EED-0D00-C37F-0787-98F0B94C9550}"/>
              </a:ext>
            </a:extLst>
          </p:cNvPr>
          <p:cNvCxnSpPr>
            <a:cxnSpLocks/>
          </p:cNvCxnSpPr>
          <p:nvPr userDrawn="1"/>
        </p:nvCxnSpPr>
        <p:spPr>
          <a:xfrm>
            <a:off x="404070" y="6370802"/>
            <a:ext cx="11379943" cy="0"/>
          </a:xfrm>
          <a:prstGeom prst="line">
            <a:avLst/>
          </a:prstGeom>
          <a:ln w="6350"/>
        </p:spPr>
        <p:style>
          <a:lnRef idx="1">
            <a:schemeClr val="accent1"/>
          </a:lnRef>
          <a:fillRef idx="0">
            <a:schemeClr val="accent1"/>
          </a:fillRef>
          <a:effectRef idx="0">
            <a:schemeClr val="accent1"/>
          </a:effectRef>
          <a:fontRef idx="minor">
            <a:schemeClr val="tx1"/>
          </a:fontRef>
        </p:style>
      </p:cxnSp>
      <p:pic>
        <p:nvPicPr>
          <p:cNvPr id="9" name="Picture 8">
            <a:extLst>
              <a:ext uri="{FF2B5EF4-FFF2-40B4-BE49-F238E27FC236}">
                <a16:creationId xmlns:a16="http://schemas.microsoft.com/office/drawing/2014/main" id="{B82929EC-EE14-2FC5-158D-B07C2EFC934B}"/>
              </a:ext>
            </a:extLst>
          </p:cNvPr>
          <p:cNvPicPr>
            <a:picLocks noChangeAspect="1"/>
          </p:cNvPicPr>
          <p:nvPr userDrawn="1"/>
        </p:nvPicPr>
        <p:blipFill>
          <a:blip r:embed="rId25"/>
          <a:stretch>
            <a:fillRect/>
          </a:stretch>
        </p:blipFill>
        <p:spPr>
          <a:xfrm>
            <a:off x="404070" y="6439074"/>
            <a:ext cx="352448" cy="347431"/>
          </a:xfrm>
          <a:prstGeom prst="rect">
            <a:avLst/>
          </a:prstGeom>
        </p:spPr>
      </p:pic>
    </p:spTree>
    <p:extLst>
      <p:ext uri="{BB962C8B-B14F-4D97-AF65-F5344CB8AC3E}">
        <p14:creationId xmlns:p14="http://schemas.microsoft.com/office/powerpoint/2010/main" val="1598869953"/>
      </p:ext>
    </p:extLst>
  </p:cSld>
  <p:clrMap bg1="lt1" tx1="dk1" bg2="lt2" tx2="dk2" accent1="accent1" accent2="accent2" accent3="accent3" accent4="accent4" accent5="accent5" accent6="accent6" hlink="hlink" folHlink="folHlink"/>
  <p:sldLayoutIdLst>
    <p:sldLayoutId id="2147483657" r:id="rId1"/>
    <p:sldLayoutId id="2147483649" r:id="rId2"/>
    <p:sldLayoutId id="2147483662" r:id="rId3"/>
    <p:sldLayoutId id="2147483650" r:id="rId4"/>
    <p:sldLayoutId id="2147483665" r:id="rId5"/>
    <p:sldLayoutId id="2147483668" r:id="rId6"/>
    <p:sldLayoutId id="2147483674" r:id="rId7"/>
    <p:sldLayoutId id="2147483652" r:id="rId8"/>
    <p:sldLayoutId id="2147483653" r:id="rId9"/>
    <p:sldLayoutId id="2147483661" r:id="rId10"/>
    <p:sldLayoutId id="2147483666" r:id="rId11"/>
    <p:sldLayoutId id="2147483667" r:id="rId12"/>
    <p:sldLayoutId id="2147483658" r:id="rId13"/>
    <p:sldLayoutId id="2147483659" r:id="rId14"/>
    <p:sldLayoutId id="2147483673" r:id="rId15"/>
    <p:sldLayoutId id="2147483660" r:id="rId16"/>
    <p:sldLayoutId id="2147483671" r:id="rId17"/>
    <p:sldLayoutId id="2147483651" r:id="rId18"/>
    <p:sldLayoutId id="2147483654" r:id="rId19"/>
    <p:sldLayoutId id="2147483669" r:id="rId20"/>
    <p:sldLayoutId id="2147483655" r:id="rId21"/>
    <p:sldLayoutId id="2147483675" r:id="rId22"/>
    <p:sldLayoutId id="2147483676" r:id="rId23"/>
  </p:sldLayoutIdLst>
  <p:hf hdr="0"/>
  <p:txStyles>
    <p:title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p:titleStyle>
    <p:bodyStyle>
      <a:lvl1pPr marL="0" indent="0" algn="l" defTabSz="914400" rtl="0" eaLnBrk="1" latinLnBrk="0" hangingPunct="1">
        <a:lnSpc>
          <a:spcPct val="90000"/>
        </a:lnSpc>
        <a:spcBef>
          <a:spcPts val="1000"/>
        </a:spcBef>
        <a:spcAft>
          <a:spcPts val="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32" userDrawn="1">
          <p15:clr>
            <a:srgbClr val="F26B43"/>
          </p15:clr>
        </p15:guide>
        <p15:guide id="2" pos="3840" userDrawn="1">
          <p15:clr>
            <a:srgbClr val="F26B43"/>
          </p15:clr>
        </p15:guide>
        <p15:guide id="3" pos="7423" userDrawn="1">
          <p15:clr>
            <a:srgbClr val="F26B43"/>
          </p15:clr>
        </p15:guide>
        <p15:guide id="4" pos="257" userDrawn="1">
          <p15:clr>
            <a:srgbClr val="F26B43"/>
          </p15:clr>
        </p15:guide>
        <p15:guide id="6" pos="3795" userDrawn="1">
          <p15:clr>
            <a:srgbClr val="F26B43"/>
          </p15:clr>
        </p15:guide>
        <p15:guide id="7" pos="3885" userDrawn="1">
          <p15:clr>
            <a:srgbClr val="F26B43"/>
          </p15:clr>
        </p15:guide>
        <p15:guide id="8" pos="5087" userDrawn="1">
          <p15:clr>
            <a:srgbClr val="F26B43"/>
          </p15:clr>
        </p15:guide>
        <p15:guide id="9" pos="4997" userDrawn="1">
          <p15:clr>
            <a:srgbClr val="F26B43"/>
          </p15:clr>
        </p15:guide>
        <p15:guide id="10" pos="2683" userDrawn="1">
          <p15:clr>
            <a:srgbClr val="F26B43"/>
          </p15:clr>
        </p15:guide>
        <p15:guide id="11" pos="2593" userDrawn="1">
          <p15:clr>
            <a:srgbClr val="F26B43"/>
          </p15:clr>
        </p15:guide>
        <p15:guide id="12" orient="horz" pos="3906" userDrawn="1">
          <p15:clr>
            <a:srgbClr val="F26B43"/>
          </p15:clr>
        </p15:guide>
        <p15:guide id="13" orient="horz" pos="2409" userDrawn="1">
          <p15:clr>
            <a:srgbClr val="F26B43"/>
          </p15:clr>
        </p15:guide>
        <p15:guide id="14" orient="horz" pos="913" userDrawn="1">
          <p15:clr>
            <a:srgbClr val="F26B43"/>
          </p15:clr>
        </p15:guide>
        <p15:guide id="15" orient="horz" pos="1003" userDrawn="1">
          <p15:clr>
            <a:srgbClr val="F26B43"/>
          </p15:clr>
        </p15:guide>
        <p15:guide id="16" orient="horz" pos="2500" userDrawn="1">
          <p15:clr>
            <a:srgbClr val="F26B43"/>
          </p15:clr>
        </p15:guide>
        <p15:guide id="17" pos="6312" userDrawn="1">
          <p15:clr>
            <a:srgbClr val="F26B43"/>
          </p15:clr>
        </p15:guide>
        <p15:guide id="18" pos="6221"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image" Target="../media/image61.png"/><Relationship Id="rId1" Type="http://schemas.openxmlformats.org/officeDocument/2006/relationships/slideLayout" Target="../slideLayouts/slideLayout6.xml"/><Relationship Id="rId4" Type="http://schemas.openxmlformats.org/officeDocument/2006/relationships/image" Target="../media/image63.jpg"/></Relationships>
</file>

<file path=ppt/slides/_rels/slide1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xml"/><Relationship Id="rId1" Type="http://schemas.openxmlformats.org/officeDocument/2006/relationships/slideLayout" Target="../slideLayouts/slideLayout6.xml"/><Relationship Id="rId4" Type="http://schemas.openxmlformats.org/officeDocument/2006/relationships/image" Target="../media/image64.png"/></Relationships>
</file>

<file path=ppt/slides/_rels/slide12.xml.rels><?xml version="1.0" encoding="UTF-8" standalone="yes"?>
<Relationships xmlns="http://schemas.openxmlformats.org/package/2006/relationships"><Relationship Id="rId3" Type="http://schemas.openxmlformats.org/officeDocument/2006/relationships/image" Target="../media/image840.png"/><Relationship Id="rId7" Type="http://schemas.openxmlformats.org/officeDocument/2006/relationships/image" Target="../media/image850.png"/><Relationship Id="rId2" Type="http://schemas.openxmlformats.org/officeDocument/2006/relationships/customXml" Target="../ink/ink4.xml"/><Relationship Id="rId1" Type="http://schemas.openxmlformats.org/officeDocument/2006/relationships/slideLayout" Target="../slideLayouts/slideLayout6.xml"/><Relationship Id="rId6" Type="http://schemas.openxmlformats.org/officeDocument/2006/relationships/customXml" Target="../ink/ink6.xml"/><Relationship Id="rId5" Type="http://schemas.openxmlformats.org/officeDocument/2006/relationships/image" Target="../media/image590.png"/><Relationship Id="rId4" Type="http://schemas.openxmlformats.org/officeDocument/2006/relationships/customXml" Target="../ink/ink5.xml"/></Relationships>
</file>

<file path=ppt/slides/_rels/slide13.xml.rels><?xml version="1.0" encoding="UTF-8" standalone="yes"?>
<Relationships xmlns="http://schemas.openxmlformats.org/package/2006/relationships"><Relationship Id="rId8" Type="http://schemas.openxmlformats.org/officeDocument/2006/relationships/customXml" Target="../ink/ink7.xml"/><Relationship Id="rId18" Type="http://schemas.openxmlformats.org/officeDocument/2006/relationships/image" Target="../media/image860.png"/><Relationship Id="rId26" Type="http://schemas.openxmlformats.org/officeDocument/2006/relationships/image" Target="../media/image900.png"/><Relationship Id="rId3" Type="http://schemas.openxmlformats.org/officeDocument/2006/relationships/image" Target="../media/image65.emf"/><Relationship Id="rId21" Type="http://schemas.openxmlformats.org/officeDocument/2006/relationships/customXml" Target="../ink/ink11.xml"/><Relationship Id="rId34" Type="http://schemas.openxmlformats.org/officeDocument/2006/relationships/image" Target="../media/image94.png"/><Relationship Id="rId7" Type="http://schemas.openxmlformats.org/officeDocument/2006/relationships/image" Target="../media/image69.png"/><Relationship Id="rId17" Type="http://schemas.openxmlformats.org/officeDocument/2006/relationships/customXml" Target="../ink/ink9.xml"/><Relationship Id="rId25" Type="http://schemas.openxmlformats.org/officeDocument/2006/relationships/customXml" Target="../ink/ink13.xml"/><Relationship Id="rId33" Type="http://schemas.openxmlformats.org/officeDocument/2006/relationships/customXml" Target="../ink/ink17.xml"/><Relationship Id="rId2" Type="http://schemas.openxmlformats.org/officeDocument/2006/relationships/notesSlide" Target="../notesSlides/notesSlide4.xml"/><Relationship Id="rId16" Type="http://schemas.openxmlformats.org/officeDocument/2006/relationships/image" Target="../media/image851.png"/><Relationship Id="rId20" Type="http://schemas.openxmlformats.org/officeDocument/2006/relationships/image" Target="../media/image870.png"/><Relationship Id="rId29" Type="http://schemas.openxmlformats.org/officeDocument/2006/relationships/customXml" Target="../ink/ink15.xml"/><Relationship Id="rId1" Type="http://schemas.openxmlformats.org/officeDocument/2006/relationships/slideLayout" Target="../slideLayouts/slideLayout10.xml"/><Relationship Id="rId6" Type="http://schemas.openxmlformats.org/officeDocument/2006/relationships/image" Target="../media/image68.png"/><Relationship Id="rId24" Type="http://schemas.openxmlformats.org/officeDocument/2006/relationships/image" Target="../media/image890.png"/><Relationship Id="rId32" Type="http://schemas.openxmlformats.org/officeDocument/2006/relationships/image" Target="../media/image930.png"/><Relationship Id="rId5" Type="http://schemas.openxmlformats.org/officeDocument/2006/relationships/image" Target="../media/image67.png"/><Relationship Id="rId15" Type="http://schemas.openxmlformats.org/officeDocument/2006/relationships/customXml" Target="../ink/ink8.xml"/><Relationship Id="rId23" Type="http://schemas.openxmlformats.org/officeDocument/2006/relationships/customXml" Target="../ink/ink12.xml"/><Relationship Id="rId28" Type="http://schemas.openxmlformats.org/officeDocument/2006/relationships/image" Target="../media/image910.png"/><Relationship Id="rId36" Type="http://schemas.openxmlformats.org/officeDocument/2006/relationships/image" Target="../media/image95.png"/><Relationship Id="rId19" Type="http://schemas.openxmlformats.org/officeDocument/2006/relationships/customXml" Target="../ink/ink10.xml"/><Relationship Id="rId31" Type="http://schemas.openxmlformats.org/officeDocument/2006/relationships/customXml" Target="../ink/ink16.xml"/><Relationship Id="rId4" Type="http://schemas.openxmlformats.org/officeDocument/2006/relationships/image" Target="../media/image66.jpg"/><Relationship Id="rId14" Type="http://schemas.openxmlformats.org/officeDocument/2006/relationships/image" Target="../media/image841.png"/><Relationship Id="rId22" Type="http://schemas.openxmlformats.org/officeDocument/2006/relationships/image" Target="../media/image880.png"/><Relationship Id="rId27" Type="http://schemas.openxmlformats.org/officeDocument/2006/relationships/customXml" Target="../ink/ink14.xml"/><Relationship Id="rId30" Type="http://schemas.openxmlformats.org/officeDocument/2006/relationships/image" Target="../media/image920.png"/><Relationship Id="rId35" Type="http://schemas.openxmlformats.org/officeDocument/2006/relationships/customXml" Target="../ink/ink18.xml"/></Relationships>
</file>

<file path=ppt/slides/_rels/slide14.xml.rels><?xml version="1.0" encoding="UTF-8" standalone="yes"?>
<Relationships xmlns="http://schemas.openxmlformats.org/package/2006/relationships"><Relationship Id="rId3" Type="http://schemas.openxmlformats.org/officeDocument/2006/relationships/image" Target="../media/image70.png"/><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0.xml"/></Relationships>
</file>

<file path=ppt/slides/_rels/slide20.xml.rels><?xml version="1.0" encoding="UTF-8" standalone="yes"?>
<Relationships xmlns="http://schemas.openxmlformats.org/package/2006/relationships"><Relationship Id="rId3" Type="http://schemas.openxmlformats.org/officeDocument/2006/relationships/image" Target="../media/image580.png"/><Relationship Id="rId2" Type="http://schemas.openxmlformats.org/officeDocument/2006/relationships/customXml" Target="../ink/ink19.xml"/><Relationship Id="rId1" Type="http://schemas.openxmlformats.org/officeDocument/2006/relationships/slideLayout" Target="../slideLayouts/slideLayout6.xml"/><Relationship Id="rId5" Type="http://schemas.openxmlformats.org/officeDocument/2006/relationships/image" Target="../media/image590.png"/><Relationship Id="rId4" Type="http://schemas.openxmlformats.org/officeDocument/2006/relationships/customXml" Target="../ink/ink20.xml"/></Relationships>
</file>

<file path=ppt/slides/_rels/slide21.xml.rels><?xml version="1.0" encoding="UTF-8" standalone="yes"?>
<Relationships xmlns="http://schemas.openxmlformats.org/package/2006/relationships"><Relationship Id="rId8" Type="http://schemas.openxmlformats.org/officeDocument/2006/relationships/image" Target="../media/image75.png"/><Relationship Id="rId13" Type="http://schemas.openxmlformats.org/officeDocument/2006/relationships/customXml" Target="../ink/ink26.xml"/><Relationship Id="rId3" Type="http://schemas.openxmlformats.org/officeDocument/2006/relationships/customXml" Target="../ink/ink21.xml"/><Relationship Id="rId7" Type="http://schemas.openxmlformats.org/officeDocument/2006/relationships/customXml" Target="../ink/ink23.xml"/><Relationship Id="rId12" Type="http://schemas.openxmlformats.org/officeDocument/2006/relationships/image" Target="../media/image77.png"/><Relationship Id="rId17" Type="http://schemas.openxmlformats.org/officeDocument/2006/relationships/image" Target="../media/image720.png"/><Relationship Id="rId2" Type="http://schemas.openxmlformats.org/officeDocument/2006/relationships/image" Target="../media/image71.png"/><Relationship Id="rId16" Type="http://schemas.openxmlformats.org/officeDocument/2006/relationships/customXml" Target="../ink/ink27.xml"/><Relationship Id="rId1" Type="http://schemas.openxmlformats.org/officeDocument/2006/relationships/slideLayout" Target="../slideLayouts/slideLayout10.xml"/><Relationship Id="rId6" Type="http://schemas.openxmlformats.org/officeDocument/2006/relationships/image" Target="../media/image74.png"/><Relationship Id="rId11" Type="http://schemas.openxmlformats.org/officeDocument/2006/relationships/customXml" Target="../ink/ink25.xml"/><Relationship Id="rId5" Type="http://schemas.openxmlformats.org/officeDocument/2006/relationships/customXml" Target="../ink/ink22.xml"/><Relationship Id="rId15" Type="http://schemas.openxmlformats.org/officeDocument/2006/relationships/image" Target="../media/image710.png"/><Relationship Id="rId10" Type="http://schemas.openxmlformats.org/officeDocument/2006/relationships/image" Target="../media/image76.png"/><Relationship Id="rId4" Type="http://schemas.openxmlformats.org/officeDocument/2006/relationships/image" Target="../media/image73.png"/><Relationship Id="rId9" Type="http://schemas.openxmlformats.org/officeDocument/2006/relationships/customXml" Target="../ink/ink24.xml"/></Relationships>
</file>

<file path=ppt/slides/_rels/slide22.xml.rels><?xml version="1.0" encoding="UTF-8" standalone="yes"?>
<Relationships xmlns="http://schemas.openxmlformats.org/package/2006/relationships"><Relationship Id="rId8" Type="http://schemas.openxmlformats.org/officeDocument/2006/relationships/image" Target="../media/image80.png"/><Relationship Id="rId3" Type="http://schemas.openxmlformats.org/officeDocument/2006/relationships/image" Target="../media/image72.emf"/><Relationship Id="rId7" Type="http://schemas.openxmlformats.org/officeDocument/2006/relationships/image" Target="../media/image79.png"/><Relationship Id="rId12" Type="http://schemas.openxmlformats.org/officeDocument/2006/relationships/image" Target="../media/image86.png"/><Relationship Id="rId2" Type="http://schemas.openxmlformats.org/officeDocument/2006/relationships/image" Target="../media/image650.png"/><Relationship Id="rId1" Type="http://schemas.openxmlformats.org/officeDocument/2006/relationships/slideLayout" Target="../slideLayouts/slideLayout10.xml"/><Relationship Id="rId6" Type="http://schemas.openxmlformats.org/officeDocument/2006/relationships/image" Target="../media/image78.png"/><Relationship Id="rId11" Type="http://schemas.openxmlformats.org/officeDocument/2006/relationships/customXml" Target="../ink/ink28.xml"/><Relationship Id="rId5" Type="http://schemas.openxmlformats.org/officeDocument/2006/relationships/image" Target="../media/image74.emf"/><Relationship Id="rId10" Type="http://schemas.openxmlformats.org/officeDocument/2006/relationships/image" Target="../media/image82.jpeg"/><Relationship Id="rId4" Type="http://schemas.openxmlformats.org/officeDocument/2006/relationships/image" Target="../media/image73.emf"/><Relationship Id="rId9" Type="http://schemas.openxmlformats.org/officeDocument/2006/relationships/image" Target="../media/image81.png"/></Relationships>
</file>

<file path=ppt/slides/_rels/slide23.xml.rels><?xml version="1.0" encoding="UTF-8" standalone="yes"?>
<Relationships xmlns="http://schemas.openxmlformats.org/package/2006/relationships"><Relationship Id="rId3" Type="http://schemas.openxmlformats.org/officeDocument/2006/relationships/image" Target="../media/image83.jpg"/><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8" Type="http://schemas.openxmlformats.org/officeDocument/2006/relationships/customXml" Target="../ink/ink31.xml"/><Relationship Id="rId13" Type="http://schemas.openxmlformats.org/officeDocument/2006/relationships/image" Target="../media/image141.png"/><Relationship Id="rId3" Type="http://schemas.openxmlformats.org/officeDocument/2006/relationships/image" Target="../media/image84.png"/><Relationship Id="rId7" Type="http://schemas.openxmlformats.org/officeDocument/2006/relationships/image" Target="../media/image114.png"/><Relationship Id="rId12" Type="http://schemas.openxmlformats.org/officeDocument/2006/relationships/customXml" Target="../ink/ink33.xml"/><Relationship Id="rId2" Type="http://schemas.openxmlformats.org/officeDocument/2006/relationships/notesSlide" Target="../notesSlides/notesSlide7.xml"/><Relationship Id="rId1" Type="http://schemas.openxmlformats.org/officeDocument/2006/relationships/slideLayout" Target="../slideLayouts/slideLayout10.xml"/><Relationship Id="rId6" Type="http://schemas.openxmlformats.org/officeDocument/2006/relationships/customXml" Target="../ink/ink30.xml"/><Relationship Id="rId11" Type="http://schemas.openxmlformats.org/officeDocument/2006/relationships/image" Target="../media/image1310.png"/><Relationship Id="rId5" Type="http://schemas.openxmlformats.org/officeDocument/2006/relationships/image" Target="../media/image1010.png"/><Relationship Id="rId15" Type="http://schemas.openxmlformats.org/officeDocument/2006/relationships/image" Target="../media/image150.png"/><Relationship Id="rId10" Type="http://schemas.openxmlformats.org/officeDocument/2006/relationships/customXml" Target="../ink/ink32.xml"/><Relationship Id="rId4" Type="http://schemas.openxmlformats.org/officeDocument/2006/relationships/customXml" Target="../ink/ink29.xml"/><Relationship Id="rId9" Type="http://schemas.openxmlformats.org/officeDocument/2006/relationships/image" Target="../media/image12.png"/><Relationship Id="rId14" Type="http://schemas.openxmlformats.org/officeDocument/2006/relationships/customXml" Target="../ink/ink3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28.xml.rels><?xml version="1.0" encoding="UTF-8" standalone="yes"?>
<Relationships xmlns="http://schemas.openxmlformats.org/package/2006/relationships"><Relationship Id="rId2" Type="http://schemas.openxmlformats.org/officeDocument/2006/relationships/image" Target="../media/image85.png"/><Relationship Id="rId1" Type="http://schemas.openxmlformats.org/officeDocument/2006/relationships/slideLayout" Target="../slideLayouts/slideLayout23.xml"/></Relationships>
</file>

<file path=ppt/slides/_rels/slide29.xml.rels><?xml version="1.0" encoding="UTF-8" standalone="yes"?>
<Relationships xmlns="http://schemas.openxmlformats.org/package/2006/relationships"><Relationship Id="rId2" Type="http://schemas.openxmlformats.org/officeDocument/2006/relationships/image" Target="../media/image87.png"/><Relationship Id="rId1" Type="http://schemas.openxmlformats.org/officeDocument/2006/relationships/slideLayout" Target="../slideLayouts/slideLayout23.xml"/></Relationships>
</file>

<file path=ppt/slides/_rels/slide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3" Type="http://schemas.openxmlformats.org/officeDocument/2006/relationships/image" Target="../media/image89.png"/><Relationship Id="rId2" Type="http://schemas.openxmlformats.org/officeDocument/2006/relationships/image" Target="../media/image88.png"/><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3" Type="http://schemas.openxmlformats.org/officeDocument/2006/relationships/image" Target="NULL"/><Relationship Id="rId2" Type="http://schemas.openxmlformats.org/officeDocument/2006/relationships/image" Target="../media/image90.jpeg"/><Relationship Id="rId1" Type="http://schemas.openxmlformats.org/officeDocument/2006/relationships/slideLayout" Target="../slideLayouts/slideLayout23.xml"/><Relationship Id="rId5" Type="http://schemas.openxmlformats.org/officeDocument/2006/relationships/image" Target="../media/image91.jpeg"/><Relationship Id="rId4" Type="http://schemas.openxmlformats.org/officeDocument/2006/relationships/image" Target="NULL"/></Relationships>
</file>

<file path=ppt/slides/_rels/slide32.xml.rels><?xml version="1.0" encoding="UTF-8" standalone="yes"?>
<Relationships xmlns="http://schemas.openxmlformats.org/package/2006/relationships"><Relationship Id="rId3" Type="http://schemas.openxmlformats.org/officeDocument/2006/relationships/image" Target="../media/image93.png"/><Relationship Id="rId2" Type="http://schemas.openxmlformats.org/officeDocument/2006/relationships/image" Target="../media/image92.png"/><Relationship Id="rId1" Type="http://schemas.openxmlformats.org/officeDocument/2006/relationships/slideLayout" Target="../slideLayouts/slideLayout23.xml"/></Relationships>
</file>

<file path=ppt/slides/_rels/slide33.xml.rels><?xml version="1.0" encoding="UTF-8" standalone="yes"?>
<Relationships xmlns="http://schemas.openxmlformats.org/package/2006/relationships"><Relationship Id="rId3" Type="http://schemas.openxmlformats.org/officeDocument/2006/relationships/image" Target="../media/image95.jpeg"/><Relationship Id="rId2" Type="http://schemas.openxmlformats.org/officeDocument/2006/relationships/image" Target="../media/image94.jpeg"/><Relationship Id="rId1" Type="http://schemas.openxmlformats.org/officeDocument/2006/relationships/slideLayout" Target="../slideLayouts/slideLayout23.xml"/><Relationship Id="rId4" Type="http://schemas.openxmlformats.org/officeDocument/2006/relationships/image" Target="../media/image96.jpeg"/></Relationships>
</file>

<file path=ppt/slides/_rels/slide34.xml.rels><?xml version="1.0" encoding="UTF-8" standalone="yes"?>
<Relationships xmlns="http://schemas.openxmlformats.org/package/2006/relationships"><Relationship Id="rId3" Type="http://schemas.openxmlformats.org/officeDocument/2006/relationships/image" Target="../media/image97.jpg"/><Relationship Id="rId2" Type="http://schemas.openxmlformats.org/officeDocument/2006/relationships/image" Target="../media/image93.png"/><Relationship Id="rId1" Type="http://schemas.openxmlformats.org/officeDocument/2006/relationships/slideLayout" Target="../slideLayouts/slideLayout6.xml"/><Relationship Id="rId4" Type="http://schemas.openxmlformats.org/officeDocument/2006/relationships/image" Target="../media/image98.pn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36.xml.rels><?xml version="1.0" encoding="UTF-8" standalone="yes"?>
<Relationships xmlns="http://schemas.openxmlformats.org/package/2006/relationships"><Relationship Id="rId2" Type="http://schemas.openxmlformats.org/officeDocument/2006/relationships/image" Target="../media/image99.png"/><Relationship Id="rId1" Type="http://schemas.openxmlformats.org/officeDocument/2006/relationships/slideLayout" Target="../slideLayouts/slideLayout23.xml"/></Relationships>
</file>

<file path=ppt/slides/_rels/slide37.xml.rels><?xml version="1.0" encoding="UTF-8" standalone="yes"?>
<Relationships xmlns="http://schemas.openxmlformats.org/package/2006/relationships"><Relationship Id="rId3" Type="http://schemas.openxmlformats.org/officeDocument/2006/relationships/image" Target="../media/image101.png"/><Relationship Id="rId2" Type="http://schemas.openxmlformats.org/officeDocument/2006/relationships/image" Target="../media/image100.png"/><Relationship Id="rId1" Type="http://schemas.openxmlformats.org/officeDocument/2006/relationships/slideLayout" Target="../slideLayouts/slideLayout23.xml"/><Relationship Id="rId6" Type="http://schemas.openxmlformats.org/officeDocument/2006/relationships/image" Target="../media/image104.png"/><Relationship Id="rId5" Type="http://schemas.openxmlformats.org/officeDocument/2006/relationships/image" Target="../media/image103.png"/><Relationship Id="rId4" Type="http://schemas.openxmlformats.org/officeDocument/2006/relationships/image" Target="../media/image102.png"/></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9.xml.rels><?xml version="1.0" encoding="UTF-8" standalone="yes"?>
<Relationships xmlns="http://schemas.openxmlformats.org/package/2006/relationships"><Relationship Id="rId8" Type="http://schemas.openxmlformats.org/officeDocument/2006/relationships/image" Target="../media/image111.png"/><Relationship Id="rId3" Type="http://schemas.openxmlformats.org/officeDocument/2006/relationships/image" Target="../media/image106.png"/><Relationship Id="rId7" Type="http://schemas.openxmlformats.org/officeDocument/2006/relationships/image" Target="../media/image110.png"/><Relationship Id="rId2" Type="http://schemas.openxmlformats.org/officeDocument/2006/relationships/image" Target="../media/image105.png"/><Relationship Id="rId1" Type="http://schemas.openxmlformats.org/officeDocument/2006/relationships/slideLayout" Target="../slideLayouts/slideLayout5.xml"/><Relationship Id="rId6" Type="http://schemas.openxmlformats.org/officeDocument/2006/relationships/image" Target="../media/image109.png"/><Relationship Id="rId5" Type="http://schemas.openxmlformats.org/officeDocument/2006/relationships/image" Target="../media/image108.png"/><Relationship Id="rId4" Type="http://schemas.openxmlformats.org/officeDocument/2006/relationships/image" Target="../media/image107.png"/><Relationship Id="rId9" Type="http://schemas.openxmlformats.org/officeDocument/2006/relationships/image" Target="../media/image112.png"/></Relationships>
</file>

<file path=ppt/slides/_rels/slide4.xml.rels><?xml version="1.0" encoding="UTF-8" standalone="yes"?>
<Relationships xmlns="http://schemas.openxmlformats.org/package/2006/relationships"><Relationship Id="rId3" Type="http://schemas.microsoft.com/office/2018/10/relationships/comments" Target="../comments/modernComment_135_13AAEA96.xml"/><Relationship Id="rId2" Type="http://schemas.openxmlformats.org/officeDocument/2006/relationships/notesSlide" Target="../notesSlides/notesSlide2.xml"/><Relationship Id="rId1" Type="http://schemas.openxmlformats.org/officeDocument/2006/relationships/slideLayout" Target="../slideLayouts/slideLayout6.xml"/><Relationship Id="rId5" Type="http://schemas.openxmlformats.org/officeDocument/2006/relationships/image" Target="../media/image10.png"/><Relationship Id="rId4" Type="http://schemas.openxmlformats.org/officeDocument/2006/relationships/image" Target="../media/image9.png"/></Relationships>
</file>

<file path=ppt/slides/_rels/slide40.xml.rels><?xml version="1.0" encoding="UTF-8" standalone="yes"?>
<Relationships xmlns="http://schemas.openxmlformats.org/package/2006/relationships"><Relationship Id="rId3" Type="http://schemas.openxmlformats.org/officeDocument/2006/relationships/image" Target="../media/image114.emf"/><Relationship Id="rId2" Type="http://schemas.openxmlformats.org/officeDocument/2006/relationships/image" Target="../media/image113.png"/><Relationship Id="rId1" Type="http://schemas.openxmlformats.org/officeDocument/2006/relationships/slideLayout" Target="../slideLayouts/slideLayout5.xml"/><Relationship Id="rId5" Type="http://schemas.openxmlformats.org/officeDocument/2006/relationships/image" Target="../media/image116.png"/><Relationship Id="rId4" Type="http://schemas.openxmlformats.org/officeDocument/2006/relationships/image" Target="../media/image115.png"/></Relationships>
</file>

<file path=ppt/slides/_rels/slide41.xml.rels><?xml version="1.0" encoding="UTF-8" standalone="yes"?>
<Relationships xmlns="http://schemas.openxmlformats.org/package/2006/relationships"><Relationship Id="rId8" Type="http://schemas.openxmlformats.org/officeDocument/2006/relationships/image" Target="../media/image123.png"/><Relationship Id="rId3" Type="http://schemas.openxmlformats.org/officeDocument/2006/relationships/image" Target="../media/image118.png"/><Relationship Id="rId7" Type="http://schemas.openxmlformats.org/officeDocument/2006/relationships/image" Target="../media/image122.emf"/><Relationship Id="rId2" Type="http://schemas.openxmlformats.org/officeDocument/2006/relationships/image" Target="../media/image117.png"/><Relationship Id="rId1" Type="http://schemas.openxmlformats.org/officeDocument/2006/relationships/slideLayout" Target="../slideLayouts/slideLayout5.xml"/><Relationship Id="rId6" Type="http://schemas.openxmlformats.org/officeDocument/2006/relationships/image" Target="../media/image121.emf"/><Relationship Id="rId5" Type="http://schemas.openxmlformats.org/officeDocument/2006/relationships/image" Target="../media/image120.emf"/><Relationship Id="rId4" Type="http://schemas.openxmlformats.org/officeDocument/2006/relationships/image" Target="../media/image119.emf"/><Relationship Id="rId9" Type="http://schemas.openxmlformats.org/officeDocument/2006/relationships/image" Target="../media/image124.png"/></Relationships>
</file>

<file path=ppt/slides/_rels/slide42.xml.rels><?xml version="1.0" encoding="UTF-8" standalone="yes"?>
<Relationships xmlns="http://schemas.openxmlformats.org/package/2006/relationships"><Relationship Id="rId3" Type="http://schemas.openxmlformats.org/officeDocument/2006/relationships/image" Target="../media/image126.png"/><Relationship Id="rId2" Type="http://schemas.openxmlformats.org/officeDocument/2006/relationships/image" Target="../media/image125.png"/><Relationship Id="rId1" Type="http://schemas.openxmlformats.org/officeDocument/2006/relationships/slideLayout" Target="../slideLayouts/slideLayout22.xml"/><Relationship Id="rId4" Type="http://schemas.openxmlformats.org/officeDocument/2006/relationships/image" Target="../media/image127.png"/></Relationships>
</file>

<file path=ppt/slides/_rels/slide43.xml.rels><?xml version="1.0" encoding="UTF-8" standalone="yes"?>
<Relationships xmlns="http://schemas.openxmlformats.org/package/2006/relationships"><Relationship Id="rId2" Type="http://schemas.openxmlformats.org/officeDocument/2006/relationships/image" Target="../media/image128.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130.png"/><Relationship Id="rId2" Type="http://schemas.openxmlformats.org/officeDocument/2006/relationships/image" Target="../media/image129.png"/><Relationship Id="rId1" Type="http://schemas.openxmlformats.org/officeDocument/2006/relationships/slideLayout" Target="../slideLayouts/slideLayout5.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6.xml.rels><?xml version="1.0" encoding="UTF-8" standalone="yes"?>
<Relationships xmlns="http://schemas.openxmlformats.org/package/2006/relationships"><Relationship Id="rId3" Type="http://schemas.openxmlformats.org/officeDocument/2006/relationships/image" Target="../media/image132.png"/><Relationship Id="rId2" Type="http://schemas.openxmlformats.org/officeDocument/2006/relationships/image" Target="../media/image131.png"/><Relationship Id="rId1" Type="http://schemas.openxmlformats.org/officeDocument/2006/relationships/slideLayout" Target="../slideLayouts/slideLayout5.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48.xml.rels><?xml version="1.0" encoding="UTF-8" standalone="yes"?>
<Relationships xmlns="http://schemas.openxmlformats.org/package/2006/relationships"><Relationship Id="rId2" Type="http://schemas.openxmlformats.org/officeDocument/2006/relationships/image" Target="../media/image133.png"/><Relationship Id="rId1" Type="http://schemas.openxmlformats.org/officeDocument/2006/relationships/slideLayout" Target="../slideLayouts/slideLayout22.xml"/></Relationships>
</file>

<file path=ppt/slides/_rels/slide49.xml.rels><?xml version="1.0" encoding="UTF-8" standalone="yes"?>
<Relationships xmlns="http://schemas.openxmlformats.org/package/2006/relationships"><Relationship Id="rId3" Type="http://schemas.openxmlformats.org/officeDocument/2006/relationships/image" Target="../media/image840.png"/><Relationship Id="rId7" Type="http://schemas.openxmlformats.org/officeDocument/2006/relationships/image" Target="../media/image1290.png"/><Relationship Id="rId2" Type="http://schemas.openxmlformats.org/officeDocument/2006/relationships/customXml" Target="../ink/ink35.xml"/><Relationship Id="rId1" Type="http://schemas.openxmlformats.org/officeDocument/2006/relationships/slideLayout" Target="../slideLayouts/slideLayout6.xml"/><Relationship Id="rId6" Type="http://schemas.openxmlformats.org/officeDocument/2006/relationships/customXml" Target="../ink/ink37.xml"/><Relationship Id="rId5" Type="http://schemas.openxmlformats.org/officeDocument/2006/relationships/image" Target="../media/image1280.png"/><Relationship Id="rId4" Type="http://schemas.openxmlformats.org/officeDocument/2006/relationships/customXml" Target="../ink/ink36.xml"/></Relationships>
</file>

<file path=ppt/slides/_rels/slide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6.xml"/></Relationships>
</file>

<file path=ppt/slides/_rels/slide50.xml.rels><?xml version="1.0" encoding="UTF-8" standalone="yes"?>
<Relationships xmlns="http://schemas.openxmlformats.org/package/2006/relationships"><Relationship Id="rId3" Type="http://schemas.openxmlformats.org/officeDocument/2006/relationships/image" Target="../media/image134.png"/><Relationship Id="rId2" Type="http://schemas.microsoft.com/office/2018/10/relationships/comments" Target="../comments/modernComment_163_6FACA176.xml"/><Relationship Id="rId1" Type="http://schemas.openxmlformats.org/officeDocument/2006/relationships/slideLayout" Target="../slideLayouts/slideLayout5.xml"/></Relationships>
</file>

<file path=ppt/slides/_rels/slide51.xml.rels><?xml version="1.0" encoding="UTF-8" standalone="yes"?>
<Relationships xmlns="http://schemas.openxmlformats.org/package/2006/relationships"><Relationship Id="rId3" Type="http://schemas.openxmlformats.org/officeDocument/2006/relationships/image" Target="../media/image136.png"/><Relationship Id="rId2" Type="http://schemas.openxmlformats.org/officeDocument/2006/relationships/image" Target="../media/image135.png"/><Relationship Id="rId1" Type="http://schemas.openxmlformats.org/officeDocument/2006/relationships/slideLayout" Target="../slideLayouts/slideLayout5.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6.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9.xml.rels><?xml version="1.0" encoding="UTF-8" standalone="yes"?>
<Relationships xmlns="http://schemas.openxmlformats.org/package/2006/relationships"><Relationship Id="rId3" Type="http://schemas.openxmlformats.org/officeDocument/2006/relationships/image" Target="../media/image138.png"/><Relationship Id="rId2" Type="http://schemas.openxmlformats.org/officeDocument/2006/relationships/image" Target="../media/image137.png"/><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3" Type="http://schemas.openxmlformats.org/officeDocument/2006/relationships/image" Target="../media/image18.png"/><Relationship Id="rId7" Type="http://schemas.openxmlformats.org/officeDocument/2006/relationships/image" Target="../media/image20.png"/><Relationship Id="rId2" Type="http://schemas.openxmlformats.org/officeDocument/2006/relationships/customXml" Target="../ink/ink1.xml"/><Relationship Id="rId1" Type="http://schemas.openxmlformats.org/officeDocument/2006/relationships/slideLayout" Target="../slideLayouts/slideLayout6.xml"/><Relationship Id="rId6" Type="http://schemas.openxmlformats.org/officeDocument/2006/relationships/customXml" Target="../ink/ink3.xml"/><Relationship Id="rId5" Type="http://schemas.openxmlformats.org/officeDocument/2006/relationships/image" Target="../media/image19.png"/><Relationship Id="rId4" Type="http://schemas.openxmlformats.org/officeDocument/2006/relationships/customXml" Target="../ink/ink2.xml"/></Relationships>
</file>

<file path=ppt/slides/_rels/slide60.xml.rels><?xml version="1.0" encoding="UTF-8" standalone="yes"?>
<Relationships xmlns="http://schemas.openxmlformats.org/package/2006/relationships"><Relationship Id="rId3" Type="http://schemas.openxmlformats.org/officeDocument/2006/relationships/image" Target="../media/image140.png"/><Relationship Id="rId2" Type="http://schemas.openxmlformats.org/officeDocument/2006/relationships/image" Target="../media/image139.png"/><Relationship Id="rId1" Type="http://schemas.openxmlformats.org/officeDocument/2006/relationships/slideLayout" Target="../slideLayouts/slideLayout5.xml"/></Relationships>
</file>

<file path=ppt/slides/_rels/slide61.xml.rels><?xml version="1.0" encoding="UTF-8" standalone="yes"?>
<Relationships xmlns="http://schemas.openxmlformats.org/package/2006/relationships"><Relationship Id="rId3" Type="http://schemas.openxmlformats.org/officeDocument/2006/relationships/image" Target="../media/image142.jpg"/><Relationship Id="rId2" Type="http://schemas.openxmlformats.org/officeDocument/2006/relationships/image" Target="../media/image141.jpg"/><Relationship Id="rId1" Type="http://schemas.openxmlformats.org/officeDocument/2006/relationships/slideLayout" Target="../slideLayouts/slideLayout5.xml"/><Relationship Id="rId4" Type="http://schemas.openxmlformats.org/officeDocument/2006/relationships/image" Target="../media/image82.jpeg"/></Relationships>
</file>

<file path=ppt/slides/_rels/slide7.xml.rels><?xml version="1.0" encoding="UTF-8" standalone="yes"?>
<Relationships xmlns="http://schemas.openxmlformats.org/package/2006/relationships"><Relationship Id="rId3" Type="http://schemas.openxmlformats.org/officeDocument/2006/relationships/image" Target="../media/image12.emf"/><Relationship Id="rId2" Type="http://schemas.openxmlformats.org/officeDocument/2006/relationships/image" Target="../media/image11.png"/><Relationship Id="rId1" Type="http://schemas.openxmlformats.org/officeDocument/2006/relationships/slideLayout" Target="../slideLayouts/slideLayout5.xml"/><Relationship Id="rId5" Type="http://schemas.openxmlformats.org/officeDocument/2006/relationships/image" Target="../media/image14.png"/><Relationship Id="rId4" Type="http://schemas.openxmlformats.org/officeDocument/2006/relationships/image" Target="../media/image13.png"/></Relationships>
</file>

<file path=ppt/slides/_rels/slide8.xml.rels><?xml version="1.0" encoding="UTF-8" standalone="yes"?>
<Relationships xmlns="http://schemas.openxmlformats.org/package/2006/relationships"><Relationship Id="rId13" Type="http://schemas.openxmlformats.org/officeDocument/2006/relationships/image" Target="../media/image28.png"/><Relationship Id="rId18" Type="http://schemas.openxmlformats.org/officeDocument/2006/relationships/image" Target="../media/image33.png"/><Relationship Id="rId26" Type="http://schemas.openxmlformats.org/officeDocument/2006/relationships/image" Target="../media/image41.png"/><Relationship Id="rId39" Type="http://schemas.openxmlformats.org/officeDocument/2006/relationships/image" Target="../media/image54.png"/><Relationship Id="rId21" Type="http://schemas.openxmlformats.org/officeDocument/2006/relationships/image" Target="../media/image36.png"/><Relationship Id="rId34" Type="http://schemas.openxmlformats.org/officeDocument/2006/relationships/image" Target="../media/image49.png"/><Relationship Id="rId42" Type="http://schemas.openxmlformats.org/officeDocument/2006/relationships/image" Target="../media/image57.png"/><Relationship Id="rId7" Type="http://schemas.openxmlformats.org/officeDocument/2006/relationships/image" Target="../media/image22.png"/><Relationship Id="rId2" Type="http://schemas.openxmlformats.org/officeDocument/2006/relationships/image" Target="../media/image15.png"/><Relationship Id="rId16" Type="http://schemas.openxmlformats.org/officeDocument/2006/relationships/image" Target="../media/image31.png"/><Relationship Id="rId20" Type="http://schemas.openxmlformats.org/officeDocument/2006/relationships/image" Target="../media/image35.png"/><Relationship Id="rId29" Type="http://schemas.openxmlformats.org/officeDocument/2006/relationships/image" Target="../media/image44.png"/><Relationship Id="rId41" Type="http://schemas.openxmlformats.org/officeDocument/2006/relationships/image" Target="../media/image56.jpg"/><Relationship Id="rId1" Type="http://schemas.openxmlformats.org/officeDocument/2006/relationships/slideLayout" Target="../slideLayouts/slideLayout19.xml"/><Relationship Id="rId6" Type="http://schemas.openxmlformats.org/officeDocument/2006/relationships/image" Target="../media/image21.png"/><Relationship Id="rId11" Type="http://schemas.openxmlformats.org/officeDocument/2006/relationships/image" Target="../media/image26.png"/><Relationship Id="rId24" Type="http://schemas.openxmlformats.org/officeDocument/2006/relationships/image" Target="../media/image39.png"/><Relationship Id="rId32" Type="http://schemas.openxmlformats.org/officeDocument/2006/relationships/image" Target="../media/image47.png"/><Relationship Id="rId37" Type="http://schemas.openxmlformats.org/officeDocument/2006/relationships/image" Target="../media/image52.png"/><Relationship Id="rId40" Type="http://schemas.openxmlformats.org/officeDocument/2006/relationships/image" Target="../media/image55.jpg"/><Relationship Id="rId5" Type="http://schemas.openxmlformats.org/officeDocument/2006/relationships/image" Target="../media/image18.emf"/><Relationship Id="rId15" Type="http://schemas.openxmlformats.org/officeDocument/2006/relationships/image" Target="../media/image30.png"/><Relationship Id="rId23" Type="http://schemas.openxmlformats.org/officeDocument/2006/relationships/image" Target="../media/image38.png"/><Relationship Id="rId28" Type="http://schemas.openxmlformats.org/officeDocument/2006/relationships/image" Target="../media/image43.png"/><Relationship Id="rId36" Type="http://schemas.openxmlformats.org/officeDocument/2006/relationships/image" Target="../media/image51.png"/><Relationship Id="rId10" Type="http://schemas.openxmlformats.org/officeDocument/2006/relationships/image" Target="../media/image25.png"/><Relationship Id="rId19" Type="http://schemas.openxmlformats.org/officeDocument/2006/relationships/image" Target="../media/image34.png"/><Relationship Id="rId31" Type="http://schemas.openxmlformats.org/officeDocument/2006/relationships/image" Target="../media/image46.png"/><Relationship Id="rId44" Type="http://schemas.openxmlformats.org/officeDocument/2006/relationships/image" Target="../media/image59.png"/><Relationship Id="rId4" Type="http://schemas.openxmlformats.org/officeDocument/2006/relationships/image" Target="../media/image17.png"/><Relationship Id="rId9" Type="http://schemas.openxmlformats.org/officeDocument/2006/relationships/image" Target="../media/image24.png"/><Relationship Id="rId14" Type="http://schemas.openxmlformats.org/officeDocument/2006/relationships/image" Target="../media/image29.png"/><Relationship Id="rId22" Type="http://schemas.openxmlformats.org/officeDocument/2006/relationships/image" Target="../media/image37.png"/><Relationship Id="rId27" Type="http://schemas.openxmlformats.org/officeDocument/2006/relationships/image" Target="../media/image42.png"/><Relationship Id="rId30" Type="http://schemas.openxmlformats.org/officeDocument/2006/relationships/image" Target="../media/image45.png"/><Relationship Id="rId35" Type="http://schemas.openxmlformats.org/officeDocument/2006/relationships/image" Target="../media/image50.png"/><Relationship Id="rId43" Type="http://schemas.openxmlformats.org/officeDocument/2006/relationships/image" Target="../media/image58.png"/><Relationship Id="rId8" Type="http://schemas.openxmlformats.org/officeDocument/2006/relationships/image" Target="../media/image23.emf"/><Relationship Id="rId3" Type="http://schemas.openxmlformats.org/officeDocument/2006/relationships/image" Target="../media/image16.png"/><Relationship Id="rId12" Type="http://schemas.openxmlformats.org/officeDocument/2006/relationships/image" Target="../media/image27.png"/><Relationship Id="rId17" Type="http://schemas.openxmlformats.org/officeDocument/2006/relationships/image" Target="../media/image32.png"/><Relationship Id="rId25" Type="http://schemas.openxmlformats.org/officeDocument/2006/relationships/image" Target="../media/image40.png"/><Relationship Id="rId33" Type="http://schemas.openxmlformats.org/officeDocument/2006/relationships/image" Target="../media/image48.png"/><Relationship Id="rId38" Type="http://schemas.openxmlformats.org/officeDocument/2006/relationships/image" Target="../media/image53.png"/></Relationships>
</file>

<file path=ppt/slides/_rels/slide9.xml.rels><?xml version="1.0" encoding="UTF-8" standalone="yes"?>
<Relationships xmlns="http://schemas.openxmlformats.org/package/2006/relationships"><Relationship Id="rId2" Type="http://schemas.openxmlformats.org/officeDocument/2006/relationships/image" Target="../media/image60.png"/><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2C55D0-EF65-5184-5180-70C748F9ECB3}"/>
              </a:ext>
            </a:extLst>
          </p:cNvPr>
          <p:cNvSpPr>
            <a:spLocks noGrp="1"/>
          </p:cNvSpPr>
          <p:nvPr>
            <p:ph type="ctrTitle"/>
          </p:nvPr>
        </p:nvSpPr>
        <p:spPr/>
        <p:txBody>
          <a:bodyPr/>
          <a:lstStyle/>
          <a:p>
            <a:pPr algn="ctr"/>
            <a:r>
              <a:rPr lang="en-US" dirty="0"/>
              <a:t>Engineering Development of the DarkSide 20k AAr Cryogenic System</a:t>
            </a:r>
            <a:endParaRPr lang="en-GB" dirty="0"/>
          </a:p>
        </p:txBody>
      </p:sp>
      <p:sp>
        <p:nvSpPr>
          <p:cNvPr id="3" name="Subtitle 2">
            <a:extLst>
              <a:ext uri="{FF2B5EF4-FFF2-40B4-BE49-F238E27FC236}">
                <a16:creationId xmlns:a16="http://schemas.microsoft.com/office/drawing/2014/main" id="{F7B0DD35-25FE-650C-D3E7-DA9E47CBB676}"/>
              </a:ext>
            </a:extLst>
          </p:cNvPr>
          <p:cNvSpPr>
            <a:spLocks noGrp="1"/>
          </p:cNvSpPr>
          <p:nvPr>
            <p:ph type="subTitle" idx="1"/>
          </p:nvPr>
        </p:nvSpPr>
        <p:spPr/>
        <p:txBody>
          <a:bodyPr/>
          <a:lstStyle/>
          <a:p>
            <a:r>
              <a:rPr lang="en-GB" dirty="0"/>
              <a:t>Tiziano Baroncelli (TE-CRG-CL)</a:t>
            </a:r>
          </a:p>
          <a:p>
            <a:r>
              <a:rPr lang="en-GB" b="0" dirty="0"/>
              <a:t>29 May 2024</a:t>
            </a:r>
          </a:p>
        </p:txBody>
      </p:sp>
    </p:spTree>
    <p:extLst>
      <p:ext uri="{BB962C8B-B14F-4D97-AF65-F5344CB8AC3E}">
        <p14:creationId xmlns:p14="http://schemas.microsoft.com/office/powerpoint/2010/main" val="381634526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8FA8D49E-1D52-5B5C-7210-02913401C1D9}"/>
              </a:ext>
            </a:extLst>
          </p:cNvPr>
          <p:cNvSpPr>
            <a:spLocks noGrp="1"/>
          </p:cNvSpPr>
          <p:nvPr>
            <p:ph type="dt" sz="half" idx="10"/>
          </p:nvPr>
        </p:nvSpPr>
        <p:spPr/>
        <p:txBody>
          <a:bodyPr/>
          <a:lstStyle/>
          <a:p>
            <a:r>
              <a:rPr lang="en-US" dirty="0"/>
              <a:t>29 May 2024</a:t>
            </a:r>
          </a:p>
        </p:txBody>
      </p:sp>
      <p:sp>
        <p:nvSpPr>
          <p:cNvPr id="6" name="Footer Placeholder 5">
            <a:extLst>
              <a:ext uri="{FF2B5EF4-FFF2-40B4-BE49-F238E27FC236}">
                <a16:creationId xmlns:a16="http://schemas.microsoft.com/office/drawing/2014/main" id="{0C57EB4A-8184-6ECF-5FD8-05B81614FCA0}"/>
              </a:ext>
            </a:extLst>
          </p:cNvPr>
          <p:cNvSpPr>
            <a:spLocks noGrp="1"/>
          </p:cNvSpPr>
          <p:nvPr>
            <p:ph type="ftr" sz="quarter" idx="11"/>
          </p:nvPr>
        </p:nvSpPr>
        <p:spPr/>
        <p:txBody>
          <a:bodyPr/>
          <a:lstStyle/>
          <a:p>
            <a:r>
              <a:rPr lang="en-US" dirty="0"/>
              <a:t>Tiziano Baroncelli | </a:t>
            </a:r>
            <a:r>
              <a:rPr lang="en-GB" dirty="0"/>
              <a:t>Engineering Development of the DarkSide 20k AAr Cryogenic System</a:t>
            </a:r>
            <a:endParaRPr lang="en-US" dirty="0"/>
          </a:p>
        </p:txBody>
      </p:sp>
      <p:sp>
        <p:nvSpPr>
          <p:cNvPr id="7" name="Slide Number Placeholder 6">
            <a:extLst>
              <a:ext uri="{FF2B5EF4-FFF2-40B4-BE49-F238E27FC236}">
                <a16:creationId xmlns:a16="http://schemas.microsoft.com/office/drawing/2014/main" id="{D520C4DF-2B38-8CCC-0C9A-D8E1D9517AA7}"/>
              </a:ext>
            </a:extLst>
          </p:cNvPr>
          <p:cNvSpPr>
            <a:spLocks noGrp="1"/>
          </p:cNvSpPr>
          <p:nvPr>
            <p:ph type="sldNum" sz="quarter" idx="12"/>
          </p:nvPr>
        </p:nvSpPr>
        <p:spPr/>
        <p:txBody>
          <a:bodyPr/>
          <a:lstStyle/>
          <a:p>
            <a:fld id="{36B5EA5A-BC32-A742-B11B-8E7414D5B535}" type="slidenum">
              <a:rPr lang="en-US" smtClean="0"/>
              <a:pPr/>
              <a:t>10</a:t>
            </a:fld>
            <a:endParaRPr lang="en-US" dirty="0"/>
          </a:p>
        </p:txBody>
      </p:sp>
      <p:sp>
        <p:nvSpPr>
          <p:cNvPr id="4" name="Title 6">
            <a:extLst>
              <a:ext uri="{FF2B5EF4-FFF2-40B4-BE49-F238E27FC236}">
                <a16:creationId xmlns:a16="http://schemas.microsoft.com/office/drawing/2014/main" id="{3BD42C76-C133-A428-0C23-B480A02786DE}"/>
              </a:ext>
            </a:extLst>
          </p:cNvPr>
          <p:cNvSpPr txBox="1">
            <a:spLocks/>
          </p:cNvSpPr>
          <p:nvPr/>
        </p:nvSpPr>
        <p:spPr>
          <a:xfrm>
            <a:off x="407202" y="120903"/>
            <a:ext cx="10888661" cy="510656"/>
          </a:xfrm>
          <a:prstGeom prst="rect">
            <a:avLst/>
          </a:prstGeom>
          <a:solidFill>
            <a:schemeClr val="bg1"/>
          </a:solidFill>
        </p:spPr>
        <p:txBody>
          <a:bodyPr vert="horz" lIns="0" tIns="0" rIns="0" bIns="0" rtlCol="0" anchor="t" anchorCtr="0">
            <a:noAutofit/>
          </a:bodyPr>
          <a:lst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a:lstStyle>
          <a:p>
            <a:r>
              <a:rPr lang="en-US" sz="2800" dirty="0"/>
              <a:t>3. AAr cryogenics – project development</a:t>
            </a:r>
            <a:endParaRPr lang="en-GB" sz="2800" u="sng" dirty="0"/>
          </a:p>
        </p:txBody>
      </p:sp>
      <p:pic>
        <p:nvPicPr>
          <p:cNvPr id="8" name="Picture 7">
            <a:extLst>
              <a:ext uri="{FF2B5EF4-FFF2-40B4-BE49-F238E27FC236}">
                <a16:creationId xmlns:a16="http://schemas.microsoft.com/office/drawing/2014/main" id="{64A34CB1-D2B6-0C80-B977-38A91B842B21}"/>
              </a:ext>
            </a:extLst>
          </p:cNvPr>
          <p:cNvPicPr>
            <a:picLocks noChangeAspect="1"/>
          </p:cNvPicPr>
          <p:nvPr/>
        </p:nvPicPr>
        <p:blipFill>
          <a:blip r:embed="rId2"/>
          <a:stretch>
            <a:fillRect/>
          </a:stretch>
        </p:blipFill>
        <p:spPr>
          <a:xfrm>
            <a:off x="797939" y="1168280"/>
            <a:ext cx="4423816" cy="3956170"/>
          </a:xfrm>
          <a:prstGeom prst="rect">
            <a:avLst/>
          </a:prstGeom>
        </p:spPr>
      </p:pic>
      <p:pic>
        <p:nvPicPr>
          <p:cNvPr id="10" name="Picture 9">
            <a:extLst>
              <a:ext uri="{FF2B5EF4-FFF2-40B4-BE49-F238E27FC236}">
                <a16:creationId xmlns:a16="http://schemas.microsoft.com/office/drawing/2014/main" id="{0ABECB49-8163-E384-13E7-80B6F45773A4}"/>
              </a:ext>
            </a:extLst>
          </p:cNvPr>
          <p:cNvPicPr>
            <a:picLocks noChangeAspect="1"/>
          </p:cNvPicPr>
          <p:nvPr/>
        </p:nvPicPr>
        <p:blipFill>
          <a:blip r:embed="rId3"/>
          <a:stretch>
            <a:fillRect/>
          </a:stretch>
        </p:blipFill>
        <p:spPr>
          <a:xfrm>
            <a:off x="5621557" y="1168280"/>
            <a:ext cx="2728743" cy="3956170"/>
          </a:xfrm>
          <a:prstGeom prst="rect">
            <a:avLst/>
          </a:prstGeom>
        </p:spPr>
      </p:pic>
      <p:pic>
        <p:nvPicPr>
          <p:cNvPr id="12" name="Picture 11" descr="A metal cylinder with many needles&#10;&#10;Description automatically generated with medium confidence">
            <a:extLst>
              <a:ext uri="{FF2B5EF4-FFF2-40B4-BE49-F238E27FC236}">
                <a16:creationId xmlns:a16="http://schemas.microsoft.com/office/drawing/2014/main" id="{71DF6A0B-8D73-2B28-52ED-1318C7B9258D}"/>
              </a:ext>
            </a:extLst>
          </p:cNvPr>
          <p:cNvPicPr>
            <a:picLocks noChangeAspect="1"/>
          </p:cNvPicPr>
          <p:nvPr/>
        </p:nvPicPr>
        <p:blipFill rotWithShape="1">
          <a:blip r:embed="rId4"/>
          <a:srcRect l="29306" t="20838" r="30139" b="26853"/>
          <a:stretch/>
        </p:blipFill>
        <p:spPr>
          <a:xfrm rot="5400000">
            <a:off x="7950739" y="1967643"/>
            <a:ext cx="3956170" cy="2357444"/>
          </a:xfrm>
          <a:prstGeom prst="rect">
            <a:avLst/>
          </a:prstGeom>
        </p:spPr>
      </p:pic>
      <p:sp>
        <p:nvSpPr>
          <p:cNvPr id="13" name="TextBox 12">
            <a:extLst>
              <a:ext uri="{FF2B5EF4-FFF2-40B4-BE49-F238E27FC236}">
                <a16:creationId xmlns:a16="http://schemas.microsoft.com/office/drawing/2014/main" id="{08B54C89-91F0-6C8C-2809-F0D32E286C48}"/>
              </a:ext>
            </a:extLst>
          </p:cNvPr>
          <p:cNvSpPr txBox="1"/>
          <p:nvPr/>
        </p:nvSpPr>
        <p:spPr>
          <a:xfrm>
            <a:off x="797940" y="5228055"/>
            <a:ext cx="10393936" cy="461665"/>
          </a:xfrm>
          <a:prstGeom prst="rect">
            <a:avLst/>
          </a:prstGeom>
          <a:noFill/>
        </p:spPr>
        <p:txBody>
          <a:bodyPr wrap="square">
            <a:spAutoFit/>
          </a:bodyPr>
          <a:lstStyle/>
          <a:p>
            <a:pPr algn="ctr"/>
            <a:r>
              <a:rPr lang="en-US" sz="1200" i="1" dirty="0">
                <a:solidFill>
                  <a:srgbClr val="000000"/>
                </a:solidFill>
              </a:rPr>
              <a:t>Fig. 3.2a, 3.2b, 3.2c – Manufacturing activities on VB lot 1: machined top caps for LF, HR (left); HR inner filters (mol. Sieve, Cu filter) after pressure testing (middle); LF inner filter (mol. Sieve) during pressure testing.</a:t>
            </a:r>
            <a:endParaRPr lang="en-GB" sz="1200" i="1" dirty="0">
              <a:solidFill>
                <a:srgbClr val="000000"/>
              </a:solidFill>
            </a:endParaRPr>
          </a:p>
        </p:txBody>
      </p:sp>
    </p:spTree>
    <p:extLst>
      <p:ext uri="{BB962C8B-B14F-4D97-AF65-F5344CB8AC3E}">
        <p14:creationId xmlns:p14="http://schemas.microsoft.com/office/powerpoint/2010/main" val="301840096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Picture 16">
            <a:extLst>
              <a:ext uri="{FF2B5EF4-FFF2-40B4-BE49-F238E27FC236}">
                <a16:creationId xmlns:a16="http://schemas.microsoft.com/office/drawing/2014/main" id="{7C3386C6-B747-C219-F796-7F476DDF1F0B}"/>
              </a:ext>
            </a:extLst>
          </p:cNvPr>
          <p:cNvPicPr>
            <a:picLocks noChangeAspect="1"/>
          </p:cNvPicPr>
          <p:nvPr/>
        </p:nvPicPr>
        <p:blipFill>
          <a:blip r:embed="rId3"/>
          <a:stretch>
            <a:fillRect/>
          </a:stretch>
        </p:blipFill>
        <p:spPr>
          <a:xfrm>
            <a:off x="2375270" y="67882"/>
            <a:ext cx="8863860" cy="6170004"/>
          </a:xfrm>
          <a:prstGeom prst="rect">
            <a:avLst/>
          </a:prstGeom>
          <a:ln>
            <a:noFill/>
          </a:ln>
        </p:spPr>
      </p:pic>
      <p:sp>
        <p:nvSpPr>
          <p:cNvPr id="5" name="Date Placeholder 4">
            <a:extLst>
              <a:ext uri="{FF2B5EF4-FFF2-40B4-BE49-F238E27FC236}">
                <a16:creationId xmlns:a16="http://schemas.microsoft.com/office/drawing/2014/main" id="{91D03572-907F-088A-E262-F9570279A132}"/>
              </a:ext>
            </a:extLst>
          </p:cNvPr>
          <p:cNvSpPr>
            <a:spLocks noGrp="1"/>
          </p:cNvSpPr>
          <p:nvPr>
            <p:ph type="dt" sz="half" idx="10"/>
          </p:nvPr>
        </p:nvSpPr>
        <p:spPr/>
        <p:txBody>
          <a:bodyPr/>
          <a:lstStyle/>
          <a:p>
            <a:r>
              <a:rPr lang="en-US" dirty="0"/>
              <a:t>29 May 2024</a:t>
            </a:r>
          </a:p>
        </p:txBody>
      </p:sp>
      <p:sp>
        <p:nvSpPr>
          <p:cNvPr id="6" name="Footer Placeholder 5">
            <a:extLst>
              <a:ext uri="{FF2B5EF4-FFF2-40B4-BE49-F238E27FC236}">
                <a16:creationId xmlns:a16="http://schemas.microsoft.com/office/drawing/2014/main" id="{42F1163A-1AF1-73CC-30A7-C845BE7814BB}"/>
              </a:ext>
            </a:extLst>
          </p:cNvPr>
          <p:cNvSpPr>
            <a:spLocks noGrp="1"/>
          </p:cNvSpPr>
          <p:nvPr>
            <p:ph type="ftr" sz="quarter" idx="11"/>
          </p:nvPr>
        </p:nvSpPr>
        <p:spPr/>
        <p:txBody>
          <a:bodyPr/>
          <a:lstStyle/>
          <a:p>
            <a:r>
              <a:rPr lang="en-US" dirty="0"/>
              <a:t>Tiziano Baroncelli | </a:t>
            </a:r>
            <a:r>
              <a:rPr lang="en-GB" dirty="0"/>
              <a:t>Engineering Development of the DarkSide 20k AAr Cryogenic System</a:t>
            </a:r>
            <a:endParaRPr lang="en-US" dirty="0"/>
          </a:p>
        </p:txBody>
      </p:sp>
      <p:sp>
        <p:nvSpPr>
          <p:cNvPr id="7" name="Slide Number Placeholder 6">
            <a:extLst>
              <a:ext uri="{FF2B5EF4-FFF2-40B4-BE49-F238E27FC236}">
                <a16:creationId xmlns:a16="http://schemas.microsoft.com/office/drawing/2014/main" id="{DF9034BE-8BDA-331F-E020-CFEAF264FAAA}"/>
              </a:ext>
            </a:extLst>
          </p:cNvPr>
          <p:cNvSpPr>
            <a:spLocks noGrp="1"/>
          </p:cNvSpPr>
          <p:nvPr>
            <p:ph type="sldNum" sz="quarter" idx="12"/>
          </p:nvPr>
        </p:nvSpPr>
        <p:spPr/>
        <p:txBody>
          <a:bodyPr/>
          <a:lstStyle/>
          <a:p>
            <a:fld id="{36B5EA5A-BC32-A742-B11B-8E7414D5B535}" type="slidenum">
              <a:rPr lang="en-US" smtClean="0"/>
              <a:pPr/>
              <a:t>11</a:t>
            </a:fld>
            <a:endParaRPr lang="en-US" dirty="0"/>
          </a:p>
        </p:txBody>
      </p:sp>
      <p:sp>
        <p:nvSpPr>
          <p:cNvPr id="45" name="Title 6">
            <a:extLst>
              <a:ext uri="{FF2B5EF4-FFF2-40B4-BE49-F238E27FC236}">
                <a16:creationId xmlns:a16="http://schemas.microsoft.com/office/drawing/2014/main" id="{0B350364-876F-4A03-5C16-6D9DB2581192}"/>
              </a:ext>
            </a:extLst>
          </p:cNvPr>
          <p:cNvSpPr txBox="1">
            <a:spLocks/>
          </p:cNvSpPr>
          <p:nvPr/>
        </p:nvSpPr>
        <p:spPr>
          <a:xfrm>
            <a:off x="407202" y="120903"/>
            <a:ext cx="10888661" cy="510656"/>
          </a:xfrm>
          <a:prstGeom prst="rect">
            <a:avLst/>
          </a:prstGeom>
          <a:solidFill>
            <a:schemeClr val="bg1"/>
          </a:solidFill>
        </p:spPr>
        <p:txBody>
          <a:bodyPr vert="horz" lIns="0" tIns="0" rIns="0" bIns="0" rtlCol="0" anchor="t" anchorCtr="0">
            <a:noAutofit/>
          </a:bodyPr>
          <a:lst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a:lstStyle>
          <a:p>
            <a:r>
              <a:rPr lang="en-US" sz="2800" dirty="0"/>
              <a:t>4. Overview of the DarkSide 20k AAr system (cryostat SV)</a:t>
            </a:r>
            <a:endParaRPr lang="en-GB" sz="2800" dirty="0"/>
          </a:p>
        </p:txBody>
      </p:sp>
      <p:sp>
        <p:nvSpPr>
          <p:cNvPr id="48" name="TextBox 47">
            <a:extLst>
              <a:ext uri="{FF2B5EF4-FFF2-40B4-BE49-F238E27FC236}">
                <a16:creationId xmlns:a16="http://schemas.microsoft.com/office/drawing/2014/main" id="{30E2C604-3AF6-295F-457F-E875B0376358}"/>
              </a:ext>
            </a:extLst>
          </p:cNvPr>
          <p:cNvSpPr txBox="1"/>
          <p:nvPr/>
        </p:nvSpPr>
        <p:spPr>
          <a:xfrm>
            <a:off x="338537" y="856531"/>
            <a:ext cx="1980000" cy="615553"/>
          </a:xfrm>
          <a:prstGeom prst="rect">
            <a:avLst/>
          </a:prstGeom>
          <a:noFill/>
          <a:ln>
            <a:noFill/>
          </a:ln>
        </p:spPr>
        <p:txBody>
          <a:bodyPr wrap="square" lIns="0" tIns="0" rIns="0" bIns="0" rtlCol="0">
            <a:spAutoFit/>
          </a:bodyPr>
          <a:lstStyle/>
          <a:p>
            <a:pPr algn="ctr"/>
            <a:r>
              <a:rPr lang="en-US" sz="2000" dirty="0">
                <a:solidFill>
                  <a:srgbClr val="7030A0"/>
                </a:solidFill>
              </a:rPr>
              <a:t>Cryostat safety valves</a:t>
            </a:r>
            <a:endParaRPr lang="en-GB" sz="2000" dirty="0">
              <a:solidFill>
                <a:srgbClr val="7030A0"/>
              </a:solidFill>
            </a:endParaRPr>
          </a:p>
        </p:txBody>
      </p:sp>
      <p:sp>
        <p:nvSpPr>
          <p:cNvPr id="49" name="Rectangle 48">
            <a:extLst>
              <a:ext uri="{FF2B5EF4-FFF2-40B4-BE49-F238E27FC236}">
                <a16:creationId xmlns:a16="http://schemas.microsoft.com/office/drawing/2014/main" id="{73F12094-2A35-7D6E-D580-F13C75904BFB}"/>
              </a:ext>
            </a:extLst>
          </p:cNvPr>
          <p:cNvSpPr/>
          <p:nvPr/>
        </p:nvSpPr>
        <p:spPr>
          <a:xfrm>
            <a:off x="7487797" y="4227639"/>
            <a:ext cx="610412" cy="421550"/>
          </a:xfrm>
          <a:prstGeom prst="rect">
            <a:avLst/>
          </a:prstGeom>
          <a:noFill/>
          <a:ln w="19050">
            <a:solidFill>
              <a:srgbClr val="7030A0"/>
            </a:solidFill>
            <a:prstDash val="sys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3" name="Picture 2">
            <a:extLst>
              <a:ext uri="{FF2B5EF4-FFF2-40B4-BE49-F238E27FC236}">
                <a16:creationId xmlns:a16="http://schemas.microsoft.com/office/drawing/2014/main" id="{0A845FE7-C2EF-2F4F-F9ED-E362ACFC4C19}"/>
              </a:ext>
            </a:extLst>
          </p:cNvPr>
          <p:cNvPicPr>
            <a:picLocks noChangeAspect="1"/>
          </p:cNvPicPr>
          <p:nvPr/>
        </p:nvPicPr>
        <p:blipFill>
          <a:blip r:embed="rId4"/>
          <a:stretch>
            <a:fillRect/>
          </a:stretch>
        </p:blipFill>
        <p:spPr>
          <a:xfrm>
            <a:off x="1734668" y="1768154"/>
            <a:ext cx="4769095" cy="4178515"/>
          </a:xfrm>
          <a:prstGeom prst="rect">
            <a:avLst/>
          </a:prstGeom>
          <a:ln w="19050">
            <a:solidFill>
              <a:schemeClr val="accent5"/>
            </a:solidFill>
            <a:prstDash val="dash"/>
          </a:ln>
        </p:spPr>
      </p:pic>
      <p:cxnSp>
        <p:nvCxnSpPr>
          <p:cNvPr id="8" name="Straight Arrow Connector 7">
            <a:extLst>
              <a:ext uri="{FF2B5EF4-FFF2-40B4-BE49-F238E27FC236}">
                <a16:creationId xmlns:a16="http://schemas.microsoft.com/office/drawing/2014/main" id="{54145A94-4FC4-957B-D6C9-656CC8184218}"/>
              </a:ext>
            </a:extLst>
          </p:cNvPr>
          <p:cNvCxnSpPr>
            <a:stCxn id="49" idx="1"/>
            <a:endCxn id="3" idx="3"/>
          </p:cNvCxnSpPr>
          <p:nvPr/>
        </p:nvCxnSpPr>
        <p:spPr>
          <a:xfrm flipH="1" flipV="1">
            <a:off x="6503763" y="3849624"/>
            <a:ext cx="984034" cy="588790"/>
          </a:xfrm>
          <a:prstGeom prst="straightConnector1">
            <a:avLst/>
          </a:prstGeom>
          <a:ln w="19050">
            <a:solidFill>
              <a:schemeClr val="accent5"/>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401633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8"/>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9"/>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8"/>
                                        </p:tgtEl>
                                        <p:attrNameLst>
                                          <p:attrName>style.visibility</p:attrName>
                                        </p:attrNameLst>
                                      </p:cBhvr>
                                      <p:to>
                                        <p:strVal val="visible"/>
                                      </p:to>
                                    </p:set>
                                  </p:childTnLst>
                                </p:cTn>
                              </p:par>
                              <p:par>
                                <p:cTn id="15" presetID="9" presetClass="emph" presetSubtype="0" nodeType="withEffect">
                                  <p:stCondLst>
                                    <p:cond delay="0"/>
                                  </p:stCondLst>
                                  <p:childTnLst>
                                    <p:set>
                                      <p:cBhvr>
                                        <p:cTn id="16" dur="indefinite"/>
                                        <p:tgtEl>
                                          <p:spTgt spid="17"/>
                                        </p:tgtEl>
                                        <p:attrNameLst>
                                          <p:attrName>style.opacity</p:attrName>
                                        </p:attrNameLst>
                                      </p:cBhvr>
                                      <p:to>
                                        <p:strVal val="0.15"/>
                                      </p:to>
                                    </p:set>
                                    <p:animEffect filter="image" prLst="opacity: 0.15">
                                      <p:cBhvr rctx="IE">
                                        <p:cTn id="17" dur="indefinite"/>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 grpId="0"/>
      <p:bldP spid="49"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4BED4033-FA7D-7467-C5BB-77FEC85A6220}"/>
              </a:ext>
            </a:extLst>
          </p:cNvPr>
          <p:cNvSpPr>
            <a:spLocks noGrp="1"/>
          </p:cNvSpPr>
          <p:nvPr>
            <p:ph type="dt" sz="half" idx="10"/>
          </p:nvPr>
        </p:nvSpPr>
        <p:spPr/>
        <p:txBody>
          <a:bodyPr/>
          <a:lstStyle/>
          <a:p>
            <a:fld id="{312CAFC2-26B6-134E-85E5-5D171C2C5E12}" type="datetime3">
              <a:rPr lang="en-US" smtClean="0"/>
              <a:t>28 May 2024</a:t>
            </a:fld>
            <a:endParaRPr lang="en-US" dirty="0"/>
          </a:p>
        </p:txBody>
      </p:sp>
      <p:sp>
        <p:nvSpPr>
          <p:cNvPr id="5" name="Footer Placeholder 4">
            <a:extLst>
              <a:ext uri="{FF2B5EF4-FFF2-40B4-BE49-F238E27FC236}">
                <a16:creationId xmlns:a16="http://schemas.microsoft.com/office/drawing/2014/main" id="{EDFC8F41-282F-5498-AE55-0C25D0DC2E81}"/>
              </a:ext>
            </a:extLst>
          </p:cNvPr>
          <p:cNvSpPr>
            <a:spLocks noGrp="1"/>
          </p:cNvSpPr>
          <p:nvPr>
            <p:ph type="ftr" sz="quarter" idx="11"/>
          </p:nvPr>
        </p:nvSpPr>
        <p:spPr/>
        <p:txBody>
          <a:bodyPr/>
          <a:lstStyle/>
          <a:p>
            <a:r>
              <a:rPr lang="en-US" dirty="0"/>
              <a:t>Tiziano Baroncelli | </a:t>
            </a:r>
            <a:r>
              <a:rPr lang="en-GB" dirty="0"/>
              <a:t>Engineering Development of the DarkSide 20k AAr Cryogenic System</a:t>
            </a:r>
            <a:endParaRPr lang="en-US" dirty="0"/>
          </a:p>
        </p:txBody>
      </p:sp>
      <p:sp>
        <p:nvSpPr>
          <p:cNvPr id="6" name="Slide Number Placeholder 5">
            <a:extLst>
              <a:ext uri="{FF2B5EF4-FFF2-40B4-BE49-F238E27FC236}">
                <a16:creationId xmlns:a16="http://schemas.microsoft.com/office/drawing/2014/main" id="{F0E3A6C7-E175-FA1E-52C3-5D441E9EC4D6}"/>
              </a:ext>
            </a:extLst>
          </p:cNvPr>
          <p:cNvSpPr>
            <a:spLocks noGrp="1"/>
          </p:cNvSpPr>
          <p:nvPr>
            <p:ph type="sldNum" sz="quarter" idx="12"/>
          </p:nvPr>
        </p:nvSpPr>
        <p:spPr/>
        <p:txBody>
          <a:bodyPr/>
          <a:lstStyle/>
          <a:p>
            <a:fld id="{36B5EA5A-BC32-A742-B11B-8E7414D5B535}" type="slidenum">
              <a:rPr lang="en-US" smtClean="0"/>
              <a:pPr/>
              <a:t>12</a:t>
            </a:fld>
            <a:endParaRPr lang="en-US" dirty="0"/>
          </a:p>
        </p:txBody>
      </p:sp>
      <p:sp>
        <p:nvSpPr>
          <p:cNvPr id="2" name="Title 6">
            <a:extLst>
              <a:ext uri="{FF2B5EF4-FFF2-40B4-BE49-F238E27FC236}">
                <a16:creationId xmlns:a16="http://schemas.microsoft.com/office/drawing/2014/main" id="{1D28C73E-1D29-1684-5681-2B57440E9A67}"/>
              </a:ext>
            </a:extLst>
          </p:cNvPr>
          <p:cNvSpPr txBox="1">
            <a:spLocks/>
          </p:cNvSpPr>
          <p:nvPr/>
        </p:nvSpPr>
        <p:spPr>
          <a:xfrm>
            <a:off x="407203" y="120903"/>
            <a:ext cx="7613392" cy="510656"/>
          </a:xfrm>
          <a:prstGeom prst="rect">
            <a:avLst/>
          </a:prstGeom>
          <a:solidFill>
            <a:schemeClr val="bg1"/>
          </a:solidFill>
        </p:spPr>
        <p:txBody>
          <a:bodyPr vert="horz" lIns="0" tIns="0" rIns="0" bIns="0" rtlCol="0" anchor="t" anchorCtr="0">
            <a:noAutofit/>
          </a:bodyPr>
          <a:lst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a:lstStyle>
          <a:p>
            <a:r>
              <a:rPr lang="en-GB" sz="2800" dirty="0"/>
              <a:t>4. Cryostat safety relief equipment</a:t>
            </a:r>
            <a:endParaRPr lang="en-GB" sz="2800" u="sng" dirty="0"/>
          </a:p>
        </p:txBody>
      </p:sp>
      <p:graphicFrame>
        <p:nvGraphicFramePr>
          <p:cNvPr id="9" name="Table 8">
            <a:extLst>
              <a:ext uri="{FF2B5EF4-FFF2-40B4-BE49-F238E27FC236}">
                <a16:creationId xmlns:a16="http://schemas.microsoft.com/office/drawing/2014/main" id="{8479B069-EEE9-E639-9856-21E67A8478FA}"/>
              </a:ext>
            </a:extLst>
          </p:cNvPr>
          <p:cNvGraphicFramePr>
            <a:graphicFrameLocks noGrp="1"/>
          </p:cNvGraphicFramePr>
          <p:nvPr/>
        </p:nvGraphicFramePr>
        <p:xfrm>
          <a:off x="803275" y="1125538"/>
          <a:ext cx="10585991" cy="4608513"/>
        </p:xfrm>
        <a:graphic>
          <a:graphicData uri="http://schemas.openxmlformats.org/drawingml/2006/table">
            <a:tbl>
              <a:tblPr>
                <a:tableStyleId>{ED083AE6-46FA-4A59-8FB0-9F97EB10719F}</a:tableStyleId>
              </a:tblPr>
              <a:tblGrid>
                <a:gridCol w="1097265">
                  <a:extLst>
                    <a:ext uri="{9D8B030D-6E8A-4147-A177-3AD203B41FA5}">
                      <a16:colId xmlns:a16="http://schemas.microsoft.com/office/drawing/2014/main" val="1168634986"/>
                    </a:ext>
                  </a:extLst>
                </a:gridCol>
                <a:gridCol w="783761">
                  <a:extLst>
                    <a:ext uri="{9D8B030D-6E8A-4147-A177-3AD203B41FA5}">
                      <a16:colId xmlns:a16="http://schemas.microsoft.com/office/drawing/2014/main" val="3233189540"/>
                    </a:ext>
                  </a:extLst>
                </a:gridCol>
                <a:gridCol w="877812">
                  <a:extLst>
                    <a:ext uri="{9D8B030D-6E8A-4147-A177-3AD203B41FA5}">
                      <a16:colId xmlns:a16="http://schemas.microsoft.com/office/drawing/2014/main" val="3715987574"/>
                    </a:ext>
                  </a:extLst>
                </a:gridCol>
                <a:gridCol w="752410">
                  <a:extLst>
                    <a:ext uri="{9D8B030D-6E8A-4147-A177-3AD203B41FA5}">
                      <a16:colId xmlns:a16="http://schemas.microsoft.com/office/drawing/2014/main" val="1003954142"/>
                    </a:ext>
                  </a:extLst>
                </a:gridCol>
                <a:gridCol w="909162">
                  <a:extLst>
                    <a:ext uri="{9D8B030D-6E8A-4147-A177-3AD203B41FA5}">
                      <a16:colId xmlns:a16="http://schemas.microsoft.com/office/drawing/2014/main" val="519287818"/>
                    </a:ext>
                  </a:extLst>
                </a:gridCol>
                <a:gridCol w="836011">
                  <a:extLst>
                    <a:ext uri="{9D8B030D-6E8A-4147-A177-3AD203B41FA5}">
                      <a16:colId xmlns:a16="http://schemas.microsoft.com/office/drawing/2014/main" val="1061138581"/>
                    </a:ext>
                  </a:extLst>
                </a:gridCol>
                <a:gridCol w="992763">
                  <a:extLst>
                    <a:ext uri="{9D8B030D-6E8A-4147-A177-3AD203B41FA5}">
                      <a16:colId xmlns:a16="http://schemas.microsoft.com/office/drawing/2014/main" val="757399647"/>
                    </a:ext>
                  </a:extLst>
                </a:gridCol>
                <a:gridCol w="836011">
                  <a:extLst>
                    <a:ext uri="{9D8B030D-6E8A-4147-A177-3AD203B41FA5}">
                      <a16:colId xmlns:a16="http://schemas.microsoft.com/office/drawing/2014/main" val="1869740718"/>
                    </a:ext>
                  </a:extLst>
                </a:gridCol>
                <a:gridCol w="512057">
                  <a:extLst>
                    <a:ext uri="{9D8B030D-6E8A-4147-A177-3AD203B41FA5}">
                      <a16:colId xmlns:a16="http://schemas.microsoft.com/office/drawing/2014/main" val="3424532970"/>
                    </a:ext>
                  </a:extLst>
                </a:gridCol>
                <a:gridCol w="898712">
                  <a:extLst>
                    <a:ext uri="{9D8B030D-6E8A-4147-A177-3AD203B41FA5}">
                      <a16:colId xmlns:a16="http://schemas.microsoft.com/office/drawing/2014/main" val="975476064"/>
                    </a:ext>
                  </a:extLst>
                </a:gridCol>
                <a:gridCol w="773310">
                  <a:extLst>
                    <a:ext uri="{9D8B030D-6E8A-4147-A177-3AD203B41FA5}">
                      <a16:colId xmlns:a16="http://schemas.microsoft.com/office/drawing/2014/main" val="517490125"/>
                    </a:ext>
                  </a:extLst>
                </a:gridCol>
                <a:gridCol w="470256">
                  <a:extLst>
                    <a:ext uri="{9D8B030D-6E8A-4147-A177-3AD203B41FA5}">
                      <a16:colId xmlns:a16="http://schemas.microsoft.com/office/drawing/2014/main" val="724147505"/>
                    </a:ext>
                  </a:extLst>
                </a:gridCol>
                <a:gridCol w="846461">
                  <a:extLst>
                    <a:ext uri="{9D8B030D-6E8A-4147-A177-3AD203B41FA5}">
                      <a16:colId xmlns:a16="http://schemas.microsoft.com/office/drawing/2014/main" val="1165346249"/>
                    </a:ext>
                  </a:extLst>
                </a:gridCol>
              </a:tblGrid>
              <a:tr h="658359">
                <a:tc rowSpan="3">
                  <a:txBody>
                    <a:bodyPr/>
                    <a:lstStyle/>
                    <a:p>
                      <a:pPr algn="ctr" fontAlgn="ctr"/>
                      <a:r>
                        <a:rPr lang="en-GB" sz="1200" b="1" u="none" strike="noStrike" dirty="0">
                          <a:solidFill>
                            <a:srgbClr val="000000"/>
                          </a:solidFill>
                          <a:effectLst/>
                        </a:rPr>
                        <a:t>CONTRACTS</a:t>
                      </a:r>
                      <a:endParaRPr lang="en-GB" sz="1200" b="1" i="0" u="none" strike="noStrike" dirty="0">
                        <a:solidFill>
                          <a:srgbClr val="000000"/>
                        </a:solidFill>
                        <a:effectLst/>
                        <a:latin typeface="Arial" panose="020B0604020202020204" pitchFamily="34" charset="0"/>
                      </a:endParaRPr>
                    </a:p>
                  </a:txBody>
                  <a:tcPr marL="5225" marR="5225" marT="5225" marB="0" anchor="ctr"/>
                </a:tc>
                <a:tc gridSpan="12">
                  <a:txBody>
                    <a:bodyPr/>
                    <a:lstStyle/>
                    <a:p>
                      <a:pPr algn="ctr" fontAlgn="ctr"/>
                      <a:r>
                        <a:rPr lang="en-GB" sz="1200" b="1" u="none" strike="noStrike" dirty="0">
                          <a:solidFill>
                            <a:srgbClr val="000000"/>
                          </a:solidFill>
                          <a:effectLst/>
                        </a:rPr>
                        <a:t>WORK BREAKDOWN STRUCTURE (WORKING PACKAGES)</a:t>
                      </a:r>
                      <a:endParaRPr lang="en-GB" sz="1200" b="1" i="0" u="none" strike="noStrike" dirty="0">
                        <a:solidFill>
                          <a:srgbClr val="000000"/>
                        </a:solidFill>
                        <a:effectLst/>
                        <a:latin typeface="Arial" panose="020B0604020202020204" pitchFamily="34" charset="0"/>
                      </a:endParaRPr>
                    </a:p>
                  </a:txBody>
                  <a:tcPr marL="5225" marR="5225" marT="5225" marB="0" anchor="ct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2746592176"/>
                  </a:ext>
                </a:extLst>
              </a:tr>
              <a:tr h="658359">
                <a:tc vMerge="1">
                  <a:txBody>
                    <a:bodyPr/>
                    <a:lstStyle/>
                    <a:p>
                      <a:pPr algn="ctr" fontAlgn="ctr"/>
                      <a:endParaRPr lang="en-GB" sz="800" b="1" i="0" u="none" strike="noStrike" dirty="0">
                        <a:solidFill>
                          <a:srgbClr val="000000"/>
                        </a:solidFill>
                        <a:effectLst/>
                        <a:latin typeface="Arial" panose="020B0604020202020204" pitchFamily="34" charset="0"/>
                      </a:endParaRPr>
                    </a:p>
                  </a:txBody>
                  <a:tcPr marL="5225" marR="5225" marT="5225" marB="0" anchor="ctr"/>
                </a:tc>
                <a:tc gridSpan="8">
                  <a:txBody>
                    <a:bodyPr/>
                    <a:lstStyle/>
                    <a:p>
                      <a:pPr algn="ctr" fontAlgn="ctr"/>
                      <a:r>
                        <a:rPr lang="en-GB" sz="1200" u="none" strike="noStrike" dirty="0">
                          <a:solidFill>
                            <a:srgbClr val="000000"/>
                          </a:solidFill>
                          <a:effectLst/>
                        </a:rPr>
                        <a:t>PROJECT DEVELOPMENT</a:t>
                      </a:r>
                      <a:endParaRPr lang="en-GB" sz="1200" b="1" i="0" u="none" strike="noStrike" dirty="0">
                        <a:solidFill>
                          <a:srgbClr val="000000"/>
                        </a:solidFill>
                        <a:effectLst/>
                        <a:latin typeface="Arial" panose="020B0604020202020204" pitchFamily="34" charset="0"/>
                      </a:endParaRPr>
                    </a:p>
                  </a:txBody>
                  <a:tcPr marL="5225" marR="5225" marT="5225" marB="0" anchor="ct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gridSpan="4">
                  <a:txBody>
                    <a:bodyPr/>
                    <a:lstStyle/>
                    <a:p>
                      <a:pPr algn="ctr" fontAlgn="ctr"/>
                      <a:r>
                        <a:rPr lang="en-GB" sz="1200" u="none" strike="noStrike">
                          <a:solidFill>
                            <a:srgbClr val="000000"/>
                          </a:solidFill>
                          <a:effectLst/>
                        </a:rPr>
                        <a:t>CONFIGURATION MANAGEMENT</a:t>
                      </a:r>
                      <a:endParaRPr lang="en-GB" sz="1200" b="1" i="0" u="none" strike="noStrike">
                        <a:solidFill>
                          <a:srgbClr val="000000"/>
                        </a:solidFill>
                        <a:effectLst/>
                        <a:latin typeface="Arial" panose="020B0604020202020204" pitchFamily="34" charset="0"/>
                      </a:endParaRPr>
                    </a:p>
                  </a:txBody>
                  <a:tcPr marL="5225" marR="5225" marT="5225" marB="0" anchor="ctr"/>
                </a:tc>
                <a:tc hMerge="1">
                  <a:txBody>
                    <a:bodyPr/>
                    <a:lstStyle/>
                    <a:p>
                      <a:endParaRPr lang="en-GB"/>
                    </a:p>
                  </a:txBody>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954787613"/>
                  </a:ext>
                </a:extLst>
              </a:tr>
              <a:tr h="658359">
                <a:tc vMerge="1">
                  <a:txBody>
                    <a:bodyPr/>
                    <a:lstStyle/>
                    <a:p>
                      <a:endParaRPr dirty="0"/>
                    </a:p>
                  </a:txBody>
                  <a:tcPr marL="5225" marR="5225" marT="5225" marB="0" anchor="ctr"/>
                </a:tc>
                <a:tc>
                  <a:txBody>
                    <a:bodyPr/>
                    <a:lstStyle/>
                    <a:p>
                      <a:pPr algn="ctr" fontAlgn="ctr"/>
                      <a:r>
                        <a:rPr lang="en-GB" sz="900" u="none" strike="noStrike">
                          <a:solidFill>
                            <a:srgbClr val="000000"/>
                          </a:solidFill>
                          <a:effectLst/>
                        </a:rPr>
                        <a:t>PROCESS</a:t>
                      </a:r>
                      <a:endParaRPr lang="en-GB" sz="900" b="0" i="1" u="none" strike="noStrike">
                        <a:solidFill>
                          <a:srgbClr val="000000"/>
                        </a:solidFill>
                        <a:effectLst/>
                        <a:latin typeface="Arial" panose="020B0604020202020204" pitchFamily="34" charset="0"/>
                      </a:endParaRPr>
                    </a:p>
                  </a:txBody>
                  <a:tcPr marL="5225" marR="5225" marT="5225" marB="0" anchor="ctr"/>
                </a:tc>
                <a:tc>
                  <a:txBody>
                    <a:bodyPr/>
                    <a:lstStyle/>
                    <a:p>
                      <a:pPr algn="ctr" fontAlgn="ctr"/>
                      <a:r>
                        <a:rPr lang="en-GB" sz="900" u="none" strike="noStrike" dirty="0">
                          <a:solidFill>
                            <a:srgbClr val="000000"/>
                          </a:solidFill>
                          <a:effectLst/>
                        </a:rPr>
                        <a:t>INSTRUM.</a:t>
                      </a:r>
                      <a:endParaRPr lang="en-GB" sz="900" b="0" i="1" u="none" strike="noStrike" dirty="0">
                        <a:solidFill>
                          <a:srgbClr val="000000"/>
                        </a:solidFill>
                        <a:effectLst/>
                        <a:latin typeface="Arial" panose="020B0604020202020204" pitchFamily="34" charset="0"/>
                      </a:endParaRPr>
                    </a:p>
                  </a:txBody>
                  <a:tcPr marL="5225" marR="5225" marT="5225" marB="0" anchor="ctr"/>
                </a:tc>
                <a:tc>
                  <a:txBody>
                    <a:bodyPr/>
                    <a:lstStyle/>
                    <a:p>
                      <a:pPr algn="ctr" fontAlgn="ctr"/>
                      <a:r>
                        <a:rPr lang="en-GB" sz="900" u="none" strike="noStrike">
                          <a:solidFill>
                            <a:srgbClr val="000000"/>
                          </a:solidFill>
                          <a:effectLst/>
                        </a:rPr>
                        <a:t>ELECTR. / CONTROL</a:t>
                      </a:r>
                      <a:endParaRPr lang="en-GB" sz="900" b="0" i="1" u="none" strike="noStrike">
                        <a:solidFill>
                          <a:srgbClr val="000000"/>
                        </a:solidFill>
                        <a:effectLst/>
                        <a:latin typeface="Arial" panose="020B0604020202020204" pitchFamily="34" charset="0"/>
                      </a:endParaRPr>
                    </a:p>
                  </a:txBody>
                  <a:tcPr marL="5225" marR="5225" marT="5225" marB="0" anchor="ctr"/>
                </a:tc>
                <a:tc>
                  <a:txBody>
                    <a:bodyPr/>
                    <a:lstStyle/>
                    <a:p>
                      <a:pPr algn="ctr" fontAlgn="ctr"/>
                      <a:r>
                        <a:rPr lang="en-GB" sz="900" u="none" strike="noStrike">
                          <a:solidFill>
                            <a:srgbClr val="000000"/>
                          </a:solidFill>
                          <a:effectLst/>
                        </a:rPr>
                        <a:t>ASSEMBLY, INTEGRATION, TESTS</a:t>
                      </a:r>
                      <a:endParaRPr lang="en-GB" sz="900" b="0" i="1" u="none" strike="noStrike">
                        <a:solidFill>
                          <a:srgbClr val="000000"/>
                        </a:solidFill>
                        <a:effectLst/>
                        <a:latin typeface="Arial" panose="020B0604020202020204" pitchFamily="34" charset="0"/>
                      </a:endParaRPr>
                    </a:p>
                  </a:txBody>
                  <a:tcPr marL="5225" marR="5225" marT="5225" marB="0" anchor="ctr"/>
                </a:tc>
                <a:tc>
                  <a:txBody>
                    <a:bodyPr/>
                    <a:lstStyle/>
                    <a:p>
                      <a:pPr algn="ctr" fontAlgn="ctr"/>
                      <a:r>
                        <a:rPr lang="en-GB" sz="900" u="none" strike="noStrike" dirty="0">
                          <a:solidFill>
                            <a:srgbClr val="000000"/>
                          </a:solidFill>
                          <a:effectLst/>
                        </a:rPr>
                        <a:t>OPERATIONS</a:t>
                      </a:r>
                      <a:endParaRPr lang="en-GB" sz="900" b="0" i="1" u="none" strike="noStrike" dirty="0">
                        <a:solidFill>
                          <a:srgbClr val="000000"/>
                        </a:solidFill>
                        <a:effectLst/>
                        <a:latin typeface="Arial" panose="020B0604020202020204" pitchFamily="34" charset="0"/>
                      </a:endParaRPr>
                    </a:p>
                  </a:txBody>
                  <a:tcPr marL="5225" marR="5225" marT="5225" marB="0" anchor="ctr"/>
                </a:tc>
                <a:tc>
                  <a:txBody>
                    <a:bodyPr/>
                    <a:lstStyle/>
                    <a:p>
                      <a:pPr algn="ctr" fontAlgn="ctr"/>
                      <a:r>
                        <a:rPr lang="en-GB" sz="900" u="none" strike="noStrike">
                          <a:solidFill>
                            <a:srgbClr val="000000"/>
                          </a:solidFill>
                          <a:effectLst/>
                        </a:rPr>
                        <a:t>MANAGEMENT</a:t>
                      </a:r>
                      <a:endParaRPr lang="en-GB" sz="900" b="0" i="1" u="none" strike="noStrike">
                        <a:solidFill>
                          <a:srgbClr val="000000"/>
                        </a:solidFill>
                        <a:effectLst/>
                        <a:latin typeface="Arial" panose="020B0604020202020204" pitchFamily="34" charset="0"/>
                      </a:endParaRPr>
                    </a:p>
                  </a:txBody>
                  <a:tcPr marL="5225" marR="5225" marT="5225" marB="0" anchor="ctr"/>
                </a:tc>
                <a:tc>
                  <a:txBody>
                    <a:bodyPr/>
                    <a:lstStyle/>
                    <a:p>
                      <a:pPr algn="ctr" fontAlgn="ctr"/>
                      <a:r>
                        <a:rPr lang="en-GB" sz="900" u="none" strike="noStrike">
                          <a:solidFill>
                            <a:srgbClr val="000000"/>
                          </a:solidFill>
                          <a:effectLst/>
                        </a:rPr>
                        <a:t>COMMUNIC.</a:t>
                      </a:r>
                      <a:endParaRPr lang="en-GB" sz="900" b="0" i="1" u="none" strike="noStrike">
                        <a:solidFill>
                          <a:srgbClr val="000000"/>
                        </a:solidFill>
                        <a:effectLst/>
                        <a:latin typeface="Arial" panose="020B0604020202020204" pitchFamily="34" charset="0"/>
                      </a:endParaRPr>
                    </a:p>
                  </a:txBody>
                  <a:tcPr marL="5225" marR="5225" marT="5225" marB="0" anchor="ctr"/>
                </a:tc>
                <a:tc>
                  <a:txBody>
                    <a:bodyPr/>
                    <a:lstStyle/>
                    <a:p>
                      <a:pPr algn="ctr" fontAlgn="ctr"/>
                      <a:r>
                        <a:rPr lang="en-GB" sz="900" u="none" strike="noStrike">
                          <a:solidFill>
                            <a:srgbClr val="000000"/>
                          </a:solidFill>
                          <a:effectLst/>
                        </a:rPr>
                        <a:t>SAFETY</a:t>
                      </a:r>
                      <a:endParaRPr lang="en-GB" sz="900" b="0" i="1" u="none" strike="noStrike">
                        <a:solidFill>
                          <a:srgbClr val="000000"/>
                        </a:solidFill>
                        <a:effectLst/>
                        <a:latin typeface="Arial" panose="020B0604020202020204" pitchFamily="34" charset="0"/>
                      </a:endParaRPr>
                    </a:p>
                  </a:txBody>
                  <a:tcPr marL="5225" marR="5225" marT="5225" marB="0" anchor="ctr"/>
                </a:tc>
                <a:tc>
                  <a:txBody>
                    <a:bodyPr/>
                    <a:lstStyle/>
                    <a:p>
                      <a:pPr algn="ctr" fontAlgn="ctr"/>
                      <a:r>
                        <a:rPr lang="en-GB" sz="900" u="none" strike="noStrike">
                          <a:solidFill>
                            <a:srgbClr val="000000"/>
                          </a:solidFill>
                          <a:effectLst/>
                        </a:rPr>
                        <a:t>MECHANICAL, CALCS</a:t>
                      </a:r>
                      <a:endParaRPr lang="en-GB" sz="900" b="0" i="1" u="none" strike="noStrike">
                        <a:solidFill>
                          <a:srgbClr val="000000"/>
                        </a:solidFill>
                        <a:effectLst/>
                        <a:latin typeface="Arial" panose="020B0604020202020204" pitchFamily="34" charset="0"/>
                      </a:endParaRPr>
                    </a:p>
                  </a:txBody>
                  <a:tcPr marL="5225" marR="5225" marT="5225" marB="0" anchor="ctr"/>
                </a:tc>
                <a:tc>
                  <a:txBody>
                    <a:bodyPr/>
                    <a:lstStyle/>
                    <a:p>
                      <a:pPr algn="ctr" fontAlgn="ctr"/>
                      <a:r>
                        <a:rPr lang="en-GB" sz="900" u="none" strike="noStrike">
                          <a:solidFill>
                            <a:srgbClr val="000000"/>
                          </a:solidFill>
                          <a:effectLst/>
                        </a:rPr>
                        <a:t>CAD DESIGN (2D, 3D)</a:t>
                      </a:r>
                      <a:endParaRPr lang="en-GB" sz="900" b="0" i="1" u="none" strike="noStrike">
                        <a:solidFill>
                          <a:srgbClr val="000000"/>
                        </a:solidFill>
                        <a:effectLst/>
                        <a:latin typeface="Arial" panose="020B0604020202020204" pitchFamily="34" charset="0"/>
                      </a:endParaRPr>
                    </a:p>
                  </a:txBody>
                  <a:tcPr marL="5225" marR="5225" marT="5225" marB="0" anchor="ctr"/>
                </a:tc>
                <a:tc>
                  <a:txBody>
                    <a:bodyPr/>
                    <a:lstStyle/>
                    <a:p>
                      <a:pPr algn="ctr" fontAlgn="ctr"/>
                      <a:r>
                        <a:rPr lang="en-GB" sz="900" u="none" strike="noStrike">
                          <a:solidFill>
                            <a:srgbClr val="000000"/>
                          </a:solidFill>
                          <a:effectLst/>
                        </a:rPr>
                        <a:t>PFD, P&amp;ID</a:t>
                      </a:r>
                      <a:endParaRPr lang="en-GB" sz="900" b="0" i="1" u="none" strike="noStrike">
                        <a:solidFill>
                          <a:srgbClr val="000000"/>
                        </a:solidFill>
                        <a:effectLst/>
                        <a:latin typeface="Arial" panose="020B0604020202020204" pitchFamily="34" charset="0"/>
                      </a:endParaRPr>
                    </a:p>
                  </a:txBody>
                  <a:tcPr marL="5225" marR="5225" marT="5225" marB="0" anchor="ctr"/>
                </a:tc>
                <a:tc>
                  <a:txBody>
                    <a:bodyPr/>
                    <a:lstStyle/>
                    <a:p>
                      <a:pPr algn="ctr" fontAlgn="ctr"/>
                      <a:r>
                        <a:rPr lang="en-GB" sz="900" u="none" strike="noStrike">
                          <a:solidFill>
                            <a:srgbClr val="000000"/>
                          </a:solidFill>
                          <a:effectLst/>
                        </a:rPr>
                        <a:t>TECHNICAL SPECS</a:t>
                      </a:r>
                      <a:endParaRPr lang="en-GB" sz="900" b="0" i="1" u="none" strike="noStrike">
                        <a:solidFill>
                          <a:srgbClr val="000000"/>
                        </a:solidFill>
                        <a:effectLst/>
                        <a:latin typeface="Arial" panose="020B0604020202020204" pitchFamily="34" charset="0"/>
                      </a:endParaRPr>
                    </a:p>
                  </a:txBody>
                  <a:tcPr marL="5225" marR="5225" marT="5225" marB="0" anchor="ctr"/>
                </a:tc>
                <a:extLst>
                  <a:ext uri="{0D108BD9-81ED-4DB2-BD59-A6C34878D82A}">
                    <a16:rowId xmlns:a16="http://schemas.microsoft.com/office/drawing/2014/main" val="199654022"/>
                  </a:ext>
                </a:extLst>
              </a:tr>
              <a:tr h="658359">
                <a:tc>
                  <a:txBody>
                    <a:bodyPr/>
                    <a:lstStyle/>
                    <a:p>
                      <a:pPr algn="ctr" fontAlgn="ctr"/>
                      <a:r>
                        <a:rPr lang="en-GB" sz="1000" u="none" strike="noStrike" dirty="0">
                          <a:solidFill>
                            <a:srgbClr val="000000"/>
                          </a:solidFill>
                          <a:effectLst/>
                        </a:rPr>
                        <a:t>CRIOTEC CONTRACT</a:t>
                      </a:r>
                      <a:endParaRPr lang="en-GB" sz="1000" b="0" i="1" u="none" strike="noStrike" dirty="0">
                        <a:solidFill>
                          <a:srgbClr val="000000"/>
                        </a:solidFill>
                        <a:effectLst/>
                        <a:latin typeface="Arial" panose="020B0604020202020204" pitchFamily="34" charset="0"/>
                      </a:endParaRPr>
                    </a:p>
                  </a:txBody>
                  <a:tcPr marL="5225" marR="5225" marT="5225" marB="0" anchor="ctr"/>
                </a:tc>
                <a:tc>
                  <a:txBody>
                    <a:bodyPr/>
                    <a:lstStyle/>
                    <a:p>
                      <a:pPr algn="ctr" fontAlgn="ctr"/>
                      <a:r>
                        <a:rPr lang="en-GB" sz="800" u="none" strike="noStrike" dirty="0">
                          <a:solidFill>
                            <a:srgbClr val="000000"/>
                          </a:solidFill>
                          <a:effectLst/>
                          <a:highlight>
                            <a:srgbClr val="FFC000"/>
                          </a:highlight>
                        </a:rPr>
                        <a:t> </a:t>
                      </a:r>
                      <a:endParaRPr lang="en-GB" sz="800" b="0" i="0" u="none" strike="noStrike" dirty="0">
                        <a:solidFill>
                          <a:srgbClr val="000000"/>
                        </a:solidFill>
                        <a:effectLst/>
                        <a:highlight>
                          <a:srgbClr val="FFC000"/>
                        </a:highlight>
                        <a:latin typeface="Arial" panose="020B0604020202020204" pitchFamily="34" charset="0"/>
                      </a:endParaRPr>
                    </a:p>
                  </a:txBody>
                  <a:tcPr marL="5225" marR="5225" marT="5225" marB="0" anchor="ctr">
                    <a:pattFill prst="wdDnDiag">
                      <a:fgClr>
                        <a:srgbClr val="2166FF"/>
                      </a:fgClr>
                      <a:bgClr>
                        <a:srgbClr val="9E5ECE"/>
                      </a:bgClr>
                    </a:pattFill>
                  </a:tcPr>
                </a:tc>
                <a:tc>
                  <a:txBody>
                    <a:bodyPr/>
                    <a:lstStyle/>
                    <a:p>
                      <a:pPr algn="ctr" fontAlgn="ctr"/>
                      <a:r>
                        <a:rPr lang="en-GB" sz="800" u="none" strike="noStrike" dirty="0">
                          <a:solidFill>
                            <a:srgbClr val="000000"/>
                          </a:solidFill>
                          <a:effectLst/>
                          <a:highlight>
                            <a:srgbClr val="FFC000"/>
                          </a:highlight>
                        </a:rPr>
                        <a:t> </a:t>
                      </a:r>
                      <a:endParaRPr lang="en-GB" sz="800" b="0" i="0" u="none" strike="noStrike" dirty="0">
                        <a:solidFill>
                          <a:srgbClr val="000000"/>
                        </a:solidFill>
                        <a:effectLst/>
                        <a:highlight>
                          <a:srgbClr val="FFC000"/>
                        </a:highlight>
                        <a:latin typeface="Arial" panose="020B0604020202020204" pitchFamily="34" charset="0"/>
                      </a:endParaRPr>
                    </a:p>
                  </a:txBody>
                  <a:tcPr marL="5225" marR="5225" marT="5225" marB="0" anchor="ctr">
                    <a:solidFill>
                      <a:srgbClr val="2166FF"/>
                    </a:solidFill>
                  </a:tcPr>
                </a:tc>
                <a:tc>
                  <a:txBody>
                    <a:bodyPr/>
                    <a:lstStyle/>
                    <a:p>
                      <a:pPr algn="ctr" fontAlgn="ctr"/>
                      <a:r>
                        <a:rPr lang="en-GB" sz="800" u="none" strike="noStrike" dirty="0">
                          <a:solidFill>
                            <a:srgbClr val="000000"/>
                          </a:solidFill>
                          <a:effectLst/>
                        </a:rPr>
                        <a:t> </a:t>
                      </a:r>
                      <a:endParaRPr lang="en-GB" sz="800" b="0" i="0" u="none" strike="noStrike" dirty="0">
                        <a:solidFill>
                          <a:srgbClr val="000000"/>
                        </a:solidFill>
                        <a:effectLst/>
                        <a:latin typeface="Arial" panose="020B0604020202020204" pitchFamily="34" charset="0"/>
                      </a:endParaRPr>
                    </a:p>
                  </a:txBody>
                  <a:tcPr marL="5225" marR="5225" marT="5225" marB="0" anchor="ctr"/>
                </a:tc>
                <a:tc>
                  <a:txBody>
                    <a:bodyPr/>
                    <a:lstStyle/>
                    <a:p>
                      <a:pPr algn="ctr" fontAlgn="ctr"/>
                      <a:r>
                        <a:rPr lang="en-GB" sz="800" u="none" strike="noStrike" dirty="0">
                          <a:solidFill>
                            <a:srgbClr val="000000"/>
                          </a:solidFill>
                          <a:effectLst/>
                          <a:highlight>
                            <a:srgbClr val="FFC000"/>
                          </a:highlight>
                        </a:rPr>
                        <a:t> </a:t>
                      </a:r>
                      <a:endParaRPr lang="en-GB" sz="800" b="0" i="0" u="none" strike="noStrike" dirty="0">
                        <a:solidFill>
                          <a:srgbClr val="000000"/>
                        </a:solidFill>
                        <a:effectLst/>
                        <a:highlight>
                          <a:srgbClr val="FFC000"/>
                        </a:highlight>
                        <a:latin typeface="Arial" panose="020B0604020202020204" pitchFamily="34" charset="0"/>
                      </a:endParaRPr>
                    </a:p>
                  </a:txBody>
                  <a:tcPr marL="5225" marR="5225" marT="5225" marB="0" anchor="ctr">
                    <a:solidFill>
                      <a:srgbClr val="2166FF"/>
                    </a:solidFill>
                  </a:tcPr>
                </a:tc>
                <a:tc>
                  <a:txBody>
                    <a:bodyPr/>
                    <a:lstStyle/>
                    <a:p>
                      <a:pPr algn="ctr" fontAlgn="ctr"/>
                      <a:r>
                        <a:rPr lang="en-GB" sz="800" u="none" strike="noStrike" dirty="0">
                          <a:solidFill>
                            <a:srgbClr val="000000"/>
                          </a:solidFill>
                          <a:effectLst/>
                        </a:rPr>
                        <a:t> </a:t>
                      </a:r>
                      <a:endParaRPr lang="en-GB" sz="800" b="0" i="0" u="none" strike="noStrike" dirty="0">
                        <a:solidFill>
                          <a:srgbClr val="000000"/>
                        </a:solidFill>
                        <a:effectLst/>
                        <a:latin typeface="Arial" panose="020B0604020202020204" pitchFamily="34" charset="0"/>
                      </a:endParaRPr>
                    </a:p>
                  </a:txBody>
                  <a:tcPr marL="5225" marR="5225" marT="5225" marB="0" anchor="ct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en-GB" sz="800" u="none" strike="noStrike" dirty="0">
                          <a:solidFill>
                            <a:srgbClr val="000000"/>
                          </a:solidFill>
                          <a:effectLst/>
                          <a:highlight>
                            <a:srgbClr val="70AD47"/>
                          </a:highlight>
                        </a:rPr>
                        <a:t> </a:t>
                      </a:r>
                      <a:endParaRPr lang="en-GB" sz="800" b="0" i="0" u="none" strike="noStrike" dirty="0">
                        <a:solidFill>
                          <a:srgbClr val="000000"/>
                        </a:solidFill>
                        <a:effectLst/>
                        <a:highlight>
                          <a:srgbClr val="70AD47"/>
                        </a:highlight>
                        <a:latin typeface="Arial" panose="020B0604020202020204" pitchFamily="34" charset="0"/>
                      </a:endParaRPr>
                    </a:p>
                  </a:txBody>
                  <a:tcPr marL="5225" marR="5225" marT="5225" marB="0" anchor="ctr">
                    <a:pattFill prst="wdDnDiag">
                      <a:fgClr>
                        <a:srgbClr val="2166FF"/>
                      </a:fgClr>
                      <a:bgClr>
                        <a:srgbClr val="9E5ECE"/>
                      </a:bgClr>
                    </a:patt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en-GB" sz="800" u="none" strike="noStrike" dirty="0">
                          <a:solidFill>
                            <a:srgbClr val="000000"/>
                          </a:solidFill>
                          <a:effectLst/>
                          <a:highlight>
                            <a:srgbClr val="70AD47"/>
                          </a:highlight>
                        </a:rPr>
                        <a:t> </a:t>
                      </a:r>
                      <a:endParaRPr lang="en-GB" sz="800" b="0" i="0" u="none" strike="noStrike" dirty="0">
                        <a:solidFill>
                          <a:srgbClr val="000000"/>
                        </a:solidFill>
                        <a:effectLst/>
                        <a:highlight>
                          <a:srgbClr val="70AD47"/>
                        </a:highlight>
                        <a:latin typeface="Arial" panose="020B0604020202020204" pitchFamily="34" charset="0"/>
                      </a:endParaRPr>
                    </a:p>
                    <a:p>
                      <a:pPr algn="ctr" fontAlgn="ctr"/>
                      <a:endParaRPr lang="en-GB" sz="800" b="0" i="0" u="none" strike="noStrike" dirty="0">
                        <a:solidFill>
                          <a:srgbClr val="000000"/>
                        </a:solidFill>
                        <a:effectLst/>
                        <a:highlight>
                          <a:srgbClr val="70AD47"/>
                        </a:highlight>
                        <a:latin typeface="Arial" panose="020B0604020202020204" pitchFamily="34" charset="0"/>
                      </a:endParaRPr>
                    </a:p>
                  </a:txBody>
                  <a:tcPr marL="5225" marR="5225" marT="5225" marB="0" anchor="ctr">
                    <a:pattFill prst="wdDnDiag">
                      <a:fgClr>
                        <a:srgbClr val="2166FF"/>
                      </a:fgClr>
                      <a:bgClr>
                        <a:srgbClr val="9E5ECE"/>
                      </a:bgClr>
                    </a:pattFill>
                  </a:tcPr>
                </a:tc>
                <a:tc>
                  <a:txBody>
                    <a:bodyPr/>
                    <a:lstStyle/>
                    <a:p>
                      <a:pPr algn="ctr" fontAlgn="ctr"/>
                      <a:r>
                        <a:rPr lang="en-GB" sz="800" u="none" strike="noStrike" dirty="0">
                          <a:solidFill>
                            <a:srgbClr val="000000"/>
                          </a:solidFill>
                          <a:effectLst/>
                          <a:highlight>
                            <a:srgbClr val="FFC000"/>
                          </a:highlight>
                        </a:rPr>
                        <a:t> </a:t>
                      </a:r>
                      <a:endParaRPr lang="en-GB" sz="800" b="0" i="0" u="none" strike="noStrike" dirty="0">
                        <a:solidFill>
                          <a:srgbClr val="000000"/>
                        </a:solidFill>
                        <a:effectLst/>
                        <a:highlight>
                          <a:srgbClr val="FFC000"/>
                        </a:highlight>
                        <a:latin typeface="Arial" panose="020B0604020202020204" pitchFamily="34" charset="0"/>
                      </a:endParaRPr>
                    </a:p>
                  </a:txBody>
                  <a:tcPr marL="5225" marR="5225" marT="5225" marB="0" anchor="ctr">
                    <a:solidFill>
                      <a:srgbClr val="2166FF"/>
                    </a:solidFill>
                  </a:tcPr>
                </a:tc>
                <a:tc>
                  <a:txBody>
                    <a:bodyPr/>
                    <a:lstStyle/>
                    <a:p>
                      <a:pPr algn="ctr" fontAlgn="ctr"/>
                      <a:r>
                        <a:rPr lang="en-GB" sz="800" u="none" strike="noStrike" dirty="0">
                          <a:solidFill>
                            <a:srgbClr val="000000"/>
                          </a:solidFill>
                          <a:effectLst/>
                          <a:highlight>
                            <a:srgbClr val="FFC000"/>
                          </a:highlight>
                        </a:rPr>
                        <a:t> </a:t>
                      </a:r>
                      <a:endParaRPr lang="en-GB" sz="800" b="0" i="0" u="none" strike="noStrike" dirty="0">
                        <a:solidFill>
                          <a:srgbClr val="000000"/>
                        </a:solidFill>
                        <a:effectLst/>
                        <a:highlight>
                          <a:srgbClr val="FFC000"/>
                        </a:highlight>
                        <a:latin typeface="Arial" panose="020B0604020202020204" pitchFamily="34" charset="0"/>
                      </a:endParaRPr>
                    </a:p>
                  </a:txBody>
                  <a:tcPr marL="5225" marR="5225" marT="5225" marB="0" anchor="ctr">
                    <a:solidFill>
                      <a:srgbClr val="2166FF"/>
                    </a:solidFill>
                  </a:tcPr>
                </a:tc>
                <a:tc>
                  <a:txBody>
                    <a:bodyPr/>
                    <a:lstStyle/>
                    <a:p>
                      <a:pPr algn="ctr" fontAlgn="ctr"/>
                      <a:r>
                        <a:rPr lang="en-GB" sz="800" u="none" strike="noStrike" dirty="0">
                          <a:solidFill>
                            <a:srgbClr val="000000"/>
                          </a:solidFill>
                          <a:effectLst/>
                          <a:highlight>
                            <a:srgbClr val="FFC000"/>
                          </a:highlight>
                        </a:rPr>
                        <a:t> </a:t>
                      </a:r>
                      <a:endParaRPr lang="en-GB" sz="800" b="0" i="0" u="none" strike="noStrike" dirty="0">
                        <a:solidFill>
                          <a:srgbClr val="000000"/>
                        </a:solidFill>
                        <a:effectLst/>
                        <a:highlight>
                          <a:srgbClr val="FFC000"/>
                        </a:highlight>
                        <a:latin typeface="Arial" panose="020B0604020202020204" pitchFamily="34" charset="0"/>
                      </a:endParaRPr>
                    </a:p>
                  </a:txBody>
                  <a:tcPr marL="5225" marR="5225" marT="5225" marB="0" anchor="ctr">
                    <a:solidFill>
                      <a:srgbClr val="2166FF"/>
                    </a:solidFill>
                  </a:tcPr>
                </a:tc>
                <a:tc>
                  <a:txBody>
                    <a:bodyPr/>
                    <a:lstStyle/>
                    <a:p>
                      <a:pPr algn="ctr" fontAlgn="ctr"/>
                      <a:r>
                        <a:rPr lang="en-GB" sz="800" u="none" strike="noStrike" dirty="0">
                          <a:solidFill>
                            <a:srgbClr val="000000"/>
                          </a:solidFill>
                          <a:effectLst/>
                          <a:highlight>
                            <a:srgbClr val="70AD47"/>
                          </a:highlight>
                        </a:rPr>
                        <a:t> </a:t>
                      </a:r>
                      <a:endParaRPr lang="en-GB" sz="800" b="0" i="0" u="none" strike="noStrike" dirty="0">
                        <a:solidFill>
                          <a:srgbClr val="000000"/>
                        </a:solidFill>
                        <a:effectLst/>
                        <a:highlight>
                          <a:srgbClr val="70AD47"/>
                        </a:highlight>
                        <a:latin typeface="Arial" panose="020B0604020202020204" pitchFamily="34" charset="0"/>
                      </a:endParaRPr>
                    </a:p>
                  </a:txBody>
                  <a:tcPr marL="5225" marR="5225" marT="5225" marB="0" anchor="ctr">
                    <a:solidFill>
                      <a:srgbClr val="9E5ECE"/>
                    </a:solidFill>
                  </a:tcPr>
                </a:tc>
                <a:tc>
                  <a:txBody>
                    <a:bodyPr/>
                    <a:lstStyle/>
                    <a:p>
                      <a:pPr algn="ctr" fontAlgn="ctr"/>
                      <a:r>
                        <a:rPr lang="en-GB" sz="800" u="none" strike="noStrike" dirty="0">
                          <a:solidFill>
                            <a:srgbClr val="000000"/>
                          </a:solidFill>
                          <a:effectLst/>
                          <a:highlight>
                            <a:srgbClr val="70AD47"/>
                          </a:highlight>
                        </a:rPr>
                        <a:t> </a:t>
                      </a:r>
                      <a:endParaRPr lang="en-GB" sz="800" b="0" i="0" u="none" strike="noStrike" dirty="0">
                        <a:solidFill>
                          <a:srgbClr val="000000"/>
                        </a:solidFill>
                        <a:effectLst/>
                        <a:highlight>
                          <a:srgbClr val="70AD47"/>
                        </a:highlight>
                        <a:latin typeface="Arial" panose="020B0604020202020204" pitchFamily="34" charset="0"/>
                      </a:endParaRPr>
                    </a:p>
                  </a:txBody>
                  <a:tcPr marL="5225" marR="5225" marT="5225" marB="0" anchor="ctr">
                    <a:solidFill>
                      <a:srgbClr val="9E5ECE"/>
                    </a:solidFill>
                  </a:tcPr>
                </a:tc>
                <a:extLst>
                  <a:ext uri="{0D108BD9-81ED-4DB2-BD59-A6C34878D82A}">
                    <a16:rowId xmlns:a16="http://schemas.microsoft.com/office/drawing/2014/main" val="340451252"/>
                  </a:ext>
                </a:extLst>
              </a:tr>
              <a:tr h="658359">
                <a:tc>
                  <a:txBody>
                    <a:bodyPr/>
                    <a:lstStyle/>
                    <a:p>
                      <a:pPr algn="ctr" fontAlgn="ctr"/>
                      <a:r>
                        <a:rPr lang="en-GB" sz="1000" u="none" strike="noStrike" dirty="0">
                          <a:solidFill>
                            <a:srgbClr val="000000"/>
                          </a:solidFill>
                          <a:effectLst/>
                        </a:rPr>
                        <a:t>WARM PANEL</a:t>
                      </a:r>
                      <a:endParaRPr lang="en-GB" sz="1000" b="0" i="1" u="none" strike="noStrike" dirty="0">
                        <a:solidFill>
                          <a:srgbClr val="000000"/>
                        </a:solidFill>
                        <a:effectLst/>
                        <a:latin typeface="Arial" panose="020B0604020202020204" pitchFamily="34" charset="0"/>
                      </a:endParaRPr>
                    </a:p>
                  </a:txBody>
                  <a:tcPr marL="5225" marR="5225" marT="5225" marB="0" anchor="ctr"/>
                </a:tc>
                <a:tc>
                  <a:txBody>
                    <a:bodyPr/>
                    <a:lstStyle/>
                    <a:p>
                      <a:pPr algn="ctr" fontAlgn="ctr"/>
                      <a:r>
                        <a:rPr lang="en-GB" sz="800" u="none" strike="noStrike" dirty="0">
                          <a:solidFill>
                            <a:srgbClr val="000000"/>
                          </a:solidFill>
                          <a:effectLst/>
                          <a:highlight>
                            <a:srgbClr val="70AD47"/>
                          </a:highlight>
                        </a:rPr>
                        <a:t> </a:t>
                      </a:r>
                      <a:endParaRPr lang="en-GB" sz="800" b="0" i="0" u="none" strike="noStrike" dirty="0">
                        <a:solidFill>
                          <a:srgbClr val="000000"/>
                        </a:solidFill>
                        <a:effectLst/>
                        <a:highlight>
                          <a:srgbClr val="70AD47"/>
                        </a:highlight>
                        <a:latin typeface="Arial" panose="020B0604020202020204" pitchFamily="34" charset="0"/>
                      </a:endParaRPr>
                    </a:p>
                  </a:txBody>
                  <a:tcPr marL="5225" marR="5225" marT="5225" marB="0" anchor="ctr">
                    <a:solidFill>
                      <a:srgbClr val="9E5ECE"/>
                    </a:solidFill>
                  </a:tcPr>
                </a:tc>
                <a:tc>
                  <a:txBody>
                    <a:bodyPr/>
                    <a:lstStyle/>
                    <a:p>
                      <a:pPr algn="ctr" fontAlgn="ctr"/>
                      <a:r>
                        <a:rPr lang="en-GB" sz="800" u="none" strike="noStrike" dirty="0">
                          <a:solidFill>
                            <a:srgbClr val="000000"/>
                          </a:solidFill>
                          <a:effectLst/>
                          <a:highlight>
                            <a:srgbClr val="70AD47"/>
                          </a:highlight>
                        </a:rPr>
                        <a:t> </a:t>
                      </a:r>
                      <a:endParaRPr lang="en-GB" sz="800" b="0" i="0" u="none" strike="noStrike" dirty="0">
                        <a:solidFill>
                          <a:srgbClr val="000000"/>
                        </a:solidFill>
                        <a:effectLst/>
                        <a:highlight>
                          <a:srgbClr val="70AD47"/>
                        </a:highlight>
                        <a:latin typeface="Arial" panose="020B0604020202020204" pitchFamily="34" charset="0"/>
                      </a:endParaRPr>
                    </a:p>
                  </a:txBody>
                  <a:tcPr marL="5225" marR="5225" marT="5225" marB="0" anchor="ctr">
                    <a:solidFill>
                      <a:srgbClr val="9E5ECE"/>
                    </a:solidFill>
                  </a:tcPr>
                </a:tc>
                <a:tc>
                  <a:txBody>
                    <a:bodyPr/>
                    <a:lstStyle/>
                    <a:p>
                      <a:pPr algn="ctr" fontAlgn="ctr"/>
                      <a:r>
                        <a:rPr lang="en-GB" sz="800" u="none" strike="noStrike" dirty="0">
                          <a:solidFill>
                            <a:srgbClr val="000000"/>
                          </a:solidFill>
                          <a:effectLst/>
                        </a:rPr>
                        <a:t> </a:t>
                      </a:r>
                      <a:endParaRPr lang="en-GB" sz="800" b="0" i="0" u="none" strike="noStrike" dirty="0">
                        <a:solidFill>
                          <a:srgbClr val="000000"/>
                        </a:solidFill>
                        <a:effectLst/>
                        <a:latin typeface="Arial" panose="020B0604020202020204" pitchFamily="34" charset="0"/>
                      </a:endParaRPr>
                    </a:p>
                  </a:txBody>
                  <a:tcPr marL="5225" marR="5225" marT="5225" marB="0" anchor="ctr"/>
                </a:tc>
                <a:tc>
                  <a:txBody>
                    <a:bodyPr/>
                    <a:lstStyle/>
                    <a:p>
                      <a:pPr algn="ctr" fontAlgn="ctr"/>
                      <a:r>
                        <a:rPr lang="en-GB" sz="800" u="none" strike="noStrike" dirty="0">
                          <a:solidFill>
                            <a:srgbClr val="000000"/>
                          </a:solidFill>
                          <a:effectLst/>
                          <a:highlight>
                            <a:srgbClr val="70AD47"/>
                          </a:highlight>
                        </a:rPr>
                        <a:t> </a:t>
                      </a:r>
                      <a:endParaRPr lang="en-GB" sz="800" b="0" i="0" u="none" strike="noStrike" dirty="0">
                        <a:solidFill>
                          <a:srgbClr val="000000"/>
                        </a:solidFill>
                        <a:effectLst/>
                        <a:highlight>
                          <a:srgbClr val="70AD47"/>
                        </a:highlight>
                        <a:latin typeface="Arial" panose="020B0604020202020204" pitchFamily="34" charset="0"/>
                      </a:endParaRPr>
                    </a:p>
                  </a:txBody>
                  <a:tcPr marL="5225" marR="5225" marT="5225" marB="0" anchor="ctr">
                    <a:solidFill>
                      <a:srgbClr val="9E5ECE"/>
                    </a:solidFill>
                  </a:tcPr>
                </a:tc>
                <a:tc>
                  <a:txBody>
                    <a:bodyPr/>
                    <a:lstStyle/>
                    <a:p>
                      <a:pPr algn="ctr" fontAlgn="ctr"/>
                      <a:r>
                        <a:rPr lang="en-GB" sz="800" u="none" strike="noStrike" dirty="0">
                          <a:solidFill>
                            <a:srgbClr val="000000"/>
                          </a:solidFill>
                          <a:effectLst/>
                        </a:rPr>
                        <a:t> </a:t>
                      </a:r>
                      <a:endParaRPr lang="en-GB" sz="800" b="0" i="0" u="none" strike="noStrike" dirty="0">
                        <a:solidFill>
                          <a:srgbClr val="000000"/>
                        </a:solidFill>
                        <a:effectLst/>
                        <a:latin typeface="Arial" panose="020B0604020202020204" pitchFamily="34" charset="0"/>
                      </a:endParaRPr>
                    </a:p>
                  </a:txBody>
                  <a:tcPr marL="5225" marR="5225" marT="5225" marB="0" anchor="ctr"/>
                </a:tc>
                <a:tc>
                  <a:txBody>
                    <a:bodyPr/>
                    <a:lstStyle/>
                    <a:p>
                      <a:pPr algn="ctr" fontAlgn="ctr"/>
                      <a:r>
                        <a:rPr lang="en-GB" sz="800" u="none" strike="noStrike" dirty="0">
                          <a:solidFill>
                            <a:srgbClr val="000000"/>
                          </a:solidFill>
                          <a:effectLst/>
                          <a:highlight>
                            <a:srgbClr val="70AD47"/>
                          </a:highlight>
                        </a:rPr>
                        <a:t> </a:t>
                      </a:r>
                      <a:endParaRPr lang="en-GB" sz="800" b="0" i="0" u="none" strike="noStrike" dirty="0">
                        <a:solidFill>
                          <a:srgbClr val="000000"/>
                        </a:solidFill>
                        <a:effectLst/>
                        <a:highlight>
                          <a:srgbClr val="70AD47"/>
                        </a:highlight>
                        <a:latin typeface="Arial" panose="020B0604020202020204" pitchFamily="34" charset="0"/>
                      </a:endParaRPr>
                    </a:p>
                  </a:txBody>
                  <a:tcPr marL="5225" marR="5225" marT="5225" marB="0" anchor="ctr">
                    <a:solidFill>
                      <a:srgbClr val="9E5ECE"/>
                    </a:solidFill>
                  </a:tcPr>
                </a:tc>
                <a:tc>
                  <a:txBody>
                    <a:bodyPr/>
                    <a:lstStyle/>
                    <a:p>
                      <a:pPr algn="ctr" fontAlgn="ctr"/>
                      <a:r>
                        <a:rPr lang="en-GB" sz="800" u="none" strike="noStrike" dirty="0">
                          <a:solidFill>
                            <a:srgbClr val="000000"/>
                          </a:solidFill>
                          <a:effectLst/>
                          <a:highlight>
                            <a:srgbClr val="70AD47"/>
                          </a:highlight>
                        </a:rPr>
                        <a:t> </a:t>
                      </a:r>
                      <a:endParaRPr lang="en-GB" sz="800" b="0" i="0" u="none" strike="noStrike" dirty="0">
                        <a:solidFill>
                          <a:srgbClr val="000000"/>
                        </a:solidFill>
                        <a:effectLst/>
                        <a:highlight>
                          <a:srgbClr val="70AD47"/>
                        </a:highlight>
                        <a:latin typeface="Arial" panose="020B0604020202020204" pitchFamily="34" charset="0"/>
                      </a:endParaRPr>
                    </a:p>
                  </a:txBody>
                  <a:tcPr marL="5225" marR="5225" marT="5225" marB="0" anchor="ctr">
                    <a:solidFill>
                      <a:srgbClr val="9E5ECE"/>
                    </a:solidFill>
                  </a:tcPr>
                </a:tc>
                <a:tc>
                  <a:txBody>
                    <a:bodyPr/>
                    <a:lstStyle/>
                    <a:p>
                      <a:pPr algn="ctr" fontAlgn="ctr"/>
                      <a:r>
                        <a:rPr lang="en-GB" sz="800" u="none" strike="noStrike" dirty="0">
                          <a:solidFill>
                            <a:srgbClr val="000000"/>
                          </a:solidFill>
                          <a:effectLst/>
                          <a:highlight>
                            <a:srgbClr val="70AD47"/>
                          </a:highlight>
                        </a:rPr>
                        <a:t> </a:t>
                      </a:r>
                      <a:endParaRPr lang="en-GB" sz="800" b="0" i="0" u="none" strike="noStrike" dirty="0">
                        <a:solidFill>
                          <a:srgbClr val="000000"/>
                        </a:solidFill>
                        <a:effectLst/>
                        <a:highlight>
                          <a:srgbClr val="70AD47"/>
                        </a:highlight>
                        <a:latin typeface="Arial" panose="020B0604020202020204" pitchFamily="34" charset="0"/>
                      </a:endParaRPr>
                    </a:p>
                  </a:txBody>
                  <a:tcPr marL="5225" marR="5225" marT="5225" marB="0" anchor="ctr">
                    <a:solidFill>
                      <a:srgbClr val="9E5ECE"/>
                    </a:solidFill>
                  </a:tcPr>
                </a:tc>
                <a:tc>
                  <a:txBody>
                    <a:bodyPr/>
                    <a:lstStyle/>
                    <a:p>
                      <a:pPr algn="ctr" fontAlgn="ctr"/>
                      <a:r>
                        <a:rPr lang="en-GB" sz="800" u="none" strike="noStrike" dirty="0">
                          <a:solidFill>
                            <a:srgbClr val="000000"/>
                          </a:solidFill>
                          <a:effectLst/>
                          <a:highlight>
                            <a:srgbClr val="70AD47"/>
                          </a:highlight>
                        </a:rPr>
                        <a:t> </a:t>
                      </a:r>
                      <a:endParaRPr lang="en-GB" sz="800" b="0" i="0" u="none" strike="noStrike" dirty="0">
                        <a:solidFill>
                          <a:srgbClr val="000000"/>
                        </a:solidFill>
                        <a:effectLst/>
                        <a:highlight>
                          <a:srgbClr val="70AD47"/>
                        </a:highlight>
                        <a:latin typeface="Arial" panose="020B0604020202020204" pitchFamily="34" charset="0"/>
                      </a:endParaRPr>
                    </a:p>
                  </a:txBody>
                  <a:tcPr marL="5225" marR="5225" marT="5225" marB="0" anchor="ctr">
                    <a:solidFill>
                      <a:srgbClr val="9E5ECE"/>
                    </a:solidFill>
                  </a:tcPr>
                </a:tc>
                <a:tc>
                  <a:txBody>
                    <a:bodyPr/>
                    <a:lstStyle/>
                    <a:p>
                      <a:pPr algn="ctr" fontAlgn="ctr"/>
                      <a:r>
                        <a:rPr lang="en-GB" sz="800" u="none" strike="noStrike" dirty="0">
                          <a:solidFill>
                            <a:srgbClr val="000000"/>
                          </a:solidFill>
                          <a:effectLst/>
                          <a:highlight>
                            <a:srgbClr val="70AD47"/>
                          </a:highlight>
                        </a:rPr>
                        <a:t> </a:t>
                      </a:r>
                      <a:endParaRPr lang="en-GB" sz="800" b="0" i="0" u="none" strike="noStrike" dirty="0">
                        <a:solidFill>
                          <a:srgbClr val="000000"/>
                        </a:solidFill>
                        <a:effectLst/>
                        <a:highlight>
                          <a:srgbClr val="70AD47"/>
                        </a:highlight>
                        <a:latin typeface="Arial" panose="020B0604020202020204" pitchFamily="34" charset="0"/>
                      </a:endParaRPr>
                    </a:p>
                  </a:txBody>
                  <a:tcPr marL="5225" marR="5225" marT="5225" marB="0" anchor="ctr">
                    <a:solidFill>
                      <a:srgbClr val="9E5ECE"/>
                    </a:solidFill>
                  </a:tcPr>
                </a:tc>
                <a:tc>
                  <a:txBody>
                    <a:bodyPr/>
                    <a:lstStyle/>
                    <a:p>
                      <a:pPr algn="ctr" fontAlgn="ctr"/>
                      <a:r>
                        <a:rPr lang="en-GB" sz="800" u="none" strike="noStrike" dirty="0">
                          <a:solidFill>
                            <a:srgbClr val="000000"/>
                          </a:solidFill>
                          <a:effectLst/>
                          <a:highlight>
                            <a:srgbClr val="70AD47"/>
                          </a:highlight>
                        </a:rPr>
                        <a:t> </a:t>
                      </a:r>
                      <a:endParaRPr lang="en-GB" sz="800" b="0" i="0" u="none" strike="noStrike" dirty="0">
                        <a:solidFill>
                          <a:srgbClr val="000000"/>
                        </a:solidFill>
                        <a:effectLst/>
                        <a:highlight>
                          <a:srgbClr val="70AD47"/>
                        </a:highlight>
                        <a:latin typeface="Arial" panose="020B0604020202020204" pitchFamily="34" charset="0"/>
                      </a:endParaRPr>
                    </a:p>
                  </a:txBody>
                  <a:tcPr marL="5225" marR="5225" marT="5225" marB="0" anchor="ctr">
                    <a:solidFill>
                      <a:srgbClr val="9E5ECE"/>
                    </a:solidFill>
                  </a:tcPr>
                </a:tc>
                <a:tc>
                  <a:txBody>
                    <a:bodyPr/>
                    <a:lstStyle/>
                    <a:p>
                      <a:pPr algn="ctr" fontAlgn="ctr"/>
                      <a:r>
                        <a:rPr lang="en-GB" sz="800" u="none" strike="noStrike" dirty="0">
                          <a:solidFill>
                            <a:srgbClr val="000000"/>
                          </a:solidFill>
                          <a:effectLst/>
                          <a:highlight>
                            <a:srgbClr val="70AD47"/>
                          </a:highlight>
                        </a:rPr>
                        <a:t> </a:t>
                      </a:r>
                      <a:endParaRPr lang="en-GB" sz="800" b="0" i="0" u="none" strike="noStrike" dirty="0">
                        <a:solidFill>
                          <a:srgbClr val="000000"/>
                        </a:solidFill>
                        <a:effectLst/>
                        <a:highlight>
                          <a:srgbClr val="70AD47"/>
                        </a:highlight>
                        <a:latin typeface="Arial" panose="020B0604020202020204" pitchFamily="34" charset="0"/>
                      </a:endParaRPr>
                    </a:p>
                  </a:txBody>
                  <a:tcPr marL="5225" marR="5225" marT="5225" marB="0" anchor="ctr">
                    <a:solidFill>
                      <a:srgbClr val="9E5ECE"/>
                    </a:solidFill>
                  </a:tcPr>
                </a:tc>
                <a:extLst>
                  <a:ext uri="{0D108BD9-81ED-4DB2-BD59-A6C34878D82A}">
                    <a16:rowId xmlns:a16="http://schemas.microsoft.com/office/drawing/2014/main" val="403653320"/>
                  </a:ext>
                </a:extLst>
              </a:tr>
              <a:tr h="658359">
                <a:tc>
                  <a:txBody>
                    <a:bodyPr/>
                    <a:lstStyle/>
                    <a:p>
                      <a:pPr algn="ctr" fontAlgn="ctr"/>
                      <a:r>
                        <a:rPr lang="en-GB" sz="1000" u="none" strike="noStrike">
                          <a:solidFill>
                            <a:srgbClr val="000000"/>
                          </a:solidFill>
                          <a:effectLst/>
                        </a:rPr>
                        <a:t>CRYOSTAT MEMBRANE VALVES</a:t>
                      </a:r>
                      <a:endParaRPr lang="en-GB" sz="1000" b="0" i="1" u="none" strike="noStrike">
                        <a:solidFill>
                          <a:srgbClr val="000000"/>
                        </a:solidFill>
                        <a:effectLst/>
                        <a:latin typeface="Arial" panose="020B0604020202020204" pitchFamily="34" charset="0"/>
                      </a:endParaRPr>
                    </a:p>
                  </a:txBody>
                  <a:tcPr marL="5225" marR="5225" marT="5225" marB="0" anchor="ctr"/>
                </a:tc>
                <a:tc>
                  <a:txBody>
                    <a:bodyPr/>
                    <a:lstStyle/>
                    <a:p>
                      <a:pPr algn="ctr" fontAlgn="ctr"/>
                      <a:r>
                        <a:rPr lang="en-GB" sz="800" u="none" strike="noStrike" dirty="0">
                          <a:solidFill>
                            <a:srgbClr val="000000"/>
                          </a:solidFill>
                          <a:effectLst/>
                          <a:highlight>
                            <a:srgbClr val="70AD47"/>
                          </a:highlight>
                        </a:rPr>
                        <a:t> </a:t>
                      </a:r>
                    </a:p>
                  </a:txBody>
                  <a:tcPr marL="5225" marR="5225" marT="5225" marB="0" anchor="ctr">
                    <a:solidFill>
                      <a:srgbClr val="9E5ECE"/>
                    </a:solidFill>
                  </a:tcPr>
                </a:tc>
                <a:tc>
                  <a:txBody>
                    <a:bodyPr/>
                    <a:lstStyle/>
                    <a:p>
                      <a:pPr algn="ctr" fontAlgn="ctr"/>
                      <a:r>
                        <a:rPr lang="en-GB" sz="800" u="none" strike="noStrike" dirty="0">
                          <a:solidFill>
                            <a:srgbClr val="000000"/>
                          </a:solidFill>
                          <a:effectLst/>
                          <a:highlight>
                            <a:srgbClr val="70AD47"/>
                          </a:highlight>
                        </a:rPr>
                        <a:t> </a:t>
                      </a:r>
                      <a:endParaRPr lang="en-GB" sz="800" b="0" i="0" u="none" strike="noStrike" dirty="0">
                        <a:solidFill>
                          <a:srgbClr val="000000"/>
                        </a:solidFill>
                        <a:effectLst/>
                        <a:highlight>
                          <a:srgbClr val="70AD47"/>
                        </a:highlight>
                        <a:latin typeface="Arial" panose="020B0604020202020204" pitchFamily="34" charset="0"/>
                      </a:endParaRPr>
                    </a:p>
                  </a:txBody>
                  <a:tcPr marL="5225" marR="5225" marT="5225" marB="0" anchor="ctr">
                    <a:solidFill>
                      <a:srgbClr val="9E5ECE"/>
                    </a:solidFill>
                  </a:tcPr>
                </a:tc>
                <a:tc>
                  <a:txBody>
                    <a:bodyPr/>
                    <a:lstStyle/>
                    <a:p>
                      <a:pPr algn="ctr" fontAlgn="ctr"/>
                      <a:r>
                        <a:rPr lang="en-GB" sz="800" u="none" strike="noStrike">
                          <a:solidFill>
                            <a:srgbClr val="000000"/>
                          </a:solidFill>
                          <a:effectLst/>
                        </a:rPr>
                        <a:t> </a:t>
                      </a:r>
                      <a:endParaRPr lang="en-GB" sz="800" b="0" i="0" u="none" strike="noStrike">
                        <a:solidFill>
                          <a:srgbClr val="000000"/>
                        </a:solidFill>
                        <a:effectLst/>
                        <a:latin typeface="Arial" panose="020B0604020202020204" pitchFamily="34" charset="0"/>
                      </a:endParaRPr>
                    </a:p>
                  </a:txBody>
                  <a:tcPr marL="5225" marR="5225" marT="5225" marB="0" anchor="ctr"/>
                </a:tc>
                <a:tc>
                  <a:txBody>
                    <a:bodyPr/>
                    <a:lstStyle/>
                    <a:p>
                      <a:pPr algn="ctr" fontAlgn="ctr"/>
                      <a:r>
                        <a:rPr lang="en-GB" sz="800" u="none" strike="noStrike" dirty="0">
                          <a:solidFill>
                            <a:srgbClr val="000000"/>
                          </a:solidFill>
                          <a:effectLst/>
                        </a:rPr>
                        <a:t> </a:t>
                      </a:r>
                      <a:endParaRPr lang="en-GB" sz="800" b="0" i="0" u="none" strike="noStrike" dirty="0">
                        <a:solidFill>
                          <a:srgbClr val="000000"/>
                        </a:solidFill>
                        <a:effectLst/>
                        <a:latin typeface="Arial" panose="020B0604020202020204" pitchFamily="34" charset="0"/>
                      </a:endParaRPr>
                    </a:p>
                  </a:txBody>
                  <a:tcPr marL="5225" marR="5225" marT="5225" marB="0" anchor="ctr"/>
                </a:tc>
                <a:tc>
                  <a:txBody>
                    <a:bodyPr/>
                    <a:lstStyle/>
                    <a:p>
                      <a:pPr algn="ctr" fontAlgn="ctr"/>
                      <a:r>
                        <a:rPr lang="en-GB" sz="800" u="none" strike="noStrike" dirty="0">
                          <a:solidFill>
                            <a:srgbClr val="000000"/>
                          </a:solidFill>
                          <a:effectLst/>
                        </a:rPr>
                        <a:t> </a:t>
                      </a:r>
                      <a:endParaRPr lang="en-GB" sz="800" b="0" i="0" u="none" strike="noStrike" dirty="0">
                        <a:solidFill>
                          <a:srgbClr val="000000"/>
                        </a:solidFill>
                        <a:effectLst/>
                        <a:latin typeface="Arial" panose="020B0604020202020204" pitchFamily="34" charset="0"/>
                      </a:endParaRPr>
                    </a:p>
                  </a:txBody>
                  <a:tcPr marL="5225" marR="5225" marT="5225" marB="0" anchor="ctr"/>
                </a:tc>
                <a:tc>
                  <a:txBody>
                    <a:bodyPr/>
                    <a:lstStyle/>
                    <a:p>
                      <a:pPr algn="ctr" fontAlgn="ctr"/>
                      <a:r>
                        <a:rPr lang="en-GB" sz="800" u="none" strike="noStrike" dirty="0">
                          <a:solidFill>
                            <a:srgbClr val="000000"/>
                          </a:solidFill>
                          <a:effectLst/>
                          <a:highlight>
                            <a:srgbClr val="70AD47"/>
                          </a:highlight>
                        </a:rPr>
                        <a:t> </a:t>
                      </a:r>
                      <a:endParaRPr lang="en-GB" sz="800" b="0" i="0" u="none" strike="noStrike" dirty="0">
                        <a:solidFill>
                          <a:srgbClr val="000000"/>
                        </a:solidFill>
                        <a:effectLst/>
                        <a:highlight>
                          <a:srgbClr val="70AD47"/>
                        </a:highlight>
                        <a:latin typeface="Arial" panose="020B0604020202020204" pitchFamily="34" charset="0"/>
                      </a:endParaRPr>
                    </a:p>
                  </a:txBody>
                  <a:tcPr marL="5225" marR="5225" marT="5225" marB="0" anchor="ctr">
                    <a:solidFill>
                      <a:srgbClr val="9E5ECE"/>
                    </a:solidFill>
                  </a:tcPr>
                </a:tc>
                <a:tc>
                  <a:txBody>
                    <a:bodyPr/>
                    <a:lstStyle/>
                    <a:p>
                      <a:pPr algn="ctr" fontAlgn="ctr"/>
                      <a:r>
                        <a:rPr lang="en-GB" sz="800" u="none" strike="noStrike" dirty="0">
                          <a:solidFill>
                            <a:srgbClr val="000000"/>
                          </a:solidFill>
                          <a:effectLst/>
                          <a:highlight>
                            <a:srgbClr val="70AD47"/>
                          </a:highlight>
                        </a:rPr>
                        <a:t> </a:t>
                      </a:r>
                      <a:endParaRPr lang="en-GB" sz="800" b="0" i="0" u="none" strike="noStrike" dirty="0">
                        <a:solidFill>
                          <a:srgbClr val="000000"/>
                        </a:solidFill>
                        <a:effectLst/>
                        <a:highlight>
                          <a:srgbClr val="70AD47"/>
                        </a:highlight>
                        <a:latin typeface="Arial" panose="020B0604020202020204" pitchFamily="34" charset="0"/>
                      </a:endParaRPr>
                    </a:p>
                  </a:txBody>
                  <a:tcPr marL="5225" marR="5225" marT="5225" marB="0" anchor="ctr">
                    <a:solidFill>
                      <a:srgbClr val="9E5ECE"/>
                    </a:solidFill>
                  </a:tcPr>
                </a:tc>
                <a:tc>
                  <a:txBody>
                    <a:bodyPr/>
                    <a:lstStyle/>
                    <a:p>
                      <a:pPr algn="ctr" fontAlgn="ctr"/>
                      <a:r>
                        <a:rPr lang="en-GB" sz="800" u="none" strike="noStrike" dirty="0">
                          <a:solidFill>
                            <a:srgbClr val="000000"/>
                          </a:solidFill>
                          <a:effectLst/>
                          <a:highlight>
                            <a:srgbClr val="70AD47"/>
                          </a:highlight>
                        </a:rPr>
                        <a:t> </a:t>
                      </a:r>
                      <a:endParaRPr lang="en-GB" sz="800" b="0" i="0" u="none" strike="noStrike" dirty="0">
                        <a:solidFill>
                          <a:srgbClr val="000000"/>
                        </a:solidFill>
                        <a:effectLst/>
                        <a:highlight>
                          <a:srgbClr val="70AD47"/>
                        </a:highlight>
                        <a:latin typeface="Arial" panose="020B0604020202020204" pitchFamily="34" charset="0"/>
                      </a:endParaRPr>
                    </a:p>
                  </a:txBody>
                  <a:tcPr marL="5225" marR="5225" marT="5225" marB="0" anchor="ctr">
                    <a:solidFill>
                      <a:srgbClr val="9E5ECE"/>
                    </a:solidFill>
                  </a:tcPr>
                </a:tc>
                <a:tc>
                  <a:txBody>
                    <a:bodyPr/>
                    <a:lstStyle/>
                    <a:p>
                      <a:pPr algn="ctr" fontAlgn="ctr"/>
                      <a:r>
                        <a:rPr lang="en-GB" sz="800" u="none" strike="noStrike" dirty="0">
                          <a:solidFill>
                            <a:srgbClr val="000000"/>
                          </a:solidFill>
                          <a:effectLst/>
                          <a:highlight>
                            <a:srgbClr val="70AD47"/>
                          </a:highlight>
                        </a:rPr>
                        <a:t> </a:t>
                      </a:r>
                      <a:endParaRPr lang="en-GB" sz="800" b="0" i="0" u="none" strike="noStrike" dirty="0">
                        <a:solidFill>
                          <a:srgbClr val="000000"/>
                        </a:solidFill>
                        <a:effectLst/>
                        <a:highlight>
                          <a:srgbClr val="70AD47"/>
                        </a:highlight>
                        <a:latin typeface="Arial" panose="020B0604020202020204" pitchFamily="34" charset="0"/>
                      </a:endParaRPr>
                    </a:p>
                  </a:txBody>
                  <a:tcPr marL="5225" marR="5225" marT="5225" marB="0" anchor="ctr">
                    <a:solidFill>
                      <a:srgbClr val="9E5ECE"/>
                    </a:solidFill>
                  </a:tcPr>
                </a:tc>
                <a:tc>
                  <a:txBody>
                    <a:bodyPr/>
                    <a:lstStyle/>
                    <a:p>
                      <a:pPr algn="ctr" fontAlgn="ctr"/>
                      <a:r>
                        <a:rPr lang="en-GB" sz="800" u="none" strike="noStrike" dirty="0">
                          <a:solidFill>
                            <a:srgbClr val="000000"/>
                          </a:solidFill>
                          <a:effectLst/>
                        </a:rPr>
                        <a:t> </a:t>
                      </a:r>
                      <a:endParaRPr lang="en-GB" sz="800" b="0" i="0" u="none" strike="noStrike" dirty="0">
                        <a:solidFill>
                          <a:srgbClr val="000000"/>
                        </a:solidFill>
                        <a:effectLst/>
                        <a:latin typeface="Arial" panose="020B0604020202020204" pitchFamily="34" charset="0"/>
                      </a:endParaRPr>
                    </a:p>
                  </a:txBody>
                  <a:tcPr marL="5225" marR="5225" marT="5225" marB="0" anchor="ctr"/>
                </a:tc>
                <a:tc>
                  <a:txBody>
                    <a:bodyPr/>
                    <a:lstStyle/>
                    <a:p>
                      <a:pPr algn="ctr" fontAlgn="ctr"/>
                      <a:r>
                        <a:rPr lang="en-GB" sz="800" u="none" strike="noStrike" dirty="0">
                          <a:solidFill>
                            <a:srgbClr val="000000"/>
                          </a:solidFill>
                          <a:effectLst/>
                          <a:highlight>
                            <a:srgbClr val="70AD47"/>
                          </a:highlight>
                        </a:rPr>
                        <a:t> </a:t>
                      </a:r>
                      <a:endParaRPr lang="en-GB" sz="800" b="0" i="0" u="none" strike="noStrike" dirty="0">
                        <a:solidFill>
                          <a:srgbClr val="000000"/>
                        </a:solidFill>
                        <a:effectLst/>
                        <a:highlight>
                          <a:srgbClr val="70AD47"/>
                        </a:highlight>
                        <a:latin typeface="Arial" panose="020B0604020202020204" pitchFamily="34" charset="0"/>
                      </a:endParaRPr>
                    </a:p>
                  </a:txBody>
                  <a:tcPr marL="5225" marR="5225" marT="5225" marB="0" anchor="ctr">
                    <a:solidFill>
                      <a:srgbClr val="9E5ECE"/>
                    </a:solidFill>
                  </a:tcPr>
                </a:tc>
                <a:tc>
                  <a:txBody>
                    <a:bodyPr/>
                    <a:lstStyle/>
                    <a:p>
                      <a:pPr algn="ctr" fontAlgn="ctr"/>
                      <a:r>
                        <a:rPr lang="en-GB" sz="800" u="none" strike="noStrike" dirty="0">
                          <a:solidFill>
                            <a:srgbClr val="000000"/>
                          </a:solidFill>
                          <a:effectLst/>
                          <a:highlight>
                            <a:srgbClr val="70AD47"/>
                          </a:highlight>
                        </a:rPr>
                        <a:t> </a:t>
                      </a:r>
                      <a:endParaRPr lang="en-GB" sz="800" b="0" i="0" u="none" strike="noStrike" dirty="0">
                        <a:solidFill>
                          <a:srgbClr val="000000"/>
                        </a:solidFill>
                        <a:effectLst/>
                        <a:highlight>
                          <a:srgbClr val="70AD47"/>
                        </a:highlight>
                        <a:latin typeface="Arial" panose="020B0604020202020204" pitchFamily="34" charset="0"/>
                      </a:endParaRPr>
                    </a:p>
                  </a:txBody>
                  <a:tcPr marL="5225" marR="5225" marT="5225" marB="0" anchor="ctr">
                    <a:solidFill>
                      <a:srgbClr val="9E5ECE"/>
                    </a:solidFill>
                  </a:tcPr>
                </a:tc>
                <a:extLst>
                  <a:ext uri="{0D108BD9-81ED-4DB2-BD59-A6C34878D82A}">
                    <a16:rowId xmlns:a16="http://schemas.microsoft.com/office/drawing/2014/main" val="532415677"/>
                  </a:ext>
                </a:extLst>
              </a:tr>
              <a:tr h="658359">
                <a:tc>
                  <a:txBody>
                    <a:bodyPr/>
                    <a:lstStyle/>
                    <a:p>
                      <a:pPr algn="ctr" fontAlgn="ctr"/>
                      <a:r>
                        <a:rPr lang="en-GB" sz="1000" u="none" strike="noStrike">
                          <a:solidFill>
                            <a:srgbClr val="000000"/>
                          </a:solidFill>
                          <a:effectLst/>
                        </a:rPr>
                        <a:t>CRYOSTAT SAFETY VALVES</a:t>
                      </a:r>
                      <a:endParaRPr lang="en-GB" sz="1000" b="0" i="1" u="none" strike="noStrike">
                        <a:solidFill>
                          <a:srgbClr val="000000"/>
                        </a:solidFill>
                        <a:effectLst/>
                        <a:latin typeface="Arial" panose="020B0604020202020204" pitchFamily="34" charset="0"/>
                      </a:endParaRPr>
                    </a:p>
                  </a:txBody>
                  <a:tcPr marL="5225" marR="5225" marT="5225" marB="0" anchor="ctr"/>
                </a:tc>
                <a:tc>
                  <a:txBody>
                    <a:bodyPr/>
                    <a:lstStyle/>
                    <a:p>
                      <a:pPr algn="ctr" fontAlgn="ctr"/>
                      <a:r>
                        <a:rPr lang="en-GB" sz="800" u="none" strike="noStrike" dirty="0">
                          <a:solidFill>
                            <a:srgbClr val="000000"/>
                          </a:solidFill>
                          <a:effectLst/>
                          <a:highlight>
                            <a:srgbClr val="70AD47"/>
                          </a:highlight>
                        </a:rPr>
                        <a:t> </a:t>
                      </a:r>
                      <a:endParaRPr lang="en-GB" sz="800" b="0" i="0" u="none" strike="noStrike" dirty="0">
                        <a:solidFill>
                          <a:srgbClr val="000000"/>
                        </a:solidFill>
                        <a:effectLst/>
                        <a:highlight>
                          <a:srgbClr val="70AD47"/>
                        </a:highlight>
                        <a:latin typeface="Arial" panose="020B0604020202020204" pitchFamily="34" charset="0"/>
                      </a:endParaRPr>
                    </a:p>
                  </a:txBody>
                  <a:tcPr marL="5225" marR="5225" marT="5225" marB="0" anchor="ctr">
                    <a:solidFill>
                      <a:srgbClr val="9E5ECE"/>
                    </a:solidFill>
                  </a:tcPr>
                </a:tc>
                <a:tc>
                  <a:txBody>
                    <a:bodyPr/>
                    <a:lstStyle/>
                    <a:p>
                      <a:pPr algn="ctr" fontAlgn="ctr"/>
                      <a:r>
                        <a:rPr lang="en-GB" sz="800" u="none" strike="noStrike">
                          <a:solidFill>
                            <a:srgbClr val="000000"/>
                          </a:solidFill>
                          <a:effectLst/>
                        </a:rPr>
                        <a:t> </a:t>
                      </a:r>
                      <a:endParaRPr lang="en-GB" sz="800" b="0" i="0" u="none" strike="noStrike">
                        <a:solidFill>
                          <a:srgbClr val="000000"/>
                        </a:solidFill>
                        <a:effectLst/>
                        <a:latin typeface="Arial" panose="020B0604020202020204" pitchFamily="34" charset="0"/>
                      </a:endParaRPr>
                    </a:p>
                  </a:txBody>
                  <a:tcPr marL="5225" marR="5225" marT="5225" marB="0" anchor="ctr"/>
                </a:tc>
                <a:tc>
                  <a:txBody>
                    <a:bodyPr/>
                    <a:lstStyle/>
                    <a:p>
                      <a:pPr algn="ctr" fontAlgn="ctr"/>
                      <a:r>
                        <a:rPr lang="en-GB" sz="800" u="none" strike="noStrike">
                          <a:solidFill>
                            <a:srgbClr val="000000"/>
                          </a:solidFill>
                          <a:effectLst/>
                        </a:rPr>
                        <a:t> </a:t>
                      </a:r>
                      <a:endParaRPr lang="en-GB" sz="800" b="0" i="0" u="none" strike="noStrike">
                        <a:solidFill>
                          <a:srgbClr val="000000"/>
                        </a:solidFill>
                        <a:effectLst/>
                        <a:latin typeface="Arial" panose="020B0604020202020204" pitchFamily="34" charset="0"/>
                      </a:endParaRPr>
                    </a:p>
                  </a:txBody>
                  <a:tcPr marL="5225" marR="5225" marT="5225" marB="0" anchor="ctr"/>
                </a:tc>
                <a:tc>
                  <a:txBody>
                    <a:bodyPr/>
                    <a:lstStyle/>
                    <a:p>
                      <a:pPr algn="ctr" fontAlgn="ctr"/>
                      <a:r>
                        <a:rPr lang="en-GB" sz="800" u="none" strike="noStrike" dirty="0">
                          <a:solidFill>
                            <a:srgbClr val="000000"/>
                          </a:solidFill>
                          <a:effectLst/>
                          <a:highlight>
                            <a:srgbClr val="70AD47"/>
                          </a:highlight>
                        </a:rPr>
                        <a:t> </a:t>
                      </a:r>
                      <a:endParaRPr lang="en-GB" sz="800" b="0" i="0" u="none" strike="noStrike" dirty="0">
                        <a:solidFill>
                          <a:srgbClr val="000000"/>
                        </a:solidFill>
                        <a:effectLst/>
                        <a:highlight>
                          <a:srgbClr val="70AD47"/>
                        </a:highlight>
                        <a:latin typeface="Arial" panose="020B0604020202020204" pitchFamily="34" charset="0"/>
                      </a:endParaRPr>
                    </a:p>
                  </a:txBody>
                  <a:tcPr marL="5225" marR="5225" marT="5225" marB="0" anchor="ctr">
                    <a:solidFill>
                      <a:srgbClr val="9E5ECE"/>
                    </a:solidFill>
                  </a:tcPr>
                </a:tc>
                <a:tc>
                  <a:txBody>
                    <a:bodyPr/>
                    <a:lstStyle/>
                    <a:p>
                      <a:pPr algn="ctr" fontAlgn="ctr"/>
                      <a:r>
                        <a:rPr lang="en-GB" sz="800" u="none" strike="noStrike">
                          <a:solidFill>
                            <a:srgbClr val="000000"/>
                          </a:solidFill>
                          <a:effectLst/>
                        </a:rPr>
                        <a:t> </a:t>
                      </a:r>
                      <a:endParaRPr lang="en-GB" sz="800" b="0" i="0" u="none" strike="noStrike">
                        <a:solidFill>
                          <a:srgbClr val="000000"/>
                        </a:solidFill>
                        <a:effectLst/>
                        <a:latin typeface="Arial" panose="020B0604020202020204" pitchFamily="34" charset="0"/>
                      </a:endParaRPr>
                    </a:p>
                  </a:txBody>
                  <a:tcPr marL="5225" marR="5225" marT="5225" marB="0" anchor="ctr"/>
                </a:tc>
                <a:tc>
                  <a:txBody>
                    <a:bodyPr/>
                    <a:lstStyle/>
                    <a:p>
                      <a:pPr algn="ctr" fontAlgn="ctr"/>
                      <a:r>
                        <a:rPr lang="en-GB" sz="800" u="none" strike="noStrike" dirty="0">
                          <a:solidFill>
                            <a:srgbClr val="000000"/>
                          </a:solidFill>
                          <a:effectLst/>
                        </a:rPr>
                        <a:t> </a:t>
                      </a:r>
                      <a:endParaRPr lang="en-GB" sz="800" b="0" i="0" u="none" strike="noStrike" dirty="0">
                        <a:solidFill>
                          <a:srgbClr val="000000"/>
                        </a:solidFill>
                        <a:effectLst/>
                        <a:latin typeface="Arial" panose="020B0604020202020204" pitchFamily="34" charset="0"/>
                      </a:endParaRPr>
                    </a:p>
                  </a:txBody>
                  <a:tcPr marL="5225" marR="5225" marT="5225" marB="0" anchor="ctr">
                    <a:solidFill>
                      <a:srgbClr val="9E5ECE"/>
                    </a:solidFill>
                  </a:tcPr>
                </a:tc>
                <a:tc>
                  <a:txBody>
                    <a:bodyPr/>
                    <a:lstStyle/>
                    <a:p>
                      <a:pPr algn="ctr" fontAlgn="ctr"/>
                      <a:r>
                        <a:rPr lang="en-GB" sz="800" u="none" strike="noStrike" dirty="0">
                          <a:solidFill>
                            <a:srgbClr val="000000"/>
                          </a:solidFill>
                          <a:effectLst/>
                        </a:rPr>
                        <a:t> </a:t>
                      </a:r>
                      <a:endParaRPr lang="en-GB" sz="800" b="0" i="0" u="none" strike="noStrike" dirty="0">
                        <a:solidFill>
                          <a:srgbClr val="000000"/>
                        </a:solidFill>
                        <a:effectLst/>
                        <a:latin typeface="Arial" panose="020B0604020202020204" pitchFamily="34" charset="0"/>
                      </a:endParaRPr>
                    </a:p>
                  </a:txBody>
                  <a:tcPr marL="5225" marR="5225" marT="5225" marB="0" anchor="ctr">
                    <a:solidFill>
                      <a:srgbClr val="9E5ECE"/>
                    </a:solidFill>
                  </a:tcPr>
                </a:tc>
                <a:tc>
                  <a:txBody>
                    <a:bodyPr/>
                    <a:lstStyle/>
                    <a:p>
                      <a:pPr algn="ctr" fontAlgn="ctr"/>
                      <a:r>
                        <a:rPr lang="en-GB" sz="800" u="none" strike="noStrike" dirty="0">
                          <a:solidFill>
                            <a:srgbClr val="000000"/>
                          </a:solidFill>
                          <a:effectLst/>
                          <a:highlight>
                            <a:srgbClr val="70AD47"/>
                          </a:highlight>
                        </a:rPr>
                        <a:t> </a:t>
                      </a:r>
                      <a:endParaRPr lang="en-GB" sz="800" b="0" i="0" u="none" strike="noStrike" dirty="0">
                        <a:solidFill>
                          <a:srgbClr val="000000"/>
                        </a:solidFill>
                        <a:effectLst/>
                        <a:highlight>
                          <a:srgbClr val="70AD47"/>
                        </a:highlight>
                        <a:latin typeface="Arial" panose="020B0604020202020204" pitchFamily="34" charset="0"/>
                      </a:endParaRPr>
                    </a:p>
                  </a:txBody>
                  <a:tcPr marL="5225" marR="5225" marT="5225" marB="0" anchor="ctr">
                    <a:solidFill>
                      <a:srgbClr val="9E5ECE"/>
                    </a:solidFill>
                  </a:tcPr>
                </a:tc>
                <a:tc>
                  <a:txBody>
                    <a:bodyPr/>
                    <a:lstStyle/>
                    <a:p>
                      <a:pPr algn="ctr" fontAlgn="ctr"/>
                      <a:r>
                        <a:rPr lang="en-GB" sz="800" u="none" strike="noStrike" dirty="0">
                          <a:solidFill>
                            <a:srgbClr val="000000"/>
                          </a:solidFill>
                          <a:effectLst/>
                          <a:highlight>
                            <a:srgbClr val="70AD47"/>
                          </a:highlight>
                        </a:rPr>
                        <a:t> </a:t>
                      </a:r>
                      <a:endParaRPr lang="en-GB" sz="800" b="0" i="0" u="none" strike="noStrike" dirty="0">
                        <a:solidFill>
                          <a:srgbClr val="000000"/>
                        </a:solidFill>
                        <a:effectLst/>
                        <a:highlight>
                          <a:srgbClr val="70AD47"/>
                        </a:highlight>
                        <a:latin typeface="Arial" panose="020B0604020202020204" pitchFamily="34" charset="0"/>
                      </a:endParaRPr>
                    </a:p>
                  </a:txBody>
                  <a:tcPr marL="5225" marR="5225" marT="5225" marB="0" anchor="ctr">
                    <a:solidFill>
                      <a:srgbClr val="9E5ECE"/>
                    </a:solidFill>
                  </a:tcPr>
                </a:tc>
                <a:tc>
                  <a:txBody>
                    <a:bodyPr/>
                    <a:lstStyle/>
                    <a:p>
                      <a:pPr algn="ctr" fontAlgn="ctr"/>
                      <a:r>
                        <a:rPr lang="en-GB" sz="800" u="none" strike="noStrike" dirty="0">
                          <a:solidFill>
                            <a:srgbClr val="000000"/>
                          </a:solidFill>
                          <a:effectLst/>
                        </a:rPr>
                        <a:t> </a:t>
                      </a:r>
                      <a:endParaRPr lang="en-GB" sz="800" b="0" i="0" u="none" strike="noStrike" dirty="0">
                        <a:solidFill>
                          <a:srgbClr val="000000"/>
                        </a:solidFill>
                        <a:effectLst/>
                        <a:latin typeface="Arial" panose="020B0604020202020204" pitchFamily="34" charset="0"/>
                      </a:endParaRPr>
                    </a:p>
                  </a:txBody>
                  <a:tcPr marL="5225" marR="5225" marT="5225" marB="0" anchor="ctr"/>
                </a:tc>
                <a:tc>
                  <a:txBody>
                    <a:bodyPr/>
                    <a:lstStyle/>
                    <a:p>
                      <a:pPr algn="ctr" fontAlgn="ctr"/>
                      <a:r>
                        <a:rPr lang="en-GB" sz="800" u="none" strike="noStrike" dirty="0">
                          <a:solidFill>
                            <a:srgbClr val="000000"/>
                          </a:solidFill>
                          <a:effectLst/>
                        </a:rPr>
                        <a:t> </a:t>
                      </a:r>
                      <a:endParaRPr lang="en-GB" sz="800" b="0" i="0" u="none" strike="noStrike" dirty="0">
                        <a:solidFill>
                          <a:srgbClr val="000000"/>
                        </a:solidFill>
                        <a:effectLst/>
                        <a:latin typeface="Arial" panose="020B0604020202020204" pitchFamily="34" charset="0"/>
                      </a:endParaRPr>
                    </a:p>
                  </a:txBody>
                  <a:tcPr marL="5225" marR="5225" marT="5225" marB="0" anchor="ctr"/>
                </a:tc>
                <a:tc>
                  <a:txBody>
                    <a:bodyPr/>
                    <a:lstStyle/>
                    <a:p>
                      <a:pPr algn="ctr" fontAlgn="ctr"/>
                      <a:r>
                        <a:rPr lang="en-GB" sz="800" u="none" strike="noStrike" dirty="0">
                          <a:solidFill>
                            <a:srgbClr val="000000"/>
                          </a:solidFill>
                          <a:effectLst/>
                          <a:highlight>
                            <a:srgbClr val="70AD47"/>
                          </a:highlight>
                        </a:rPr>
                        <a:t> </a:t>
                      </a:r>
                      <a:endParaRPr lang="en-GB" sz="800" b="0" i="0" u="none" strike="noStrike" dirty="0">
                        <a:solidFill>
                          <a:srgbClr val="000000"/>
                        </a:solidFill>
                        <a:effectLst/>
                        <a:highlight>
                          <a:srgbClr val="70AD47"/>
                        </a:highlight>
                        <a:latin typeface="Arial" panose="020B0604020202020204" pitchFamily="34" charset="0"/>
                      </a:endParaRPr>
                    </a:p>
                  </a:txBody>
                  <a:tcPr marL="5225" marR="5225" marT="5225" marB="0" anchor="ctr">
                    <a:solidFill>
                      <a:srgbClr val="9E5ECE"/>
                    </a:solidFill>
                  </a:tcPr>
                </a:tc>
                <a:extLst>
                  <a:ext uri="{0D108BD9-81ED-4DB2-BD59-A6C34878D82A}">
                    <a16:rowId xmlns:a16="http://schemas.microsoft.com/office/drawing/2014/main" val="1181751876"/>
                  </a:ext>
                </a:extLst>
              </a:tr>
            </a:tbl>
          </a:graphicData>
        </a:graphic>
      </p:graphicFrame>
      <p:graphicFrame>
        <p:nvGraphicFramePr>
          <p:cNvPr id="13" name="Table 12">
            <a:extLst>
              <a:ext uri="{FF2B5EF4-FFF2-40B4-BE49-F238E27FC236}">
                <a16:creationId xmlns:a16="http://schemas.microsoft.com/office/drawing/2014/main" id="{378B65CE-856F-938C-6D93-CE09232D6EA9}"/>
              </a:ext>
            </a:extLst>
          </p:cNvPr>
          <p:cNvGraphicFramePr>
            <a:graphicFrameLocks noGrp="1"/>
          </p:cNvGraphicFramePr>
          <p:nvPr/>
        </p:nvGraphicFramePr>
        <p:xfrm>
          <a:off x="8094160" y="120903"/>
          <a:ext cx="3295105" cy="877284"/>
        </p:xfrm>
        <a:graphic>
          <a:graphicData uri="http://schemas.openxmlformats.org/drawingml/2006/table">
            <a:tbl>
              <a:tblPr>
                <a:tableStyleId>{C4B1156A-380E-4F78-BDF5-A606A8083BF9}</a:tableStyleId>
              </a:tblPr>
              <a:tblGrid>
                <a:gridCol w="732881">
                  <a:extLst>
                    <a:ext uri="{9D8B030D-6E8A-4147-A177-3AD203B41FA5}">
                      <a16:colId xmlns:a16="http://schemas.microsoft.com/office/drawing/2014/main" val="1715541597"/>
                    </a:ext>
                  </a:extLst>
                </a:gridCol>
                <a:gridCol w="2562224">
                  <a:extLst>
                    <a:ext uri="{9D8B030D-6E8A-4147-A177-3AD203B41FA5}">
                      <a16:colId xmlns:a16="http://schemas.microsoft.com/office/drawing/2014/main" val="4099444866"/>
                    </a:ext>
                  </a:extLst>
                </a:gridCol>
              </a:tblGrid>
              <a:tr h="292428">
                <a:tc>
                  <a:txBody>
                    <a:bodyPr/>
                    <a:lstStyle/>
                    <a:p>
                      <a:pPr algn="ctr" fontAlgn="ctr"/>
                      <a:r>
                        <a:rPr lang="en-GB" sz="1000" u="none" strike="noStrike" dirty="0">
                          <a:effectLst/>
                          <a:highlight>
                            <a:srgbClr val="70AD47"/>
                          </a:highlight>
                        </a:rPr>
                        <a:t> </a:t>
                      </a:r>
                      <a:endParaRPr lang="en-GB" sz="1000" b="0" i="0" u="none" strike="noStrike" dirty="0">
                        <a:solidFill>
                          <a:srgbClr val="000000"/>
                        </a:solidFill>
                        <a:effectLst/>
                        <a:highlight>
                          <a:srgbClr val="70AD47"/>
                        </a:highlight>
                        <a:latin typeface="Arial" panose="020B0604020202020204" pitchFamily="34" charset="0"/>
                      </a:endParaRPr>
                    </a:p>
                  </a:txBody>
                  <a:tcPr marL="6350" marR="6350" marT="6350" marB="0" anchor="ctr">
                    <a:solidFill>
                      <a:srgbClr val="2166FF"/>
                    </a:solidFill>
                  </a:tcPr>
                </a:tc>
                <a:tc>
                  <a:txBody>
                    <a:bodyPr/>
                    <a:lstStyle/>
                    <a:p>
                      <a:pPr algn="ctr" fontAlgn="ctr"/>
                      <a:r>
                        <a:rPr lang="en-GB" sz="1100" u="none" strike="noStrike" dirty="0">
                          <a:solidFill>
                            <a:srgbClr val="000000"/>
                          </a:solidFill>
                          <a:effectLst/>
                        </a:rPr>
                        <a:t>CRIOTEC’s RESPONSIBILITY</a:t>
                      </a:r>
                      <a:endParaRPr lang="en-GB" sz="1100" b="1" i="0" u="none" strike="noStrike" dirty="0">
                        <a:solidFill>
                          <a:srgbClr val="000000"/>
                        </a:solidFill>
                        <a:effectLst/>
                        <a:latin typeface="Arial" panose="020B0604020202020204" pitchFamily="34" charset="0"/>
                      </a:endParaRPr>
                    </a:p>
                  </a:txBody>
                  <a:tcPr marL="6350" marR="6350" marT="6350" marB="0" anchor="ctr"/>
                </a:tc>
                <a:extLst>
                  <a:ext uri="{0D108BD9-81ED-4DB2-BD59-A6C34878D82A}">
                    <a16:rowId xmlns:a16="http://schemas.microsoft.com/office/drawing/2014/main" val="306574673"/>
                  </a:ext>
                </a:extLst>
              </a:tr>
              <a:tr h="292428">
                <a:tc>
                  <a:txBody>
                    <a:bodyPr/>
                    <a:lstStyle/>
                    <a:p>
                      <a:pPr algn="ctr" fontAlgn="ctr"/>
                      <a:r>
                        <a:rPr lang="en-GB" sz="1000" u="none" strike="noStrike" dirty="0">
                          <a:effectLst/>
                          <a:highlight>
                            <a:srgbClr val="FFC000"/>
                          </a:highlight>
                        </a:rPr>
                        <a:t> </a:t>
                      </a:r>
                      <a:endParaRPr lang="en-GB" sz="1000" b="0" i="0" u="none" strike="noStrike" dirty="0">
                        <a:solidFill>
                          <a:srgbClr val="000000"/>
                        </a:solidFill>
                        <a:effectLst/>
                        <a:highlight>
                          <a:srgbClr val="FFC000"/>
                        </a:highlight>
                        <a:latin typeface="Arial" panose="020B0604020202020204" pitchFamily="34" charset="0"/>
                      </a:endParaRPr>
                    </a:p>
                  </a:txBody>
                  <a:tcPr marL="6350" marR="6350" marT="6350" marB="0" anchor="ctr">
                    <a:pattFill prst="wdDnDiag">
                      <a:fgClr>
                        <a:srgbClr val="2166FF"/>
                      </a:fgClr>
                      <a:bgClr>
                        <a:srgbClr val="9E5ECE"/>
                      </a:bgClr>
                    </a:pattFill>
                  </a:tcPr>
                </a:tc>
                <a:tc>
                  <a:txBody>
                    <a:bodyPr/>
                    <a:lstStyle/>
                    <a:p>
                      <a:pPr algn="ctr" fontAlgn="ctr"/>
                      <a:r>
                        <a:rPr lang="en-GB" sz="1100" u="none" strike="noStrike" dirty="0">
                          <a:solidFill>
                            <a:srgbClr val="000000"/>
                          </a:solidFill>
                          <a:effectLst/>
                        </a:rPr>
                        <a:t>SHARED RESPONSIBILITY</a:t>
                      </a:r>
                      <a:endParaRPr lang="en-GB" sz="1100" b="1" i="0" u="none" strike="noStrike" dirty="0">
                        <a:solidFill>
                          <a:srgbClr val="000000"/>
                        </a:solidFill>
                        <a:effectLst/>
                        <a:latin typeface="Arial" panose="020B0604020202020204" pitchFamily="34" charset="0"/>
                      </a:endParaRPr>
                    </a:p>
                  </a:txBody>
                  <a:tcPr marL="6350" marR="6350" marT="6350" marB="0" anchor="ctr"/>
                </a:tc>
                <a:extLst>
                  <a:ext uri="{0D108BD9-81ED-4DB2-BD59-A6C34878D82A}">
                    <a16:rowId xmlns:a16="http://schemas.microsoft.com/office/drawing/2014/main" val="4033741237"/>
                  </a:ext>
                </a:extLst>
              </a:tr>
              <a:tr h="292428">
                <a:tc>
                  <a:txBody>
                    <a:bodyPr/>
                    <a:lstStyle/>
                    <a:p>
                      <a:pPr algn="ctr" fontAlgn="ctr"/>
                      <a:r>
                        <a:rPr lang="en-GB" sz="1000" u="none" strike="noStrike" dirty="0">
                          <a:effectLst/>
                          <a:highlight>
                            <a:srgbClr val="FFC000"/>
                          </a:highlight>
                        </a:rPr>
                        <a:t> </a:t>
                      </a:r>
                      <a:endParaRPr lang="en-GB" sz="1000" b="0" i="0" u="none" strike="noStrike" dirty="0">
                        <a:solidFill>
                          <a:srgbClr val="000000"/>
                        </a:solidFill>
                        <a:effectLst/>
                        <a:highlight>
                          <a:srgbClr val="FFC000"/>
                        </a:highlight>
                        <a:latin typeface="Arial" panose="020B0604020202020204" pitchFamily="34" charset="0"/>
                      </a:endParaRPr>
                    </a:p>
                  </a:txBody>
                  <a:tcPr marL="6350" marR="6350" marT="6350" marB="0" anchor="ctr">
                    <a:solidFill>
                      <a:srgbClr val="9E5ECE"/>
                    </a:solidFill>
                  </a:tcPr>
                </a:tc>
                <a:tc>
                  <a:txBody>
                    <a:bodyPr/>
                    <a:lstStyle/>
                    <a:p>
                      <a:pPr algn="ctr" fontAlgn="ctr"/>
                      <a:r>
                        <a:rPr lang="en-GB" sz="1100" u="none" strike="noStrike" dirty="0">
                          <a:solidFill>
                            <a:srgbClr val="000000"/>
                          </a:solidFill>
                          <a:effectLst/>
                        </a:rPr>
                        <a:t>CERN's RESPONSIBILITY</a:t>
                      </a:r>
                      <a:endParaRPr lang="en-GB" sz="1100" b="1" i="0" u="none" strike="noStrike" dirty="0">
                        <a:solidFill>
                          <a:srgbClr val="000000"/>
                        </a:solidFill>
                        <a:effectLst/>
                        <a:latin typeface="Arial" panose="020B0604020202020204" pitchFamily="34" charset="0"/>
                      </a:endParaRPr>
                    </a:p>
                  </a:txBody>
                  <a:tcPr marL="6350" marR="6350" marT="6350" marB="0" anchor="ctr"/>
                </a:tc>
                <a:extLst>
                  <a:ext uri="{0D108BD9-81ED-4DB2-BD59-A6C34878D82A}">
                    <a16:rowId xmlns:a16="http://schemas.microsoft.com/office/drawing/2014/main" val="3849873428"/>
                  </a:ext>
                </a:extLst>
              </a:tr>
            </a:tbl>
          </a:graphicData>
        </a:graphic>
      </p:graphicFrame>
      <p:sp>
        <p:nvSpPr>
          <p:cNvPr id="3" name="Content Placeholder 10">
            <a:extLst>
              <a:ext uri="{FF2B5EF4-FFF2-40B4-BE49-F238E27FC236}">
                <a16:creationId xmlns:a16="http://schemas.microsoft.com/office/drawing/2014/main" id="{E309D6AC-BA39-659F-E828-1FAD36C4B316}"/>
              </a:ext>
            </a:extLst>
          </p:cNvPr>
          <p:cNvSpPr txBox="1">
            <a:spLocks/>
          </p:cNvSpPr>
          <p:nvPr/>
        </p:nvSpPr>
        <p:spPr>
          <a:xfrm>
            <a:off x="407989" y="631559"/>
            <a:ext cx="11380811" cy="5414693"/>
          </a:xfrm>
          <a:prstGeom prst="rect">
            <a:avLst/>
          </a:prstGeom>
        </p:spPr>
        <p:txBody>
          <a:bodyPr>
            <a:normAutofit/>
          </a:bodyPr>
          <a:lstStyle>
            <a:lvl1pPr marL="0" indent="0" algn="l" defTabSz="914400" rtl="0" eaLnBrk="1" latinLnBrk="0" hangingPunct="1">
              <a:lnSpc>
                <a:spcPct val="90000"/>
              </a:lnSpc>
              <a:spcBef>
                <a:spcPts val="1000"/>
              </a:spcBef>
              <a:spcAft>
                <a:spcPts val="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US" dirty="0"/>
              <a:t>Activities breakdown</a:t>
            </a:r>
            <a:endParaRPr lang="en-GB" dirty="0"/>
          </a:p>
        </p:txBody>
      </p:sp>
      <p:sp>
        <p:nvSpPr>
          <p:cNvPr id="7" name="Rectangle 6">
            <a:extLst>
              <a:ext uri="{FF2B5EF4-FFF2-40B4-BE49-F238E27FC236}">
                <a16:creationId xmlns:a16="http://schemas.microsoft.com/office/drawing/2014/main" id="{45826629-31AE-2F5F-6B3E-7833E44272CA}"/>
              </a:ext>
            </a:extLst>
          </p:cNvPr>
          <p:cNvSpPr/>
          <p:nvPr/>
        </p:nvSpPr>
        <p:spPr>
          <a:xfrm>
            <a:off x="7883317" y="5067659"/>
            <a:ext cx="517733" cy="666392"/>
          </a:xfrm>
          <a:prstGeom prst="rect">
            <a:avLst/>
          </a:prstGeom>
          <a:solidFill>
            <a:srgbClr val="FFFF00"/>
          </a:solidFill>
          <a:ln w="12700">
            <a:solidFill>
              <a:srgbClr val="0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mc:AlternateContent xmlns:mc="http://schemas.openxmlformats.org/markup-compatibility/2006" xmlns:p14="http://schemas.microsoft.com/office/powerpoint/2010/main">
        <mc:Choice Requires="p14">
          <p:contentPart p14:bwMode="auto" r:id="rId2">
            <p14:nvContentPartPr>
              <p14:cNvPr id="8" name="Ink 7">
                <a:extLst>
                  <a:ext uri="{FF2B5EF4-FFF2-40B4-BE49-F238E27FC236}">
                    <a16:creationId xmlns:a16="http://schemas.microsoft.com/office/drawing/2014/main" id="{AA2594EE-033C-043A-6DAD-4B2C9A84AB83}"/>
                  </a:ext>
                </a:extLst>
              </p14:cNvPr>
              <p14:cNvContentPartPr/>
              <p14:nvPr/>
            </p14:nvContentPartPr>
            <p14:xfrm>
              <a:off x="7996767" y="2763075"/>
              <a:ext cx="292100" cy="360"/>
            </p14:xfrm>
          </p:contentPart>
        </mc:Choice>
        <mc:Fallback xmlns="">
          <p:pic>
            <p:nvPicPr>
              <p:cNvPr id="8" name="Ink 7">
                <a:extLst>
                  <a:ext uri="{FF2B5EF4-FFF2-40B4-BE49-F238E27FC236}">
                    <a16:creationId xmlns:a16="http://schemas.microsoft.com/office/drawing/2014/main" id="{AA2594EE-033C-043A-6DAD-4B2C9A84AB83}"/>
                  </a:ext>
                </a:extLst>
              </p:cNvPr>
              <p:cNvPicPr/>
              <p:nvPr/>
            </p:nvPicPr>
            <p:blipFill>
              <a:blip r:embed="rId3"/>
              <a:stretch>
                <a:fillRect/>
              </a:stretch>
            </p:blipFill>
            <p:spPr>
              <a:xfrm>
                <a:off x="7942808" y="2655075"/>
                <a:ext cx="399659" cy="216000"/>
              </a:xfrm>
              <a:prstGeom prst="rect">
                <a:avLst/>
              </a:prstGeom>
            </p:spPr>
          </p:pic>
        </mc:Fallback>
      </mc:AlternateContent>
      <mc:AlternateContent xmlns:mc="http://schemas.openxmlformats.org/markup-compatibility/2006" xmlns:p14="http://schemas.microsoft.com/office/powerpoint/2010/main">
        <mc:Choice Requires="p14">
          <p:contentPart p14:bwMode="auto" r:id="rId4">
            <p14:nvContentPartPr>
              <p14:cNvPr id="14" name="Ink 13">
                <a:extLst>
                  <a:ext uri="{FF2B5EF4-FFF2-40B4-BE49-F238E27FC236}">
                    <a16:creationId xmlns:a16="http://schemas.microsoft.com/office/drawing/2014/main" id="{4CB65212-CAAE-104D-0F54-83D662B0B04A}"/>
                  </a:ext>
                </a:extLst>
              </p14:cNvPr>
              <p14:cNvContentPartPr/>
              <p14:nvPr/>
            </p14:nvContentPartPr>
            <p14:xfrm>
              <a:off x="962280" y="5322187"/>
              <a:ext cx="743040" cy="360"/>
            </p14:xfrm>
          </p:contentPart>
        </mc:Choice>
        <mc:Fallback xmlns="">
          <p:pic>
            <p:nvPicPr>
              <p:cNvPr id="14" name="Ink 13">
                <a:extLst>
                  <a:ext uri="{FF2B5EF4-FFF2-40B4-BE49-F238E27FC236}">
                    <a16:creationId xmlns:a16="http://schemas.microsoft.com/office/drawing/2014/main" id="{4CB65212-CAAE-104D-0F54-83D662B0B04A}"/>
                  </a:ext>
                </a:extLst>
              </p:cNvPr>
              <p:cNvPicPr/>
              <p:nvPr/>
            </p:nvPicPr>
            <p:blipFill>
              <a:blip r:embed="rId5"/>
              <a:stretch>
                <a:fillRect/>
              </a:stretch>
            </p:blipFill>
            <p:spPr>
              <a:xfrm>
                <a:off x="908280" y="5214187"/>
                <a:ext cx="850680" cy="216000"/>
              </a:xfrm>
              <a:prstGeom prst="rect">
                <a:avLst/>
              </a:prstGeom>
            </p:spPr>
          </p:pic>
        </mc:Fallback>
      </mc:AlternateContent>
      <mc:AlternateContent xmlns:mc="http://schemas.openxmlformats.org/markup-compatibility/2006" xmlns:p14="http://schemas.microsoft.com/office/powerpoint/2010/main">
        <mc:Choice Requires="p14">
          <p:contentPart p14:bwMode="auto" r:id="rId6">
            <p14:nvContentPartPr>
              <p14:cNvPr id="10" name="Ink 9">
                <a:extLst>
                  <a:ext uri="{FF2B5EF4-FFF2-40B4-BE49-F238E27FC236}">
                    <a16:creationId xmlns:a16="http://schemas.microsoft.com/office/drawing/2014/main" id="{51465D11-955A-E210-554A-D968FE7353F6}"/>
                  </a:ext>
                </a:extLst>
              </p14:cNvPr>
              <p14:cNvContentPartPr/>
              <p14:nvPr/>
            </p14:nvContentPartPr>
            <p14:xfrm>
              <a:off x="893298" y="5474587"/>
              <a:ext cx="906625" cy="360"/>
            </p14:xfrm>
          </p:contentPart>
        </mc:Choice>
        <mc:Fallback xmlns="">
          <p:pic>
            <p:nvPicPr>
              <p:cNvPr id="10" name="Ink 9">
                <a:extLst>
                  <a:ext uri="{FF2B5EF4-FFF2-40B4-BE49-F238E27FC236}">
                    <a16:creationId xmlns:a16="http://schemas.microsoft.com/office/drawing/2014/main" id="{51465D11-955A-E210-554A-D968FE7353F6}"/>
                  </a:ext>
                </a:extLst>
              </p:cNvPr>
              <p:cNvPicPr/>
              <p:nvPr/>
            </p:nvPicPr>
            <p:blipFill>
              <a:blip r:embed="rId7"/>
              <a:stretch>
                <a:fillRect/>
              </a:stretch>
            </p:blipFill>
            <p:spPr>
              <a:xfrm>
                <a:off x="839289" y="5366587"/>
                <a:ext cx="1014282" cy="216000"/>
              </a:xfrm>
              <a:prstGeom prst="rect">
                <a:avLst/>
              </a:prstGeom>
            </p:spPr>
          </p:pic>
        </mc:Fallback>
      </mc:AlternateContent>
      <p:sp>
        <p:nvSpPr>
          <p:cNvPr id="11" name="TextBox 10">
            <a:extLst>
              <a:ext uri="{FF2B5EF4-FFF2-40B4-BE49-F238E27FC236}">
                <a16:creationId xmlns:a16="http://schemas.microsoft.com/office/drawing/2014/main" id="{F91A829F-FEF9-1072-D150-DB46BFE98A8B}"/>
              </a:ext>
            </a:extLst>
          </p:cNvPr>
          <p:cNvSpPr txBox="1"/>
          <p:nvPr/>
        </p:nvSpPr>
        <p:spPr>
          <a:xfrm>
            <a:off x="4834467" y="5835793"/>
            <a:ext cx="3484116" cy="276999"/>
          </a:xfrm>
          <a:prstGeom prst="rect">
            <a:avLst/>
          </a:prstGeom>
          <a:noFill/>
        </p:spPr>
        <p:txBody>
          <a:bodyPr wrap="square">
            <a:spAutoFit/>
          </a:bodyPr>
          <a:lstStyle/>
          <a:p>
            <a:pPr algn="ctr"/>
            <a:r>
              <a:rPr lang="en-US" sz="1200" i="1" dirty="0">
                <a:solidFill>
                  <a:srgbClr val="000000"/>
                </a:solidFill>
              </a:rPr>
              <a:t>Tab. 4.1 – DS 20k activities breakdown. </a:t>
            </a:r>
            <a:endParaRPr lang="en-GB" sz="1200" i="1" dirty="0">
              <a:solidFill>
                <a:srgbClr val="000000"/>
              </a:solidFill>
            </a:endParaRPr>
          </a:p>
        </p:txBody>
      </p:sp>
    </p:spTree>
    <p:extLst>
      <p:ext uri="{BB962C8B-B14F-4D97-AF65-F5344CB8AC3E}">
        <p14:creationId xmlns:p14="http://schemas.microsoft.com/office/powerpoint/2010/main" val="11371659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4"/>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Picture 17">
            <a:extLst>
              <a:ext uri="{FF2B5EF4-FFF2-40B4-BE49-F238E27FC236}">
                <a16:creationId xmlns:a16="http://schemas.microsoft.com/office/drawing/2014/main" id="{99CA56C8-0DB5-5A01-6100-06B5B823AFF7}"/>
              </a:ext>
            </a:extLst>
          </p:cNvPr>
          <p:cNvPicPr>
            <a:picLocks noChangeAspect="1"/>
          </p:cNvPicPr>
          <p:nvPr/>
        </p:nvPicPr>
        <p:blipFill>
          <a:blip r:embed="rId3"/>
          <a:stretch>
            <a:fillRect/>
          </a:stretch>
        </p:blipFill>
        <p:spPr>
          <a:xfrm>
            <a:off x="4018162" y="2908758"/>
            <a:ext cx="7578866" cy="1891909"/>
          </a:xfrm>
          <a:prstGeom prst="rect">
            <a:avLst/>
          </a:prstGeom>
        </p:spPr>
      </p:pic>
      <p:pic>
        <p:nvPicPr>
          <p:cNvPr id="19" name="Picture 18" descr="A metal pipes in a factory&#10;&#10;Description automatically generated">
            <a:extLst>
              <a:ext uri="{FF2B5EF4-FFF2-40B4-BE49-F238E27FC236}">
                <a16:creationId xmlns:a16="http://schemas.microsoft.com/office/drawing/2014/main" id="{B8EA55CC-9606-F345-B56F-F99D060B1ED4}"/>
              </a:ext>
            </a:extLst>
          </p:cNvPr>
          <p:cNvPicPr>
            <a:picLocks noChangeAspect="1"/>
          </p:cNvPicPr>
          <p:nvPr/>
        </p:nvPicPr>
        <p:blipFill>
          <a:blip r:embed="rId4"/>
          <a:stretch>
            <a:fillRect/>
          </a:stretch>
        </p:blipFill>
        <p:spPr>
          <a:xfrm rot="5400000">
            <a:off x="6879665" y="1827672"/>
            <a:ext cx="5773357" cy="2667291"/>
          </a:xfrm>
          <a:prstGeom prst="rect">
            <a:avLst/>
          </a:prstGeom>
        </p:spPr>
      </p:pic>
      <p:sp>
        <p:nvSpPr>
          <p:cNvPr id="4" name="Date Placeholder 3">
            <a:extLst>
              <a:ext uri="{FF2B5EF4-FFF2-40B4-BE49-F238E27FC236}">
                <a16:creationId xmlns:a16="http://schemas.microsoft.com/office/drawing/2014/main" id="{2209C0CB-B331-D0C8-BFBD-74ADB64CE81D}"/>
              </a:ext>
            </a:extLst>
          </p:cNvPr>
          <p:cNvSpPr>
            <a:spLocks noGrp="1"/>
          </p:cNvSpPr>
          <p:nvPr>
            <p:ph type="dt" sz="half" idx="14"/>
          </p:nvPr>
        </p:nvSpPr>
        <p:spPr/>
        <p:txBody>
          <a:bodyPr/>
          <a:lstStyle/>
          <a:p>
            <a:fld id="{312CAFC2-26B6-134E-85E5-5D171C2C5E12}" type="datetime3">
              <a:rPr lang="en-US" smtClean="0"/>
              <a:t>28 May 2024</a:t>
            </a:fld>
            <a:endParaRPr lang="en-US" dirty="0"/>
          </a:p>
        </p:txBody>
      </p:sp>
      <p:sp>
        <p:nvSpPr>
          <p:cNvPr id="5" name="Footer Placeholder 4">
            <a:extLst>
              <a:ext uri="{FF2B5EF4-FFF2-40B4-BE49-F238E27FC236}">
                <a16:creationId xmlns:a16="http://schemas.microsoft.com/office/drawing/2014/main" id="{E2BB2703-2D33-5DD4-AA44-95D28D1489BA}"/>
              </a:ext>
            </a:extLst>
          </p:cNvPr>
          <p:cNvSpPr>
            <a:spLocks noGrp="1"/>
          </p:cNvSpPr>
          <p:nvPr>
            <p:ph type="ftr" sz="quarter" idx="15"/>
          </p:nvPr>
        </p:nvSpPr>
        <p:spPr/>
        <p:txBody>
          <a:bodyPr/>
          <a:lstStyle/>
          <a:p>
            <a:r>
              <a:rPr lang="en-US" dirty="0"/>
              <a:t>Tiziano Baroncelli | </a:t>
            </a:r>
            <a:r>
              <a:rPr lang="en-GB" dirty="0"/>
              <a:t>Engineering Development of the DarkSide 20k AAr Cryogenic System</a:t>
            </a:r>
            <a:endParaRPr lang="en-US" dirty="0"/>
          </a:p>
        </p:txBody>
      </p:sp>
      <p:sp>
        <p:nvSpPr>
          <p:cNvPr id="6" name="Slide Number Placeholder 5">
            <a:extLst>
              <a:ext uri="{FF2B5EF4-FFF2-40B4-BE49-F238E27FC236}">
                <a16:creationId xmlns:a16="http://schemas.microsoft.com/office/drawing/2014/main" id="{B07A4660-F589-B4DE-FCB5-6CC5EBAF49B1}"/>
              </a:ext>
            </a:extLst>
          </p:cNvPr>
          <p:cNvSpPr>
            <a:spLocks noGrp="1"/>
          </p:cNvSpPr>
          <p:nvPr>
            <p:ph type="sldNum" sz="quarter" idx="16"/>
          </p:nvPr>
        </p:nvSpPr>
        <p:spPr/>
        <p:txBody>
          <a:bodyPr/>
          <a:lstStyle/>
          <a:p>
            <a:fld id="{36B5EA5A-BC32-A742-B11B-8E7414D5B535}" type="slidenum">
              <a:rPr lang="en-US" smtClean="0"/>
              <a:pPr/>
              <a:t>13</a:t>
            </a:fld>
            <a:endParaRPr lang="en-US" dirty="0"/>
          </a:p>
        </p:txBody>
      </p:sp>
      <p:sp>
        <p:nvSpPr>
          <p:cNvPr id="2" name="Title 6">
            <a:extLst>
              <a:ext uri="{FF2B5EF4-FFF2-40B4-BE49-F238E27FC236}">
                <a16:creationId xmlns:a16="http://schemas.microsoft.com/office/drawing/2014/main" id="{099DE08D-6F78-1BA3-F770-8942D9B3E9FF}"/>
              </a:ext>
            </a:extLst>
          </p:cNvPr>
          <p:cNvSpPr txBox="1">
            <a:spLocks/>
          </p:cNvSpPr>
          <p:nvPr/>
        </p:nvSpPr>
        <p:spPr>
          <a:xfrm>
            <a:off x="407202" y="120903"/>
            <a:ext cx="10888661" cy="510656"/>
          </a:xfrm>
          <a:prstGeom prst="rect">
            <a:avLst/>
          </a:prstGeom>
          <a:solidFill>
            <a:schemeClr val="bg1"/>
          </a:solidFill>
        </p:spPr>
        <p:txBody>
          <a:bodyPr vert="horz" lIns="0" tIns="0" rIns="0" bIns="0" rtlCol="0" anchor="t" anchorCtr="0">
            <a:noAutofit/>
          </a:bodyPr>
          <a:lst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a:lstStyle>
          <a:p>
            <a:r>
              <a:rPr lang="en-GB" sz="2800" dirty="0"/>
              <a:t>4. Cryostat safety relief equipment</a:t>
            </a:r>
            <a:endParaRPr lang="en-GB" sz="2800" u="sng" dirty="0"/>
          </a:p>
        </p:txBody>
      </p:sp>
      <p:sp>
        <p:nvSpPr>
          <p:cNvPr id="65" name="Content Placeholder 12">
            <a:extLst>
              <a:ext uri="{FF2B5EF4-FFF2-40B4-BE49-F238E27FC236}">
                <a16:creationId xmlns:a16="http://schemas.microsoft.com/office/drawing/2014/main" id="{FD1DD2CC-1C54-D5EB-DC20-95DB04F0A87D}"/>
              </a:ext>
            </a:extLst>
          </p:cNvPr>
          <p:cNvSpPr>
            <a:spLocks noGrp="1"/>
          </p:cNvSpPr>
          <p:nvPr>
            <p:ph sz="half" idx="1"/>
          </p:nvPr>
        </p:nvSpPr>
        <p:spPr>
          <a:xfrm>
            <a:off x="407987" y="631560"/>
            <a:ext cx="11380813" cy="5569216"/>
          </a:xfrm>
        </p:spPr>
        <p:txBody>
          <a:bodyPr/>
          <a:lstStyle/>
          <a:p>
            <a:pPr marL="0" indent="0">
              <a:buNone/>
            </a:pPr>
            <a:r>
              <a:rPr lang="en-US" dirty="0"/>
              <a:t>Cryostat safety valves overview</a:t>
            </a:r>
          </a:p>
          <a:p>
            <a:pPr lvl="1"/>
            <a:r>
              <a:rPr lang="en-US" sz="1600" dirty="0"/>
              <a:t>Double pilot-operated safety relief valves + 1 diverter valve</a:t>
            </a:r>
          </a:p>
          <a:p>
            <a:pPr lvl="1"/>
            <a:r>
              <a:rPr lang="en-US" sz="1600" dirty="0"/>
              <a:t>Two independent pilots for overpressure and </a:t>
            </a:r>
            <a:r>
              <a:rPr lang="en-US" sz="1600" u="sng" dirty="0"/>
              <a:t>under-pressure</a:t>
            </a:r>
            <a:r>
              <a:rPr lang="en-US" sz="1600" dirty="0"/>
              <a:t> relief</a:t>
            </a:r>
          </a:p>
          <a:p>
            <a:pPr lvl="1"/>
            <a:r>
              <a:rPr lang="en-US" sz="1600" dirty="0"/>
              <a:t>Safety valves and diverter valves to be sized according to ISO 21013-3</a:t>
            </a:r>
          </a:p>
        </p:txBody>
      </p:sp>
      <p:pic>
        <p:nvPicPr>
          <p:cNvPr id="10" name="Picture 9">
            <a:extLst>
              <a:ext uri="{FF2B5EF4-FFF2-40B4-BE49-F238E27FC236}">
                <a16:creationId xmlns:a16="http://schemas.microsoft.com/office/drawing/2014/main" id="{A3DE9B8A-ED78-E864-4EED-C95692BE7C20}"/>
              </a:ext>
            </a:extLst>
          </p:cNvPr>
          <p:cNvPicPr>
            <a:picLocks noChangeAspect="1"/>
          </p:cNvPicPr>
          <p:nvPr/>
        </p:nvPicPr>
        <p:blipFill>
          <a:blip r:embed="rId5"/>
          <a:stretch>
            <a:fillRect/>
          </a:stretch>
        </p:blipFill>
        <p:spPr>
          <a:xfrm>
            <a:off x="3678877" y="2260934"/>
            <a:ext cx="4021009" cy="3604053"/>
          </a:xfrm>
          <a:prstGeom prst="rect">
            <a:avLst/>
          </a:prstGeom>
          <a:ln w="12700">
            <a:solidFill>
              <a:srgbClr val="FF0000"/>
            </a:solidFill>
            <a:prstDash val="dash"/>
          </a:ln>
        </p:spPr>
      </p:pic>
      <p:pic>
        <p:nvPicPr>
          <p:cNvPr id="3" name="Picture 2">
            <a:extLst>
              <a:ext uri="{FF2B5EF4-FFF2-40B4-BE49-F238E27FC236}">
                <a16:creationId xmlns:a16="http://schemas.microsoft.com/office/drawing/2014/main" id="{025E2750-6B9B-CA4D-3CE5-DA16C9C92183}"/>
              </a:ext>
            </a:extLst>
          </p:cNvPr>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149483" y="3000904"/>
            <a:ext cx="3452942" cy="1877504"/>
          </a:xfrm>
          <a:prstGeom prst="rect">
            <a:avLst/>
          </a:prstGeom>
          <a:noFill/>
        </p:spPr>
      </p:pic>
      <p:pic>
        <p:nvPicPr>
          <p:cNvPr id="9" name="Picture 8">
            <a:extLst>
              <a:ext uri="{FF2B5EF4-FFF2-40B4-BE49-F238E27FC236}">
                <a16:creationId xmlns:a16="http://schemas.microsoft.com/office/drawing/2014/main" id="{D6B9FBDA-C603-6343-CCD9-12877367A6EE}"/>
              </a:ext>
            </a:extLst>
          </p:cNvPr>
          <p:cNvPicPr>
            <a:picLocks noChangeAspect="1"/>
          </p:cNvPicPr>
          <p:nvPr/>
        </p:nvPicPr>
        <p:blipFill>
          <a:blip r:embed="rId7"/>
          <a:stretch>
            <a:fillRect/>
          </a:stretch>
        </p:blipFill>
        <p:spPr>
          <a:xfrm>
            <a:off x="7979511" y="2260934"/>
            <a:ext cx="3931694" cy="3604053"/>
          </a:xfrm>
          <a:prstGeom prst="rect">
            <a:avLst/>
          </a:prstGeom>
          <a:ln w="12700">
            <a:solidFill>
              <a:schemeClr val="tx1"/>
            </a:solidFill>
            <a:prstDash val="dash"/>
          </a:ln>
        </p:spPr>
      </p:pic>
      <p:sp>
        <p:nvSpPr>
          <p:cNvPr id="11" name="Rectangle 10">
            <a:extLst>
              <a:ext uri="{FF2B5EF4-FFF2-40B4-BE49-F238E27FC236}">
                <a16:creationId xmlns:a16="http://schemas.microsoft.com/office/drawing/2014/main" id="{9AAAB196-0DD7-9D2D-2578-85BB775326B2}"/>
              </a:ext>
            </a:extLst>
          </p:cNvPr>
          <p:cNvSpPr/>
          <p:nvPr/>
        </p:nvSpPr>
        <p:spPr>
          <a:xfrm>
            <a:off x="2194560" y="3000904"/>
            <a:ext cx="713232" cy="821288"/>
          </a:xfrm>
          <a:prstGeom prst="rect">
            <a:avLst/>
          </a:prstGeom>
          <a:noFill/>
          <a:ln>
            <a:solidFill>
              <a:srgbClr val="FF0000"/>
            </a:solidFill>
            <a:prstDash val="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Rectangle 11">
            <a:extLst>
              <a:ext uri="{FF2B5EF4-FFF2-40B4-BE49-F238E27FC236}">
                <a16:creationId xmlns:a16="http://schemas.microsoft.com/office/drawing/2014/main" id="{E74C8827-2B5F-AD5F-04EA-AA8518FA6C9D}"/>
              </a:ext>
            </a:extLst>
          </p:cNvPr>
          <p:cNvSpPr/>
          <p:nvPr/>
        </p:nvSpPr>
        <p:spPr>
          <a:xfrm>
            <a:off x="1490472" y="3854713"/>
            <a:ext cx="713232" cy="688447"/>
          </a:xfrm>
          <a:prstGeom prst="rect">
            <a:avLst/>
          </a:prstGeom>
          <a:noFill/>
          <a:ln>
            <a:solidFill>
              <a:schemeClr val="tx1"/>
            </a:solidFill>
            <a:prstDash val="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mc:AlternateContent xmlns:mc="http://schemas.openxmlformats.org/markup-compatibility/2006" xmlns:p14="http://schemas.microsoft.com/office/powerpoint/2010/main">
        <mc:Choice Requires="p14">
          <p:contentPart p14:bwMode="auto" r:id="rId8">
            <p14:nvContentPartPr>
              <p14:cNvPr id="24" name="Ink 23">
                <a:extLst>
                  <a:ext uri="{FF2B5EF4-FFF2-40B4-BE49-F238E27FC236}">
                    <a16:creationId xmlns:a16="http://schemas.microsoft.com/office/drawing/2014/main" id="{098349FB-2D51-100D-2470-C401DF71F504}"/>
                  </a:ext>
                </a:extLst>
              </p14:cNvPr>
              <p14:cNvContentPartPr/>
              <p14:nvPr/>
            </p14:nvContentPartPr>
            <p14:xfrm>
              <a:off x="7269060" y="4726560"/>
              <a:ext cx="784440" cy="360"/>
            </p14:xfrm>
          </p:contentPart>
        </mc:Choice>
        <mc:Fallback xmlns="">
          <p:pic>
            <p:nvPicPr>
              <p:cNvPr id="24" name="Ink 23">
                <a:extLst>
                  <a:ext uri="{FF2B5EF4-FFF2-40B4-BE49-F238E27FC236}">
                    <a16:creationId xmlns:a16="http://schemas.microsoft.com/office/drawing/2014/main" id="{098349FB-2D51-100D-2470-C401DF71F504}"/>
                  </a:ext>
                </a:extLst>
              </p:cNvPr>
              <p:cNvPicPr/>
              <p:nvPr/>
            </p:nvPicPr>
            <p:blipFill>
              <a:blip r:embed="rId14"/>
              <a:stretch>
                <a:fillRect/>
              </a:stretch>
            </p:blipFill>
            <p:spPr>
              <a:xfrm>
                <a:off x="7215420" y="4618920"/>
                <a:ext cx="892080" cy="216000"/>
              </a:xfrm>
              <a:prstGeom prst="rect">
                <a:avLst/>
              </a:prstGeom>
            </p:spPr>
          </p:pic>
        </mc:Fallback>
      </mc:AlternateContent>
      <mc:AlternateContent xmlns:mc="http://schemas.openxmlformats.org/markup-compatibility/2006" xmlns:p14="http://schemas.microsoft.com/office/powerpoint/2010/main">
        <mc:Choice Requires="p14">
          <p:contentPart p14:bwMode="auto" r:id="rId15">
            <p14:nvContentPartPr>
              <p14:cNvPr id="25" name="Ink 24">
                <a:extLst>
                  <a:ext uri="{FF2B5EF4-FFF2-40B4-BE49-F238E27FC236}">
                    <a16:creationId xmlns:a16="http://schemas.microsoft.com/office/drawing/2014/main" id="{0BABB435-ACF1-2055-B183-B3A7B02FDD56}"/>
                  </a:ext>
                </a:extLst>
              </p14:cNvPr>
              <p14:cNvContentPartPr/>
              <p14:nvPr/>
            </p14:nvContentPartPr>
            <p14:xfrm>
              <a:off x="7345740" y="4170360"/>
              <a:ext cx="594000" cy="360"/>
            </p14:xfrm>
          </p:contentPart>
        </mc:Choice>
        <mc:Fallback xmlns="">
          <p:pic>
            <p:nvPicPr>
              <p:cNvPr id="25" name="Ink 24">
                <a:extLst>
                  <a:ext uri="{FF2B5EF4-FFF2-40B4-BE49-F238E27FC236}">
                    <a16:creationId xmlns:a16="http://schemas.microsoft.com/office/drawing/2014/main" id="{0BABB435-ACF1-2055-B183-B3A7B02FDD56}"/>
                  </a:ext>
                </a:extLst>
              </p:cNvPr>
              <p:cNvPicPr/>
              <p:nvPr/>
            </p:nvPicPr>
            <p:blipFill>
              <a:blip r:embed="rId16"/>
              <a:stretch>
                <a:fillRect/>
              </a:stretch>
            </p:blipFill>
            <p:spPr>
              <a:xfrm>
                <a:off x="7291740" y="4062720"/>
                <a:ext cx="701640" cy="216000"/>
              </a:xfrm>
              <a:prstGeom prst="rect">
                <a:avLst/>
              </a:prstGeom>
            </p:spPr>
          </p:pic>
        </mc:Fallback>
      </mc:AlternateContent>
      <mc:AlternateContent xmlns:mc="http://schemas.openxmlformats.org/markup-compatibility/2006" xmlns:p14="http://schemas.microsoft.com/office/powerpoint/2010/main">
        <mc:Choice Requires="p14">
          <p:contentPart p14:bwMode="auto" r:id="rId17">
            <p14:nvContentPartPr>
              <p14:cNvPr id="26" name="Ink 25">
                <a:extLst>
                  <a:ext uri="{FF2B5EF4-FFF2-40B4-BE49-F238E27FC236}">
                    <a16:creationId xmlns:a16="http://schemas.microsoft.com/office/drawing/2014/main" id="{EAE57CC1-E3DC-763E-A31A-5D40EE63C066}"/>
                  </a:ext>
                </a:extLst>
              </p14:cNvPr>
              <p14:cNvContentPartPr/>
              <p14:nvPr/>
            </p14:nvContentPartPr>
            <p14:xfrm>
              <a:off x="7307580" y="4353240"/>
              <a:ext cx="692640" cy="360"/>
            </p14:xfrm>
          </p:contentPart>
        </mc:Choice>
        <mc:Fallback xmlns="">
          <p:pic>
            <p:nvPicPr>
              <p:cNvPr id="26" name="Ink 25">
                <a:extLst>
                  <a:ext uri="{FF2B5EF4-FFF2-40B4-BE49-F238E27FC236}">
                    <a16:creationId xmlns:a16="http://schemas.microsoft.com/office/drawing/2014/main" id="{EAE57CC1-E3DC-763E-A31A-5D40EE63C066}"/>
                  </a:ext>
                </a:extLst>
              </p:cNvPr>
              <p:cNvPicPr/>
              <p:nvPr/>
            </p:nvPicPr>
            <p:blipFill>
              <a:blip r:embed="rId18"/>
              <a:stretch>
                <a:fillRect/>
              </a:stretch>
            </p:blipFill>
            <p:spPr>
              <a:xfrm>
                <a:off x="7253940" y="4245600"/>
                <a:ext cx="800280" cy="216000"/>
              </a:xfrm>
              <a:prstGeom prst="rect">
                <a:avLst/>
              </a:prstGeom>
            </p:spPr>
          </p:pic>
        </mc:Fallback>
      </mc:AlternateContent>
      <mc:AlternateContent xmlns:mc="http://schemas.openxmlformats.org/markup-compatibility/2006" xmlns:p14="http://schemas.microsoft.com/office/powerpoint/2010/main">
        <mc:Choice Requires="p14">
          <p:contentPart p14:bwMode="auto" r:id="rId19">
            <p14:nvContentPartPr>
              <p14:cNvPr id="27" name="Ink 26">
                <a:extLst>
                  <a:ext uri="{FF2B5EF4-FFF2-40B4-BE49-F238E27FC236}">
                    <a16:creationId xmlns:a16="http://schemas.microsoft.com/office/drawing/2014/main" id="{1C429497-49EC-E026-F8BC-86A8CB49E4CB}"/>
                  </a:ext>
                </a:extLst>
              </p14:cNvPr>
              <p14:cNvContentPartPr/>
              <p14:nvPr/>
            </p14:nvContentPartPr>
            <p14:xfrm>
              <a:off x="10888860" y="3073080"/>
              <a:ext cx="532800" cy="360"/>
            </p14:xfrm>
          </p:contentPart>
        </mc:Choice>
        <mc:Fallback xmlns="">
          <p:pic>
            <p:nvPicPr>
              <p:cNvPr id="27" name="Ink 26">
                <a:extLst>
                  <a:ext uri="{FF2B5EF4-FFF2-40B4-BE49-F238E27FC236}">
                    <a16:creationId xmlns:a16="http://schemas.microsoft.com/office/drawing/2014/main" id="{1C429497-49EC-E026-F8BC-86A8CB49E4CB}"/>
                  </a:ext>
                </a:extLst>
              </p:cNvPr>
              <p:cNvPicPr/>
              <p:nvPr/>
            </p:nvPicPr>
            <p:blipFill>
              <a:blip r:embed="rId20"/>
              <a:stretch>
                <a:fillRect/>
              </a:stretch>
            </p:blipFill>
            <p:spPr>
              <a:xfrm>
                <a:off x="10835220" y="2965440"/>
                <a:ext cx="640440" cy="216000"/>
              </a:xfrm>
              <a:prstGeom prst="rect">
                <a:avLst/>
              </a:prstGeom>
            </p:spPr>
          </p:pic>
        </mc:Fallback>
      </mc:AlternateContent>
      <mc:AlternateContent xmlns:mc="http://schemas.openxmlformats.org/markup-compatibility/2006" xmlns:p14="http://schemas.microsoft.com/office/powerpoint/2010/main">
        <mc:Choice Requires="p14">
          <p:contentPart p14:bwMode="auto" r:id="rId21">
            <p14:nvContentPartPr>
              <p14:cNvPr id="28" name="Ink 27">
                <a:extLst>
                  <a:ext uri="{FF2B5EF4-FFF2-40B4-BE49-F238E27FC236}">
                    <a16:creationId xmlns:a16="http://schemas.microsoft.com/office/drawing/2014/main" id="{071EF8C7-B882-E7B7-BFC2-B6BA6F0E33AA}"/>
                  </a:ext>
                </a:extLst>
              </p14:cNvPr>
              <p14:cNvContentPartPr/>
              <p14:nvPr/>
            </p14:nvContentPartPr>
            <p14:xfrm>
              <a:off x="11025660" y="4086480"/>
              <a:ext cx="246240" cy="360"/>
            </p14:xfrm>
          </p:contentPart>
        </mc:Choice>
        <mc:Fallback xmlns="">
          <p:pic>
            <p:nvPicPr>
              <p:cNvPr id="28" name="Ink 27">
                <a:extLst>
                  <a:ext uri="{FF2B5EF4-FFF2-40B4-BE49-F238E27FC236}">
                    <a16:creationId xmlns:a16="http://schemas.microsoft.com/office/drawing/2014/main" id="{071EF8C7-B882-E7B7-BFC2-B6BA6F0E33AA}"/>
                  </a:ext>
                </a:extLst>
              </p:cNvPr>
              <p:cNvPicPr/>
              <p:nvPr/>
            </p:nvPicPr>
            <p:blipFill>
              <a:blip r:embed="rId22"/>
              <a:stretch>
                <a:fillRect/>
              </a:stretch>
            </p:blipFill>
            <p:spPr>
              <a:xfrm>
                <a:off x="10972020" y="3978840"/>
                <a:ext cx="353880" cy="216000"/>
              </a:xfrm>
              <a:prstGeom prst="rect">
                <a:avLst/>
              </a:prstGeom>
            </p:spPr>
          </p:pic>
        </mc:Fallback>
      </mc:AlternateContent>
      <mc:AlternateContent xmlns:mc="http://schemas.openxmlformats.org/markup-compatibility/2006" xmlns:p14="http://schemas.microsoft.com/office/powerpoint/2010/main">
        <mc:Choice Requires="p14">
          <p:contentPart p14:bwMode="auto" r:id="rId23">
            <p14:nvContentPartPr>
              <p14:cNvPr id="29" name="Ink 28">
                <a:extLst>
                  <a:ext uri="{FF2B5EF4-FFF2-40B4-BE49-F238E27FC236}">
                    <a16:creationId xmlns:a16="http://schemas.microsoft.com/office/drawing/2014/main" id="{4407313B-6EF4-4617-85EC-6933AFA35B33}"/>
                  </a:ext>
                </a:extLst>
              </p14:cNvPr>
              <p14:cNvContentPartPr/>
              <p14:nvPr/>
            </p14:nvContentPartPr>
            <p14:xfrm>
              <a:off x="10789500" y="4239120"/>
              <a:ext cx="776520" cy="360"/>
            </p14:xfrm>
          </p:contentPart>
        </mc:Choice>
        <mc:Fallback xmlns="">
          <p:pic>
            <p:nvPicPr>
              <p:cNvPr id="29" name="Ink 28">
                <a:extLst>
                  <a:ext uri="{FF2B5EF4-FFF2-40B4-BE49-F238E27FC236}">
                    <a16:creationId xmlns:a16="http://schemas.microsoft.com/office/drawing/2014/main" id="{4407313B-6EF4-4617-85EC-6933AFA35B33}"/>
                  </a:ext>
                </a:extLst>
              </p:cNvPr>
              <p:cNvPicPr/>
              <p:nvPr/>
            </p:nvPicPr>
            <p:blipFill>
              <a:blip r:embed="rId24"/>
              <a:stretch>
                <a:fillRect/>
              </a:stretch>
            </p:blipFill>
            <p:spPr>
              <a:xfrm>
                <a:off x="10735860" y="4131120"/>
                <a:ext cx="884160" cy="216000"/>
              </a:xfrm>
              <a:prstGeom prst="rect">
                <a:avLst/>
              </a:prstGeom>
            </p:spPr>
          </p:pic>
        </mc:Fallback>
      </mc:AlternateContent>
      <mc:AlternateContent xmlns:mc="http://schemas.openxmlformats.org/markup-compatibility/2006" xmlns:p14="http://schemas.microsoft.com/office/powerpoint/2010/main">
        <mc:Choice Requires="p14">
          <p:contentPart p14:bwMode="auto" r:id="rId25">
            <p14:nvContentPartPr>
              <p14:cNvPr id="30" name="Ink 29">
                <a:extLst>
                  <a:ext uri="{FF2B5EF4-FFF2-40B4-BE49-F238E27FC236}">
                    <a16:creationId xmlns:a16="http://schemas.microsoft.com/office/drawing/2014/main" id="{7853063E-36E7-B735-84F4-75C974E6BC04}"/>
                  </a:ext>
                </a:extLst>
              </p14:cNvPr>
              <p14:cNvContentPartPr/>
              <p14:nvPr/>
            </p14:nvContentPartPr>
            <p14:xfrm>
              <a:off x="11002980" y="4391400"/>
              <a:ext cx="297000" cy="360"/>
            </p14:xfrm>
          </p:contentPart>
        </mc:Choice>
        <mc:Fallback xmlns="">
          <p:pic>
            <p:nvPicPr>
              <p:cNvPr id="30" name="Ink 29">
                <a:extLst>
                  <a:ext uri="{FF2B5EF4-FFF2-40B4-BE49-F238E27FC236}">
                    <a16:creationId xmlns:a16="http://schemas.microsoft.com/office/drawing/2014/main" id="{7853063E-36E7-B735-84F4-75C974E6BC04}"/>
                  </a:ext>
                </a:extLst>
              </p:cNvPr>
              <p:cNvPicPr/>
              <p:nvPr/>
            </p:nvPicPr>
            <p:blipFill>
              <a:blip r:embed="rId26"/>
              <a:stretch>
                <a:fillRect/>
              </a:stretch>
            </p:blipFill>
            <p:spPr>
              <a:xfrm>
                <a:off x="10948980" y="4283760"/>
                <a:ext cx="404640" cy="216000"/>
              </a:xfrm>
              <a:prstGeom prst="rect">
                <a:avLst/>
              </a:prstGeom>
            </p:spPr>
          </p:pic>
        </mc:Fallback>
      </mc:AlternateContent>
      <mc:AlternateContent xmlns:mc="http://schemas.openxmlformats.org/markup-compatibility/2006" xmlns:p14="http://schemas.microsoft.com/office/powerpoint/2010/main">
        <mc:Choice Requires="p14">
          <p:contentPart p14:bwMode="auto" r:id="rId27">
            <p14:nvContentPartPr>
              <p14:cNvPr id="31" name="Ink 30">
                <a:extLst>
                  <a:ext uri="{FF2B5EF4-FFF2-40B4-BE49-F238E27FC236}">
                    <a16:creationId xmlns:a16="http://schemas.microsoft.com/office/drawing/2014/main" id="{5BF96903-61E5-C371-88BD-6AC4EE8FB6DD}"/>
                  </a:ext>
                </a:extLst>
              </p14:cNvPr>
              <p14:cNvContentPartPr/>
              <p14:nvPr/>
            </p14:nvContentPartPr>
            <p14:xfrm>
              <a:off x="10911900" y="4688760"/>
              <a:ext cx="587880" cy="360"/>
            </p14:xfrm>
          </p:contentPart>
        </mc:Choice>
        <mc:Fallback xmlns="">
          <p:pic>
            <p:nvPicPr>
              <p:cNvPr id="31" name="Ink 30">
                <a:extLst>
                  <a:ext uri="{FF2B5EF4-FFF2-40B4-BE49-F238E27FC236}">
                    <a16:creationId xmlns:a16="http://schemas.microsoft.com/office/drawing/2014/main" id="{5BF96903-61E5-C371-88BD-6AC4EE8FB6DD}"/>
                  </a:ext>
                </a:extLst>
              </p:cNvPr>
              <p:cNvPicPr/>
              <p:nvPr/>
            </p:nvPicPr>
            <p:blipFill>
              <a:blip r:embed="rId28"/>
              <a:stretch>
                <a:fillRect/>
              </a:stretch>
            </p:blipFill>
            <p:spPr>
              <a:xfrm>
                <a:off x="10857900" y="4580760"/>
                <a:ext cx="695520" cy="216000"/>
              </a:xfrm>
              <a:prstGeom prst="rect">
                <a:avLst/>
              </a:prstGeom>
            </p:spPr>
          </p:pic>
        </mc:Fallback>
      </mc:AlternateContent>
      <mc:AlternateContent xmlns:mc="http://schemas.openxmlformats.org/markup-compatibility/2006" xmlns:p14="http://schemas.microsoft.com/office/powerpoint/2010/main">
        <mc:Choice Requires="p14">
          <p:contentPart p14:bwMode="auto" r:id="rId29">
            <p14:nvContentPartPr>
              <p14:cNvPr id="32" name="Ink 31">
                <a:extLst>
                  <a:ext uri="{FF2B5EF4-FFF2-40B4-BE49-F238E27FC236}">
                    <a16:creationId xmlns:a16="http://schemas.microsoft.com/office/drawing/2014/main" id="{57A59C19-331D-FF48-C20D-695425490CC6}"/>
                  </a:ext>
                </a:extLst>
              </p14:cNvPr>
              <p14:cNvContentPartPr/>
              <p14:nvPr/>
            </p14:nvContentPartPr>
            <p14:xfrm>
              <a:off x="4716300" y="4711440"/>
              <a:ext cx="493560" cy="360"/>
            </p14:xfrm>
          </p:contentPart>
        </mc:Choice>
        <mc:Fallback xmlns="">
          <p:pic>
            <p:nvPicPr>
              <p:cNvPr id="32" name="Ink 31">
                <a:extLst>
                  <a:ext uri="{FF2B5EF4-FFF2-40B4-BE49-F238E27FC236}">
                    <a16:creationId xmlns:a16="http://schemas.microsoft.com/office/drawing/2014/main" id="{57A59C19-331D-FF48-C20D-695425490CC6}"/>
                  </a:ext>
                </a:extLst>
              </p:cNvPr>
              <p:cNvPicPr/>
              <p:nvPr/>
            </p:nvPicPr>
            <p:blipFill>
              <a:blip r:embed="rId30"/>
              <a:stretch>
                <a:fillRect/>
              </a:stretch>
            </p:blipFill>
            <p:spPr>
              <a:xfrm>
                <a:off x="4662660" y="4603800"/>
                <a:ext cx="601200" cy="216000"/>
              </a:xfrm>
              <a:prstGeom prst="rect">
                <a:avLst/>
              </a:prstGeom>
            </p:spPr>
          </p:pic>
        </mc:Fallback>
      </mc:AlternateContent>
      <mc:AlternateContent xmlns:mc="http://schemas.openxmlformats.org/markup-compatibility/2006" xmlns:p14="http://schemas.microsoft.com/office/powerpoint/2010/main">
        <mc:Choice Requires="p14">
          <p:contentPart p14:bwMode="auto" r:id="rId31">
            <p14:nvContentPartPr>
              <p14:cNvPr id="33" name="Ink 32">
                <a:extLst>
                  <a:ext uri="{FF2B5EF4-FFF2-40B4-BE49-F238E27FC236}">
                    <a16:creationId xmlns:a16="http://schemas.microsoft.com/office/drawing/2014/main" id="{6DCFDB6A-E634-81B4-E5EA-3772EFEC8E0B}"/>
                  </a:ext>
                </a:extLst>
              </p14:cNvPr>
              <p14:cNvContentPartPr/>
              <p14:nvPr/>
            </p14:nvContentPartPr>
            <p14:xfrm>
              <a:off x="4686060" y="4155240"/>
              <a:ext cx="633600" cy="360"/>
            </p14:xfrm>
          </p:contentPart>
        </mc:Choice>
        <mc:Fallback xmlns="">
          <p:pic>
            <p:nvPicPr>
              <p:cNvPr id="33" name="Ink 32">
                <a:extLst>
                  <a:ext uri="{FF2B5EF4-FFF2-40B4-BE49-F238E27FC236}">
                    <a16:creationId xmlns:a16="http://schemas.microsoft.com/office/drawing/2014/main" id="{6DCFDB6A-E634-81B4-E5EA-3772EFEC8E0B}"/>
                  </a:ext>
                </a:extLst>
              </p:cNvPr>
              <p:cNvPicPr/>
              <p:nvPr/>
            </p:nvPicPr>
            <p:blipFill>
              <a:blip r:embed="rId32"/>
              <a:stretch>
                <a:fillRect/>
              </a:stretch>
            </p:blipFill>
            <p:spPr>
              <a:xfrm>
                <a:off x="4632420" y="4047240"/>
                <a:ext cx="741240" cy="216000"/>
              </a:xfrm>
              <a:prstGeom prst="rect">
                <a:avLst/>
              </a:prstGeom>
            </p:spPr>
          </p:pic>
        </mc:Fallback>
      </mc:AlternateContent>
      <mc:AlternateContent xmlns:mc="http://schemas.openxmlformats.org/markup-compatibility/2006" xmlns:p14="http://schemas.microsoft.com/office/powerpoint/2010/main">
        <mc:Choice Requires="p14">
          <p:contentPart p14:bwMode="auto" r:id="rId33">
            <p14:nvContentPartPr>
              <p14:cNvPr id="34" name="Ink 33">
                <a:extLst>
                  <a:ext uri="{FF2B5EF4-FFF2-40B4-BE49-F238E27FC236}">
                    <a16:creationId xmlns:a16="http://schemas.microsoft.com/office/drawing/2014/main" id="{9E9D5DBF-A381-C487-213F-9BCEE4B7838F}"/>
                  </a:ext>
                </a:extLst>
              </p14:cNvPr>
              <p14:cNvContentPartPr/>
              <p14:nvPr/>
            </p14:nvContentPartPr>
            <p14:xfrm>
              <a:off x="4845900" y="4284840"/>
              <a:ext cx="266400" cy="360"/>
            </p14:xfrm>
          </p:contentPart>
        </mc:Choice>
        <mc:Fallback xmlns="">
          <p:pic>
            <p:nvPicPr>
              <p:cNvPr id="34" name="Ink 33">
                <a:extLst>
                  <a:ext uri="{FF2B5EF4-FFF2-40B4-BE49-F238E27FC236}">
                    <a16:creationId xmlns:a16="http://schemas.microsoft.com/office/drawing/2014/main" id="{9E9D5DBF-A381-C487-213F-9BCEE4B7838F}"/>
                  </a:ext>
                </a:extLst>
              </p:cNvPr>
              <p:cNvPicPr/>
              <p:nvPr/>
            </p:nvPicPr>
            <p:blipFill>
              <a:blip r:embed="rId34"/>
              <a:stretch>
                <a:fillRect/>
              </a:stretch>
            </p:blipFill>
            <p:spPr>
              <a:xfrm>
                <a:off x="4792260" y="4176840"/>
                <a:ext cx="374040" cy="216000"/>
              </a:xfrm>
              <a:prstGeom prst="rect">
                <a:avLst/>
              </a:prstGeom>
            </p:spPr>
          </p:pic>
        </mc:Fallback>
      </mc:AlternateContent>
      <mc:AlternateContent xmlns:mc="http://schemas.openxmlformats.org/markup-compatibility/2006" xmlns:p14="http://schemas.microsoft.com/office/powerpoint/2010/main">
        <mc:Choice Requires="p14">
          <p:contentPart p14:bwMode="auto" r:id="rId35">
            <p14:nvContentPartPr>
              <p14:cNvPr id="35" name="Ink 34">
                <a:extLst>
                  <a:ext uri="{FF2B5EF4-FFF2-40B4-BE49-F238E27FC236}">
                    <a16:creationId xmlns:a16="http://schemas.microsoft.com/office/drawing/2014/main" id="{AEFF120B-86C1-D107-9216-3675F09A48CF}"/>
                  </a:ext>
                </a:extLst>
              </p14:cNvPr>
              <p14:cNvContentPartPr/>
              <p14:nvPr/>
            </p14:nvContentPartPr>
            <p14:xfrm>
              <a:off x="4830780" y="3080640"/>
              <a:ext cx="307080" cy="360"/>
            </p14:xfrm>
          </p:contentPart>
        </mc:Choice>
        <mc:Fallback xmlns="">
          <p:pic>
            <p:nvPicPr>
              <p:cNvPr id="35" name="Ink 34">
                <a:extLst>
                  <a:ext uri="{FF2B5EF4-FFF2-40B4-BE49-F238E27FC236}">
                    <a16:creationId xmlns:a16="http://schemas.microsoft.com/office/drawing/2014/main" id="{AEFF120B-86C1-D107-9216-3675F09A48CF}"/>
                  </a:ext>
                </a:extLst>
              </p:cNvPr>
              <p:cNvPicPr/>
              <p:nvPr/>
            </p:nvPicPr>
            <p:blipFill>
              <a:blip r:embed="rId36"/>
              <a:stretch>
                <a:fillRect/>
              </a:stretch>
            </p:blipFill>
            <p:spPr>
              <a:xfrm>
                <a:off x="4777140" y="2973000"/>
                <a:ext cx="414720" cy="216000"/>
              </a:xfrm>
              <a:prstGeom prst="rect">
                <a:avLst/>
              </a:prstGeom>
            </p:spPr>
          </p:pic>
        </mc:Fallback>
      </mc:AlternateContent>
      <p:sp>
        <p:nvSpPr>
          <p:cNvPr id="37" name="TextBox 36">
            <a:extLst>
              <a:ext uri="{FF2B5EF4-FFF2-40B4-BE49-F238E27FC236}">
                <a16:creationId xmlns:a16="http://schemas.microsoft.com/office/drawing/2014/main" id="{3957845F-431E-5424-7B27-0AEDC6E70494}"/>
              </a:ext>
            </a:extLst>
          </p:cNvPr>
          <p:cNvSpPr txBox="1"/>
          <p:nvPr/>
        </p:nvSpPr>
        <p:spPr>
          <a:xfrm>
            <a:off x="10427079" y="4918203"/>
            <a:ext cx="1443401" cy="461665"/>
          </a:xfrm>
          <a:prstGeom prst="rect">
            <a:avLst/>
          </a:prstGeom>
          <a:noFill/>
        </p:spPr>
        <p:txBody>
          <a:bodyPr wrap="square">
            <a:spAutoFit/>
          </a:bodyPr>
          <a:lstStyle/>
          <a:p>
            <a:pPr algn="ctr"/>
            <a:r>
              <a:rPr lang="en-US" sz="1200" b="1" dirty="0">
                <a:solidFill>
                  <a:srgbClr val="000000"/>
                </a:solidFill>
              </a:rPr>
              <a:t>Overpressure safety relief</a:t>
            </a:r>
            <a:endParaRPr lang="en-GB" sz="1200" b="1" dirty="0">
              <a:solidFill>
                <a:srgbClr val="000000"/>
              </a:solidFill>
            </a:endParaRPr>
          </a:p>
        </p:txBody>
      </p:sp>
      <p:sp>
        <p:nvSpPr>
          <p:cNvPr id="38" name="TextBox 37">
            <a:extLst>
              <a:ext uri="{FF2B5EF4-FFF2-40B4-BE49-F238E27FC236}">
                <a16:creationId xmlns:a16="http://schemas.microsoft.com/office/drawing/2014/main" id="{034A83C8-A2D5-BAFA-A03E-1C4D9EB9EB0B}"/>
              </a:ext>
            </a:extLst>
          </p:cNvPr>
          <p:cNvSpPr txBox="1"/>
          <p:nvPr/>
        </p:nvSpPr>
        <p:spPr>
          <a:xfrm>
            <a:off x="4390599" y="4918203"/>
            <a:ext cx="1443401" cy="461665"/>
          </a:xfrm>
          <a:prstGeom prst="rect">
            <a:avLst/>
          </a:prstGeom>
          <a:noFill/>
        </p:spPr>
        <p:txBody>
          <a:bodyPr wrap="square">
            <a:spAutoFit/>
          </a:bodyPr>
          <a:lstStyle/>
          <a:p>
            <a:pPr algn="ctr"/>
            <a:r>
              <a:rPr lang="en-US" sz="1200" b="1" dirty="0">
                <a:solidFill>
                  <a:srgbClr val="000000"/>
                </a:solidFill>
              </a:rPr>
              <a:t>Vacuum safety relief</a:t>
            </a:r>
            <a:endParaRPr lang="en-GB" sz="1200" b="1" dirty="0">
              <a:solidFill>
                <a:srgbClr val="000000"/>
              </a:solidFill>
            </a:endParaRPr>
          </a:p>
        </p:txBody>
      </p:sp>
      <p:sp>
        <p:nvSpPr>
          <p:cNvPr id="39" name="TextBox 38">
            <a:extLst>
              <a:ext uri="{FF2B5EF4-FFF2-40B4-BE49-F238E27FC236}">
                <a16:creationId xmlns:a16="http://schemas.microsoft.com/office/drawing/2014/main" id="{906EA56B-BB3B-34EF-91F2-97650C89C97D}"/>
              </a:ext>
            </a:extLst>
          </p:cNvPr>
          <p:cNvSpPr txBox="1"/>
          <p:nvPr/>
        </p:nvSpPr>
        <p:spPr>
          <a:xfrm>
            <a:off x="6838167" y="4919032"/>
            <a:ext cx="1443401" cy="461665"/>
          </a:xfrm>
          <a:prstGeom prst="rect">
            <a:avLst/>
          </a:prstGeom>
          <a:noFill/>
        </p:spPr>
        <p:txBody>
          <a:bodyPr wrap="square">
            <a:spAutoFit/>
          </a:bodyPr>
          <a:lstStyle/>
          <a:p>
            <a:pPr algn="ctr"/>
            <a:r>
              <a:rPr lang="en-US" sz="1200" b="1" dirty="0">
                <a:solidFill>
                  <a:srgbClr val="000000"/>
                </a:solidFill>
              </a:rPr>
              <a:t>Steady-state operations</a:t>
            </a:r>
            <a:endParaRPr lang="en-GB" sz="1200" b="1" dirty="0">
              <a:solidFill>
                <a:srgbClr val="000000"/>
              </a:solidFill>
            </a:endParaRPr>
          </a:p>
        </p:txBody>
      </p:sp>
      <p:sp>
        <p:nvSpPr>
          <p:cNvPr id="7" name="TextBox 6">
            <a:extLst>
              <a:ext uri="{FF2B5EF4-FFF2-40B4-BE49-F238E27FC236}">
                <a16:creationId xmlns:a16="http://schemas.microsoft.com/office/drawing/2014/main" id="{218F0BDA-55E9-4B2F-78C7-2C28B148DCDA}"/>
              </a:ext>
            </a:extLst>
          </p:cNvPr>
          <p:cNvSpPr txBox="1"/>
          <p:nvPr/>
        </p:nvSpPr>
        <p:spPr>
          <a:xfrm>
            <a:off x="575141" y="2595359"/>
            <a:ext cx="1140422" cy="276999"/>
          </a:xfrm>
          <a:prstGeom prst="rect">
            <a:avLst/>
          </a:prstGeom>
          <a:noFill/>
        </p:spPr>
        <p:txBody>
          <a:bodyPr wrap="square">
            <a:spAutoFit/>
          </a:bodyPr>
          <a:lstStyle/>
          <a:p>
            <a:pPr algn="ctr"/>
            <a:r>
              <a:rPr lang="en-US" sz="1200" b="1" dirty="0">
                <a:solidFill>
                  <a:srgbClr val="000000"/>
                </a:solidFill>
              </a:rPr>
              <a:t>PORV #1</a:t>
            </a:r>
            <a:endParaRPr lang="en-GB" sz="1200" b="1" dirty="0">
              <a:solidFill>
                <a:srgbClr val="000000"/>
              </a:solidFill>
            </a:endParaRPr>
          </a:p>
        </p:txBody>
      </p:sp>
      <p:sp>
        <p:nvSpPr>
          <p:cNvPr id="8" name="TextBox 7">
            <a:extLst>
              <a:ext uri="{FF2B5EF4-FFF2-40B4-BE49-F238E27FC236}">
                <a16:creationId xmlns:a16="http://schemas.microsoft.com/office/drawing/2014/main" id="{E2E6FFAD-EDEA-3F50-89AF-794A6C60014A}"/>
              </a:ext>
            </a:extLst>
          </p:cNvPr>
          <p:cNvSpPr txBox="1"/>
          <p:nvPr/>
        </p:nvSpPr>
        <p:spPr>
          <a:xfrm>
            <a:off x="1980965" y="2595359"/>
            <a:ext cx="1140422" cy="276999"/>
          </a:xfrm>
          <a:prstGeom prst="rect">
            <a:avLst/>
          </a:prstGeom>
          <a:noFill/>
        </p:spPr>
        <p:txBody>
          <a:bodyPr wrap="square">
            <a:spAutoFit/>
          </a:bodyPr>
          <a:lstStyle/>
          <a:p>
            <a:pPr algn="ctr"/>
            <a:r>
              <a:rPr lang="en-US" sz="1200" b="1" dirty="0">
                <a:solidFill>
                  <a:srgbClr val="000000"/>
                </a:solidFill>
              </a:rPr>
              <a:t>PORV #2</a:t>
            </a:r>
            <a:endParaRPr lang="en-GB" sz="1200" b="1" dirty="0">
              <a:solidFill>
                <a:srgbClr val="000000"/>
              </a:solidFill>
            </a:endParaRPr>
          </a:p>
        </p:txBody>
      </p:sp>
      <p:sp>
        <p:nvSpPr>
          <p:cNvPr id="17" name="TextBox 16">
            <a:extLst>
              <a:ext uri="{FF2B5EF4-FFF2-40B4-BE49-F238E27FC236}">
                <a16:creationId xmlns:a16="http://schemas.microsoft.com/office/drawing/2014/main" id="{4C230FC0-F06D-C54E-9CF4-E812E854C4A3}"/>
              </a:ext>
            </a:extLst>
          </p:cNvPr>
          <p:cNvSpPr txBox="1"/>
          <p:nvPr/>
        </p:nvSpPr>
        <p:spPr>
          <a:xfrm>
            <a:off x="1314671" y="4729955"/>
            <a:ext cx="1140422" cy="461665"/>
          </a:xfrm>
          <a:prstGeom prst="rect">
            <a:avLst/>
          </a:prstGeom>
          <a:noFill/>
        </p:spPr>
        <p:txBody>
          <a:bodyPr wrap="square">
            <a:spAutoFit/>
          </a:bodyPr>
          <a:lstStyle/>
          <a:p>
            <a:pPr algn="ctr"/>
            <a:r>
              <a:rPr lang="en-US" sz="1200" b="1" dirty="0">
                <a:solidFill>
                  <a:srgbClr val="000000"/>
                </a:solidFill>
              </a:rPr>
              <a:t>DIVERTER VALVE</a:t>
            </a:r>
            <a:endParaRPr lang="en-GB" sz="1200" b="1" dirty="0">
              <a:solidFill>
                <a:srgbClr val="000000"/>
              </a:solidFill>
            </a:endParaRPr>
          </a:p>
        </p:txBody>
      </p:sp>
      <p:sp>
        <p:nvSpPr>
          <p:cNvPr id="20" name="Rectangle 19">
            <a:extLst>
              <a:ext uri="{FF2B5EF4-FFF2-40B4-BE49-F238E27FC236}">
                <a16:creationId xmlns:a16="http://schemas.microsoft.com/office/drawing/2014/main" id="{5708B428-903B-725C-2338-6F4D202F9DA7}"/>
              </a:ext>
            </a:extLst>
          </p:cNvPr>
          <p:cNvSpPr/>
          <p:nvPr/>
        </p:nvSpPr>
        <p:spPr>
          <a:xfrm>
            <a:off x="8865565" y="2312457"/>
            <a:ext cx="1823303" cy="2710987"/>
          </a:xfrm>
          <a:prstGeom prst="rect">
            <a:avLst/>
          </a:prstGeom>
          <a:noFill/>
          <a:ln w="19050">
            <a:solidFill>
              <a:schemeClr val="tx1"/>
            </a:solidFill>
            <a:prstDash val="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Rectangle 21">
            <a:extLst>
              <a:ext uri="{FF2B5EF4-FFF2-40B4-BE49-F238E27FC236}">
                <a16:creationId xmlns:a16="http://schemas.microsoft.com/office/drawing/2014/main" id="{8108C706-2B4C-CEE2-C272-6B0A43E9E971}"/>
              </a:ext>
            </a:extLst>
          </p:cNvPr>
          <p:cNvSpPr/>
          <p:nvPr/>
        </p:nvSpPr>
        <p:spPr>
          <a:xfrm>
            <a:off x="8642533" y="488944"/>
            <a:ext cx="2269367" cy="1934695"/>
          </a:xfrm>
          <a:prstGeom prst="rect">
            <a:avLst/>
          </a:prstGeom>
          <a:noFill/>
          <a:ln w="19050">
            <a:solidFill>
              <a:srgbClr val="FF0000"/>
            </a:solidFill>
            <a:prstDash val="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TextBox 20">
            <a:extLst>
              <a:ext uri="{FF2B5EF4-FFF2-40B4-BE49-F238E27FC236}">
                <a16:creationId xmlns:a16="http://schemas.microsoft.com/office/drawing/2014/main" id="{505BD9E2-CCFE-7576-E842-9135D91B3781}"/>
              </a:ext>
            </a:extLst>
          </p:cNvPr>
          <p:cNvSpPr txBox="1"/>
          <p:nvPr/>
        </p:nvSpPr>
        <p:spPr>
          <a:xfrm>
            <a:off x="5817809" y="2463351"/>
            <a:ext cx="3484116" cy="276999"/>
          </a:xfrm>
          <a:prstGeom prst="rect">
            <a:avLst/>
          </a:prstGeom>
          <a:noFill/>
        </p:spPr>
        <p:txBody>
          <a:bodyPr wrap="square">
            <a:spAutoFit/>
          </a:bodyPr>
          <a:lstStyle/>
          <a:p>
            <a:pPr algn="ctr"/>
            <a:r>
              <a:rPr lang="en-US" sz="1200" i="1" dirty="0">
                <a:solidFill>
                  <a:srgbClr val="000000"/>
                </a:solidFill>
              </a:rPr>
              <a:t>Tab. 4.2 – DS 20k pressure scales.</a:t>
            </a:r>
            <a:endParaRPr lang="en-GB" sz="1200" i="1" dirty="0">
              <a:solidFill>
                <a:srgbClr val="000000"/>
              </a:solidFill>
            </a:endParaRPr>
          </a:p>
        </p:txBody>
      </p:sp>
    </p:spTree>
    <p:extLst>
      <p:ext uri="{BB962C8B-B14F-4D97-AF65-F5344CB8AC3E}">
        <p14:creationId xmlns:p14="http://schemas.microsoft.com/office/powerpoint/2010/main" val="1573087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6"/>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5"/>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4"/>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9"/>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xit" presetSubtype="0" fill="hold" nodeType="clickEffect">
                                  <p:stCondLst>
                                    <p:cond delay="0"/>
                                  </p:stCondLst>
                                  <p:childTnLst>
                                    <p:set>
                                      <p:cBhvr>
                                        <p:cTn id="16" dur="1" fill="hold">
                                          <p:stCondLst>
                                            <p:cond delay="0"/>
                                          </p:stCondLst>
                                        </p:cTn>
                                        <p:tgtEl>
                                          <p:spTgt spid="26"/>
                                        </p:tgtEl>
                                        <p:attrNameLst>
                                          <p:attrName>style.visibility</p:attrName>
                                        </p:attrNameLst>
                                      </p:cBhvr>
                                      <p:to>
                                        <p:strVal val="hidden"/>
                                      </p:to>
                                    </p:set>
                                  </p:childTnLst>
                                </p:cTn>
                              </p:par>
                              <p:par>
                                <p:cTn id="17" presetID="1" presetClass="exit" presetSubtype="0" fill="hold" nodeType="withEffect">
                                  <p:stCondLst>
                                    <p:cond delay="0"/>
                                  </p:stCondLst>
                                  <p:childTnLst>
                                    <p:set>
                                      <p:cBhvr>
                                        <p:cTn id="18" dur="1" fill="hold">
                                          <p:stCondLst>
                                            <p:cond delay="0"/>
                                          </p:stCondLst>
                                        </p:cTn>
                                        <p:tgtEl>
                                          <p:spTgt spid="25"/>
                                        </p:tgtEl>
                                        <p:attrNameLst>
                                          <p:attrName>style.visibility</p:attrName>
                                        </p:attrNameLst>
                                      </p:cBhvr>
                                      <p:to>
                                        <p:strVal val="hidden"/>
                                      </p:to>
                                    </p:set>
                                  </p:childTnLst>
                                </p:cTn>
                              </p:par>
                              <p:par>
                                <p:cTn id="19" presetID="1" presetClass="exit" presetSubtype="0" fill="hold" nodeType="withEffect">
                                  <p:stCondLst>
                                    <p:cond delay="0"/>
                                  </p:stCondLst>
                                  <p:childTnLst>
                                    <p:set>
                                      <p:cBhvr>
                                        <p:cTn id="20" dur="1" fill="hold">
                                          <p:stCondLst>
                                            <p:cond delay="0"/>
                                          </p:stCondLst>
                                        </p:cTn>
                                        <p:tgtEl>
                                          <p:spTgt spid="24"/>
                                        </p:tgtEl>
                                        <p:attrNameLst>
                                          <p:attrName>style.visibility</p:attrName>
                                        </p:attrNameLst>
                                      </p:cBhvr>
                                      <p:to>
                                        <p:strVal val="hidden"/>
                                      </p:to>
                                    </p:set>
                                  </p:childTnLst>
                                </p:cTn>
                              </p:par>
                              <p:par>
                                <p:cTn id="21" presetID="1" presetClass="exit" presetSubtype="0" fill="hold" grpId="1" nodeType="withEffect">
                                  <p:stCondLst>
                                    <p:cond delay="0"/>
                                  </p:stCondLst>
                                  <p:childTnLst>
                                    <p:set>
                                      <p:cBhvr>
                                        <p:cTn id="22" dur="1" fill="hold">
                                          <p:stCondLst>
                                            <p:cond delay="0"/>
                                          </p:stCondLst>
                                        </p:cTn>
                                        <p:tgtEl>
                                          <p:spTgt spid="39"/>
                                        </p:tgtEl>
                                        <p:attrNameLst>
                                          <p:attrName>style.visibility</p:attrName>
                                        </p:attrNameLst>
                                      </p:cBhvr>
                                      <p:to>
                                        <p:strVal val="hidden"/>
                                      </p:to>
                                    </p:set>
                                  </p:childTnLst>
                                </p:cTn>
                              </p:par>
                              <p:par>
                                <p:cTn id="23" presetID="1" presetClass="entr" presetSubtype="0" fill="hold" nodeType="withEffect">
                                  <p:stCondLst>
                                    <p:cond delay="0"/>
                                  </p:stCondLst>
                                  <p:childTnLst>
                                    <p:set>
                                      <p:cBhvr>
                                        <p:cTn id="24" dur="1" fill="hold">
                                          <p:stCondLst>
                                            <p:cond delay="0"/>
                                          </p:stCondLst>
                                        </p:cTn>
                                        <p:tgtEl>
                                          <p:spTgt spid="27"/>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29"/>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28"/>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30"/>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31"/>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37"/>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xit" presetSubtype="0" fill="hold" nodeType="clickEffect">
                                  <p:stCondLst>
                                    <p:cond delay="0"/>
                                  </p:stCondLst>
                                  <p:childTnLst>
                                    <p:set>
                                      <p:cBhvr>
                                        <p:cTn id="38" dur="1" fill="hold">
                                          <p:stCondLst>
                                            <p:cond delay="0"/>
                                          </p:stCondLst>
                                        </p:cTn>
                                        <p:tgtEl>
                                          <p:spTgt spid="27"/>
                                        </p:tgtEl>
                                        <p:attrNameLst>
                                          <p:attrName>style.visibility</p:attrName>
                                        </p:attrNameLst>
                                      </p:cBhvr>
                                      <p:to>
                                        <p:strVal val="hidden"/>
                                      </p:to>
                                    </p:set>
                                  </p:childTnLst>
                                </p:cTn>
                              </p:par>
                              <p:par>
                                <p:cTn id="39" presetID="1" presetClass="exit" presetSubtype="0" fill="hold" nodeType="withEffect">
                                  <p:stCondLst>
                                    <p:cond delay="0"/>
                                  </p:stCondLst>
                                  <p:childTnLst>
                                    <p:set>
                                      <p:cBhvr>
                                        <p:cTn id="40" dur="1" fill="hold">
                                          <p:stCondLst>
                                            <p:cond delay="0"/>
                                          </p:stCondLst>
                                        </p:cTn>
                                        <p:tgtEl>
                                          <p:spTgt spid="29"/>
                                        </p:tgtEl>
                                        <p:attrNameLst>
                                          <p:attrName>style.visibility</p:attrName>
                                        </p:attrNameLst>
                                      </p:cBhvr>
                                      <p:to>
                                        <p:strVal val="hidden"/>
                                      </p:to>
                                    </p:set>
                                  </p:childTnLst>
                                </p:cTn>
                              </p:par>
                              <p:par>
                                <p:cTn id="41" presetID="1" presetClass="exit" presetSubtype="0" fill="hold" nodeType="withEffect">
                                  <p:stCondLst>
                                    <p:cond delay="0"/>
                                  </p:stCondLst>
                                  <p:childTnLst>
                                    <p:set>
                                      <p:cBhvr>
                                        <p:cTn id="42" dur="1" fill="hold">
                                          <p:stCondLst>
                                            <p:cond delay="0"/>
                                          </p:stCondLst>
                                        </p:cTn>
                                        <p:tgtEl>
                                          <p:spTgt spid="28"/>
                                        </p:tgtEl>
                                        <p:attrNameLst>
                                          <p:attrName>style.visibility</p:attrName>
                                        </p:attrNameLst>
                                      </p:cBhvr>
                                      <p:to>
                                        <p:strVal val="hidden"/>
                                      </p:to>
                                    </p:set>
                                  </p:childTnLst>
                                </p:cTn>
                              </p:par>
                              <p:par>
                                <p:cTn id="43" presetID="1" presetClass="exit" presetSubtype="0" fill="hold" nodeType="withEffect">
                                  <p:stCondLst>
                                    <p:cond delay="0"/>
                                  </p:stCondLst>
                                  <p:childTnLst>
                                    <p:set>
                                      <p:cBhvr>
                                        <p:cTn id="44" dur="1" fill="hold">
                                          <p:stCondLst>
                                            <p:cond delay="0"/>
                                          </p:stCondLst>
                                        </p:cTn>
                                        <p:tgtEl>
                                          <p:spTgt spid="30"/>
                                        </p:tgtEl>
                                        <p:attrNameLst>
                                          <p:attrName>style.visibility</p:attrName>
                                        </p:attrNameLst>
                                      </p:cBhvr>
                                      <p:to>
                                        <p:strVal val="hidden"/>
                                      </p:to>
                                    </p:set>
                                  </p:childTnLst>
                                </p:cTn>
                              </p:par>
                              <p:par>
                                <p:cTn id="45" presetID="1" presetClass="exit" presetSubtype="0" fill="hold" nodeType="withEffect">
                                  <p:stCondLst>
                                    <p:cond delay="0"/>
                                  </p:stCondLst>
                                  <p:childTnLst>
                                    <p:set>
                                      <p:cBhvr>
                                        <p:cTn id="46" dur="1" fill="hold">
                                          <p:stCondLst>
                                            <p:cond delay="0"/>
                                          </p:stCondLst>
                                        </p:cTn>
                                        <p:tgtEl>
                                          <p:spTgt spid="31"/>
                                        </p:tgtEl>
                                        <p:attrNameLst>
                                          <p:attrName>style.visibility</p:attrName>
                                        </p:attrNameLst>
                                      </p:cBhvr>
                                      <p:to>
                                        <p:strVal val="hidden"/>
                                      </p:to>
                                    </p:set>
                                  </p:childTnLst>
                                </p:cTn>
                              </p:par>
                              <p:par>
                                <p:cTn id="47" presetID="1" presetClass="exit" presetSubtype="0" fill="hold" grpId="1" nodeType="withEffect">
                                  <p:stCondLst>
                                    <p:cond delay="0"/>
                                  </p:stCondLst>
                                  <p:childTnLst>
                                    <p:set>
                                      <p:cBhvr>
                                        <p:cTn id="48" dur="1" fill="hold">
                                          <p:stCondLst>
                                            <p:cond delay="0"/>
                                          </p:stCondLst>
                                        </p:cTn>
                                        <p:tgtEl>
                                          <p:spTgt spid="37"/>
                                        </p:tgtEl>
                                        <p:attrNameLst>
                                          <p:attrName>style.visibility</p:attrName>
                                        </p:attrNameLst>
                                      </p:cBhvr>
                                      <p:to>
                                        <p:strVal val="hidden"/>
                                      </p:to>
                                    </p:set>
                                  </p:childTnLst>
                                </p:cTn>
                              </p:par>
                              <p:par>
                                <p:cTn id="49" presetID="1" presetClass="entr" presetSubtype="0" fill="hold" nodeType="withEffect">
                                  <p:stCondLst>
                                    <p:cond delay="0"/>
                                  </p:stCondLst>
                                  <p:childTnLst>
                                    <p:set>
                                      <p:cBhvr>
                                        <p:cTn id="50" dur="1" fill="hold">
                                          <p:stCondLst>
                                            <p:cond delay="0"/>
                                          </p:stCondLst>
                                        </p:cTn>
                                        <p:tgtEl>
                                          <p:spTgt spid="35"/>
                                        </p:tgtEl>
                                        <p:attrNameLst>
                                          <p:attrName>style.visibility</p:attrName>
                                        </p:attrNameLst>
                                      </p:cBhvr>
                                      <p:to>
                                        <p:strVal val="visible"/>
                                      </p:to>
                                    </p:set>
                                  </p:childTnLst>
                                </p:cTn>
                              </p:par>
                              <p:par>
                                <p:cTn id="51" presetID="1" presetClass="entr" presetSubtype="0" fill="hold" nodeType="withEffect">
                                  <p:stCondLst>
                                    <p:cond delay="0"/>
                                  </p:stCondLst>
                                  <p:childTnLst>
                                    <p:set>
                                      <p:cBhvr>
                                        <p:cTn id="52" dur="1" fill="hold">
                                          <p:stCondLst>
                                            <p:cond delay="0"/>
                                          </p:stCondLst>
                                        </p:cTn>
                                        <p:tgtEl>
                                          <p:spTgt spid="34"/>
                                        </p:tgtEl>
                                        <p:attrNameLst>
                                          <p:attrName>style.visibility</p:attrName>
                                        </p:attrNameLst>
                                      </p:cBhvr>
                                      <p:to>
                                        <p:strVal val="visible"/>
                                      </p:to>
                                    </p:set>
                                  </p:childTnLst>
                                </p:cTn>
                              </p:par>
                              <p:par>
                                <p:cTn id="53" presetID="1" presetClass="entr" presetSubtype="0" fill="hold" nodeType="withEffect">
                                  <p:stCondLst>
                                    <p:cond delay="0"/>
                                  </p:stCondLst>
                                  <p:childTnLst>
                                    <p:set>
                                      <p:cBhvr>
                                        <p:cTn id="54" dur="1" fill="hold">
                                          <p:stCondLst>
                                            <p:cond delay="0"/>
                                          </p:stCondLst>
                                        </p:cTn>
                                        <p:tgtEl>
                                          <p:spTgt spid="33"/>
                                        </p:tgtEl>
                                        <p:attrNameLst>
                                          <p:attrName>style.visibility</p:attrName>
                                        </p:attrNameLst>
                                      </p:cBhvr>
                                      <p:to>
                                        <p:strVal val="visible"/>
                                      </p:to>
                                    </p:set>
                                  </p:childTnLst>
                                </p:cTn>
                              </p:par>
                              <p:par>
                                <p:cTn id="55" presetID="1" presetClass="entr" presetSubtype="0" fill="hold" nodeType="withEffect">
                                  <p:stCondLst>
                                    <p:cond delay="0"/>
                                  </p:stCondLst>
                                  <p:childTnLst>
                                    <p:set>
                                      <p:cBhvr>
                                        <p:cTn id="56" dur="1" fill="hold">
                                          <p:stCondLst>
                                            <p:cond delay="0"/>
                                          </p:stCondLst>
                                        </p:cTn>
                                        <p:tgtEl>
                                          <p:spTgt spid="32"/>
                                        </p:tgtEl>
                                        <p:attrNameLst>
                                          <p:attrName>style.visibility</p:attrName>
                                        </p:attrNameLst>
                                      </p:cBhvr>
                                      <p:to>
                                        <p:strVal val="visible"/>
                                      </p:to>
                                    </p:set>
                                  </p:childTnLst>
                                </p:cTn>
                              </p:par>
                              <p:par>
                                <p:cTn id="57" presetID="1" presetClass="entr" presetSubtype="0" fill="hold" grpId="0" nodeType="withEffect">
                                  <p:stCondLst>
                                    <p:cond delay="0"/>
                                  </p:stCondLst>
                                  <p:childTnLst>
                                    <p:set>
                                      <p:cBhvr>
                                        <p:cTn id="58" dur="1" fill="hold">
                                          <p:stCondLst>
                                            <p:cond delay="0"/>
                                          </p:stCondLst>
                                        </p:cTn>
                                        <p:tgtEl>
                                          <p:spTgt spid="38"/>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grpId="0" nodeType="clickEffect">
                                  <p:stCondLst>
                                    <p:cond delay="0"/>
                                  </p:stCondLst>
                                  <p:childTnLst>
                                    <p:set>
                                      <p:cBhvr>
                                        <p:cTn id="62" dur="1" fill="hold">
                                          <p:stCondLst>
                                            <p:cond delay="0"/>
                                          </p:stCondLst>
                                        </p:cTn>
                                        <p:tgtEl>
                                          <p:spTgt spid="11"/>
                                        </p:tgtEl>
                                        <p:attrNameLst>
                                          <p:attrName>style.visibility</p:attrName>
                                        </p:attrNameLst>
                                      </p:cBhvr>
                                      <p:to>
                                        <p:strVal val="visible"/>
                                      </p:to>
                                    </p:set>
                                  </p:childTnLst>
                                </p:cTn>
                              </p:par>
                              <p:par>
                                <p:cTn id="63" presetID="1" presetClass="entr" presetSubtype="0" fill="hold" nodeType="withEffect">
                                  <p:stCondLst>
                                    <p:cond delay="0"/>
                                  </p:stCondLst>
                                  <p:childTnLst>
                                    <p:set>
                                      <p:cBhvr>
                                        <p:cTn id="64" dur="1" fill="hold">
                                          <p:stCondLst>
                                            <p:cond delay="0"/>
                                          </p:stCondLst>
                                        </p:cTn>
                                        <p:tgtEl>
                                          <p:spTgt spid="10"/>
                                        </p:tgtEl>
                                        <p:attrNameLst>
                                          <p:attrName>style.visibility</p:attrName>
                                        </p:attrNameLst>
                                      </p:cBhvr>
                                      <p:to>
                                        <p:strVal val="visible"/>
                                      </p:to>
                                    </p:set>
                                  </p:childTnLst>
                                </p:cTn>
                              </p:par>
                              <p:par>
                                <p:cTn id="65" presetID="1" presetClass="exit" presetSubtype="0" fill="hold" nodeType="withEffect">
                                  <p:stCondLst>
                                    <p:cond delay="0"/>
                                  </p:stCondLst>
                                  <p:childTnLst>
                                    <p:set>
                                      <p:cBhvr>
                                        <p:cTn id="66" dur="1" fill="hold">
                                          <p:stCondLst>
                                            <p:cond delay="0"/>
                                          </p:stCondLst>
                                        </p:cTn>
                                        <p:tgtEl>
                                          <p:spTgt spid="18"/>
                                        </p:tgtEl>
                                        <p:attrNameLst>
                                          <p:attrName>style.visibility</p:attrName>
                                        </p:attrNameLst>
                                      </p:cBhvr>
                                      <p:to>
                                        <p:strVal val="hidden"/>
                                      </p:to>
                                    </p:set>
                                  </p:childTnLst>
                                </p:cTn>
                              </p:par>
                              <p:par>
                                <p:cTn id="67" presetID="1" presetClass="exit" presetSubtype="0" fill="hold" nodeType="withEffect">
                                  <p:stCondLst>
                                    <p:cond delay="0"/>
                                  </p:stCondLst>
                                  <p:childTnLst>
                                    <p:set>
                                      <p:cBhvr>
                                        <p:cTn id="68" dur="1" fill="hold">
                                          <p:stCondLst>
                                            <p:cond delay="0"/>
                                          </p:stCondLst>
                                        </p:cTn>
                                        <p:tgtEl>
                                          <p:spTgt spid="35"/>
                                        </p:tgtEl>
                                        <p:attrNameLst>
                                          <p:attrName>style.visibility</p:attrName>
                                        </p:attrNameLst>
                                      </p:cBhvr>
                                      <p:to>
                                        <p:strVal val="hidden"/>
                                      </p:to>
                                    </p:set>
                                  </p:childTnLst>
                                </p:cTn>
                              </p:par>
                              <p:par>
                                <p:cTn id="69" presetID="1" presetClass="exit" presetSubtype="0" fill="hold" nodeType="withEffect">
                                  <p:stCondLst>
                                    <p:cond delay="0"/>
                                  </p:stCondLst>
                                  <p:childTnLst>
                                    <p:set>
                                      <p:cBhvr>
                                        <p:cTn id="70" dur="1" fill="hold">
                                          <p:stCondLst>
                                            <p:cond delay="0"/>
                                          </p:stCondLst>
                                        </p:cTn>
                                        <p:tgtEl>
                                          <p:spTgt spid="34"/>
                                        </p:tgtEl>
                                        <p:attrNameLst>
                                          <p:attrName>style.visibility</p:attrName>
                                        </p:attrNameLst>
                                      </p:cBhvr>
                                      <p:to>
                                        <p:strVal val="hidden"/>
                                      </p:to>
                                    </p:set>
                                  </p:childTnLst>
                                </p:cTn>
                              </p:par>
                              <p:par>
                                <p:cTn id="71" presetID="1" presetClass="exit" presetSubtype="0" fill="hold" nodeType="withEffect">
                                  <p:stCondLst>
                                    <p:cond delay="0"/>
                                  </p:stCondLst>
                                  <p:childTnLst>
                                    <p:set>
                                      <p:cBhvr>
                                        <p:cTn id="72" dur="1" fill="hold">
                                          <p:stCondLst>
                                            <p:cond delay="0"/>
                                          </p:stCondLst>
                                        </p:cTn>
                                        <p:tgtEl>
                                          <p:spTgt spid="33"/>
                                        </p:tgtEl>
                                        <p:attrNameLst>
                                          <p:attrName>style.visibility</p:attrName>
                                        </p:attrNameLst>
                                      </p:cBhvr>
                                      <p:to>
                                        <p:strVal val="hidden"/>
                                      </p:to>
                                    </p:set>
                                  </p:childTnLst>
                                </p:cTn>
                              </p:par>
                              <p:par>
                                <p:cTn id="73" presetID="1" presetClass="exit" presetSubtype="0" fill="hold" nodeType="withEffect">
                                  <p:stCondLst>
                                    <p:cond delay="0"/>
                                  </p:stCondLst>
                                  <p:childTnLst>
                                    <p:set>
                                      <p:cBhvr>
                                        <p:cTn id="74" dur="1" fill="hold">
                                          <p:stCondLst>
                                            <p:cond delay="0"/>
                                          </p:stCondLst>
                                        </p:cTn>
                                        <p:tgtEl>
                                          <p:spTgt spid="32"/>
                                        </p:tgtEl>
                                        <p:attrNameLst>
                                          <p:attrName>style.visibility</p:attrName>
                                        </p:attrNameLst>
                                      </p:cBhvr>
                                      <p:to>
                                        <p:strVal val="hidden"/>
                                      </p:to>
                                    </p:set>
                                  </p:childTnLst>
                                </p:cTn>
                              </p:par>
                              <p:par>
                                <p:cTn id="75" presetID="1" presetClass="exit" presetSubtype="0" fill="hold" grpId="1" nodeType="withEffect">
                                  <p:stCondLst>
                                    <p:cond delay="0"/>
                                  </p:stCondLst>
                                  <p:childTnLst>
                                    <p:set>
                                      <p:cBhvr>
                                        <p:cTn id="76" dur="1" fill="hold">
                                          <p:stCondLst>
                                            <p:cond delay="0"/>
                                          </p:stCondLst>
                                        </p:cTn>
                                        <p:tgtEl>
                                          <p:spTgt spid="38"/>
                                        </p:tgtEl>
                                        <p:attrNameLst>
                                          <p:attrName>style.visibility</p:attrName>
                                        </p:attrNameLst>
                                      </p:cBhvr>
                                      <p:to>
                                        <p:strVal val="hidden"/>
                                      </p:to>
                                    </p:set>
                                  </p:childTnLst>
                                </p:cTn>
                              </p:par>
                              <p:par>
                                <p:cTn id="77" presetID="1" presetClass="exit" presetSubtype="0" fill="hold" grpId="0" nodeType="withEffect">
                                  <p:stCondLst>
                                    <p:cond delay="0"/>
                                  </p:stCondLst>
                                  <p:childTnLst>
                                    <p:set>
                                      <p:cBhvr>
                                        <p:cTn id="78" dur="1" fill="hold">
                                          <p:stCondLst>
                                            <p:cond delay="0"/>
                                          </p:stCondLst>
                                        </p:cTn>
                                        <p:tgtEl>
                                          <p:spTgt spid="21"/>
                                        </p:tgtEl>
                                        <p:attrNameLst>
                                          <p:attrName>style.visibility</p:attrName>
                                        </p:attrNameLst>
                                      </p:cBhvr>
                                      <p:to>
                                        <p:strVal val="hidden"/>
                                      </p:to>
                                    </p:set>
                                  </p:childTnLst>
                                </p:cTn>
                              </p:par>
                            </p:childTnLst>
                          </p:cTn>
                        </p:par>
                      </p:childTnLst>
                    </p:cTn>
                  </p:par>
                  <p:par>
                    <p:cTn id="79" fill="hold">
                      <p:stCondLst>
                        <p:cond delay="indefinite"/>
                      </p:stCondLst>
                      <p:childTnLst>
                        <p:par>
                          <p:cTn id="80" fill="hold">
                            <p:stCondLst>
                              <p:cond delay="0"/>
                            </p:stCondLst>
                            <p:childTnLst>
                              <p:par>
                                <p:cTn id="81" presetID="1" presetClass="entr" presetSubtype="0" fill="hold" grpId="0" nodeType="clickEffect">
                                  <p:stCondLst>
                                    <p:cond delay="0"/>
                                  </p:stCondLst>
                                  <p:childTnLst>
                                    <p:set>
                                      <p:cBhvr>
                                        <p:cTn id="82" dur="1" fill="hold">
                                          <p:stCondLst>
                                            <p:cond delay="0"/>
                                          </p:stCondLst>
                                        </p:cTn>
                                        <p:tgtEl>
                                          <p:spTgt spid="12"/>
                                        </p:tgtEl>
                                        <p:attrNameLst>
                                          <p:attrName>style.visibility</p:attrName>
                                        </p:attrNameLst>
                                      </p:cBhvr>
                                      <p:to>
                                        <p:strVal val="visible"/>
                                      </p:to>
                                    </p:set>
                                  </p:childTnLst>
                                </p:cTn>
                              </p:par>
                              <p:par>
                                <p:cTn id="83" presetID="1" presetClass="entr" presetSubtype="0" fill="hold" nodeType="withEffect">
                                  <p:stCondLst>
                                    <p:cond delay="0"/>
                                  </p:stCondLst>
                                  <p:childTnLst>
                                    <p:set>
                                      <p:cBhvr>
                                        <p:cTn id="84" dur="1" fill="hold">
                                          <p:stCondLst>
                                            <p:cond delay="0"/>
                                          </p:stCondLst>
                                        </p:cTn>
                                        <p:tgtEl>
                                          <p:spTgt spid="9"/>
                                        </p:tgtEl>
                                        <p:attrNameLst>
                                          <p:attrName>style.visibility</p:attrName>
                                        </p:attrNameLst>
                                      </p:cBhvr>
                                      <p:to>
                                        <p:strVal val="visible"/>
                                      </p:to>
                                    </p:set>
                                  </p:childTnLst>
                                </p:cTn>
                              </p:par>
                            </p:childTnLst>
                          </p:cTn>
                        </p:par>
                      </p:childTnLst>
                    </p:cTn>
                  </p:par>
                  <p:par>
                    <p:cTn id="85" fill="hold">
                      <p:stCondLst>
                        <p:cond delay="indefinite"/>
                      </p:stCondLst>
                      <p:childTnLst>
                        <p:par>
                          <p:cTn id="86" fill="hold">
                            <p:stCondLst>
                              <p:cond delay="0"/>
                            </p:stCondLst>
                            <p:childTnLst>
                              <p:par>
                                <p:cTn id="87" presetID="1" presetClass="entr" presetSubtype="0" fill="hold" nodeType="clickEffect">
                                  <p:stCondLst>
                                    <p:cond delay="0"/>
                                  </p:stCondLst>
                                  <p:childTnLst>
                                    <p:set>
                                      <p:cBhvr>
                                        <p:cTn id="88" dur="1" fill="hold">
                                          <p:stCondLst>
                                            <p:cond delay="0"/>
                                          </p:stCondLst>
                                        </p:cTn>
                                        <p:tgtEl>
                                          <p:spTgt spid="19"/>
                                        </p:tgtEl>
                                        <p:attrNameLst>
                                          <p:attrName>style.visibility</p:attrName>
                                        </p:attrNameLst>
                                      </p:cBhvr>
                                      <p:to>
                                        <p:strVal val="visible"/>
                                      </p:to>
                                    </p:set>
                                  </p:childTnLst>
                                </p:cTn>
                              </p:par>
                              <p:par>
                                <p:cTn id="89" presetID="1" presetClass="entr" presetSubtype="0" fill="hold" grpId="0" nodeType="withEffect">
                                  <p:stCondLst>
                                    <p:cond delay="0"/>
                                  </p:stCondLst>
                                  <p:childTnLst>
                                    <p:set>
                                      <p:cBhvr>
                                        <p:cTn id="90" dur="1" fill="hold">
                                          <p:stCondLst>
                                            <p:cond delay="0"/>
                                          </p:stCondLst>
                                        </p:cTn>
                                        <p:tgtEl>
                                          <p:spTgt spid="20"/>
                                        </p:tgtEl>
                                        <p:attrNameLst>
                                          <p:attrName>style.visibility</p:attrName>
                                        </p:attrNameLst>
                                      </p:cBhvr>
                                      <p:to>
                                        <p:strVal val="visible"/>
                                      </p:to>
                                    </p:set>
                                  </p:childTnLst>
                                </p:cTn>
                              </p:par>
                              <p:par>
                                <p:cTn id="91" presetID="1" presetClass="entr" presetSubtype="0" fill="hold" grpId="0" nodeType="withEffect">
                                  <p:stCondLst>
                                    <p:cond delay="0"/>
                                  </p:stCondLst>
                                  <p:childTnLst>
                                    <p:set>
                                      <p:cBhvr>
                                        <p:cTn id="92" dur="1" fill="hold">
                                          <p:stCondLst>
                                            <p:cond delay="0"/>
                                          </p:stCondLst>
                                        </p:cTn>
                                        <p:tgtEl>
                                          <p:spTgt spid="22"/>
                                        </p:tgtEl>
                                        <p:attrNameLst>
                                          <p:attrName>style.visibility</p:attrName>
                                        </p:attrNameLst>
                                      </p:cBhvr>
                                      <p:to>
                                        <p:strVal val="visible"/>
                                      </p:to>
                                    </p:set>
                                  </p:childTnLst>
                                </p:cTn>
                              </p:par>
                              <p:par>
                                <p:cTn id="93" presetID="1" presetClass="exit" presetSubtype="0" fill="hold" nodeType="withEffect">
                                  <p:stCondLst>
                                    <p:cond delay="0"/>
                                  </p:stCondLst>
                                  <p:childTnLst>
                                    <p:set>
                                      <p:cBhvr>
                                        <p:cTn id="94" dur="1" fill="hold">
                                          <p:stCondLst>
                                            <p:cond delay="0"/>
                                          </p:stCondLst>
                                        </p:cTn>
                                        <p:tgtEl>
                                          <p:spTgt spid="9"/>
                                        </p:tgtEl>
                                        <p:attrNameLst>
                                          <p:attrName>style.visibility</p:attrName>
                                        </p:attrNameLst>
                                      </p:cBhvr>
                                      <p:to>
                                        <p:strVal val="hidden"/>
                                      </p:to>
                                    </p:set>
                                  </p:childTnLst>
                                </p:cTn>
                              </p:par>
                              <p:par>
                                <p:cTn id="95" presetID="1" presetClass="exit" presetSubtype="0" fill="hold" nodeType="withEffect">
                                  <p:stCondLst>
                                    <p:cond delay="0"/>
                                  </p:stCondLst>
                                  <p:childTnLst>
                                    <p:set>
                                      <p:cBhvr>
                                        <p:cTn id="96" dur="1" fill="hold">
                                          <p:stCondLst>
                                            <p:cond delay="0"/>
                                          </p:stCondLst>
                                        </p:cTn>
                                        <p:tgtEl>
                                          <p:spTgt spid="10"/>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37" grpId="0"/>
      <p:bldP spid="37" grpId="1"/>
      <p:bldP spid="38" grpId="0"/>
      <p:bldP spid="38" grpId="1"/>
      <p:bldP spid="39" grpId="0"/>
      <p:bldP spid="39" grpId="1"/>
      <p:bldP spid="20" grpId="0" animBg="1"/>
      <p:bldP spid="22" grpId="0" animBg="1"/>
      <p:bldP spid="21"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8FA8D49E-1D52-5B5C-7210-02913401C1D9}"/>
              </a:ext>
            </a:extLst>
          </p:cNvPr>
          <p:cNvSpPr>
            <a:spLocks noGrp="1"/>
          </p:cNvSpPr>
          <p:nvPr>
            <p:ph type="dt" sz="half" idx="10"/>
          </p:nvPr>
        </p:nvSpPr>
        <p:spPr/>
        <p:txBody>
          <a:bodyPr/>
          <a:lstStyle/>
          <a:p>
            <a:r>
              <a:rPr lang="en-US" dirty="0"/>
              <a:t>29 May 2024</a:t>
            </a:r>
          </a:p>
        </p:txBody>
      </p:sp>
      <p:sp>
        <p:nvSpPr>
          <p:cNvPr id="6" name="Footer Placeholder 5">
            <a:extLst>
              <a:ext uri="{FF2B5EF4-FFF2-40B4-BE49-F238E27FC236}">
                <a16:creationId xmlns:a16="http://schemas.microsoft.com/office/drawing/2014/main" id="{0C57EB4A-8184-6ECF-5FD8-05B81614FCA0}"/>
              </a:ext>
            </a:extLst>
          </p:cNvPr>
          <p:cNvSpPr>
            <a:spLocks noGrp="1"/>
          </p:cNvSpPr>
          <p:nvPr>
            <p:ph type="ftr" sz="quarter" idx="11"/>
          </p:nvPr>
        </p:nvSpPr>
        <p:spPr/>
        <p:txBody>
          <a:bodyPr/>
          <a:lstStyle/>
          <a:p>
            <a:r>
              <a:rPr lang="en-US" dirty="0"/>
              <a:t>Tiziano Baroncelli | </a:t>
            </a:r>
            <a:r>
              <a:rPr lang="en-GB" dirty="0"/>
              <a:t>Engineering Development of the DarkSide 20k AAr Cryogenic System</a:t>
            </a:r>
            <a:endParaRPr lang="en-US" dirty="0"/>
          </a:p>
        </p:txBody>
      </p:sp>
      <p:sp>
        <p:nvSpPr>
          <p:cNvPr id="7" name="Slide Number Placeholder 6">
            <a:extLst>
              <a:ext uri="{FF2B5EF4-FFF2-40B4-BE49-F238E27FC236}">
                <a16:creationId xmlns:a16="http://schemas.microsoft.com/office/drawing/2014/main" id="{D520C4DF-2B38-8CCC-0C9A-D8E1D9517AA7}"/>
              </a:ext>
            </a:extLst>
          </p:cNvPr>
          <p:cNvSpPr>
            <a:spLocks noGrp="1"/>
          </p:cNvSpPr>
          <p:nvPr>
            <p:ph type="sldNum" sz="quarter" idx="12"/>
          </p:nvPr>
        </p:nvSpPr>
        <p:spPr/>
        <p:txBody>
          <a:bodyPr/>
          <a:lstStyle/>
          <a:p>
            <a:fld id="{36B5EA5A-BC32-A742-B11B-8E7414D5B535}" type="slidenum">
              <a:rPr lang="en-US" smtClean="0"/>
              <a:pPr/>
              <a:t>14</a:t>
            </a:fld>
            <a:endParaRPr lang="en-US" dirty="0"/>
          </a:p>
        </p:txBody>
      </p:sp>
      <p:sp>
        <p:nvSpPr>
          <p:cNvPr id="9" name="Title 6">
            <a:extLst>
              <a:ext uri="{FF2B5EF4-FFF2-40B4-BE49-F238E27FC236}">
                <a16:creationId xmlns:a16="http://schemas.microsoft.com/office/drawing/2014/main" id="{0589FD31-CF0D-154F-5FA7-7598122A92E7}"/>
              </a:ext>
            </a:extLst>
          </p:cNvPr>
          <p:cNvSpPr txBox="1">
            <a:spLocks/>
          </p:cNvSpPr>
          <p:nvPr/>
        </p:nvSpPr>
        <p:spPr>
          <a:xfrm>
            <a:off x="407202" y="120903"/>
            <a:ext cx="10888661" cy="510656"/>
          </a:xfrm>
          <a:prstGeom prst="rect">
            <a:avLst/>
          </a:prstGeom>
          <a:solidFill>
            <a:schemeClr val="bg1"/>
          </a:solidFill>
        </p:spPr>
        <p:txBody>
          <a:bodyPr vert="horz" lIns="0" tIns="0" rIns="0" bIns="0" rtlCol="0" anchor="t" anchorCtr="0">
            <a:noAutofit/>
          </a:bodyPr>
          <a:lst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a:lstStyle>
          <a:p>
            <a:r>
              <a:rPr lang="en-GB" sz="2800" dirty="0"/>
              <a:t>4. Cryostat safety relief equipment</a:t>
            </a:r>
            <a:endParaRPr lang="en-GB" sz="2800" u="sng" dirty="0"/>
          </a:p>
        </p:txBody>
      </p:sp>
      <p:sp>
        <p:nvSpPr>
          <p:cNvPr id="3" name="TextBox 2">
            <a:extLst>
              <a:ext uri="{FF2B5EF4-FFF2-40B4-BE49-F238E27FC236}">
                <a16:creationId xmlns:a16="http://schemas.microsoft.com/office/drawing/2014/main" id="{538F6BB1-D3AE-1C80-9545-6BAC1FCD4062}"/>
              </a:ext>
            </a:extLst>
          </p:cNvPr>
          <p:cNvSpPr txBox="1"/>
          <p:nvPr/>
        </p:nvSpPr>
        <p:spPr>
          <a:xfrm>
            <a:off x="1145352" y="1198625"/>
            <a:ext cx="6980229" cy="1345048"/>
          </a:xfrm>
          <a:prstGeom prst="rect">
            <a:avLst/>
          </a:prstGeom>
          <a:noFill/>
        </p:spPr>
        <p:txBody>
          <a:bodyPr wrap="square">
            <a:spAutoFit/>
          </a:bodyPr>
          <a:lstStyle/>
          <a:p>
            <a:pPr marL="285750" indent="-285750">
              <a:lnSpc>
                <a:spcPct val="150000"/>
              </a:lnSpc>
              <a:buFont typeface="Arial" panose="020B0604020202020204" pitchFamily="34" charset="0"/>
              <a:buChar char="•"/>
            </a:pPr>
            <a:r>
              <a:rPr lang="en-GB" sz="1400" dirty="0">
                <a:solidFill>
                  <a:srgbClr val="000000"/>
                </a:solidFill>
              </a:rPr>
              <a:t>Scenario FC (overpressure) – heat input from 10% fire case*; </a:t>
            </a:r>
          </a:p>
          <a:p>
            <a:pPr marL="285750" indent="-285750">
              <a:lnSpc>
                <a:spcPct val="150000"/>
              </a:lnSpc>
              <a:buFont typeface="Arial" panose="020B0604020202020204" pitchFamily="34" charset="0"/>
              <a:buChar char="•"/>
            </a:pPr>
            <a:r>
              <a:rPr lang="en-GB" sz="1400" dirty="0">
                <a:solidFill>
                  <a:srgbClr val="000000"/>
                </a:solidFill>
              </a:rPr>
              <a:t>Scenario ST (overpressure) – mass input from split tube in the condenser; </a:t>
            </a:r>
          </a:p>
          <a:p>
            <a:pPr marL="285750" indent="-285750">
              <a:lnSpc>
                <a:spcPct val="150000"/>
              </a:lnSpc>
              <a:buFont typeface="Arial" panose="020B0604020202020204" pitchFamily="34" charset="0"/>
              <a:buChar char="•"/>
            </a:pPr>
            <a:r>
              <a:rPr lang="en-GB" sz="1400" dirty="0">
                <a:solidFill>
                  <a:srgbClr val="000000"/>
                </a:solidFill>
              </a:rPr>
              <a:t>Scenario VP (under-pressure) – mass output from vacuum pumping units; and </a:t>
            </a:r>
          </a:p>
          <a:p>
            <a:pPr marL="285750" indent="-285750">
              <a:lnSpc>
                <a:spcPct val="150000"/>
              </a:lnSpc>
              <a:buFont typeface="Arial" panose="020B0604020202020204" pitchFamily="34" charset="0"/>
              <a:buChar char="•"/>
            </a:pPr>
            <a:r>
              <a:rPr lang="en-GB" sz="1400" dirty="0">
                <a:solidFill>
                  <a:srgbClr val="000000"/>
                </a:solidFill>
              </a:rPr>
              <a:t>Scenario OC (under-pressure) – heat output from condenser overcooling. </a:t>
            </a:r>
          </a:p>
        </p:txBody>
      </p:sp>
      <p:graphicFrame>
        <p:nvGraphicFramePr>
          <p:cNvPr id="2" name="Table 1">
            <a:extLst>
              <a:ext uri="{FF2B5EF4-FFF2-40B4-BE49-F238E27FC236}">
                <a16:creationId xmlns:a16="http://schemas.microsoft.com/office/drawing/2014/main" id="{2B076B12-2E2C-D963-C3EA-5910B033AEF0}"/>
              </a:ext>
            </a:extLst>
          </p:cNvPr>
          <p:cNvGraphicFramePr>
            <a:graphicFrameLocks noGrp="1"/>
          </p:cNvGraphicFramePr>
          <p:nvPr>
            <p:extLst>
              <p:ext uri="{D42A27DB-BD31-4B8C-83A1-F6EECF244321}">
                <p14:modId xmlns:p14="http://schemas.microsoft.com/office/powerpoint/2010/main" val="1498526450"/>
              </p:ext>
            </p:extLst>
          </p:nvPr>
        </p:nvGraphicFramePr>
        <p:xfrm>
          <a:off x="579438" y="1628775"/>
          <a:ext cx="5498527" cy="4651774"/>
        </p:xfrm>
        <a:graphic>
          <a:graphicData uri="http://schemas.openxmlformats.org/drawingml/2006/table">
            <a:tbl>
              <a:tblPr firstRow="1" firstCol="1" bandRow="1"/>
              <a:tblGrid>
                <a:gridCol w="1547043">
                  <a:extLst>
                    <a:ext uri="{9D8B030D-6E8A-4147-A177-3AD203B41FA5}">
                      <a16:colId xmlns:a16="http://schemas.microsoft.com/office/drawing/2014/main" val="925194467"/>
                    </a:ext>
                  </a:extLst>
                </a:gridCol>
                <a:gridCol w="644213">
                  <a:extLst>
                    <a:ext uri="{9D8B030D-6E8A-4147-A177-3AD203B41FA5}">
                      <a16:colId xmlns:a16="http://schemas.microsoft.com/office/drawing/2014/main" val="2950640467"/>
                    </a:ext>
                  </a:extLst>
                </a:gridCol>
                <a:gridCol w="744981">
                  <a:extLst>
                    <a:ext uri="{9D8B030D-6E8A-4147-A177-3AD203B41FA5}">
                      <a16:colId xmlns:a16="http://schemas.microsoft.com/office/drawing/2014/main" val="3253537630"/>
                    </a:ext>
                  </a:extLst>
                </a:gridCol>
                <a:gridCol w="2562290">
                  <a:extLst>
                    <a:ext uri="{9D8B030D-6E8A-4147-A177-3AD203B41FA5}">
                      <a16:colId xmlns:a16="http://schemas.microsoft.com/office/drawing/2014/main" val="2223182493"/>
                    </a:ext>
                  </a:extLst>
                </a:gridCol>
              </a:tblGrid>
              <a:tr h="189517">
                <a:tc>
                  <a:txBody>
                    <a:bodyPr/>
                    <a:lstStyle/>
                    <a:p>
                      <a:pPr algn="l">
                        <a:spcAft>
                          <a:spcPts val="600"/>
                        </a:spcAft>
                      </a:pPr>
                      <a:r>
                        <a:rPr lang="en-GB" sz="900" b="1">
                          <a:solidFill>
                            <a:srgbClr val="FF0000"/>
                          </a:solidFill>
                          <a:effectLst/>
                          <a:latin typeface="Arial" panose="020B0604020202020204" pitchFamily="34" charset="0"/>
                          <a:ea typeface="Times New Roman" panose="02020603050405020304" pitchFamily="18" charset="0"/>
                          <a:cs typeface="Times New Roman" panose="02020603050405020304" pitchFamily="18" charset="0"/>
                        </a:rPr>
                        <a:t>Fire case scenario</a:t>
                      </a:r>
                      <a:endParaRPr lang="en-GB" sz="1100">
                        <a:effectLst/>
                        <a:latin typeface="Cambria" panose="02040503050406030204" pitchFamily="18" charset="0"/>
                        <a:ea typeface="Times New Roman" panose="02020603050405020304" pitchFamily="18" charset="0"/>
                        <a:cs typeface="Times New Roman" panose="02020603050405020304" pitchFamily="18" charset="0"/>
                      </a:endParaRPr>
                    </a:p>
                  </a:txBody>
                  <a:tcPr marL="62907" marR="62907" marT="0" marB="0" anchor="b">
                    <a:lnL>
                      <a:noFill/>
                    </a:lnL>
                    <a:lnR>
                      <a:noFill/>
                    </a:lnR>
                    <a:lnT>
                      <a:noFill/>
                    </a:lnT>
                    <a:lnB>
                      <a:noFill/>
                    </a:lnB>
                    <a:noFill/>
                  </a:tcPr>
                </a:tc>
                <a:tc>
                  <a:txBody>
                    <a:bodyPr/>
                    <a:lstStyle/>
                    <a:p>
                      <a:endParaRPr lang="en-GB" sz="1100">
                        <a:effectLst/>
                        <a:latin typeface="Times New Roman" panose="02020603050405020304" pitchFamily="18" charset="0"/>
                      </a:endParaRPr>
                    </a:p>
                  </a:txBody>
                  <a:tcPr marL="62907" marR="62907" marT="0" marB="0" anchor="b">
                    <a:lnL>
                      <a:noFill/>
                    </a:lnL>
                    <a:lnR>
                      <a:noFill/>
                    </a:lnR>
                    <a:lnT>
                      <a:noFill/>
                    </a:lnT>
                    <a:lnB>
                      <a:noFill/>
                    </a:lnB>
                    <a:noFill/>
                  </a:tcPr>
                </a:tc>
                <a:tc>
                  <a:txBody>
                    <a:bodyPr/>
                    <a:lstStyle/>
                    <a:p>
                      <a:endParaRPr lang="en-GB" sz="1100">
                        <a:effectLst/>
                        <a:latin typeface="Times New Roman" panose="02020603050405020304" pitchFamily="18" charset="0"/>
                      </a:endParaRPr>
                    </a:p>
                  </a:txBody>
                  <a:tcPr marL="62907" marR="62907" marT="0" marB="0" anchor="b">
                    <a:lnL>
                      <a:noFill/>
                    </a:lnL>
                    <a:lnR>
                      <a:noFill/>
                    </a:lnR>
                    <a:lnT>
                      <a:noFill/>
                    </a:lnT>
                    <a:lnB>
                      <a:noFill/>
                    </a:lnB>
                    <a:noFill/>
                  </a:tcPr>
                </a:tc>
                <a:tc>
                  <a:txBody>
                    <a:bodyPr/>
                    <a:lstStyle/>
                    <a:p>
                      <a:endParaRPr lang="en-GB" sz="1100">
                        <a:effectLst/>
                        <a:latin typeface="Times New Roman" panose="02020603050405020304" pitchFamily="18" charset="0"/>
                      </a:endParaRPr>
                    </a:p>
                  </a:txBody>
                  <a:tcPr marL="62907" marR="62907" marT="0" marB="0" anchor="b">
                    <a:lnL>
                      <a:noFill/>
                    </a:lnL>
                    <a:lnR>
                      <a:noFill/>
                    </a:lnR>
                    <a:lnT>
                      <a:noFill/>
                    </a:lnT>
                    <a:lnB>
                      <a:noFill/>
                    </a:lnB>
                    <a:noFill/>
                  </a:tcPr>
                </a:tc>
                <a:extLst>
                  <a:ext uri="{0D108BD9-81ED-4DB2-BD59-A6C34878D82A}">
                    <a16:rowId xmlns:a16="http://schemas.microsoft.com/office/drawing/2014/main" val="1799701717"/>
                  </a:ext>
                </a:extLst>
              </a:tr>
              <a:tr h="189517">
                <a:tc>
                  <a:txBody>
                    <a:bodyPr/>
                    <a:lstStyle/>
                    <a:p>
                      <a:endParaRPr lang="en-GB" sz="1100">
                        <a:effectLst/>
                        <a:latin typeface="Times New Roman" panose="02020603050405020304" pitchFamily="18" charset="0"/>
                      </a:endParaRPr>
                    </a:p>
                  </a:txBody>
                  <a:tcPr marL="62907" marR="62907" marT="0" marB="0" anchor="b">
                    <a:lnL>
                      <a:noFill/>
                    </a:lnL>
                    <a:lnR>
                      <a:noFill/>
                    </a:lnR>
                    <a:lnT>
                      <a:noFill/>
                    </a:lnT>
                    <a:lnB>
                      <a:noFill/>
                    </a:lnB>
                    <a:noFill/>
                  </a:tcPr>
                </a:tc>
                <a:tc>
                  <a:txBody>
                    <a:bodyPr/>
                    <a:lstStyle/>
                    <a:p>
                      <a:endParaRPr lang="en-GB" sz="1100">
                        <a:effectLst/>
                        <a:latin typeface="Times New Roman" panose="02020603050405020304" pitchFamily="18" charset="0"/>
                      </a:endParaRPr>
                    </a:p>
                  </a:txBody>
                  <a:tcPr marL="62907" marR="62907" marT="0" marB="0" anchor="b">
                    <a:lnL>
                      <a:noFill/>
                    </a:lnL>
                    <a:lnR>
                      <a:noFill/>
                    </a:lnR>
                    <a:lnT>
                      <a:noFill/>
                    </a:lnT>
                    <a:lnB>
                      <a:noFill/>
                    </a:lnB>
                    <a:noFill/>
                  </a:tcPr>
                </a:tc>
                <a:tc>
                  <a:txBody>
                    <a:bodyPr/>
                    <a:lstStyle/>
                    <a:p>
                      <a:endParaRPr lang="en-GB" sz="1100">
                        <a:effectLst/>
                        <a:latin typeface="Times New Roman" panose="02020603050405020304" pitchFamily="18" charset="0"/>
                      </a:endParaRPr>
                    </a:p>
                  </a:txBody>
                  <a:tcPr marL="62907" marR="62907" marT="0" marB="0" anchor="b">
                    <a:lnL>
                      <a:noFill/>
                    </a:lnL>
                    <a:lnR>
                      <a:noFill/>
                    </a:lnR>
                    <a:lnT>
                      <a:noFill/>
                    </a:lnT>
                    <a:lnB>
                      <a:noFill/>
                    </a:lnB>
                    <a:noFill/>
                  </a:tcPr>
                </a:tc>
                <a:tc>
                  <a:txBody>
                    <a:bodyPr/>
                    <a:lstStyle/>
                    <a:p>
                      <a:endParaRPr lang="en-GB" sz="1100">
                        <a:effectLst/>
                        <a:latin typeface="Times New Roman" panose="02020603050405020304" pitchFamily="18" charset="0"/>
                      </a:endParaRPr>
                    </a:p>
                  </a:txBody>
                  <a:tcPr marL="62907" marR="62907" marT="0" marB="0" anchor="b">
                    <a:lnL>
                      <a:noFill/>
                    </a:lnL>
                    <a:lnR>
                      <a:noFill/>
                    </a:lnR>
                    <a:lnT>
                      <a:noFill/>
                    </a:lnT>
                    <a:lnB>
                      <a:noFill/>
                    </a:lnB>
                    <a:noFill/>
                  </a:tcPr>
                </a:tc>
                <a:extLst>
                  <a:ext uri="{0D108BD9-81ED-4DB2-BD59-A6C34878D82A}">
                    <a16:rowId xmlns:a16="http://schemas.microsoft.com/office/drawing/2014/main" val="3109395427"/>
                  </a:ext>
                </a:extLst>
              </a:tr>
              <a:tr h="189517">
                <a:tc>
                  <a:txBody>
                    <a:bodyPr/>
                    <a:lstStyle/>
                    <a:p>
                      <a:pPr algn="l">
                        <a:spcAft>
                          <a:spcPts val="600"/>
                        </a:spcAft>
                      </a:pPr>
                      <a:r>
                        <a:rPr lang="en-GB" sz="900" b="1">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Pressure setting</a:t>
                      </a:r>
                      <a:endParaRPr lang="en-GB" sz="1100">
                        <a:effectLst/>
                        <a:latin typeface="Cambria" panose="02040503050406030204" pitchFamily="18" charset="0"/>
                        <a:ea typeface="Times New Roman" panose="02020603050405020304" pitchFamily="18" charset="0"/>
                        <a:cs typeface="Times New Roman" panose="02020603050405020304" pitchFamily="18" charset="0"/>
                      </a:endParaRPr>
                    </a:p>
                  </a:txBody>
                  <a:tcPr marL="62907" marR="62907" marT="0" marB="0" anchor="b">
                    <a:lnL>
                      <a:noFill/>
                    </a:lnL>
                    <a:lnR>
                      <a:noFill/>
                    </a:lnR>
                    <a:lnT>
                      <a:noFill/>
                    </a:lnT>
                    <a:lnB>
                      <a:noFill/>
                    </a:lnB>
                    <a:noFill/>
                  </a:tcPr>
                </a:tc>
                <a:tc>
                  <a:txBody>
                    <a:bodyPr/>
                    <a:lstStyle/>
                    <a:p>
                      <a:endParaRPr lang="en-GB" sz="1100">
                        <a:effectLst/>
                        <a:latin typeface="Times New Roman" panose="02020603050405020304" pitchFamily="18" charset="0"/>
                      </a:endParaRPr>
                    </a:p>
                  </a:txBody>
                  <a:tcPr marL="62907" marR="62907" marT="0" marB="0" anchor="b">
                    <a:lnL>
                      <a:noFill/>
                    </a:lnL>
                    <a:lnR>
                      <a:noFill/>
                    </a:lnR>
                    <a:lnT>
                      <a:noFill/>
                    </a:lnT>
                    <a:lnB>
                      <a:noFill/>
                    </a:lnB>
                    <a:noFill/>
                  </a:tcPr>
                </a:tc>
                <a:tc>
                  <a:txBody>
                    <a:bodyPr/>
                    <a:lstStyle/>
                    <a:p>
                      <a:endParaRPr lang="en-GB" sz="1100">
                        <a:effectLst/>
                        <a:latin typeface="Times New Roman" panose="02020603050405020304" pitchFamily="18" charset="0"/>
                      </a:endParaRPr>
                    </a:p>
                  </a:txBody>
                  <a:tcPr marL="62907" marR="62907" marT="0" marB="0" anchor="b">
                    <a:lnL>
                      <a:noFill/>
                    </a:lnL>
                    <a:lnR>
                      <a:noFill/>
                    </a:lnR>
                    <a:lnT>
                      <a:noFill/>
                    </a:lnT>
                    <a:lnB>
                      <a:noFill/>
                    </a:lnB>
                    <a:noFill/>
                  </a:tcPr>
                </a:tc>
                <a:tc>
                  <a:txBody>
                    <a:bodyPr/>
                    <a:lstStyle/>
                    <a:p>
                      <a:pPr algn="l">
                        <a:spcAft>
                          <a:spcPts val="600"/>
                        </a:spcAft>
                      </a:pPr>
                      <a:r>
                        <a:rPr lang="en-GB" sz="900" b="1">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Description</a:t>
                      </a:r>
                      <a:endParaRPr lang="en-GB" sz="1100">
                        <a:effectLst/>
                        <a:latin typeface="Cambria" panose="02040503050406030204" pitchFamily="18" charset="0"/>
                        <a:ea typeface="Times New Roman" panose="02020603050405020304" pitchFamily="18" charset="0"/>
                        <a:cs typeface="Times New Roman" panose="02020603050405020304" pitchFamily="18" charset="0"/>
                      </a:endParaRPr>
                    </a:p>
                  </a:txBody>
                  <a:tcPr marL="62907" marR="62907" marT="0" marB="0" anchor="b">
                    <a:lnL>
                      <a:noFill/>
                    </a:lnL>
                    <a:lnR>
                      <a:noFill/>
                    </a:lnR>
                    <a:lnT>
                      <a:noFill/>
                    </a:lnT>
                    <a:lnB>
                      <a:noFill/>
                    </a:lnB>
                    <a:noFill/>
                  </a:tcPr>
                </a:tc>
                <a:extLst>
                  <a:ext uri="{0D108BD9-81ED-4DB2-BD59-A6C34878D82A}">
                    <a16:rowId xmlns:a16="http://schemas.microsoft.com/office/drawing/2014/main" val="302685223"/>
                  </a:ext>
                </a:extLst>
              </a:tr>
              <a:tr h="155059">
                <a:tc>
                  <a:txBody>
                    <a:bodyPr/>
                    <a:lstStyle/>
                    <a:p>
                      <a:pPr algn="l">
                        <a:spcAft>
                          <a:spcPts val="600"/>
                        </a:spcAft>
                      </a:pPr>
                      <a:r>
                        <a:rPr lang="en-GB" sz="9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Pexit = Patm</a:t>
                      </a:r>
                      <a:endParaRPr lang="en-GB" sz="1100">
                        <a:effectLst/>
                        <a:latin typeface="Cambria" panose="02040503050406030204" pitchFamily="18" charset="0"/>
                        <a:ea typeface="Times New Roman" panose="02020603050405020304" pitchFamily="18" charset="0"/>
                        <a:cs typeface="Times New Roman" panose="02020603050405020304" pitchFamily="18" charset="0"/>
                      </a:endParaRPr>
                    </a:p>
                  </a:txBody>
                  <a:tcPr marL="62907" marR="62907" marT="0" marB="0" anchor="b">
                    <a:lnL>
                      <a:noFill/>
                    </a:lnL>
                    <a:lnR>
                      <a:noFill/>
                    </a:lnR>
                    <a:lnT>
                      <a:noFill/>
                    </a:lnT>
                    <a:lnB>
                      <a:noFill/>
                    </a:lnB>
                    <a:noFill/>
                  </a:tcPr>
                </a:tc>
                <a:tc>
                  <a:txBody>
                    <a:bodyPr/>
                    <a:lstStyle/>
                    <a:p>
                      <a:pPr algn="r">
                        <a:spcAft>
                          <a:spcPts val="600"/>
                        </a:spcAft>
                      </a:pPr>
                      <a:r>
                        <a:rPr lang="en-GB" sz="9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0.91</a:t>
                      </a:r>
                      <a:endParaRPr lang="en-GB" sz="1100">
                        <a:effectLst/>
                        <a:latin typeface="Cambria" panose="02040503050406030204" pitchFamily="18" charset="0"/>
                        <a:ea typeface="Times New Roman" panose="02020603050405020304" pitchFamily="18" charset="0"/>
                        <a:cs typeface="Times New Roman" panose="02020603050405020304" pitchFamily="18" charset="0"/>
                      </a:endParaRPr>
                    </a:p>
                  </a:txBody>
                  <a:tcPr marL="62907" marR="62907" marT="0" marB="0" anchor="b">
                    <a:lnL>
                      <a:noFill/>
                    </a:lnL>
                    <a:lnR>
                      <a:noFill/>
                    </a:lnR>
                    <a:lnT>
                      <a:noFill/>
                    </a:lnT>
                    <a:lnB>
                      <a:noFill/>
                    </a:lnB>
                    <a:solidFill>
                      <a:srgbClr val="FFF2CC"/>
                    </a:solidFill>
                  </a:tcPr>
                </a:tc>
                <a:tc>
                  <a:txBody>
                    <a:bodyPr/>
                    <a:lstStyle/>
                    <a:p>
                      <a:pPr algn="l">
                        <a:spcAft>
                          <a:spcPts val="600"/>
                        </a:spcAft>
                      </a:pPr>
                      <a:r>
                        <a:rPr lang="en-GB" sz="9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[bara]</a:t>
                      </a:r>
                      <a:endParaRPr lang="en-GB" sz="1100">
                        <a:effectLst/>
                        <a:latin typeface="Cambria" panose="02040503050406030204" pitchFamily="18" charset="0"/>
                        <a:ea typeface="Times New Roman" panose="02020603050405020304" pitchFamily="18" charset="0"/>
                        <a:cs typeface="Times New Roman" panose="02020603050405020304" pitchFamily="18" charset="0"/>
                      </a:endParaRPr>
                    </a:p>
                  </a:txBody>
                  <a:tcPr marL="62907" marR="62907" marT="0" marB="0" anchor="b">
                    <a:lnL>
                      <a:noFill/>
                    </a:lnL>
                    <a:lnR>
                      <a:noFill/>
                    </a:lnR>
                    <a:lnT>
                      <a:noFill/>
                    </a:lnT>
                    <a:lnB>
                      <a:noFill/>
                    </a:lnB>
                    <a:noFill/>
                  </a:tcPr>
                </a:tc>
                <a:tc>
                  <a:txBody>
                    <a:bodyPr/>
                    <a:lstStyle/>
                    <a:p>
                      <a:pPr algn="l">
                        <a:spcAft>
                          <a:spcPts val="600"/>
                        </a:spcAft>
                      </a:pPr>
                      <a:r>
                        <a:rPr lang="en-GB" sz="9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nominal atmospheric pressure</a:t>
                      </a:r>
                      <a:endParaRPr lang="en-GB" sz="1100">
                        <a:effectLst/>
                        <a:latin typeface="Cambria" panose="02040503050406030204" pitchFamily="18" charset="0"/>
                        <a:ea typeface="Times New Roman" panose="02020603050405020304" pitchFamily="18" charset="0"/>
                        <a:cs typeface="Times New Roman" panose="02020603050405020304" pitchFamily="18" charset="0"/>
                      </a:endParaRPr>
                    </a:p>
                  </a:txBody>
                  <a:tcPr marL="62907" marR="62907" marT="0" marB="0" anchor="b">
                    <a:lnL>
                      <a:noFill/>
                    </a:lnL>
                    <a:lnR>
                      <a:noFill/>
                    </a:lnR>
                    <a:lnT>
                      <a:noFill/>
                    </a:lnT>
                    <a:lnB>
                      <a:noFill/>
                    </a:lnB>
                    <a:noFill/>
                  </a:tcPr>
                </a:tc>
                <a:extLst>
                  <a:ext uri="{0D108BD9-81ED-4DB2-BD59-A6C34878D82A}">
                    <a16:rowId xmlns:a16="http://schemas.microsoft.com/office/drawing/2014/main" val="4258208943"/>
                  </a:ext>
                </a:extLst>
              </a:tr>
              <a:tr h="155059">
                <a:tc>
                  <a:txBody>
                    <a:bodyPr/>
                    <a:lstStyle/>
                    <a:p>
                      <a:pPr algn="l">
                        <a:spcAft>
                          <a:spcPts val="600"/>
                        </a:spcAft>
                      </a:pPr>
                      <a:r>
                        <a:rPr lang="en-GB" sz="9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PSg</a:t>
                      </a:r>
                      <a:endParaRPr lang="en-GB" sz="1100">
                        <a:effectLst/>
                        <a:latin typeface="Cambria" panose="02040503050406030204" pitchFamily="18" charset="0"/>
                        <a:ea typeface="Times New Roman" panose="02020603050405020304" pitchFamily="18" charset="0"/>
                        <a:cs typeface="Times New Roman" panose="02020603050405020304" pitchFamily="18" charset="0"/>
                      </a:endParaRPr>
                    </a:p>
                  </a:txBody>
                  <a:tcPr marL="62907" marR="62907" marT="0" marB="0" anchor="b">
                    <a:lnL>
                      <a:noFill/>
                    </a:lnL>
                    <a:lnR>
                      <a:noFill/>
                    </a:lnR>
                    <a:lnT>
                      <a:noFill/>
                    </a:lnT>
                    <a:lnB>
                      <a:noFill/>
                    </a:lnB>
                    <a:noFill/>
                  </a:tcPr>
                </a:tc>
                <a:tc>
                  <a:txBody>
                    <a:bodyPr/>
                    <a:lstStyle/>
                    <a:p>
                      <a:pPr algn="r">
                        <a:spcAft>
                          <a:spcPts val="600"/>
                        </a:spcAft>
                      </a:pPr>
                      <a:r>
                        <a:rPr lang="en-GB" sz="9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0.35</a:t>
                      </a:r>
                      <a:endParaRPr lang="en-GB" sz="1100">
                        <a:effectLst/>
                        <a:latin typeface="Cambria" panose="02040503050406030204" pitchFamily="18" charset="0"/>
                        <a:ea typeface="Times New Roman" panose="02020603050405020304" pitchFamily="18" charset="0"/>
                        <a:cs typeface="Times New Roman" panose="02020603050405020304" pitchFamily="18" charset="0"/>
                      </a:endParaRPr>
                    </a:p>
                  </a:txBody>
                  <a:tcPr marL="62907" marR="62907" marT="0" marB="0" anchor="b">
                    <a:lnL>
                      <a:noFill/>
                    </a:lnL>
                    <a:lnR>
                      <a:noFill/>
                    </a:lnR>
                    <a:lnT>
                      <a:noFill/>
                    </a:lnT>
                    <a:lnB>
                      <a:noFill/>
                    </a:lnB>
                    <a:solidFill>
                      <a:srgbClr val="FFF2CC"/>
                    </a:solidFill>
                  </a:tcPr>
                </a:tc>
                <a:tc>
                  <a:txBody>
                    <a:bodyPr/>
                    <a:lstStyle/>
                    <a:p>
                      <a:pPr algn="l">
                        <a:spcAft>
                          <a:spcPts val="600"/>
                        </a:spcAft>
                      </a:pPr>
                      <a:r>
                        <a:rPr lang="en-GB" sz="9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[barg]</a:t>
                      </a:r>
                      <a:endParaRPr lang="en-GB" sz="1100">
                        <a:effectLst/>
                        <a:latin typeface="Cambria" panose="02040503050406030204" pitchFamily="18" charset="0"/>
                        <a:ea typeface="Times New Roman" panose="02020603050405020304" pitchFamily="18" charset="0"/>
                        <a:cs typeface="Times New Roman" panose="02020603050405020304" pitchFamily="18" charset="0"/>
                      </a:endParaRPr>
                    </a:p>
                  </a:txBody>
                  <a:tcPr marL="62907" marR="62907" marT="0" marB="0" anchor="b">
                    <a:lnL>
                      <a:noFill/>
                    </a:lnL>
                    <a:lnR>
                      <a:noFill/>
                    </a:lnR>
                    <a:lnT>
                      <a:noFill/>
                    </a:lnT>
                    <a:lnB>
                      <a:noFill/>
                    </a:lnB>
                    <a:noFill/>
                  </a:tcPr>
                </a:tc>
                <a:tc>
                  <a:txBody>
                    <a:bodyPr/>
                    <a:lstStyle/>
                    <a:p>
                      <a:pPr algn="l">
                        <a:spcAft>
                          <a:spcPts val="600"/>
                        </a:spcAft>
                      </a:pPr>
                      <a:r>
                        <a:rPr lang="en-GB" sz="9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set pressure (relative)</a:t>
                      </a:r>
                      <a:endParaRPr lang="en-GB" sz="1100" dirty="0">
                        <a:effectLst/>
                        <a:latin typeface="Cambria" panose="02040503050406030204" pitchFamily="18" charset="0"/>
                        <a:ea typeface="Times New Roman" panose="02020603050405020304" pitchFamily="18" charset="0"/>
                        <a:cs typeface="Times New Roman" panose="02020603050405020304" pitchFamily="18" charset="0"/>
                      </a:endParaRPr>
                    </a:p>
                  </a:txBody>
                  <a:tcPr marL="62907" marR="62907" marT="0" marB="0" anchor="b">
                    <a:lnL>
                      <a:noFill/>
                    </a:lnL>
                    <a:lnR>
                      <a:noFill/>
                    </a:lnR>
                    <a:lnT>
                      <a:noFill/>
                    </a:lnT>
                    <a:lnB>
                      <a:noFill/>
                    </a:lnB>
                    <a:noFill/>
                  </a:tcPr>
                </a:tc>
                <a:extLst>
                  <a:ext uri="{0D108BD9-81ED-4DB2-BD59-A6C34878D82A}">
                    <a16:rowId xmlns:a16="http://schemas.microsoft.com/office/drawing/2014/main" val="508037017"/>
                  </a:ext>
                </a:extLst>
              </a:tr>
              <a:tr h="155059">
                <a:tc>
                  <a:txBody>
                    <a:bodyPr/>
                    <a:lstStyle/>
                    <a:p>
                      <a:pPr algn="l">
                        <a:spcAft>
                          <a:spcPts val="600"/>
                        </a:spcAft>
                      </a:pPr>
                      <a:r>
                        <a:rPr lang="en-GB" sz="9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PSa</a:t>
                      </a:r>
                      <a:endParaRPr lang="en-GB" sz="1100">
                        <a:effectLst/>
                        <a:latin typeface="Cambria" panose="02040503050406030204" pitchFamily="18" charset="0"/>
                        <a:ea typeface="Times New Roman" panose="02020603050405020304" pitchFamily="18" charset="0"/>
                        <a:cs typeface="Times New Roman" panose="02020603050405020304" pitchFamily="18" charset="0"/>
                      </a:endParaRPr>
                    </a:p>
                  </a:txBody>
                  <a:tcPr marL="62907" marR="62907" marT="0" marB="0" anchor="b">
                    <a:lnL>
                      <a:noFill/>
                    </a:lnL>
                    <a:lnR>
                      <a:noFill/>
                    </a:lnR>
                    <a:lnT>
                      <a:noFill/>
                    </a:lnT>
                    <a:lnB>
                      <a:noFill/>
                    </a:lnB>
                    <a:noFill/>
                  </a:tcPr>
                </a:tc>
                <a:tc>
                  <a:txBody>
                    <a:bodyPr/>
                    <a:lstStyle/>
                    <a:p>
                      <a:pPr algn="r">
                        <a:spcAft>
                          <a:spcPts val="600"/>
                        </a:spcAft>
                      </a:pPr>
                      <a:r>
                        <a:rPr lang="en-GB" sz="9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1.26</a:t>
                      </a:r>
                      <a:endParaRPr lang="en-GB" sz="1100">
                        <a:effectLst/>
                        <a:latin typeface="Cambria" panose="02040503050406030204" pitchFamily="18" charset="0"/>
                        <a:ea typeface="Times New Roman" panose="02020603050405020304" pitchFamily="18" charset="0"/>
                        <a:cs typeface="Times New Roman" panose="02020603050405020304" pitchFamily="18" charset="0"/>
                      </a:endParaRPr>
                    </a:p>
                  </a:txBody>
                  <a:tcPr marL="62907" marR="62907" marT="0" marB="0" anchor="b">
                    <a:lnL>
                      <a:noFill/>
                    </a:lnL>
                    <a:lnR>
                      <a:noFill/>
                    </a:lnR>
                    <a:lnT>
                      <a:noFill/>
                    </a:lnT>
                    <a:lnB>
                      <a:noFill/>
                    </a:lnB>
                    <a:noFill/>
                  </a:tcPr>
                </a:tc>
                <a:tc>
                  <a:txBody>
                    <a:bodyPr/>
                    <a:lstStyle/>
                    <a:p>
                      <a:pPr algn="l">
                        <a:spcAft>
                          <a:spcPts val="600"/>
                        </a:spcAft>
                      </a:pPr>
                      <a:r>
                        <a:rPr lang="en-GB" sz="9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[bara]</a:t>
                      </a:r>
                      <a:endParaRPr lang="en-GB" sz="1100">
                        <a:effectLst/>
                        <a:latin typeface="Cambria" panose="02040503050406030204" pitchFamily="18" charset="0"/>
                        <a:ea typeface="Times New Roman" panose="02020603050405020304" pitchFamily="18" charset="0"/>
                        <a:cs typeface="Times New Roman" panose="02020603050405020304" pitchFamily="18" charset="0"/>
                      </a:endParaRPr>
                    </a:p>
                  </a:txBody>
                  <a:tcPr marL="62907" marR="62907" marT="0" marB="0" anchor="b">
                    <a:lnL>
                      <a:noFill/>
                    </a:lnL>
                    <a:lnR>
                      <a:noFill/>
                    </a:lnR>
                    <a:lnT>
                      <a:noFill/>
                    </a:lnT>
                    <a:lnB>
                      <a:noFill/>
                    </a:lnB>
                    <a:noFill/>
                  </a:tcPr>
                </a:tc>
                <a:tc>
                  <a:txBody>
                    <a:bodyPr/>
                    <a:lstStyle/>
                    <a:p>
                      <a:pPr algn="l">
                        <a:spcAft>
                          <a:spcPts val="600"/>
                        </a:spcAft>
                      </a:pPr>
                      <a:r>
                        <a:rPr lang="en-GB" sz="9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set pressure (absolute)</a:t>
                      </a:r>
                      <a:endParaRPr lang="en-GB" sz="1100" dirty="0">
                        <a:effectLst/>
                        <a:latin typeface="Cambria" panose="02040503050406030204" pitchFamily="18" charset="0"/>
                        <a:ea typeface="Times New Roman" panose="02020603050405020304" pitchFamily="18" charset="0"/>
                        <a:cs typeface="Times New Roman" panose="02020603050405020304" pitchFamily="18" charset="0"/>
                      </a:endParaRPr>
                    </a:p>
                  </a:txBody>
                  <a:tcPr marL="62907" marR="62907" marT="0" marB="0" anchor="b">
                    <a:lnL>
                      <a:noFill/>
                    </a:lnL>
                    <a:lnR>
                      <a:noFill/>
                    </a:lnR>
                    <a:lnT>
                      <a:noFill/>
                    </a:lnT>
                    <a:lnB>
                      <a:noFill/>
                    </a:lnB>
                    <a:noFill/>
                  </a:tcPr>
                </a:tc>
                <a:extLst>
                  <a:ext uri="{0D108BD9-81ED-4DB2-BD59-A6C34878D82A}">
                    <a16:rowId xmlns:a16="http://schemas.microsoft.com/office/drawing/2014/main" val="1013907341"/>
                  </a:ext>
                </a:extLst>
              </a:tr>
              <a:tr h="155059">
                <a:tc>
                  <a:txBody>
                    <a:bodyPr/>
                    <a:lstStyle/>
                    <a:p>
                      <a:pPr algn="l">
                        <a:spcAft>
                          <a:spcPts val="600"/>
                        </a:spcAft>
                      </a:pPr>
                      <a:r>
                        <a:rPr lang="en-GB" sz="9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PMAA = 110% PS</a:t>
                      </a:r>
                      <a:endParaRPr lang="en-GB" sz="1100">
                        <a:effectLst/>
                        <a:latin typeface="Cambria" panose="02040503050406030204" pitchFamily="18" charset="0"/>
                        <a:ea typeface="Times New Roman" panose="02020603050405020304" pitchFamily="18" charset="0"/>
                        <a:cs typeface="Times New Roman" panose="02020603050405020304" pitchFamily="18" charset="0"/>
                      </a:endParaRPr>
                    </a:p>
                  </a:txBody>
                  <a:tcPr marL="62907" marR="62907" marT="0" marB="0" anchor="b">
                    <a:lnL>
                      <a:noFill/>
                    </a:lnL>
                    <a:lnR>
                      <a:noFill/>
                    </a:lnR>
                    <a:lnT>
                      <a:noFill/>
                    </a:lnT>
                    <a:lnB>
                      <a:noFill/>
                    </a:lnB>
                    <a:noFill/>
                  </a:tcPr>
                </a:tc>
                <a:tc>
                  <a:txBody>
                    <a:bodyPr/>
                    <a:lstStyle/>
                    <a:p>
                      <a:pPr algn="r">
                        <a:spcAft>
                          <a:spcPts val="600"/>
                        </a:spcAft>
                      </a:pPr>
                      <a:r>
                        <a:rPr lang="en-GB" sz="9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1.295</a:t>
                      </a:r>
                      <a:endParaRPr lang="en-GB" sz="1100">
                        <a:effectLst/>
                        <a:latin typeface="Cambria" panose="02040503050406030204" pitchFamily="18" charset="0"/>
                        <a:ea typeface="Times New Roman" panose="02020603050405020304" pitchFamily="18" charset="0"/>
                        <a:cs typeface="Times New Roman" panose="02020603050405020304" pitchFamily="18" charset="0"/>
                      </a:endParaRPr>
                    </a:p>
                  </a:txBody>
                  <a:tcPr marL="62907" marR="62907" marT="0" marB="0" anchor="b">
                    <a:lnL>
                      <a:noFill/>
                    </a:lnL>
                    <a:lnR>
                      <a:noFill/>
                    </a:lnR>
                    <a:lnT>
                      <a:noFill/>
                    </a:lnT>
                    <a:lnB>
                      <a:noFill/>
                    </a:lnB>
                    <a:noFill/>
                  </a:tcPr>
                </a:tc>
                <a:tc>
                  <a:txBody>
                    <a:bodyPr/>
                    <a:lstStyle/>
                    <a:p>
                      <a:pPr algn="l">
                        <a:spcAft>
                          <a:spcPts val="600"/>
                        </a:spcAft>
                      </a:pPr>
                      <a:r>
                        <a:rPr lang="en-GB" sz="9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[bara]</a:t>
                      </a:r>
                      <a:endParaRPr lang="en-GB" sz="1100">
                        <a:effectLst/>
                        <a:latin typeface="Cambria" panose="02040503050406030204" pitchFamily="18" charset="0"/>
                        <a:ea typeface="Times New Roman" panose="02020603050405020304" pitchFamily="18" charset="0"/>
                        <a:cs typeface="Times New Roman" panose="02020603050405020304" pitchFamily="18" charset="0"/>
                      </a:endParaRPr>
                    </a:p>
                  </a:txBody>
                  <a:tcPr marL="62907" marR="62907" marT="0" marB="0" anchor="b">
                    <a:lnL>
                      <a:noFill/>
                    </a:lnL>
                    <a:lnR>
                      <a:noFill/>
                    </a:lnR>
                    <a:lnT>
                      <a:noFill/>
                    </a:lnT>
                    <a:lnB>
                      <a:noFill/>
                    </a:lnB>
                    <a:noFill/>
                  </a:tcPr>
                </a:tc>
                <a:tc>
                  <a:txBody>
                    <a:bodyPr/>
                    <a:lstStyle/>
                    <a:p>
                      <a:pPr algn="l">
                        <a:spcAft>
                          <a:spcPts val="600"/>
                        </a:spcAft>
                      </a:pPr>
                      <a:r>
                        <a:rPr lang="en-GB" sz="9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max allowable accumulated pressure</a:t>
                      </a:r>
                      <a:endParaRPr lang="en-GB" sz="1100">
                        <a:effectLst/>
                        <a:latin typeface="Cambria" panose="02040503050406030204" pitchFamily="18" charset="0"/>
                        <a:ea typeface="Times New Roman" panose="02020603050405020304" pitchFamily="18" charset="0"/>
                        <a:cs typeface="Times New Roman" panose="02020603050405020304" pitchFamily="18" charset="0"/>
                      </a:endParaRPr>
                    </a:p>
                  </a:txBody>
                  <a:tcPr marL="62907" marR="62907" marT="0" marB="0" anchor="b">
                    <a:lnL>
                      <a:noFill/>
                    </a:lnL>
                    <a:lnR>
                      <a:noFill/>
                    </a:lnR>
                    <a:lnT>
                      <a:noFill/>
                    </a:lnT>
                    <a:lnB>
                      <a:noFill/>
                    </a:lnB>
                    <a:noFill/>
                  </a:tcPr>
                </a:tc>
                <a:extLst>
                  <a:ext uri="{0D108BD9-81ED-4DB2-BD59-A6C34878D82A}">
                    <a16:rowId xmlns:a16="http://schemas.microsoft.com/office/drawing/2014/main" val="4193268860"/>
                  </a:ext>
                </a:extLst>
              </a:tr>
              <a:tr h="189517">
                <a:tc>
                  <a:txBody>
                    <a:bodyPr/>
                    <a:lstStyle/>
                    <a:p>
                      <a:endParaRPr lang="en-GB" sz="1100">
                        <a:effectLst/>
                        <a:latin typeface="Times New Roman" panose="02020603050405020304" pitchFamily="18" charset="0"/>
                      </a:endParaRPr>
                    </a:p>
                  </a:txBody>
                  <a:tcPr marL="62907" marR="62907" marT="0" marB="0" anchor="b">
                    <a:lnL>
                      <a:noFill/>
                    </a:lnL>
                    <a:lnR>
                      <a:noFill/>
                    </a:lnR>
                    <a:lnT>
                      <a:noFill/>
                    </a:lnT>
                    <a:lnB>
                      <a:noFill/>
                    </a:lnB>
                    <a:noFill/>
                  </a:tcPr>
                </a:tc>
                <a:tc>
                  <a:txBody>
                    <a:bodyPr/>
                    <a:lstStyle/>
                    <a:p>
                      <a:endParaRPr lang="en-GB" sz="1100">
                        <a:effectLst/>
                        <a:latin typeface="Times New Roman" panose="02020603050405020304" pitchFamily="18" charset="0"/>
                      </a:endParaRPr>
                    </a:p>
                  </a:txBody>
                  <a:tcPr marL="62907" marR="62907" marT="0" marB="0" anchor="b">
                    <a:lnL>
                      <a:noFill/>
                    </a:lnL>
                    <a:lnR>
                      <a:noFill/>
                    </a:lnR>
                    <a:lnT>
                      <a:noFill/>
                    </a:lnT>
                    <a:lnB>
                      <a:noFill/>
                    </a:lnB>
                    <a:noFill/>
                  </a:tcPr>
                </a:tc>
                <a:tc>
                  <a:txBody>
                    <a:bodyPr/>
                    <a:lstStyle/>
                    <a:p>
                      <a:endParaRPr lang="en-GB" sz="1100">
                        <a:effectLst/>
                        <a:latin typeface="Times New Roman" panose="02020603050405020304" pitchFamily="18" charset="0"/>
                      </a:endParaRPr>
                    </a:p>
                  </a:txBody>
                  <a:tcPr marL="62907" marR="62907" marT="0" marB="0" anchor="b">
                    <a:lnL>
                      <a:noFill/>
                    </a:lnL>
                    <a:lnR>
                      <a:noFill/>
                    </a:lnR>
                    <a:lnT>
                      <a:noFill/>
                    </a:lnT>
                    <a:lnB>
                      <a:noFill/>
                    </a:lnB>
                    <a:noFill/>
                  </a:tcPr>
                </a:tc>
                <a:tc>
                  <a:txBody>
                    <a:bodyPr/>
                    <a:lstStyle/>
                    <a:p>
                      <a:endParaRPr lang="en-GB" sz="1100">
                        <a:effectLst/>
                        <a:latin typeface="Times New Roman" panose="02020603050405020304" pitchFamily="18" charset="0"/>
                      </a:endParaRPr>
                    </a:p>
                  </a:txBody>
                  <a:tcPr marL="62907" marR="62907" marT="0" marB="0" anchor="b">
                    <a:lnL>
                      <a:noFill/>
                    </a:lnL>
                    <a:lnR>
                      <a:noFill/>
                    </a:lnR>
                    <a:lnT>
                      <a:noFill/>
                    </a:lnT>
                    <a:lnB>
                      <a:noFill/>
                    </a:lnB>
                    <a:noFill/>
                  </a:tcPr>
                </a:tc>
                <a:extLst>
                  <a:ext uri="{0D108BD9-81ED-4DB2-BD59-A6C34878D82A}">
                    <a16:rowId xmlns:a16="http://schemas.microsoft.com/office/drawing/2014/main" val="1974990267"/>
                  </a:ext>
                </a:extLst>
              </a:tr>
              <a:tr h="189517">
                <a:tc>
                  <a:txBody>
                    <a:bodyPr/>
                    <a:lstStyle/>
                    <a:p>
                      <a:pPr algn="l">
                        <a:spcAft>
                          <a:spcPts val="600"/>
                        </a:spcAft>
                      </a:pPr>
                      <a:r>
                        <a:rPr lang="en-GB" sz="900" b="1">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Heat load</a:t>
                      </a:r>
                      <a:endParaRPr lang="en-GB" sz="1100">
                        <a:effectLst/>
                        <a:latin typeface="Cambria" panose="02040503050406030204" pitchFamily="18" charset="0"/>
                        <a:ea typeface="Times New Roman" panose="02020603050405020304" pitchFamily="18" charset="0"/>
                        <a:cs typeface="Times New Roman" panose="02020603050405020304" pitchFamily="18" charset="0"/>
                      </a:endParaRPr>
                    </a:p>
                  </a:txBody>
                  <a:tcPr marL="62907" marR="62907" marT="0" marB="0" anchor="b">
                    <a:lnL>
                      <a:noFill/>
                    </a:lnL>
                    <a:lnR>
                      <a:noFill/>
                    </a:lnR>
                    <a:lnT>
                      <a:noFill/>
                    </a:lnT>
                    <a:lnB>
                      <a:noFill/>
                    </a:lnB>
                    <a:noFill/>
                  </a:tcPr>
                </a:tc>
                <a:tc>
                  <a:txBody>
                    <a:bodyPr/>
                    <a:lstStyle/>
                    <a:p>
                      <a:endParaRPr lang="en-GB" sz="1100">
                        <a:effectLst/>
                        <a:latin typeface="Times New Roman" panose="02020603050405020304" pitchFamily="18" charset="0"/>
                      </a:endParaRPr>
                    </a:p>
                  </a:txBody>
                  <a:tcPr marL="62907" marR="62907" marT="0" marB="0" anchor="b">
                    <a:lnL>
                      <a:noFill/>
                    </a:lnL>
                    <a:lnR>
                      <a:noFill/>
                    </a:lnR>
                    <a:lnT>
                      <a:noFill/>
                    </a:lnT>
                    <a:lnB>
                      <a:noFill/>
                    </a:lnB>
                    <a:noFill/>
                  </a:tcPr>
                </a:tc>
                <a:tc>
                  <a:txBody>
                    <a:bodyPr/>
                    <a:lstStyle/>
                    <a:p>
                      <a:endParaRPr lang="en-GB" sz="1100">
                        <a:effectLst/>
                        <a:latin typeface="Times New Roman" panose="02020603050405020304" pitchFamily="18" charset="0"/>
                      </a:endParaRPr>
                    </a:p>
                  </a:txBody>
                  <a:tcPr marL="62907" marR="62907" marT="0" marB="0" anchor="b">
                    <a:lnL>
                      <a:noFill/>
                    </a:lnL>
                    <a:lnR>
                      <a:noFill/>
                    </a:lnR>
                    <a:lnT>
                      <a:noFill/>
                    </a:lnT>
                    <a:lnB>
                      <a:noFill/>
                    </a:lnB>
                    <a:noFill/>
                  </a:tcPr>
                </a:tc>
                <a:tc>
                  <a:txBody>
                    <a:bodyPr/>
                    <a:lstStyle/>
                    <a:p>
                      <a:endParaRPr lang="en-GB" sz="1100">
                        <a:effectLst/>
                        <a:latin typeface="Times New Roman" panose="02020603050405020304" pitchFamily="18" charset="0"/>
                      </a:endParaRPr>
                    </a:p>
                  </a:txBody>
                  <a:tcPr marL="62907" marR="62907" marT="0" marB="0" anchor="b">
                    <a:lnL>
                      <a:noFill/>
                    </a:lnL>
                    <a:lnR>
                      <a:noFill/>
                    </a:lnR>
                    <a:lnT>
                      <a:noFill/>
                    </a:lnT>
                    <a:lnB>
                      <a:noFill/>
                    </a:lnB>
                    <a:noFill/>
                  </a:tcPr>
                </a:tc>
                <a:extLst>
                  <a:ext uri="{0D108BD9-81ED-4DB2-BD59-A6C34878D82A}">
                    <a16:rowId xmlns:a16="http://schemas.microsoft.com/office/drawing/2014/main" val="274107111"/>
                  </a:ext>
                </a:extLst>
              </a:tr>
              <a:tr h="189517">
                <a:tc>
                  <a:txBody>
                    <a:bodyPr/>
                    <a:lstStyle/>
                    <a:p>
                      <a:pPr algn="l">
                        <a:spcAft>
                          <a:spcPts val="600"/>
                        </a:spcAft>
                      </a:pPr>
                      <a:r>
                        <a:rPr lang="en-GB" sz="9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Fire factor</a:t>
                      </a:r>
                      <a:endParaRPr lang="en-GB" sz="1100">
                        <a:effectLst/>
                        <a:latin typeface="Cambria" panose="02040503050406030204" pitchFamily="18" charset="0"/>
                        <a:ea typeface="Times New Roman" panose="02020603050405020304" pitchFamily="18" charset="0"/>
                        <a:cs typeface="Times New Roman" panose="02020603050405020304" pitchFamily="18" charset="0"/>
                      </a:endParaRPr>
                    </a:p>
                  </a:txBody>
                  <a:tcPr marL="62907" marR="62907" marT="0" marB="0" anchor="b">
                    <a:lnL>
                      <a:noFill/>
                    </a:lnL>
                    <a:lnR>
                      <a:noFill/>
                    </a:lnR>
                    <a:lnT>
                      <a:noFill/>
                    </a:lnT>
                    <a:lnB>
                      <a:noFill/>
                    </a:lnB>
                    <a:noFill/>
                  </a:tcPr>
                </a:tc>
                <a:tc>
                  <a:txBody>
                    <a:bodyPr/>
                    <a:lstStyle/>
                    <a:p>
                      <a:pPr algn="r">
                        <a:spcAft>
                          <a:spcPts val="600"/>
                        </a:spcAft>
                      </a:pPr>
                      <a:r>
                        <a:rPr lang="en-GB" sz="9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0.1</a:t>
                      </a:r>
                      <a:endParaRPr lang="en-GB" sz="1100">
                        <a:effectLst/>
                        <a:latin typeface="Cambria" panose="02040503050406030204" pitchFamily="18" charset="0"/>
                        <a:ea typeface="Times New Roman" panose="02020603050405020304" pitchFamily="18" charset="0"/>
                        <a:cs typeface="Times New Roman" panose="02020603050405020304" pitchFamily="18" charset="0"/>
                      </a:endParaRPr>
                    </a:p>
                  </a:txBody>
                  <a:tcPr marL="62907" marR="62907" marT="0" marB="0" anchor="b">
                    <a:lnL>
                      <a:noFill/>
                    </a:lnL>
                    <a:lnR>
                      <a:noFill/>
                    </a:lnR>
                    <a:lnT>
                      <a:noFill/>
                    </a:lnT>
                    <a:lnB>
                      <a:noFill/>
                    </a:lnB>
                    <a:solidFill>
                      <a:srgbClr val="FFF2CC"/>
                    </a:solidFill>
                  </a:tcPr>
                </a:tc>
                <a:tc>
                  <a:txBody>
                    <a:bodyPr/>
                    <a:lstStyle/>
                    <a:p>
                      <a:endParaRPr lang="en-GB" sz="1100">
                        <a:effectLst/>
                        <a:latin typeface="Times New Roman" panose="02020603050405020304" pitchFamily="18" charset="0"/>
                      </a:endParaRPr>
                    </a:p>
                  </a:txBody>
                  <a:tcPr marL="62907" marR="62907" marT="0" marB="0" anchor="b">
                    <a:lnL>
                      <a:noFill/>
                    </a:lnL>
                    <a:lnR>
                      <a:noFill/>
                    </a:lnR>
                    <a:lnT>
                      <a:noFill/>
                    </a:lnT>
                    <a:lnB>
                      <a:noFill/>
                    </a:lnB>
                    <a:noFill/>
                  </a:tcPr>
                </a:tc>
                <a:tc>
                  <a:txBody>
                    <a:bodyPr/>
                    <a:lstStyle/>
                    <a:p>
                      <a:pPr algn="l">
                        <a:spcAft>
                          <a:spcPts val="600"/>
                        </a:spcAft>
                      </a:pPr>
                      <a:r>
                        <a:rPr lang="en-GB" sz="9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fire reduction factor</a:t>
                      </a:r>
                      <a:endParaRPr lang="en-GB" sz="1100">
                        <a:effectLst/>
                        <a:latin typeface="Cambria" panose="02040503050406030204" pitchFamily="18" charset="0"/>
                        <a:ea typeface="Times New Roman" panose="02020603050405020304" pitchFamily="18" charset="0"/>
                        <a:cs typeface="Times New Roman" panose="02020603050405020304" pitchFamily="18" charset="0"/>
                      </a:endParaRPr>
                    </a:p>
                  </a:txBody>
                  <a:tcPr marL="62907" marR="62907" marT="0" marB="0" anchor="b">
                    <a:lnL>
                      <a:noFill/>
                    </a:lnL>
                    <a:lnR>
                      <a:noFill/>
                    </a:lnR>
                    <a:lnT>
                      <a:noFill/>
                    </a:lnT>
                    <a:lnB>
                      <a:noFill/>
                    </a:lnB>
                    <a:noFill/>
                  </a:tcPr>
                </a:tc>
                <a:extLst>
                  <a:ext uri="{0D108BD9-81ED-4DB2-BD59-A6C34878D82A}">
                    <a16:rowId xmlns:a16="http://schemas.microsoft.com/office/drawing/2014/main" val="3395152732"/>
                  </a:ext>
                </a:extLst>
              </a:tr>
              <a:tr h="155059">
                <a:tc>
                  <a:txBody>
                    <a:bodyPr/>
                    <a:lstStyle/>
                    <a:p>
                      <a:pPr algn="l">
                        <a:spcAft>
                          <a:spcPts val="600"/>
                        </a:spcAft>
                      </a:pPr>
                      <a:r>
                        <a:rPr lang="en-GB" sz="9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W6</a:t>
                      </a:r>
                      <a:endParaRPr lang="en-GB" sz="1100">
                        <a:effectLst/>
                        <a:latin typeface="Cambria" panose="02040503050406030204" pitchFamily="18" charset="0"/>
                        <a:ea typeface="Times New Roman" panose="02020603050405020304" pitchFamily="18" charset="0"/>
                        <a:cs typeface="Times New Roman" panose="02020603050405020304" pitchFamily="18" charset="0"/>
                      </a:endParaRPr>
                    </a:p>
                  </a:txBody>
                  <a:tcPr marL="62907" marR="62907" marT="0" marB="0" anchor="b">
                    <a:lnL>
                      <a:noFill/>
                    </a:lnL>
                    <a:lnR>
                      <a:noFill/>
                    </a:lnR>
                    <a:lnT>
                      <a:noFill/>
                    </a:lnT>
                    <a:lnB>
                      <a:noFill/>
                    </a:lnB>
                    <a:noFill/>
                  </a:tcPr>
                </a:tc>
                <a:tc>
                  <a:txBody>
                    <a:bodyPr/>
                    <a:lstStyle/>
                    <a:p>
                      <a:pPr algn="r">
                        <a:spcAft>
                          <a:spcPts val="600"/>
                        </a:spcAft>
                      </a:pPr>
                      <a:r>
                        <a:rPr lang="en-GB" sz="9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309926.2</a:t>
                      </a:r>
                      <a:endParaRPr lang="en-GB" sz="1100">
                        <a:effectLst/>
                        <a:latin typeface="Cambria" panose="02040503050406030204" pitchFamily="18" charset="0"/>
                        <a:ea typeface="Times New Roman" panose="02020603050405020304" pitchFamily="18" charset="0"/>
                        <a:cs typeface="Times New Roman" panose="02020603050405020304" pitchFamily="18" charset="0"/>
                      </a:endParaRPr>
                    </a:p>
                  </a:txBody>
                  <a:tcPr marL="62907" marR="62907" marT="0" marB="0" anchor="b">
                    <a:lnL>
                      <a:noFill/>
                    </a:lnL>
                    <a:lnR>
                      <a:noFill/>
                    </a:lnR>
                    <a:lnT>
                      <a:noFill/>
                    </a:lnT>
                    <a:lnB>
                      <a:noFill/>
                    </a:lnB>
                    <a:noFill/>
                  </a:tcPr>
                </a:tc>
                <a:tc>
                  <a:txBody>
                    <a:bodyPr/>
                    <a:lstStyle/>
                    <a:p>
                      <a:pPr algn="l">
                        <a:spcAft>
                          <a:spcPts val="600"/>
                        </a:spcAft>
                      </a:pPr>
                      <a:r>
                        <a:rPr lang="en-GB" sz="9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[W]</a:t>
                      </a:r>
                      <a:endParaRPr lang="en-GB" sz="1100">
                        <a:effectLst/>
                        <a:latin typeface="Cambria" panose="02040503050406030204" pitchFamily="18" charset="0"/>
                        <a:ea typeface="Times New Roman" panose="02020603050405020304" pitchFamily="18" charset="0"/>
                        <a:cs typeface="Times New Roman" panose="02020603050405020304" pitchFamily="18" charset="0"/>
                      </a:endParaRPr>
                    </a:p>
                  </a:txBody>
                  <a:tcPr marL="62907" marR="62907" marT="0" marB="0" anchor="b">
                    <a:lnL>
                      <a:noFill/>
                    </a:lnL>
                    <a:lnR>
                      <a:noFill/>
                    </a:lnR>
                    <a:lnT>
                      <a:noFill/>
                    </a:lnT>
                    <a:lnB>
                      <a:noFill/>
                    </a:lnB>
                    <a:noFill/>
                  </a:tcPr>
                </a:tc>
                <a:tc>
                  <a:txBody>
                    <a:bodyPr/>
                    <a:lstStyle/>
                    <a:p>
                      <a:pPr algn="l">
                        <a:spcAft>
                          <a:spcPts val="600"/>
                        </a:spcAft>
                      </a:pPr>
                      <a:r>
                        <a:rPr lang="en-GB" sz="9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heat load - fire case</a:t>
                      </a:r>
                      <a:endParaRPr lang="en-GB" sz="1100">
                        <a:effectLst/>
                        <a:latin typeface="Cambria" panose="02040503050406030204" pitchFamily="18" charset="0"/>
                        <a:ea typeface="Times New Roman" panose="02020603050405020304" pitchFamily="18" charset="0"/>
                        <a:cs typeface="Times New Roman" panose="02020603050405020304" pitchFamily="18" charset="0"/>
                      </a:endParaRPr>
                    </a:p>
                  </a:txBody>
                  <a:tcPr marL="62907" marR="62907" marT="0" marB="0" anchor="b">
                    <a:lnL>
                      <a:noFill/>
                    </a:lnL>
                    <a:lnR>
                      <a:noFill/>
                    </a:lnR>
                    <a:lnT>
                      <a:noFill/>
                    </a:lnT>
                    <a:lnB>
                      <a:noFill/>
                    </a:lnB>
                    <a:noFill/>
                  </a:tcPr>
                </a:tc>
                <a:extLst>
                  <a:ext uri="{0D108BD9-81ED-4DB2-BD59-A6C34878D82A}">
                    <a16:rowId xmlns:a16="http://schemas.microsoft.com/office/drawing/2014/main" val="499687401"/>
                  </a:ext>
                </a:extLst>
              </a:tr>
              <a:tr h="155059">
                <a:tc>
                  <a:txBody>
                    <a:bodyPr/>
                    <a:lstStyle/>
                    <a:p>
                      <a:pPr algn="l">
                        <a:spcAft>
                          <a:spcPts val="600"/>
                        </a:spcAft>
                      </a:pPr>
                      <a:r>
                        <a:rPr lang="en-GB" sz="9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Wtot,NO</a:t>
                      </a:r>
                      <a:endParaRPr lang="en-GB" sz="1100">
                        <a:effectLst/>
                        <a:latin typeface="Cambria" panose="02040503050406030204" pitchFamily="18" charset="0"/>
                        <a:ea typeface="Times New Roman" panose="02020603050405020304" pitchFamily="18" charset="0"/>
                        <a:cs typeface="Times New Roman" panose="02020603050405020304" pitchFamily="18" charset="0"/>
                      </a:endParaRPr>
                    </a:p>
                  </a:txBody>
                  <a:tcPr marL="62907" marR="62907" marT="0" marB="0" anchor="b">
                    <a:lnL>
                      <a:noFill/>
                    </a:lnL>
                    <a:lnR>
                      <a:noFill/>
                    </a:lnR>
                    <a:lnT>
                      <a:noFill/>
                    </a:lnT>
                    <a:lnB>
                      <a:noFill/>
                    </a:lnB>
                    <a:noFill/>
                  </a:tcPr>
                </a:tc>
                <a:tc>
                  <a:txBody>
                    <a:bodyPr/>
                    <a:lstStyle/>
                    <a:p>
                      <a:pPr algn="r">
                        <a:spcAft>
                          <a:spcPts val="600"/>
                        </a:spcAft>
                      </a:pPr>
                      <a:r>
                        <a:rPr lang="en-GB" sz="9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8333.083</a:t>
                      </a:r>
                      <a:endParaRPr lang="en-GB" sz="1100">
                        <a:effectLst/>
                        <a:latin typeface="Cambria" panose="02040503050406030204" pitchFamily="18" charset="0"/>
                        <a:ea typeface="Times New Roman" panose="02020603050405020304" pitchFamily="18" charset="0"/>
                        <a:cs typeface="Times New Roman" panose="02020603050405020304" pitchFamily="18" charset="0"/>
                      </a:endParaRPr>
                    </a:p>
                  </a:txBody>
                  <a:tcPr marL="62907" marR="62907" marT="0" marB="0" anchor="b">
                    <a:lnL>
                      <a:noFill/>
                    </a:lnL>
                    <a:lnR>
                      <a:noFill/>
                    </a:lnR>
                    <a:lnT>
                      <a:noFill/>
                    </a:lnT>
                    <a:lnB>
                      <a:noFill/>
                    </a:lnB>
                    <a:noFill/>
                  </a:tcPr>
                </a:tc>
                <a:tc>
                  <a:txBody>
                    <a:bodyPr/>
                    <a:lstStyle/>
                    <a:p>
                      <a:pPr algn="l">
                        <a:spcAft>
                          <a:spcPts val="600"/>
                        </a:spcAft>
                      </a:pPr>
                      <a:r>
                        <a:rPr lang="en-GB" sz="9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[W]</a:t>
                      </a:r>
                      <a:endParaRPr lang="en-GB" sz="1100" dirty="0">
                        <a:effectLst/>
                        <a:latin typeface="Cambria" panose="02040503050406030204" pitchFamily="18" charset="0"/>
                        <a:ea typeface="Times New Roman" panose="02020603050405020304" pitchFamily="18" charset="0"/>
                        <a:cs typeface="Times New Roman" panose="02020603050405020304" pitchFamily="18" charset="0"/>
                      </a:endParaRPr>
                    </a:p>
                  </a:txBody>
                  <a:tcPr marL="62907" marR="62907" marT="0" marB="0" anchor="b">
                    <a:lnL>
                      <a:noFill/>
                    </a:lnL>
                    <a:lnR>
                      <a:noFill/>
                    </a:lnR>
                    <a:lnT>
                      <a:noFill/>
                    </a:lnT>
                    <a:lnB>
                      <a:noFill/>
                    </a:lnB>
                    <a:noFill/>
                  </a:tcPr>
                </a:tc>
                <a:tc>
                  <a:txBody>
                    <a:bodyPr/>
                    <a:lstStyle/>
                    <a:p>
                      <a:pPr algn="l">
                        <a:spcAft>
                          <a:spcPts val="600"/>
                        </a:spcAft>
                      </a:pPr>
                      <a:r>
                        <a:rPr lang="en-GB" sz="9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heat load - normal operations</a:t>
                      </a:r>
                      <a:endParaRPr lang="en-GB" sz="1100">
                        <a:effectLst/>
                        <a:latin typeface="Cambria" panose="02040503050406030204" pitchFamily="18" charset="0"/>
                        <a:ea typeface="Times New Roman" panose="02020603050405020304" pitchFamily="18" charset="0"/>
                        <a:cs typeface="Times New Roman" panose="02020603050405020304" pitchFamily="18" charset="0"/>
                      </a:endParaRPr>
                    </a:p>
                  </a:txBody>
                  <a:tcPr marL="62907" marR="62907" marT="0" marB="0" anchor="b">
                    <a:lnL>
                      <a:noFill/>
                    </a:lnL>
                    <a:lnR>
                      <a:noFill/>
                    </a:lnR>
                    <a:lnT>
                      <a:noFill/>
                    </a:lnT>
                    <a:lnB>
                      <a:noFill/>
                    </a:lnB>
                    <a:noFill/>
                  </a:tcPr>
                </a:tc>
                <a:extLst>
                  <a:ext uri="{0D108BD9-81ED-4DB2-BD59-A6C34878D82A}">
                    <a16:rowId xmlns:a16="http://schemas.microsoft.com/office/drawing/2014/main" val="3784812462"/>
                  </a:ext>
                </a:extLst>
              </a:tr>
              <a:tr h="155059">
                <a:tc>
                  <a:txBody>
                    <a:bodyPr/>
                    <a:lstStyle/>
                    <a:p>
                      <a:pPr algn="l">
                        <a:spcAft>
                          <a:spcPts val="600"/>
                        </a:spcAft>
                      </a:pPr>
                      <a:r>
                        <a:rPr lang="en-GB" sz="9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WT</a:t>
                      </a:r>
                      <a:endParaRPr lang="en-GB" sz="1100">
                        <a:effectLst/>
                        <a:latin typeface="Cambria" panose="02040503050406030204" pitchFamily="18" charset="0"/>
                        <a:ea typeface="Times New Roman" panose="02020603050405020304" pitchFamily="18" charset="0"/>
                        <a:cs typeface="Times New Roman" panose="02020603050405020304" pitchFamily="18" charset="0"/>
                      </a:endParaRPr>
                    </a:p>
                  </a:txBody>
                  <a:tcPr marL="62907" marR="62907" marT="0" marB="0" anchor="b">
                    <a:lnL>
                      <a:noFill/>
                    </a:lnL>
                    <a:lnR>
                      <a:noFill/>
                    </a:lnR>
                    <a:lnT>
                      <a:noFill/>
                    </a:lnT>
                    <a:lnB>
                      <a:noFill/>
                    </a:lnB>
                    <a:noFill/>
                  </a:tcPr>
                </a:tc>
                <a:tc>
                  <a:txBody>
                    <a:bodyPr/>
                    <a:lstStyle/>
                    <a:p>
                      <a:pPr algn="r">
                        <a:spcAft>
                          <a:spcPts val="600"/>
                        </a:spcAft>
                      </a:pPr>
                      <a:r>
                        <a:rPr lang="en-GB" sz="9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318259.3</a:t>
                      </a:r>
                      <a:endParaRPr lang="en-GB" sz="1100">
                        <a:effectLst/>
                        <a:latin typeface="Cambria" panose="02040503050406030204" pitchFamily="18" charset="0"/>
                        <a:ea typeface="Times New Roman" panose="02020603050405020304" pitchFamily="18" charset="0"/>
                        <a:cs typeface="Times New Roman" panose="02020603050405020304" pitchFamily="18" charset="0"/>
                      </a:endParaRPr>
                    </a:p>
                  </a:txBody>
                  <a:tcPr marL="62907" marR="62907" marT="0" marB="0" anchor="b">
                    <a:lnL>
                      <a:noFill/>
                    </a:lnL>
                    <a:lnR>
                      <a:noFill/>
                    </a:lnR>
                    <a:lnT>
                      <a:noFill/>
                    </a:lnT>
                    <a:lnB>
                      <a:noFill/>
                    </a:lnB>
                    <a:noFill/>
                  </a:tcPr>
                </a:tc>
                <a:tc>
                  <a:txBody>
                    <a:bodyPr/>
                    <a:lstStyle/>
                    <a:p>
                      <a:pPr algn="l">
                        <a:spcAft>
                          <a:spcPts val="600"/>
                        </a:spcAft>
                      </a:pPr>
                      <a:r>
                        <a:rPr lang="en-GB" sz="9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[W]</a:t>
                      </a:r>
                      <a:endParaRPr lang="en-GB" sz="1100">
                        <a:effectLst/>
                        <a:latin typeface="Cambria" panose="02040503050406030204" pitchFamily="18" charset="0"/>
                        <a:ea typeface="Times New Roman" panose="02020603050405020304" pitchFamily="18" charset="0"/>
                        <a:cs typeface="Times New Roman" panose="02020603050405020304" pitchFamily="18" charset="0"/>
                      </a:endParaRPr>
                    </a:p>
                  </a:txBody>
                  <a:tcPr marL="62907" marR="62907" marT="0" marB="0" anchor="b">
                    <a:lnL>
                      <a:noFill/>
                    </a:lnL>
                    <a:lnR>
                      <a:noFill/>
                    </a:lnR>
                    <a:lnT>
                      <a:noFill/>
                    </a:lnT>
                    <a:lnB>
                      <a:noFill/>
                    </a:lnB>
                    <a:noFill/>
                  </a:tcPr>
                </a:tc>
                <a:tc>
                  <a:txBody>
                    <a:bodyPr/>
                    <a:lstStyle/>
                    <a:p>
                      <a:pPr algn="l">
                        <a:spcAft>
                          <a:spcPts val="600"/>
                        </a:spcAft>
                      </a:pPr>
                      <a:r>
                        <a:rPr lang="en-GB" sz="9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total heat load</a:t>
                      </a:r>
                      <a:endParaRPr lang="en-GB" sz="1100">
                        <a:effectLst/>
                        <a:latin typeface="Cambria" panose="02040503050406030204" pitchFamily="18" charset="0"/>
                        <a:ea typeface="Times New Roman" panose="02020603050405020304" pitchFamily="18" charset="0"/>
                        <a:cs typeface="Times New Roman" panose="02020603050405020304" pitchFamily="18" charset="0"/>
                      </a:endParaRPr>
                    </a:p>
                  </a:txBody>
                  <a:tcPr marL="62907" marR="62907" marT="0" marB="0" anchor="b">
                    <a:lnL>
                      <a:noFill/>
                    </a:lnL>
                    <a:lnR>
                      <a:noFill/>
                    </a:lnR>
                    <a:lnT>
                      <a:noFill/>
                    </a:lnT>
                    <a:lnB>
                      <a:noFill/>
                    </a:lnB>
                    <a:noFill/>
                  </a:tcPr>
                </a:tc>
                <a:extLst>
                  <a:ext uri="{0D108BD9-81ED-4DB2-BD59-A6C34878D82A}">
                    <a16:rowId xmlns:a16="http://schemas.microsoft.com/office/drawing/2014/main" val="1064861555"/>
                  </a:ext>
                </a:extLst>
              </a:tr>
              <a:tr h="189517">
                <a:tc>
                  <a:txBody>
                    <a:bodyPr/>
                    <a:lstStyle/>
                    <a:p>
                      <a:endParaRPr lang="en-GB" sz="1100" dirty="0">
                        <a:effectLst/>
                        <a:latin typeface="Times New Roman" panose="02020603050405020304" pitchFamily="18" charset="0"/>
                      </a:endParaRPr>
                    </a:p>
                  </a:txBody>
                  <a:tcPr marL="62907" marR="62907" marT="0" marB="0" anchor="b">
                    <a:lnL>
                      <a:noFill/>
                    </a:lnL>
                    <a:lnR>
                      <a:noFill/>
                    </a:lnR>
                    <a:lnT>
                      <a:noFill/>
                    </a:lnT>
                    <a:lnB>
                      <a:noFill/>
                    </a:lnB>
                    <a:noFill/>
                  </a:tcPr>
                </a:tc>
                <a:tc>
                  <a:txBody>
                    <a:bodyPr/>
                    <a:lstStyle/>
                    <a:p>
                      <a:endParaRPr lang="en-GB" sz="1100">
                        <a:effectLst/>
                        <a:latin typeface="Times New Roman" panose="02020603050405020304" pitchFamily="18" charset="0"/>
                      </a:endParaRPr>
                    </a:p>
                  </a:txBody>
                  <a:tcPr marL="62907" marR="62907" marT="0" marB="0" anchor="b">
                    <a:lnL>
                      <a:noFill/>
                    </a:lnL>
                    <a:lnR>
                      <a:noFill/>
                    </a:lnR>
                    <a:lnT>
                      <a:noFill/>
                    </a:lnT>
                    <a:lnB>
                      <a:noFill/>
                    </a:lnB>
                    <a:noFill/>
                  </a:tcPr>
                </a:tc>
                <a:tc>
                  <a:txBody>
                    <a:bodyPr/>
                    <a:lstStyle/>
                    <a:p>
                      <a:endParaRPr lang="en-GB" sz="1100">
                        <a:effectLst/>
                        <a:latin typeface="Times New Roman" panose="02020603050405020304" pitchFamily="18" charset="0"/>
                      </a:endParaRPr>
                    </a:p>
                  </a:txBody>
                  <a:tcPr marL="62907" marR="62907" marT="0" marB="0" anchor="b">
                    <a:lnL>
                      <a:noFill/>
                    </a:lnL>
                    <a:lnR>
                      <a:noFill/>
                    </a:lnR>
                    <a:lnT>
                      <a:noFill/>
                    </a:lnT>
                    <a:lnB>
                      <a:noFill/>
                    </a:lnB>
                    <a:noFill/>
                  </a:tcPr>
                </a:tc>
                <a:tc>
                  <a:txBody>
                    <a:bodyPr/>
                    <a:lstStyle/>
                    <a:p>
                      <a:endParaRPr lang="en-GB" sz="1100">
                        <a:effectLst/>
                        <a:latin typeface="Times New Roman" panose="02020603050405020304" pitchFamily="18" charset="0"/>
                      </a:endParaRPr>
                    </a:p>
                  </a:txBody>
                  <a:tcPr marL="62907" marR="62907" marT="0" marB="0" anchor="b">
                    <a:lnL>
                      <a:noFill/>
                    </a:lnL>
                    <a:lnR>
                      <a:noFill/>
                    </a:lnR>
                    <a:lnT>
                      <a:noFill/>
                    </a:lnT>
                    <a:lnB>
                      <a:noFill/>
                    </a:lnB>
                    <a:noFill/>
                  </a:tcPr>
                </a:tc>
                <a:extLst>
                  <a:ext uri="{0D108BD9-81ED-4DB2-BD59-A6C34878D82A}">
                    <a16:rowId xmlns:a16="http://schemas.microsoft.com/office/drawing/2014/main" val="2680995415"/>
                  </a:ext>
                </a:extLst>
              </a:tr>
              <a:tr h="189517">
                <a:tc>
                  <a:txBody>
                    <a:bodyPr/>
                    <a:lstStyle/>
                    <a:p>
                      <a:pPr algn="l">
                        <a:spcAft>
                          <a:spcPts val="600"/>
                        </a:spcAft>
                      </a:pPr>
                      <a:r>
                        <a:rPr lang="en-GB" sz="900" b="1">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Mass flow rate</a:t>
                      </a:r>
                      <a:endParaRPr lang="en-GB" sz="1100">
                        <a:effectLst/>
                        <a:latin typeface="Cambria" panose="02040503050406030204" pitchFamily="18" charset="0"/>
                        <a:ea typeface="Times New Roman" panose="02020603050405020304" pitchFamily="18" charset="0"/>
                        <a:cs typeface="Times New Roman" panose="02020603050405020304" pitchFamily="18" charset="0"/>
                      </a:endParaRPr>
                    </a:p>
                  </a:txBody>
                  <a:tcPr marL="62907" marR="62907" marT="0" marB="0" anchor="b">
                    <a:lnL>
                      <a:noFill/>
                    </a:lnL>
                    <a:lnR>
                      <a:noFill/>
                    </a:lnR>
                    <a:lnT>
                      <a:noFill/>
                    </a:lnT>
                    <a:lnB>
                      <a:noFill/>
                    </a:lnB>
                    <a:noFill/>
                  </a:tcPr>
                </a:tc>
                <a:tc>
                  <a:txBody>
                    <a:bodyPr/>
                    <a:lstStyle/>
                    <a:p>
                      <a:endParaRPr lang="en-GB" sz="1100">
                        <a:effectLst/>
                        <a:latin typeface="Times New Roman" panose="02020603050405020304" pitchFamily="18" charset="0"/>
                      </a:endParaRPr>
                    </a:p>
                  </a:txBody>
                  <a:tcPr marL="62907" marR="62907" marT="0" marB="0" anchor="b">
                    <a:lnL>
                      <a:noFill/>
                    </a:lnL>
                    <a:lnR>
                      <a:noFill/>
                    </a:lnR>
                    <a:lnT>
                      <a:noFill/>
                    </a:lnT>
                    <a:lnB>
                      <a:noFill/>
                    </a:lnB>
                    <a:noFill/>
                  </a:tcPr>
                </a:tc>
                <a:tc>
                  <a:txBody>
                    <a:bodyPr/>
                    <a:lstStyle/>
                    <a:p>
                      <a:endParaRPr lang="en-GB" sz="1100">
                        <a:effectLst/>
                        <a:latin typeface="Times New Roman" panose="02020603050405020304" pitchFamily="18" charset="0"/>
                      </a:endParaRPr>
                    </a:p>
                  </a:txBody>
                  <a:tcPr marL="62907" marR="62907" marT="0" marB="0" anchor="b">
                    <a:lnL>
                      <a:noFill/>
                    </a:lnL>
                    <a:lnR>
                      <a:noFill/>
                    </a:lnR>
                    <a:lnT>
                      <a:noFill/>
                    </a:lnT>
                    <a:lnB>
                      <a:noFill/>
                    </a:lnB>
                    <a:noFill/>
                  </a:tcPr>
                </a:tc>
                <a:tc>
                  <a:txBody>
                    <a:bodyPr/>
                    <a:lstStyle/>
                    <a:p>
                      <a:endParaRPr lang="en-GB" sz="1100">
                        <a:effectLst/>
                        <a:latin typeface="Times New Roman" panose="02020603050405020304" pitchFamily="18" charset="0"/>
                      </a:endParaRPr>
                    </a:p>
                  </a:txBody>
                  <a:tcPr marL="62907" marR="62907" marT="0" marB="0" anchor="b">
                    <a:lnL>
                      <a:noFill/>
                    </a:lnL>
                    <a:lnR>
                      <a:noFill/>
                    </a:lnR>
                    <a:lnT>
                      <a:noFill/>
                    </a:lnT>
                    <a:lnB>
                      <a:noFill/>
                    </a:lnB>
                    <a:noFill/>
                  </a:tcPr>
                </a:tc>
                <a:extLst>
                  <a:ext uri="{0D108BD9-81ED-4DB2-BD59-A6C34878D82A}">
                    <a16:rowId xmlns:a16="http://schemas.microsoft.com/office/drawing/2014/main" val="3248036733"/>
                  </a:ext>
                </a:extLst>
              </a:tr>
              <a:tr h="155059">
                <a:tc>
                  <a:txBody>
                    <a:bodyPr/>
                    <a:lstStyle/>
                    <a:p>
                      <a:pPr algn="l">
                        <a:spcAft>
                          <a:spcPts val="600"/>
                        </a:spcAft>
                      </a:pPr>
                      <a:r>
                        <a:rPr lang="en-GB" sz="9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Valve</a:t>
                      </a:r>
                      <a:endParaRPr lang="en-GB" sz="1100">
                        <a:effectLst/>
                        <a:latin typeface="Cambria" panose="02040503050406030204" pitchFamily="18" charset="0"/>
                        <a:ea typeface="Times New Roman" panose="02020603050405020304" pitchFamily="18" charset="0"/>
                        <a:cs typeface="Times New Roman" panose="02020603050405020304" pitchFamily="18" charset="0"/>
                      </a:endParaRPr>
                    </a:p>
                  </a:txBody>
                  <a:tcPr marL="62907" marR="62907" marT="0" marB="0" anchor="b">
                    <a:lnL>
                      <a:noFill/>
                    </a:lnL>
                    <a:lnR>
                      <a:noFill/>
                    </a:lnR>
                    <a:lnT>
                      <a:noFill/>
                    </a:lnT>
                    <a:lnB>
                      <a:noFill/>
                    </a:lnB>
                    <a:noFill/>
                  </a:tcPr>
                </a:tc>
                <a:tc>
                  <a:txBody>
                    <a:bodyPr/>
                    <a:lstStyle/>
                    <a:p>
                      <a:pPr algn="l">
                        <a:spcAft>
                          <a:spcPts val="600"/>
                        </a:spcAft>
                      </a:pPr>
                      <a:r>
                        <a:rPr lang="en-GB" sz="9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SV4900</a:t>
                      </a:r>
                      <a:endParaRPr lang="en-GB" sz="1100">
                        <a:effectLst/>
                        <a:latin typeface="Cambria" panose="02040503050406030204" pitchFamily="18" charset="0"/>
                        <a:ea typeface="Times New Roman" panose="02020603050405020304" pitchFamily="18" charset="0"/>
                        <a:cs typeface="Times New Roman" panose="02020603050405020304" pitchFamily="18" charset="0"/>
                      </a:endParaRPr>
                    </a:p>
                  </a:txBody>
                  <a:tcPr marL="62907" marR="62907" marT="0" marB="0" anchor="b">
                    <a:lnL>
                      <a:noFill/>
                    </a:lnL>
                    <a:lnR>
                      <a:noFill/>
                    </a:lnR>
                    <a:lnT>
                      <a:noFill/>
                    </a:lnT>
                    <a:lnB>
                      <a:noFill/>
                    </a:lnB>
                    <a:solidFill>
                      <a:srgbClr val="FFF2CC"/>
                    </a:solidFill>
                  </a:tcPr>
                </a:tc>
                <a:tc>
                  <a:txBody>
                    <a:bodyPr/>
                    <a:lstStyle/>
                    <a:p>
                      <a:pPr algn="l">
                        <a:spcAft>
                          <a:spcPts val="600"/>
                        </a:spcAft>
                      </a:pPr>
                      <a:r>
                        <a:rPr lang="en-GB" sz="9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[tag]</a:t>
                      </a:r>
                      <a:endParaRPr lang="en-GB" sz="1100">
                        <a:effectLst/>
                        <a:latin typeface="Cambria" panose="02040503050406030204" pitchFamily="18" charset="0"/>
                        <a:ea typeface="Times New Roman" panose="02020603050405020304" pitchFamily="18" charset="0"/>
                        <a:cs typeface="Times New Roman" panose="02020603050405020304" pitchFamily="18" charset="0"/>
                      </a:endParaRPr>
                    </a:p>
                  </a:txBody>
                  <a:tcPr marL="62907" marR="62907" marT="0" marB="0" anchor="b">
                    <a:lnL>
                      <a:noFill/>
                    </a:lnL>
                    <a:lnR>
                      <a:noFill/>
                    </a:lnR>
                    <a:lnT>
                      <a:noFill/>
                    </a:lnT>
                    <a:lnB>
                      <a:noFill/>
                    </a:lnB>
                    <a:noFill/>
                  </a:tcPr>
                </a:tc>
                <a:tc>
                  <a:txBody>
                    <a:bodyPr/>
                    <a:lstStyle/>
                    <a:p>
                      <a:pPr algn="l">
                        <a:spcAft>
                          <a:spcPts val="600"/>
                        </a:spcAft>
                      </a:pPr>
                      <a:r>
                        <a:rPr lang="en-GB" sz="9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valve tag</a:t>
                      </a:r>
                      <a:endParaRPr lang="en-GB" sz="1100">
                        <a:effectLst/>
                        <a:latin typeface="Cambria" panose="02040503050406030204" pitchFamily="18" charset="0"/>
                        <a:ea typeface="Times New Roman" panose="02020603050405020304" pitchFamily="18" charset="0"/>
                        <a:cs typeface="Times New Roman" panose="02020603050405020304" pitchFamily="18" charset="0"/>
                      </a:endParaRPr>
                    </a:p>
                  </a:txBody>
                  <a:tcPr marL="62907" marR="62907" marT="0" marB="0" anchor="b">
                    <a:lnL>
                      <a:noFill/>
                    </a:lnL>
                    <a:lnR>
                      <a:noFill/>
                    </a:lnR>
                    <a:lnT>
                      <a:noFill/>
                    </a:lnT>
                    <a:lnB>
                      <a:noFill/>
                    </a:lnB>
                    <a:noFill/>
                  </a:tcPr>
                </a:tc>
                <a:extLst>
                  <a:ext uri="{0D108BD9-81ED-4DB2-BD59-A6C34878D82A}">
                    <a16:rowId xmlns:a16="http://schemas.microsoft.com/office/drawing/2014/main" val="1409711473"/>
                  </a:ext>
                </a:extLst>
              </a:tr>
              <a:tr h="189517">
                <a:tc>
                  <a:txBody>
                    <a:bodyPr/>
                    <a:lstStyle/>
                    <a:p>
                      <a:pPr algn="l">
                        <a:spcAft>
                          <a:spcPts val="600"/>
                        </a:spcAft>
                      </a:pPr>
                      <a:r>
                        <a:rPr lang="en-GB" sz="9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Fluid</a:t>
                      </a:r>
                      <a:endParaRPr lang="en-GB" sz="1100">
                        <a:effectLst/>
                        <a:latin typeface="Cambria" panose="02040503050406030204" pitchFamily="18" charset="0"/>
                        <a:ea typeface="Times New Roman" panose="02020603050405020304" pitchFamily="18" charset="0"/>
                        <a:cs typeface="Times New Roman" panose="02020603050405020304" pitchFamily="18" charset="0"/>
                      </a:endParaRPr>
                    </a:p>
                  </a:txBody>
                  <a:tcPr marL="62907" marR="62907" marT="0" marB="0" anchor="b">
                    <a:lnL>
                      <a:noFill/>
                    </a:lnL>
                    <a:lnR>
                      <a:noFill/>
                    </a:lnR>
                    <a:lnT>
                      <a:noFill/>
                    </a:lnT>
                    <a:lnB>
                      <a:noFill/>
                    </a:lnB>
                    <a:noFill/>
                  </a:tcPr>
                </a:tc>
                <a:tc>
                  <a:txBody>
                    <a:bodyPr/>
                    <a:lstStyle/>
                    <a:p>
                      <a:pPr algn="l">
                        <a:spcAft>
                          <a:spcPts val="600"/>
                        </a:spcAft>
                      </a:pPr>
                      <a:r>
                        <a:rPr lang="en-GB" sz="9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argon</a:t>
                      </a:r>
                      <a:endParaRPr lang="en-GB" sz="1100">
                        <a:effectLst/>
                        <a:latin typeface="Cambria" panose="02040503050406030204" pitchFamily="18" charset="0"/>
                        <a:ea typeface="Times New Roman" panose="02020603050405020304" pitchFamily="18" charset="0"/>
                        <a:cs typeface="Times New Roman" panose="02020603050405020304" pitchFamily="18" charset="0"/>
                      </a:endParaRPr>
                    </a:p>
                  </a:txBody>
                  <a:tcPr marL="62907" marR="62907" marT="0" marB="0" anchor="b">
                    <a:lnL>
                      <a:noFill/>
                    </a:lnL>
                    <a:lnR>
                      <a:noFill/>
                    </a:lnR>
                    <a:lnT>
                      <a:noFill/>
                    </a:lnT>
                    <a:lnB>
                      <a:noFill/>
                    </a:lnB>
                    <a:solidFill>
                      <a:srgbClr val="FFF2CC"/>
                    </a:solidFill>
                  </a:tcPr>
                </a:tc>
                <a:tc>
                  <a:txBody>
                    <a:bodyPr/>
                    <a:lstStyle/>
                    <a:p>
                      <a:endParaRPr lang="en-GB" sz="1100">
                        <a:effectLst/>
                        <a:latin typeface="Times New Roman" panose="02020603050405020304" pitchFamily="18" charset="0"/>
                      </a:endParaRPr>
                    </a:p>
                  </a:txBody>
                  <a:tcPr marL="62907" marR="62907" marT="0" marB="0" anchor="b">
                    <a:lnL>
                      <a:noFill/>
                    </a:lnL>
                    <a:lnR>
                      <a:noFill/>
                    </a:lnR>
                    <a:lnT>
                      <a:noFill/>
                    </a:lnT>
                    <a:lnB>
                      <a:noFill/>
                    </a:lnB>
                    <a:noFill/>
                  </a:tcPr>
                </a:tc>
                <a:tc>
                  <a:txBody>
                    <a:bodyPr/>
                    <a:lstStyle/>
                    <a:p>
                      <a:pPr algn="l">
                        <a:spcAft>
                          <a:spcPts val="600"/>
                        </a:spcAft>
                      </a:pPr>
                      <a:r>
                        <a:rPr lang="en-GB" sz="9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fluid</a:t>
                      </a:r>
                      <a:endParaRPr lang="en-GB" sz="1100" dirty="0">
                        <a:effectLst/>
                        <a:latin typeface="Cambria" panose="02040503050406030204" pitchFamily="18" charset="0"/>
                        <a:ea typeface="Times New Roman" panose="02020603050405020304" pitchFamily="18" charset="0"/>
                        <a:cs typeface="Times New Roman" panose="02020603050405020304" pitchFamily="18" charset="0"/>
                      </a:endParaRPr>
                    </a:p>
                  </a:txBody>
                  <a:tcPr marL="62907" marR="62907" marT="0" marB="0" anchor="b">
                    <a:lnL>
                      <a:noFill/>
                    </a:lnL>
                    <a:lnR>
                      <a:noFill/>
                    </a:lnR>
                    <a:lnT>
                      <a:noFill/>
                    </a:lnT>
                    <a:lnB>
                      <a:noFill/>
                    </a:lnB>
                    <a:noFill/>
                  </a:tcPr>
                </a:tc>
                <a:extLst>
                  <a:ext uri="{0D108BD9-81ED-4DB2-BD59-A6C34878D82A}">
                    <a16:rowId xmlns:a16="http://schemas.microsoft.com/office/drawing/2014/main" val="741181509"/>
                  </a:ext>
                </a:extLst>
              </a:tr>
              <a:tr h="155059">
                <a:tc>
                  <a:txBody>
                    <a:bodyPr/>
                    <a:lstStyle/>
                    <a:p>
                      <a:pPr algn="l">
                        <a:spcAft>
                          <a:spcPts val="600"/>
                        </a:spcAft>
                      </a:pPr>
                      <a:r>
                        <a:rPr lang="en-GB" sz="9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Tn</a:t>
                      </a:r>
                      <a:endParaRPr lang="en-GB" sz="1100">
                        <a:effectLst/>
                        <a:latin typeface="Cambria" panose="02040503050406030204" pitchFamily="18" charset="0"/>
                        <a:ea typeface="Times New Roman" panose="02020603050405020304" pitchFamily="18" charset="0"/>
                        <a:cs typeface="Times New Roman" panose="02020603050405020304" pitchFamily="18" charset="0"/>
                      </a:endParaRPr>
                    </a:p>
                  </a:txBody>
                  <a:tcPr marL="62907" marR="62907" marT="0" marB="0" anchor="b">
                    <a:lnL>
                      <a:noFill/>
                    </a:lnL>
                    <a:lnR>
                      <a:noFill/>
                    </a:lnR>
                    <a:lnT>
                      <a:noFill/>
                    </a:lnT>
                    <a:lnB>
                      <a:noFill/>
                    </a:lnB>
                    <a:noFill/>
                  </a:tcPr>
                </a:tc>
                <a:tc>
                  <a:txBody>
                    <a:bodyPr/>
                    <a:lstStyle/>
                    <a:p>
                      <a:pPr algn="r">
                        <a:spcAft>
                          <a:spcPts val="600"/>
                        </a:spcAft>
                      </a:pPr>
                      <a:r>
                        <a:rPr lang="en-GB" sz="9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88</a:t>
                      </a:r>
                      <a:endParaRPr lang="en-GB" sz="1100">
                        <a:effectLst/>
                        <a:latin typeface="Cambria" panose="02040503050406030204" pitchFamily="18" charset="0"/>
                        <a:ea typeface="Times New Roman" panose="02020603050405020304" pitchFamily="18" charset="0"/>
                        <a:cs typeface="Times New Roman" panose="02020603050405020304" pitchFamily="18" charset="0"/>
                      </a:endParaRPr>
                    </a:p>
                  </a:txBody>
                  <a:tcPr marL="62907" marR="62907" marT="0" marB="0" anchor="b">
                    <a:lnL>
                      <a:noFill/>
                    </a:lnL>
                    <a:lnR>
                      <a:noFill/>
                    </a:lnR>
                    <a:lnT>
                      <a:noFill/>
                    </a:lnT>
                    <a:lnB>
                      <a:noFill/>
                    </a:lnB>
                    <a:noFill/>
                  </a:tcPr>
                </a:tc>
                <a:tc>
                  <a:txBody>
                    <a:bodyPr/>
                    <a:lstStyle/>
                    <a:p>
                      <a:pPr algn="l">
                        <a:spcAft>
                          <a:spcPts val="600"/>
                        </a:spcAft>
                      </a:pPr>
                      <a:r>
                        <a:rPr lang="en-GB" sz="9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[K]</a:t>
                      </a:r>
                      <a:endParaRPr lang="en-GB" sz="1100">
                        <a:effectLst/>
                        <a:latin typeface="Cambria" panose="02040503050406030204" pitchFamily="18" charset="0"/>
                        <a:ea typeface="Times New Roman" panose="02020603050405020304" pitchFamily="18" charset="0"/>
                        <a:cs typeface="Times New Roman" panose="02020603050405020304" pitchFamily="18" charset="0"/>
                      </a:endParaRPr>
                    </a:p>
                  </a:txBody>
                  <a:tcPr marL="62907" marR="62907" marT="0" marB="0" anchor="b">
                    <a:lnL>
                      <a:noFill/>
                    </a:lnL>
                    <a:lnR>
                      <a:noFill/>
                    </a:lnR>
                    <a:lnT>
                      <a:noFill/>
                    </a:lnT>
                    <a:lnB>
                      <a:noFill/>
                    </a:lnB>
                    <a:noFill/>
                  </a:tcPr>
                </a:tc>
                <a:tc>
                  <a:txBody>
                    <a:bodyPr/>
                    <a:lstStyle/>
                    <a:p>
                      <a:pPr algn="l">
                        <a:spcAft>
                          <a:spcPts val="600"/>
                        </a:spcAft>
                      </a:pPr>
                      <a:r>
                        <a:rPr lang="en-GB" sz="9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fluid temperature (normal operations)</a:t>
                      </a:r>
                      <a:endParaRPr lang="en-GB" sz="1100">
                        <a:effectLst/>
                        <a:latin typeface="Cambria" panose="02040503050406030204" pitchFamily="18" charset="0"/>
                        <a:ea typeface="Times New Roman" panose="02020603050405020304" pitchFamily="18" charset="0"/>
                        <a:cs typeface="Times New Roman" panose="02020603050405020304" pitchFamily="18" charset="0"/>
                      </a:endParaRPr>
                    </a:p>
                  </a:txBody>
                  <a:tcPr marL="62907" marR="62907" marT="0" marB="0" anchor="b">
                    <a:lnL>
                      <a:noFill/>
                    </a:lnL>
                    <a:lnR>
                      <a:noFill/>
                    </a:lnR>
                    <a:lnT>
                      <a:noFill/>
                    </a:lnT>
                    <a:lnB>
                      <a:noFill/>
                    </a:lnB>
                    <a:noFill/>
                  </a:tcPr>
                </a:tc>
                <a:extLst>
                  <a:ext uri="{0D108BD9-81ED-4DB2-BD59-A6C34878D82A}">
                    <a16:rowId xmlns:a16="http://schemas.microsoft.com/office/drawing/2014/main" val="2512618988"/>
                  </a:ext>
                </a:extLst>
              </a:tr>
              <a:tr h="155059">
                <a:tc>
                  <a:txBody>
                    <a:bodyPr/>
                    <a:lstStyle/>
                    <a:p>
                      <a:pPr algn="l">
                        <a:spcAft>
                          <a:spcPts val="600"/>
                        </a:spcAft>
                      </a:pPr>
                      <a:r>
                        <a:rPr lang="en-GB" sz="9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Ta</a:t>
                      </a:r>
                      <a:endParaRPr lang="en-GB" sz="1100">
                        <a:effectLst/>
                        <a:latin typeface="Cambria" panose="02040503050406030204" pitchFamily="18" charset="0"/>
                        <a:ea typeface="Times New Roman" panose="02020603050405020304" pitchFamily="18" charset="0"/>
                        <a:cs typeface="Times New Roman" panose="02020603050405020304" pitchFamily="18" charset="0"/>
                      </a:endParaRPr>
                    </a:p>
                  </a:txBody>
                  <a:tcPr marL="62907" marR="62907" marT="0" marB="0" anchor="b">
                    <a:lnL>
                      <a:noFill/>
                    </a:lnL>
                    <a:lnR>
                      <a:noFill/>
                    </a:lnR>
                    <a:lnT>
                      <a:noFill/>
                    </a:lnT>
                    <a:lnB>
                      <a:noFill/>
                    </a:lnB>
                    <a:noFill/>
                  </a:tcPr>
                </a:tc>
                <a:tc>
                  <a:txBody>
                    <a:bodyPr/>
                    <a:lstStyle/>
                    <a:p>
                      <a:pPr algn="r">
                        <a:spcAft>
                          <a:spcPts val="600"/>
                        </a:spcAft>
                      </a:pPr>
                      <a:r>
                        <a:rPr lang="en-GB" sz="9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328</a:t>
                      </a:r>
                      <a:endParaRPr lang="en-GB" sz="1100">
                        <a:effectLst/>
                        <a:latin typeface="Cambria" panose="02040503050406030204" pitchFamily="18" charset="0"/>
                        <a:ea typeface="Times New Roman" panose="02020603050405020304" pitchFamily="18" charset="0"/>
                        <a:cs typeface="Times New Roman" panose="02020603050405020304" pitchFamily="18" charset="0"/>
                      </a:endParaRPr>
                    </a:p>
                  </a:txBody>
                  <a:tcPr marL="62907" marR="62907" marT="0" marB="0" anchor="b">
                    <a:lnL>
                      <a:noFill/>
                    </a:lnL>
                    <a:lnR>
                      <a:noFill/>
                    </a:lnR>
                    <a:lnT>
                      <a:noFill/>
                    </a:lnT>
                    <a:lnB>
                      <a:noFill/>
                    </a:lnB>
                    <a:solidFill>
                      <a:srgbClr val="F2F2F2"/>
                    </a:solidFill>
                  </a:tcPr>
                </a:tc>
                <a:tc>
                  <a:txBody>
                    <a:bodyPr/>
                    <a:lstStyle/>
                    <a:p>
                      <a:pPr algn="l">
                        <a:spcAft>
                          <a:spcPts val="600"/>
                        </a:spcAft>
                      </a:pPr>
                      <a:r>
                        <a:rPr lang="en-GB" sz="9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[K]</a:t>
                      </a:r>
                      <a:endParaRPr lang="en-GB" sz="1100">
                        <a:effectLst/>
                        <a:latin typeface="Cambria" panose="02040503050406030204" pitchFamily="18" charset="0"/>
                        <a:ea typeface="Times New Roman" panose="02020603050405020304" pitchFamily="18" charset="0"/>
                        <a:cs typeface="Times New Roman" panose="02020603050405020304" pitchFamily="18" charset="0"/>
                      </a:endParaRPr>
                    </a:p>
                  </a:txBody>
                  <a:tcPr marL="62907" marR="62907" marT="0" marB="0" anchor="b">
                    <a:lnL>
                      <a:noFill/>
                    </a:lnL>
                    <a:lnR>
                      <a:noFill/>
                    </a:lnR>
                    <a:lnT>
                      <a:noFill/>
                    </a:lnT>
                    <a:lnB>
                      <a:noFill/>
                    </a:lnB>
                    <a:noFill/>
                  </a:tcPr>
                </a:tc>
                <a:tc>
                  <a:txBody>
                    <a:bodyPr/>
                    <a:lstStyle/>
                    <a:p>
                      <a:pPr algn="l">
                        <a:spcAft>
                          <a:spcPts val="600"/>
                        </a:spcAft>
                      </a:pPr>
                      <a:r>
                        <a:rPr lang="en-GB" sz="9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ambient temperature</a:t>
                      </a:r>
                      <a:endParaRPr lang="en-GB" sz="1100" dirty="0">
                        <a:effectLst/>
                        <a:latin typeface="Cambria" panose="02040503050406030204" pitchFamily="18" charset="0"/>
                        <a:ea typeface="Times New Roman" panose="02020603050405020304" pitchFamily="18" charset="0"/>
                        <a:cs typeface="Times New Roman" panose="02020603050405020304" pitchFamily="18" charset="0"/>
                      </a:endParaRPr>
                    </a:p>
                  </a:txBody>
                  <a:tcPr marL="62907" marR="62907" marT="0" marB="0" anchor="b">
                    <a:lnL>
                      <a:noFill/>
                    </a:lnL>
                    <a:lnR>
                      <a:noFill/>
                    </a:lnR>
                    <a:lnT>
                      <a:noFill/>
                    </a:lnT>
                    <a:lnB>
                      <a:noFill/>
                    </a:lnB>
                    <a:noFill/>
                  </a:tcPr>
                </a:tc>
                <a:extLst>
                  <a:ext uri="{0D108BD9-81ED-4DB2-BD59-A6C34878D82A}">
                    <a16:rowId xmlns:a16="http://schemas.microsoft.com/office/drawing/2014/main" val="2692509377"/>
                  </a:ext>
                </a:extLst>
              </a:tr>
              <a:tr h="155059">
                <a:tc>
                  <a:txBody>
                    <a:bodyPr/>
                    <a:lstStyle/>
                    <a:p>
                      <a:pPr algn="l">
                        <a:spcAft>
                          <a:spcPts val="600"/>
                        </a:spcAft>
                      </a:pPr>
                      <a:r>
                        <a:rPr lang="en-GB" sz="9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Tf</a:t>
                      </a:r>
                      <a:endParaRPr lang="en-GB" sz="1100">
                        <a:effectLst/>
                        <a:latin typeface="Cambria" panose="02040503050406030204" pitchFamily="18" charset="0"/>
                        <a:ea typeface="Times New Roman" panose="02020603050405020304" pitchFamily="18" charset="0"/>
                        <a:cs typeface="Times New Roman" panose="02020603050405020304" pitchFamily="18" charset="0"/>
                      </a:endParaRPr>
                    </a:p>
                  </a:txBody>
                  <a:tcPr marL="62907" marR="62907" marT="0" marB="0" anchor="b">
                    <a:lnL>
                      <a:noFill/>
                    </a:lnL>
                    <a:lnR>
                      <a:noFill/>
                    </a:lnR>
                    <a:lnT>
                      <a:noFill/>
                    </a:lnT>
                    <a:lnB>
                      <a:noFill/>
                    </a:lnB>
                    <a:noFill/>
                  </a:tcPr>
                </a:tc>
                <a:tc>
                  <a:txBody>
                    <a:bodyPr/>
                    <a:lstStyle/>
                    <a:p>
                      <a:pPr algn="r">
                        <a:spcAft>
                          <a:spcPts val="600"/>
                        </a:spcAft>
                      </a:pPr>
                      <a:r>
                        <a:rPr lang="en-GB" sz="9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463.15</a:t>
                      </a:r>
                      <a:endParaRPr lang="en-GB" sz="1100">
                        <a:effectLst/>
                        <a:latin typeface="Cambria" panose="02040503050406030204" pitchFamily="18" charset="0"/>
                        <a:ea typeface="Times New Roman" panose="02020603050405020304" pitchFamily="18" charset="0"/>
                        <a:cs typeface="Times New Roman" panose="02020603050405020304" pitchFamily="18" charset="0"/>
                      </a:endParaRPr>
                    </a:p>
                  </a:txBody>
                  <a:tcPr marL="62907" marR="62907" marT="0" marB="0" anchor="b">
                    <a:lnL>
                      <a:noFill/>
                    </a:lnL>
                    <a:lnR>
                      <a:noFill/>
                    </a:lnR>
                    <a:lnT>
                      <a:noFill/>
                    </a:lnT>
                    <a:lnB>
                      <a:noFill/>
                    </a:lnB>
                    <a:solidFill>
                      <a:srgbClr val="F2F2F2"/>
                    </a:solidFill>
                  </a:tcPr>
                </a:tc>
                <a:tc>
                  <a:txBody>
                    <a:bodyPr/>
                    <a:lstStyle/>
                    <a:p>
                      <a:pPr algn="l">
                        <a:spcAft>
                          <a:spcPts val="600"/>
                        </a:spcAft>
                      </a:pPr>
                      <a:r>
                        <a:rPr lang="en-GB" sz="9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[K]</a:t>
                      </a:r>
                      <a:endParaRPr lang="en-GB" sz="1100">
                        <a:effectLst/>
                        <a:latin typeface="Cambria" panose="02040503050406030204" pitchFamily="18" charset="0"/>
                        <a:ea typeface="Times New Roman" panose="02020603050405020304" pitchFamily="18" charset="0"/>
                        <a:cs typeface="Times New Roman" panose="02020603050405020304" pitchFamily="18" charset="0"/>
                      </a:endParaRPr>
                    </a:p>
                  </a:txBody>
                  <a:tcPr marL="62907" marR="62907" marT="0" marB="0" anchor="b">
                    <a:lnL>
                      <a:noFill/>
                    </a:lnL>
                    <a:lnR>
                      <a:noFill/>
                    </a:lnR>
                    <a:lnT>
                      <a:noFill/>
                    </a:lnT>
                    <a:lnB>
                      <a:noFill/>
                    </a:lnB>
                    <a:noFill/>
                  </a:tcPr>
                </a:tc>
                <a:tc>
                  <a:txBody>
                    <a:bodyPr/>
                    <a:lstStyle/>
                    <a:p>
                      <a:pPr algn="l">
                        <a:spcAft>
                          <a:spcPts val="600"/>
                        </a:spcAft>
                      </a:pPr>
                      <a:r>
                        <a:rPr lang="en-GB" sz="9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fire temperature</a:t>
                      </a:r>
                      <a:endParaRPr lang="en-GB" sz="1100">
                        <a:effectLst/>
                        <a:latin typeface="Cambria" panose="02040503050406030204" pitchFamily="18" charset="0"/>
                        <a:ea typeface="Times New Roman" panose="02020603050405020304" pitchFamily="18" charset="0"/>
                        <a:cs typeface="Times New Roman" panose="02020603050405020304" pitchFamily="18" charset="0"/>
                      </a:endParaRPr>
                    </a:p>
                  </a:txBody>
                  <a:tcPr marL="62907" marR="62907" marT="0" marB="0" anchor="b">
                    <a:lnL>
                      <a:noFill/>
                    </a:lnL>
                    <a:lnR>
                      <a:noFill/>
                    </a:lnR>
                    <a:lnT>
                      <a:noFill/>
                    </a:lnT>
                    <a:lnB>
                      <a:noFill/>
                    </a:lnB>
                    <a:noFill/>
                  </a:tcPr>
                </a:tc>
                <a:extLst>
                  <a:ext uri="{0D108BD9-81ED-4DB2-BD59-A6C34878D82A}">
                    <a16:rowId xmlns:a16="http://schemas.microsoft.com/office/drawing/2014/main" val="3565733095"/>
                  </a:ext>
                </a:extLst>
              </a:tr>
              <a:tr h="155059">
                <a:tc>
                  <a:txBody>
                    <a:bodyPr/>
                    <a:lstStyle/>
                    <a:p>
                      <a:pPr algn="l">
                        <a:spcAft>
                          <a:spcPts val="600"/>
                        </a:spcAft>
                      </a:pPr>
                      <a:r>
                        <a:rPr lang="en-GB" sz="9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PSa</a:t>
                      </a:r>
                      <a:endParaRPr lang="en-GB" sz="1100">
                        <a:effectLst/>
                        <a:latin typeface="Cambria" panose="02040503050406030204" pitchFamily="18" charset="0"/>
                        <a:ea typeface="Times New Roman" panose="02020603050405020304" pitchFamily="18" charset="0"/>
                        <a:cs typeface="Times New Roman" panose="02020603050405020304" pitchFamily="18" charset="0"/>
                      </a:endParaRPr>
                    </a:p>
                  </a:txBody>
                  <a:tcPr marL="62907" marR="62907" marT="0" marB="0" anchor="b">
                    <a:lnL>
                      <a:noFill/>
                    </a:lnL>
                    <a:lnR>
                      <a:noFill/>
                    </a:lnR>
                    <a:lnT>
                      <a:noFill/>
                    </a:lnT>
                    <a:lnB>
                      <a:noFill/>
                    </a:lnB>
                    <a:noFill/>
                  </a:tcPr>
                </a:tc>
                <a:tc>
                  <a:txBody>
                    <a:bodyPr/>
                    <a:lstStyle/>
                    <a:p>
                      <a:pPr algn="r">
                        <a:spcAft>
                          <a:spcPts val="600"/>
                        </a:spcAft>
                      </a:pPr>
                      <a:r>
                        <a:rPr lang="en-GB" sz="9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1.26</a:t>
                      </a:r>
                      <a:endParaRPr lang="en-GB" sz="1100">
                        <a:effectLst/>
                        <a:latin typeface="Cambria" panose="02040503050406030204" pitchFamily="18" charset="0"/>
                        <a:ea typeface="Times New Roman" panose="02020603050405020304" pitchFamily="18" charset="0"/>
                        <a:cs typeface="Times New Roman" panose="02020603050405020304" pitchFamily="18" charset="0"/>
                      </a:endParaRPr>
                    </a:p>
                  </a:txBody>
                  <a:tcPr marL="62907" marR="62907" marT="0" marB="0" anchor="b">
                    <a:lnL>
                      <a:noFill/>
                    </a:lnL>
                    <a:lnR>
                      <a:noFill/>
                    </a:lnR>
                    <a:lnT>
                      <a:noFill/>
                    </a:lnT>
                    <a:lnB>
                      <a:noFill/>
                    </a:lnB>
                    <a:noFill/>
                  </a:tcPr>
                </a:tc>
                <a:tc>
                  <a:txBody>
                    <a:bodyPr/>
                    <a:lstStyle/>
                    <a:p>
                      <a:pPr algn="l">
                        <a:spcAft>
                          <a:spcPts val="600"/>
                        </a:spcAft>
                      </a:pPr>
                      <a:r>
                        <a:rPr lang="en-GB" sz="9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[bara]</a:t>
                      </a:r>
                      <a:endParaRPr lang="en-GB" sz="1100">
                        <a:effectLst/>
                        <a:latin typeface="Cambria" panose="02040503050406030204" pitchFamily="18" charset="0"/>
                        <a:ea typeface="Times New Roman" panose="02020603050405020304" pitchFamily="18" charset="0"/>
                        <a:cs typeface="Times New Roman" panose="02020603050405020304" pitchFamily="18" charset="0"/>
                      </a:endParaRPr>
                    </a:p>
                  </a:txBody>
                  <a:tcPr marL="62907" marR="62907" marT="0" marB="0" anchor="b">
                    <a:lnL>
                      <a:noFill/>
                    </a:lnL>
                    <a:lnR>
                      <a:noFill/>
                    </a:lnR>
                    <a:lnT>
                      <a:noFill/>
                    </a:lnT>
                    <a:lnB>
                      <a:noFill/>
                    </a:lnB>
                    <a:noFill/>
                  </a:tcPr>
                </a:tc>
                <a:tc>
                  <a:txBody>
                    <a:bodyPr/>
                    <a:lstStyle/>
                    <a:p>
                      <a:pPr algn="l">
                        <a:spcAft>
                          <a:spcPts val="600"/>
                        </a:spcAft>
                      </a:pPr>
                      <a:r>
                        <a:rPr lang="en-GB" sz="9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set pressure (absolute)</a:t>
                      </a:r>
                      <a:endParaRPr lang="en-GB" sz="1100">
                        <a:effectLst/>
                        <a:latin typeface="Cambria" panose="02040503050406030204" pitchFamily="18" charset="0"/>
                        <a:ea typeface="Times New Roman" panose="02020603050405020304" pitchFamily="18" charset="0"/>
                        <a:cs typeface="Times New Roman" panose="02020603050405020304" pitchFamily="18" charset="0"/>
                      </a:endParaRPr>
                    </a:p>
                  </a:txBody>
                  <a:tcPr marL="62907" marR="62907" marT="0" marB="0" anchor="b">
                    <a:lnL>
                      <a:noFill/>
                    </a:lnL>
                    <a:lnR>
                      <a:noFill/>
                    </a:lnR>
                    <a:lnT>
                      <a:noFill/>
                    </a:lnT>
                    <a:lnB>
                      <a:noFill/>
                    </a:lnB>
                    <a:noFill/>
                  </a:tcPr>
                </a:tc>
                <a:extLst>
                  <a:ext uri="{0D108BD9-81ED-4DB2-BD59-A6C34878D82A}">
                    <a16:rowId xmlns:a16="http://schemas.microsoft.com/office/drawing/2014/main" val="1190749003"/>
                  </a:ext>
                </a:extLst>
              </a:tr>
              <a:tr h="155059">
                <a:tc>
                  <a:txBody>
                    <a:bodyPr/>
                    <a:lstStyle/>
                    <a:p>
                      <a:pPr algn="l">
                        <a:spcAft>
                          <a:spcPts val="600"/>
                        </a:spcAft>
                      </a:pPr>
                      <a:r>
                        <a:rPr lang="en-GB" sz="9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P0 = PMAA</a:t>
                      </a:r>
                      <a:endParaRPr lang="en-GB" sz="1100">
                        <a:effectLst/>
                        <a:latin typeface="Cambria" panose="02040503050406030204" pitchFamily="18" charset="0"/>
                        <a:ea typeface="Times New Roman" panose="02020603050405020304" pitchFamily="18" charset="0"/>
                        <a:cs typeface="Times New Roman" panose="02020603050405020304" pitchFamily="18" charset="0"/>
                      </a:endParaRPr>
                    </a:p>
                  </a:txBody>
                  <a:tcPr marL="62907" marR="62907" marT="0" marB="0" anchor="b">
                    <a:lnL>
                      <a:noFill/>
                    </a:lnL>
                    <a:lnR>
                      <a:noFill/>
                    </a:lnR>
                    <a:lnT>
                      <a:noFill/>
                    </a:lnT>
                    <a:lnB>
                      <a:noFill/>
                    </a:lnB>
                    <a:noFill/>
                  </a:tcPr>
                </a:tc>
                <a:tc>
                  <a:txBody>
                    <a:bodyPr/>
                    <a:lstStyle/>
                    <a:p>
                      <a:pPr algn="r">
                        <a:spcAft>
                          <a:spcPts val="600"/>
                        </a:spcAft>
                      </a:pPr>
                      <a:r>
                        <a:rPr lang="en-GB" sz="9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1.295</a:t>
                      </a:r>
                      <a:endParaRPr lang="en-GB" sz="1100">
                        <a:effectLst/>
                        <a:latin typeface="Cambria" panose="02040503050406030204" pitchFamily="18" charset="0"/>
                        <a:ea typeface="Times New Roman" panose="02020603050405020304" pitchFamily="18" charset="0"/>
                        <a:cs typeface="Times New Roman" panose="02020603050405020304" pitchFamily="18" charset="0"/>
                      </a:endParaRPr>
                    </a:p>
                  </a:txBody>
                  <a:tcPr marL="62907" marR="62907" marT="0" marB="0" anchor="b">
                    <a:lnL>
                      <a:noFill/>
                    </a:lnL>
                    <a:lnR>
                      <a:noFill/>
                    </a:lnR>
                    <a:lnT>
                      <a:noFill/>
                    </a:lnT>
                    <a:lnB>
                      <a:noFill/>
                    </a:lnB>
                    <a:noFill/>
                  </a:tcPr>
                </a:tc>
                <a:tc>
                  <a:txBody>
                    <a:bodyPr/>
                    <a:lstStyle/>
                    <a:p>
                      <a:pPr algn="l">
                        <a:spcAft>
                          <a:spcPts val="600"/>
                        </a:spcAft>
                      </a:pPr>
                      <a:r>
                        <a:rPr lang="en-GB" sz="9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[bara]</a:t>
                      </a:r>
                      <a:endParaRPr lang="en-GB" sz="1100">
                        <a:effectLst/>
                        <a:latin typeface="Cambria" panose="02040503050406030204" pitchFamily="18" charset="0"/>
                        <a:ea typeface="Times New Roman" panose="02020603050405020304" pitchFamily="18" charset="0"/>
                        <a:cs typeface="Times New Roman" panose="02020603050405020304" pitchFamily="18" charset="0"/>
                      </a:endParaRPr>
                    </a:p>
                  </a:txBody>
                  <a:tcPr marL="62907" marR="62907" marT="0" marB="0" anchor="b">
                    <a:lnL>
                      <a:noFill/>
                    </a:lnL>
                    <a:lnR>
                      <a:noFill/>
                    </a:lnR>
                    <a:lnT>
                      <a:noFill/>
                    </a:lnT>
                    <a:lnB>
                      <a:noFill/>
                    </a:lnB>
                    <a:noFill/>
                  </a:tcPr>
                </a:tc>
                <a:tc>
                  <a:txBody>
                    <a:bodyPr/>
                    <a:lstStyle/>
                    <a:p>
                      <a:pPr algn="l">
                        <a:spcAft>
                          <a:spcPts val="600"/>
                        </a:spcAft>
                      </a:pPr>
                      <a:r>
                        <a:rPr lang="en-GB" sz="9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relieving pressure</a:t>
                      </a:r>
                      <a:endParaRPr lang="en-GB" sz="1100" dirty="0">
                        <a:effectLst/>
                        <a:latin typeface="Cambria" panose="02040503050406030204" pitchFamily="18" charset="0"/>
                        <a:ea typeface="Times New Roman" panose="02020603050405020304" pitchFamily="18" charset="0"/>
                        <a:cs typeface="Times New Roman" panose="02020603050405020304" pitchFamily="18" charset="0"/>
                      </a:endParaRPr>
                    </a:p>
                  </a:txBody>
                  <a:tcPr marL="62907" marR="62907" marT="0" marB="0" anchor="b">
                    <a:lnL>
                      <a:noFill/>
                    </a:lnL>
                    <a:lnR>
                      <a:noFill/>
                    </a:lnR>
                    <a:lnT>
                      <a:noFill/>
                    </a:lnT>
                    <a:lnB>
                      <a:noFill/>
                    </a:lnB>
                    <a:noFill/>
                  </a:tcPr>
                </a:tc>
                <a:extLst>
                  <a:ext uri="{0D108BD9-81ED-4DB2-BD59-A6C34878D82A}">
                    <a16:rowId xmlns:a16="http://schemas.microsoft.com/office/drawing/2014/main" val="2964212290"/>
                  </a:ext>
                </a:extLst>
              </a:tr>
              <a:tr h="155059">
                <a:tc>
                  <a:txBody>
                    <a:bodyPr/>
                    <a:lstStyle/>
                    <a:p>
                      <a:pPr algn="l">
                        <a:spcAft>
                          <a:spcPts val="600"/>
                        </a:spcAft>
                      </a:pPr>
                      <a:r>
                        <a:rPr lang="en-GB" sz="9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T</a:t>
                      </a:r>
                      <a:endParaRPr lang="en-GB" sz="1100">
                        <a:effectLst/>
                        <a:latin typeface="Cambria" panose="02040503050406030204" pitchFamily="18" charset="0"/>
                        <a:ea typeface="Times New Roman" panose="02020603050405020304" pitchFamily="18" charset="0"/>
                        <a:cs typeface="Times New Roman" panose="02020603050405020304" pitchFamily="18" charset="0"/>
                      </a:endParaRPr>
                    </a:p>
                  </a:txBody>
                  <a:tcPr marL="62907" marR="62907" marT="0" marB="0" anchor="b">
                    <a:lnL>
                      <a:noFill/>
                    </a:lnL>
                    <a:lnR>
                      <a:noFill/>
                    </a:lnR>
                    <a:lnT>
                      <a:noFill/>
                    </a:lnT>
                    <a:lnB>
                      <a:noFill/>
                    </a:lnB>
                    <a:noFill/>
                  </a:tcPr>
                </a:tc>
                <a:tc>
                  <a:txBody>
                    <a:bodyPr/>
                    <a:lstStyle/>
                    <a:p>
                      <a:pPr algn="r">
                        <a:spcAft>
                          <a:spcPts val="600"/>
                        </a:spcAft>
                      </a:pPr>
                      <a:r>
                        <a:rPr lang="en-GB" sz="9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89.69329</a:t>
                      </a:r>
                      <a:endParaRPr lang="en-GB" sz="1100">
                        <a:effectLst/>
                        <a:latin typeface="Cambria" panose="02040503050406030204" pitchFamily="18" charset="0"/>
                        <a:ea typeface="Times New Roman" panose="02020603050405020304" pitchFamily="18" charset="0"/>
                        <a:cs typeface="Times New Roman" panose="02020603050405020304" pitchFamily="18" charset="0"/>
                      </a:endParaRPr>
                    </a:p>
                  </a:txBody>
                  <a:tcPr marL="62907" marR="62907" marT="0" marB="0" anchor="b">
                    <a:lnL>
                      <a:noFill/>
                    </a:lnL>
                    <a:lnR>
                      <a:noFill/>
                    </a:lnR>
                    <a:lnT>
                      <a:noFill/>
                    </a:lnT>
                    <a:lnB>
                      <a:noFill/>
                    </a:lnB>
                    <a:solidFill>
                      <a:srgbClr val="E2EFDA"/>
                    </a:solidFill>
                  </a:tcPr>
                </a:tc>
                <a:tc>
                  <a:txBody>
                    <a:bodyPr/>
                    <a:lstStyle/>
                    <a:p>
                      <a:pPr algn="l">
                        <a:spcAft>
                          <a:spcPts val="600"/>
                        </a:spcAft>
                      </a:pPr>
                      <a:r>
                        <a:rPr lang="en-GB" sz="9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[K]</a:t>
                      </a:r>
                      <a:endParaRPr lang="en-GB" sz="1100">
                        <a:effectLst/>
                        <a:latin typeface="Cambria" panose="02040503050406030204" pitchFamily="18" charset="0"/>
                        <a:ea typeface="Times New Roman" panose="02020603050405020304" pitchFamily="18" charset="0"/>
                        <a:cs typeface="Times New Roman" panose="02020603050405020304" pitchFamily="18" charset="0"/>
                      </a:endParaRPr>
                    </a:p>
                  </a:txBody>
                  <a:tcPr marL="62907" marR="62907" marT="0" marB="0" anchor="b">
                    <a:lnL>
                      <a:noFill/>
                    </a:lnL>
                    <a:lnR>
                      <a:noFill/>
                    </a:lnR>
                    <a:lnT>
                      <a:noFill/>
                    </a:lnT>
                    <a:lnB>
                      <a:noFill/>
                    </a:lnB>
                    <a:noFill/>
                  </a:tcPr>
                </a:tc>
                <a:tc>
                  <a:txBody>
                    <a:bodyPr/>
                    <a:lstStyle/>
                    <a:p>
                      <a:pPr algn="l">
                        <a:spcAft>
                          <a:spcPts val="600"/>
                        </a:spcAft>
                      </a:pPr>
                      <a:r>
                        <a:rPr lang="en-GB" sz="9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sat. temperature @ P0</a:t>
                      </a:r>
                      <a:endParaRPr lang="en-GB" sz="1100">
                        <a:effectLst/>
                        <a:latin typeface="Cambria" panose="02040503050406030204" pitchFamily="18" charset="0"/>
                        <a:ea typeface="Times New Roman" panose="02020603050405020304" pitchFamily="18" charset="0"/>
                        <a:cs typeface="Times New Roman" panose="02020603050405020304" pitchFamily="18" charset="0"/>
                      </a:endParaRPr>
                    </a:p>
                  </a:txBody>
                  <a:tcPr marL="62907" marR="62907" marT="0" marB="0" anchor="b">
                    <a:lnL>
                      <a:noFill/>
                    </a:lnL>
                    <a:lnR>
                      <a:noFill/>
                    </a:lnR>
                    <a:lnT>
                      <a:noFill/>
                    </a:lnT>
                    <a:lnB>
                      <a:noFill/>
                    </a:lnB>
                    <a:noFill/>
                  </a:tcPr>
                </a:tc>
                <a:extLst>
                  <a:ext uri="{0D108BD9-81ED-4DB2-BD59-A6C34878D82A}">
                    <a16:rowId xmlns:a16="http://schemas.microsoft.com/office/drawing/2014/main" val="2241346560"/>
                  </a:ext>
                </a:extLst>
              </a:tr>
              <a:tr h="155059">
                <a:tc>
                  <a:txBody>
                    <a:bodyPr/>
                    <a:lstStyle/>
                    <a:p>
                      <a:pPr algn="l">
                        <a:spcAft>
                          <a:spcPts val="600"/>
                        </a:spcAft>
                      </a:pPr>
                      <a:r>
                        <a:rPr lang="en-GB" sz="9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νg</a:t>
                      </a:r>
                      <a:endParaRPr lang="en-GB" sz="1100">
                        <a:effectLst/>
                        <a:latin typeface="Cambria" panose="02040503050406030204" pitchFamily="18" charset="0"/>
                        <a:ea typeface="Times New Roman" panose="02020603050405020304" pitchFamily="18" charset="0"/>
                        <a:cs typeface="Times New Roman" panose="02020603050405020304" pitchFamily="18" charset="0"/>
                      </a:endParaRPr>
                    </a:p>
                  </a:txBody>
                  <a:tcPr marL="62907" marR="62907" marT="0" marB="0" anchor="b">
                    <a:lnL>
                      <a:noFill/>
                    </a:lnL>
                    <a:lnR>
                      <a:noFill/>
                    </a:lnR>
                    <a:lnT>
                      <a:noFill/>
                    </a:lnT>
                    <a:lnB>
                      <a:noFill/>
                    </a:lnB>
                    <a:noFill/>
                  </a:tcPr>
                </a:tc>
                <a:tc>
                  <a:txBody>
                    <a:bodyPr/>
                    <a:lstStyle/>
                    <a:p>
                      <a:pPr algn="r">
                        <a:spcAft>
                          <a:spcPts val="600"/>
                        </a:spcAft>
                      </a:pPr>
                      <a:r>
                        <a:rPr lang="en-GB" sz="9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0.138293</a:t>
                      </a:r>
                      <a:endParaRPr lang="en-GB" sz="1100">
                        <a:effectLst/>
                        <a:latin typeface="Cambria" panose="02040503050406030204" pitchFamily="18" charset="0"/>
                        <a:ea typeface="Times New Roman" panose="02020603050405020304" pitchFamily="18" charset="0"/>
                        <a:cs typeface="Times New Roman" panose="02020603050405020304" pitchFamily="18" charset="0"/>
                      </a:endParaRPr>
                    </a:p>
                  </a:txBody>
                  <a:tcPr marL="62907" marR="62907" marT="0" marB="0" anchor="b">
                    <a:lnL>
                      <a:noFill/>
                    </a:lnL>
                    <a:lnR>
                      <a:noFill/>
                    </a:lnR>
                    <a:lnT>
                      <a:noFill/>
                    </a:lnT>
                    <a:lnB>
                      <a:noFill/>
                    </a:lnB>
                    <a:solidFill>
                      <a:srgbClr val="E2EFDA"/>
                    </a:solidFill>
                  </a:tcPr>
                </a:tc>
                <a:tc>
                  <a:txBody>
                    <a:bodyPr/>
                    <a:lstStyle/>
                    <a:p>
                      <a:pPr algn="l">
                        <a:spcAft>
                          <a:spcPts val="600"/>
                        </a:spcAft>
                      </a:pPr>
                      <a:r>
                        <a:rPr lang="en-GB" sz="9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[m3/kg]</a:t>
                      </a:r>
                      <a:endParaRPr lang="en-GB" sz="1100">
                        <a:effectLst/>
                        <a:latin typeface="Cambria" panose="02040503050406030204" pitchFamily="18" charset="0"/>
                        <a:ea typeface="Times New Roman" panose="02020603050405020304" pitchFamily="18" charset="0"/>
                        <a:cs typeface="Times New Roman" panose="02020603050405020304" pitchFamily="18" charset="0"/>
                      </a:endParaRPr>
                    </a:p>
                  </a:txBody>
                  <a:tcPr marL="62907" marR="62907" marT="0" marB="0" anchor="b">
                    <a:lnL>
                      <a:noFill/>
                    </a:lnL>
                    <a:lnR>
                      <a:noFill/>
                    </a:lnR>
                    <a:lnT>
                      <a:noFill/>
                    </a:lnT>
                    <a:lnB>
                      <a:noFill/>
                    </a:lnB>
                    <a:noFill/>
                  </a:tcPr>
                </a:tc>
                <a:tc>
                  <a:txBody>
                    <a:bodyPr/>
                    <a:lstStyle/>
                    <a:p>
                      <a:pPr algn="l">
                        <a:spcAft>
                          <a:spcPts val="600"/>
                        </a:spcAft>
                      </a:pPr>
                      <a:r>
                        <a:rPr lang="en-GB" sz="9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specific volume, vapor phase (saturated @ P0)</a:t>
                      </a:r>
                      <a:endParaRPr lang="en-GB" sz="1100">
                        <a:effectLst/>
                        <a:latin typeface="Cambria" panose="02040503050406030204" pitchFamily="18" charset="0"/>
                        <a:ea typeface="Times New Roman" panose="02020603050405020304" pitchFamily="18" charset="0"/>
                        <a:cs typeface="Times New Roman" panose="02020603050405020304" pitchFamily="18" charset="0"/>
                      </a:endParaRPr>
                    </a:p>
                  </a:txBody>
                  <a:tcPr marL="62907" marR="62907" marT="0" marB="0" anchor="b">
                    <a:lnL>
                      <a:noFill/>
                    </a:lnL>
                    <a:lnR>
                      <a:noFill/>
                    </a:lnR>
                    <a:lnT>
                      <a:noFill/>
                    </a:lnT>
                    <a:lnB>
                      <a:noFill/>
                    </a:lnB>
                    <a:noFill/>
                  </a:tcPr>
                </a:tc>
                <a:extLst>
                  <a:ext uri="{0D108BD9-81ED-4DB2-BD59-A6C34878D82A}">
                    <a16:rowId xmlns:a16="http://schemas.microsoft.com/office/drawing/2014/main" val="1732614753"/>
                  </a:ext>
                </a:extLst>
              </a:tr>
              <a:tr h="155059">
                <a:tc>
                  <a:txBody>
                    <a:bodyPr/>
                    <a:lstStyle/>
                    <a:p>
                      <a:pPr algn="l">
                        <a:spcAft>
                          <a:spcPts val="600"/>
                        </a:spcAft>
                      </a:pPr>
                      <a:r>
                        <a:rPr lang="en-GB" sz="9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νL</a:t>
                      </a:r>
                      <a:endParaRPr lang="en-GB" sz="1100">
                        <a:effectLst/>
                        <a:latin typeface="Cambria" panose="02040503050406030204" pitchFamily="18" charset="0"/>
                        <a:ea typeface="Times New Roman" panose="02020603050405020304" pitchFamily="18" charset="0"/>
                        <a:cs typeface="Times New Roman" panose="02020603050405020304" pitchFamily="18" charset="0"/>
                      </a:endParaRPr>
                    </a:p>
                  </a:txBody>
                  <a:tcPr marL="62907" marR="62907" marT="0" marB="0" anchor="b">
                    <a:lnL>
                      <a:noFill/>
                    </a:lnL>
                    <a:lnR>
                      <a:noFill/>
                    </a:lnR>
                    <a:lnT>
                      <a:noFill/>
                    </a:lnT>
                    <a:lnB>
                      <a:noFill/>
                    </a:lnB>
                    <a:noFill/>
                  </a:tcPr>
                </a:tc>
                <a:tc>
                  <a:txBody>
                    <a:bodyPr/>
                    <a:lstStyle/>
                    <a:p>
                      <a:pPr algn="r">
                        <a:spcAft>
                          <a:spcPts val="600"/>
                        </a:spcAft>
                      </a:pPr>
                      <a:r>
                        <a:rPr lang="en-GB" sz="9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0.000724</a:t>
                      </a:r>
                      <a:endParaRPr lang="en-GB" sz="1100">
                        <a:effectLst/>
                        <a:latin typeface="Cambria" panose="02040503050406030204" pitchFamily="18" charset="0"/>
                        <a:ea typeface="Times New Roman" panose="02020603050405020304" pitchFamily="18" charset="0"/>
                        <a:cs typeface="Times New Roman" panose="02020603050405020304" pitchFamily="18" charset="0"/>
                      </a:endParaRPr>
                    </a:p>
                  </a:txBody>
                  <a:tcPr marL="62907" marR="62907" marT="0" marB="0" anchor="b">
                    <a:lnL>
                      <a:noFill/>
                    </a:lnL>
                    <a:lnR>
                      <a:noFill/>
                    </a:lnR>
                    <a:lnT>
                      <a:noFill/>
                    </a:lnT>
                    <a:lnB>
                      <a:noFill/>
                    </a:lnB>
                    <a:solidFill>
                      <a:srgbClr val="E2EFDA"/>
                    </a:solidFill>
                  </a:tcPr>
                </a:tc>
                <a:tc>
                  <a:txBody>
                    <a:bodyPr/>
                    <a:lstStyle/>
                    <a:p>
                      <a:pPr algn="l">
                        <a:spcAft>
                          <a:spcPts val="600"/>
                        </a:spcAft>
                      </a:pPr>
                      <a:r>
                        <a:rPr lang="en-GB" sz="9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[m3/kg]</a:t>
                      </a:r>
                      <a:endParaRPr lang="en-GB" sz="1100">
                        <a:effectLst/>
                        <a:latin typeface="Cambria" panose="02040503050406030204" pitchFamily="18" charset="0"/>
                        <a:ea typeface="Times New Roman" panose="02020603050405020304" pitchFamily="18" charset="0"/>
                        <a:cs typeface="Times New Roman" panose="02020603050405020304" pitchFamily="18" charset="0"/>
                      </a:endParaRPr>
                    </a:p>
                  </a:txBody>
                  <a:tcPr marL="62907" marR="62907" marT="0" marB="0" anchor="b">
                    <a:lnL>
                      <a:noFill/>
                    </a:lnL>
                    <a:lnR>
                      <a:noFill/>
                    </a:lnR>
                    <a:lnT>
                      <a:noFill/>
                    </a:lnT>
                    <a:lnB>
                      <a:noFill/>
                    </a:lnB>
                    <a:noFill/>
                  </a:tcPr>
                </a:tc>
                <a:tc>
                  <a:txBody>
                    <a:bodyPr/>
                    <a:lstStyle/>
                    <a:p>
                      <a:pPr algn="l">
                        <a:spcAft>
                          <a:spcPts val="600"/>
                        </a:spcAft>
                      </a:pPr>
                      <a:r>
                        <a:rPr lang="en-GB" sz="9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specific volume, liquid phase (saturated @ P0)</a:t>
                      </a:r>
                      <a:endParaRPr lang="en-GB" sz="1100">
                        <a:effectLst/>
                        <a:latin typeface="Cambria" panose="02040503050406030204" pitchFamily="18" charset="0"/>
                        <a:ea typeface="Times New Roman" panose="02020603050405020304" pitchFamily="18" charset="0"/>
                        <a:cs typeface="Times New Roman" panose="02020603050405020304" pitchFamily="18" charset="0"/>
                      </a:endParaRPr>
                    </a:p>
                  </a:txBody>
                  <a:tcPr marL="62907" marR="62907" marT="0" marB="0" anchor="b">
                    <a:lnL>
                      <a:noFill/>
                    </a:lnL>
                    <a:lnR>
                      <a:noFill/>
                    </a:lnR>
                    <a:lnT>
                      <a:noFill/>
                    </a:lnT>
                    <a:lnB>
                      <a:noFill/>
                    </a:lnB>
                    <a:noFill/>
                  </a:tcPr>
                </a:tc>
                <a:extLst>
                  <a:ext uri="{0D108BD9-81ED-4DB2-BD59-A6C34878D82A}">
                    <a16:rowId xmlns:a16="http://schemas.microsoft.com/office/drawing/2014/main" val="2370324120"/>
                  </a:ext>
                </a:extLst>
              </a:tr>
              <a:tr h="155059">
                <a:tc>
                  <a:txBody>
                    <a:bodyPr/>
                    <a:lstStyle/>
                    <a:p>
                      <a:pPr algn="l">
                        <a:spcAft>
                          <a:spcPts val="600"/>
                        </a:spcAft>
                      </a:pPr>
                      <a:r>
                        <a:rPr lang="en-GB" sz="9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ΔHvap</a:t>
                      </a:r>
                      <a:endParaRPr lang="en-GB" sz="1100">
                        <a:effectLst/>
                        <a:latin typeface="Cambria" panose="02040503050406030204" pitchFamily="18" charset="0"/>
                        <a:ea typeface="Times New Roman" panose="02020603050405020304" pitchFamily="18" charset="0"/>
                        <a:cs typeface="Times New Roman" panose="02020603050405020304" pitchFamily="18" charset="0"/>
                      </a:endParaRPr>
                    </a:p>
                  </a:txBody>
                  <a:tcPr marL="62907" marR="62907" marT="0" marB="0" anchor="b">
                    <a:lnL>
                      <a:noFill/>
                    </a:lnL>
                    <a:lnR>
                      <a:noFill/>
                    </a:lnR>
                    <a:lnT>
                      <a:noFill/>
                    </a:lnT>
                    <a:lnB>
                      <a:noFill/>
                    </a:lnB>
                    <a:noFill/>
                  </a:tcPr>
                </a:tc>
                <a:tc>
                  <a:txBody>
                    <a:bodyPr/>
                    <a:lstStyle/>
                    <a:p>
                      <a:pPr algn="r">
                        <a:spcAft>
                          <a:spcPts val="600"/>
                        </a:spcAft>
                      </a:pPr>
                      <a:r>
                        <a:rPr lang="en-GB" sz="9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159.2999</a:t>
                      </a:r>
                      <a:endParaRPr lang="en-GB" sz="1100">
                        <a:effectLst/>
                        <a:latin typeface="Cambria" panose="02040503050406030204" pitchFamily="18" charset="0"/>
                        <a:ea typeface="Times New Roman" panose="02020603050405020304" pitchFamily="18" charset="0"/>
                        <a:cs typeface="Times New Roman" panose="02020603050405020304" pitchFamily="18" charset="0"/>
                      </a:endParaRPr>
                    </a:p>
                  </a:txBody>
                  <a:tcPr marL="62907" marR="62907" marT="0" marB="0" anchor="b">
                    <a:lnL>
                      <a:noFill/>
                    </a:lnL>
                    <a:lnR>
                      <a:noFill/>
                    </a:lnR>
                    <a:lnT>
                      <a:noFill/>
                    </a:lnT>
                    <a:lnB>
                      <a:noFill/>
                    </a:lnB>
                    <a:solidFill>
                      <a:srgbClr val="E2EFDA"/>
                    </a:solidFill>
                  </a:tcPr>
                </a:tc>
                <a:tc>
                  <a:txBody>
                    <a:bodyPr/>
                    <a:lstStyle/>
                    <a:p>
                      <a:pPr algn="l">
                        <a:spcAft>
                          <a:spcPts val="600"/>
                        </a:spcAft>
                      </a:pPr>
                      <a:r>
                        <a:rPr lang="en-GB" sz="9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[kJ/kg]</a:t>
                      </a:r>
                      <a:endParaRPr lang="en-GB" sz="1100">
                        <a:effectLst/>
                        <a:latin typeface="Cambria" panose="02040503050406030204" pitchFamily="18" charset="0"/>
                        <a:ea typeface="Times New Roman" panose="02020603050405020304" pitchFamily="18" charset="0"/>
                        <a:cs typeface="Times New Roman" panose="02020603050405020304" pitchFamily="18" charset="0"/>
                      </a:endParaRPr>
                    </a:p>
                  </a:txBody>
                  <a:tcPr marL="62907" marR="62907" marT="0" marB="0" anchor="b">
                    <a:lnL>
                      <a:noFill/>
                    </a:lnL>
                    <a:lnR>
                      <a:noFill/>
                    </a:lnR>
                    <a:lnT>
                      <a:noFill/>
                    </a:lnT>
                    <a:lnB>
                      <a:noFill/>
                    </a:lnB>
                    <a:noFill/>
                  </a:tcPr>
                </a:tc>
                <a:tc>
                  <a:txBody>
                    <a:bodyPr/>
                    <a:lstStyle/>
                    <a:p>
                      <a:pPr algn="l">
                        <a:spcAft>
                          <a:spcPts val="600"/>
                        </a:spcAft>
                      </a:pPr>
                      <a:r>
                        <a:rPr lang="en-GB" sz="9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latent heat of vaporization @ P0</a:t>
                      </a:r>
                      <a:endParaRPr lang="en-GB" sz="1100">
                        <a:effectLst/>
                        <a:latin typeface="Cambria" panose="02040503050406030204" pitchFamily="18" charset="0"/>
                        <a:ea typeface="Times New Roman" panose="02020603050405020304" pitchFamily="18" charset="0"/>
                        <a:cs typeface="Times New Roman" panose="02020603050405020304" pitchFamily="18" charset="0"/>
                      </a:endParaRPr>
                    </a:p>
                  </a:txBody>
                  <a:tcPr marL="62907" marR="62907" marT="0" marB="0" anchor="b">
                    <a:lnL>
                      <a:noFill/>
                    </a:lnL>
                    <a:lnR>
                      <a:noFill/>
                    </a:lnR>
                    <a:lnT>
                      <a:noFill/>
                    </a:lnT>
                    <a:lnB>
                      <a:noFill/>
                    </a:lnB>
                    <a:noFill/>
                  </a:tcPr>
                </a:tc>
                <a:extLst>
                  <a:ext uri="{0D108BD9-81ED-4DB2-BD59-A6C34878D82A}">
                    <a16:rowId xmlns:a16="http://schemas.microsoft.com/office/drawing/2014/main" val="765115365"/>
                  </a:ext>
                </a:extLst>
              </a:tr>
              <a:tr h="155059">
                <a:tc>
                  <a:txBody>
                    <a:bodyPr/>
                    <a:lstStyle/>
                    <a:p>
                      <a:pPr algn="l">
                        <a:spcAft>
                          <a:spcPts val="600"/>
                        </a:spcAft>
                      </a:pPr>
                      <a:r>
                        <a:rPr lang="en-GB" sz="9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Qm</a:t>
                      </a:r>
                      <a:endParaRPr lang="en-GB" sz="1100">
                        <a:effectLst/>
                        <a:latin typeface="Cambria" panose="02040503050406030204" pitchFamily="18" charset="0"/>
                        <a:ea typeface="Times New Roman" panose="02020603050405020304" pitchFamily="18" charset="0"/>
                        <a:cs typeface="Times New Roman" panose="02020603050405020304" pitchFamily="18" charset="0"/>
                      </a:endParaRPr>
                    </a:p>
                  </a:txBody>
                  <a:tcPr marL="62907" marR="62907" marT="0" marB="0" anchor="b">
                    <a:lnL>
                      <a:noFill/>
                    </a:lnL>
                    <a:lnR>
                      <a:noFill/>
                    </a:lnR>
                    <a:lnT>
                      <a:noFill/>
                    </a:lnT>
                    <a:lnB>
                      <a:noFill/>
                    </a:lnB>
                    <a:noFill/>
                  </a:tcPr>
                </a:tc>
                <a:tc>
                  <a:txBody>
                    <a:bodyPr/>
                    <a:lstStyle/>
                    <a:p>
                      <a:pPr algn="r">
                        <a:spcAft>
                          <a:spcPts val="600"/>
                        </a:spcAft>
                      </a:pPr>
                      <a:r>
                        <a:rPr lang="en-GB" sz="9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7154.635</a:t>
                      </a:r>
                      <a:endParaRPr lang="en-GB" sz="1100">
                        <a:effectLst/>
                        <a:latin typeface="Cambria" panose="02040503050406030204" pitchFamily="18" charset="0"/>
                        <a:ea typeface="Times New Roman" panose="02020603050405020304" pitchFamily="18" charset="0"/>
                        <a:cs typeface="Times New Roman" panose="02020603050405020304" pitchFamily="18" charset="0"/>
                      </a:endParaRPr>
                    </a:p>
                  </a:txBody>
                  <a:tcPr marL="62907" marR="62907" marT="0" marB="0" anchor="b">
                    <a:lnL>
                      <a:noFill/>
                    </a:lnL>
                    <a:lnR>
                      <a:noFill/>
                    </a:lnR>
                    <a:lnT>
                      <a:noFill/>
                    </a:lnT>
                    <a:lnB>
                      <a:noFill/>
                    </a:lnB>
                    <a:noFill/>
                  </a:tcPr>
                </a:tc>
                <a:tc>
                  <a:txBody>
                    <a:bodyPr/>
                    <a:lstStyle/>
                    <a:p>
                      <a:pPr algn="l">
                        <a:spcAft>
                          <a:spcPts val="600"/>
                        </a:spcAft>
                      </a:pPr>
                      <a:r>
                        <a:rPr lang="en-GB" sz="9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[kg/h]</a:t>
                      </a:r>
                      <a:endParaRPr lang="en-GB" sz="1100">
                        <a:effectLst/>
                        <a:latin typeface="Cambria" panose="02040503050406030204" pitchFamily="18" charset="0"/>
                        <a:ea typeface="Times New Roman" panose="02020603050405020304" pitchFamily="18" charset="0"/>
                        <a:cs typeface="Times New Roman" panose="02020603050405020304" pitchFamily="18" charset="0"/>
                      </a:endParaRPr>
                    </a:p>
                  </a:txBody>
                  <a:tcPr marL="62907" marR="62907" marT="0" marB="0" anchor="b">
                    <a:lnL>
                      <a:noFill/>
                    </a:lnL>
                    <a:lnR>
                      <a:noFill/>
                    </a:lnR>
                    <a:lnT>
                      <a:noFill/>
                    </a:lnT>
                    <a:lnB>
                      <a:noFill/>
                    </a:lnB>
                    <a:noFill/>
                  </a:tcPr>
                </a:tc>
                <a:tc>
                  <a:txBody>
                    <a:bodyPr/>
                    <a:lstStyle/>
                    <a:p>
                      <a:pPr algn="l">
                        <a:spcAft>
                          <a:spcPts val="600"/>
                        </a:spcAft>
                      </a:pPr>
                      <a:r>
                        <a:rPr lang="en-GB" sz="9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mass flow rate to be relieved</a:t>
                      </a:r>
                      <a:endParaRPr lang="en-GB" sz="1100">
                        <a:effectLst/>
                        <a:latin typeface="Cambria" panose="02040503050406030204" pitchFamily="18" charset="0"/>
                        <a:ea typeface="Times New Roman" panose="02020603050405020304" pitchFamily="18" charset="0"/>
                        <a:cs typeface="Times New Roman" panose="02020603050405020304" pitchFamily="18" charset="0"/>
                      </a:endParaRPr>
                    </a:p>
                  </a:txBody>
                  <a:tcPr marL="62907" marR="62907" marT="0" marB="0" anchor="b">
                    <a:lnL>
                      <a:noFill/>
                    </a:lnL>
                    <a:lnR>
                      <a:noFill/>
                    </a:lnR>
                    <a:lnT>
                      <a:noFill/>
                    </a:lnT>
                    <a:lnB>
                      <a:noFill/>
                    </a:lnB>
                    <a:noFill/>
                  </a:tcPr>
                </a:tc>
                <a:extLst>
                  <a:ext uri="{0D108BD9-81ED-4DB2-BD59-A6C34878D82A}">
                    <a16:rowId xmlns:a16="http://schemas.microsoft.com/office/drawing/2014/main" val="3557810734"/>
                  </a:ext>
                </a:extLst>
              </a:tr>
              <a:tr h="155059">
                <a:tc>
                  <a:txBody>
                    <a:bodyPr/>
                    <a:lstStyle/>
                    <a:p>
                      <a:pPr algn="l">
                        <a:spcAft>
                          <a:spcPts val="600"/>
                        </a:spcAft>
                      </a:pPr>
                      <a:r>
                        <a:rPr lang="en-GB" sz="9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Qm</a:t>
                      </a:r>
                      <a:endParaRPr lang="en-GB" sz="1100">
                        <a:effectLst/>
                        <a:latin typeface="Cambria" panose="02040503050406030204" pitchFamily="18" charset="0"/>
                        <a:ea typeface="Times New Roman" panose="02020603050405020304" pitchFamily="18" charset="0"/>
                        <a:cs typeface="Times New Roman" panose="02020603050405020304" pitchFamily="18" charset="0"/>
                      </a:endParaRPr>
                    </a:p>
                  </a:txBody>
                  <a:tcPr marL="62907" marR="62907" marT="0" marB="0" anchor="b">
                    <a:lnL>
                      <a:noFill/>
                    </a:lnL>
                    <a:lnR>
                      <a:noFill/>
                    </a:lnR>
                    <a:lnT>
                      <a:noFill/>
                    </a:lnT>
                    <a:lnB>
                      <a:noFill/>
                    </a:lnB>
                    <a:noFill/>
                  </a:tcPr>
                </a:tc>
                <a:tc>
                  <a:txBody>
                    <a:bodyPr/>
                    <a:lstStyle/>
                    <a:p>
                      <a:pPr algn="r">
                        <a:spcAft>
                          <a:spcPts val="600"/>
                        </a:spcAft>
                      </a:pPr>
                      <a:r>
                        <a:rPr lang="en-GB" sz="9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1.987399</a:t>
                      </a:r>
                      <a:endParaRPr lang="en-GB" sz="1100" dirty="0">
                        <a:effectLst/>
                        <a:latin typeface="Cambria" panose="02040503050406030204" pitchFamily="18" charset="0"/>
                        <a:ea typeface="Times New Roman" panose="02020603050405020304" pitchFamily="18" charset="0"/>
                        <a:cs typeface="Times New Roman" panose="02020603050405020304" pitchFamily="18" charset="0"/>
                      </a:endParaRPr>
                    </a:p>
                  </a:txBody>
                  <a:tcPr marL="62907" marR="62907" marT="0" marB="0" anchor="b">
                    <a:lnL>
                      <a:noFill/>
                    </a:lnL>
                    <a:lnR>
                      <a:noFill/>
                    </a:lnR>
                    <a:lnT>
                      <a:noFill/>
                    </a:lnT>
                    <a:lnB>
                      <a:noFill/>
                    </a:lnB>
                    <a:noFill/>
                  </a:tcPr>
                </a:tc>
                <a:tc>
                  <a:txBody>
                    <a:bodyPr/>
                    <a:lstStyle/>
                    <a:p>
                      <a:pPr algn="l">
                        <a:spcAft>
                          <a:spcPts val="600"/>
                        </a:spcAft>
                      </a:pPr>
                      <a:r>
                        <a:rPr lang="en-GB" sz="9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[kg/s]</a:t>
                      </a:r>
                      <a:endParaRPr lang="en-GB" sz="1100">
                        <a:effectLst/>
                        <a:latin typeface="Cambria" panose="02040503050406030204" pitchFamily="18" charset="0"/>
                        <a:ea typeface="Times New Roman" panose="02020603050405020304" pitchFamily="18" charset="0"/>
                        <a:cs typeface="Times New Roman" panose="02020603050405020304" pitchFamily="18" charset="0"/>
                      </a:endParaRPr>
                    </a:p>
                  </a:txBody>
                  <a:tcPr marL="62907" marR="62907" marT="0" marB="0" anchor="b">
                    <a:lnL>
                      <a:noFill/>
                    </a:lnL>
                    <a:lnR>
                      <a:noFill/>
                    </a:lnR>
                    <a:lnT>
                      <a:noFill/>
                    </a:lnT>
                    <a:lnB>
                      <a:noFill/>
                    </a:lnB>
                    <a:noFill/>
                  </a:tcPr>
                </a:tc>
                <a:tc>
                  <a:txBody>
                    <a:bodyPr/>
                    <a:lstStyle/>
                    <a:p>
                      <a:pPr algn="l">
                        <a:spcAft>
                          <a:spcPts val="600"/>
                        </a:spcAft>
                      </a:pPr>
                      <a:r>
                        <a:rPr lang="en-GB" sz="9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mass flow rate to be relieved</a:t>
                      </a:r>
                      <a:endParaRPr lang="en-GB" sz="1100" dirty="0">
                        <a:effectLst/>
                        <a:latin typeface="Cambria" panose="02040503050406030204" pitchFamily="18" charset="0"/>
                        <a:ea typeface="Times New Roman" panose="02020603050405020304" pitchFamily="18" charset="0"/>
                        <a:cs typeface="Times New Roman" panose="02020603050405020304" pitchFamily="18" charset="0"/>
                      </a:endParaRPr>
                    </a:p>
                  </a:txBody>
                  <a:tcPr marL="62907" marR="62907" marT="0" marB="0" anchor="b">
                    <a:lnL>
                      <a:noFill/>
                    </a:lnL>
                    <a:lnR>
                      <a:noFill/>
                    </a:lnR>
                    <a:lnT>
                      <a:noFill/>
                    </a:lnT>
                    <a:lnB>
                      <a:noFill/>
                    </a:lnB>
                    <a:noFill/>
                  </a:tcPr>
                </a:tc>
                <a:extLst>
                  <a:ext uri="{0D108BD9-81ED-4DB2-BD59-A6C34878D82A}">
                    <a16:rowId xmlns:a16="http://schemas.microsoft.com/office/drawing/2014/main" val="1213017653"/>
                  </a:ext>
                </a:extLst>
              </a:tr>
            </a:tbl>
          </a:graphicData>
        </a:graphic>
      </p:graphicFrame>
      <p:graphicFrame>
        <p:nvGraphicFramePr>
          <p:cNvPr id="4" name="Table 3">
            <a:extLst>
              <a:ext uri="{FF2B5EF4-FFF2-40B4-BE49-F238E27FC236}">
                <a16:creationId xmlns:a16="http://schemas.microsoft.com/office/drawing/2014/main" id="{57CA0AD3-E4E2-4962-A40B-0B3C2A5CA50B}"/>
              </a:ext>
            </a:extLst>
          </p:cNvPr>
          <p:cNvGraphicFramePr>
            <a:graphicFrameLocks noGrp="1"/>
          </p:cNvGraphicFramePr>
          <p:nvPr>
            <p:extLst>
              <p:ext uri="{D42A27DB-BD31-4B8C-83A1-F6EECF244321}">
                <p14:modId xmlns:p14="http://schemas.microsoft.com/office/powerpoint/2010/main" val="849520584"/>
              </p:ext>
            </p:extLst>
          </p:nvPr>
        </p:nvGraphicFramePr>
        <p:xfrm>
          <a:off x="6162675" y="1524000"/>
          <a:ext cx="5972175" cy="4756551"/>
        </p:xfrm>
        <a:graphic>
          <a:graphicData uri="http://schemas.openxmlformats.org/drawingml/2006/table">
            <a:tbl>
              <a:tblPr firstRow="1" firstCol="1" bandRow="1"/>
              <a:tblGrid>
                <a:gridCol w="1680307">
                  <a:extLst>
                    <a:ext uri="{9D8B030D-6E8A-4147-A177-3AD203B41FA5}">
                      <a16:colId xmlns:a16="http://schemas.microsoft.com/office/drawing/2014/main" val="3017171760"/>
                    </a:ext>
                  </a:extLst>
                </a:gridCol>
                <a:gridCol w="699706">
                  <a:extLst>
                    <a:ext uri="{9D8B030D-6E8A-4147-A177-3AD203B41FA5}">
                      <a16:colId xmlns:a16="http://schemas.microsoft.com/office/drawing/2014/main" val="227139195"/>
                    </a:ext>
                  </a:extLst>
                </a:gridCol>
                <a:gridCol w="809154">
                  <a:extLst>
                    <a:ext uri="{9D8B030D-6E8A-4147-A177-3AD203B41FA5}">
                      <a16:colId xmlns:a16="http://schemas.microsoft.com/office/drawing/2014/main" val="1268316688"/>
                    </a:ext>
                  </a:extLst>
                </a:gridCol>
                <a:gridCol w="2783008">
                  <a:extLst>
                    <a:ext uri="{9D8B030D-6E8A-4147-A177-3AD203B41FA5}">
                      <a16:colId xmlns:a16="http://schemas.microsoft.com/office/drawing/2014/main" val="2151646398"/>
                    </a:ext>
                  </a:extLst>
                </a:gridCol>
              </a:tblGrid>
              <a:tr h="162419">
                <a:tc>
                  <a:txBody>
                    <a:bodyPr/>
                    <a:lstStyle/>
                    <a:p>
                      <a:pPr algn="l">
                        <a:spcAft>
                          <a:spcPts val="600"/>
                        </a:spcAft>
                      </a:pPr>
                      <a:r>
                        <a:rPr lang="en-GB" sz="900" b="1"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Safety valve inlet piping</a:t>
                      </a:r>
                      <a:endParaRPr lang="en-GB" sz="1050" dirty="0">
                        <a:effectLst/>
                        <a:latin typeface="Cambria" panose="02040503050406030204" pitchFamily="18" charset="0"/>
                        <a:ea typeface="Times New Roman" panose="02020603050405020304" pitchFamily="18" charset="0"/>
                        <a:cs typeface="Times New Roman" panose="02020603050405020304" pitchFamily="18" charset="0"/>
                      </a:endParaRPr>
                    </a:p>
                  </a:txBody>
                  <a:tcPr marL="54791" marR="54791" marT="0" marB="0" anchor="b">
                    <a:lnL>
                      <a:noFill/>
                    </a:lnL>
                    <a:lnR>
                      <a:noFill/>
                    </a:lnR>
                    <a:lnT>
                      <a:noFill/>
                    </a:lnT>
                    <a:lnB>
                      <a:noFill/>
                    </a:lnB>
                    <a:noFill/>
                  </a:tcPr>
                </a:tc>
                <a:tc>
                  <a:txBody>
                    <a:bodyPr/>
                    <a:lstStyle/>
                    <a:p>
                      <a:endParaRPr lang="en-GB" sz="1050">
                        <a:effectLst/>
                        <a:latin typeface="Times New Roman" panose="02020603050405020304" pitchFamily="18" charset="0"/>
                      </a:endParaRPr>
                    </a:p>
                  </a:txBody>
                  <a:tcPr marL="54791" marR="54791" marT="0" marB="0" anchor="b">
                    <a:lnL>
                      <a:noFill/>
                    </a:lnL>
                    <a:lnR>
                      <a:noFill/>
                    </a:lnR>
                    <a:lnT>
                      <a:noFill/>
                    </a:lnT>
                    <a:lnB>
                      <a:noFill/>
                    </a:lnB>
                    <a:noFill/>
                  </a:tcPr>
                </a:tc>
                <a:tc>
                  <a:txBody>
                    <a:bodyPr/>
                    <a:lstStyle/>
                    <a:p>
                      <a:endParaRPr lang="en-GB" sz="1050">
                        <a:effectLst/>
                        <a:latin typeface="Times New Roman" panose="02020603050405020304" pitchFamily="18" charset="0"/>
                      </a:endParaRPr>
                    </a:p>
                  </a:txBody>
                  <a:tcPr marL="54791" marR="54791" marT="0" marB="0" anchor="b">
                    <a:lnL>
                      <a:noFill/>
                    </a:lnL>
                    <a:lnR>
                      <a:noFill/>
                    </a:lnR>
                    <a:lnT>
                      <a:noFill/>
                    </a:lnT>
                    <a:lnB>
                      <a:noFill/>
                    </a:lnB>
                    <a:noFill/>
                  </a:tcPr>
                </a:tc>
                <a:tc>
                  <a:txBody>
                    <a:bodyPr/>
                    <a:lstStyle/>
                    <a:p>
                      <a:endParaRPr lang="en-GB" sz="1050">
                        <a:effectLst/>
                        <a:latin typeface="Times New Roman" panose="02020603050405020304" pitchFamily="18" charset="0"/>
                      </a:endParaRPr>
                    </a:p>
                  </a:txBody>
                  <a:tcPr marL="54791" marR="54791" marT="0" marB="0" anchor="b">
                    <a:lnL>
                      <a:noFill/>
                    </a:lnL>
                    <a:lnR>
                      <a:noFill/>
                    </a:lnR>
                    <a:lnT>
                      <a:noFill/>
                    </a:lnT>
                    <a:lnB>
                      <a:noFill/>
                    </a:lnB>
                    <a:noFill/>
                  </a:tcPr>
                </a:tc>
                <a:extLst>
                  <a:ext uri="{0D108BD9-81ED-4DB2-BD59-A6C34878D82A}">
                    <a16:rowId xmlns:a16="http://schemas.microsoft.com/office/drawing/2014/main" val="1277515671"/>
                  </a:ext>
                </a:extLst>
              </a:tr>
              <a:tr h="139216">
                <a:tc>
                  <a:txBody>
                    <a:bodyPr/>
                    <a:lstStyle/>
                    <a:p>
                      <a:pPr algn="l">
                        <a:spcAft>
                          <a:spcPts val="600"/>
                        </a:spcAft>
                      </a:pPr>
                      <a:r>
                        <a:rPr lang="en-GB" sz="9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DN</a:t>
                      </a:r>
                      <a:endParaRPr lang="en-GB" sz="1050">
                        <a:effectLst/>
                        <a:latin typeface="Cambria" panose="02040503050406030204" pitchFamily="18" charset="0"/>
                        <a:ea typeface="Times New Roman" panose="02020603050405020304" pitchFamily="18" charset="0"/>
                        <a:cs typeface="Times New Roman" panose="02020603050405020304" pitchFamily="18" charset="0"/>
                      </a:endParaRPr>
                    </a:p>
                  </a:txBody>
                  <a:tcPr marL="54791" marR="54791" marT="0" marB="0" anchor="b">
                    <a:lnL>
                      <a:noFill/>
                    </a:lnL>
                    <a:lnR>
                      <a:noFill/>
                    </a:lnR>
                    <a:lnT>
                      <a:noFill/>
                    </a:lnT>
                    <a:lnB>
                      <a:noFill/>
                    </a:lnB>
                    <a:noFill/>
                  </a:tcPr>
                </a:tc>
                <a:tc gridSpan="2">
                  <a:txBody>
                    <a:bodyPr/>
                    <a:lstStyle/>
                    <a:p>
                      <a:pPr algn="l">
                        <a:spcAft>
                          <a:spcPts val="600"/>
                        </a:spcAft>
                      </a:pPr>
                      <a:r>
                        <a:rPr lang="en-GB" sz="9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DN200 (219.1 OD x 2)</a:t>
                      </a:r>
                      <a:endParaRPr lang="en-GB" sz="1050">
                        <a:effectLst/>
                        <a:latin typeface="Cambria" panose="02040503050406030204" pitchFamily="18" charset="0"/>
                        <a:ea typeface="Times New Roman" panose="02020603050405020304" pitchFamily="18" charset="0"/>
                        <a:cs typeface="Times New Roman" panose="02020603050405020304" pitchFamily="18" charset="0"/>
                      </a:endParaRPr>
                    </a:p>
                  </a:txBody>
                  <a:tcPr marL="54791" marR="54791" marT="0" marB="0" anchor="b">
                    <a:lnL>
                      <a:noFill/>
                    </a:lnL>
                    <a:lnR>
                      <a:noFill/>
                    </a:lnR>
                    <a:lnT>
                      <a:noFill/>
                    </a:lnT>
                    <a:lnB>
                      <a:noFill/>
                    </a:lnB>
                    <a:noFill/>
                  </a:tcPr>
                </a:tc>
                <a:tc hMerge="1">
                  <a:txBody>
                    <a:bodyPr/>
                    <a:lstStyle/>
                    <a:p>
                      <a:endParaRPr lang="en-GB"/>
                    </a:p>
                  </a:txBody>
                  <a:tcPr/>
                </a:tc>
                <a:tc>
                  <a:txBody>
                    <a:bodyPr/>
                    <a:lstStyle/>
                    <a:p>
                      <a:pPr algn="l">
                        <a:spcAft>
                          <a:spcPts val="600"/>
                        </a:spcAft>
                      </a:pPr>
                      <a:r>
                        <a:rPr lang="en-GB" sz="9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pipe DN</a:t>
                      </a:r>
                      <a:endParaRPr lang="en-GB" sz="1050">
                        <a:effectLst/>
                        <a:latin typeface="Cambria" panose="02040503050406030204" pitchFamily="18" charset="0"/>
                        <a:ea typeface="Times New Roman" panose="02020603050405020304" pitchFamily="18" charset="0"/>
                        <a:cs typeface="Times New Roman" panose="02020603050405020304" pitchFamily="18" charset="0"/>
                      </a:endParaRPr>
                    </a:p>
                  </a:txBody>
                  <a:tcPr marL="54791" marR="54791" marT="0" marB="0" anchor="b">
                    <a:lnL>
                      <a:noFill/>
                    </a:lnL>
                    <a:lnR>
                      <a:noFill/>
                    </a:lnR>
                    <a:lnT>
                      <a:noFill/>
                    </a:lnT>
                    <a:lnB>
                      <a:noFill/>
                    </a:lnB>
                    <a:noFill/>
                  </a:tcPr>
                </a:tc>
                <a:extLst>
                  <a:ext uri="{0D108BD9-81ED-4DB2-BD59-A6C34878D82A}">
                    <a16:rowId xmlns:a16="http://schemas.microsoft.com/office/drawing/2014/main" val="3563936799"/>
                  </a:ext>
                </a:extLst>
              </a:tr>
              <a:tr h="139216">
                <a:tc>
                  <a:txBody>
                    <a:bodyPr/>
                    <a:lstStyle/>
                    <a:p>
                      <a:pPr algn="l">
                        <a:spcAft>
                          <a:spcPts val="600"/>
                        </a:spcAft>
                      </a:pPr>
                      <a:r>
                        <a:rPr lang="en-GB" sz="9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OD</a:t>
                      </a:r>
                      <a:endParaRPr lang="en-GB" sz="1050" dirty="0">
                        <a:effectLst/>
                        <a:latin typeface="Cambria" panose="02040503050406030204" pitchFamily="18" charset="0"/>
                        <a:ea typeface="Times New Roman" panose="02020603050405020304" pitchFamily="18" charset="0"/>
                        <a:cs typeface="Times New Roman" panose="02020603050405020304" pitchFamily="18" charset="0"/>
                      </a:endParaRPr>
                    </a:p>
                  </a:txBody>
                  <a:tcPr marL="54791" marR="54791" marT="0" marB="0" anchor="b">
                    <a:lnL>
                      <a:noFill/>
                    </a:lnL>
                    <a:lnR>
                      <a:noFill/>
                    </a:lnR>
                    <a:lnT>
                      <a:noFill/>
                    </a:lnT>
                    <a:lnB>
                      <a:noFill/>
                    </a:lnB>
                    <a:noFill/>
                  </a:tcPr>
                </a:tc>
                <a:tc>
                  <a:txBody>
                    <a:bodyPr/>
                    <a:lstStyle/>
                    <a:p>
                      <a:pPr algn="r">
                        <a:spcAft>
                          <a:spcPts val="600"/>
                        </a:spcAft>
                      </a:pPr>
                      <a:r>
                        <a:rPr lang="en-GB" sz="9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0.2191</a:t>
                      </a:r>
                      <a:endParaRPr lang="en-GB" sz="1050">
                        <a:effectLst/>
                        <a:latin typeface="Cambria" panose="02040503050406030204" pitchFamily="18" charset="0"/>
                        <a:ea typeface="Times New Roman" panose="02020603050405020304" pitchFamily="18" charset="0"/>
                        <a:cs typeface="Times New Roman" panose="02020603050405020304" pitchFamily="18" charset="0"/>
                      </a:endParaRPr>
                    </a:p>
                  </a:txBody>
                  <a:tcPr marL="54791" marR="54791" marT="0" marB="0" anchor="b">
                    <a:lnL>
                      <a:noFill/>
                    </a:lnL>
                    <a:lnR>
                      <a:noFill/>
                    </a:lnR>
                    <a:lnT>
                      <a:noFill/>
                    </a:lnT>
                    <a:lnB>
                      <a:noFill/>
                    </a:lnB>
                    <a:noFill/>
                  </a:tcPr>
                </a:tc>
                <a:tc>
                  <a:txBody>
                    <a:bodyPr/>
                    <a:lstStyle/>
                    <a:p>
                      <a:pPr algn="l">
                        <a:spcAft>
                          <a:spcPts val="600"/>
                        </a:spcAft>
                      </a:pPr>
                      <a:r>
                        <a:rPr lang="en-GB" sz="9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[m]</a:t>
                      </a:r>
                      <a:endParaRPr lang="en-GB" sz="1050">
                        <a:effectLst/>
                        <a:latin typeface="Cambria" panose="02040503050406030204" pitchFamily="18" charset="0"/>
                        <a:ea typeface="Times New Roman" panose="02020603050405020304" pitchFamily="18" charset="0"/>
                        <a:cs typeface="Times New Roman" panose="02020603050405020304" pitchFamily="18" charset="0"/>
                      </a:endParaRPr>
                    </a:p>
                  </a:txBody>
                  <a:tcPr marL="54791" marR="54791" marT="0" marB="0" anchor="b">
                    <a:lnL>
                      <a:noFill/>
                    </a:lnL>
                    <a:lnR>
                      <a:noFill/>
                    </a:lnR>
                    <a:lnT>
                      <a:noFill/>
                    </a:lnT>
                    <a:lnB>
                      <a:noFill/>
                    </a:lnB>
                    <a:noFill/>
                  </a:tcPr>
                </a:tc>
                <a:tc>
                  <a:txBody>
                    <a:bodyPr/>
                    <a:lstStyle/>
                    <a:p>
                      <a:pPr algn="l">
                        <a:spcAft>
                          <a:spcPts val="600"/>
                        </a:spcAft>
                      </a:pPr>
                      <a:r>
                        <a:rPr lang="en-GB" sz="9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pipe OD</a:t>
                      </a:r>
                      <a:endParaRPr lang="en-GB" sz="1050">
                        <a:effectLst/>
                        <a:latin typeface="Cambria" panose="02040503050406030204" pitchFamily="18" charset="0"/>
                        <a:ea typeface="Times New Roman" panose="02020603050405020304" pitchFamily="18" charset="0"/>
                        <a:cs typeface="Times New Roman" panose="02020603050405020304" pitchFamily="18" charset="0"/>
                      </a:endParaRPr>
                    </a:p>
                  </a:txBody>
                  <a:tcPr marL="54791" marR="54791" marT="0" marB="0" anchor="b">
                    <a:lnL>
                      <a:noFill/>
                    </a:lnL>
                    <a:lnR>
                      <a:noFill/>
                    </a:lnR>
                    <a:lnT>
                      <a:noFill/>
                    </a:lnT>
                    <a:lnB>
                      <a:noFill/>
                    </a:lnB>
                    <a:noFill/>
                  </a:tcPr>
                </a:tc>
                <a:extLst>
                  <a:ext uri="{0D108BD9-81ED-4DB2-BD59-A6C34878D82A}">
                    <a16:rowId xmlns:a16="http://schemas.microsoft.com/office/drawing/2014/main" val="2986981527"/>
                  </a:ext>
                </a:extLst>
              </a:tr>
              <a:tr h="139216">
                <a:tc>
                  <a:txBody>
                    <a:bodyPr/>
                    <a:lstStyle/>
                    <a:p>
                      <a:pPr algn="l">
                        <a:spcAft>
                          <a:spcPts val="600"/>
                        </a:spcAft>
                      </a:pPr>
                      <a:r>
                        <a:rPr lang="en-GB" sz="9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tw</a:t>
                      </a:r>
                      <a:endParaRPr lang="en-GB" sz="1050">
                        <a:effectLst/>
                        <a:latin typeface="Cambria" panose="02040503050406030204" pitchFamily="18" charset="0"/>
                        <a:ea typeface="Times New Roman" panose="02020603050405020304" pitchFamily="18" charset="0"/>
                        <a:cs typeface="Times New Roman" panose="02020603050405020304" pitchFamily="18" charset="0"/>
                      </a:endParaRPr>
                    </a:p>
                  </a:txBody>
                  <a:tcPr marL="54791" marR="54791" marT="0" marB="0" anchor="b">
                    <a:lnL>
                      <a:noFill/>
                    </a:lnL>
                    <a:lnR>
                      <a:noFill/>
                    </a:lnR>
                    <a:lnT>
                      <a:noFill/>
                    </a:lnT>
                    <a:lnB>
                      <a:noFill/>
                    </a:lnB>
                    <a:noFill/>
                  </a:tcPr>
                </a:tc>
                <a:tc>
                  <a:txBody>
                    <a:bodyPr/>
                    <a:lstStyle/>
                    <a:p>
                      <a:pPr algn="r">
                        <a:spcAft>
                          <a:spcPts val="600"/>
                        </a:spcAft>
                      </a:pPr>
                      <a:r>
                        <a:rPr lang="en-GB" sz="9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0.002</a:t>
                      </a:r>
                      <a:endParaRPr lang="en-GB" sz="1050">
                        <a:effectLst/>
                        <a:latin typeface="Cambria" panose="02040503050406030204" pitchFamily="18" charset="0"/>
                        <a:ea typeface="Times New Roman" panose="02020603050405020304" pitchFamily="18" charset="0"/>
                        <a:cs typeface="Times New Roman" panose="02020603050405020304" pitchFamily="18" charset="0"/>
                      </a:endParaRPr>
                    </a:p>
                  </a:txBody>
                  <a:tcPr marL="54791" marR="54791" marT="0" marB="0" anchor="b">
                    <a:lnL>
                      <a:noFill/>
                    </a:lnL>
                    <a:lnR>
                      <a:noFill/>
                    </a:lnR>
                    <a:lnT>
                      <a:noFill/>
                    </a:lnT>
                    <a:lnB>
                      <a:noFill/>
                    </a:lnB>
                    <a:noFill/>
                  </a:tcPr>
                </a:tc>
                <a:tc>
                  <a:txBody>
                    <a:bodyPr/>
                    <a:lstStyle/>
                    <a:p>
                      <a:pPr algn="l">
                        <a:spcAft>
                          <a:spcPts val="600"/>
                        </a:spcAft>
                      </a:pPr>
                      <a:r>
                        <a:rPr lang="en-GB" sz="9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[m]</a:t>
                      </a:r>
                      <a:endParaRPr lang="en-GB" sz="1050">
                        <a:effectLst/>
                        <a:latin typeface="Cambria" panose="02040503050406030204" pitchFamily="18" charset="0"/>
                        <a:ea typeface="Times New Roman" panose="02020603050405020304" pitchFamily="18" charset="0"/>
                        <a:cs typeface="Times New Roman" panose="02020603050405020304" pitchFamily="18" charset="0"/>
                      </a:endParaRPr>
                    </a:p>
                  </a:txBody>
                  <a:tcPr marL="54791" marR="54791" marT="0" marB="0" anchor="b">
                    <a:lnL>
                      <a:noFill/>
                    </a:lnL>
                    <a:lnR>
                      <a:noFill/>
                    </a:lnR>
                    <a:lnT>
                      <a:noFill/>
                    </a:lnT>
                    <a:lnB>
                      <a:noFill/>
                    </a:lnB>
                    <a:noFill/>
                  </a:tcPr>
                </a:tc>
                <a:tc>
                  <a:txBody>
                    <a:bodyPr/>
                    <a:lstStyle/>
                    <a:p>
                      <a:pPr algn="l">
                        <a:spcAft>
                          <a:spcPts val="600"/>
                        </a:spcAft>
                      </a:pPr>
                      <a:r>
                        <a:rPr lang="en-GB" sz="9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pipe wall thickness</a:t>
                      </a:r>
                      <a:endParaRPr lang="en-GB" sz="1050">
                        <a:effectLst/>
                        <a:latin typeface="Cambria" panose="02040503050406030204" pitchFamily="18" charset="0"/>
                        <a:ea typeface="Times New Roman" panose="02020603050405020304" pitchFamily="18" charset="0"/>
                        <a:cs typeface="Times New Roman" panose="02020603050405020304" pitchFamily="18" charset="0"/>
                      </a:endParaRPr>
                    </a:p>
                  </a:txBody>
                  <a:tcPr marL="54791" marR="54791" marT="0" marB="0" anchor="b">
                    <a:lnL>
                      <a:noFill/>
                    </a:lnL>
                    <a:lnR>
                      <a:noFill/>
                    </a:lnR>
                    <a:lnT>
                      <a:noFill/>
                    </a:lnT>
                    <a:lnB>
                      <a:noFill/>
                    </a:lnB>
                    <a:noFill/>
                  </a:tcPr>
                </a:tc>
                <a:extLst>
                  <a:ext uri="{0D108BD9-81ED-4DB2-BD59-A6C34878D82A}">
                    <a16:rowId xmlns:a16="http://schemas.microsoft.com/office/drawing/2014/main" val="4042060414"/>
                  </a:ext>
                </a:extLst>
              </a:tr>
              <a:tr h="139216">
                <a:tc>
                  <a:txBody>
                    <a:bodyPr/>
                    <a:lstStyle/>
                    <a:p>
                      <a:pPr algn="l">
                        <a:spcAft>
                          <a:spcPts val="600"/>
                        </a:spcAft>
                      </a:pPr>
                      <a:r>
                        <a:rPr lang="en-GB" sz="9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ID</a:t>
                      </a:r>
                      <a:endParaRPr lang="en-GB" sz="1050">
                        <a:effectLst/>
                        <a:latin typeface="Cambria" panose="02040503050406030204" pitchFamily="18" charset="0"/>
                        <a:ea typeface="Times New Roman" panose="02020603050405020304" pitchFamily="18" charset="0"/>
                        <a:cs typeface="Times New Roman" panose="02020603050405020304" pitchFamily="18" charset="0"/>
                      </a:endParaRPr>
                    </a:p>
                  </a:txBody>
                  <a:tcPr marL="54791" marR="54791" marT="0" marB="0" anchor="b">
                    <a:lnL>
                      <a:noFill/>
                    </a:lnL>
                    <a:lnR>
                      <a:noFill/>
                    </a:lnR>
                    <a:lnT>
                      <a:noFill/>
                    </a:lnT>
                    <a:lnB>
                      <a:noFill/>
                    </a:lnB>
                    <a:noFill/>
                  </a:tcPr>
                </a:tc>
                <a:tc>
                  <a:txBody>
                    <a:bodyPr/>
                    <a:lstStyle/>
                    <a:p>
                      <a:pPr algn="r">
                        <a:spcAft>
                          <a:spcPts val="600"/>
                        </a:spcAft>
                      </a:pPr>
                      <a:r>
                        <a:rPr lang="en-GB" sz="9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0.2151</a:t>
                      </a:r>
                      <a:endParaRPr lang="en-GB" sz="1050">
                        <a:effectLst/>
                        <a:latin typeface="Cambria" panose="02040503050406030204" pitchFamily="18" charset="0"/>
                        <a:ea typeface="Times New Roman" panose="02020603050405020304" pitchFamily="18" charset="0"/>
                        <a:cs typeface="Times New Roman" panose="02020603050405020304" pitchFamily="18" charset="0"/>
                      </a:endParaRPr>
                    </a:p>
                  </a:txBody>
                  <a:tcPr marL="54791" marR="54791" marT="0" marB="0" anchor="b">
                    <a:lnL>
                      <a:noFill/>
                    </a:lnL>
                    <a:lnR>
                      <a:noFill/>
                    </a:lnR>
                    <a:lnT>
                      <a:noFill/>
                    </a:lnT>
                    <a:lnB>
                      <a:noFill/>
                    </a:lnB>
                    <a:noFill/>
                  </a:tcPr>
                </a:tc>
                <a:tc>
                  <a:txBody>
                    <a:bodyPr/>
                    <a:lstStyle/>
                    <a:p>
                      <a:pPr algn="l">
                        <a:spcAft>
                          <a:spcPts val="600"/>
                        </a:spcAft>
                      </a:pPr>
                      <a:r>
                        <a:rPr lang="en-GB" sz="9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[m]</a:t>
                      </a:r>
                      <a:endParaRPr lang="en-GB" sz="1050">
                        <a:effectLst/>
                        <a:latin typeface="Cambria" panose="02040503050406030204" pitchFamily="18" charset="0"/>
                        <a:ea typeface="Times New Roman" panose="02020603050405020304" pitchFamily="18" charset="0"/>
                        <a:cs typeface="Times New Roman" panose="02020603050405020304" pitchFamily="18" charset="0"/>
                      </a:endParaRPr>
                    </a:p>
                  </a:txBody>
                  <a:tcPr marL="54791" marR="54791" marT="0" marB="0" anchor="b">
                    <a:lnL>
                      <a:noFill/>
                    </a:lnL>
                    <a:lnR>
                      <a:noFill/>
                    </a:lnR>
                    <a:lnT>
                      <a:noFill/>
                    </a:lnT>
                    <a:lnB>
                      <a:noFill/>
                    </a:lnB>
                    <a:noFill/>
                  </a:tcPr>
                </a:tc>
                <a:tc>
                  <a:txBody>
                    <a:bodyPr/>
                    <a:lstStyle/>
                    <a:p>
                      <a:pPr algn="l">
                        <a:spcAft>
                          <a:spcPts val="600"/>
                        </a:spcAft>
                      </a:pPr>
                      <a:r>
                        <a:rPr lang="en-GB" sz="9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pipe ID</a:t>
                      </a:r>
                      <a:endParaRPr lang="en-GB" sz="1050">
                        <a:effectLst/>
                        <a:latin typeface="Cambria" panose="02040503050406030204" pitchFamily="18" charset="0"/>
                        <a:ea typeface="Times New Roman" panose="02020603050405020304" pitchFamily="18" charset="0"/>
                        <a:cs typeface="Times New Roman" panose="02020603050405020304" pitchFamily="18" charset="0"/>
                      </a:endParaRPr>
                    </a:p>
                  </a:txBody>
                  <a:tcPr marL="54791" marR="54791" marT="0" marB="0" anchor="b">
                    <a:lnL>
                      <a:noFill/>
                    </a:lnL>
                    <a:lnR>
                      <a:noFill/>
                    </a:lnR>
                    <a:lnT>
                      <a:noFill/>
                    </a:lnT>
                    <a:lnB>
                      <a:noFill/>
                    </a:lnB>
                    <a:noFill/>
                  </a:tcPr>
                </a:tc>
                <a:extLst>
                  <a:ext uri="{0D108BD9-81ED-4DB2-BD59-A6C34878D82A}">
                    <a16:rowId xmlns:a16="http://schemas.microsoft.com/office/drawing/2014/main" val="2761466996"/>
                  </a:ext>
                </a:extLst>
              </a:tr>
              <a:tr h="139216">
                <a:tc>
                  <a:txBody>
                    <a:bodyPr/>
                    <a:lstStyle/>
                    <a:p>
                      <a:pPr algn="l">
                        <a:spcAft>
                          <a:spcPts val="600"/>
                        </a:spcAft>
                      </a:pPr>
                      <a:r>
                        <a:rPr lang="en-GB" sz="900" dirty="0" err="1">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AFu</a:t>
                      </a:r>
                      <a:endParaRPr lang="en-GB" sz="1050" dirty="0">
                        <a:effectLst/>
                        <a:latin typeface="Cambria" panose="02040503050406030204" pitchFamily="18" charset="0"/>
                        <a:ea typeface="Times New Roman" panose="02020603050405020304" pitchFamily="18" charset="0"/>
                        <a:cs typeface="Times New Roman" panose="02020603050405020304" pitchFamily="18" charset="0"/>
                      </a:endParaRPr>
                    </a:p>
                  </a:txBody>
                  <a:tcPr marL="54791" marR="54791" marT="0" marB="0" anchor="b">
                    <a:lnL>
                      <a:noFill/>
                    </a:lnL>
                    <a:lnR>
                      <a:noFill/>
                    </a:lnR>
                    <a:lnT>
                      <a:noFill/>
                    </a:lnT>
                    <a:lnB>
                      <a:noFill/>
                    </a:lnB>
                    <a:noFill/>
                  </a:tcPr>
                </a:tc>
                <a:tc>
                  <a:txBody>
                    <a:bodyPr/>
                    <a:lstStyle/>
                    <a:p>
                      <a:pPr algn="r">
                        <a:spcAft>
                          <a:spcPts val="600"/>
                        </a:spcAft>
                      </a:pPr>
                      <a:r>
                        <a:rPr lang="en-GB" sz="9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0.036339</a:t>
                      </a:r>
                      <a:endParaRPr lang="en-GB" sz="1050">
                        <a:effectLst/>
                        <a:latin typeface="Cambria" panose="02040503050406030204" pitchFamily="18" charset="0"/>
                        <a:ea typeface="Times New Roman" panose="02020603050405020304" pitchFamily="18" charset="0"/>
                        <a:cs typeface="Times New Roman" panose="02020603050405020304" pitchFamily="18" charset="0"/>
                      </a:endParaRPr>
                    </a:p>
                  </a:txBody>
                  <a:tcPr marL="54791" marR="54791" marT="0" marB="0" anchor="b">
                    <a:lnL>
                      <a:noFill/>
                    </a:lnL>
                    <a:lnR>
                      <a:noFill/>
                    </a:lnR>
                    <a:lnT>
                      <a:noFill/>
                    </a:lnT>
                    <a:lnB>
                      <a:noFill/>
                    </a:lnB>
                    <a:noFill/>
                  </a:tcPr>
                </a:tc>
                <a:tc>
                  <a:txBody>
                    <a:bodyPr/>
                    <a:lstStyle/>
                    <a:p>
                      <a:pPr algn="l">
                        <a:spcAft>
                          <a:spcPts val="600"/>
                        </a:spcAft>
                      </a:pPr>
                      <a:r>
                        <a:rPr lang="en-GB" sz="9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[m2]</a:t>
                      </a:r>
                      <a:endParaRPr lang="en-GB" sz="1050">
                        <a:effectLst/>
                        <a:latin typeface="Cambria" panose="02040503050406030204" pitchFamily="18" charset="0"/>
                        <a:ea typeface="Times New Roman" panose="02020603050405020304" pitchFamily="18" charset="0"/>
                        <a:cs typeface="Times New Roman" panose="02020603050405020304" pitchFamily="18" charset="0"/>
                      </a:endParaRPr>
                    </a:p>
                  </a:txBody>
                  <a:tcPr marL="54791" marR="54791" marT="0" marB="0" anchor="b">
                    <a:lnL>
                      <a:noFill/>
                    </a:lnL>
                    <a:lnR>
                      <a:noFill/>
                    </a:lnR>
                    <a:lnT>
                      <a:noFill/>
                    </a:lnT>
                    <a:lnB>
                      <a:noFill/>
                    </a:lnB>
                    <a:noFill/>
                  </a:tcPr>
                </a:tc>
                <a:tc>
                  <a:txBody>
                    <a:bodyPr/>
                    <a:lstStyle/>
                    <a:p>
                      <a:pPr algn="l">
                        <a:spcAft>
                          <a:spcPts val="600"/>
                        </a:spcAft>
                      </a:pPr>
                      <a:r>
                        <a:rPr lang="en-GB" sz="9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pipe cross-sectional area</a:t>
                      </a:r>
                      <a:endParaRPr lang="en-GB" sz="1050">
                        <a:effectLst/>
                        <a:latin typeface="Cambria" panose="02040503050406030204" pitchFamily="18" charset="0"/>
                        <a:ea typeface="Times New Roman" panose="02020603050405020304" pitchFamily="18" charset="0"/>
                        <a:cs typeface="Times New Roman" panose="02020603050405020304" pitchFamily="18" charset="0"/>
                      </a:endParaRPr>
                    </a:p>
                  </a:txBody>
                  <a:tcPr marL="54791" marR="54791" marT="0" marB="0" anchor="b">
                    <a:lnL>
                      <a:noFill/>
                    </a:lnL>
                    <a:lnR>
                      <a:noFill/>
                    </a:lnR>
                    <a:lnT>
                      <a:noFill/>
                    </a:lnT>
                    <a:lnB>
                      <a:noFill/>
                    </a:lnB>
                    <a:noFill/>
                  </a:tcPr>
                </a:tc>
                <a:extLst>
                  <a:ext uri="{0D108BD9-81ED-4DB2-BD59-A6C34878D82A}">
                    <a16:rowId xmlns:a16="http://schemas.microsoft.com/office/drawing/2014/main" val="67300385"/>
                  </a:ext>
                </a:extLst>
              </a:tr>
              <a:tr h="139216">
                <a:tc>
                  <a:txBody>
                    <a:bodyPr/>
                    <a:lstStyle/>
                    <a:p>
                      <a:pPr algn="l">
                        <a:spcAft>
                          <a:spcPts val="600"/>
                        </a:spcAft>
                      </a:pPr>
                      <a:r>
                        <a:rPr lang="en-GB" sz="9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L</a:t>
                      </a:r>
                      <a:endParaRPr lang="en-GB" sz="1050">
                        <a:effectLst/>
                        <a:latin typeface="Cambria" panose="02040503050406030204" pitchFamily="18" charset="0"/>
                        <a:ea typeface="Times New Roman" panose="02020603050405020304" pitchFamily="18" charset="0"/>
                        <a:cs typeface="Times New Roman" panose="02020603050405020304" pitchFamily="18" charset="0"/>
                      </a:endParaRPr>
                    </a:p>
                  </a:txBody>
                  <a:tcPr marL="54791" marR="54791" marT="0" marB="0" anchor="b">
                    <a:lnL>
                      <a:noFill/>
                    </a:lnL>
                    <a:lnR>
                      <a:noFill/>
                    </a:lnR>
                    <a:lnT>
                      <a:noFill/>
                    </a:lnT>
                    <a:lnB>
                      <a:noFill/>
                    </a:lnB>
                    <a:noFill/>
                  </a:tcPr>
                </a:tc>
                <a:tc>
                  <a:txBody>
                    <a:bodyPr/>
                    <a:lstStyle/>
                    <a:p>
                      <a:pPr algn="r">
                        <a:spcAft>
                          <a:spcPts val="600"/>
                        </a:spcAft>
                      </a:pPr>
                      <a:r>
                        <a:rPr lang="en-GB" sz="9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0.8</a:t>
                      </a:r>
                      <a:endParaRPr lang="en-GB" sz="1050">
                        <a:effectLst/>
                        <a:latin typeface="Cambria" panose="02040503050406030204" pitchFamily="18" charset="0"/>
                        <a:ea typeface="Times New Roman" panose="02020603050405020304" pitchFamily="18" charset="0"/>
                        <a:cs typeface="Times New Roman" panose="02020603050405020304" pitchFamily="18" charset="0"/>
                      </a:endParaRPr>
                    </a:p>
                  </a:txBody>
                  <a:tcPr marL="54791" marR="54791" marT="0" marB="0" anchor="b">
                    <a:lnL>
                      <a:noFill/>
                    </a:lnL>
                    <a:lnR>
                      <a:noFill/>
                    </a:lnR>
                    <a:lnT>
                      <a:noFill/>
                    </a:lnT>
                    <a:lnB>
                      <a:noFill/>
                    </a:lnB>
                    <a:noFill/>
                  </a:tcPr>
                </a:tc>
                <a:tc>
                  <a:txBody>
                    <a:bodyPr/>
                    <a:lstStyle/>
                    <a:p>
                      <a:pPr algn="l">
                        <a:spcAft>
                          <a:spcPts val="600"/>
                        </a:spcAft>
                      </a:pPr>
                      <a:r>
                        <a:rPr lang="en-GB" sz="9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[m]</a:t>
                      </a:r>
                      <a:endParaRPr lang="en-GB" sz="1050">
                        <a:effectLst/>
                        <a:latin typeface="Cambria" panose="02040503050406030204" pitchFamily="18" charset="0"/>
                        <a:ea typeface="Times New Roman" panose="02020603050405020304" pitchFamily="18" charset="0"/>
                        <a:cs typeface="Times New Roman" panose="02020603050405020304" pitchFamily="18" charset="0"/>
                      </a:endParaRPr>
                    </a:p>
                  </a:txBody>
                  <a:tcPr marL="54791" marR="54791" marT="0" marB="0" anchor="b">
                    <a:lnL>
                      <a:noFill/>
                    </a:lnL>
                    <a:lnR>
                      <a:noFill/>
                    </a:lnR>
                    <a:lnT>
                      <a:noFill/>
                    </a:lnT>
                    <a:lnB>
                      <a:noFill/>
                    </a:lnB>
                    <a:noFill/>
                  </a:tcPr>
                </a:tc>
                <a:tc>
                  <a:txBody>
                    <a:bodyPr/>
                    <a:lstStyle/>
                    <a:p>
                      <a:pPr algn="l">
                        <a:spcAft>
                          <a:spcPts val="600"/>
                        </a:spcAft>
                      </a:pPr>
                      <a:r>
                        <a:rPr lang="en-GB" sz="9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pipe length</a:t>
                      </a:r>
                      <a:endParaRPr lang="en-GB" sz="1050">
                        <a:effectLst/>
                        <a:latin typeface="Cambria" panose="02040503050406030204" pitchFamily="18" charset="0"/>
                        <a:ea typeface="Times New Roman" panose="02020603050405020304" pitchFamily="18" charset="0"/>
                        <a:cs typeface="Times New Roman" panose="02020603050405020304" pitchFamily="18" charset="0"/>
                      </a:endParaRPr>
                    </a:p>
                  </a:txBody>
                  <a:tcPr marL="54791" marR="54791" marT="0" marB="0" anchor="b">
                    <a:lnL>
                      <a:noFill/>
                    </a:lnL>
                    <a:lnR>
                      <a:noFill/>
                    </a:lnR>
                    <a:lnT>
                      <a:noFill/>
                    </a:lnT>
                    <a:lnB>
                      <a:noFill/>
                    </a:lnB>
                    <a:noFill/>
                  </a:tcPr>
                </a:tc>
                <a:extLst>
                  <a:ext uri="{0D108BD9-81ED-4DB2-BD59-A6C34878D82A}">
                    <a16:rowId xmlns:a16="http://schemas.microsoft.com/office/drawing/2014/main" val="354672816"/>
                  </a:ext>
                </a:extLst>
              </a:tr>
              <a:tr h="278432">
                <a:tc>
                  <a:txBody>
                    <a:bodyPr/>
                    <a:lstStyle/>
                    <a:p>
                      <a:pPr algn="l">
                        <a:spcAft>
                          <a:spcPts val="600"/>
                        </a:spcAft>
                      </a:pPr>
                      <a:r>
                        <a:rPr lang="en-GB" sz="9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Aj</a:t>
                      </a:r>
                      <a:endParaRPr lang="en-GB" sz="1050">
                        <a:effectLst/>
                        <a:latin typeface="Cambria" panose="02040503050406030204" pitchFamily="18" charset="0"/>
                        <a:ea typeface="Times New Roman" panose="02020603050405020304" pitchFamily="18" charset="0"/>
                        <a:cs typeface="Times New Roman" panose="02020603050405020304" pitchFamily="18" charset="0"/>
                      </a:endParaRPr>
                    </a:p>
                  </a:txBody>
                  <a:tcPr marL="54791" marR="54791" marT="0" marB="0" anchor="b">
                    <a:lnL>
                      <a:noFill/>
                    </a:lnL>
                    <a:lnR>
                      <a:noFill/>
                    </a:lnR>
                    <a:lnT>
                      <a:noFill/>
                    </a:lnT>
                    <a:lnB>
                      <a:noFill/>
                    </a:lnB>
                    <a:noFill/>
                  </a:tcPr>
                </a:tc>
                <a:tc>
                  <a:txBody>
                    <a:bodyPr/>
                    <a:lstStyle/>
                    <a:p>
                      <a:pPr algn="r">
                        <a:spcAft>
                          <a:spcPts val="600"/>
                        </a:spcAft>
                      </a:pPr>
                      <a:r>
                        <a:rPr lang="en-GB" sz="9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0</a:t>
                      </a:r>
                      <a:endParaRPr lang="en-GB" sz="1050">
                        <a:effectLst/>
                        <a:latin typeface="Cambria" panose="02040503050406030204" pitchFamily="18" charset="0"/>
                        <a:ea typeface="Times New Roman" panose="02020603050405020304" pitchFamily="18" charset="0"/>
                        <a:cs typeface="Times New Roman" panose="02020603050405020304" pitchFamily="18" charset="0"/>
                      </a:endParaRPr>
                    </a:p>
                  </a:txBody>
                  <a:tcPr marL="54791" marR="54791" marT="0" marB="0" anchor="b">
                    <a:lnL>
                      <a:noFill/>
                    </a:lnL>
                    <a:lnR>
                      <a:noFill/>
                    </a:lnR>
                    <a:lnT>
                      <a:noFill/>
                    </a:lnT>
                    <a:lnB>
                      <a:noFill/>
                    </a:lnB>
                    <a:noFill/>
                  </a:tcPr>
                </a:tc>
                <a:tc>
                  <a:txBody>
                    <a:bodyPr/>
                    <a:lstStyle/>
                    <a:p>
                      <a:pPr algn="l">
                        <a:spcAft>
                          <a:spcPts val="600"/>
                        </a:spcAft>
                      </a:pPr>
                      <a:r>
                        <a:rPr lang="en-GB" sz="9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[m2]</a:t>
                      </a:r>
                      <a:endParaRPr lang="en-GB" sz="1050">
                        <a:effectLst/>
                        <a:latin typeface="Cambria" panose="02040503050406030204" pitchFamily="18" charset="0"/>
                        <a:ea typeface="Times New Roman" panose="02020603050405020304" pitchFamily="18" charset="0"/>
                        <a:cs typeface="Times New Roman" panose="02020603050405020304" pitchFamily="18" charset="0"/>
                      </a:endParaRPr>
                    </a:p>
                  </a:txBody>
                  <a:tcPr marL="54791" marR="54791" marT="0" marB="0" anchor="b">
                    <a:lnL>
                      <a:noFill/>
                    </a:lnL>
                    <a:lnR>
                      <a:noFill/>
                    </a:lnR>
                    <a:lnT>
                      <a:noFill/>
                    </a:lnT>
                    <a:lnB>
                      <a:noFill/>
                    </a:lnB>
                    <a:noFill/>
                  </a:tcPr>
                </a:tc>
                <a:tc>
                  <a:txBody>
                    <a:bodyPr/>
                    <a:lstStyle/>
                    <a:p>
                      <a:pPr algn="l">
                        <a:spcAft>
                          <a:spcPts val="600"/>
                        </a:spcAft>
                      </a:pPr>
                      <a:r>
                        <a:rPr lang="en-GB" sz="9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pipe outer surface between inner vessel and vacuum jacket</a:t>
                      </a:r>
                      <a:endParaRPr lang="en-GB" sz="1050">
                        <a:effectLst/>
                        <a:latin typeface="Cambria" panose="02040503050406030204" pitchFamily="18" charset="0"/>
                        <a:ea typeface="Times New Roman" panose="02020603050405020304" pitchFamily="18" charset="0"/>
                        <a:cs typeface="Times New Roman" panose="02020603050405020304" pitchFamily="18" charset="0"/>
                      </a:endParaRPr>
                    </a:p>
                  </a:txBody>
                  <a:tcPr marL="54791" marR="54791" marT="0" marB="0" anchor="b">
                    <a:lnL>
                      <a:noFill/>
                    </a:lnL>
                    <a:lnR>
                      <a:noFill/>
                    </a:lnR>
                    <a:lnT>
                      <a:noFill/>
                    </a:lnT>
                    <a:lnB>
                      <a:noFill/>
                    </a:lnB>
                    <a:noFill/>
                  </a:tcPr>
                </a:tc>
                <a:extLst>
                  <a:ext uri="{0D108BD9-81ED-4DB2-BD59-A6C34878D82A}">
                    <a16:rowId xmlns:a16="http://schemas.microsoft.com/office/drawing/2014/main" val="4060729119"/>
                  </a:ext>
                </a:extLst>
              </a:tr>
              <a:tr h="139216">
                <a:tc>
                  <a:txBody>
                    <a:bodyPr/>
                    <a:lstStyle/>
                    <a:p>
                      <a:pPr algn="l">
                        <a:spcAft>
                          <a:spcPts val="600"/>
                        </a:spcAft>
                      </a:pPr>
                      <a:r>
                        <a:rPr lang="en-GB" sz="9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Ae</a:t>
                      </a:r>
                      <a:endParaRPr lang="en-GB" sz="1050">
                        <a:effectLst/>
                        <a:latin typeface="Cambria" panose="02040503050406030204" pitchFamily="18" charset="0"/>
                        <a:ea typeface="Times New Roman" panose="02020603050405020304" pitchFamily="18" charset="0"/>
                        <a:cs typeface="Times New Roman" panose="02020603050405020304" pitchFamily="18" charset="0"/>
                      </a:endParaRPr>
                    </a:p>
                  </a:txBody>
                  <a:tcPr marL="54791" marR="54791" marT="0" marB="0" anchor="b">
                    <a:lnL>
                      <a:noFill/>
                    </a:lnL>
                    <a:lnR>
                      <a:noFill/>
                    </a:lnR>
                    <a:lnT>
                      <a:noFill/>
                    </a:lnT>
                    <a:lnB>
                      <a:noFill/>
                    </a:lnB>
                    <a:noFill/>
                  </a:tcPr>
                </a:tc>
                <a:tc>
                  <a:txBody>
                    <a:bodyPr/>
                    <a:lstStyle/>
                    <a:p>
                      <a:pPr algn="r">
                        <a:spcAft>
                          <a:spcPts val="600"/>
                        </a:spcAft>
                      </a:pPr>
                      <a:r>
                        <a:rPr lang="en-GB" sz="9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0.550658</a:t>
                      </a:r>
                      <a:endParaRPr lang="en-GB" sz="1050" dirty="0">
                        <a:effectLst/>
                        <a:latin typeface="Cambria" panose="02040503050406030204" pitchFamily="18" charset="0"/>
                        <a:ea typeface="Times New Roman" panose="02020603050405020304" pitchFamily="18" charset="0"/>
                        <a:cs typeface="Times New Roman" panose="02020603050405020304" pitchFamily="18" charset="0"/>
                      </a:endParaRPr>
                    </a:p>
                  </a:txBody>
                  <a:tcPr marL="54791" marR="54791" marT="0" marB="0" anchor="b">
                    <a:lnL>
                      <a:noFill/>
                    </a:lnL>
                    <a:lnR>
                      <a:noFill/>
                    </a:lnR>
                    <a:lnT>
                      <a:noFill/>
                    </a:lnT>
                    <a:lnB>
                      <a:noFill/>
                    </a:lnB>
                    <a:noFill/>
                  </a:tcPr>
                </a:tc>
                <a:tc>
                  <a:txBody>
                    <a:bodyPr/>
                    <a:lstStyle/>
                    <a:p>
                      <a:pPr algn="l">
                        <a:spcAft>
                          <a:spcPts val="600"/>
                        </a:spcAft>
                      </a:pPr>
                      <a:r>
                        <a:rPr lang="en-GB" sz="9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[m2]</a:t>
                      </a:r>
                      <a:endParaRPr lang="en-GB" sz="1050">
                        <a:effectLst/>
                        <a:latin typeface="Cambria" panose="02040503050406030204" pitchFamily="18" charset="0"/>
                        <a:ea typeface="Times New Roman" panose="02020603050405020304" pitchFamily="18" charset="0"/>
                        <a:cs typeface="Times New Roman" panose="02020603050405020304" pitchFamily="18" charset="0"/>
                      </a:endParaRPr>
                    </a:p>
                  </a:txBody>
                  <a:tcPr marL="54791" marR="54791" marT="0" marB="0" anchor="b">
                    <a:lnL>
                      <a:noFill/>
                    </a:lnL>
                    <a:lnR>
                      <a:noFill/>
                    </a:lnR>
                    <a:lnT>
                      <a:noFill/>
                    </a:lnT>
                    <a:lnB>
                      <a:noFill/>
                    </a:lnB>
                    <a:noFill/>
                  </a:tcPr>
                </a:tc>
                <a:tc>
                  <a:txBody>
                    <a:bodyPr/>
                    <a:lstStyle/>
                    <a:p>
                      <a:pPr algn="l">
                        <a:spcAft>
                          <a:spcPts val="600"/>
                        </a:spcAft>
                      </a:pPr>
                      <a:r>
                        <a:rPr lang="en-GB" sz="9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pipe outer surface outside vacuum jacket</a:t>
                      </a:r>
                      <a:endParaRPr lang="en-GB" sz="1050">
                        <a:effectLst/>
                        <a:latin typeface="Cambria" panose="02040503050406030204" pitchFamily="18" charset="0"/>
                        <a:ea typeface="Times New Roman" panose="02020603050405020304" pitchFamily="18" charset="0"/>
                        <a:cs typeface="Times New Roman" panose="02020603050405020304" pitchFamily="18" charset="0"/>
                      </a:endParaRPr>
                    </a:p>
                  </a:txBody>
                  <a:tcPr marL="54791" marR="54791" marT="0" marB="0" anchor="b">
                    <a:lnL>
                      <a:noFill/>
                    </a:lnL>
                    <a:lnR>
                      <a:noFill/>
                    </a:lnR>
                    <a:lnT>
                      <a:noFill/>
                    </a:lnT>
                    <a:lnB>
                      <a:noFill/>
                    </a:lnB>
                    <a:noFill/>
                  </a:tcPr>
                </a:tc>
                <a:extLst>
                  <a:ext uri="{0D108BD9-81ED-4DB2-BD59-A6C34878D82A}">
                    <a16:rowId xmlns:a16="http://schemas.microsoft.com/office/drawing/2014/main" val="3757986447"/>
                  </a:ext>
                </a:extLst>
              </a:tr>
              <a:tr h="162419">
                <a:tc>
                  <a:txBody>
                    <a:bodyPr/>
                    <a:lstStyle/>
                    <a:p>
                      <a:endParaRPr lang="en-GB" sz="1050">
                        <a:effectLst/>
                        <a:latin typeface="Times New Roman" panose="02020603050405020304" pitchFamily="18" charset="0"/>
                      </a:endParaRPr>
                    </a:p>
                  </a:txBody>
                  <a:tcPr marL="54791" marR="54791" marT="0" marB="0" anchor="b">
                    <a:lnL>
                      <a:noFill/>
                    </a:lnL>
                    <a:lnR>
                      <a:noFill/>
                    </a:lnR>
                    <a:lnT>
                      <a:noFill/>
                    </a:lnT>
                    <a:lnB>
                      <a:noFill/>
                    </a:lnB>
                    <a:noFill/>
                  </a:tcPr>
                </a:tc>
                <a:tc>
                  <a:txBody>
                    <a:bodyPr/>
                    <a:lstStyle/>
                    <a:p>
                      <a:endParaRPr lang="en-GB" sz="1050">
                        <a:effectLst/>
                        <a:latin typeface="Times New Roman" panose="02020603050405020304" pitchFamily="18" charset="0"/>
                      </a:endParaRPr>
                    </a:p>
                  </a:txBody>
                  <a:tcPr marL="54791" marR="54791" marT="0" marB="0" anchor="b">
                    <a:lnL>
                      <a:noFill/>
                    </a:lnL>
                    <a:lnR>
                      <a:noFill/>
                    </a:lnR>
                    <a:lnT>
                      <a:noFill/>
                    </a:lnT>
                    <a:lnB>
                      <a:noFill/>
                    </a:lnB>
                    <a:noFill/>
                  </a:tcPr>
                </a:tc>
                <a:tc>
                  <a:txBody>
                    <a:bodyPr/>
                    <a:lstStyle/>
                    <a:p>
                      <a:endParaRPr lang="en-GB" sz="1050">
                        <a:effectLst/>
                        <a:latin typeface="Times New Roman" panose="02020603050405020304" pitchFamily="18" charset="0"/>
                      </a:endParaRPr>
                    </a:p>
                  </a:txBody>
                  <a:tcPr marL="54791" marR="54791" marT="0" marB="0" anchor="b">
                    <a:lnL>
                      <a:noFill/>
                    </a:lnL>
                    <a:lnR>
                      <a:noFill/>
                    </a:lnR>
                    <a:lnT>
                      <a:noFill/>
                    </a:lnT>
                    <a:lnB>
                      <a:noFill/>
                    </a:lnB>
                    <a:noFill/>
                  </a:tcPr>
                </a:tc>
                <a:tc>
                  <a:txBody>
                    <a:bodyPr/>
                    <a:lstStyle/>
                    <a:p>
                      <a:endParaRPr lang="en-GB" sz="1050">
                        <a:effectLst/>
                        <a:latin typeface="Times New Roman" panose="02020603050405020304" pitchFamily="18" charset="0"/>
                      </a:endParaRPr>
                    </a:p>
                  </a:txBody>
                  <a:tcPr marL="54791" marR="54791" marT="0" marB="0" anchor="b">
                    <a:lnL>
                      <a:noFill/>
                    </a:lnL>
                    <a:lnR>
                      <a:noFill/>
                    </a:lnR>
                    <a:lnT>
                      <a:noFill/>
                    </a:lnT>
                    <a:lnB>
                      <a:noFill/>
                    </a:lnB>
                    <a:noFill/>
                  </a:tcPr>
                </a:tc>
                <a:extLst>
                  <a:ext uri="{0D108BD9-81ED-4DB2-BD59-A6C34878D82A}">
                    <a16:rowId xmlns:a16="http://schemas.microsoft.com/office/drawing/2014/main" val="2754825838"/>
                  </a:ext>
                </a:extLst>
              </a:tr>
              <a:tr h="162419">
                <a:tc gridSpan="2">
                  <a:txBody>
                    <a:bodyPr/>
                    <a:lstStyle/>
                    <a:p>
                      <a:pPr algn="l">
                        <a:spcAft>
                          <a:spcPts val="600"/>
                        </a:spcAft>
                      </a:pPr>
                      <a:r>
                        <a:rPr lang="en-GB" sz="900" b="1">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Temperature at location X</a:t>
                      </a:r>
                      <a:endParaRPr lang="en-GB" sz="1050">
                        <a:effectLst/>
                        <a:latin typeface="Cambria" panose="02040503050406030204" pitchFamily="18" charset="0"/>
                        <a:ea typeface="Times New Roman" panose="02020603050405020304" pitchFamily="18" charset="0"/>
                        <a:cs typeface="Times New Roman" panose="02020603050405020304" pitchFamily="18" charset="0"/>
                      </a:endParaRPr>
                    </a:p>
                  </a:txBody>
                  <a:tcPr marL="54791" marR="54791" marT="0" marB="0" anchor="b">
                    <a:lnL>
                      <a:noFill/>
                    </a:lnL>
                    <a:lnR>
                      <a:noFill/>
                    </a:lnR>
                    <a:lnT>
                      <a:noFill/>
                    </a:lnT>
                    <a:lnB>
                      <a:noFill/>
                    </a:lnB>
                    <a:noFill/>
                  </a:tcPr>
                </a:tc>
                <a:tc hMerge="1">
                  <a:txBody>
                    <a:bodyPr/>
                    <a:lstStyle/>
                    <a:p>
                      <a:endParaRPr lang="en-GB"/>
                    </a:p>
                  </a:txBody>
                  <a:tcPr/>
                </a:tc>
                <a:tc>
                  <a:txBody>
                    <a:bodyPr/>
                    <a:lstStyle/>
                    <a:p>
                      <a:endParaRPr lang="en-GB" sz="1050">
                        <a:effectLst/>
                        <a:latin typeface="Times New Roman" panose="02020603050405020304" pitchFamily="18" charset="0"/>
                      </a:endParaRPr>
                    </a:p>
                  </a:txBody>
                  <a:tcPr marL="54791" marR="54791" marT="0" marB="0" anchor="b">
                    <a:lnL>
                      <a:noFill/>
                    </a:lnL>
                    <a:lnR>
                      <a:noFill/>
                    </a:lnR>
                    <a:lnT>
                      <a:noFill/>
                    </a:lnT>
                    <a:lnB>
                      <a:noFill/>
                    </a:lnB>
                    <a:noFill/>
                  </a:tcPr>
                </a:tc>
                <a:tc>
                  <a:txBody>
                    <a:bodyPr/>
                    <a:lstStyle/>
                    <a:p>
                      <a:endParaRPr lang="en-GB" sz="1050">
                        <a:effectLst/>
                        <a:latin typeface="Times New Roman" panose="02020603050405020304" pitchFamily="18" charset="0"/>
                      </a:endParaRPr>
                    </a:p>
                  </a:txBody>
                  <a:tcPr marL="54791" marR="54791" marT="0" marB="0" anchor="b">
                    <a:lnL>
                      <a:noFill/>
                    </a:lnL>
                    <a:lnR>
                      <a:noFill/>
                    </a:lnR>
                    <a:lnT>
                      <a:noFill/>
                    </a:lnT>
                    <a:lnB>
                      <a:noFill/>
                    </a:lnB>
                    <a:noFill/>
                  </a:tcPr>
                </a:tc>
                <a:extLst>
                  <a:ext uri="{0D108BD9-81ED-4DB2-BD59-A6C34878D82A}">
                    <a16:rowId xmlns:a16="http://schemas.microsoft.com/office/drawing/2014/main" val="3212480744"/>
                  </a:ext>
                </a:extLst>
              </a:tr>
              <a:tr h="139216">
                <a:tc>
                  <a:txBody>
                    <a:bodyPr/>
                    <a:lstStyle/>
                    <a:p>
                      <a:pPr algn="l">
                        <a:spcAft>
                          <a:spcPts val="600"/>
                        </a:spcAft>
                      </a:pPr>
                      <a:r>
                        <a:rPr lang="en-GB" sz="9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Up</a:t>
                      </a:r>
                      <a:endParaRPr lang="en-GB" sz="1050">
                        <a:effectLst/>
                        <a:latin typeface="Cambria" panose="02040503050406030204" pitchFamily="18" charset="0"/>
                        <a:ea typeface="Times New Roman" panose="02020603050405020304" pitchFamily="18" charset="0"/>
                        <a:cs typeface="Times New Roman" panose="02020603050405020304" pitchFamily="18" charset="0"/>
                      </a:endParaRPr>
                    </a:p>
                  </a:txBody>
                  <a:tcPr marL="54791" marR="54791" marT="0" marB="0" anchor="b">
                    <a:lnL>
                      <a:noFill/>
                    </a:lnL>
                    <a:lnR>
                      <a:noFill/>
                    </a:lnR>
                    <a:lnT>
                      <a:noFill/>
                    </a:lnT>
                    <a:lnB>
                      <a:noFill/>
                    </a:lnB>
                    <a:noFill/>
                  </a:tcPr>
                </a:tc>
                <a:tc>
                  <a:txBody>
                    <a:bodyPr/>
                    <a:lstStyle/>
                    <a:p>
                      <a:pPr algn="r">
                        <a:spcAft>
                          <a:spcPts val="600"/>
                        </a:spcAft>
                      </a:pPr>
                      <a:r>
                        <a:rPr lang="en-GB" sz="9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105</a:t>
                      </a:r>
                      <a:endParaRPr lang="en-GB" sz="1050">
                        <a:effectLst/>
                        <a:latin typeface="Cambria" panose="02040503050406030204" pitchFamily="18" charset="0"/>
                        <a:ea typeface="Times New Roman" panose="02020603050405020304" pitchFamily="18" charset="0"/>
                        <a:cs typeface="Times New Roman" panose="02020603050405020304" pitchFamily="18" charset="0"/>
                      </a:endParaRPr>
                    </a:p>
                  </a:txBody>
                  <a:tcPr marL="54791" marR="54791" marT="0" marB="0" anchor="b">
                    <a:lnL>
                      <a:noFill/>
                    </a:lnL>
                    <a:lnR>
                      <a:noFill/>
                    </a:lnR>
                    <a:lnT>
                      <a:noFill/>
                    </a:lnT>
                    <a:lnB>
                      <a:noFill/>
                    </a:lnB>
                    <a:solidFill>
                      <a:srgbClr val="F2F2F2"/>
                    </a:solidFill>
                  </a:tcPr>
                </a:tc>
                <a:tc>
                  <a:txBody>
                    <a:bodyPr/>
                    <a:lstStyle/>
                    <a:p>
                      <a:pPr algn="l">
                        <a:spcAft>
                          <a:spcPts val="600"/>
                        </a:spcAft>
                      </a:pPr>
                      <a:r>
                        <a:rPr lang="en-GB" sz="9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[W/m2-K]</a:t>
                      </a:r>
                      <a:endParaRPr lang="en-GB" sz="1050">
                        <a:effectLst/>
                        <a:latin typeface="Cambria" panose="02040503050406030204" pitchFamily="18" charset="0"/>
                        <a:ea typeface="Times New Roman" panose="02020603050405020304" pitchFamily="18" charset="0"/>
                        <a:cs typeface="Times New Roman" panose="02020603050405020304" pitchFamily="18" charset="0"/>
                      </a:endParaRPr>
                    </a:p>
                  </a:txBody>
                  <a:tcPr marL="54791" marR="54791" marT="0" marB="0" anchor="b">
                    <a:lnL>
                      <a:noFill/>
                    </a:lnL>
                    <a:lnR>
                      <a:noFill/>
                    </a:lnR>
                    <a:lnT>
                      <a:noFill/>
                    </a:lnT>
                    <a:lnB>
                      <a:noFill/>
                    </a:lnB>
                    <a:noFill/>
                  </a:tcPr>
                </a:tc>
                <a:tc>
                  <a:txBody>
                    <a:bodyPr/>
                    <a:lstStyle/>
                    <a:p>
                      <a:pPr algn="l">
                        <a:spcAft>
                          <a:spcPts val="600"/>
                        </a:spcAft>
                      </a:pPr>
                      <a:r>
                        <a:rPr lang="en-GB" sz="9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overall HTC</a:t>
                      </a:r>
                      <a:endParaRPr lang="en-GB" sz="1050">
                        <a:effectLst/>
                        <a:latin typeface="Cambria" panose="02040503050406030204" pitchFamily="18" charset="0"/>
                        <a:ea typeface="Times New Roman" panose="02020603050405020304" pitchFamily="18" charset="0"/>
                        <a:cs typeface="Times New Roman" panose="02020603050405020304" pitchFamily="18" charset="0"/>
                      </a:endParaRPr>
                    </a:p>
                  </a:txBody>
                  <a:tcPr marL="54791" marR="54791" marT="0" marB="0" anchor="b">
                    <a:lnL>
                      <a:noFill/>
                    </a:lnL>
                    <a:lnR>
                      <a:noFill/>
                    </a:lnR>
                    <a:lnT>
                      <a:noFill/>
                    </a:lnT>
                    <a:lnB>
                      <a:noFill/>
                    </a:lnB>
                    <a:noFill/>
                  </a:tcPr>
                </a:tc>
                <a:extLst>
                  <a:ext uri="{0D108BD9-81ED-4DB2-BD59-A6C34878D82A}">
                    <a16:rowId xmlns:a16="http://schemas.microsoft.com/office/drawing/2014/main" val="3484130303"/>
                  </a:ext>
                </a:extLst>
              </a:tr>
              <a:tr h="278432">
                <a:tc>
                  <a:txBody>
                    <a:bodyPr/>
                    <a:lstStyle/>
                    <a:p>
                      <a:pPr algn="l">
                        <a:spcAft>
                          <a:spcPts val="600"/>
                        </a:spcAft>
                      </a:pPr>
                      <a:r>
                        <a:rPr lang="en-GB" sz="9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cp</a:t>
                      </a:r>
                      <a:endParaRPr lang="en-GB" sz="1050">
                        <a:effectLst/>
                        <a:latin typeface="Cambria" panose="02040503050406030204" pitchFamily="18" charset="0"/>
                        <a:ea typeface="Times New Roman" panose="02020603050405020304" pitchFamily="18" charset="0"/>
                        <a:cs typeface="Times New Roman" panose="02020603050405020304" pitchFamily="18" charset="0"/>
                      </a:endParaRPr>
                    </a:p>
                  </a:txBody>
                  <a:tcPr marL="54791" marR="54791" marT="0" marB="0" anchor="b">
                    <a:lnL>
                      <a:noFill/>
                    </a:lnL>
                    <a:lnR>
                      <a:noFill/>
                    </a:lnR>
                    <a:lnT>
                      <a:noFill/>
                    </a:lnT>
                    <a:lnB>
                      <a:noFill/>
                    </a:lnB>
                    <a:noFill/>
                  </a:tcPr>
                </a:tc>
                <a:tc>
                  <a:txBody>
                    <a:bodyPr/>
                    <a:lstStyle/>
                    <a:p>
                      <a:pPr algn="r">
                        <a:spcAft>
                          <a:spcPts val="600"/>
                        </a:spcAft>
                      </a:pPr>
                      <a:r>
                        <a:rPr lang="en-GB" sz="9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0.521</a:t>
                      </a:r>
                      <a:endParaRPr lang="en-GB" sz="1050">
                        <a:effectLst/>
                        <a:latin typeface="Cambria" panose="02040503050406030204" pitchFamily="18" charset="0"/>
                        <a:ea typeface="Times New Roman" panose="02020603050405020304" pitchFamily="18" charset="0"/>
                        <a:cs typeface="Times New Roman" panose="02020603050405020304" pitchFamily="18" charset="0"/>
                      </a:endParaRPr>
                    </a:p>
                  </a:txBody>
                  <a:tcPr marL="54791" marR="54791" marT="0" marB="0" anchor="b">
                    <a:lnL>
                      <a:noFill/>
                    </a:lnL>
                    <a:lnR>
                      <a:noFill/>
                    </a:lnR>
                    <a:lnT>
                      <a:noFill/>
                    </a:lnT>
                    <a:lnB>
                      <a:noFill/>
                    </a:lnB>
                    <a:solidFill>
                      <a:srgbClr val="F2F2F2"/>
                    </a:solidFill>
                  </a:tcPr>
                </a:tc>
                <a:tc>
                  <a:txBody>
                    <a:bodyPr/>
                    <a:lstStyle/>
                    <a:p>
                      <a:pPr algn="l">
                        <a:spcAft>
                          <a:spcPts val="600"/>
                        </a:spcAft>
                      </a:pPr>
                      <a:r>
                        <a:rPr lang="en-GB" sz="9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[kJ/kg-K]</a:t>
                      </a:r>
                      <a:endParaRPr lang="en-GB" sz="1050" dirty="0">
                        <a:effectLst/>
                        <a:latin typeface="Cambria" panose="02040503050406030204" pitchFamily="18" charset="0"/>
                        <a:ea typeface="Times New Roman" panose="02020603050405020304" pitchFamily="18" charset="0"/>
                        <a:cs typeface="Times New Roman" panose="02020603050405020304" pitchFamily="18" charset="0"/>
                      </a:endParaRPr>
                    </a:p>
                  </a:txBody>
                  <a:tcPr marL="54791" marR="54791" marT="0" marB="0" anchor="b">
                    <a:lnL>
                      <a:noFill/>
                    </a:lnL>
                    <a:lnR>
                      <a:noFill/>
                    </a:lnR>
                    <a:lnT>
                      <a:noFill/>
                    </a:lnT>
                    <a:lnB>
                      <a:noFill/>
                    </a:lnB>
                    <a:noFill/>
                  </a:tcPr>
                </a:tc>
                <a:tc>
                  <a:txBody>
                    <a:bodyPr/>
                    <a:lstStyle/>
                    <a:p>
                      <a:pPr algn="l">
                        <a:spcAft>
                          <a:spcPts val="600"/>
                        </a:spcAft>
                      </a:pPr>
                      <a:r>
                        <a:rPr lang="en-GB" sz="9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specific heat at mean temperature between saturation and 922 K</a:t>
                      </a:r>
                      <a:endParaRPr lang="en-GB" sz="1050">
                        <a:effectLst/>
                        <a:latin typeface="Cambria" panose="02040503050406030204" pitchFamily="18" charset="0"/>
                        <a:ea typeface="Times New Roman" panose="02020603050405020304" pitchFamily="18" charset="0"/>
                        <a:cs typeface="Times New Roman" panose="02020603050405020304" pitchFamily="18" charset="0"/>
                      </a:endParaRPr>
                    </a:p>
                  </a:txBody>
                  <a:tcPr marL="54791" marR="54791" marT="0" marB="0" anchor="b">
                    <a:lnL>
                      <a:noFill/>
                    </a:lnL>
                    <a:lnR>
                      <a:noFill/>
                    </a:lnR>
                    <a:lnT>
                      <a:noFill/>
                    </a:lnT>
                    <a:lnB>
                      <a:noFill/>
                    </a:lnB>
                    <a:noFill/>
                  </a:tcPr>
                </a:tc>
                <a:extLst>
                  <a:ext uri="{0D108BD9-81ED-4DB2-BD59-A6C34878D82A}">
                    <a16:rowId xmlns:a16="http://schemas.microsoft.com/office/drawing/2014/main" val="2325091930"/>
                  </a:ext>
                </a:extLst>
              </a:tr>
              <a:tr h="139216">
                <a:tc>
                  <a:txBody>
                    <a:bodyPr/>
                    <a:lstStyle/>
                    <a:p>
                      <a:pPr algn="l">
                        <a:spcAft>
                          <a:spcPts val="600"/>
                        </a:spcAft>
                      </a:pPr>
                      <a:r>
                        <a:rPr lang="en-GB" sz="9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Tx = Ti</a:t>
                      </a:r>
                      <a:endParaRPr lang="en-GB" sz="1050">
                        <a:effectLst/>
                        <a:latin typeface="Cambria" panose="02040503050406030204" pitchFamily="18" charset="0"/>
                        <a:ea typeface="Times New Roman" panose="02020603050405020304" pitchFamily="18" charset="0"/>
                        <a:cs typeface="Times New Roman" panose="02020603050405020304" pitchFamily="18" charset="0"/>
                      </a:endParaRPr>
                    </a:p>
                  </a:txBody>
                  <a:tcPr marL="54791" marR="54791" marT="0" marB="0" anchor="b">
                    <a:lnL>
                      <a:noFill/>
                    </a:lnL>
                    <a:lnR>
                      <a:noFill/>
                    </a:lnR>
                    <a:lnT>
                      <a:noFill/>
                    </a:lnT>
                    <a:lnB>
                      <a:noFill/>
                    </a:lnB>
                    <a:noFill/>
                  </a:tcPr>
                </a:tc>
                <a:tc>
                  <a:txBody>
                    <a:bodyPr/>
                    <a:lstStyle/>
                    <a:p>
                      <a:pPr algn="r">
                        <a:spcAft>
                          <a:spcPts val="600"/>
                        </a:spcAft>
                      </a:pPr>
                      <a:r>
                        <a:rPr lang="en-GB" sz="9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246.8497</a:t>
                      </a:r>
                      <a:endParaRPr lang="en-GB" sz="1050">
                        <a:effectLst/>
                        <a:latin typeface="Cambria" panose="02040503050406030204" pitchFamily="18" charset="0"/>
                        <a:ea typeface="Times New Roman" panose="02020603050405020304" pitchFamily="18" charset="0"/>
                        <a:cs typeface="Times New Roman" panose="02020603050405020304" pitchFamily="18" charset="0"/>
                      </a:endParaRPr>
                    </a:p>
                  </a:txBody>
                  <a:tcPr marL="54791" marR="54791" marT="0" marB="0" anchor="b">
                    <a:lnL>
                      <a:noFill/>
                    </a:lnL>
                    <a:lnR>
                      <a:noFill/>
                    </a:lnR>
                    <a:lnT>
                      <a:noFill/>
                    </a:lnT>
                    <a:lnB>
                      <a:noFill/>
                    </a:lnB>
                    <a:noFill/>
                  </a:tcPr>
                </a:tc>
                <a:tc>
                  <a:txBody>
                    <a:bodyPr/>
                    <a:lstStyle/>
                    <a:p>
                      <a:pPr algn="l">
                        <a:spcAft>
                          <a:spcPts val="600"/>
                        </a:spcAft>
                      </a:pPr>
                      <a:r>
                        <a:rPr lang="en-GB" sz="9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[K]</a:t>
                      </a:r>
                      <a:endParaRPr lang="en-GB" sz="1050">
                        <a:effectLst/>
                        <a:latin typeface="Cambria" panose="02040503050406030204" pitchFamily="18" charset="0"/>
                        <a:ea typeface="Times New Roman" panose="02020603050405020304" pitchFamily="18" charset="0"/>
                        <a:cs typeface="Times New Roman" panose="02020603050405020304" pitchFamily="18" charset="0"/>
                      </a:endParaRPr>
                    </a:p>
                  </a:txBody>
                  <a:tcPr marL="54791" marR="54791" marT="0" marB="0" anchor="b">
                    <a:lnL>
                      <a:noFill/>
                    </a:lnL>
                    <a:lnR>
                      <a:noFill/>
                    </a:lnR>
                    <a:lnT>
                      <a:noFill/>
                    </a:lnT>
                    <a:lnB>
                      <a:noFill/>
                    </a:lnB>
                    <a:noFill/>
                  </a:tcPr>
                </a:tc>
                <a:tc>
                  <a:txBody>
                    <a:bodyPr/>
                    <a:lstStyle/>
                    <a:p>
                      <a:pPr algn="l">
                        <a:spcAft>
                          <a:spcPts val="600"/>
                        </a:spcAft>
                      </a:pPr>
                      <a:r>
                        <a:rPr lang="en-GB" sz="9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temperature at location x (valve inlet)</a:t>
                      </a:r>
                      <a:endParaRPr lang="en-GB" sz="1050">
                        <a:effectLst/>
                        <a:latin typeface="Cambria" panose="02040503050406030204" pitchFamily="18" charset="0"/>
                        <a:ea typeface="Times New Roman" panose="02020603050405020304" pitchFamily="18" charset="0"/>
                        <a:cs typeface="Times New Roman" panose="02020603050405020304" pitchFamily="18" charset="0"/>
                      </a:endParaRPr>
                    </a:p>
                  </a:txBody>
                  <a:tcPr marL="54791" marR="54791" marT="0" marB="0" anchor="b">
                    <a:lnL>
                      <a:noFill/>
                    </a:lnL>
                    <a:lnR>
                      <a:noFill/>
                    </a:lnR>
                    <a:lnT>
                      <a:noFill/>
                    </a:lnT>
                    <a:lnB>
                      <a:noFill/>
                    </a:lnB>
                    <a:noFill/>
                  </a:tcPr>
                </a:tc>
                <a:extLst>
                  <a:ext uri="{0D108BD9-81ED-4DB2-BD59-A6C34878D82A}">
                    <a16:rowId xmlns:a16="http://schemas.microsoft.com/office/drawing/2014/main" val="4067997409"/>
                  </a:ext>
                </a:extLst>
              </a:tr>
              <a:tr h="139216">
                <a:tc>
                  <a:txBody>
                    <a:bodyPr/>
                    <a:lstStyle/>
                    <a:p>
                      <a:pPr algn="l">
                        <a:spcAft>
                          <a:spcPts val="600"/>
                        </a:spcAft>
                      </a:pPr>
                      <a:r>
                        <a:rPr lang="en-GB" sz="9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ν(Ti)</a:t>
                      </a:r>
                      <a:endParaRPr lang="en-GB" sz="1050">
                        <a:effectLst/>
                        <a:latin typeface="Cambria" panose="02040503050406030204" pitchFamily="18" charset="0"/>
                        <a:ea typeface="Times New Roman" panose="02020603050405020304" pitchFamily="18" charset="0"/>
                        <a:cs typeface="Times New Roman" panose="02020603050405020304" pitchFamily="18" charset="0"/>
                      </a:endParaRPr>
                    </a:p>
                  </a:txBody>
                  <a:tcPr marL="54791" marR="54791" marT="0" marB="0" anchor="b">
                    <a:lnL>
                      <a:noFill/>
                    </a:lnL>
                    <a:lnR>
                      <a:noFill/>
                    </a:lnR>
                    <a:lnT>
                      <a:noFill/>
                    </a:lnT>
                    <a:lnB>
                      <a:noFill/>
                    </a:lnB>
                    <a:noFill/>
                  </a:tcPr>
                </a:tc>
                <a:tc>
                  <a:txBody>
                    <a:bodyPr/>
                    <a:lstStyle/>
                    <a:p>
                      <a:pPr algn="r">
                        <a:spcAft>
                          <a:spcPts val="600"/>
                        </a:spcAft>
                      </a:pPr>
                      <a:r>
                        <a:rPr lang="en-GB" sz="9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0.396022</a:t>
                      </a:r>
                      <a:endParaRPr lang="en-GB" sz="1050">
                        <a:effectLst/>
                        <a:latin typeface="Cambria" panose="02040503050406030204" pitchFamily="18" charset="0"/>
                        <a:ea typeface="Times New Roman" panose="02020603050405020304" pitchFamily="18" charset="0"/>
                        <a:cs typeface="Times New Roman" panose="02020603050405020304" pitchFamily="18" charset="0"/>
                      </a:endParaRPr>
                    </a:p>
                  </a:txBody>
                  <a:tcPr marL="54791" marR="54791" marT="0" marB="0" anchor="b">
                    <a:lnL>
                      <a:noFill/>
                    </a:lnL>
                    <a:lnR>
                      <a:noFill/>
                    </a:lnR>
                    <a:lnT>
                      <a:noFill/>
                    </a:lnT>
                    <a:lnB>
                      <a:noFill/>
                    </a:lnB>
                    <a:solidFill>
                      <a:srgbClr val="E2EFDA"/>
                    </a:solidFill>
                  </a:tcPr>
                </a:tc>
                <a:tc>
                  <a:txBody>
                    <a:bodyPr/>
                    <a:lstStyle/>
                    <a:p>
                      <a:pPr algn="l">
                        <a:spcAft>
                          <a:spcPts val="600"/>
                        </a:spcAft>
                      </a:pPr>
                      <a:r>
                        <a:rPr lang="en-GB" sz="9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[m3/kg]</a:t>
                      </a:r>
                      <a:endParaRPr lang="en-GB" sz="1050" dirty="0">
                        <a:effectLst/>
                        <a:latin typeface="Cambria" panose="02040503050406030204" pitchFamily="18" charset="0"/>
                        <a:ea typeface="Times New Roman" panose="02020603050405020304" pitchFamily="18" charset="0"/>
                        <a:cs typeface="Times New Roman" panose="02020603050405020304" pitchFamily="18" charset="0"/>
                      </a:endParaRPr>
                    </a:p>
                  </a:txBody>
                  <a:tcPr marL="54791" marR="54791" marT="0" marB="0" anchor="b">
                    <a:lnL>
                      <a:noFill/>
                    </a:lnL>
                    <a:lnR>
                      <a:noFill/>
                    </a:lnR>
                    <a:lnT>
                      <a:noFill/>
                    </a:lnT>
                    <a:lnB>
                      <a:noFill/>
                    </a:lnB>
                    <a:noFill/>
                  </a:tcPr>
                </a:tc>
                <a:tc>
                  <a:txBody>
                    <a:bodyPr/>
                    <a:lstStyle/>
                    <a:p>
                      <a:pPr algn="l">
                        <a:spcAft>
                          <a:spcPts val="600"/>
                        </a:spcAft>
                      </a:pPr>
                      <a:r>
                        <a:rPr lang="en-GB" sz="9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specific volume at location x</a:t>
                      </a:r>
                      <a:endParaRPr lang="en-GB" sz="1050">
                        <a:effectLst/>
                        <a:latin typeface="Cambria" panose="02040503050406030204" pitchFamily="18" charset="0"/>
                        <a:ea typeface="Times New Roman" panose="02020603050405020304" pitchFamily="18" charset="0"/>
                        <a:cs typeface="Times New Roman" panose="02020603050405020304" pitchFamily="18" charset="0"/>
                      </a:endParaRPr>
                    </a:p>
                  </a:txBody>
                  <a:tcPr marL="54791" marR="54791" marT="0" marB="0" anchor="b">
                    <a:lnL>
                      <a:noFill/>
                    </a:lnL>
                    <a:lnR>
                      <a:noFill/>
                    </a:lnR>
                    <a:lnT>
                      <a:noFill/>
                    </a:lnT>
                    <a:lnB>
                      <a:noFill/>
                    </a:lnB>
                    <a:noFill/>
                  </a:tcPr>
                </a:tc>
                <a:extLst>
                  <a:ext uri="{0D108BD9-81ED-4DB2-BD59-A6C34878D82A}">
                    <a16:rowId xmlns:a16="http://schemas.microsoft.com/office/drawing/2014/main" val="3219765693"/>
                  </a:ext>
                </a:extLst>
              </a:tr>
              <a:tr h="278432">
                <a:tc>
                  <a:txBody>
                    <a:bodyPr/>
                    <a:lstStyle/>
                    <a:p>
                      <a:pPr algn="l">
                        <a:spcAft>
                          <a:spcPts val="600"/>
                        </a:spcAft>
                      </a:pPr>
                      <a:r>
                        <a:rPr lang="en-GB" sz="9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ν</a:t>
                      </a:r>
                      <a:r>
                        <a:rPr lang="en-GB" sz="900" baseline="-250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u</a:t>
                      </a:r>
                      <a:endParaRPr lang="en-GB" sz="1050">
                        <a:effectLst/>
                        <a:latin typeface="Cambria" panose="02040503050406030204" pitchFamily="18" charset="0"/>
                        <a:ea typeface="Times New Roman" panose="02020603050405020304" pitchFamily="18" charset="0"/>
                        <a:cs typeface="Times New Roman" panose="02020603050405020304" pitchFamily="18" charset="0"/>
                      </a:endParaRPr>
                    </a:p>
                  </a:txBody>
                  <a:tcPr marL="54791" marR="54791" marT="0" marB="0" anchor="b">
                    <a:lnL>
                      <a:noFill/>
                    </a:lnL>
                    <a:lnR>
                      <a:noFill/>
                    </a:lnR>
                    <a:lnT>
                      <a:noFill/>
                    </a:lnT>
                    <a:lnB>
                      <a:noFill/>
                    </a:lnB>
                    <a:noFill/>
                  </a:tcPr>
                </a:tc>
                <a:tc>
                  <a:txBody>
                    <a:bodyPr/>
                    <a:lstStyle/>
                    <a:p>
                      <a:pPr algn="r">
                        <a:spcAft>
                          <a:spcPts val="600"/>
                        </a:spcAft>
                      </a:pPr>
                      <a:r>
                        <a:rPr lang="en-GB" sz="9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0.267158</a:t>
                      </a:r>
                      <a:endParaRPr lang="en-GB" sz="1050">
                        <a:effectLst/>
                        <a:latin typeface="Cambria" panose="02040503050406030204" pitchFamily="18" charset="0"/>
                        <a:ea typeface="Times New Roman" panose="02020603050405020304" pitchFamily="18" charset="0"/>
                        <a:cs typeface="Times New Roman" panose="02020603050405020304" pitchFamily="18" charset="0"/>
                      </a:endParaRPr>
                    </a:p>
                  </a:txBody>
                  <a:tcPr marL="54791" marR="54791" marT="0" marB="0" anchor="b">
                    <a:lnL>
                      <a:noFill/>
                    </a:lnL>
                    <a:lnR>
                      <a:noFill/>
                    </a:lnR>
                    <a:lnT>
                      <a:noFill/>
                    </a:lnT>
                    <a:lnB>
                      <a:noFill/>
                    </a:lnB>
                    <a:noFill/>
                  </a:tcPr>
                </a:tc>
                <a:tc>
                  <a:txBody>
                    <a:bodyPr/>
                    <a:lstStyle/>
                    <a:p>
                      <a:pPr algn="l">
                        <a:spcAft>
                          <a:spcPts val="600"/>
                        </a:spcAft>
                      </a:pPr>
                      <a:r>
                        <a:rPr lang="en-GB" sz="9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[m3/kg]</a:t>
                      </a:r>
                      <a:endParaRPr lang="en-GB" sz="1050">
                        <a:effectLst/>
                        <a:latin typeface="Cambria" panose="02040503050406030204" pitchFamily="18" charset="0"/>
                        <a:ea typeface="Times New Roman" panose="02020603050405020304" pitchFamily="18" charset="0"/>
                        <a:cs typeface="Times New Roman" panose="02020603050405020304" pitchFamily="18" charset="0"/>
                      </a:endParaRPr>
                    </a:p>
                  </a:txBody>
                  <a:tcPr marL="54791" marR="54791" marT="0" marB="0" anchor="b">
                    <a:lnL>
                      <a:noFill/>
                    </a:lnL>
                    <a:lnR>
                      <a:noFill/>
                    </a:lnR>
                    <a:lnT>
                      <a:noFill/>
                    </a:lnT>
                    <a:lnB>
                      <a:noFill/>
                    </a:lnB>
                    <a:noFill/>
                  </a:tcPr>
                </a:tc>
                <a:tc>
                  <a:txBody>
                    <a:bodyPr/>
                    <a:lstStyle/>
                    <a:p>
                      <a:pPr algn="l">
                        <a:spcAft>
                          <a:spcPts val="600"/>
                        </a:spcAft>
                      </a:pPr>
                      <a:r>
                        <a:rPr lang="en-GB" sz="9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average specific volume between saturated and location x</a:t>
                      </a:r>
                      <a:endParaRPr lang="en-GB" sz="1050">
                        <a:effectLst/>
                        <a:latin typeface="Cambria" panose="02040503050406030204" pitchFamily="18" charset="0"/>
                        <a:ea typeface="Times New Roman" panose="02020603050405020304" pitchFamily="18" charset="0"/>
                        <a:cs typeface="Times New Roman" panose="02020603050405020304" pitchFamily="18" charset="0"/>
                      </a:endParaRPr>
                    </a:p>
                  </a:txBody>
                  <a:tcPr marL="54791" marR="54791" marT="0" marB="0" anchor="b">
                    <a:lnL>
                      <a:noFill/>
                    </a:lnL>
                    <a:lnR>
                      <a:noFill/>
                    </a:lnR>
                    <a:lnT>
                      <a:noFill/>
                    </a:lnT>
                    <a:lnB>
                      <a:noFill/>
                    </a:lnB>
                    <a:noFill/>
                  </a:tcPr>
                </a:tc>
                <a:extLst>
                  <a:ext uri="{0D108BD9-81ED-4DB2-BD59-A6C34878D82A}">
                    <a16:rowId xmlns:a16="http://schemas.microsoft.com/office/drawing/2014/main" val="1302310809"/>
                  </a:ext>
                </a:extLst>
              </a:tr>
              <a:tr h="162419">
                <a:tc>
                  <a:txBody>
                    <a:bodyPr/>
                    <a:lstStyle/>
                    <a:p>
                      <a:endParaRPr lang="en-GB" sz="1050">
                        <a:effectLst/>
                        <a:latin typeface="Times New Roman" panose="02020603050405020304" pitchFamily="18" charset="0"/>
                      </a:endParaRPr>
                    </a:p>
                  </a:txBody>
                  <a:tcPr marL="54791" marR="54791" marT="0" marB="0" anchor="b">
                    <a:lnL>
                      <a:noFill/>
                    </a:lnL>
                    <a:lnR>
                      <a:noFill/>
                    </a:lnR>
                    <a:lnT>
                      <a:noFill/>
                    </a:lnT>
                    <a:lnB>
                      <a:noFill/>
                    </a:lnB>
                    <a:noFill/>
                  </a:tcPr>
                </a:tc>
                <a:tc>
                  <a:txBody>
                    <a:bodyPr/>
                    <a:lstStyle/>
                    <a:p>
                      <a:endParaRPr lang="en-GB" sz="1050">
                        <a:effectLst/>
                        <a:latin typeface="Times New Roman" panose="02020603050405020304" pitchFamily="18" charset="0"/>
                      </a:endParaRPr>
                    </a:p>
                  </a:txBody>
                  <a:tcPr marL="54791" marR="54791" marT="0" marB="0" anchor="b">
                    <a:lnL>
                      <a:noFill/>
                    </a:lnL>
                    <a:lnR>
                      <a:noFill/>
                    </a:lnR>
                    <a:lnT>
                      <a:noFill/>
                    </a:lnT>
                    <a:lnB>
                      <a:noFill/>
                    </a:lnB>
                    <a:noFill/>
                  </a:tcPr>
                </a:tc>
                <a:tc>
                  <a:txBody>
                    <a:bodyPr/>
                    <a:lstStyle/>
                    <a:p>
                      <a:endParaRPr lang="en-GB" sz="1050">
                        <a:effectLst/>
                        <a:latin typeface="Times New Roman" panose="02020603050405020304" pitchFamily="18" charset="0"/>
                      </a:endParaRPr>
                    </a:p>
                  </a:txBody>
                  <a:tcPr marL="54791" marR="54791" marT="0" marB="0" anchor="b">
                    <a:lnL>
                      <a:noFill/>
                    </a:lnL>
                    <a:lnR>
                      <a:noFill/>
                    </a:lnR>
                    <a:lnT>
                      <a:noFill/>
                    </a:lnT>
                    <a:lnB>
                      <a:noFill/>
                    </a:lnB>
                    <a:noFill/>
                  </a:tcPr>
                </a:tc>
                <a:tc>
                  <a:txBody>
                    <a:bodyPr/>
                    <a:lstStyle/>
                    <a:p>
                      <a:endParaRPr lang="en-GB" sz="1050" dirty="0">
                        <a:effectLst/>
                        <a:latin typeface="Times New Roman" panose="02020603050405020304" pitchFamily="18" charset="0"/>
                      </a:endParaRPr>
                    </a:p>
                  </a:txBody>
                  <a:tcPr marL="54791" marR="54791" marT="0" marB="0" anchor="b">
                    <a:lnL>
                      <a:noFill/>
                    </a:lnL>
                    <a:lnR>
                      <a:noFill/>
                    </a:lnR>
                    <a:lnT>
                      <a:noFill/>
                    </a:lnT>
                    <a:lnB>
                      <a:noFill/>
                    </a:lnB>
                    <a:noFill/>
                  </a:tcPr>
                </a:tc>
                <a:extLst>
                  <a:ext uri="{0D108BD9-81ED-4DB2-BD59-A6C34878D82A}">
                    <a16:rowId xmlns:a16="http://schemas.microsoft.com/office/drawing/2014/main" val="4279028975"/>
                  </a:ext>
                </a:extLst>
              </a:tr>
              <a:tr h="162419">
                <a:tc gridSpan="3">
                  <a:txBody>
                    <a:bodyPr/>
                    <a:lstStyle/>
                    <a:p>
                      <a:pPr algn="l">
                        <a:spcAft>
                          <a:spcPts val="600"/>
                        </a:spcAft>
                      </a:pPr>
                      <a:r>
                        <a:rPr lang="en-GB" sz="900" b="1">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Resistance coefficients - upstream piping</a:t>
                      </a:r>
                      <a:endParaRPr lang="en-GB" sz="1050">
                        <a:effectLst/>
                        <a:latin typeface="Cambria" panose="02040503050406030204" pitchFamily="18" charset="0"/>
                        <a:ea typeface="Times New Roman" panose="02020603050405020304" pitchFamily="18" charset="0"/>
                        <a:cs typeface="Times New Roman" panose="02020603050405020304" pitchFamily="18" charset="0"/>
                      </a:endParaRPr>
                    </a:p>
                  </a:txBody>
                  <a:tcPr marL="54791" marR="54791" marT="0" marB="0" anchor="b">
                    <a:lnL>
                      <a:noFill/>
                    </a:lnL>
                    <a:lnR>
                      <a:noFill/>
                    </a:lnR>
                    <a:lnT>
                      <a:noFill/>
                    </a:lnT>
                    <a:lnB>
                      <a:noFill/>
                    </a:lnB>
                    <a:noFill/>
                  </a:tcPr>
                </a:tc>
                <a:tc hMerge="1">
                  <a:txBody>
                    <a:bodyPr/>
                    <a:lstStyle/>
                    <a:p>
                      <a:endParaRPr lang="en-GB"/>
                    </a:p>
                  </a:txBody>
                  <a:tcPr/>
                </a:tc>
                <a:tc hMerge="1">
                  <a:txBody>
                    <a:bodyPr/>
                    <a:lstStyle/>
                    <a:p>
                      <a:endParaRPr lang="en-GB"/>
                    </a:p>
                  </a:txBody>
                  <a:tcPr/>
                </a:tc>
                <a:tc>
                  <a:txBody>
                    <a:bodyPr/>
                    <a:lstStyle/>
                    <a:p>
                      <a:endParaRPr lang="en-GB" sz="1050">
                        <a:effectLst/>
                        <a:latin typeface="Times New Roman" panose="02020603050405020304" pitchFamily="18" charset="0"/>
                      </a:endParaRPr>
                    </a:p>
                  </a:txBody>
                  <a:tcPr marL="54791" marR="54791" marT="0" marB="0" anchor="b">
                    <a:lnL>
                      <a:noFill/>
                    </a:lnL>
                    <a:lnR>
                      <a:noFill/>
                    </a:lnR>
                    <a:lnT>
                      <a:noFill/>
                    </a:lnT>
                    <a:lnB>
                      <a:noFill/>
                    </a:lnB>
                    <a:noFill/>
                  </a:tcPr>
                </a:tc>
                <a:extLst>
                  <a:ext uri="{0D108BD9-81ED-4DB2-BD59-A6C34878D82A}">
                    <a16:rowId xmlns:a16="http://schemas.microsoft.com/office/drawing/2014/main" val="1925465504"/>
                  </a:ext>
                </a:extLst>
              </a:tr>
              <a:tr h="162419">
                <a:tc>
                  <a:txBody>
                    <a:bodyPr/>
                    <a:lstStyle/>
                    <a:p>
                      <a:pPr algn="l">
                        <a:spcAft>
                          <a:spcPts val="600"/>
                        </a:spcAft>
                      </a:pPr>
                      <a:r>
                        <a:rPr lang="en-GB" sz="9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K1</a:t>
                      </a:r>
                      <a:endParaRPr lang="en-GB" sz="1050">
                        <a:effectLst/>
                        <a:latin typeface="Cambria" panose="02040503050406030204" pitchFamily="18" charset="0"/>
                        <a:ea typeface="Times New Roman" panose="02020603050405020304" pitchFamily="18" charset="0"/>
                        <a:cs typeface="Times New Roman" panose="02020603050405020304" pitchFamily="18" charset="0"/>
                      </a:endParaRPr>
                    </a:p>
                  </a:txBody>
                  <a:tcPr marL="54791" marR="54791" marT="0" marB="0" anchor="b">
                    <a:lnL>
                      <a:noFill/>
                    </a:lnL>
                    <a:lnR>
                      <a:noFill/>
                    </a:lnR>
                    <a:lnT>
                      <a:noFill/>
                    </a:lnT>
                    <a:lnB>
                      <a:noFill/>
                    </a:lnB>
                    <a:noFill/>
                  </a:tcPr>
                </a:tc>
                <a:tc>
                  <a:txBody>
                    <a:bodyPr/>
                    <a:lstStyle/>
                    <a:p>
                      <a:pPr algn="r">
                        <a:spcAft>
                          <a:spcPts val="600"/>
                        </a:spcAft>
                      </a:pPr>
                      <a:r>
                        <a:rPr lang="en-GB" sz="9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0.5</a:t>
                      </a:r>
                      <a:endParaRPr lang="en-GB" sz="1050">
                        <a:effectLst/>
                        <a:latin typeface="Cambria" panose="02040503050406030204" pitchFamily="18" charset="0"/>
                        <a:ea typeface="Times New Roman" panose="02020603050405020304" pitchFamily="18" charset="0"/>
                        <a:cs typeface="Times New Roman" panose="02020603050405020304" pitchFamily="18" charset="0"/>
                      </a:endParaRPr>
                    </a:p>
                  </a:txBody>
                  <a:tcPr marL="54791" marR="54791" marT="0" marB="0" anchor="b">
                    <a:lnL>
                      <a:noFill/>
                    </a:lnL>
                    <a:lnR>
                      <a:noFill/>
                    </a:lnR>
                    <a:lnT>
                      <a:noFill/>
                    </a:lnT>
                    <a:lnB>
                      <a:noFill/>
                    </a:lnB>
                    <a:noFill/>
                  </a:tcPr>
                </a:tc>
                <a:tc>
                  <a:txBody>
                    <a:bodyPr/>
                    <a:lstStyle/>
                    <a:p>
                      <a:endParaRPr lang="en-GB" sz="1050">
                        <a:effectLst/>
                        <a:latin typeface="Times New Roman" panose="02020603050405020304" pitchFamily="18" charset="0"/>
                      </a:endParaRPr>
                    </a:p>
                  </a:txBody>
                  <a:tcPr marL="54791" marR="54791" marT="0" marB="0" anchor="b">
                    <a:lnL>
                      <a:noFill/>
                    </a:lnL>
                    <a:lnR>
                      <a:noFill/>
                    </a:lnR>
                    <a:lnT>
                      <a:noFill/>
                    </a:lnT>
                    <a:lnB>
                      <a:noFill/>
                    </a:lnB>
                    <a:noFill/>
                  </a:tcPr>
                </a:tc>
                <a:tc>
                  <a:txBody>
                    <a:bodyPr/>
                    <a:lstStyle/>
                    <a:p>
                      <a:pPr algn="l">
                        <a:spcAft>
                          <a:spcPts val="600"/>
                        </a:spcAft>
                      </a:pPr>
                      <a:r>
                        <a:rPr lang="en-GB" sz="9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resistance coefficient - entrance</a:t>
                      </a:r>
                      <a:endParaRPr lang="en-GB" sz="1050" dirty="0">
                        <a:effectLst/>
                        <a:latin typeface="Cambria" panose="02040503050406030204" pitchFamily="18" charset="0"/>
                        <a:ea typeface="Times New Roman" panose="02020603050405020304" pitchFamily="18" charset="0"/>
                        <a:cs typeface="Times New Roman" panose="02020603050405020304" pitchFamily="18" charset="0"/>
                      </a:endParaRPr>
                    </a:p>
                  </a:txBody>
                  <a:tcPr marL="54791" marR="54791" marT="0" marB="0" anchor="b">
                    <a:lnL>
                      <a:noFill/>
                    </a:lnL>
                    <a:lnR>
                      <a:noFill/>
                    </a:lnR>
                    <a:lnT>
                      <a:noFill/>
                    </a:lnT>
                    <a:lnB>
                      <a:noFill/>
                    </a:lnB>
                    <a:noFill/>
                  </a:tcPr>
                </a:tc>
                <a:extLst>
                  <a:ext uri="{0D108BD9-81ED-4DB2-BD59-A6C34878D82A}">
                    <a16:rowId xmlns:a16="http://schemas.microsoft.com/office/drawing/2014/main" val="79847800"/>
                  </a:ext>
                </a:extLst>
              </a:tr>
              <a:tr h="162419">
                <a:tc>
                  <a:txBody>
                    <a:bodyPr/>
                    <a:lstStyle/>
                    <a:p>
                      <a:pPr algn="l">
                        <a:spcAft>
                          <a:spcPts val="600"/>
                        </a:spcAft>
                      </a:pPr>
                      <a:r>
                        <a:rPr lang="en-GB" sz="9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ft</a:t>
                      </a:r>
                      <a:endParaRPr lang="en-GB" sz="1050">
                        <a:effectLst/>
                        <a:latin typeface="Cambria" panose="02040503050406030204" pitchFamily="18" charset="0"/>
                        <a:ea typeface="Times New Roman" panose="02020603050405020304" pitchFamily="18" charset="0"/>
                        <a:cs typeface="Times New Roman" panose="02020603050405020304" pitchFamily="18" charset="0"/>
                      </a:endParaRPr>
                    </a:p>
                  </a:txBody>
                  <a:tcPr marL="54791" marR="54791" marT="0" marB="0" anchor="b">
                    <a:lnL>
                      <a:noFill/>
                    </a:lnL>
                    <a:lnR>
                      <a:noFill/>
                    </a:lnR>
                    <a:lnT>
                      <a:noFill/>
                    </a:lnT>
                    <a:lnB>
                      <a:noFill/>
                    </a:lnB>
                    <a:noFill/>
                  </a:tcPr>
                </a:tc>
                <a:tc>
                  <a:txBody>
                    <a:bodyPr/>
                    <a:lstStyle/>
                    <a:p>
                      <a:pPr algn="r">
                        <a:spcAft>
                          <a:spcPts val="600"/>
                        </a:spcAft>
                      </a:pPr>
                      <a:r>
                        <a:rPr lang="en-GB" sz="9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0.014</a:t>
                      </a:r>
                      <a:endParaRPr lang="en-GB" sz="1050">
                        <a:effectLst/>
                        <a:latin typeface="Cambria" panose="02040503050406030204" pitchFamily="18" charset="0"/>
                        <a:ea typeface="Times New Roman" panose="02020603050405020304" pitchFamily="18" charset="0"/>
                        <a:cs typeface="Times New Roman" panose="02020603050405020304" pitchFamily="18" charset="0"/>
                      </a:endParaRPr>
                    </a:p>
                  </a:txBody>
                  <a:tcPr marL="54791" marR="54791" marT="0" marB="0" anchor="b">
                    <a:lnL>
                      <a:noFill/>
                    </a:lnL>
                    <a:lnR>
                      <a:noFill/>
                    </a:lnR>
                    <a:lnT>
                      <a:noFill/>
                    </a:lnT>
                    <a:lnB>
                      <a:noFill/>
                    </a:lnB>
                    <a:solidFill>
                      <a:srgbClr val="FFF2CC"/>
                    </a:solidFill>
                  </a:tcPr>
                </a:tc>
                <a:tc>
                  <a:txBody>
                    <a:bodyPr/>
                    <a:lstStyle/>
                    <a:p>
                      <a:endParaRPr lang="en-GB" sz="1050">
                        <a:effectLst/>
                        <a:latin typeface="Times New Roman" panose="02020603050405020304" pitchFamily="18" charset="0"/>
                      </a:endParaRPr>
                    </a:p>
                  </a:txBody>
                  <a:tcPr marL="54791" marR="54791" marT="0" marB="0" anchor="b">
                    <a:lnL>
                      <a:noFill/>
                    </a:lnL>
                    <a:lnR>
                      <a:noFill/>
                    </a:lnR>
                    <a:lnT>
                      <a:noFill/>
                    </a:lnT>
                    <a:lnB>
                      <a:noFill/>
                    </a:lnB>
                    <a:noFill/>
                  </a:tcPr>
                </a:tc>
                <a:tc>
                  <a:txBody>
                    <a:bodyPr/>
                    <a:lstStyle/>
                    <a:p>
                      <a:pPr algn="l">
                        <a:spcAft>
                          <a:spcPts val="600"/>
                        </a:spcAft>
                      </a:pPr>
                      <a:r>
                        <a:rPr lang="en-GB" sz="9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Darcy's friction factor</a:t>
                      </a:r>
                      <a:endParaRPr lang="en-GB" sz="1050">
                        <a:effectLst/>
                        <a:latin typeface="Cambria" panose="02040503050406030204" pitchFamily="18" charset="0"/>
                        <a:ea typeface="Times New Roman" panose="02020603050405020304" pitchFamily="18" charset="0"/>
                        <a:cs typeface="Times New Roman" panose="02020603050405020304" pitchFamily="18" charset="0"/>
                      </a:endParaRPr>
                    </a:p>
                  </a:txBody>
                  <a:tcPr marL="54791" marR="54791" marT="0" marB="0" anchor="b">
                    <a:lnL>
                      <a:noFill/>
                    </a:lnL>
                    <a:lnR>
                      <a:noFill/>
                    </a:lnR>
                    <a:lnT>
                      <a:noFill/>
                    </a:lnT>
                    <a:lnB>
                      <a:noFill/>
                    </a:lnB>
                    <a:noFill/>
                  </a:tcPr>
                </a:tc>
                <a:extLst>
                  <a:ext uri="{0D108BD9-81ED-4DB2-BD59-A6C34878D82A}">
                    <a16:rowId xmlns:a16="http://schemas.microsoft.com/office/drawing/2014/main" val="1855077187"/>
                  </a:ext>
                </a:extLst>
              </a:tr>
              <a:tr h="162419">
                <a:tc>
                  <a:txBody>
                    <a:bodyPr/>
                    <a:lstStyle/>
                    <a:p>
                      <a:pPr algn="l">
                        <a:spcAft>
                          <a:spcPts val="600"/>
                        </a:spcAft>
                      </a:pPr>
                      <a:r>
                        <a:rPr lang="en-GB" sz="9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K2</a:t>
                      </a:r>
                      <a:endParaRPr lang="en-GB" sz="1050">
                        <a:effectLst/>
                        <a:latin typeface="Cambria" panose="02040503050406030204" pitchFamily="18" charset="0"/>
                        <a:ea typeface="Times New Roman" panose="02020603050405020304" pitchFamily="18" charset="0"/>
                        <a:cs typeface="Times New Roman" panose="02020603050405020304" pitchFamily="18" charset="0"/>
                      </a:endParaRPr>
                    </a:p>
                  </a:txBody>
                  <a:tcPr marL="54791" marR="54791" marT="0" marB="0" anchor="b">
                    <a:lnL>
                      <a:noFill/>
                    </a:lnL>
                    <a:lnR>
                      <a:noFill/>
                    </a:lnR>
                    <a:lnT>
                      <a:noFill/>
                    </a:lnT>
                    <a:lnB>
                      <a:noFill/>
                    </a:lnB>
                    <a:noFill/>
                  </a:tcPr>
                </a:tc>
                <a:tc>
                  <a:txBody>
                    <a:bodyPr/>
                    <a:lstStyle/>
                    <a:p>
                      <a:pPr algn="r">
                        <a:spcAft>
                          <a:spcPts val="600"/>
                        </a:spcAft>
                      </a:pPr>
                      <a:r>
                        <a:rPr lang="en-GB" sz="9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0.052069</a:t>
                      </a:r>
                      <a:endParaRPr lang="en-GB" sz="1050">
                        <a:effectLst/>
                        <a:latin typeface="Cambria" panose="02040503050406030204" pitchFamily="18" charset="0"/>
                        <a:ea typeface="Times New Roman" panose="02020603050405020304" pitchFamily="18" charset="0"/>
                        <a:cs typeface="Times New Roman" panose="02020603050405020304" pitchFamily="18" charset="0"/>
                      </a:endParaRPr>
                    </a:p>
                  </a:txBody>
                  <a:tcPr marL="54791" marR="54791" marT="0" marB="0" anchor="b">
                    <a:lnL>
                      <a:noFill/>
                    </a:lnL>
                    <a:lnR>
                      <a:noFill/>
                    </a:lnR>
                    <a:lnT>
                      <a:noFill/>
                    </a:lnT>
                    <a:lnB>
                      <a:noFill/>
                    </a:lnB>
                    <a:noFill/>
                  </a:tcPr>
                </a:tc>
                <a:tc>
                  <a:txBody>
                    <a:bodyPr/>
                    <a:lstStyle/>
                    <a:p>
                      <a:endParaRPr lang="en-GB" sz="1050">
                        <a:effectLst/>
                        <a:latin typeface="Times New Roman" panose="02020603050405020304" pitchFamily="18" charset="0"/>
                      </a:endParaRPr>
                    </a:p>
                  </a:txBody>
                  <a:tcPr marL="54791" marR="54791" marT="0" marB="0" anchor="b">
                    <a:lnL>
                      <a:noFill/>
                    </a:lnL>
                    <a:lnR>
                      <a:noFill/>
                    </a:lnR>
                    <a:lnT>
                      <a:noFill/>
                    </a:lnT>
                    <a:lnB>
                      <a:noFill/>
                    </a:lnB>
                    <a:noFill/>
                  </a:tcPr>
                </a:tc>
                <a:tc>
                  <a:txBody>
                    <a:bodyPr/>
                    <a:lstStyle/>
                    <a:p>
                      <a:pPr algn="l">
                        <a:spcAft>
                          <a:spcPts val="600"/>
                        </a:spcAft>
                      </a:pPr>
                      <a:r>
                        <a:rPr lang="en-GB" sz="9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resistance coefficient - pipe friction</a:t>
                      </a:r>
                      <a:endParaRPr lang="en-GB" sz="1050" dirty="0">
                        <a:effectLst/>
                        <a:latin typeface="Cambria" panose="02040503050406030204" pitchFamily="18" charset="0"/>
                        <a:ea typeface="Times New Roman" panose="02020603050405020304" pitchFamily="18" charset="0"/>
                        <a:cs typeface="Times New Roman" panose="02020603050405020304" pitchFamily="18" charset="0"/>
                      </a:endParaRPr>
                    </a:p>
                  </a:txBody>
                  <a:tcPr marL="54791" marR="54791" marT="0" marB="0" anchor="b">
                    <a:lnL>
                      <a:noFill/>
                    </a:lnL>
                    <a:lnR>
                      <a:noFill/>
                    </a:lnR>
                    <a:lnT>
                      <a:noFill/>
                    </a:lnT>
                    <a:lnB>
                      <a:noFill/>
                    </a:lnB>
                    <a:noFill/>
                  </a:tcPr>
                </a:tc>
                <a:extLst>
                  <a:ext uri="{0D108BD9-81ED-4DB2-BD59-A6C34878D82A}">
                    <a16:rowId xmlns:a16="http://schemas.microsoft.com/office/drawing/2014/main" val="2436564094"/>
                  </a:ext>
                </a:extLst>
              </a:tr>
              <a:tr h="162419">
                <a:tc>
                  <a:txBody>
                    <a:bodyPr/>
                    <a:lstStyle/>
                    <a:p>
                      <a:pPr algn="l">
                        <a:spcAft>
                          <a:spcPts val="600"/>
                        </a:spcAft>
                      </a:pPr>
                      <a:r>
                        <a:rPr lang="en-GB" sz="9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nelbows</a:t>
                      </a:r>
                      <a:endParaRPr lang="en-GB" sz="1050">
                        <a:effectLst/>
                        <a:latin typeface="Cambria" panose="02040503050406030204" pitchFamily="18" charset="0"/>
                        <a:ea typeface="Times New Roman" panose="02020603050405020304" pitchFamily="18" charset="0"/>
                        <a:cs typeface="Times New Roman" panose="02020603050405020304" pitchFamily="18" charset="0"/>
                      </a:endParaRPr>
                    </a:p>
                  </a:txBody>
                  <a:tcPr marL="54791" marR="54791" marT="0" marB="0" anchor="b">
                    <a:lnL>
                      <a:noFill/>
                    </a:lnL>
                    <a:lnR>
                      <a:noFill/>
                    </a:lnR>
                    <a:lnT>
                      <a:noFill/>
                    </a:lnT>
                    <a:lnB>
                      <a:noFill/>
                    </a:lnB>
                    <a:noFill/>
                  </a:tcPr>
                </a:tc>
                <a:tc>
                  <a:txBody>
                    <a:bodyPr/>
                    <a:lstStyle/>
                    <a:p>
                      <a:pPr algn="r">
                        <a:spcAft>
                          <a:spcPts val="600"/>
                        </a:spcAft>
                      </a:pPr>
                      <a:r>
                        <a:rPr lang="en-GB" sz="9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0</a:t>
                      </a:r>
                      <a:endParaRPr lang="en-GB" sz="1050">
                        <a:effectLst/>
                        <a:latin typeface="Cambria" panose="02040503050406030204" pitchFamily="18" charset="0"/>
                        <a:ea typeface="Times New Roman" panose="02020603050405020304" pitchFamily="18" charset="0"/>
                        <a:cs typeface="Times New Roman" panose="02020603050405020304" pitchFamily="18" charset="0"/>
                      </a:endParaRPr>
                    </a:p>
                  </a:txBody>
                  <a:tcPr marL="54791" marR="54791" marT="0" marB="0" anchor="b">
                    <a:lnL>
                      <a:noFill/>
                    </a:lnL>
                    <a:lnR>
                      <a:noFill/>
                    </a:lnR>
                    <a:lnT>
                      <a:noFill/>
                    </a:lnT>
                    <a:lnB>
                      <a:noFill/>
                    </a:lnB>
                    <a:noFill/>
                  </a:tcPr>
                </a:tc>
                <a:tc>
                  <a:txBody>
                    <a:bodyPr/>
                    <a:lstStyle/>
                    <a:p>
                      <a:endParaRPr lang="en-GB" sz="1050">
                        <a:effectLst/>
                        <a:latin typeface="Times New Roman" panose="02020603050405020304" pitchFamily="18" charset="0"/>
                      </a:endParaRPr>
                    </a:p>
                  </a:txBody>
                  <a:tcPr marL="54791" marR="54791" marT="0" marB="0" anchor="b">
                    <a:lnL>
                      <a:noFill/>
                    </a:lnL>
                    <a:lnR>
                      <a:noFill/>
                    </a:lnR>
                    <a:lnT>
                      <a:noFill/>
                    </a:lnT>
                    <a:lnB>
                      <a:noFill/>
                    </a:lnB>
                    <a:noFill/>
                  </a:tcPr>
                </a:tc>
                <a:tc>
                  <a:txBody>
                    <a:bodyPr/>
                    <a:lstStyle/>
                    <a:p>
                      <a:pPr algn="l">
                        <a:spcAft>
                          <a:spcPts val="600"/>
                        </a:spcAft>
                      </a:pPr>
                      <a:r>
                        <a:rPr lang="en-GB" sz="9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number of elbows (90°)</a:t>
                      </a:r>
                      <a:endParaRPr lang="en-GB" sz="1050">
                        <a:effectLst/>
                        <a:latin typeface="Cambria" panose="02040503050406030204" pitchFamily="18" charset="0"/>
                        <a:ea typeface="Times New Roman" panose="02020603050405020304" pitchFamily="18" charset="0"/>
                        <a:cs typeface="Times New Roman" panose="02020603050405020304" pitchFamily="18" charset="0"/>
                      </a:endParaRPr>
                    </a:p>
                  </a:txBody>
                  <a:tcPr marL="54791" marR="54791" marT="0" marB="0" anchor="b">
                    <a:lnL>
                      <a:noFill/>
                    </a:lnL>
                    <a:lnR>
                      <a:noFill/>
                    </a:lnR>
                    <a:lnT>
                      <a:noFill/>
                    </a:lnT>
                    <a:lnB>
                      <a:noFill/>
                    </a:lnB>
                    <a:noFill/>
                  </a:tcPr>
                </a:tc>
                <a:extLst>
                  <a:ext uri="{0D108BD9-81ED-4DB2-BD59-A6C34878D82A}">
                    <a16:rowId xmlns:a16="http://schemas.microsoft.com/office/drawing/2014/main" val="2516811608"/>
                  </a:ext>
                </a:extLst>
              </a:tr>
              <a:tr h="162419">
                <a:tc>
                  <a:txBody>
                    <a:bodyPr/>
                    <a:lstStyle/>
                    <a:p>
                      <a:pPr algn="l">
                        <a:spcAft>
                          <a:spcPts val="600"/>
                        </a:spcAft>
                      </a:pPr>
                      <a:r>
                        <a:rPr lang="en-GB" sz="9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K3</a:t>
                      </a:r>
                      <a:endParaRPr lang="en-GB" sz="1050">
                        <a:effectLst/>
                        <a:latin typeface="Cambria" panose="02040503050406030204" pitchFamily="18" charset="0"/>
                        <a:ea typeface="Times New Roman" panose="02020603050405020304" pitchFamily="18" charset="0"/>
                        <a:cs typeface="Times New Roman" panose="02020603050405020304" pitchFamily="18" charset="0"/>
                      </a:endParaRPr>
                    </a:p>
                  </a:txBody>
                  <a:tcPr marL="54791" marR="54791" marT="0" marB="0" anchor="b">
                    <a:lnL>
                      <a:noFill/>
                    </a:lnL>
                    <a:lnR>
                      <a:noFill/>
                    </a:lnR>
                    <a:lnT>
                      <a:noFill/>
                    </a:lnT>
                    <a:lnB>
                      <a:noFill/>
                    </a:lnB>
                    <a:noFill/>
                  </a:tcPr>
                </a:tc>
                <a:tc>
                  <a:txBody>
                    <a:bodyPr/>
                    <a:lstStyle/>
                    <a:p>
                      <a:pPr algn="r">
                        <a:spcAft>
                          <a:spcPts val="600"/>
                        </a:spcAft>
                      </a:pPr>
                      <a:r>
                        <a:rPr lang="en-GB" sz="9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0</a:t>
                      </a:r>
                      <a:endParaRPr lang="en-GB" sz="1050">
                        <a:effectLst/>
                        <a:latin typeface="Cambria" panose="02040503050406030204" pitchFamily="18" charset="0"/>
                        <a:ea typeface="Times New Roman" panose="02020603050405020304" pitchFamily="18" charset="0"/>
                        <a:cs typeface="Times New Roman" panose="02020603050405020304" pitchFamily="18" charset="0"/>
                      </a:endParaRPr>
                    </a:p>
                  </a:txBody>
                  <a:tcPr marL="54791" marR="54791" marT="0" marB="0" anchor="b">
                    <a:lnL>
                      <a:noFill/>
                    </a:lnL>
                    <a:lnR>
                      <a:noFill/>
                    </a:lnR>
                    <a:lnT>
                      <a:noFill/>
                    </a:lnT>
                    <a:lnB>
                      <a:noFill/>
                    </a:lnB>
                    <a:solidFill>
                      <a:srgbClr val="FFF2CC"/>
                    </a:solidFill>
                  </a:tcPr>
                </a:tc>
                <a:tc>
                  <a:txBody>
                    <a:bodyPr/>
                    <a:lstStyle/>
                    <a:p>
                      <a:endParaRPr lang="en-GB" sz="1050">
                        <a:effectLst/>
                        <a:latin typeface="Times New Roman" panose="02020603050405020304" pitchFamily="18" charset="0"/>
                      </a:endParaRPr>
                    </a:p>
                  </a:txBody>
                  <a:tcPr marL="54791" marR="54791" marT="0" marB="0" anchor="b">
                    <a:lnL>
                      <a:noFill/>
                    </a:lnL>
                    <a:lnR>
                      <a:noFill/>
                    </a:lnR>
                    <a:lnT>
                      <a:noFill/>
                    </a:lnT>
                    <a:lnB>
                      <a:noFill/>
                    </a:lnB>
                    <a:noFill/>
                  </a:tcPr>
                </a:tc>
                <a:tc>
                  <a:txBody>
                    <a:bodyPr/>
                    <a:lstStyle/>
                    <a:p>
                      <a:pPr algn="l">
                        <a:spcAft>
                          <a:spcPts val="600"/>
                        </a:spcAft>
                      </a:pPr>
                      <a:r>
                        <a:rPr lang="en-GB" sz="9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resistance coefficient - elbows</a:t>
                      </a:r>
                      <a:endParaRPr lang="en-GB" sz="1050" dirty="0">
                        <a:effectLst/>
                        <a:latin typeface="Cambria" panose="02040503050406030204" pitchFamily="18" charset="0"/>
                        <a:ea typeface="Times New Roman" panose="02020603050405020304" pitchFamily="18" charset="0"/>
                        <a:cs typeface="Times New Roman" panose="02020603050405020304" pitchFamily="18" charset="0"/>
                      </a:endParaRPr>
                    </a:p>
                  </a:txBody>
                  <a:tcPr marL="54791" marR="54791" marT="0" marB="0" anchor="b">
                    <a:lnL>
                      <a:noFill/>
                    </a:lnL>
                    <a:lnR>
                      <a:noFill/>
                    </a:lnR>
                    <a:lnT>
                      <a:noFill/>
                    </a:lnT>
                    <a:lnB>
                      <a:noFill/>
                    </a:lnB>
                    <a:noFill/>
                  </a:tcPr>
                </a:tc>
                <a:extLst>
                  <a:ext uri="{0D108BD9-81ED-4DB2-BD59-A6C34878D82A}">
                    <a16:rowId xmlns:a16="http://schemas.microsoft.com/office/drawing/2014/main" val="358470677"/>
                  </a:ext>
                </a:extLst>
              </a:tr>
              <a:tr h="162419">
                <a:tc>
                  <a:txBody>
                    <a:bodyPr/>
                    <a:lstStyle/>
                    <a:p>
                      <a:pPr algn="l">
                        <a:spcAft>
                          <a:spcPts val="600"/>
                        </a:spcAft>
                      </a:pPr>
                      <a:r>
                        <a:rPr lang="en-GB" sz="9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Cv</a:t>
                      </a:r>
                      <a:endParaRPr lang="en-GB" sz="1050">
                        <a:effectLst/>
                        <a:latin typeface="Cambria" panose="02040503050406030204" pitchFamily="18" charset="0"/>
                        <a:ea typeface="Times New Roman" panose="02020603050405020304" pitchFamily="18" charset="0"/>
                        <a:cs typeface="Times New Roman" panose="02020603050405020304" pitchFamily="18" charset="0"/>
                      </a:endParaRPr>
                    </a:p>
                  </a:txBody>
                  <a:tcPr marL="54791" marR="54791" marT="0" marB="0" anchor="b">
                    <a:lnL>
                      <a:noFill/>
                    </a:lnL>
                    <a:lnR>
                      <a:noFill/>
                    </a:lnR>
                    <a:lnT>
                      <a:noFill/>
                    </a:lnT>
                    <a:lnB>
                      <a:noFill/>
                    </a:lnB>
                    <a:noFill/>
                  </a:tcPr>
                </a:tc>
                <a:tc>
                  <a:txBody>
                    <a:bodyPr/>
                    <a:lstStyle/>
                    <a:p>
                      <a:pPr algn="r">
                        <a:spcAft>
                          <a:spcPts val="600"/>
                        </a:spcAft>
                      </a:pPr>
                      <a:r>
                        <a:rPr lang="en-GB" sz="9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4512</a:t>
                      </a:r>
                      <a:endParaRPr lang="en-GB" sz="1050">
                        <a:effectLst/>
                        <a:latin typeface="Cambria" panose="02040503050406030204" pitchFamily="18" charset="0"/>
                        <a:ea typeface="Times New Roman" panose="02020603050405020304" pitchFamily="18" charset="0"/>
                        <a:cs typeface="Times New Roman" panose="02020603050405020304" pitchFamily="18" charset="0"/>
                      </a:endParaRPr>
                    </a:p>
                  </a:txBody>
                  <a:tcPr marL="54791" marR="54791" marT="0" marB="0" anchor="b">
                    <a:lnL>
                      <a:noFill/>
                    </a:lnL>
                    <a:lnR>
                      <a:noFill/>
                    </a:lnR>
                    <a:lnT>
                      <a:noFill/>
                    </a:lnT>
                    <a:lnB>
                      <a:noFill/>
                    </a:lnB>
                    <a:noFill/>
                  </a:tcPr>
                </a:tc>
                <a:tc>
                  <a:txBody>
                    <a:bodyPr/>
                    <a:lstStyle/>
                    <a:p>
                      <a:endParaRPr lang="en-GB" sz="1050">
                        <a:effectLst/>
                        <a:latin typeface="Times New Roman" panose="02020603050405020304" pitchFamily="18" charset="0"/>
                      </a:endParaRPr>
                    </a:p>
                  </a:txBody>
                  <a:tcPr marL="54791" marR="54791" marT="0" marB="0" anchor="b">
                    <a:lnL>
                      <a:noFill/>
                    </a:lnL>
                    <a:lnR>
                      <a:noFill/>
                    </a:lnR>
                    <a:lnT>
                      <a:noFill/>
                    </a:lnT>
                    <a:lnB>
                      <a:noFill/>
                    </a:lnB>
                    <a:noFill/>
                  </a:tcPr>
                </a:tc>
                <a:tc>
                  <a:txBody>
                    <a:bodyPr/>
                    <a:lstStyle/>
                    <a:p>
                      <a:pPr algn="l">
                        <a:spcAft>
                          <a:spcPts val="600"/>
                        </a:spcAft>
                      </a:pPr>
                      <a:r>
                        <a:rPr lang="en-GB" sz="9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flow coefficient (imperial)</a:t>
                      </a:r>
                      <a:endParaRPr lang="en-GB" sz="1050" dirty="0">
                        <a:effectLst/>
                        <a:latin typeface="Cambria" panose="02040503050406030204" pitchFamily="18" charset="0"/>
                        <a:ea typeface="Times New Roman" panose="02020603050405020304" pitchFamily="18" charset="0"/>
                        <a:cs typeface="Times New Roman" panose="02020603050405020304" pitchFamily="18" charset="0"/>
                      </a:endParaRPr>
                    </a:p>
                  </a:txBody>
                  <a:tcPr marL="54791" marR="54791" marT="0" marB="0" anchor="b">
                    <a:lnL>
                      <a:noFill/>
                    </a:lnL>
                    <a:lnR>
                      <a:noFill/>
                    </a:lnR>
                    <a:lnT>
                      <a:noFill/>
                    </a:lnT>
                    <a:lnB>
                      <a:noFill/>
                    </a:lnB>
                    <a:noFill/>
                  </a:tcPr>
                </a:tc>
                <a:extLst>
                  <a:ext uri="{0D108BD9-81ED-4DB2-BD59-A6C34878D82A}">
                    <a16:rowId xmlns:a16="http://schemas.microsoft.com/office/drawing/2014/main" val="3747534890"/>
                  </a:ext>
                </a:extLst>
              </a:tr>
              <a:tr h="162419">
                <a:tc>
                  <a:txBody>
                    <a:bodyPr/>
                    <a:lstStyle/>
                    <a:p>
                      <a:pPr algn="l">
                        <a:spcAft>
                          <a:spcPts val="600"/>
                        </a:spcAft>
                      </a:pPr>
                      <a:r>
                        <a:rPr lang="en-GB" sz="9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K4</a:t>
                      </a:r>
                      <a:endParaRPr lang="en-GB" sz="1050">
                        <a:effectLst/>
                        <a:latin typeface="Cambria" panose="02040503050406030204" pitchFamily="18" charset="0"/>
                        <a:ea typeface="Times New Roman" panose="02020603050405020304" pitchFamily="18" charset="0"/>
                        <a:cs typeface="Times New Roman" panose="02020603050405020304" pitchFamily="18" charset="0"/>
                      </a:endParaRPr>
                    </a:p>
                  </a:txBody>
                  <a:tcPr marL="54791" marR="54791" marT="0" marB="0" anchor="b">
                    <a:lnL>
                      <a:noFill/>
                    </a:lnL>
                    <a:lnR>
                      <a:noFill/>
                    </a:lnR>
                    <a:lnT>
                      <a:noFill/>
                    </a:lnT>
                    <a:lnB>
                      <a:noFill/>
                    </a:lnB>
                    <a:noFill/>
                  </a:tcPr>
                </a:tc>
                <a:tc>
                  <a:txBody>
                    <a:bodyPr/>
                    <a:lstStyle/>
                    <a:p>
                      <a:pPr algn="r">
                        <a:spcAft>
                          <a:spcPts val="600"/>
                        </a:spcAft>
                      </a:pPr>
                      <a:r>
                        <a:rPr lang="en-GB" sz="9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0.224962</a:t>
                      </a:r>
                      <a:endParaRPr lang="en-GB" sz="1050">
                        <a:effectLst/>
                        <a:latin typeface="Cambria" panose="02040503050406030204" pitchFamily="18" charset="0"/>
                        <a:ea typeface="Times New Roman" panose="02020603050405020304" pitchFamily="18" charset="0"/>
                        <a:cs typeface="Times New Roman" panose="02020603050405020304" pitchFamily="18" charset="0"/>
                      </a:endParaRPr>
                    </a:p>
                  </a:txBody>
                  <a:tcPr marL="54791" marR="54791" marT="0" marB="0" anchor="b">
                    <a:lnL>
                      <a:noFill/>
                    </a:lnL>
                    <a:lnR>
                      <a:noFill/>
                    </a:lnR>
                    <a:lnT>
                      <a:noFill/>
                    </a:lnT>
                    <a:lnB>
                      <a:noFill/>
                    </a:lnB>
                    <a:noFill/>
                  </a:tcPr>
                </a:tc>
                <a:tc>
                  <a:txBody>
                    <a:bodyPr/>
                    <a:lstStyle/>
                    <a:p>
                      <a:endParaRPr lang="en-GB" sz="1050">
                        <a:effectLst/>
                        <a:latin typeface="Times New Roman" panose="02020603050405020304" pitchFamily="18" charset="0"/>
                      </a:endParaRPr>
                    </a:p>
                  </a:txBody>
                  <a:tcPr marL="54791" marR="54791" marT="0" marB="0" anchor="b">
                    <a:lnL>
                      <a:noFill/>
                    </a:lnL>
                    <a:lnR>
                      <a:noFill/>
                    </a:lnR>
                    <a:lnT>
                      <a:noFill/>
                    </a:lnT>
                    <a:lnB>
                      <a:noFill/>
                    </a:lnB>
                    <a:noFill/>
                  </a:tcPr>
                </a:tc>
                <a:tc>
                  <a:txBody>
                    <a:bodyPr/>
                    <a:lstStyle/>
                    <a:p>
                      <a:pPr algn="l">
                        <a:spcAft>
                          <a:spcPts val="600"/>
                        </a:spcAft>
                      </a:pPr>
                      <a:r>
                        <a:rPr lang="en-GB" sz="9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resistance coefficient - valve</a:t>
                      </a:r>
                      <a:endParaRPr lang="en-GB" sz="1050" dirty="0">
                        <a:effectLst/>
                        <a:latin typeface="Cambria" panose="02040503050406030204" pitchFamily="18" charset="0"/>
                        <a:ea typeface="Times New Roman" panose="02020603050405020304" pitchFamily="18" charset="0"/>
                        <a:cs typeface="Times New Roman" panose="02020603050405020304" pitchFamily="18" charset="0"/>
                      </a:endParaRPr>
                    </a:p>
                  </a:txBody>
                  <a:tcPr marL="54791" marR="54791" marT="0" marB="0" anchor="b">
                    <a:lnL>
                      <a:noFill/>
                    </a:lnL>
                    <a:lnR>
                      <a:noFill/>
                    </a:lnR>
                    <a:lnT>
                      <a:noFill/>
                    </a:lnT>
                    <a:lnB>
                      <a:noFill/>
                    </a:lnB>
                    <a:noFill/>
                  </a:tcPr>
                </a:tc>
                <a:extLst>
                  <a:ext uri="{0D108BD9-81ED-4DB2-BD59-A6C34878D82A}">
                    <a16:rowId xmlns:a16="http://schemas.microsoft.com/office/drawing/2014/main" val="81123402"/>
                  </a:ext>
                </a:extLst>
              </a:tr>
              <a:tr h="162419">
                <a:tc>
                  <a:txBody>
                    <a:bodyPr/>
                    <a:lstStyle/>
                    <a:p>
                      <a:pPr algn="l">
                        <a:spcAft>
                          <a:spcPts val="600"/>
                        </a:spcAft>
                      </a:pPr>
                      <a:r>
                        <a:rPr lang="en-GB" sz="9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KRu</a:t>
                      </a:r>
                      <a:endParaRPr lang="en-GB" sz="1050">
                        <a:effectLst/>
                        <a:latin typeface="Cambria" panose="02040503050406030204" pitchFamily="18" charset="0"/>
                        <a:ea typeface="Times New Roman" panose="02020603050405020304" pitchFamily="18" charset="0"/>
                        <a:cs typeface="Times New Roman" panose="02020603050405020304" pitchFamily="18" charset="0"/>
                      </a:endParaRPr>
                    </a:p>
                  </a:txBody>
                  <a:tcPr marL="54791" marR="54791" marT="0" marB="0" anchor="b">
                    <a:lnL>
                      <a:noFill/>
                    </a:lnL>
                    <a:lnR>
                      <a:noFill/>
                    </a:lnR>
                    <a:lnT>
                      <a:noFill/>
                    </a:lnT>
                    <a:lnB>
                      <a:noFill/>
                    </a:lnB>
                    <a:noFill/>
                  </a:tcPr>
                </a:tc>
                <a:tc>
                  <a:txBody>
                    <a:bodyPr/>
                    <a:lstStyle/>
                    <a:p>
                      <a:pPr algn="r">
                        <a:spcAft>
                          <a:spcPts val="600"/>
                        </a:spcAft>
                      </a:pPr>
                      <a:r>
                        <a:rPr lang="en-GB" sz="9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0.77703</a:t>
                      </a:r>
                      <a:endParaRPr lang="en-GB" sz="1050">
                        <a:effectLst/>
                        <a:latin typeface="Cambria" panose="02040503050406030204" pitchFamily="18" charset="0"/>
                        <a:ea typeface="Times New Roman" panose="02020603050405020304" pitchFamily="18" charset="0"/>
                        <a:cs typeface="Times New Roman" panose="02020603050405020304" pitchFamily="18" charset="0"/>
                      </a:endParaRPr>
                    </a:p>
                  </a:txBody>
                  <a:tcPr marL="54791" marR="54791" marT="0" marB="0" anchor="b">
                    <a:lnL>
                      <a:noFill/>
                    </a:lnL>
                    <a:lnR>
                      <a:noFill/>
                    </a:lnR>
                    <a:lnT>
                      <a:noFill/>
                    </a:lnT>
                    <a:lnB>
                      <a:noFill/>
                    </a:lnB>
                    <a:noFill/>
                  </a:tcPr>
                </a:tc>
                <a:tc>
                  <a:txBody>
                    <a:bodyPr/>
                    <a:lstStyle/>
                    <a:p>
                      <a:endParaRPr lang="en-GB" sz="1050">
                        <a:effectLst/>
                        <a:latin typeface="Times New Roman" panose="02020603050405020304" pitchFamily="18" charset="0"/>
                      </a:endParaRPr>
                    </a:p>
                  </a:txBody>
                  <a:tcPr marL="54791" marR="54791" marT="0" marB="0" anchor="b">
                    <a:lnL>
                      <a:noFill/>
                    </a:lnL>
                    <a:lnR>
                      <a:noFill/>
                    </a:lnR>
                    <a:lnT>
                      <a:noFill/>
                    </a:lnT>
                    <a:lnB>
                      <a:noFill/>
                    </a:lnB>
                    <a:noFill/>
                  </a:tcPr>
                </a:tc>
                <a:tc>
                  <a:txBody>
                    <a:bodyPr/>
                    <a:lstStyle/>
                    <a:p>
                      <a:pPr algn="l">
                        <a:spcAft>
                          <a:spcPts val="600"/>
                        </a:spcAft>
                      </a:pPr>
                      <a:r>
                        <a:rPr lang="en-GB" sz="9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total resistance coefficient</a:t>
                      </a:r>
                      <a:endParaRPr lang="en-GB" sz="1050" dirty="0">
                        <a:effectLst/>
                        <a:latin typeface="Cambria" panose="02040503050406030204" pitchFamily="18" charset="0"/>
                        <a:ea typeface="Times New Roman" panose="02020603050405020304" pitchFamily="18" charset="0"/>
                        <a:cs typeface="Times New Roman" panose="02020603050405020304" pitchFamily="18" charset="0"/>
                      </a:endParaRPr>
                    </a:p>
                  </a:txBody>
                  <a:tcPr marL="54791" marR="54791" marT="0" marB="0" anchor="b">
                    <a:lnL>
                      <a:noFill/>
                    </a:lnL>
                    <a:lnR>
                      <a:noFill/>
                    </a:lnR>
                    <a:lnT>
                      <a:noFill/>
                    </a:lnT>
                    <a:lnB>
                      <a:noFill/>
                    </a:lnB>
                    <a:noFill/>
                  </a:tcPr>
                </a:tc>
                <a:extLst>
                  <a:ext uri="{0D108BD9-81ED-4DB2-BD59-A6C34878D82A}">
                    <a16:rowId xmlns:a16="http://schemas.microsoft.com/office/drawing/2014/main" val="2188466402"/>
                  </a:ext>
                </a:extLst>
              </a:tr>
              <a:tr h="139216">
                <a:tc>
                  <a:txBody>
                    <a:bodyPr/>
                    <a:lstStyle/>
                    <a:p>
                      <a:pPr algn="l">
                        <a:spcAft>
                          <a:spcPts val="600"/>
                        </a:spcAft>
                      </a:pPr>
                      <a:r>
                        <a:rPr lang="en-GB" sz="9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Pi</a:t>
                      </a:r>
                      <a:endParaRPr lang="en-GB" sz="1050">
                        <a:effectLst/>
                        <a:latin typeface="Cambria" panose="02040503050406030204" pitchFamily="18" charset="0"/>
                        <a:ea typeface="Times New Roman" panose="02020603050405020304" pitchFamily="18" charset="0"/>
                        <a:cs typeface="Times New Roman" panose="02020603050405020304" pitchFamily="18" charset="0"/>
                      </a:endParaRPr>
                    </a:p>
                  </a:txBody>
                  <a:tcPr marL="54791" marR="54791" marT="0" marB="0" anchor="b">
                    <a:lnL>
                      <a:noFill/>
                    </a:lnL>
                    <a:lnR>
                      <a:noFill/>
                    </a:lnR>
                    <a:lnT>
                      <a:noFill/>
                    </a:lnT>
                    <a:lnB>
                      <a:noFill/>
                    </a:lnB>
                    <a:noFill/>
                  </a:tcPr>
                </a:tc>
                <a:tc>
                  <a:txBody>
                    <a:bodyPr/>
                    <a:lstStyle/>
                    <a:p>
                      <a:pPr algn="r">
                        <a:spcAft>
                          <a:spcPts val="600"/>
                        </a:spcAft>
                      </a:pPr>
                      <a:r>
                        <a:rPr lang="en-GB" sz="9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1.291896</a:t>
                      </a:r>
                      <a:endParaRPr lang="en-GB" sz="1050">
                        <a:effectLst/>
                        <a:latin typeface="Cambria" panose="02040503050406030204" pitchFamily="18" charset="0"/>
                        <a:ea typeface="Times New Roman" panose="02020603050405020304" pitchFamily="18" charset="0"/>
                        <a:cs typeface="Times New Roman" panose="02020603050405020304" pitchFamily="18" charset="0"/>
                      </a:endParaRPr>
                    </a:p>
                  </a:txBody>
                  <a:tcPr marL="54791" marR="54791" marT="0" marB="0" anchor="b">
                    <a:lnL>
                      <a:noFill/>
                    </a:lnL>
                    <a:lnR>
                      <a:noFill/>
                    </a:lnR>
                    <a:lnT>
                      <a:noFill/>
                    </a:lnT>
                    <a:lnB>
                      <a:noFill/>
                    </a:lnB>
                    <a:noFill/>
                  </a:tcPr>
                </a:tc>
                <a:tc>
                  <a:txBody>
                    <a:bodyPr/>
                    <a:lstStyle/>
                    <a:p>
                      <a:pPr algn="l">
                        <a:spcAft>
                          <a:spcPts val="600"/>
                        </a:spcAft>
                      </a:pPr>
                      <a:r>
                        <a:rPr lang="en-GB" sz="9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[bara]</a:t>
                      </a:r>
                      <a:endParaRPr lang="en-GB" sz="1050">
                        <a:effectLst/>
                        <a:latin typeface="Cambria" panose="02040503050406030204" pitchFamily="18" charset="0"/>
                        <a:ea typeface="Times New Roman" panose="02020603050405020304" pitchFamily="18" charset="0"/>
                        <a:cs typeface="Times New Roman" panose="02020603050405020304" pitchFamily="18" charset="0"/>
                      </a:endParaRPr>
                    </a:p>
                  </a:txBody>
                  <a:tcPr marL="54791" marR="54791" marT="0" marB="0" anchor="b">
                    <a:lnL>
                      <a:noFill/>
                    </a:lnL>
                    <a:lnR>
                      <a:noFill/>
                    </a:lnR>
                    <a:lnT>
                      <a:noFill/>
                    </a:lnT>
                    <a:lnB>
                      <a:noFill/>
                    </a:lnB>
                    <a:noFill/>
                  </a:tcPr>
                </a:tc>
                <a:tc>
                  <a:txBody>
                    <a:bodyPr/>
                    <a:lstStyle/>
                    <a:p>
                      <a:pPr algn="l">
                        <a:spcAft>
                          <a:spcPts val="600"/>
                        </a:spcAft>
                      </a:pPr>
                      <a:r>
                        <a:rPr lang="en-GB" sz="9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SV inlet pressure</a:t>
                      </a:r>
                      <a:endParaRPr lang="en-GB" sz="1050" dirty="0">
                        <a:effectLst/>
                        <a:latin typeface="Cambria" panose="02040503050406030204" pitchFamily="18" charset="0"/>
                        <a:ea typeface="Times New Roman" panose="02020603050405020304" pitchFamily="18" charset="0"/>
                        <a:cs typeface="Times New Roman" panose="02020603050405020304" pitchFamily="18" charset="0"/>
                      </a:endParaRPr>
                    </a:p>
                  </a:txBody>
                  <a:tcPr marL="54791" marR="54791" marT="0" marB="0" anchor="b">
                    <a:lnL>
                      <a:noFill/>
                    </a:lnL>
                    <a:lnR>
                      <a:noFill/>
                    </a:lnR>
                    <a:lnT>
                      <a:noFill/>
                    </a:lnT>
                    <a:lnB>
                      <a:noFill/>
                    </a:lnB>
                    <a:noFill/>
                  </a:tcPr>
                </a:tc>
                <a:extLst>
                  <a:ext uri="{0D108BD9-81ED-4DB2-BD59-A6C34878D82A}">
                    <a16:rowId xmlns:a16="http://schemas.microsoft.com/office/drawing/2014/main" val="1019530649"/>
                  </a:ext>
                </a:extLst>
              </a:tr>
              <a:tr h="139216">
                <a:tc>
                  <a:txBody>
                    <a:bodyPr/>
                    <a:lstStyle/>
                    <a:p>
                      <a:pPr algn="l">
                        <a:spcAft>
                          <a:spcPts val="600"/>
                        </a:spcAft>
                      </a:pPr>
                      <a:r>
                        <a:rPr lang="en-GB" sz="9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ΔPup</a:t>
                      </a:r>
                      <a:endParaRPr lang="en-GB" sz="1050">
                        <a:effectLst/>
                        <a:latin typeface="Cambria" panose="02040503050406030204" pitchFamily="18" charset="0"/>
                        <a:ea typeface="Times New Roman" panose="02020603050405020304" pitchFamily="18" charset="0"/>
                        <a:cs typeface="Times New Roman" panose="02020603050405020304" pitchFamily="18" charset="0"/>
                      </a:endParaRPr>
                    </a:p>
                  </a:txBody>
                  <a:tcPr marL="54791" marR="54791" marT="0" marB="0" anchor="b">
                    <a:lnL>
                      <a:noFill/>
                    </a:lnL>
                    <a:lnR>
                      <a:noFill/>
                    </a:lnR>
                    <a:lnT>
                      <a:noFill/>
                    </a:lnT>
                    <a:lnB>
                      <a:noFill/>
                    </a:lnB>
                    <a:noFill/>
                  </a:tcPr>
                </a:tc>
                <a:tc>
                  <a:txBody>
                    <a:bodyPr/>
                    <a:lstStyle/>
                    <a:p>
                      <a:pPr algn="r">
                        <a:spcAft>
                          <a:spcPts val="600"/>
                        </a:spcAft>
                      </a:pPr>
                      <a:r>
                        <a:rPr lang="en-GB" sz="9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0.003104</a:t>
                      </a:r>
                      <a:endParaRPr lang="en-GB" sz="1050">
                        <a:effectLst/>
                        <a:latin typeface="Cambria" panose="02040503050406030204" pitchFamily="18" charset="0"/>
                        <a:ea typeface="Times New Roman" panose="02020603050405020304" pitchFamily="18" charset="0"/>
                        <a:cs typeface="Times New Roman" panose="02020603050405020304" pitchFamily="18" charset="0"/>
                      </a:endParaRPr>
                    </a:p>
                  </a:txBody>
                  <a:tcPr marL="54791" marR="54791" marT="0" marB="0" anchor="b">
                    <a:lnL>
                      <a:noFill/>
                    </a:lnL>
                    <a:lnR>
                      <a:noFill/>
                    </a:lnR>
                    <a:lnT>
                      <a:noFill/>
                    </a:lnT>
                    <a:lnB>
                      <a:noFill/>
                    </a:lnB>
                    <a:noFill/>
                  </a:tcPr>
                </a:tc>
                <a:tc>
                  <a:txBody>
                    <a:bodyPr/>
                    <a:lstStyle/>
                    <a:p>
                      <a:pPr algn="l">
                        <a:spcAft>
                          <a:spcPts val="600"/>
                        </a:spcAft>
                      </a:pPr>
                      <a:r>
                        <a:rPr lang="en-GB" sz="9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[bar]</a:t>
                      </a:r>
                      <a:endParaRPr lang="en-GB" sz="1050">
                        <a:effectLst/>
                        <a:latin typeface="Cambria" panose="02040503050406030204" pitchFamily="18" charset="0"/>
                        <a:ea typeface="Times New Roman" panose="02020603050405020304" pitchFamily="18" charset="0"/>
                        <a:cs typeface="Times New Roman" panose="02020603050405020304" pitchFamily="18" charset="0"/>
                      </a:endParaRPr>
                    </a:p>
                  </a:txBody>
                  <a:tcPr marL="54791" marR="54791" marT="0" marB="0" anchor="b">
                    <a:lnL>
                      <a:noFill/>
                    </a:lnL>
                    <a:lnR>
                      <a:noFill/>
                    </a:lnR>
                    <a:lnT>
                      <a:noFill/>
                    </a:lnT>
                    <a:lnB>
                      <a:noFill/>
                    </a:lnB>
                    <a:noFill/>
                  </a:tcPr>
                </a:tc>
                <a:tc>
                  <a:txBody>
                    <a:bodyPr/>
                    <a:lstStyle/>
                    <a:p>
                      <a:pPr algn="l">
                        <a:spcAft>
                          <a:spcPts val="600"/>
                        </a:spcAft>
                      </a:pPr>
                      <a:r>
                        <a:rPr lang="en-GB" sz="9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total upstream pressure loss</a:t>
                      </a:r>
                      <a:endParaRPr lang="en-GB" sz="1050" dirty="0">
                        <a:effectLst/>
                        <a:latin typeface="Cambria" panose="02040503050406030204" pitchFamily="18" charset="0"/>
                        <a:ea typeface="Times New Roman" panose="02020603050405020304" pitchFamily="18" charset="0"/>
                        <a:cs typeface="Times New Roman" panose="02020603050405020304" pitchFamily="18" charset="0"/>
                      </a:endParaRPr>
                    </a:p>
                  </a:txBody>
                  <a:tcPr marL="54791" marR="54791" marT="0" marB="0" anchor="b">
                    <a:lnL>
                      <a:noFill/>
                    </a:lnL>
                    <a:lnR>
                      <a:noFill/>
                    </a:lnR>
                    <a:lnT>
                      <a:noFill/>
                    </a:lnT>
                    <a:lnB>
                      <a:noFill/>
                    </a:lnB>
                    <a:noFill/>
                  </a:tcPr>
                </a:tc>
                <a:extLst>
                  <a:ext uri="{0D108BD9-81ED-4DB2-BD59-A6C34878D82A}">
                    <a16:rowId xmlns:a16="http://schemas.microsoft.com/office/drawing/2014/main" val="3520929568"/>
                  </a:ext>
                </a:extLst>
              </a:tr>
              <a:tr h="139216">
                <a:tc>
                  <a:txBody>
                    <a:bodyPr/>
                    <a:lstStyle/>
                    <a:p>
                      <a:pPr algn="l">
                        <a:spcAft>
                          <a:spcPts val="600"/>
                        </a:spcAft>
                      </a:pPr>
                      <a:r>
                        <a:rPr lang="en-GB" sz="9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ΔPup%</a:t>
                      </a:r>
                      <a:endParaRPr lang="en-GB" sz="1050">
                        <a:effectLst/>
                        <a:latin typeface="Cambria" panose="02040503050406030204" pitchFamily="18" charset="0"/>
                        <a:ea typeface="Times New Roman" panose="02020603050405020304" pitchFamily="18" charset="0"/>
                        <a:cs typeface="Times New Roman" panose="02020603050405020304" pitchFamily="18" charset="0"/>
                      </a:endParaRPr>
                    </a:p>
                  </a:txBody>
                  <a:tcPr marL="54791" marR="54791" marT="0" marB="0" anchor="b">
                    <a:lnL>
                      <a:noFill/>
                    </a:lnL>
                    <a:lnR>
                      <a:noFill/>
                    </a:lnR>
                    <a:lnT>
                      <a:noFill/>
                    </a:lnT>
                    <a:lnB>
                      <a:noFill/>
                    </a:lnB>
                    <a:noFill/>
                  </a:tcPr>
                </a:tc>
                <a:tc>
                  <a:txBody>
                    <a:bodyPr/>
                    <a:lstStyle/>
                    <a:p>
                      <a:pPr algn="r">
                        <a:spcAft>
                          <a:spcPts val="600"/>
                        </a:spcAft>
                      </a:pPr>
                      <a:r>
                        <a:rPr lang="en-GB" sz="9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0.89</a:t>
                      </a:r>
                      <a:endParaRPr lang="en-GB" sz="1050">
                        <a:effectLst/>
                        <a:latin typeface="Cambria" panose="02040503050406030204" pitchFamily="18" charset="0"/>
                        <a:ea typeface="Times New Roman" panose="02020603050405020304" pitchFamily="18" charset="0"/>
                        <a:cs typeface="Times New Roman" panose="02020603050405020304" pitchFamily="18" charset="0"/>
                      </a:endParaRPr>
                    </a:p>
                  </a:txBody>
                  <a:tcPr marL="54791" marR="54791" marT="0" marB="0" anchor="b">
                    <a:lnL>
                      <a:noFill/>
                    </a:lnL>
                    <a:lnR>
                      <a:noFill/>
                    </a:lnR>
                    <a:lnT>
                      <a:noFill/>
                    </a:lnT>
                    <a:lnB>
                      <a:noFill/>
                    </a:lnB>
                    <a:noFill/>
                  </a:tcPr>
                </a:tc>
                <a:tc>
                  <a:txBody>
                    <a:bodyPr/>
                    <a:lstStyle/>
                    <a:p>
                      <a:pPr algn="l">
                        <a:spcAft>
                          <a:spcPts val="600"/>
                        </a:spcAft>
                      </a:pPr>
                      <a:r>
                        <a:rPr lang="en-GB" sz="9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a:t>
                      </a:r>
                      <a:endParaRPr lang="en-GB" sz="1050">
                        <a:effectLst/>
                        <a:latin typeface="Cambria" panose="02040503050406030204" pitchFamily="18" charset="0"/>
                        <a:ea typeface="Times New Roman" panose="02020603050405020304" pitchFamily="18" charset="0"/>
                        <a:cs typeface="Times New Roman" panose="02020603050405020304" pitchFamily="18" charset="0"/>
                      </a:endParaRPr>
                    </a:p>
                  </a:txBody>
                  <a:tcPr marL="54791" marR="54791" marT="0" marB="0" anchor="b">
                    <a:lnL>
                      <a:noFill/>
                    </a:lnL>
                    <a:lnR>
                      <a:noFill/>
                    </a:lnR>
                    <a:lnT>
                      <a:noFill/>
                    </a:lnT>
                    <a:lnB>
                      <a:noFill/>
                    </a:lnB>
                    <a:noFill/>
                  </a:tcPr>
                </a:tc>
                <a:tc>
                  <a:txBody>
                    <a:bodyPr/>
                    <a:lstStyle/>
                    <a:p>
                      <a:pPr algn="l">
                        <a:spcAft>
                          <a:spcPts val="600"/>
                        </a:spcAft>
                      </a:pPr>
                      <a:r>
                        <a:rPr lang="en-GB" sz="9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total upstream pressure loss [%]</a:t>
                      </a:r>
                      <a:endParaRPr lang="en-GB" sz="1050" dirty="0">
                        <a:effectLst/>
                        <a:latin typeface="Cambria" panose="02040503050406030204" pitchFamily="18" charset="0"/>
                        <a:ea typeface="Times New Roman" panose="02020603050405020304" pitchFamily="18" charset="0"/>
                        <a:cs typeface="Times New Roman" panose="02020603050405020304" pitchFamily="18" charset="0"/>
                      </a:endParaRPr>
                    </a:p>
                  </a:txBody>
                  <a:tcPr marL="54791" marR="54791" marT="0" marB="0" anchor="b">
                    <a:lnL>
                      <a:noFill/>
                    </a:lnL>
                    <a:lnR>
                      <a:noFill/>
                    </a:lnR>
                    <a:lnT>
                      <a:noFill/>
                    </a:lnT>
                    <a:lnB>
                      <a:noFill/>
                    </a:lnB>
                    <a:noFill/>
                  </a:tcPr>
                </a:tc>
                <a:extLst>
                  <a:ext uri="{0D108BD9-81ED-4DB2-BD59-A6C34878D82A}">
                    <a16:rowId xmlns:a16="http://schemas.microsoft.com/office/drawing/2014/main" val="1345030975"/>
                  </a:ext>
                </a:extLst>
              </a:tr>
            </a:tbl>
          </a:graphicData>
        </a:graphic>
      </p:graphicFrame>
      <p:sp>
        <p:nvSpPr>
          <p:cNvPr id="8" name="Rectangle 7">
            <a:extLst>
              <a:ext uri="{FF2B5EF4-FFF2-40B4-BE49-F238E27FC236}">
                <a16:creationId xmlns:a16="http://schemas.microsoft.com/office/drawing/2014/main" id="{2B16143F-6C59-B7A9-851D-90B65B2FFD56}"/>
              </a:ext>
            </a:extLst>
          </p:cNvPr>
          <p:cNvSpPr/>
          <p:nvPr/>
        </p:nvSpPr>
        <p:spPr>
          <a:xfrm>
            <a:off x="579438" y="1971675"/>
            <a:ext cx="5498527" cy="4308874"/>
          </a:xfrm>
          <a:prstGeom prst="rect">
            <a:avLst/>
          </a:prstGeom>
          <a:noFill/>
          <a:ln w="19050">
            <a:solidFill>
              <a:schemeClr val="tx1"/>
            </a:solidFill>
            <a:prstDash val="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0" name="TextBox 9">
            <a:extLst>
              <a:ext uri="{FF2B5EF4-FFF2-40B4-BE49-F238E27FC236}">
                <a16:creationId xmlns:a16="http://schemas.microsoft.com/office/drawing/2014/main" id="{EA975EDD-870F-2F9A-F2F8-3E808B2C843D}"/>
              </a:ext>
            </a:extLst>
          </p:cNvPr>
          <p:cNvSpPr txBox="1"/>
          <p:nvPr/>
        </p:nvSpPr>
        <p:spPr>
          <a:xfrm>
            <a:off x="8176101" y="368842"/>
            <a:ext cx="3571875" cy="492443"/>
          </a:xfrm>
          <a:prstGeom prst="rect">
            <a:avLst/>
          </a:prstGeom>
          <a:noFill/>
          <a:ln w="19050">
            <a:solidFill>
              <a:schemeClr val="tx1"/>
            </a:solidFill>
            <a:prstDash val="dash"/>
          </a:ln>
        </p:spPr>
        <p:txBody>
          <a:bodyPr wrap="square" lIns="0" tIns="0" rIns="0" bIns="0" rtlCol="0">
            <a:spAutoFit/>
          </a:bodyPr>
          <a:lstStyle/>
          <a:p>
            <a:pPr algn="ctr"/>
            <a:r>
              <a:rPr lang="it-IT" sz="1600" dirty="0"/>
              <a:t>Step 1 </a:t>
            </a:r>
            <a:r>
              <a:rPr lang="en-US" sz="1600" dirty="0"/>
              <a:t> - process parameters, mass flow to be relieved</a:t>
            </a:r>
            <a:endParaRPr lang="en-GB" sz="1600" dirty="0"/>
          </a:p>
        </p:txBody>
      </p:sp>
      <p:sp>
        <p:nvSpPr>
          <p:cNvPr id="12" name="Rectangle 11">
            <a:extLst>
              <a:ext uri="{FF2B5EF4-FFF2-40B4-BE49-F238E27FC236}">
                <a16:creationId xmlns:a16="http://schemas.microsoft.com/office/drawing/2014/main" id="{81E1EB90-DFB9-243C-A805-265D40468177}"/>
              </a:ext>
            </a:extLst>
          </p:cNvPr>
          <p:cNvSpPr/>
          <p:nvPr/>
        </p:nvSpPr>
        <p:spPr>
          <a:xfrm>
            <a:off x="6162675" y="1504948"/>
            <a:ext cx="5972175" cy="4806145"/>
          </a:xfrm>
          <a:prstGeom prst="rect">
            <a:avLst/>
          </a:prstGeom>
          <a:noFill/>
          <a:ln w="19050">
            <a:solidFill>
              <a:schemeClr val="tx1"/>
            </a:solidFill>
            <a:prstDash val="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3" name="TextBox 12">
            <a:extLst>
              <a:ext uri="{FF2B5EF4-FFF2-40B4-BE49-F238E27FC236}">
                <a16:creationId xmlns:a16="http://schemas.microsoft.com/office/drawing/2014/main" id="{A14C1626-BDD4-E260-838E-6CE1B27077A5}"/>
              </a:ext>
            </a:extLst>
          </p:cNvPr>
          <p:cNvSpPr txBox="1"/>
          <p:nvPr/>
        </p:nvSpPr>
        <p:spPr>
          <a:xfrm>
            <a:off x="8176100" y="368842"/>
            <a:ext cx="3571875" cy="246221"/>
          </a:xfrm>
          <a:prstGeom prst="rect">
            <a:avLst/>
          </a:prstGeom>
          <a:noFill/>
          <a:ln w="19050">
            <a:solidFill>
              <a:schemeClr val="tx1"/>
            </a:solidFill>
            <a:prstDash val="dash"/>
          </a:ln>
        </p:spPr>
        <p:txBody>
          <a:bodyPr wrap="square" lIns="0" tIns="0" rIns="0" bIns="0" rtlCol="0">
            <a:spAutoFit/>
          </a:bodyPr>
          <a:lstStyle/>
          <a:p>
            <a:pPr algn="ctr"/>
            <a:r>
              <a:rPr lang="it-IT" sz="1600" dirty="0"/>
              <a:t>Step 2 </a:t>
            </a:r>
            <a:r>
              <a:rPr lang="en-US" sz="1600" dirty="0"/>
              <a:t> - upstream flow resistance</a:t>
            </a:r>
            <a:endParaRPr lang="en-GB" sz="1600" dirty="0"/>
          </a:p>
        </p:txBody>
      </p:sp>
      <p:sp>
        <p:nvSpPr>
          <p:cNvPr id="11" name="Content Placeholder 10">
            <a:extLst>
              <a:ext uri="{FF2B5EF4-FFF2-40B4-BE49-F238E27FC236}">
                <a16:creationId xmlns:a16="http://schemas.microsoft.com/office/drawing/2014/main" id="{8D77E239-DBAA-4744-061A-46636C18733D}"/>
              </a:ext>
            </a:extLst>
          </p:cNvPr>
          <p:cNvSpPr>
            <a:spLocks noGrp="1"/>
          </p:cNvSpPr>
          <p:nvPr>
            <p:ph idx="1"/>
          </p:nvPr>
        </p:nvSpPr>
        <p:spPr>
          <a:xfrm>
            <a:off x="407989" y="631560"/>
            <a:ext cx="11376024" cy="5569216"/>
          </a:xfrm>
        </p:spPr>
        <p:txBody>
          <a:bodyPr/>
          <a:lstStyle/>
          <a:p>
            <a:pPr marL="0" indent="0">
              <a:buNone/>
            </a:pPr>
            <a:r>
              <a:rPr lang="en-US" dirty="0"/>
              <a:t>Cryostat safety valves sizing</a:t>
            </a:r>
          </a:p>
          <a:p>
            <a:pPr lvl="2"/>
            <a:r>
              <a:rPr lang="en-US" sz="1600" dirty="0"/>
              <a:t>Risk assessment (based on work done for ProtoDUNE)</a:t>
            </a:r>
          </a:p>
          <a:p>
            <a:pPr lvl="2"/>
            <a:r>
              <a:rPr lang="en-US" sz="1600" dirty="0"/>
              <a:t>Hydraulic/safety calculations (ISO 21013-3)</a:t>
            </a:r>
          </a:p>
          <a:p>
            <a:pPr lvl="2"/>
            <a:r>
              <a:rPr lang="en-US" sz="1600" dirty="0"/>
              <a:t>Calculation note</a:t>
            </a:r>
          </a:p>
          <a:p>
            <a:pPr lvl="2"/>
            <a:r>
              <a:rPr lang="en-US" sz="1600" dirty="0"/>
              <a:t>Technical specifications for PE</a:t>
            </a:r>
          </a:p>
          <a:p>
            <a:pPr marL="285750" lvl="1" indent="0">
              <a:buNone/>
            </a:pPr>
            <a:endParaRPr lang="en-US" dirty="0"/>
          </a:p>
          <a:p>
            <a:pPr marL="285750" lvl="1" indent="0">
              <a:buNone/>
            </a:pPr>
            <a:endParaRPr lang="en-US" dirty="0"/>
          </a:p>
          <a:p>
            <a:endParaRPr lang="en-GB" dirty="0"/>
          </a:p>
        </p:txBody>
      </p:sp>
      <p:graphicFrame>
        <p:nvGraphicFramePr>
          <p:cNvPr id="16" name="Table 15">
            <a:extLst>
              <a:ext uri="{FF2B5EF4-FFF2-40B4-BE49-F238E27FC236}">
                <a16:creationId xmlns:a16="http://schemas.microsoft.com/office/drawing/2014/main" id="{1DEB459B-974A-6556-631F-BE4D32CF4BF1}"/>
              </a:ext>
            </a:extLst>
          </p:cNvPr>
          <p:cNvGraphicFramePr>
            <a:graphicFrameLocks noGrp="1"/>
          </p:cNvGraphicFramePr>
          <p:nvPr>
            <p:extLst>
              <p:ext uri="{D42A27DB-BD31-4B8C-83A1-F6EECF244321}">
                <p14:modId xmlns:p14="http://schemas.microsoft.com/office/powerpoint/2010/main" val="3799690908"/>
              </p:ext>
            </p:extLst>
          </p:nvPr>
        </p:nvGraphicFramePr>
        <p:xfrm>
          <a:off x="552349" y="1720532"/>
          <a:ext cx="5286476" cy="4505904"/>
        </p:xfrm>
        <a:graphic>
          <a:graphicData uri="http://schemas.openxmlformats.org/drawingml/2006/table">
            <a:tbl>
              <a:tblPr firstRow="1" firstCol="1" bandRow="1"/>
              <a:tblGrid>
                <a:gridCol w="1487381">
                  <a:extLst>
                    <a:ext uri="{9D8B030D-6E8A-4147-A177-3AD203B41FA5}">
                      <a16:colId xmlns:a16="http://schemas.microsoft.com/office/drawing/2014/main" val="2464797975"/>
                    </a:ext>
                  </a:extLst>
                </a:gridCol>
                <a:gridCol w="619369">
                  <a:extLst>
                    <a:ext uri="{9D8B030D-6E8A-4147-A177-3AD203B41FA5}">
                      <a16:colId xmlns:a16="http://schemas.microsoft.com/office/drawing/2014/main" val="3302011409"/>
                    </a:ext>
                  </a:extLst>
                </a:gridCol>
                <a:gridCol w="716251">
                  <a:extLst>
                    <a:ext uri="{9D8B030D-6E8A-4147-A177-3AD203B41FA5}">
                      <a16:colId xmlns:a16="http://schemas.microsoft.com/office/drawing/2014/main" val="712072107"/>
                    </a:ext>
                  </a:extLst>
                </a:gridCol>
                <a:gridCol w="2463475">
                  <a:extLst>
                    <a:ext uri="{9D8B030D-6E8A-4147-A177-3AD203B41FA5}">
                      <a16:colId xmlns:a16="http://schemas.microsoft.com/office/drawing/2014/main" val="4008474250"/>
                    </a:ext>
                  </a:extLst>
                </a:gridCol>
              </a:tblGrid>
              <a:tr h="130932">
                <a:tc gridSpan="2">
                  <a:txBody>
                    <a:bodyPr/>
                    <a:lstStyle/>
                    <a:p>
                      <a:pPr algn="l">
                        <a:spcAft>
                          <a:spcPts val="600"/>
                        </a:spcAft>
                      </a:pPr>
                      <a:r>
                        <a:rPr lang="en-GB" sz="600" b="1">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Relief valve inlet conditions</a:t>
                      </a:r>
                      <a:endParaRPr lang="en-GB" sz="800">
                        <a:effectLst/>
                        <a:latin typeface="Cambria" panose="02040503050406030204" pitchFamily="18" charset="0"/>
                        <a:ea typeface="Times New Roman" panose="02020603050405020304" pitchFamily="18" charset="0"/>
                        <a:cs typeface="Times New Roman" panose="02020603050405020304" pitchFamily="18" charset="0"/>
                      </a:endParaRPr>
                    </a:p>
                  </a:txBody>
                  <a:tcPr marL="44124" marR="44124" marT="0" marB="0" anchor="b">
                    <a:lnL>
                      <a:noFill/>
                    </a:lnL>
                    <a:lnR>
                      <a:noFill/>
                    </a:lnR>
                    <a:lnT>
                      <a:noFill/>
                    </a:lnT>
                    <a:lnB>
                      <a:noFill/>
                    </a:lnB>
                    <a:noFill/>
                  </a:tcPr>
                </a:tc>
                <a:tc hMerge="1">
                  <a:txBody>
                    <a:bodyPr/>
                    <a:lstStyle/>
                    <a:p>
                      <a:endParaRPr lang="en-GB"/>
                    </a:p>
                  </a:txBody>
                  <a:tcPr/>
                </a:tc>
                <a:tc>
                  <a:txBody>
                    <a:bodyPr/>
                    <a:lstStyle/>
                    <a:p>
                      <a:endParaRPr lang="en-GB" sz="800">
                        <a:effectLst/>
                        <a:latin typeface="Times New Roman" panose="02020603050405020304" pitchFamily="18" charset="0"/>
                      </a:endParaRPr>
                    </a:p>
                  </a:txBody>
                  <a:tcPr marL="44124" marR="44124" marT="0" marB="0" anchor="b">
                    <a:lnL>
                      <a:noFill/>
                    </a:lnL>
                    <a:lnR>
                      <a:noFill/>
                    </a:lnR>
                    <a:lnT>
                      <a:noFill/>
                    </a:lnT>
                    <a:lnB>
                      <a:noFill/>
                    </a:lnB>
                    <a:noFill/>
                  </a:tcPr>
                </a:tc>
                <a:tc>
                  <a:txBody>
                    <a:bodyPr/>
                    <a:lstStyle/>
                    <a:p>
                      <a:endParaRPr lang="en-GB" sz="800">
                        <a:effectLst/>
                        <a:latin typeface="Times New Roman" panose="02020603050405020304" pitchFamily="18" charset="0"/>
                      </a:endParaRPr>
                    </a:p>
                  </a:txBody>
                  <a:tcPr marL="44124" marR="44124" marT="0" marB="0" anchor="b">
                    <a:lnL>
                      <a:noFill/>
                    </a:lnL>
                    <a:lnR>
                      <a:noFill/>
                    </a:lnR>
                    <a:lnT>
                      <a:noFill/>
                    </a:lnT>
                    <a:lnB>
                      <a:noFill/>
                    </a:lnB>
                    <a:noFill/>
                  </a:tcPr>
                </a:tc>
                <a:extLst>
                  <a:ext uri="{0D108BD9-81ED-4DB2-BD59-A6C34878D82A}">
                    <a16:rowId xmlns:a16="http://schemas.microsoft.com/office/drawing/2014/main" val="3244254534"/>
                  </a:ext>
                </a:extLst>
              </a:tr>
              <a:tr h="106553">
                <a:tc>
                  <a:txBody>
                    <a:bodyPr/>
                    <a:lstStyle/>
                    <a:p>
                      <a:pPr algn="l">
                        <a:spcAft>
                          <a:spcPts val="600"/>
                        </a:spcAft>
                      </a:pPr>
                      <a:r>
                        <a:rPr lang="en-GB" sz="6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νi(Pi,Ti)</a:t>
                      </a:r>
                      <a:endParaRPr lang="en-GB" sz="800">
                        <a:effectLst/>
                        <a:latin typeface="Cambria" panose="02040503050406030204" pitchFamily="18" charset="0"/>
                        <a:ea typeface="Times New Roman" panose="02020603050405020304" pitchFamily="18" charset="0"/>
                        <a:cs typeface="Times New Roman" panose="02020603050405020304" pitchFamily="18" charset="0"/>
                      </a:endParaRPr>
                    </a:p>
                  </a:txBody>
                  <a:tcPr marL="44124" marR="44124" marT="0" marB="0" anchor="b">
                    <a:lnL>
                      <a:noFill/>
                    </a:lnL>
                    <a:lnR>
                      <a:noFill/>
                    </a:lnR>
                    <a:lnT>
                      <a:noFill/>
                    </a:lnT>
                    <a:lnB>
                      <a:noFill/>
                    </a:lnB>
                    <a:noFill/>
                  </a:tcPr>
                </a:tc>
                <a:tc>
                  <a:txBody>
                    <a:bodyPr/>
                    <a:lstStyle/>
                    <a:p>
                      <a:pPr algn="r">
                        <a:spcAft>
                          <a:spcPts val="600"/>
                        </a:spcAft>
                      </a:pPr>
                      <a:r>
                        <a:rPr lang="en-GB" sz="6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0.396976</a:t>
                      </a:r>
                      <a:endParaRPr lang="en-GB" sz="800">
                        <a:effectLst/>
                        <a:latin typeface="Cambria" panose="02040503050406030204" pitchFamily="18" charset="0"/>
                        <a:ea typeface="Times New Roman" panose="02020603050405020304" pitchFamily="18" charset="0"/>
                        <a:cs typeface="Times New Roman" panose="02020603050405020304" pitchFamily="18" charset="0"/>
                      </a:endParaRPr>
                    </a:p>
                  </a:txBody>
                  <a:tcPr marL="44124" marR="44124" marT="0" marB="0" anchor="b">
                    <a:lnL>
                      <a:noFill/>
                    </a:lnL>
                    <a:lnR>
                      <a:noFill/>
                    </a:lnR>
                    <a:lnT>
                      <a:noFill/>
                    </a:lnT>
                    <a:lnB>
                      <a:noFill/>
                    </a:lnB>
                    <a:solidFill>
                      <a:srgbClr val="E2EFDA"/>
                    </a:solidFill>
                  </a:tcPr>
                </a:tc>
                <a:tc>
                  <a:txBody>
                    <a:bodyPr/>
                    <a:lstStyle/>
                    <a:p>
                      <a:pPr algn="l">
                        <a:spcAft>
                          <a:spcPts val="600"/>
                        </a:spcAft>
                      </a:pPr>
                      <a:r>
                        <a:rPr lang="en-GB" sz="6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[m3/kg]</a:t>
                      </a:r>
                      <a:endParaRPr lang="en-GB" sz="800">
                        <a:effectLst/>
                        <a:latin typeface="Cambria" panose="02040503050406030204" pitchFamily="18" charset="0"/>
                        <a:ea typeface="Times New Roman" panose="02020603050405020304" pitchFamily="18" charset="0"/>
                        <a:cs typeface="Times New Roman" panose="02020603050405020304" pitchFamily="18" charset="0"/>
                      </a:endParaRPr>
                    </a:p>
                  </a:txBody>
                  <a:tcPr marL="44124" marR="44124" marT="0" marB="0" anchor="b">
                    <a:lnL>
                      <a:noFill/>
                    </a:lnL>
                    <a:lnR>
                      <a:noFill/>
                    </a:lnR>
                    <a:lnT>
                      <a:noFill/>
                    </a:lnT>
                    <a:lnB>
                      <a:noFill/>
                    </a:lnB>
                    <a:noFill/>
                  </a:tcPr>
                </a:tc>
                <a:tc>
                  <a:txBody>
                    <a:bodyPr/>
                    <a:lstStyle/>
                    <a:p>
                      <a:pPr algn="l">
                        <a:spcAft>
                          <a:spcPts val="600"/>
                        </a:spcAft>
                      </a:pPr>
                      <a:r>
                        <a:rPr lang="en-GB" sz="6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SV inlet specific volume</a:t>
                      </a:r>
                      <a:endParaRPr lang="en-GB" sz="800">
                        <a:effectLst/>
                        <a:latin typeface="Cambria" panose="02040503050406030204" pitchFamily="18" charset="0"/>
                        <a:ea typeface="Times New Roman" panose="02020603050405020304" pitchFamily="18" charset="0"/>
                        <a:cs typeface="Times New Roman" panose="02020603050405020304" pitchFamily="18" charset="0"/>
                      </a:endParaRPr>
                    </a:p>
                  </a:txBody>
                  <a:tcPr marL="44124" marR="44124" marT="0" marB="0" anchor="b">
                    <a:lnL>
                      <a:noFill/>
                    </a:lnL>
                    <a:lnR>
                      <a:noFill/>
                    </a:lnR>
                    <a:lnT>
                      <a:noFill/>
                    </a:lnT>
                    <a:lnB>
                      <a:noFill/>
                    </a:lnB>
                    <a:noFill/>
                  </a:tcPr>
                </a:tc>
                <a:extLst>
                  <a:ext uri="{0D108BD9-81ED-4DB2-BD59-A6C34878D82A}">
                    <a16:rowId xmlns:a16="http://schemas.microsoft.com/office/drawing/2014/main" val="2738529341"/>
                  </a:ext>
                </a:extLst>
              </a:tr>
              <a:tr h="106553">
                <a:tc>
                  <a:txBody>
                    <a:bodyPr/>
                    <a:lstStyle/>
                    <a:p>
                      <a:pPr algn="l">
                        <a:spcAft>
                          <a:spcPts val="600"/>
                        </a:spcAft>
                      </a:pPr>
                      <a:r>
                        <a:rPr lang="en-GB" sz="6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hr(Pi,Ti)</a:t>
                      </a:r>
                      <a:endParaRPr lang="en-GB" sz="800">
                        <a:effectLst/>
                        <a:latin typeface="Cambria" panose="02040503050406030204" pitchFamily="18" charset="0"/>
                        <a:ea typeface="Times New Roman" panose="02020603050405020304" pitchFamily="18" charset="0"/>
                        <a:cs typeface="Times New Roman" panose="02020603050405020304" pitchFamily="18" charset="0"/>
                      </a:endParaRPr>
                    </a:p>
                  </a:txBody>
                  <a:tcPr marL="44124" marR="44124" marT="0" marB="0" anchor="b">
                    <a:lnL>
                      <a:noFill/>
                    </a:lnL>
                    <a:lnR>
                      <a:noFill/>
                    </a:lnR>
                    <a:lnT>
                      <a:noFill/>
                    </a:lnT>
                    <a:lnB>
                      <a:noFill/>
                    </a:lnB>
                    <a:noFill/>
                  </a:tcPr>
                </a:tc>
                <a:tc>
                  <a:txBody>
                    <a:bodyPr/>
                    <a:lstStyle/>
                    <a:p>
                      <a:pPr algn="r">
                        <a:spcAft>
                          <a:spcPts val="600"/>
                        </a:spcAft>
                      </a:pPr>
                      <a:r>
                        <a:rPr lang="en-GB" sz="6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128.0858</a:t>
                      </a:r>
                      <a:endParaRPr lang="en-GB" sz="800">
                        <a:effectLst/>
                        <a:latin typeface="Cambria" panose="02040503050406030204" pitchFamily="18" charset="0"/>
                        <a:ea typeface="Times New Roman" panose="02020603050405020304" pitchFamily="18" charset="0"/>
                        <a:cs typeface="Times New Roman" panose="02020603050405020304" pitchFamily="18" charset="0"/>
                      </a:endParaRPr>
                    </a:p>
                  </a:txBody>
                  <a:tcPr marL="44124" marR="44124" marT="0" marB="0" anchor="b">
                    <a:lnL>
                      <a:noFill/>
                    </a:lnL>
                    <a:lnR>
                      <a:noFill/>
                    </a:lnR>
                    <a:lnT>
                      <a:noFill/>
                    </a:lnT>
                    <a:lnB>
                      <a:noFill/>
                    </a:lnB>
                    <a:solidFill>
                      <a:srgbClr val="E2EFDA"/>
                    </a:solidFill>
                  </a:tcPr>
                </a:tc>
                <a:tc>
                  <a:txBody>
                    <a:bodyPr/>
                    <a:lstStyle/>
                    <a:p>
                      <a:pPr algn="l">
                        <a:spcAft>
                          <a:spcPts val="600"/>
                        </a:spcAft>
                      </a:pPr>
                      <a:r>
                        <a:rPr lang="en-GB" sz="6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[kJ/kg]</a:t>
                      </a:r>
                      <a:endParaRPr lang="en-GB" sz="800">
                        <a:effectLst/>
                        <a:latin typeface="Cambria" panose="02040503050406030204" pitchFamily="18" charset="0"/>
                        <a:ea typeface="Times New Roman" panose="02020603050405020304" pitchFamily="18" charset="0"/>
                        <a:cs typeface="Times New Roman" panose="02020603050405020304" pitchFamily="18" charset="0"/>
                      </a:endParaRPr>
                    </a:p>
                  </a:txBody>
                  <a:tcPr marL="44124" marR="44124" marT="0" marB="0" anchor="b">
                    <a:lnL>
                      <a:noFill/>
                    </a:lnL>
                    <a:lnR>
                      <a:noFill/>
                    </a:lnR>
                    <a:lnT>
                      <a:noFill/>
                    </a:lnT>
                    <a:lnB>
                      <a:noFill/>
                    </a:lnB>
                    <a:noFill/>
                  </a:tcPr>
                </a:tc>
                <a:tc>
                  <a:txBody>
                    <a:bodyPr/>
                    <a:lstStyle/>
                    <a:p>
                      <a:pPr algn="l">
                        <a:spcAft>
                          <a:spcPts val="600"/>
                        </a:spcAft>
                      </a:pPr>
                      <a:r>
                        <a:rPr lang="en-GB" sz="6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SV inlet specific enthalpy</a:t>
                      </a:r>
                      <a:endParaRPr lang="en-GB" sz="800">
                        <a:effectLst/>
                        <a:latin typeface="Cambria" panose="02040503050406030204" pitchFamily="18" charset="0"/>
                        <a:ea typeface="Times New Roman" panose="02020603050405020304" pitchFamily="18" charset="0"/>
                        <a:cs typeface="Times New Roman" panose="02020603050405020304" pitchFamily="18" charset="0"/>
                      </a:endParaRPr>
                    </a:p>
                  </a:txBody>
                  <a:tcPr marL="44124" marR="44124" marT="0" marB="0" anchor="b">
                    <a:lnL>
                      <a:noFill/>
                    </a:lnL>
                    <a:lnR>
                      <a:noFill/>
                    </a:lnR>
                    <a:lnT>
                      <a:noFill/>
                    </a:lnT>
                    <a:lnB>
                      <a:noFill/>
                    </a:lnB>
                    <a:noFill/>
                  </a:tcPr>
                </a:tc>
                <a:extLst>
                  <a:ext uri="{0D108BD9-81ED-4DB2-BD59-A6C34878D82A}">
                    <a16:rowId xmlns:a16="http://schemas.microsoft.com/office/drawing/2014/main" val="1977981067"/>
                  </a:ext>
                </a:extLst>
              </a:tr>
              <a:tr h="130932">
                <a:tc>
                  <a:txBody>
                    <a:bodyPr/>
                    <a:lstStyle/>
                    <a:p>
                      <a:endParaRPr lang="en-GB" sz="800">
                        <a:effectLst/>
                        <a:latin typeface="Times New Roman" panose="02020603050405020304" pitchFamily="18" charset="0"/>
                      </a:endParaRPr>
                    </a:p>
                  </a:txBody>
                  <a:tcPr marL="44124" marR="44124" marT="0" marB="0" anchor="b">
                    <a:lnL>
                      <a:noFill/>
                    </a:lnL>
                    <a:lnR>
                      <a:noFill/>
                    </a:lnR>
                    <a:lnT>
                      <a:noFill/>
                    </a:lnT>
                    <a:lnB>
                      <a:noFill/>
                    </a:lnB>
                    <a:noFill/>
                  </a:tcPr>
                </a:tc>
                <a:tc>
                  <a:txBody>
                    <a:bodyPr/>
                    <a:lstStyle/>
                    <a:p>
                      <a:endParaRPr lang="en-GB" sz="800">
                        <a:effectLst/>
                        <a:latin typeface="Times New Roman" panose="02020603050405020304" pitchFamily="18" charset="0"/>
                      </a:endParaRPr>
                    </a:p>
                  </a:txBody>
                  <a:tcPr marL="44124" marR="44124" marT="0" marB="0" anchor="b">
                    <a:lnL>
                      <a:noFill/>
                    </a:lnL>
                    <a:lnR>
                      <a:noFill/>
                    </a:lnR>
                    <a:lnT>
                      <a:noFill/>
                    </a:lnT>
                    <a:lnB>
                      <a:noFill/>
                    </a:lnB>
                    <a:noFill/>
                  </a:tcPr>
                </a:tc>
                <a:tc>
                  <a:txBody>
                    <a:bodyPr/>
                    <a:lstStyle/>
                    <a:p>
                      <a:endParaRPr lang="en-GB" sz="800">
                        <a:effectLst/>
                        <a:latin typeface="Times New Roman" panose="02020603050405020304" pitchFamily="18" charset="0"/>
                      </a:endParaRPr>
                    </a:p>
                  </a:txBody>
                  <a:tcPr marL="44124" marR="44124" marT="0" marB="0" anchor="b">
                    <a:lnL>
                      <a:noFill/>
                    </a:lnL>
                    <a:lnR>
                      <a:noFill/>
                    </a:lnR>
                    <a:lnT>
                      <a:noFill/>
                    </a:lnT>
                    <a:lnB>
                      <a:noFill/>
                    </a:lnB>
                    <a:noFill/>
                  </a:tcPr>
                </a:tc>
                <a:tc>
                  <a:txBody>
                    <a:bodyPr/>
                    <a:lstStyle/>
                    <a:p>
                      <a:endParaRPr lang="en-GB" sz="800">
                        <a:effectLst/>
                        <a:latin typeface="Times New Roman" panose="02020603050405020304" pitchFamily="18" charset="0"/>
                      </a:endParaRPr>
                    </a:p>
                  </a:txBody>
                  <a:tcPr marL="44124" marR="44124" marT="0" marB="0" anchor="b">
                    <a:lnL>
                      <a:noFill/>
                    </a:lnL>
                    <a:lnR>
                      <a:noFill/>
                    </a:lnR>
                    <a:lnT>
                      <a:noFill/>
                    </a:lnT>
                    <a:lnB>
                      <a:noFill/>
                    </a:lnB>
                    <a:noFill/>
                  </a:tcPr>
                </a:tc>
                <a:extLst>
                  <a:ext uri="{0D108BD9-81ED-4DB2-BD59-A6C34878D82A}">
                    <a16:rowId xmlns:a16="http://schemas.microsoft.com/office/drawing/2014/main" val="1913479325"/>
                  </a:ext>
                </a:extLst>
              </a:tr>
              <a:tr h="130932">
                <a:tc gridSpan="2">
                  <a:txBody>
                    <a:bodyPr/>
                    <a:lstStyle/>
                    <a:p>
                      <a:pPr algn="l">
                        <a:spcAft>
                          <a:spcPts val="600"/>
                        </a:spcAft>
                      </a:pPr>
                      <a:r>
                        <a:rPr lang="en-GB" sz="600" b="1"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Relief valve outlet conditions</a:t>
                      </a:r>
                      <a:endParaRPr lang="en-GB" sz="800" dirty="0">
                        <a:effectLst/>
                        <a:latin typeface="Cambria" panose="02040503050406030204" pitchFamily="18" charset="0"/>
                        <a:ea typeface="Times New Roman" panose="02020603050405020304" pitchFamily="18" charset="0"/>
                        <a:cs typeface="Times New Roman" panose="02020603050405020304" pitchFamily="18" charset="0"/>
                      </a:endParaRPr>
                    </a:p>
                  </a:txBody>
                  <a:tcPr marL="44124" marR="44124" marT="0" marB="0" anchor="b">
                    <a:lnL>
                      <a:noFill/>
                    </a:lnL>
                    <a:lnR>
                      <a:noFill/>
                    </a:lnR>
                    <a:lnT>
                      <a:noFill/>
                    </a:lnT>
                    <a:lnB>
                      <a:noFill/>
                    </a:lnB>
                    <a:noFill/>
                  </a:tcPr>
                </a:tc>
                <a:tc hMerge="1">
                  <a:txBody>
                    <a:bodyPr/>
                    <a:lstStyle/>
                    <a:p>
                      <a:endParaRPr lang="en-GB"/>
                    </a:p>
                  </a:txBody>
                  <a:tcPr/>
                </a:tc>
                <a:tc>
                  <a:txBody>
                    <a:bodyPr/>
                    <a:lstStyle/>
                    <a:p>
                      <a:endParaRPr lang="en-GB" sz="800">
                        <a:effectLst/>
                        <a:latin typeface="Times New Roman" panose="02020603050405020304" pitchFamily="18" charset="0"/>
                      </a:endParaRPr>
                    </a:p>
                  </a:txBody>
                  <a:tcPr marL="44124" marR="44124" marT="0" marB="0" anchor="b">
                    <a:lnL>
                      <a:noFill/>
                    </a:lnL>
                    <a:lnR>
                      <a:noFill/>
                    </a:lnR>
                    <a:lnT>
                      <a:noFill/>
                    </a:lnT>
                    <a:lnB>
                      <a:noFill/>
                    </a:lnB>
                    <a:noFill/>
                  </a:tcPr>
                </a:tc>
                <a:tc>
                  <a:txBody>
                    <a:bodyPr/>
                    <a:lstStyle/>
                    <a:p>
                      <a:endParaRPr lang="en-GB" sz="800">
                        <a:effectLst/>
                        <a:latin typeface="Times New Roman" panose="02020603050405020304" pitchFamily="18" charset="0"/>
                      </a:endParaRPr>
                    </a:p>
                  </a:txBody>
                  <a:tcPr marL="44124" marR="44124" marT="0" marB="0" anchor="b">
                    <a:lnL>
                      <a:noFill/>
                    </a:lnL>
                    <a:lnR>
                      <a:noFill/>
                    </a:lnR>
                    <a:lnT>
                      <a:noFill/>
                    </a:lnT>
                    <a:lnB>
                      <a:noFill/>
                    </a:lnB>
                    <a:noFill/>
                  </a:tcPr>
                </a:tc>
                <a:extLst>
                  <a:ext uri="{0D108BD9-81ED-4DB2-BD59-A6C34878D82A}">
                    <a16:rowId xmlns:a16="http://schemas.microsoft.com/office/drawing/2014/main" val="2583430469"/>
                  </a:ext>
                </a:extLst>
              </a:tr>
              <a:tr h="106553">
                <a:tc>
                  <a:txBody>
                    <a:bodyPr/>
                    <a:lstStyle/>
                    <a:p>
                      <a:pPr algn="l">
                        <a:spcAft>
                          <a:spcPts val="600"/>
                        </a:spcAft>
                      </a:pPr>
                      <a:r>
                        <a:rPr lang="en-GB" sz="6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Pb10</a:t>
                      </a:r>
                      <a:endParaRPr lang="en-GB" sz="800">
                        <a:effectLst/>
                        <a:latin typeface="Cambria" panose="02040503050406030204" pitchFamily="18" charset="0"/>
                        <a:ea typeface="Times New Roman" panose="02020603050405020304" pitchFamily="18" charset="0"/>
                        <a:cs typeface="Times New Roman" panose="02020603050405020304" pitchFamily="18" charset="0"/>
                      </a:endParaRPr>
                    </a:p>
                  </a:txBody>
                  <a:tcPr marL="44124" marR="44124" marT="0" marB="0" anchor="b">
                    <a:lnL>
                      <a:noFill/>
                    </a:lnL>
                    <a:lnR>
                      <a:noFill/>
                    </a:lnR>
                    <a:lnT>
                      <a:noFill/>
                    </a:lnT>
                    <a:lnB>
                      <a:noFill/>
                    </a:lnB>
                    <a:noFill/>
                  </a:tcPr>
                </a:tc>
                <a:tc>
                  <a:txBody>
                    <a:bodyPr/>
                    <a:lstStyle/>
                    <a:p>
                      <a:pPr algn="r">
                        <a:spcAft>
                          <a:spcPts val="600"/>
                        </a:spcAft>
                      </a:pPr>
                      <a:r>
                        <a:rPr lang="en-GB" sz="6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0.945</a:t>
                      </a:r>
                      <a:endParaRPr lang="en-GB" sz="800">
                        <a:effectLst/>
                        <a:latin typeface="Cambria" panose="02040503050406030204" pitchFamily="18" charset="0"/>
                        <a:ea typeface="Times New Roman" panose="02020603050405020304" pitchFamily="18" charset="0"/>
                        <a:cs typeface="Times New Roman" panose="02020603050405020304" pitchFamily="18" charset="0"/>
                      </a:endParaRPr>
                    </a:p>
                  </a:txBody>
                  <a:tcPr marL="44124" marR="44124" marT="0" marB="0" anchor="b">
                    <a:lnL>
                      <a:noFill/>
                    </a:lnL>
                    <a:lnR>
                      <a:noFill/>
                    </a:lnR>
                    <a:lnT>
                      <a:noFill/>
                    </a:lnT>
                    <a:lnB>
                      <a:noFill/>
                    </a:lnB>
                    <a:noFill/>
                  </a:tcPr>
                </a:tc>
                <a:tc>
                  <a:txBody>
                    <a:bodyPr/>
                    <a:lstStyle/>
                    <a:p>
                      <a:pPr algn="l">
                        <a:spcAft>
                          <a:spcPts val="600"/>
                        </a:spcAft>
                      </a:pPr>
                      <a:r>
                        <a:rPr lang="en-GB" sz="6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[bara]</a:t>
                      </a:r>
                      <a:endParaRPr lang="en-GB" sz="800">
                        <a:effectLst/>
                        <a:latin typeface="Cambria" panose="02040503050406030204" pitchFamily="18" charset="0"/>
                        <a:ea typeface="Times New Roman" panose="02020603050405020304" pitchFamily="18" charset="0"/>
                        <a:cs typeface="Times New Roman" panose="02020603050405020304" pitchFamily="18" charset="0"/>
                      </a:endParaRPr>
                    </a:p>
                  </a:txBody>
                  <a:tcPr marL="44124" marR="44124" marT="0" marB="0" anchor="b">
                    <a:lnL>
                      <a:noFill/>
                    </a:lnL>
                    <a:lnR>
                      <a:noFill/>
                    </a:lnR>
                    <a:lnT>
                      <a:noFill/>
                    </a:lnT>
                    <a:lnB>
                      <a:noFill/>
                    </a:lnB>
                    <a:noFill/>
                  </a:tcPr>
                </a:tc>
                <a:tc>
                  <a:txBody>
                    <a:bodyPr/>
                    <a:lstStyle/>
                    <a:p>
                      <a:pPr algn="l">
                        <a:spcAft>
                          <a:spcPts val="600"/>
                        </a:spcAft>
                      </a:pPr>
                      <a:r>
                        <a:rPr lang="en-GB" sz="6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SV limit back-pressure (10%)</a:t>
                      </a:r>
                      <a:endParaRPr lang="en-GB" sz="800">
                        <a:effectLst/>
                        <a:latin typeface="Cambria" panose="02040503050406030204" pitchFamily="18" charset="0"/>
                        <a:ea typeface="Times New Roman" panose="02020603050405020304" pitchFamily="18" charset="0"/>
                        <a:cs typeface="Times New Roman" panose="02020603050405020304" pitchFamily="18" charset="0"/>
                      </a:endParaRPr>
                    </a:p>
                  </a:txBody>
                  <a:tcPr marL="44124" marR="44124" marT="0" marB="0" anchor="b">
                    <a:lnL>
                      <a:noFill/>
                    </a:lnL>
                    <a:lnR>
                      <a:noFill/>
                    </a:lnR>
                    <a:lnT>
                      <a:noFill/>
                    </a:lnT>
                    <a:lnB>
                      <a:noFill/>
                    </a:lnB>
                    <a:noFill/>
                  </a:tcPr>
                </a:tc>
                <a:extLst>
                  <a:ext uri="{0D108BD9-81ED-4DB2-BD59-A6C34878D82A}">
                    <a16:rowId xmlns:a16="http://schemas.microsoft.com/office/drawing/2014/main" val="623952226"/>
                  </a:ext>
                </a:extLst>
              </a:tr>
              <a:tr h="213105">
                <a:tc>
                  <a:txBody>
                    <a:bodyPr/>
                    <a:lstStyle/>
                    <a:p>
                      <a:pPr algn="l">
                        <a:spcAft>
                          <a:spcPts val="600"/>
                        </a:spcAft>
                      </a:pPr>
                      <a:r>
                        <a:rPr lang="en-GB" sz="6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νb10(Pb10,hr)</a:t>
                      </a:r>
                      <a:endParaRPr lang="en-GB" sz="800">
                        <a:effectLst/>
                        <a:latin typeface="Cambria" panose="02040503050406030204" pitchFamily="18" charset="0"/>
                        <a:ea typeface="Times New Roman" panose="02020603050405020304" pitchFamily="18" charset="0"/>
                        <a:cs typeface="Times New Roman" panose="02020603050405020304" pitchFamily="18" charset="0"/>
                      </a:endParaRPr>
                    </a:p>
                  </a:txBody>
                  <a:tcPr marL="44124" marR="44124" marT="0" marB="0" anchor="b">
                    <a:lnL>
                      <a:noFill/>
                    </a:lnL>
                    <a:lnR>
                      <a:noFill/>
                    </a:lnR>
                    <a:lnT>
                      <a:noFill/>
                    </a:lnT>
                    <a:lnB>
                      <a:noFill/>
                    </a:lnB>
                    <a:noFill/>
                  </a:tcPr>
                </a:tc>
                <a:tc>
                  <a:txBody>
                    <a:bodyPr/>
                    <a:lstStyle/>
                    <a:p>
                      <a:pPr algn="r">
                        <a:spcAft>
                          <a:spcPts val="600"/>
                        </a:spcAft>
                      </a:pPr>
                      <a:r>
                        <a:rPr lang="en-GB" sz="6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0.542567</a:t>
                      </a:r>
                      <a:endParaRPr lang="en-GB" sz="800">
                        <a:effectLst/>
                        <a:latin typeface="Cambria" panose="02040503050406030204" pitchFamily="18" charset="0"/>
                        <a:ea typeface="Times New Roman" panose="02020603050405020304" pitchFamily="18" charset="0"/>
                        <a:cs typeface="Times New Roman" panose="02020603050405020304" pitchFamily="18" charset="0"/>
                      </a:endParaRPr>
                    </a:p>
                  </a:txBody>
                  <a:tcPr marL="44124" marR="44124" marT="0" marB="0" anchor="b">
                    <a:lnL>
                      <a:noFill/>
                    </a:lnL>
                    <a:lnR>
                      <a:noFill/>
                    </a:lnR>
                    <a:lnT>
                      <a:noFill/>
                    </a:lnT>
                    <a:lnB>
                      <a:noFill/>
                    </a:lnB>
                    <a:solidFill>
                      <a:srgbClr val="E2EFDA"/>
                    </a:solidFill>
                  </a:tcPr>
                </a:tc>
                <a:tc>
                  <a:txBody>
                    <a:bodyPr/>
                    <a:lstStyle/>
                    <a:p>
                      <a:pPr algn="l">
                        <a:spcAft>
                          <a:spcPts val="600"/>
                        </a:spcAft>
                      </a:pPr>
                      <a:r>
                        <a:rPr lang="en-GB" sz="6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[m3/kg]</a:t>
                      </a:r>
                      <a:endParaRPr lang="en-GB" sz="800">
                        <a:effectLst/>
                        <a:latin typeface="Cambria" panose="02040503050406030204" pitchFamily="18" charset="0"/>
                        <a:ea typeface="Times New Roman" panose="02020603050405020304" pitchFamily="18" charset="0"/>
                        <a:cs typeface="Times New Roman" panose="02020603050405020304" pitchFamily="18" charset="0"/>
                      </a:endParaRPr>
                    </a:p>
                  </a:txBody>
                  <a:tcPr marL="44124" marR="44124" marT="0" marB="0" anchor="b">
                    <a:lnL>
                      <a:noFill/>
                    </a:lnL>
                    <a:lnR>
                      <a:noFill/>
                    </a:lnR>
                    <a:lnT>
                      <a:noFill/>
                    </a:lnT>
                    <a:lnB>
                      <a:noFill/>
                    </a:lnB>
                    <a:noFill/>
                  </a:tcPr>
                </a:tc>
                <a:tc>
                  <a:txBody>
                    <a:bodyPr/>
                    <a:lstStyle/>
                    <a:p>
                      <a:pPr algn="l">
                        <a:spcAft>
                          <a:spcPts val="600"/>
                        </a:spcAft>
                      </a:pPr>
                      <a:r>
                        <a:rPr lang="en-GB" sz="6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specific volume corresponding to SV limit back-pressure and isenthalpic expansion</a:t>
                      </a:r>
                      <a:endParaRPr lang="en-GB" sz="800">
                        <a:effectLst/>
                        <a:latin typeface="Cambria" panose="02040503050406030204" pitchFamily="18" charset="0"/>
                        <a:ea typeface="Times New Roman" panose="02020603050405020304" pitchFamily="18" charset="0"/>
                        <a:cs typeface="Times New Roman" panose="02020603050405020304" pitchFamily="18" charset="0"/>
                      </a:endParaRPr>
                    </a:p>
                  </a:txBody>
                  <a:tcPr marL="44124" marR="44124" marT="0" marB="0" anchor="b">
                    <a:lnL>
                      <a:noFill/>
                    </a:lnL>
                    <a:lnR>
                      <a:noFill/>
                    </a:lnR>
                    <a:lnT>
                      <a:noFill/>
                    </a:lnT>
                    <a:lnB>
                      <a:noFill/>
                    </a:lnB>
                    <a:noFill/>
                  </a:tcPr>
                </a:tc>
                <a:extLst>
                  <a:ext uri="{0D108BD9-81ED-4DB2-BD59-A6C34878D82A}">
                    <a16:rowId xmlns:a16="http://schemas.microsoft.com/office/drawing/2014/main" val="4281342938"/>
                  </a:ext>
                </a:extLst>
              </a:tr>
              <a:tr h="213105">
                <a:tc>
                  <a:txBody>
                    <a:bodyPr/>
                    <a:lstStyle/>
                    <a:p>
                      <a:pPr algn="l">
                        <a:spcAft>
                          <a:spcPts val="600"/>
                        </a:spcAft>
                      </a:pPr>
                      <a:r>
                        <a:rPr lang="en-GB" sz="6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Tb10(Pb10,hr)</a:t>
                      </a:r>
                      <a:endParaRPr lang="en-GB" sz="800">
                        <a:effectLst/>
                        <a:latin typeface="Cambria" panose="02040503050406030204" pitchFamily="18" charset="0"/>
                        <a:ea typeface="Times New Roman" panose="02020603050405020304" pitchFamily="18" charset="0"/>
                        <a:cs typeface="Times New Roman" panose="02020603050405020304" pitchFamily="18" charset="0"/>
                      </a:endParaRPr>
                    </a:p>
                  </a:txBody>
                  <a:tcPr marL="44124" marR="44124" marT="0" marB="0" anchor="b">
                    <a:lnL>
                      <a:noFill/>
                    </a:lnL>
                    <a:lnR>
                      <a:noFill/>
                    </a:lnR>
                    <a:lnT>
                      <a:noFill/>
                    </a:lnT>
                    <a:lnB>
                      <a:noFill/>
                    </a:lnB>
                    <a:noFill/>
                  </a:tcPr>
                </a:tc>
                <a:tc>
                  <a:txBody>
                    <a:bodyPr/>
                    <a:lstStyle/>
                    <a:p>
                      <a:pPr algn="r">
                        <a:spcAft>
                          <a:spcPts val="600"/>
                        </a:spcAft>
                      </a:pPr>
                      <a:r>
                        <a:rPr lang="en-GB" sz="6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246.6709</a:t>
                      </a:r>
                      <a:endParaRPr lang="en-GB" sz="800">
                        <a:effectLst/>
                        <a:latin typeface="Cambria" panose="02040503050406030204" pitchFamily="18" charset="0"/>
                        <a:ea typeface="Times New Roman" panose="02020603050405020304" pitchFamily="18" charset="0"/>
                        <a:cs typeface="Times New Roman" panose="02020603050405020304" pitchFamily="18" charset="0"/>
                      </a:endParaRPr>
                    </a:p>
                  </a:txBody>
                  <a:tcPr marL="44124" marR="44124" marT="0" marB="0" anchor="b">
                    <a:lnL>
                      <a:noFill/>
                    </a:lnL>
                    <a:lnR>
                      <a:noFill/>
                    </a:lnR>
                    <a:lnT>
                      <a:noFill/>
                    </a:lnT>
                    <a:lnB>
                      <a:noFill/>
                    </a:lnB>
                    <a:solidFill>
                      <a:srgbClr val="E2EFDA"/>
                    </a:solidFill>
                  </a:tcPr>
                </a:tc>
                <a:tc>
                  <a:txBody>
                    <a:bodyPr/>
                    <a:lstStyle/>
                    <a:p>
                      <a:pPr algn="l">
                        <a:spcAft>
                          <a:spcPts val="600"/>
                        </a:spcAft>
                      </a:pPr>
                      <a:r>
                        <a:rPr lang="en-GB" sz="6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[K]</a:t>
                      </a:r>
                      <a:endParaRPr lang="en-GB" sz="800">
                        <a:effectLst/>
                        <a:latin typeface="Cambria" panose="02040503050406030204" pitchFamily="18" charset="0"/>
                        <a:ea typeface="Times New Roman" panose="02020603050405020304" pitchFamily="18" charset="0"/>
                        <a:cs typeface="Times New Roman" panose="02020603050405020304" pitchFamily="18" charset="0"/>
                      </a:endParaRPr>
                    </a:p>
                  </a:txBody>
                  <a:tcPr marL="44124" marR="44124" marT="0" marB="0" anchor="b">
                    <a:lnL>
                      <a:noFill/>
                    </a:lnL>
                    <a:lnR>
                      <a:noFill/>
                    </a:lnR>
                    <a:lnT>
                      <a:noFill/>
                    </a:lnT>
                    <a:lnB>
                      <a:noFill/>
                    </a:lnB>
                    <a:noFill/>
                  </a:tcPr>
                </a:tc>
                <a:tc>
                  <a:txBody>
                    <a:bodyPr/>
                    <a:lstStyle/>
                    <a:p>
                      <a:pPr algn="l">
                        <a:spcAft>
                          <a:spcPts val="600"/>
                        </a:spcAft>
                      </a:pPr>
                      <a:r>
                        <a:rPr lang="en-GB" sz="6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temperature corresponding to SV limit back-pressure and isenthalpic expansion</a:t>
                      </a:r>
                      <a:endParaRPr lang="en-GB" sz="800" dirty="0">
                        <a:effectLst/>
                        <a:latin typeface="Cambria" panose="02040503050406030204" pitchFamily="18" charset="0"/>
                        <a:ea typeface="Times New Roman" panose="02020603050405020304" pitchFamily="18" charset="0"/>
                        <a:cs typeface="Times New Roman" panose="02020603050405020304" pitchFamily="18" charset="0"/>
                      </a:endParaRPr>
                    </a:p>
                  </a:txBody>
                  <a:tcPr marL="44124" marR="44124" marT="0" marB="0" anchor="b">
                    <a:lnL>
                      <a:noFill/>
                    </a:lnL>
                    <a:lnR>
                      <a:noFill/>
                    </a:lnR>
                    <a:lnT>
                      <a:noFill/>
                    </a:lnT>
                    <a:lnB>
                      <a:noFill/>
                    </a:lnB>
                    <a:noFill/>
                  </a:tcPr>
                </a:tc>
                <a:extLst>
                  <a:ext uri="{0D108BD9-81ED-4DB2-BD59-A6C34878D82A}">
                    <a16:rowId xmlns:a16="http://schemas.microsoft.com/office/drawing/2014/main" val="3086905682"/>
                  </a:ext>
                </a:extLst>
              </a:tr>
              <a:tr h="130932">
                <a:tc>
                  <a:txBody>
                    <a:bodyPr/>
                    <a:lstStyle/>
                    <a:p>
                      <a:endParaRPr lang="en-GB" sz="800">
                        <a:effectLst/>
                        <a:latin typeface="Times New Roman" panose="02020603050405020304" pitchFamily="18" charset="0"/>
                      </a:endParaRPr>
                    </a:p>
                  </a:txBody>
                  <a:tcPr marL="44124" marR="44124" marT="0" marB="0" anchor="b">
                    <a:lnL>
                      <a:noFill/>
                    </a:lnL>
                    <a:lnR>
                      <a:noFill/>
                    </a:lnR>
                    <a:lnT>
                      <a:noFill/>
                    </a:lnT>
                    <a:lnB>
                      <a:noFill/>
                    </a:lnB>
                    <a:noFill/>
                  </a:tcPr>
                </a:tc>
                <a:tc>
                  <a:txBody>
                    <a:bodyPr/>
                    <a:lstStyle/>
                    <a:p>
                      <a:endParaRPr lang="en-GB" sz="800">
                        <a:effectLst/>
                        <a:latin typeface="Times New Roman" panose="02020603050405020304" pitchFamily="18" charset="0"/>
                      </a:endParaRPr>
                    </a:p>
                  </a:txBody>
                  <a:tcPr marL="44124" marR="44124" marT="0" marB="0" anchor="b">
                    <a:lnL>
                      <a:noFill/>
                    </a:lnL>
                    <a:lnR>
                      <a:noFill/>
                    </a:lnR>
                    <a:lnT>
                      <a:noFill/>
                    </a:lnT>
                    <a:lnB>
                      <a:noFill/>
                    </a:lnB>
                    <a:noFill/>
                  </a:tcPr>
                </a:tc>
                <a:tc>
                  <a:txBody>
                    <a:bodyPr/>
                    <a:lstStyle/>
                    <a:p>
                      <a:endParaRPr lang="en-GB" sz="800">
                        <a:effectLst/>
                        <a:latin typeface="Times New Roman" panose="02020603050405020304" pitchFamily="18" charset="0"/>
                      </a:endParaRPr>
                    </a:p>
                  </a:txBody>
                  <a:tcPr marL="44124" marR="44124" marT="0" marB="0" anchor="b">
                    <a:lnL>
                      <a:noFill/>
                    </a:lnL>
                    <a:lnR>
                      <a:noFill/>
                    </a:lnR>
                    <a:lnT>
                      <a:noFill/>
                    </a:lnT>
                    <a:lnB>
                      <a:noFill/>
                    </a:lnB>
                    <a:noFill/>
                  </a:tcPr>
                </a:tc>
                <a:tc>
                  <a:txBody>
                    <a:bodyPr/>
                    <a:lstStyle/>
                    <a:p>
                      <a:endParaRPr lang="en-GB" sz="800">
                        <a:effectLst/>
                        <a:latin typeface="Times New Roman" panose="02020603050405020304" pitchFamily="18" charset="0"/>
                      </a:endParaRPr>
                    </a:p>
                  </a:txBody>
                  <a:tcPr marL="44124" marR="44124" marT="0" marB="0" anchor="b">
                    <a:lnL>
                      <a:noFill/>
                    </a:lnL>
                    <a:lnR>
                      <a:noFill/>
                    </a:lnR>
                    <a:lnT>
                      <a:noFill/>
                    </a:lnT>
                    <a:lnB>
                      <a:noFill/>
                    </a:lnB>
                    <a:noFill/>
                  </a:tcPr>
                </a:tc>
                <a:extLst>
                  <a:ext uri="{0D108BD9-81ED-4DB2-BD59-A6C34878D82A}">
                    <a16:rowId xmlns:a16="http://schemas.microsoft.com/office/drawing/2014/main" val="2627252085"/>
                  </a:ext>
                </a:extLst>
              </a:tr>
              <a:tr h="130932">
                <a:tc>
                  <a:txBody>
                    <a:bodyPr/>
                    <a:lstStyle/>
                    <a:p>
                      <a:pPr algn="l">
                        <a:spcAft>
                          <a:spcPts val="600"/>
                        </a:spcAft>
                      </a:pPr>
                      <a:r>
                        <a:rPr lang="en-GB" sz="600" b="1">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Safety valve outlet piping</a:t>
                      </a:r>
                      <a:endParaRPr lang="en-GB" sz="800">
                        <a:effectLst/>
                        <a:latin typeface="Cambria" panose="02040503050406030204" pitchFamily="18" charset="0"/>
                        <a:ea typeface="Times New Roman" panose="02020603050405020304" pitchFamily="18" charset="0"/>
                        <a:cs typeface="Times New Roman" panose="02020603050405020304" pitchFamily="18" charset="0"/>
                      </a:endParaRPr>
                    </a:p>
                  </a:txBody>
                  <a:tcPr marL="44124" marR="44124" marT="0" marB="0" anchor="b">
                    <a:lnL>
                      <a:noFill/>
                    </a:lnL>
                    <a:lnR>
                      <a:noFill/>
                    </a:lnR>
                    <a:lnT>
                      <a:noFill/>
                    </a:lnT>
                    <a:lnB>
                      <a:noFill/>
                    </a:lnB>
                    <a:noFill/>
                  </a:tcPr>
                </a:tc>
                <a:tc>
                  <a:txBody>
                    <a:bodyPr/>
                    <a:lstStyle/>
                    <a:p>
                      <a:endParaRPr lang="en-GB" sz="800">
                        <a:effectLst/>
                        <a:latin typeface="Times New Roman" panose="02020603050405020304" pitchFamily="18" charset="0"/>
                      </a:endParaRPr>
                    </a:p>
                  </a:txBody>
                  <a:tcPr marL="44124" marR="44124" marT="0" marB="0" anchor="b">
                    <a:lnL>
                      <a:noFill/>
                    </a:lnL>
                    <a:lnR>
                      <a:noFill/>
                    </a:lnR>
                    <a:lnT>
                      <a:noFill/>
                    </a:lnT>
                    <a:lnB>
                      <a:noFill/>
                    </a:lnB>
                    <a:noFill/>
                  </a:tcPr>
                </a:tc>
                <a:tc>
                  <a:txBody>
                    <a:bodyPr/>
                    <a:lstStyle/>
                    <a:p>
                      <a:endParaRPr lang="en-GB" sz="800">
                        <a:effectLst/>
                        <a:latin typeface="Times New Roman" panose="02020603050405020304" pitchFamily="18" charset="0"/>
                      </a:endParaRPr>
                    </a:p>
                  </a:txBody>
                  <a:tcPr marL="44124" marR="44124" marT="0" marB="0" anchor="b">
                    <a:lnL>
                      <a:noFill/>
                    </a:lnL>
                    <a:lnR>
                      <a:noFill/>
                    </a:lnR>
                    <a:lnT>
                      <a:noFill/>
                    </a:lnT>
                    <a:lnB>
                      <a:noFill/>
                    </a:lnB>
                    <a:noFill/>
                  </a:tcPr>
                </a:tc>
                <a:tc>
                  <a:txBody>
                    <a:bodyPr/>
                    <a:lstStyle/>
                    <a:p>
                      <a:endParaRPr lang="en-GB" sz="800">
                        <a:effectLst/>
                        <a:latin typeface="Times New Roman" panose="02020603050405020304" pitchFamily="18" charset="0"/>
                      </a:endParaRPr>
                    </a:p>
                  </a:txBody>
                  <a:tcPr marL="44124" marR="44124" marT="0" marB="0" anchor="b">
                    <a:lnL>
                      <a:noFill/>
                    </a:lnL>
                    <a:lnR>
                      <a:noFill/>
                    </a:lnR>
                    <a:lnT>
                      <a:noFill/>
                    </a:lnT>
                    <a:lnB>
                      <a:noFill/>
                    </a:lnB>
                    <a:noFill/>
                  </a:tcPr>
                </a:tc>
                <a:extLst>
                  <a:ext uri="{0D108BD9-81ED-4DB2-BD59-A6C34878D82A}">
                    <a16:rowId xmlns:a16="http://schemas.microsoft.com/office/drawing/2014/main" val="951244646"/>
                  </a:ext>
                </a:extLst>
              </a:tr>
              <a:tr h="130932">
                <a:tc>
                  <a:txBody>
                    <a:bodyPr/>
                    <a:lstStyle/>
                    <a:p>
                      <a:pPr algn="l">
                        <a:spcAft>
                          <a:spcPts val="600"/>
                        </a:spcAft>
                      </a:pPr>
                      <a:r>
                        <a:rPr lang="en-GB" sz="600" b="1">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Section 1</a:t>
                      </a:r>
                      <a:endParaRPr lang="en-GB" sz="800">
                        <a:effectLst/>
                        <a:latin typeface="Cambria" panose="02040503050406030204" pitchFamily="18" charset="0"/>
                        <a:ea typeface="Times New Roman" panose="02020603050405020304" pitchFamily="18" charset="0"/>
                        <a:cs typeface="Times New Roman" panose="02020603050405020304" pitchFamily="18" charset="0"/>
                      </a:endParaRPr>
                    </a:p>
                  </a:txBody>
                  <a:tcPr marL="44124" marR="44124" marT="0" marB="0" anchor="b">
                    <a:lnL>
                      <a:noFill/>
                    </a:lnL>
                    <a:lnR>
                      <a:noFill/>
                    </a:lnR>
                    <a:lnT>
                      <a:noFill/>
                    </a:lnT>
                    <a:lnB>
                      <a:noFill/>
                    </a:lnB>
                    <a:noFill/>
                  </a:tcPr>
                </a:tc>
                <a:tc>
                  <a:txBody>
                    <a:bodyPr/>
                    <a:lstStyle/>
                    <a:p>
                      <a:endParaRPr lang="en-GB" sz="800">
                        <a:effectLst/>
                        <a:latin typeface="Times New Roman" panose="02020603050405020304" pitchFamily="18" charset="0"/>
                      </a:endParaRPr>
                    </a:p>
                  </a:txBody>
                  <a:tcPr marL="44124" marR="44124" marT="0" marB="0" anchor="b">
                    <a:lnL>
                      <a:noFill/>
                    </a:lnL>
                    <a:lnR>
                      <a:noFill/>
                    </a:lnR>
                    <a:lnT>
                      <a:noFill/>
                    </a:lnT>
                    <a:lnB>
                      <a:noFill/>
                    </a:lnB>
                    <a:noFill/>
                  </a:tcPr>
                </a:tc>
                <a:tc>
                  <a:txBody>
                    <a:bodyPr/>
                    <a:lstStyle/>
                    <a:p>
                      <a:endParaRPr lang="en-GB" sz="800">
                        <a:effectLst/>
                        <a:latin typeface="Times New Roman" panose="02020603050405020304" pitchFamily="18" charset="0"/>
                      </a:endParaRPr>
                    </a:p>
                  </a:txBody>
                  <a:tcPr marL="44124" marR="44124" marT="0" marB="0" anchor="b">
                    <a:lnL>
                      <a:noFill/>
                    </a:lnL>
                    <a:lnR>
                      <a:noFill/>
                    </a:lnR>
                    <a:lnT>
                      <a:noFill/>
                    </a:lnT>
                    <a:lnB>
                      <a:noFill/>
                    </a:lnB>
                    <a:noFill/>
                  </a:tcPr>
                </a:tc>
                <a:tc>
                  <a:txBody>
                    <a:bodyPr/>
                    <a:lstStyle/>
                    <a:p>
                      <a:endParaRPr lang="en-GB" sz="800">
                        <a:effectLst/>
                        <a:latin typeface="Times New Roman" panose="02020603050405020304" pitchFamily="18" charset="0"/>
                      </a:endParaRPr>
                    </a:p>
                  </a:txBody>
                  <a:tcPr marL="44124" marR="44124" marT="0" marB="0" anchor="b">
                    <a:lnL>
                      <a:noFill/>
                    </a:lnL>
                    <a:lnR>
                      <a:noFill/>
                    </a:lnR>
                    <a:lnT>
                      <a:noFill/>
                    </a:lnT>
                    <a:lnB>
                      <a:noFill/>
                    </a:lnB>
                    <a:noFill/>
                  </a:tcPr>
                </a:tc>
                <a:extLst>
                  <a:ext uri="{0D108BD9-81ED-4DB2-BD59-A6C34878D82A}">
                    <a16:rowId xmlns:a16="http://schemas.microsoft.com/office/drawing/2014/main" val="3960275102"/>
                  </a:ext>
                </a:extLst>
              </a:tr>
              <a:tr h="106553">
                <a:tc>
                  <a:txBody>
                    <a:bodyPr/>
                    <a:lstStyle/>
                    <a:p>
                      <a:pPr algn="l">
                        <a:spcAft>
                          <a:spcPts val="600"/>
                        </a:spcAft>
                      </a:pPr>
                      <a:r>
                        <a:rPr lang="en-GB" sz="6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DN</a:t>
                      </a:r>
                      <a:endParaRPr lang="en-GB" sz="800">
                        <a:effectLst/>
                        <a:latin typeface="Cambria" panose="02040503050406030204" pitchFamily="18" charset="0"/>
                        <a:ea typeface="Times New Roman" panose="02020603050405020304" pitchFamily="18" charset="0"/>
                        <a:cs typeface="Times New Roman" panose="02020603050405020304" pitchFamily="18" charset="0"/>
                      </a:endParaRPr>
                    </a:p>
                  </a:txBody>
                  <a:tcPr marL="44124" marR="44124" marT="0" marB="0" anchor="b">
                    <a:lnL>
                      <a:noFill/>
                    </a:lnL>
                    <a:lnR>
                      <a:noFill/>
                    </a:lnR>
                    <a:lnT>
                      <a:noFill/>
                    </a:lnT>
                    <a:lnB>
                      <a:noFill/>
                    </a:lnB>
                    <a:noFill/>
                  </a:tcPr>
                </a:tc>
                <a:tc gridSpan="2">
                  <a:txBody>
                    <a:bodyPr/>
                    <a:lstStyle/>
                    <a:p>
                      <a:pPr algn="l">
                        <a:spcAft>
                          <a:spcPts val="600"/>
                        </a:spcAft>
                      </a:pPr>
                      <a:r>
                        <a:rPr lang="en-GB" sz="6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DN200 (219.1 OD x 2)</a:t>
                      </a:r>
                      <a:endParaRPr lang="en-GB" sz="800">
                        <a:effectLst/>
                        <a:latin typeface="Cambria" panose="02040503050406030204" pitchFamily="18" charset="0"/>
                        <a:ea typeface="Times New Roman" panose="02020603050405020304" pitchFamily="18" charset="0"/>
                        <a:cs typeface="Times New Roman" panose="02020603050405020304" pitchFamily="18" charset="0"/>
                      </a:endParaRPr>
                    </a:p>
                  </a:txBody>
                  <a:tcPr marL="44124" marR="44124" marT="0" marB="0" anchor="b">
                    <a:lnL>
                      <a:noFill/>
                    </a:lnL>
                    <a:lnR>
                      <a:noFill/>
                    </a:lnR>
                    <a:lnT>
                      <a:noFill/>
                    </a:lnT>
                    <a:lnB>
                      <a:noFill/>
                    </a:lnB>
                    <a:noFill/>
                  </a:tcPr>
                </a:tc>
                <a:tc hMerge="1">
                  <a:txBody>
                    <a:bodyPr/>
                    <a:lstStyle/>
                    <a:p>
                      <a:endParaRPr lang="en-GB"/>
                    </a:p>
                  </a:txBody>
                  <a:tcPr/>
                </a:tc>
                <a:tc>
                  <a:txBody>
                    <a:bodyPr/>
                    <a:lstStyle/>
                    <a:p>
                      <a:pPr algn="l">
                        <a:spcAft>
                          <a:spcPts val="600"/>
                        </a:spcAft>
                      </a:pPr>
                      <a:r>
                        <a:rPr lang="en-GB" sz="6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pipe DN</a:t>
                      </a:r>
                      <a:endParaRPr lang="en-GB" sz="800">
                        <a:effectLst/>
                        <a:latin typeface="Cambria" panose="02040503050406030204" pitchFamily="18" charset="0"/>
                        <a:ea typeface="Times New Roman" panose="02020603050405020304" pitchFamily="18" charset="0"/>
                        <a:cs typeface="Times New Roman" panose="02020603050405020304" pitchFamily="18" charset="0"/>
                      </a:endParaRPr>
                    </a:p>
                  </a:txBody>
                  <a:tcPr marL="44124" marR="44124" marT="0" marB="0" anchor="b">
                    <a:lnL>
                      <a:noFill/>
                    </a:lnL>
                    <a:lnR>
                      <a:noFill/>
                    </a:lnR>
                    <a:lnT>
                      <a:noFill/>
                    </a:lnT>
                    <a:lnB>
                      <a:noFill/>
                    </a:lnB>
                    <a:noFill/>
                  </a:tcPr>
                </a:tc>
                <a:extLst>
                  <a:ext uri="{0D108BD9-81ED-4DB2-BD59-A6C34878D82A}">
                    <a16:rowId xmlns:a16="http://schemas.microsoft.com/office/drawing/2014/main" val="1698653411"/>
                  </a:ext>
                </a:extLst>
              </a:tr>
              <a:tr h="106553">
                <a:tc>
                  <a:txBody>
                    <a:bodyPr/>
                    <a:lstStyle/>
                    <a:p>
                      <a:pPr algn="l">
                        <a:spcAft>
                          <a:spcPts val="600"/>
                        </a:spcAft>
                      </a:pPr>
                      <a:r>
                        <a:rPr lang="en-GB" sz="6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OD</a:t>
                      </a:r>
                      <a:endParaRPr lang="en-GB" sz="800">
                        <a:effectLst/>
                        <a:latin typeface="Cambria" panose="02040503050406030204" pitchFamily="18" charset="0"/>
                        <a:ea typeface="Times New Roman" panose="02020603050405020304" pitchFamily="18" charset="0"/>
                        <a:cs typeface="Times New Roman" panose="02020603050405020304" pitchFamily="18" charset="0"/>
                      </a:endParaRPr>
                    </a:p>
                  </a:txBody>
                  <a:tcPr marL="44124" marR="44124" marT="0" marB="0" anchor="b">
                    <a:lnL>
                      <a:noFill/>
                    </a:lnL>
                    <a:lnR>
                      <a:noFill/>
                    </a:lnR>
                    <a:lnT>
                      <a:noFill/>
                    </a:lnT>
                    <a:lnB>
                      <a:noFill/>
                    </a:lnB>
                    <a:noFill/>
                  </a:tcPr>
                </a:tc>
                <a:tc>
                  <a:txBody>
                    <a:bodyPr/>
                    <a:lstStyle/>
                    <a:p>
                      <a:pPr algn="r">
                        <a:spcAft>
                          <a:spcPts val="600"/>
                        </a:spcAft>
                      </a:pPr>
                      <a:r>
                        <a:rPr lang="en-GB" sz="6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0.2191</a:t>
                      </a:r>
                      <a:endParaRPr lang="en-GB" sz="800">
                        <a:effectLst/>
                        <a:latin typeface="Cambria" panose="02040503050406030204" pitchFamily="18" charset="0"/>
                        <a:ea typeface="Times New Roman" panose="02020603050405020304" pitchFamily="18" charset="0"/>
                        <a:cs typeface="Times New Roman" panose="02020603050405020304" pitchFamily="18" charset="0"/>
                      </a:endParaRPr>
                    </a:p>
                  </a:txBody>
                  <a:tcPr marL="44124" marR="44124" marT="0" marB="0" anchor="b">
                    <a:lnL>
                      <a:noFill/>
                    </a:lnL>
                    <a:lnR>
                      <a:noFill/>
                    </a:lnR>
                    <a:lnT>
                      <a:noFill/>
                    </a:lnT>
                    <a:lnB>
                      <a:noFill/>
                    </a:lnB>
                    <a:noFill/>
                  </a:tcPr>
                </a:tc>
                <a:tc>
                  <a:txBody>
                    <a:bodyPr/>
                    <a:lstStyle/>
                    <a:p>
                      <a:pPr algn="l">
                        <a:spcAft>
                          <a:spcPts val="600"/>
                        </a:spcAft>
                      </a:pPr>
                      <a:r>
                        <a:rPr lang="en-GB" sz="6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[m]</a:t>
                      </a:r>
                      <a:endParaRPr lang="en-GB" sz="800">
                        <a:effectLst/>
                        <a:latin typeface="Cambria" panose="02040503050406030204" pitchFamily="18" charset="0"/>
                        <a:ea typeface="Times New Roman" panose="02020603050405020304" pitchFamily="18" charset="0"/>
                        <a:cs typeface="Times New Roman" panose="02020603050405020304" pitchFamily="18" charset="0"/>
                      </a:endParaRPr>
                    </a:p>
                  </a:txBody>
                  <a:tcPr marL="44124" marR="44124" marT="0" marB="0" anchor="b">
                    <a:lnL>
                      <a:noFill/>
                    </a:lnL>
                    <a:lnR>
                      <a:noFill/>
                    </a:lnR>
                    <a:lnT>
                      <a:noFill/>
                    </a:lnT>
                    <a:lnB>
                      <a:noFill/>
                    </a:lnB>
                    <a:noFill/>
                  </a:tcPr>
                </a:tc>
                <a:tc>
                  <a:txBody>
                    <a:bodyPr/>
                    <a:lstStyle/>
                    <a:p>
                      <a:pPr algn="l">
                        <a:spcAft>
                          <a:spcPts val="600"/>
                        </a:spcAft>
                      </a:pPr>
                      <a:r>
                        <a:rPr lang="en-GB" sz="6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pipe OD</a:t>
                      </a:r>
                      <a:endParaRPr lang="en-GB" sz="800" dirty="0">
                        <a:effectLst/>
                        <a:latin typeface="Cambria" panose="02040503050406030204" pitchFamily="18" charset="0"/>
                        <a:ea typeface="Times New Roman" panose="02020603050405020304" pitchFamily="18" charset="0"/>
                        <a:cs typeface="Times New Roman" panose="02020603050405020304" pitchFamily="18" charset="0"/>
                      </a:endParaRPr>
                    </a:p>
                  </a:txBody>
                  <a:tcPr marL="44124" marR="44124" marT="0" marB="0" anchor="b">
                    <a:lnL>
                      <a:noFill/>
                    </a:lnL>
                    <a:lnR>
                      <a:noFill/>
                    </a:lnR>
                    <a:lnT>
                      <a:noFill/>
                    </a:lnT>
                    <a:lnB>
                      <a:noFill/>
                    </a:lnB>
                    <a:noFill/>
                  </a:tcPr>
                </a:tc>
                <a:extLst>
                  <a:ext uri="{0D108BD9-81ED-4DB2-BD59-A6C34878D82A}">
                    <a16:rowId xmlns:a16="http://schemas.microsoft.com/office/drawing/2014/main" val="1797087706"/>
                  </a:ext>
                </a:extLst>
              </a:tr>
              <a:tr h="106553">
                <a:tc>
                  <a:txBody>
                    <a:bodyPr/>
                    <a:lstStyle/>
                    <a:p>
                      <a:pPr algn="l">
                        <a:spcAft>
                          <a:spcPts val="600"/>
                        </a:spcAft>
                      </a:pPr>
                      <a:r>
                        <a:rPr lang="en-GB" sz="6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tw</a:t>
                      </a:r>
                      <a:endParaRPr lang="en-GB" sz="800">
                        <a:effectLst/>
                        <a:latin typeface="Cambria" panose="02040503050406030204" pitchFamily="18" charset="0"/>
                        <a:ea typeface="Times New Roman" panose="02020603050405020304" pitchFamily="18" charset="0"/>
                        <a:cs typeface="Times New Roman" panose="02020603050405020304" pitchFamily="18" charset="0"/>
                      </a:endParaRPr>
                    </a:p>
                  </a:txBody>
                  <a:tcPr marL="44124" marR="44124" marT="0" marB="0" anchor="b">
                    <a:lnL>
                      <a:noFill/>
                    </a:lnL>
                    <a:lnR>
                      <a:noFill/>
                    </a:lnR>
                    <a:lnT>
                      <a:noFill/>
                    </a:lnT>
                    <a:lnB>
                      <a:noFill/>
                    </a:lnB>
                    <a:noFill/>
                  </a:tcPr>
                </a:tc>
                <a:tc>
                  <a:txBody>
                    <a:bodyPr/>
                    <a:lstStyle/>
                    <a:p>
                      <a:pPr algn="r">
                        <a:spcAft>
                          <a:spcPts val="600"/>
                        </a:spcAft>
                      </a:pPr>
                      <a:r>
                        <a:rPr lang="en-GB" sz="6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0.002</a:t>
                      </a:r>
                      <a:endParaRPr lang="en-GB" sz="800">
                        <a:effectLst/>
                        <a:latin typeface="Cambria" panose="02040503050406030204" pitchFamily="18" charset="0"/>
                        <a:ea typeface="Times New Roman" panose="02020603050405020304" pitchFamily="18" charset="0"/>
                        <a:cs typeface="Times New Roman" panose="02020603050405020304" pitchFamily="18" charset="0"/>
                      </a:endParaRPr>
                    </a:p>
                  </a:txBody>
                  <a:tcPr marL="44124" marR="44124" marT="0" marB="0" anchor="b">
                    <a:lnL>
                      <a:noFill/>
                    </a:lnL>
                    <a:lnR>
                      <a:noFill/>
                    </a:lnR>
                    <a:lnT>
                      <a:noFill/>
                    </a:lnT>
                    <a:lnB>
                      <a:noFill/>
                    </a:lnB>
                    <a:noFill/>
                  </a:tcPr>
                </a:tc>
                <a:tc>
                  <a:txBody>
                    <a:bodyPr/>
                    <a:lstStyle/>
                    <a:p>
                      <a:pPr algn="l">
                        <a:spcAft>
                          <a:spcPts val="600"/>
                        </a:spcAft>
                      </a:pPr>
                      <a:r>
                        <a:rPr lang="en-GB" sz="6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[m]</a:t>
                      </a:r>
                      <a:endParaRPr lang="en-GB" sz="800">
                        <a:effectLst/>
                        <a:latin typeface="Cambria" panose="02040503050406030204" pitchFamily="18" charset="0"/>
                        <a:ea typeface="Times New Roman" panose="02020603050405020304" pitchFamily="18" charset="0"/>
                        <a:cs typeface="Times New Roman" panose="02020603050405020304" pitchFamily="18" charset="0"/>
                      </a:endParaRPr>
                    </a:p>
                  </a:txBody>
                  <a:tcPr marL="44124" marR="44124" marT="0" marB="0" anchor="b">
                    <a:lnL>
                      <a:noFill/>
                    </a:lnL>
                    <a:lnR>
                      <a:noFill/>
                    </a:lnR>
                    <a:lnT>
                      <a:noFill/>
                    </a:lnT>
                    <a:lnB>
                      <a:noFill/>
                    </a:lnB>
                    <a:noFill/>
                  </a:tcPr>
                </a:tc>
                <a:tc>
                  <a:txBody>
                    <a:bodyPr/>
                    <a:lstStyle/>
                    <a:p>
                      <a:pPr algn="l">
                        <a:spcAft>
                          <a:spcPts val="600"/>
                        </a:spcAft>
                      </a:pPr>
                      <a:r>
                        <a:rPr lang="en-GB" sz="6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pipe wall thickness</a:t>
                      </a:r>
                      <a:endParaRPr lang="en-GB" sz="800">
                        <a:effectLst/>
                        <a:latin typeface="Cambria" panose="02040503050406030204" pitchFamily="18" charset="0"/>
                        <a:ea typeface="Times New Roman" panose="02020603050405020304" pitchFamily="18" charset="0"/>
                        <a:cs typeface="Times New Roman" panose="02020603050405020304" pitchFamily="18" charset="0"/>
                      </a:endParaRPr>
                    </a:p>
                  </a:txBody>
                  <a:tcPr marL="44124" marR="44124" marT="0" marB="0" anchor="b">
                    <a:lnL>
                      <a:noFill/>
                    </a:lnL>
                    <a:lnR>
                      <a:noFill/>
                    </a:lnR>
                    <a:lnT>
                      <a:noFill/>
                    </a:lnT>
                    <a:lnB>
                      <a:noFill/>
                    </a:lnB>
                    <a:noFill/>
                  </a:tcPr>
                </a:tc>
                <a:extLst>
                  <a:ext uri="{0D108BD9-81ED-4DB2-BD59-A6C34878D82A}">
                    <a16:rowId xmlns:a16="http://schemas.microsoft.com/office/drawing/2014/main" val="3389060329"/>
                  </a:ext>
                </a:extLst>
              </a:tr>
              <a:tr h="106553">
                <a:tc>
                  <a:txBody>
                    <a:bodyPr/>
                    <a:lstStyle/>
                    <a:p>
                      <a:pPr algn="l">
                        <a:spcAft>
                          <a:spcPts val="600"/>
                        </a:spcAft>
                      </a:pPr>
                      <a:r>
                        <a:rPr lang="en-GB" sz="6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ID</a:t>
                      </a:r>
                      <a:endParaRPr lang="en-GB" sz="800">
                        <a:effectLst/>
                        <a:latin typeface="Cambria" panose="02040503050406030204" pitchFamily="18" charset="0"/>
                        <a:ea typeface="Times New Roman" panose="02020603050405020304" pitchFamily="18" charset="0"/>
                        <a:cs typeface="Times New Roman" panose="02020603050405020304" pitchFamily="18" charset="0"/>
                      </a:endParaRPr>
                    </a:p>
                  </a:txBody>
                  <a:tcPr marL="44124" marR="44124" marT="0" marB="0" anchor="b">
                    <a:lnL>
                      <a:noFill/>
                    </a:lnL>
                    <a:lnR>
                      <a:noFill/>
                    </a:lnR>
                    <a:lnT>
                      <a:noFill/>
                    </a:lnT>
                    <a:lnB>
                      <a:noFill/>
                    </a:lnB>
                    <a:noFill/>
                  </a:tcPr>
                </a:tc>
                <a:tc>
                  <a:txBody>
                    <a:bodyPr/>
                    <a:lstStyle/>
                    <a:p>
                      <a:pPr algn="r">
                        <a:spcAft>
                          <a:spcPts val="600"/>
                        </a:spcAft>
                      </a:pPr>
                      <a:r>
                        <a:rPr lang="en-GB" sz="6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0.2151</a:t>
                      </a:r>
                      <a:endParaRPr lang="en-GB" sz="800">
                        <a:effectLst/>
                        <a:latin typeface="Cambria" panose="02040503050406030204" pitchFamily="18" charset="0"/>
                        <a:ea typeface="Times New Roman" panose="02020603050405020304" pitchFamily="18" charset="0"/>
                        <a:cs typeface="Times New Roman" panose="02020603050405020304" pitchFamily="18" charset="0"/>
                      </a:endParaRPr>
                    </a:p>
                  </a:txBody>
                  <a:tcPr marL="44124" marR="44124" marT="0" marB="0" anchor="b">
                    <a:lnL>
                      <a:noFill/>
                    </a:lnL>
                    <a:lnR>
                      <a:noFill/>
                    </a:lnR>
                    <a:lnT>
                      <a:noFill/>
                    </a:lnT>
                    <a:lnB>
                      <a:noFill/>
                    </a:lnB>
                    <a:noFill/>
                  </a:tcPr>
                </a:tc>
                <a:tc>
                  <a:txBody>
                    <a:bodyPr/>
                    <a:lstStyle/>
                    <a:p>
                      <a:pPr algn="l">
                        <a:spcAft>
                          <a:spcPts val="600"/>
                        </a:spcAft>
                      </a:pPr>
                      <a:r>
                        <a:rPr lang="en-GB" sz="6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[m]</a:t>
                      </a:r>
                      <a:endParaRPr lang="en-GB" sz="800">
                        <a:effectLst/>
                        <a:latin typeface="Cambria" panose="02040503050406030204" pitchFamily="18" charset="0"/>
                        <a:ea typeface="Times New Roman" panose="02020603050405020304" pitchFamily="18" charset="0"/>
                        <a:cs typeface="Times New Roman" panose="02020603050405020304" pitchFamily="18" charset="0"/>
                      </a:endParaRPr>
                    </a:p>
                  </a:txBody>
                  <a:tcPr marL="44124" marR="44124" marT="0" marB="0" anchor="b">
                    <a:lnL>
                      <a:noFill/>
                    </a:lnL>
                    <a:lnR>
                      <a:noFill/>
                    </a:lnR>
                    <a:lnT>
                      <a:noFill/>
                    </a:lnT>
                    <a:lnB>
                      <a:noFill/>
                    </a:lnB>
                    <a:noFill/>
                  </a:tcPr>
                </a:tc>
                <a:tc>
                  <a:txBody>
                    <a:bodyPr/>
                    <a:lstStyle/>
                    <a:p>
                      <a:pPr algn="l">
                        <a:spcAft>
                          <a:spcPts val="600"/>
                        </a:spcAft>
                      </a:pPr>
                      <a:r>
                        <a:rPr lang="en-GB" sz="6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pipe ID</a:t>
                      </a:r>
                      <a:endParaRPr lang="en-GB" sz="800">
                        <a:effectLst/>
                        <a:latin typeface="Cambria" panose="02040503050406030204" pitchFamily="18" charset="0"/>
                        <a:ea typeface="Times New Roman" panose="02020603050405020304" pitchFamily="18" charset="0"/>
                        <a:cs typeface="Times New Roman" panose="02020603050405020304" pitchFamily="18" charset="0"/>
                      </a:endParaRPr>
                    </a:p>
                  </a:txBody>
                  <a:tcPr marL="44124" marR="44124" marT="0" marB="0" anchor="b">
                    <a:lnL>
                      <a:noFill/>
                    </a:lnL>
                    <a:lnR>
                      <a:noFill/>
                    </a:lnR>
                    <a:lnT>
                      <a:noFill/>
                    </a:lnT>
                    <a:lnB>
                      <a:noFill/>
                    </a:lnB>
                    <a:noFill/>
                  </a:tcPr>
                </a:tc>
                <a:extLst>
                  <a:ext uri="{0D108BD9-81ED-4DB2-BD59-A6C34878D82A}">
                    <a16:rowId xmlns:a16="http://schemas.microsoft.com/office/drawing/2014/main" val="3567122332"/>
                  </a:ext>
                </a:extLst>
              </a:tr>
              <a:tr h="106553">
                <a:tc>
                  <a:txBody>
                    <a:bodyPr/>
                    <a:lstStyle/>
                    <a:p>
                      <a:pPr algn="l">
                        <a:spcAft>
                          <a:spcPts val="600"/>
                        </a:spcAft>
                      </a:pPr>
                      <a:r>
                        <a:rPr lang="en-GB" sz="6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AFd,1</a:t>
                      </a:r>
                      <a:endParaRPr lang="en-GB" sz="800">
                        <a:effectLst/>
                        <a:latin typeface="Cambria" panose="02040503050406030204" pitchFamily="18" charset="0"/>
                        <a:ea typeface="Times New Roman" panose="02020603050405020304" pitchFamily="18" charset="0"/>
                        <a:cs typeface="Times New Roman" panose="02020603050405020304" pitchFamily="18" charset="0"/>
                      </a:endParaRPr>
                    </a:p>
                  </a:txBody>
                  <a:tcPr marL="44124" marR="44124" marT="0" marB="0" anchor="b">
                    <a:lnL>
                      <a:noFill/>
                    </a:lnL>
                    <a:lnR>
                      <a:noFill/>
                    </a:lnR>
                    <a:lnT>
                      <a:noFill/>
                    </a:lnT>
                    <a:lnB>
                      <a:noFill/>
                    </a:lnB>
                    <a:noFill/>
                  </a:tcPr>
                </a:tc>
                <a:tc>
                  <a:txBody>
                    <a:bodyPr/>
                    <a:lstStyle/>
                    <a:p>
                      <a:pPr algn="r">
                        <a:spcAft>
                          <a:spcPts val="600"/>
                        </a:spcAft>
                      </a:pPr>
                      <a:r>
                        <a:rPr lang="en-GB" sz="6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0.036339</a:t>
                      </a:r>
                      <a:endParaRPr lang="en-GB" sz="800">
                        <a:effectLst/>
                        <a:latin typeface="Cambria" panose="02040503050406030204" pitchFamily="18" charset="0"/>
                        <a:ea typeface="Times New Roman" panose="02020603050405020304" pitchFamily="18" charset="0"/>
                        <a:cs typeface="Times New Roman" panose="02020603050405020304" pitchFamily="18" charset="0"/>
                      </a:endParaRPr>
                    </a:p>
                  </a:txBody>
                  <a:tcPr marL="44124" marR="44124" marT="0" marB="0" anchor="b">
                    <a:lnL>
                      <a:noFill/>
                    </a:lnL>
                    <a:lnR>
                      <a:noFill/>
                    </a:lnR>
                    <a:lnT>
                      <a:noFill/>
                    </a:lnT>
                    <a:lnB>
                      <a:noFill/>
                    </a:lnB>
                    <a:noFill/>
                  </a:tcPr>
                </a:tc>
                <a:tc>
                  <a:txBody>
                    <a:bodyPr/>
                    <a:lstStyle/>
                    <a:p>
                      <a:pPr algn="l">
                        <a:spcAft>
                          <a:spcPts val="600"/>
                        </a:spcAft>
                      </a:pPr>
                      <a:r>
                        <a:rPr lang="en-GB" sz="6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[m2]</a:t>
                      </a:r>
                      <a:endParaRPr lang="en-GB" sz="800">
                        <a:effectLst/>
                        <a:latin typeface="Cambria" panose="02040503050406030204" pitchFamily="18" charset="0"/>
                        <a:ea typeface="Times New Roman" panose="02020603050405020304" pitchFamily="18" charset="0"/>
                        <a:cs typeface="Times New Roman" panose="02020603050405020304" pitchFamily="18" charset="0"/>
                      </a:endParaRPr>
                    </a:p>
                  </a:txBody>
                  <a:tcPr marL="44124" marR="44124" marT="0" marB="0" anchor="b">
                    <a:lnL>
                      <a:noFill/>
                    </a:lnL>
                    <a:lnR>
                      <a:noFill/>
                    </a:lnR>
                    <a:lnT>
                      <a:noFill/>
                    </a:lnT>
                    <a:lnB>
                      <a:noFill/>
                    </a:lnB>
                    <a:noFill/>
                  </a:tcPr>
                </a:tc>
                <a:tc>
                  <a:txBody>
                    <a:bodyPr/>
                    <a:lstStyle/>
                    <a:p>
                      <a:pPr algn="l">
                        <a:spcAft>
                          <a:spcPts val="600"/>
                        </a:spcAft>
                      </a:pPr>
                      <a:r>
                        <a:rPr lang="en-GB" sz="6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pipe cross-sectional area</a:t>
                      </a:r>
                      <a:endParaRPr lang="en-GB" sz="800">
                        <a:effectLst/>
                        <a:latin typeface="Cambria" panose="02040503050406030204" pitchFamily="18" charset="0"/>
                        <a:ea typeface="Times New Roman" panose="02020603050405020304" pitchFamily="18" charset="0"/>
                        <a:cs typeface="Times New Roman" panose="02020603050405020304" pitchFamily="18" charset="0"/>
                      </a:endParaRPr>
                    </a:p>
                  </a:txBody>
                  <a:tcPr marL="44124" marR="44124" marT="0" marB="0" anchor="b">
                    <a:lnL>
                      <a:noFill/>
                    </a:lnL>
                    <a:lnR>
                      <a:noFill/>
                    </a:lnR>
                    <a:lnT>
                      <a:noFill/>
                    </a:lnT>
                    <a:lnB>
                      <a:noFill/>
                    </a:lnB>
                    <a:noFill/>
                  </a:tcPr>
                </a:tc>
                <a:extLst>
                  <a:ext uri="{0D108BD9-81ED-4DB2-BD59-A6C34878D82A}">
                    <a16:rowId xmlns:a16="http://schemas.microsoft.com/office/drawing/2014/main" val="3028084977"/>
                  </a:ext>
                </a:extLst>
              </a:tr>
              <a:tr h="106553">
                <a:tc>
                  <a:txBody>
                    <a:bodyPr/>
                    <a:lstStyle/>
                    <a:p>
                      <a:pPr algn="l">
                        <a:spcAft>
                          <a:spcPts val="600"/>
                        </a:spcAft>
                      </a:pPr>
                      <a:r>
                        <a:rPr lang="en-GB" sz="6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L</a:t>
                      </a:r>
                      <a:endParaRPr lang="en-GB" sz="800">
                        <a:effectLst/>
                        <a:latin typeface="Cambria" panose="02040503050406030204" pitchFamily="18" charset="0"/>
                        <a:ea typeface="Times New Roman" panose="02020603050405020304" pitchFamily="18" charset="0"/>
                        <a:cs typeface="Times New Roman" panose="02020603050405020304" pitchFamily="18" charset="0"/>
                      </a:endParaRPr>
                    </a:p>
                  </a:txBody>
                  <a:tcPr marL="44124" marR="44124" marT="0" marB="0" anchor="b">
                    <a:lnL>
                      <a:noFill/>
                    </a:lnL>
                    <a:lnR>
                      <a:noFill/>
                    </a:lnR>
                    <a:lnT>
                      <a:noFill/>
                    </a:lnT>
                    <a:lnB>
                      <a:noFill/>
                    </a:lnB>
                    <a:noFill/>
                  </a:tcPr>
                </a:tc>
                <a:tc>
                  <a:txBody>
                    <a:bodyPr/>
                    <a:lstStyle/>
                    <a:p>
                      <a:pPr algn="r">
                        <a:spcAft>
                          <a:spcPts val="600"/>
                        </a:spcAft>
                      </a:pPr>
                      <a:r>
                        <a:rPr lang="en-GB" sz="6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0.5</a:t>
                      </a:r>
                      <a:endParaRPr lang="en-GB" sz="800">
                        <a:effectLst/>
                        <a:latin typeface="Cambria" panose="02040503050406030204" pitchFamily="18" charset="0"/>
                        <a:ea typeface="Times New Roman" panose="02020603050405020304" pitchFamily="18" charset="0"/>
                        <a:cs typeface="Times New Roman" panose="02020603050405020304" pitchFamily="18" charset="0"/>
                      </a:endParaRPr>
                    </a:p>
                  </a:txBody>
                  <a:tcPr marL="44124" marR="44124" marT="0" marB="0" anchor="b">
                    <a:lnL>
                      <a:noFill/>
                    </a:lnL>
                    <a:lnR>
                      <a:noFill/>
                    </a:lnR>
                    <a:lnT>
                      <a:noFill/>
                    </a:lnT>
                    <a:lnB>
                      <a:noFill/>
                    </a:lnB>
                    <a:noFill/>
                  </a:tcPr>
                </a:tc>
                <a:tc>
                  <a:txBody>
                    <a:bodyPr/>
                    <a:lstStyle/>
                    <a:p>
                      <a:pPr algn="l">
                        <a:spcAft>
                          <a:spcPts val="600"/>
                        </a:spcAft>
                      </a:pPr>
                      <a:r>
                        <a:rPr lang="en-GB" sz="6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[m]</a:t>
                      </a:r>
                      <a:endParaRPr lang="en-GB" sz="800">
                        <a:effectLst/>
                        <a:latin typeface="Cambria" panose="02040503050406030204" pitchFamily="18" charset="0"/>
                        <a:ea typeface="Times New Roman" panose="02020603050405020304" pitchFamily="18" charset="0"/>
                        <a:cs typeface="Times New Roman" panose="02020603050405020304" pitchFamily="18" charset="0"/>
                      </a:endParaRPr>
                    </a:p>
                  </a:txBody>
                  <a:tcPr marL="44124" marR="44124" marT="0" marB="0" anchor="b">
                    <a:lnL>
                      <a:noFill/>
                    </a:lnL>
                    <a:lnR>
                      <a:noFill/>
                    </a:lnR>
                    <a:lnT>
                      <a:noFill/>
                    </a:lnT>
                    <a:lnB>
                      <a:noFill/>
                    </a:lnB>
                    <a:noFill/>
                  </a:tcPr>
                </a:tc>
                <a:tc>
                  <a:txBody>
                    <a:bodyPr/>
                    <a:lstStyle/>
                    <a:p>
                      <a:pPr algn="l">
                        <a:spcAft>
                          <a:spcPts val="600"/>
                        </a:spcAft>
                      </a:pPr>
                      <a:r>
                        <a:rPr lang="en-GB" sz="6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pipe length</a:t>
                      </a:r>
                      <a:endParaRPr lang="en-GB" sz="800">
                        <a:effectLst/>
                        <a:latin typeface="Cambria" panose="02040503050406030204" pitchFamily="18" charset="0"/>
                        <a:ea typeface="Times New Roman" panose="02020603050405020304" pitchFamily="18" charset="0"/>
                        <a:cs typeface="Times New Roman" panose="02020603050405020304" pitchFamily="18" charset="0"/>
                      </a:endParaRPr>
                    </a:p>
                  </a:txBody>
                  <a:tcPr marL="44124" marR="44124" marT="0" marB="0" anchor="b">
                    <a:lnL>
                      <a:noFill/>
                    </a:lnL>
                    <a:lnR>
                      <a:noFill/>
                    </a:lnR>
                    <a:lnT>
                      <a:noFill/>
                    </a:lnT>
                    <a:lnB>
                      <a:noFill/>
                    </a:lnB>
                    <a:noFill/>
                  </a:tcPr>
                </a:tc>
                <a:extLst>
                  <a:ext uri="{0D108BD9-81ED-4DB2-BD59-A6C34878D82A}">
                    <a16:rowId xmlns:a16="http://schemas.microsoft.com/office/drawing/2014/main" val="549735919"/>
                  </a:ext>
                </a:extLst>
              </a:tr>
              <a:tr h="213105">
                <a:tc>
                  <a:txBody>
                    <a:bodyPr/>
                    <a:lstStyle/>
                    <a:p>
                      <a:pPr algn="l">
                        <a:spcAft>
                          <a:spcPts val="600"/>
                        </a:spcAft>
                      </a:pPr>
                      <a:r>
                        <a:rPr lang="en-GB" sz="6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Aj</a:t>
                      </a:r>
                      <a:endParaRPr lang="en-GB" sz="800">
                        <a:effectLst/>
                        <a:latin typeface="Cambria" panose="02040503050406030204" pitchFamily="18" charset="0"/>
                        <a:ea typeface="Times New Roman" panose="02020603050405020304" pitchFamily="18" charset="0"/>
                        <a:cs typeface="Times New Roman" panose="02020603050405020304" pitchFamily="18" charset="0"/>
                      </a:endParaRPr>
                    </a:p>
                  </a:txBody>
                  <a:tcPr marL="44124" marR="44124" marT="0" marB="0" anchor="b">
                    <a:lnL>
                      <a:noFill/>
                    </a:lnL>
                    <a:lnR>
                      <a:noFill/>
                    </a:lnR>
                    <a:lnT>
                      <a:noFill/>
                    </a:lnT>
                    <a:lnB>
                      <a:noFill/>
                    </a:lnB>
                    <a:noFill/>
                  </a:tcPr>
                </a:tc>
                <a:tc>
                  <a:txBody>
                    <a:bodyPr/>
                    <a:lstStyle/>
                    <a:p>
                      <a:pPr algn="r">
                        <a:spcAft>
                          <a:spcPts val="600"/>
                        </a:spcAft>
                      </a:pPr>
                      <a:r>
                        <a:rPr lang="en-GB" sz="6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0</a:t>
                      </a:r>
                      <a:endParaRPr lang="en-GB" sz="800" dirty="0">
                        <a:effectLst/>
                        <a:latin typeface="Cambria" panose="02040503050406030204" pitchFamily="18" charset="0"/>
                        <a:ea typeface="Times New Roman" panose="02020603050405020304" pitchFamily="18" charset="0"/>
                        <a:cs typeface="Times New Roman" panose="02020603050405020304" pitchFamily="18" charset="0"/>
                      </a:endParaRPr>
                    </a:p>
                  </a:txBody>
                  <a:tcPr marL="44124" marR="44124" marT="0" marB="0" anchor="b">
                    <a:lnL>
                      <a:noFill/>
                    </a:lnL>
                    <a:lnR>
                      <a:noFill/>
                    </a:lnR>
                    <a:lnT>
                      <a:noFill/>
                    </a:lnT>
                    <a:lnB>
                      <a:noFill/>
                    </a:lnB>
                    <a:noFill/>
                  </a:tcPr>
                </a:tc>
                <a:tc>
                  <a:txBody>
                    <a:bodyPr/>
                    <a:lstStyle/>
                    <a:p>
                      <a:pPr algn="l">
                        <a:spcAft>
                          <a:spcPts val="600"/>
                        </a:spcAft>
                      </a:pPr>
                      <a:r>
                        <a:rPr lang="en-GB" sz="6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[m2]</a:t>
                      </a:r>
                      <a:endParaRPr lang="en-GB" sz="800">
                        <a:effectLst/>
                        <a:latin typeface="Cambria" panose="02040503050406030204" pitchFamily="18" charset="0"/>
                        <a:ea typeface="Times New Roman" panose="02020603050405020304" pitchFamily="18" charset="0"/>
                        <a:cs typeface="Times New Roman" panose="02020603050405020304" pitchFamily="18" charset="0"/>
                      </a:endParaRPr>
                    </a:p>
                  </a:txBody>
                  <a:tcPr marL="44124" marR="44124" marT="0" marB="0" anchor="b">
                    <a:lnL>
                      <a:noFill/>
                    </a:lnL>
                    <a:lnR>
                      <a:noFill/>
                    </a:lnR>
                    <a:lnT>
                      <a:noFill/>
                    </a:lnT>
                    <a:lnB>
                      <a:noFill/>
                    </a:lnB>
                    <a:noFill/>
                  </a:tcPr>
                </a:tc>
                <a:tc>
                  <a:txBody>
                    <a:bodyPr/>
                    <a:lstStyle/>
                    <a:p>
                      <a:pPr algn="l">
                        <a:spcAft>
                          <a:spcPts val="600"/>
                        </a:spcAft>
                      </a:pPr>
                      <a:r>
                        <a:rPr lang="en-GB" sz="6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pipe outer surface between inner vessel and vacuum jacket</a:t>
                      </a:r>
                      <a:endParaRPr lang="en-GB" sz="800">
                        <a:effectLst/>
                        <a:latin typeface="Cambria" panose="02040503050406030204" pitchFamily="18" charset="0"/>
                        <a:ea typeface="Times New Roman" panose="02020603050405020304" pitchFamily="18" charset="0"/>
                        <a:cs typeface="Times New Roman" panose="02020603050405020304" pitchFamily="18" charset="0"/>
                      </a:endParaRPr>
                    </a:p>
                  </a:txBody>
                  <a:tcPr marL="44124" marR="44124" marT="0" marB="0" anchor="b">
                    <a:lnL>
                      <a:noFill/>
                    </a:lnL>
                    <a:lnR>
                      <a:noFill/>
                    </a:lnR>
                    <a:lnT>
                      <a:noFill/>
                    </a:lnT>
                    <a:lnB>
                      <a:noFill/>
                    </a:lnB>
                    <a:noFill/>
                  </a:tcPr>
                </a:tc>
                <a:extLst>
                  <a:ext uri="{0D108BD9-81ED-4DB2-BD59-A6C34878D82A}">
                    <a16:rowId xmlns:a16="http://schemas.microsoft.com/office/drawing/2014/main" val="1384122670"/>
                  </a:ext>
                </a:extLst>
              </a:tr>
              <a:tr h="106553">
                <a:tc>
                  <a:txBody>
                    <a:bodyPr/>
                    <a:lstStyle/>
                    <a:p>
                      <a:pPr algn="l">
                        <a:spcAft>
                          <a:spcPts val="600"/>
                        </a:spcAft>
                      </a:pPr>
                      <a:r>
                        <a:rPr lang="en-GB" sz="6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Ae</a:t>
                      </a:r>
                      <a:endParaRPr lang="en-GB" sz="800">
                        <a:effectLst/>
                        <a:latin typeface="Cambria" panose="02040503050406030204" pitchFamily="18" charset="0"/>
                        <a:ea typeface="Times New Roman" panose="02020603050405020304" pitchFamily="18" charset="0"/>
                        <a:cs typeface="Times New Roman" panose="02020603050405020304" pitchFamily="18" charset="0"/>
                      </a:endParaRPr>
                    </a:p>
                  </a:txBody>
                  <a:tcPr marL="44124" marR="44124" marT="0" marB="0" anchor="b">
                    <a:lnL>
                      <a:noFill/>
                    </a:lnL>
                    <a:lnR>
                      <a:noFill/>
                    </a:lnR>
                    <a:lnT>
                      <a:noFill/>
                    </a:lnT>
                    <a:lnB>
                      <a:noFill/>
                    </a:lnB>
                    <a:noFill/>
                  </a:tcPr>
                </a:tc>
                <a:tc>
                  <a:txBody>
                    <a:bodyPr/>
                    <a:lstStyle/>
                    <a:p>
                      <a:pPr algn="r">
                        <a:spcAft>
                          <a:spcPts val="600"/>
                        </a:spcAft>
                      </a:pPr>
                      <a:r>
                        <a:rPr lang="en-GB" sz="6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0.344161</a:t>
                      </a:r>
                      <a:endParaRPr lang="en-GB" sz="800">
                        <a:effectLst/>
                        <a:latin typeface="Cambria" panose="02040503050406030204" pitchFamily="18" charset="0"/>
                        <a:ea typeface="Times New Roman" panose="02020603050405020304" pitchFamily="18" charset="0"/>
                        <a:cs typeface="Times New Roman" panose="02020603050405020304" pitchFamily="18" charset="0"/>
                      </a:endParaRPr>
                    </a:p>
                  </a:txBody>
                  <a:tcPr marL="44124" marR="44124" marT="0" marB="0" anchor="b">
                    <a:lnL>
                      <a:noFill/>
                    </a:lnL>
                    <a:lnR>
                      <a:noFill/>
                    </a:lnR>
                    <a:lnT>
                      <a:noFill/>
                    </a:lnT>
                    <a:lnB>
                      <a:noFill/>
                    </a:lnB>
                    <a:noFill/>
                  </a:tcPr>
                </a:tc>
                <a:tc>
                  <a:txBody>
                    <a:bodyPr/>
                    <a:lstStyle/>
                    <a:p>
                      <a:pPr algn="l">
                        <a:spcAft>
                          <a:spcPts val="600"/>
                        </a:spcAft>
                      </a:pPr>
                      <a:r>
                        <a:rPr lang="en-GB" sz="6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[m2]</a:t>
                      </a:r>
                      <a:endParaRPr lang="en-GB" sz="800">
                        <a:effectLst/>
                        <a:latin typeface="Cambria" panose="02040503050406030204" pitchFamily="18" charset="0"/>
                        <a:ea typeface="Times New Roman" panose="02020603050405020304" pitchFamily="18" charset="0"/>
                        <a:cs typeface="Times New Roman" panose="02020603050405020304" pitchFamily="18" charset="0"/>
                      </a:endParaRPr>
                    </a:p>
                  </a:txBody>
                  <a:tcPr marL="44124" marR="44124" marT="0" marB="0" anchor="b">
                    <a:lnL>
                      <a:noFill/>
                    </a:lnL>
                    <a:lnR>
                      <a:noFill/>
                    </a:lnR>
                    <a:lnT>
                      <a:noFill/>
                    </a:lnT>
                    <a:lnB>
                      <a:noFill/>
                    </a:lnB>
                    <a:noFill/>
                  </a:tcPr>
                </a:tc>
                <a:tc>
                  <a:txBody>
                    <a:bodyPr/>
                    <a:lstStyle/>
                    <a:p>
                      <a:pPr algn="l">
                        <a:spcAft>
                          <a:spcPts val="600"/>
                        </a:spcAft>
                      </a:pPr>
                      <a:r>
                        <a:rPr lang="en-GB" sz="6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pipe outer surface outside vacuum jacket</a:t>
                      </a:r>
                      <a:endParaRPr lang="en-GB" sz="800">
                        <a:effectLst/>
                        <a:latin typeface="Cambria" panose="02040503050406030204" pitchFamily="18" charset="0"/>
                        <a:ea typeface="Times New Roman" panose="02020603050405020304" pitchFamily="18" charset="0"/>
                        <a:cs typeface="Times New Roman" panose="02020603050405020304" pitchFamily="18" charset="0"/>
                      </a:endParaRPr>
                    </a:p>
                  </a:txBody>
                  <a:tcPr marL="44124" marR="44124" marT="0" marB="0" anchor="b">
                    <a:lnL>
                      <a:noFill/>
                    </a:lnL>
                    <a:lnR>
                      <a:noFill/>
                    </a:lnR>
                    <a:lnT>
                      <a:noFill/>
                    </a:lnT>
                    <a:lnB>
                      <a:noFill/>
                    </a:lnB>
                    <a:noFill/>
                  </a:tcPr>
                </a:tc>
                <a:extLst>
                  <a:ext uri="{0D108BD9-81ED-4DB2-BD59-A6C34878D82A}">
                    <a16:rowId xmlns:a16="http://schemas.microsoft.com/office/drawing/2014/main" val="2240898768"/>
                  </a:ext>
                </a:extLst>
              </a:tr>
              <a:tr h="130932">
                <a:tc>
                  <a:txBody>
                    <a:bodyPr/>
                    <a:lstStyle/>
                    <a:p>
                      <a:endParaRPr lang="en-GB" sz="800">
                        <a:effectLst/>
                        <a:latin typeface="Times New Roman" panose="02020603050405020304" pitchFamily="18" charset="0"/>
                      </a:endParaRPr>
                    </a:p>
                  </a:txBody>
                  <a:tcPr marL="44124" marR="44124" marT="0" marB="0" anchor="b">
                    <a:lnL>
                      <a:noFill/>
                    </a:lnL>
                    <a:lnR>
                      <a:noFill/>
                    </a:lnR>
                    <a:lnT>
                      <a:noFill/>
                    </a:lnT>
                    <a:lnB>
                      <a:noFill/>
                    </a:lnB>
                    <a:noFill/>
                  </a:tcPr>
                </a:tc>
                <a:tc>
                  <a:txBody>
                    <a:bodyPr/>
                    <a:lstStyle/>
                    <a:p>
                      <a:endParaRPr lang="en-GB" sz="800">
                        <a:effectLst/>
                        <a:latin typeface="Times New Roman" panose="02020603050405020304" pitchFamily="18" charset="0"/>
                      </a:endParaRPr>
                    </a:p>
                  </a:txBody>
                  <a:tcPr marL="44124" marR="44124" marT="0" marB="0" anchor="b">
                    <a:lnL>
                      <a:noFill/>
                    </a:lnL>
                    <a:lnR>
                      <a:noFill/>
                    </a:lnR>
                    <a:lnT>
                      <a:noFill/>
                    </a:lnT>
                    <a:lnB>
                      <a:noFill/>
                    </a:lnB>
                    <a:noFill/>
                  </a:tcPr>
                </a:tc>
                <a:tc>
                  <a:txBody>
                    <a:bodyPr/>
                    <a:lstStyle/>
                    <a:p>
                      <a:endParaRPr lang="en-GB" sz="800">
                        <a:effectLst/>
                        <a:latin typeface="Times New Roman" panose="02020603050405020304" pitchFamily="18" charset="0"/>
                      </a:endParaRPr>
                    </a:p>
                  </a:txBody>
                  <a:tcPr marL="44124" marR="44124" marT="0" marB="0" anchor="b">
                    <a:lnL>
                      <a:noFill/>
                    </a:lnL>
                    <a:lnR>
                      <a:noFill/>
                    </a:lnR>
                    <a:lnT>
                      <a:noFill/>
                    </a:lnT>
                    <a:lnB>
                      <a:noFill/>
                    </a:lnB>
                    <a:noFill/>
                  </a:tcPr>
                </a:tc>
                <a:tc>
                  <a:txBody>
                    <a:bodyPr/>
                    <a:lstStyle/>
                    <a:p>
                      <a:endParaRPr lang="en-GB" sz="800">
                        <a:effectLst/>
                        <a:latin typeface="Times New Roman" panose="02020603050405020304" pitchFamily="18" charset="0"/>
                      </a:endParaRPr>
                    </a:p>
                  </a:txBody>
                  <a:tcPr marL="44124" marR="44124" marT="0" marB="0" anchor="b">
                    <a:lnL>
                      <a:noFill/>
                    </a:lnL>
                    <a:lnR>
                      <a:noFill/>
                    </a:lnR>
                    <a:lnT>
                      <a:noFill/>
                    </a:lnT>
                    <a:lnB>
                      <a:noFill/>
                    </a:lnB>
                    <a:noFill/>
                  </a:tcPr>
                </a:tc>
                <a:extLst>
                  <a:ext uri="{0D108BD9-81ED-4DB2-BD59-A6C34878D82A}">
                    <a16:rowId xmlns:a16="http://schemas.microsoft.com/office/drawing/2014/main" val="239947028"/>
                  </a:ext>
                </a:extLst>
              </a:tr>
              <a:tr h="106553">
                <a:tc gridSpan="4">
                  <a:txBody>
                    <a:bodyPr/>
                    <a:lstStyle/>
                    <a:p>
                      <a:pPr algn="l">
                        <a:spcAft>
                          <a:spcPts val="600"/>
                        </a:spcAft>
                      </a:pPr>
                      <a:r>
                        <a:rPr lang="en-GB" sz="600" b="1">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Temperature at location X (end of outlet section 1)</a:t>
                      </a:r>
                      <a:endParaRPr lang="en-GB" sz="800">
                        <a:effectLst/>
                        <a:latin typeface="Cambria" panose="02040503050406030204" pitchFamily="18" charset="0"/>
                        <a:ea typeface="Times New Roman" panose="02020603050405020304" pitchFamily="18" charset="0"/>
                        <a:cs typeface="Times New Roman" panose="02020603050405020304" pitchFamily="18" charset="0"/>
                      </a:endParaRPr>
                    </a:p>
                  </a:txBody>
                  <a:tcPr marL="44124" marR="44124" marT="0" marB="0" anchor="b">
                    <a:lnL>
                      <a:noFill/>
                    </a:lnL>
                    <a:lnR>
                      <a:noFill/>
                    </a:lnR>
                    <a:lnT>
                      <a:noFill/>
                    </a:lnT>
                    <a:lnB>
                      <a:noFill/>
                    </a:lnB>
                    <a:noFill/>
                  </a:tcPr>
                </a:tc>
                <a:tc hMerge="1">
                  <a:txBody>
                    <a:bodyPr/>
                    <a:lstStyle/>
                    <a:p>
                      <a:endParaRPr lang="en-GB"/>
                    </a:p>
                  </a:txBody>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221315404"/>
                  </a:ext>
                </a:extLst>
              </a:tr>
              <a:tr h="106553">
                <a:tc>
                  <a:txBody>
                    <a:bodyPr/>
                    <a:lstStyle/>
                    <a:p>
                      <a:pPr algn="l">
                        <a:spcAft>
                          <a:spcPts val="600"/>
                        </a:spcAft>
                      </a:pPr>
                      <a:r>
                        <a:rPr lang="en-GB" sz="6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Up</a:t>
                      </a:r>
                      <a:endParaRPr lang="en-GB" sz="800">
                        <a:effectLst/>
                        <a:latin typeface="Cambria" panose="02040503050406030204" pitchFamily="18" charset="0"/>
                        <a:ea typeface="Times New Roman" panose="02020603050405020304" pitchFamily="18" charset="0"/>
                        <a:cs typeface="Times New Roman" panose="02020603050405020304" pitchFamily="18" charset="0"/>
                      </a:endParaRPr>
                    </a:p>
                  </a:txBody>
                  <a:tcPr marL="44124" marR="44124" marT="0" marB="0" anchor="b">
                    <a:lnL>
                      <a:noFill/>
                    </a:lnL>
                    <a:lnR>
                      <a:noFill/>
                    </a:lnR>
                    <a:lnT>
                      <a:noFill/>
                    </a:lnT>
                    <a:lnB>
                      <a:noFill/>
                    </a:lnB>
                    <a:noFill/>
                  </a:tcPr>
                </a:tc>
                <a:tc>
                  <a:txBody>
                    <a:bodyPr/>
                    <a:lstStyle/>
                    <a:p>
                      <a:pPr algn="r">
                        <a:spcAft>
                          <a:spcPts val="600"/>
                        </a:spcAft>
                      </a:pPr>
                      <a:r>
                        <a:rPr lang="en-GB" sz="6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105</a:t>
                      </a:r>
                      <a:endParaRPr lang="en-GB" sz="800">
                        <a:effectLst/>
                        <a:latin typeface="Cambria" panose="02040503050406030204" pitchFamily="18" charset="0"/>
                        <a:ea typeface="Times New Roman" panose="02020603050405020304" pitchFamily="18" charset="0"/>
                        <a:cs typeface="Times New Roman" panose="02020603050405020304" pitchFamily="18" charset="0"/>
                      </a:endParaRPr>
                    </a:p>
                  </a:txBody>
                  <a:tcPr marL="44124" marR="44124" marT="0" marB="0" anchor="b">
                    <a:lnL>
                      <a:noFill/>
                    </a:lnL>
                    <a:lnR>
                      <a:noFill/>
                    </a:lnR>
                    <a:lnT>
                      <a:noFill/>
                    </a:lnT>
                    <a:lnB>
                      <a:noFill/>
                    </a:lnB>
                    <a:solidFill>
                      <a:srgbClr val="F2F2F2"/>
                    </a:solidFill>
                  </a:tcPr>
                </a:tc>
                <a:tc>
                  <a:txBody>
                    <a:bodyPr/>
                    <a:lstStyle/>
                    <a:p>
                      <a:pPr algn="l">
                        <a:spcAft>
                          <a:spcPts val="600"/>
                        </a:spcAft>
                      </a:pPr>
                      <a:r>
                        <a:rPr lang="en-GB" sz="6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[W/m2-K]</a:t>
                      </a:r>
                      <a:endParaRPr lang="en-GB" sz="800">
                        <a:effectLst/>
                        <a:latin typeface="Cambria" panose="02040503050406030204" pitchFamily="18" charset="0"/>
                        <a:ea typeface="Times New Roman" panose="02020603050405020304" pitchFamily="18" charset="0"/>
                        <a:cs typeface="Times New Roman" panose="02020603050405020304" pitchFamily="18" charset="0"/>
                      </a:endParaRPr>
                    </a:p>
                  </a:txBody>
                  <a:tcPr marL="44124" marR="44124" marT="0" marB="0" anchor="b">
                    <a:lnL>
                      <a:noFill/>
                    </a:lnL>
                    <a:lnR>
                      <a:noFill/>
                    </a:lnR>
                    <a:lnT>
                      <a:noFill/>
                    </a:lnT>
                    <a:lnB>
                      <a:noFill/>
                    </a:lnB>
                    <a:noFill/>
                  </a:tcPr>
                </a:tc>
                <a:tc>
                  <a:txBody>
                    <a:bodyPr/>
                    <a:lstStyle/>
                    <a:p>
                      <a:pPr algn="l">
                        <a:spcAft>
                          <a:spcPts val="600"/>
                        </a:spcAft>
                      </a:pPr>
                      <a:r>
                        <a:rPr lang="en-GB" sz="6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overall HTC</a:t>
                      </a:r>
                      <a:endParaRPr lang="en-GB" sz="800">
                        <a:effectLst/>
                        <a:latin typeface="Cambria" panose="02040503050406030204" pitchFamily="18" charset="0"/>
                        <a:ea typeface="Times New Roman" panose="02020603050405020304" pitchFamily="18" charset="0"/>
                        <a:cs typeface="Times New Roman" panose="02020603050405020304" pitchFamily="18" charset="0"/>
                      </a:endParaRPr>
                    </a:p>
                  </a:txBody>
                  <a:tcPr marL="44124" marR="44124" marT="0" marB="0" anchor="b">
                    <a:lnL>
                      <a:noFill/>
                    </a:lnL>
                    <a:lnR>
                      <a:noFill/>
                    </a:lnR>
                    <a:lnT>
                      <a:noFill/>
                    </a:lnT>
                    <a:lnB>
                      <a:noFill/>
                    </a:lnB>
                    <a:noFill/>
                  </a:tcPr>
                </a:tc>
                <a:extLst>
                  <a:ext uri="{0D108BD9-81ED-4DB2-BD59-A6C34878D82A}">
                    <a16:rowId xmlns:a16="http://schemas.microsoft.com/office/drawing/2014/main" val="2131579480"/>
                  </a:ext>
                </a:extLst>
              </a:tr>
              <a:tr h="213105">
                <a:tc>
                  <a:txBody>
                    <a:bodyPr/>
                    <a:lstStyle/>
                    <a:p>
                      <a:pPr algn="l">
                        <a:spcAft>
                          <a:spcPts val="600"/>
                        </a:spcAft>
                      </a:pPr>
                      <a:r>
                        <a:rPr lang="en-GB" sz="6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cp</a:t>
                      </a:r>
                      <a:endParaRPr lang="en-GB" sz="800">
                        <a:effectLst/>
                        <a:latin typeface="Cambria" panose="02040503050406030204" pitchFamily="18" charset="0"/>
                        <a:ea typeface="Times New Roman" panose="02020603050405020304" pitchFamily="18" charset="0"/>
                        <a:cs typeface="Times New Roman" panose="02020603050405020304" pitchFamily="18" charset="0"/>
                      </a:endParaRPr>
                    </a:p>
                  </a:txBody>
                  <a:tcPr marL="44124" marR="44124" marT="0" marB="0" anchor="b">
                    <a:lnL>
                      <a:noFill/>
                    </a:lnL>
                    <a:lnR>
                      <a:noFill/>
                    </a:lnR>
                    <a:lnT>
                      <a:noFill/>
                    </a:lnT>
                    <a:lnB>
                      <a:noFill/>
                    </a:lnB>
                    <a:noFill/>
                  </a:tcPr>
                </a:tc>
                <a:tc>
                  <a:txBody>
                    <a:bodyPr/>
                    <a:lstStyle/>
                    <a:p>
                      <a:pPr algn="r">
                        <a:spcAft>
                          <a:spcPts val="600"/>
                        </a:spcAft>
                      </a:pPr>
                      <a:r>
                        <a:rPr lang="en-GB" sz="6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0.521</a:t>
                      </a:r>
                      <a:endParaRPr lang="en-GB" sz="800">
                        <a:effectLst/>
                        <a:latin typeface="Cambria" panose="02040503050406030204" pitchFamily="18" charset="0"/>
                        <a:ea typeface="Times New Roman" panose="02020603050405020304" pitchFamily="18" charset="0"/>
                        <a:cs typeface="Times New Roman" panose="02020603050405020304" pitchFamily="18" charset="0"/>
                      </a:endParaRPr>
                    </a:p>
                  </a:txBody>
                  <a:tcPr marL="44124" marR="44124" marT="0" marB="0" anchor="b">
                    <a:lnL>
                      <a:noFill/>
                    </a:lnL>
                    <a:lnR>
                      <a:noFill/>
                    </a:lnR>
                    <a:lnT>
                      <a:noFill/>
                    </a:lnT>
                    <a:lnB>
                      <a:noFill/>
                    </a:lnB>
                    <a:solidFill>
                      <a:srgbClr val="F2F2F2"/>
                    </a:solidFill>
                  </a:tcPr>
                </a:tc>
                <a:tc>
                  <a:txBody>
                    <a:bodyPr/>
                    <a:lstStyle/>
                    <a:p>
                      <a:endParaRPr lang="en-GB" sz="800">
                        <a:effectLst/>
                        <a:latin typeface="Times New Roman" panose="02020603050405020304" pitchFamily="18" charset="0"/>
                      </a:endParaRPr>
                    </a:p>
                  </a:txBody>
                  <a:tcPr marL="44124" marR="44124" marT="0" marB="0" anchor="b">
                    <a:lnL>
                      <a:noFill/>
                    </a:lnL>
                    <a:lnR>
                      <a:noFill/>
                    </a:lnR>
                    <a:lnT>
                      <a:noFill/>
                    </a:lnT>
                    <a:lnB>
                      <a:noFill/>
                    </a:lnB>
                    <a:noFill/>
                  </a:tcPr>
                </a:tc>
                <a:tc>
                  <a:txBody>
                    <a:bodyPr/>
                    <a:lstStyle/>
                    <a:p>
                      <a:pPr algn="l">
                        <a:spcAft>
                          <a:spcPts val="600"/>
                        </a:spcAft>
                      </a:pPr>
                      <a:r>
                        <a:rPr lang="en-GB" sz="6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specific heat at mean temperature between saturation and 922 K</a:t>
                      </a:r>
                      <a:endParaRPr lang="en-GB" sz="800">
                        <a:effectLst/>
                        <a:latin typeface="Cambria" panose="02040503050406030204" pitchFamily="18" charset="0"/>
                        <a:ea typeface="Times New Roman" panose="02020603050405020304" pitchFamily="18" charset="0"/>
                        <a:cs typeface="Times New Roman" panose="02020603050405020304" pitchFamily="18" charset="0"/>
                      </a:endParaRPr>
                    </a:p>
                  </a:txBody>
                  <a:tcPr marL="44124" marR="44124" marT="0" marB="0" anchor="b">
                    <a:lnL>
                      <a:noFill/>
                    </a:lnL>
                    <a:lnR>
                      <a:noFill/>
                    </a:lnR>
                    <a:lnT>
                      <a:noFill/>
                    </a:lnT>
                    <a:lnB>
                      <a:noFill/>
                    </a:lnB>
                    <a:noFill/>
                  </a:tcPr>
                </a:tc>
                <a:extLst>
                  <a:ext uri="{0D108BD9-81ED-4DB2-BD59-A6C34878D82A}">
                    <a16:rowId xmlns:a16="http://schemas.microsoft.com/office/drawing/2014/main" val="3133543415"/>
                  </a:ext>
                </a:extLst>
              </a:tr>
              <a:tr h="213105">
                <a:tc>
                  <a:txBody>
                    <a:bodyPr/>
                    <a:lstStyle/>
                    <a:p>
                      <a:pPr algn="l">
                        <a:spcAft>
                          <a:spcPts val="600"/>
                        </a:spcAft>
                      </a:pPr>
                      <a:r>
                        <a:rPr lang="en-GB" sz="6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Tx = Tb,1</a:t>
                      </a:r>
                      <a:endParaRPr lang="en-GB" sz="800">
                        <a:effectLst/>
                        <a:latin typeface="Cambria" panose="02040503050406030204" pitchFamily="18" charset="0"/>
                        <a:ea typeface="Times New Roman" panose="02020603050405020304" pitchFamily="18" charset="0"/>
                        <a:cs typeface="Times New Roman" panose="02020603050405020304" pitchFamily="18" charset="0"/>
                      </a:endParaRPr>
                    </a:p>
                  </a:txBody>
                  <a:tcPr marL="44124" marR="44124" marT="0" marB="0" anchor="b">
                    <a:lnL>
                      <a:noFill/>
                    </a:lnL>
                    <a:lnR>
                      <a:noFill/>
                    </a:lnR>
                    <a:lnT>
                      <a:noFill/>
                    </a:lnT>
                    <a:lnB>
                      <a:noFill/>
                    </a:lnB>
                    <a:noFill/>
                  </a:tcPr>
                </a:tc>
                <a:tc>
                  <a:txBody>
                    <a:bodyPr/>
                    <a:lstStyle/>
                    <a:p>
                      <a:pPr algn="r">
                        <a:spcAft>
                          <a:spcPts val="600"/>
                        </a:spcAft>
                      </a:pPr>
                      <a:r>
                        <a:rPr lang="en-GB" sz="6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254.0958</a:t>
                      </a:r>
                      <a:endParaRPr lang="en-GB" sz="800">
                        <a:effectLst/>
                        <a:latin typeface="Cambria" panose="02040503050406030204" pitchFamily="18" charset="0"/>
                        <a:ea typeface="Times New Roman" panose="02020603050405020304" pitchFamily="18" charset="0"/>
                        <a:cs typeface="Times New Roman" panose="02020603050405020304" pitchFamily="18" charset="0"/>
                      </a:endParaRPr>
                    </a:p>
                  </a:txBody>
                  <a:tcPr marL="44124" marR="44124" marT="0" marB="0" anchor="b">
                    <a:lnL>
                      <a:noFill/>
                    </a:lnL>
                    <a:lnR>
                      <a:noFill/>
                    </a:lnR>
                    <a:lnT>
                      <a:noFill/>
                    </a:lnT>
                    <a:lnB>
                      <a:noFill/>
                    </a:lnB>
                    <a:noFill/>
                  </a:tcPr>
                </a:tc>
                <a:tc>
                  <a:txBody>
                    <a:bodyPr/>
                    <a:lstStyle/>
                    <a:p>
                      <a:pPr algn="l">
                        <a:spcAft>
                          <a:spcPts val="600"/>
                        </a:spcAft>
                      </a:pPr>
                      <a:r>
                        <a:rPr lang="en-GB" sz="6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[K]</a:t>
                      </a:r>
                      <a:endParaRPr lang="en-GB" sz="800">
                        <a:effectLst/>
                        <a:latin typeface="Cambria" panose="02040503050406030204" pitchFamily="18" charset="0"/>
                        <a:ea typeface="Times New Roman" panose="02020603050405020304" pitchFamily="18" charset="0"/>
                        <a:cs typeface="Times New Roman" panose="02020603050405020304" pitchFamily="18" charset="0"/>
                      </a:endParaRPr>
                    </a:p>
                  </a:txBody>
                  <a:tcPr marL="44124" marR="44124" marT="0" marB="0" anchor="b">
                    <a:lnL>
                      <a:noFill/>
                    </a:lnL>
                    <a:lnR>
                      <a:noFill/>
                    </a:lnR>
                    <a:lnT>
                      <a:noFill/>
                    </a:lnT>
                    <a:lnB>
                      <a:noFill/>
                    </a:lnB>
                    <a:noFill/>
                  </a:tcPr>
                </a:tc>
                <a:tc>
                  <a:txBody>
                    <a:bodyPr/>
                    <a:lstStyle/>
                    <a:p>
                      <a:pPr algn="l">
                        <a:spcAft>
                          <a:spcPts val="600"/>
                        </a:spcAft>
                      </a:pPr>
                      <a:r>
                        <a:rPr lang="en-GB" sz="6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temperature at location x (end of downstream network - section 1)</a:t>
                      </a:r>
                      <a:endParaRPr lang="en-GB" sz="800">
                        <a:effectLst/>
                        <a:latin typeface="Cambria" panose="02040503050406030204" pitchFamily="18" charset="0"/>
                        <a:ea typeface="Times New Roman" panose="02020603050405020304" pitchFamily="18" charset="0"/>
                        <a:cs typeface="Times New Roman" panose="02020603050405020304" pitchFamily="18" charset="0"/>
                      </a:endParaRPr>
                    </a:p>
                  </a:txBody>
                  <a:tcPr marL="44124" marR="44124" marT="0" marB="0" anchor="b">
                    <a:lnL>
                      <a:noFill/>
                    </a:lnL>
                    <a:lnR>
                      <a:noFill/>
                    </a:lnR>
                    <a:lnT>
                      <a:noFill/>
                    </a:lnT>
                    <a:lnB>
                      <a:noFill/>
                    </a:lnB>
                    <a:noFill/>
                  </a:tcPr>
                </a:tc>
                <a:extLst>
                  <a:ext uri="{0D108BD9-81ED-4DB2-BD59-A6C34878D82A}">
                    <a16:rowId xmlns:a16="http://schemas.microsoft.com/office/drawing/2014/main" val="1734774900"/>
                  </a:ext>
                </a:extLst>
              </a:tr>
              <a:tr h="130932">
                <a:tc>
                  <a:txBody>
                    <a:bodyPr/>
                    <a:lstStyle/>
                    <a:p>
                      <a:endParaRPr lang="en-GB" sz="800">
                        <a:effectLst/>
                        <a:latin typeface="Times New Roman" panose="02020603050405020304" pitchFamily="18" charset="0"/>
                      </a:endParaRPr>
                    </a:p>
                  </a:txBody>
                  <a:tcPr marL="44124" marR="44124" marT="0" marB="0" anchor="b">
                    <a:lnL>
                      <a:noFill/>
                    </a:lnL>
                    <a:lnR>
                      <a:noFill/>
                    </a:lnR>
                    <a:lnT>
                      <a:noFill/>
                    </a:lnT>
                    <a:lnB>
                      <a:noFill/>
                    </a:lnB>
                    <a:noFill/>
                  </a:tcPr>
                </a:tc>
                <a:tc>
                  <a:txBody>
                    <a:bodyPr/>
                    <a:lstStyle/>
                    <a:p>
                      <a:endParaRPr lang="en-GB" sz="800">
                        <a:effectLst/>
                        <a:latin typeface="Times New Roman" panose="02020603050405020304" pitchFamily="18" charset="0"/>
                      </a:endParaRPr>
                    </a:p>
                  </a:txBody>
                  <a:tcPr marL="44124" marR="44124" marT="0" marB="0" anchor="b">
                    <a:lnL>
                      <a:noFill/>
                    </a:lnL>
                    <a:lnR>
                      <a:noFill/>
                    </a:lnR>
                    <a:lnT>
                      <a:noFill/>
                    </a:lnT>
                    <a:lnB>
                      <a:noFill/>
                    </a:lnB>
                    <a:noFill/>
                  </a:tcPr>
                </a:tc>
                <a:tc>
                  <a:txBody>
                    <a:bodyPr/>
                    <a:lstStyle/>
                    <a:p>
                      <a:endParaRPr lang="en-GB" sz="800">
                        <a:effectLst/>
                        <a:latin typeface="Times New Roman" panose="02020603050405020304" pitchFamily="18" charset="0"/>
                      </a:endParaRPr>
                    </a:p>
                  </a:txBody>
                  <a:tcPr marL="44124" marR="44124" marT="0" marB="0" anchor="b">
                    <a:lnL>
                      <a:noFill/>
                    </a:lnL>
                    <a:lnR>
                      <a:noFill/>
                    </a:lnR>
                    <a:lnT>
                      <a:noFill/>
                    </a:lnT>
                    <a:lnB>
                      <a:noFill/>
                    </a:lnB>
                    <a:noFill/>
                  </a:tcPr>
                </a:tc>
                <a:tc>
                  <a:txBody>
                    <a:bodyPr/>
                    <a:lstStyle/>
                    <a:p>
                      <a:endParaRPr lang="en-GB" sz="800">
                        <a:effectLst/>
                        <a:latin typeface="Times New Roman" panose="02020603050405020304" pitchFamily="18" charset="0"/>
                      </a:endParaRPr>
                    </a:p>
                  </a:txBody>
                  <a:tcPr marL="44124" marR="44124" marT="0" marB="0" anchor="b">
                    <a:lnL>
                      <a:noFill/>
                    </a:lnL>
                    <a:lnR>
                      <a:noFill/>
                    </a:lnR>
                    <a:lnT>
                      <a:noFill/>
                    </a:lnT>
                    <a:lnB>
                      <a:noFill/>
                    </a:lnB>
                    <a:noFill/>
                  </a:tcPr>
                </a:tc>
                <a:extLst>
                  <a:ext uri="{0D108BD9-81ED-4DB2-BD59-A6C34878D82A}">
                    <a16:rowId xmlns:a16="http://schemas.microsoft.com/office/drawing/2014/main" val="278983906"/>
                  </a:ext>
                </a:extLst>
              </a:tr>
              <a:tr h="130932">
                <a:tc>
                  <a:txBody>
                    <a:bodyPr/>
                    <a:lstStyle/>
                    <a:p>
                      <a:pPr algn="l">
                        <a:spcAft>
                          <a:spcPts val="600"/>
                        </a:spcAft>
                      </a:pPr>
                      <a:r>
                        <a:rPr lang="en-GB" sz="600" b="1">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Section 2</a:t>
                      </a:r>
                      <a:endParaRPr lang="en-GB" sz="800">
                        <a:effectLst/>
                        <a:latin typeface="Cambria" panose="02040503050406030204" pitchFamily="18" charset="0"/>
                        <a:ea typeface="Times New Roman" panose="02020603050405020304" pitchFamily="18" charset="0"/>
                        <a:cs typeface="Times New Roman" panose="02020603050405020304" pitchFamily="18" charset="0"/>
                      </a:endParaRPr>
                    </a:p>
                  </a:txBody>
                  <a:tcPr marL="44124" marR="44124" marT="0" marB="0" anchor="b">
                    <a:lnL>
                      <a:noFill/>
                    </a:lnL>
                    <a:lnR>
                      <a:noFill/>
                    </a:lnR>
                    <a:lnT>
                      <a:noFill/>
                    </a:lnT>
                    <a:lnB>
                      <a:noFill/>
                    </a:lnB>
                    <a:noFill/>
                  </a:tcPr>
                </a:tc>
                <a:tc>
                  <a:txBody>
                    <a:bodyPr/>
                    <a:lstStyle/>
                    <a:p>
                      <a:endParaRPr lang="en-GB" sz="800">
                        <a:effectLst/>
                        <a:latin typeface="Times New Roman" panose="02020603050405020304" pitchFamily="18" charset="0"/>
                      </a:endParaRPr>
                    </a:p>
                  </a:txBody>
                  <a:tcPr marL="44124" marR="44124" marT="0" marB="0" anchor="b">
                    <a:lnL>
                      <a:noFill/>
                    </a:lnL>
                    <a:lnR>
                      <a:noFill/>
                    </a:lnR>
                    <a:lnT>
                      <a:noFill/>
                    </a:lnT>
                    <a:lnB>
                      <a:noFill/>
                    </a:lnB>
                    <a:noFill/>
                  </a:tcPr>
                </a:tc>
                <a:tc>
                  <a:txBody>
                    <a:bodyPr/>
                    <a:lstStyle/>
                    <a:p>
                      <a:endParaRPr lang="en-GB" sz="800">
                        <a:effectLst/>
                        <a:latin typeface="Times New Roman" panose="02020603050405020304" pitchFamily="18" charset="0"/>
                      </a:endParaRPr>
                    </a:p>
                  </a:txBody>
                  <a:tcPr marL="44124" marR="44124" marT="0" marB="0" anchor="b">
                    <a:lnL>
                      <a:noFill/>
                    </a:lnL>
                    <a:lnR>
                      <a:noFill/>
                    </a:lnR>
                    <a:lnT>
                      <a:noFill/>
                    </a:lnT>
                    <a:lnB>
                      <a:noFill/>
                    </a:lnB>
                    <a:noFill/>
                  </a:tcPr>
                </a:tc>
                <a:tc>
                  <a:txBody>
                    <a:bodyPr/>
                    <a:lstStyle/>
                    <a:p>
                      <a:endParaRPr lang="en-GB" sz="800">
                        <a:effectLst/>
                        <a:latin typeface="Times New Roman" panose="02020603050405020304" pitchFamily="18" charset="0"/>
                      </a:endParaRPr>
                    </a:p>
                  </a:txBody>
                  <a:tcPr marL="44124" marR="44124" marT="0" marB="0" anchor="b">
                    <a:lnL>
                      <a:noFill/>
                    </a:lnL>
                    <a:lnR>
                      <a:noFill/>
                    </a:lnR>
                    <a:lnT>
                      <a:noFill/>
                    </a:lnT>
                    <a:lnB>
                      <a:noFill/>
                    </a:lnB>
                    <a:noFill/>
                  </a:tcPr>
                </a:tc>
                <a:extLst>
                  <a:ext uri="{0D108BD9-81ED-4DB2-BD59-A6C34878D82A}">
                    <a16:rowId xmlns:a16="http://schemas.microsoft.com/office/drawing/2014/main" val="2582374184"/>
                  </a:ext>
                </a:extLst>
              </a:tr>
              <a:tr h="106553">
                <a:tc>
                  <a:txBody>
                    <a:bodyPr/>
                    <a:lstStyle/>
                    <a:p>
                      <a:pPr algn="l">
                        <a:spcAft>
                          <a:spcPts val="600"/>
                        </a:spcAft>
                      </a:pPr>
                      <a:r>
                        <a:rPr lang="en-GB" sz="6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DN</a:t>
                      </a:r>
                      <a:endParaRPr lang="en-GB" sz="800">
                        <a:effectLst/>
                        <a:latin typeface="Cambria" panose="02040503050406030204" pitchFamily="18" charset="0"/>
                        <a:ea typeface="Times New Roman" panose="02020603050405020304" pitchFamily="18" charset="0"/>
                        <a:cs typeface="Times New Roman" panose="02020603050405020304" pitchFamily="18" charset="0"/>
                      </a:endParaRPr>
                    </a:p>
                  </a:txBody>
                  <a:tcPr marL="44124" marR="44124" marT="0" marB="0" anchor="b">
                    <a:lnL>
                      <a:noFill/>
                    </a:lnL>
                    <a:lnR>
                      <a:noFill/>
                    </a:lnR>
                    <a:lnT>
                      <a:noFill/>
                    </a:lnT>
                    <a:lnB>
                      <a:noFill/>
                    </a:lnB>
                    <a:noFill/>
                  </a:tcPr>
                </a:tc>
                <a:tc gridSpan="2">
                  <a:txBody>
                    <a:bodyPr/>
                    <a:lstStyle/>
                    <a:p>
                      <a:pPr algn="l">
                        <a:spcAft>
                          <a:spcPts val="600"/>
                        </a:spcAft>
                      </a:pPr>
                      <a:r>
                        <a:rPr lang="en-GB" sz="6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DN300 (323.9 OD x 2.9)</a:t>
                      </a:r>
                      <a:endParaRPr lang="en-GB" sz="800">
                        <a:effectLst/>
                        <a:latin typeface="Cambria" panose="02040503050406030204" pitchFamily="18" charset="0"/>
                        <a:ea typeface="Times New Roman" panose="02020603050405020304" pitchFamily="18" charset="0"/>
                        <a:cs typeface="Times New Roman" panose="02020603050405020304" pitchFamily="18" charset="0"/>
                      </a:endParaRPr>
                    </a:p>
                  </a:txBody>
                  <a:tcPr marL="44124" marR="44124" marT="0" marB="0" anchor="b">
                    <a:lnL>
                      <a:noFill/>
                    </a:lnL>
                    <a:lnR>
                      <a:noFill/>
                    </a:lnR>
                    <a:lnT>
                      <a:noFill/>
                    </a:lnT>
                    <a:lnB>
                      <a:noFill/>
                    </a:lnB>
                    <a:noFill/>
                  </a:tcPr>
                </a:tc>
                <a:tc hMerge="1">
                  <a:txBody>
                    <a:bodyPr/>
                    <a:lstStyle/>
                    <a:p>
                      <a:endParaRPr lang="en-GB"/>
                    </a:p>
                  </a:txBody>
                  <a:tcPr/>
                </a:tc>
                <a:tc>
                  <a:txBody>
                    <a:bodyPr/>
                    <a:lstStyle/>
                    <a:p>
                      <a:pPr algn="l">
                        <a:spcAft>
                          <a:spcPts val="600"/>
                        </a:spcAft>
                      </a:pPr>
                      <a:r>
                        <a:rPr lang="en-GB" sz="6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pipe DN</a:t>
                      </a:r>
                      <a:endParaRPr lang="en-GB" sz="800">
                        <a:effectLst/>
                        <a:latin typeface="Cambria" panose="02040503050406030204" pitchFamily="18" charset="0"/>
                        <a:ea typeface="Times New Roman" panose="02020603050405020304" pitchFamily="18" charset="0"/>
                        <a:cs typeface="Times New Roman" panose="02020603050405020304" pitchFamily="18" charset="0"/>
                      </a:endParaRPr>
                    </a:p>
                  </a:txBody>
                  <a:tcPr marL="44124" marR="44124" marT="0" marB="0" anchor="b">
                    <a:lnL>
                      <a:noFill/>
                    </a:lnL>
                    <a:lnR>
                      <a:noFill/>
                    </a:lnR>
                    <a:lnT>
                      <a:noFill/>
                    </a:lnT>
                    <a:lnB>
                      <a:noFill/>
                    </a:lnB>
                    <a:noFill/>
                  </a:tcPr>
                </a:tc>
                <a:extLst>
                  <a:ext uri="{0D108BD9-81ED-4DB2-BD59-A6C34878D82A}">
                    <a16:rowId xmlns:a16="http://schemas.microsoft.com/office/drawing/2014/main" val="639426308"/>
                  </a:ext>
                </a:extLst>
              </a:tr>
              <a:tr h="106553">
                <a:tc>
                  <a:txBody>
                    <a:bodyPr/>
                    <a:lstStyle/>
                    <a:p>
                      <a:pPr algn="l">
                        <a:spcAft>
                          <a:spcPts val="600"/>
                        </a:spcAft>
                      </a:pPr>
                      <a:r>
                        <a:rPr lang="en-GB" sz="6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OD</a:t>
                      </a:r>
                      <a:endParaRPr lang="en-GB" sz="800">
                        <a:effectLst/>
                        <a:latin typeface="Cambria" panose="02040503050406030204" pitchFamily="18" charset="0"/>
                        <a:ea typeface="Times New Roman" panose="02020603050405020304" pitchFamily="18" charset="0"/>
                        <a:cs typeface="Times New Roman" panose="02020603050405020304" pitchFamily="18" charset="0"/>
                      </a:endParaRPr>
                    </a:p>
                  </a:txBody>
                  <a:tcPr marL="44124" marR="44124" marT="0" marB="0" anchor="b">
                    <a:lnL>
                      <a:noFill/>
                    </a:lnL>
                    <a:lnR>
                      <a:noFill/>
                    </a:lnR>
                    <a:lnT>
                      <a:noFill/>
                    </a:lnT>
                    <a:lnB>
                      <a:noFill/>
                    </a:lnB>
                    <a:noFill/>
                  </a:tcPr>
                </a:tc>
                <a:tc>
                  <a:txBody>
                    <a:bodyPr/>
                    <a:lstStyle/>
                    <a:p>
                      <a:pPr algn="r">
                        <a:spcAft>
                          <a:spcPts val="600"/>
                        </a:spcAft>
                      </a:pPr>
                      <a:r>
                        <a:rPr lang="en-GB" sz="6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0.3239</a:t>
                      </a:r>
                      <a:endParaRPr lang="en-GB" sz="800">
                        <a:effectLst/>
                        <a:latin typeface="Cambria" panose="02040503050406030204" pitchFamily="18" charset="0"/>
                        <a:ea typeface="Times New Roman" panose="02020603050405020304" pitchFamily="18" charset="0"/>
                        <a:cs typeface="Times New Roman" panose="02020603050405020304" pitchFamily="18" charset="0"/>
                      </a:endParaRPr>
                    </a:p>
                  </a:txBody>
                  <a:tcPr marL="44124" marR="44124" marT="0" marB="0" anchor="b">
                    <a:lnL>
                      <a:noFill/>
                    </a:lnL>
                    <a:lnR>
                      <a:noFill/>
                    </a:lnR>
                    <a:lnT>
                      <a:noFill/>
                    </a:lnT>
                    <a:lnB>
                      <a:noFill/>
                    </a:lnB>
                    <a:noFill/>
                  </a:tcPr>
                </a:tc>
                <a:tc>
                  <a:txBody>
                    <a:bodyPr/>
                    <a:lstStyle/>
                    <a:p>
                      <a:pPr algn="l">
                        <a:spcAft>
                          <a:spcPts val="600"/>
                        </a:spcAft>
                      </a:pPr>
                      <a:r>
                        <a:rPr lang="en-GB" sz="6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m</a:t>
                      </a:r>
                      <a:endParaRPr lang="en-GB" sz="800">
                        <a:effectLst/>
                        <a:latin typeface="Cambria" panose="02040503050406030204" pitchFamily="18" charset="0"/>
                        <a:ea typeface="Times New Roman" panose="02020603050405020304" pitchFamily="18" charset="0"/>
                        <a:cs typeface="Times New Roman" panose="02020603050405020304" pitchFamily="18" charset="0"/>
                      </a:endParaRPr>
                    </a:p>
                  </a:txBody>
                  <a:tcPr marL="44124" marR="44124" marT="0" marB="0" anchor="b">
                    <a:lnL>
                      <a:noFill/>
                    </a:lnL>
                    <a:lnR>
                      <a:noFill/>
                    </a:lnR>
                    <a:lnT>
                      <a:noFill/>
                    </a:lnT>
                    <a:lnB>
                      <a:noFill/>
                    </a:lnB>
                    <a:noFill/>
                  </a:tcPr>
                </a:tc>
                <a:tc>
                  <a:txBody>
                    <a:bodyPr/>
                    <a:lstStyle/>
                    <a:p>
                      <a:pPr algn="l">
                        <a:spcAft>
                          <a:spcPts val="600"/>
                        </a:spcAft>
                      </a:pPr>
                      <a:r>
                        <a:rPr lang="en-GB" sz="6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pipe OD</a:t>
                      </a:r>
                      <a:endParaRPr lang="en-GB" sz="800">
                        <a:effectLst/>
                        <a:latin typeface="Cambria" panose="02040503050406030204" pitchFamily="18" charset="0"/>
                        <a:ea typeface="Times New Roman" panose="02020603050405020304" pitchFamily="18" charset="0"/>
                        <a:cs typeface="Times New Roman" panose="02020603050405020304" pitchFamily="18" charset="0"/>
                      </a:endParaRPr>
                    </a:p>
                  </a:txBody>
                  <a:tcPr marL="44124" marR="44124" marT="0" marB="0" anchor="b">
                    <a:lnL>
                      <a:noFill/>
                    </a:lnL>
                    <a:lnR>
                      <a:noFill/>
                    </a:lnR>
                    <a:lnT>
                      <a:noFill/>
                    </a:lnT>
                    <a:lnB>
                      <a:noFill/>
                    </a:lnB>
                    <a:noFill/>
                  </a:tcPr>
                </a:tc>
                <a:extLst>
                  <a:ext uri="{0D108BD9-81ED-4DB2-BD59-A6C34878D82A}">
                    <a16:rowId xmlns:a16="http://schemas.microsoft.com/office/drawing/2014/main" val="2792192644"/>
                  </a:ext>
                </a:extLst>
              </a:tr>
              <a:tr h="106553">
                <a:tc>
                  <a:txBody>
                    <a:bodyPr/>
                    <a:lstStyle/>
                    <a:p>
                      <a:pPr algn="l">
                        <a:spcAft>
                          <a:spcPts val="600"/>
                        </a:spcAft>
                      </a:pPr>
                      <a:r>
                        <a:rPr lang="en-GB" sz="6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tw</a:t>
                      </a:r>
                      <a:endParaRPr lang="en-GB" sz="800">
                        <a:effectLst/>
                        <a:latin typeface="Cambria" panose="02040503050406030204" pitchFamily="18" charset="0"/>
                        <a:ea typeface="Times New Roman" panose="02020603050405020304" pitchFamily="18" charset="0"/>
                        <a:cs typeface="Times New Roman" panose="02020603050405020304" pitchFamily="18" charset="0"/>
                      </a:endParaRPr>
                    </a:p>
                  </a:txBody>
                  <a:tcPr marL="44124" marR="44124" marT="0" marB="0" anchor="b">
                    <a:lnL>
                      <a:noFill/>
                    </a:lnL>
                    <a:lnR>
                      <a:noFill/>
                    </a:lnR>
                    <a:lnT>
                      <a:noFill/>
                    </a:lnT>
                    <a:lnB>
                      <a:noFill/>
                    </a:lnB>
                    <a:noFill/>
                  </a:tcPr>
                </a:tc>
                <a:tc>
                  <a:txBody>
                    <a:bodyPr/>
                    <a:lstStyle/>
                    <a:p>
                      <a:pPr algn="r">
                        <a:spcAft>
                          <a:spcPts val="600"/>
                        </a:spcAft>
                      </a:pPr>
                      <a:r>
                        <a:rPr lang="en-GB" sz="6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0.0029</a:t>
                      </a:r>
                      <a:endParaRPr lang="en-GB" sz="800">
                        <a:effectLst/>
                        <a:latin typeface="Cambria" panose="02040503050406030204" pitchFamily="18" charset="0"/>
                        <a:ea typeface="Times New Roman" panose="02020603050405020304" pitchFamily="18" charset="0"/>
                        <a:cs typeface="Times New Roman" panose="02020603050405020304" pitchFamily="18" charset="0"/>
                      </a:endParaRPr>
                    </a:p>
                  </a:txBody>
                  <a:tcPr marL="44124" marR="44124" marT="0" marB="0" anchor="b">
                    <a:lnL>
                      <a:noFill/>
                    </a:lnL>
                    <a:lnR>
                      <a:noFill/>
                    </a:lnR>
                    <a:lnT>
                      <a:noFill/>
                    </a:lnT>
                    <a:lnB>
                      <a:noFill/>
                    </a:lnB>
                    <a:noFill/>
                  </a:tcPr>
                </a:tc>
                <a:tc>
                  <a:txBody>
                    <a:bodyPr/>
                    <a:lstStyle/>
                    <a:p>
                      <a:pPr algn="l">
                        <a:spcAft>
                          <a:spcPts val="600"/>
                        </a:spcAft>
                      </a:pPr>
                      <a:r>
                        <a:rPr lang="en-GB" sz="6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m</a:t>
                      </a:r>
                      <a:endParaRPr lang="en-GB" sz="800">
                        <a:effectLst/>
                        <a:latin typeface="Cambria" panose="02040503050406030204" pitchFamily="18" charset="0"/>
                        <a:ea typeface="Times New Roman" panose="02020603050405020304" pitchFamily="18" charset="0"/>
                        <a:cs typeface="Times New Roman" panose="02020603050405020304" pitchFamily="18" charset="0"/>
                      </a:endParaRPr>
                    </a:p>
                  </a:txBody>
                  <a:tcPr marL="44124" marR="44124" marT="0" marB="0" anchor="b">
                    <a:lnL>
                      <a:noFill/>
                    </a:lnL>
                    <a:lnR>
                      <a:noFill/>
                    </a:lnR>
                    <a:lnT>
                      <a:noFill/>
                    </a:lnT>
                    <a:lnB>
                      <a:noFill/>
                    </a:lnB>
                    <a:noFill/>
                  </a:tcPr>
                </a:tc>
                <a:tc>
                  <a:txBody>
                    <a:bodyPr/>
                    <a:lstStyle/>
                    <a:p>
                      <a:pPr algn="l">
                        <a:spcAft>
                          <a:spcPts val="600"/>
                        </a:spcAft>
                      </a:pPr>
                      <a:r>
                        <a:rPr lang="en-GB" sz="6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pipe wall thickness</a:t>
                      </a:r>
                      <a:endParaRPr lang="en-GB" sz="800">
                        <a:effectLst/>
                        <a:latin typeface="Cambria" panose="02040503050406030204" pitchFamily="18" charset="0"/>
                        <a:ea typeface="Times New Roman" panose="02020603050405020304" pitchFamily="18" charset="0"/>
                        <a:cs typeface="Times New Roman" panose="02020603050405020304" pitchFamily="18" charset="0"/>
                      </a:endParaRPr>
                    </a:p>
                  </a:txBody>
                  <a:tcPr marL="44124" marR="44124" marT="0" marB="0" anchor="b">
                    <a:lnL>
                      <a:noFill/>
                    </a:lnL>
                    <a:lnR>
                      <a:noFill/>
                    </a:lnR>
                    <a:lnT>
                      <a:noFill/>
                    </a:lnT>
                    <a:lnB>
                      <a:noFill/>
                    </a:lnB>
                    <a:noFill/>
                  </a:tcPr>
                </a:tc>
                <a:extLst>
                  <a:ext uri="{0D108BD9-81ED-4DB2-BD59-A6C34878D82A}">
                    <a16:rowId xmlns:a16="http://schemas.microsoft.com/office/drawing/2014/main" val="1912267248"/>
                  </a:ext>
                </a:extLst>
              </a:tr>
              <a:tr h="130932">
                <a:tc>
                  <a:txBody>
                    <a:bodyPr/>
                    <a:lstStyle/>
                    <a:p>
                      <a:pPr algn="l">
                        <a:spcAft>
                          <a:spcPts val="600"/>
                        </a:spcAft>
                      </a:pPr>
                      <a:r>
                        <a:rPr lang="en-GB" sz="6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ID</a:t>
                      </a:r>
                      <a:endParaRPr lang="en-GB" sz="800">
                        <a:effectLst/>
                        <a:latin typeface="Cambria" panose="02040503050406030204" pitchFamily="18" charset="0"/>
                        <a:ea typeface="Times New Roman" panose="02020603050405020304" pitchFamily="18" charset="0"/>
                        <a:cs typeface="Times New Roman" panose="02020603050405020304" pitchFamily="18" charset="0"/>
                      </a:endParaRPr>
                    </a:p>
                  </a:txBody>
                  <a:tcPr marL="44124" marR="44124" marT="0" marB="0" anchor="b">
                    <a:lnL>
                      <a:noFill/>
                    </a:lnL>
                    <a:lnR>
                      <a:noFill/>
                    </a:lnR>
                    <a:lnT>
                      <a:noFill/>
                    </a:lnT>
                    <a:lnB>
                      <a:noFill/>
                    </a:lnB>
                    <a:noFill/>
                  </a:tcPr>
                </a:tc>
                <a:tc>
                  <a:txBody>
                    <a:bodyPr/>
                    <a:lstStyle/>
                    <a:p>
                      <a:pPr algn="r">
                        <a:spcAft>
                          <a:spcPts val="600"/>
                        </a:spcAft>
                      </a:pPr>
                      <a:r>
                        <a:rPr lang="en-GB" sz="6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0.3181</a:t>
                      </a:r>
                      <a:endParaRPr lang="en-GB" sz="800">
                        <a:effectLst/>
                        <a:latin typeface="Cambria" panose="02040503050406030204" pitchFamily="18" charset="0"/>
                        <a:ea typeface="Times New Roman" panose="02020603050405020304" pitchFamily="18" charset="0"/>
                        <a:cs typeface="Times New Roman" panose="02020603050405020304" pitchFamily="18" charset="0"/>
                      </a:endParaRPr>
                    </a:p>
                  </a:txBody>
                  <a:tcPr marL="44124" marR="44124" marT="0" marB="0" anchor="b">
                    <a:lnL>
                      <a:noFill/>
                    </a:lnL>
                    <a:lnR>
                      <a:noFill/>
                    </a:lnR>
                    <a:lnT>
                      <a:noFill/>
                    </a:lnT>
                    <a:lnB>
                      <a:noFill/>
                    </a:lnB>
                    <a:noFill/>
                  </a:tcPr>
                </a:tc>
                <a:tc>
                  <a:txBody>
                    <a:bodyPr/>
                    <a:lstStyle/>
                    <a:p>
                      <a:endParaRPr lang="en-GB" sz="800">
                        <a:effectLst/>
                        <a:latin typeface="Times New Roman" panose="02020603050405020304" pitchFamily="18" charset="0"/>
                      </a:endParaRPr>
                    </a:p>
                  </a:txBody>
                  <a:tcPr marL="44124" marR="44124" marT="0" marB="0" anchor="b">
                    <a:lnL>
                      <a:noFill/>
                    </a:lnL>
                    <a:lnR>
                      <a:noFill/>
                    </a:lnR>
                    <a:lnT>
                      <a:noFill/>
                    </a:lnT>
                    <a:lnB>
                      <a:noFill/>
                    </a:lnB>
                    <a:noFill/>
                  </a:tcPr>
                </a:tc>
                <a:tc>
                  <a:txBody>
                    <a:bodyPr/>
                    <a:lstStyle/>
                    <a:p>
                      <a:pPr algn="l">
                        <a:spcAft>
                          <a:spcPts val="600"/>
                        </a:spcAft>
                      </a:pPr>
                      <a:r>
                        <a:rPr lang="en-GB" sz="6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pipe ID</a:t>
                      </a:r>
                      <a:endParaRPr lang="en-GB" sz="800">
                        <a:effectLst/>
                        <a:latin typeface="Cambria" panose="02040503050406030204" pitchFamily="18" charset="0"/>
                        <a:ea typeface="Times New Roman" panose="02020603050405020304" pitchFamily="18" charset="0"/>
                        <a:cs typeface="Times New Roman" panose="02020603050405020304" pitchFamily="18" charset="0"/>
                      </a:endParaRPr>
                    </a:p>
                  </a:txBody>
                  <a:tcPr marL="44124" marR="44124" marT="0" marB="0" anchor="b">
                    <a:lnL>
                      <a:noFill/>
                    </a:lnL>
                    <a:lnR>
                      <a:noFill/>
                    </a:lnR>
                    <a:lnT>
                      <a:noFill/>
                    </a:lnT>
                    <a:lnB>
                      <a:noFill/>
                    </a:lnB>
                    <a:noFill/>
                  </a:tcPr>
                </a:tc>
                <a:extLst>
                  <a:ext uri="{0D108BD9-81ED-4DB2-BD59-A6C34878D82A}">
                    <a16:rowId xmlns:a16="http://schemas.microsoft.com/office/drawing/2014/main" val="1413315956"/>
                  </a:ext>
                </a:extLst>
              </a:tr>
              <a:tr h="106553">
                <a:tc>
                  <a:txBody>
                    <a:bodyPr/>
                    <a:lstStyle/>
                    <a:p>
                      <a:pPr algn="l">
                        <a:spcAft>
                          <a:spcPts val="600"/>
                        </a:spcAft>
                      </a:pPr>
                      <a:r>
                        <a:rPr lang="en-GB" sz="6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AFd,2</a:t>
                      </a:r>
                      <a:endParaRPr lang="en-GB" sz="800">
                        <a:effectLst/>
                        <a:latin typeface="Cambria" panose="02040503050406030204" pitchFamily="18" charset="0"/>
                        <a:ea typeface="Times New Roman" panose="02020603050405020304" pitchFamily="18" charset="0"/>
                        <a:cs typeface="Times New Roman" panose="02020603050405020304" pitchFamily="18" charset="0"/>
                      </a:endParaRPr>
                    </a:p>
                  </a:txBody>
                  <a:tcPr marL="44124" marR="44124" marT="0" marB="0" anchor="b">
                    <a:lnL>
                      <a:noFill/>
                    </a:lnL>
                    <a:lnR>
                      <a:noFill/>
                    </a:lnR>
                    <a:lnT>
                      <a:noFill/>
                    </a:lnT>
                    <a:lnB>
                      <a:noFill/>
                    </a:lnB>
                    <a:noFill/>
                  </a:tcPr>
                </a:tc>
                <a:tc>
                  <a:txBody>
                    <a:bodyPr/>
                    <a:lstStyle/>
                    <a:p>
                      <a:pPr algn="r">
                        <a:spcAft>
                          <a:spcPts val="600"/>
                        </a:spcAft>
                      </a:pPr>
                      <a:r>
                        <a:rPr lang="en-GB" sz="6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0.079473</a:t>
                      </a:r>
                      <a:endParaRPr lang="en-GB" sz="800">
                        <a:effectLst/>
                        <a:latin typeface="Cambria" panose="02040503050406030204" pitchFamily="18" charset="0"/>
                        <a:ea typeface="Times New Roman" panose="02020603050405020304" pitchFamily="18" charset="0"/>
                        <a:cs typeface="Times New Roman" panose="02020603050405020304" pitchFamily="18" charset="0"/>
                      </a:endParaRPr>
                    </a:p>
                  </a:txBody>
                  <a:tcPr marL="44124" marR="44124" marT="0" marB="0" anchor="b">
                    <a:lnL>
                      <a:noFill/>
                    </a:lnL>
                    <a:lnR>
                      <a:noFill/>
                    </a:lnR>
                    <a:lnT>
                      <a:noFill/>
                    </a:lnT>
                    <a:lnB>
                      <a:noFill/>
                    </a:lnB>
                    <a:noFill/>
                  </a:tcPr>
                </a:tc>
                <a:tc>
                  <a:txBody>
                    <a:bodyPr/>
                    <a:lstStyle/>
                    <a:p>
                      <a:pPr algn="l">
                        <a:spcAft>
                          <a:spcPts val="600"/>
                        </a:spcAft>
                      </a:pPr>
                      <a:r>
                        <a:rPr lang="en-GB" sz="6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m2</a:t>
                      </a:r>
                      <a:endParaRPr lang="en-GB" sz="800">
                        <a:effectLst/>
                        <a:latin typeface="Cambria" panose="02040503050406030204" pitchFamily="18" charset="0"/>
                        <a:ea typeface="Times New Roman" panose="02020603050405020304" pitchFamily="18" charset="0"/>
                        <a:cs typeface="Times New Roman" panose="02020603050405020304" pitchFamily="18" charset="0"/>
                      </a:endParaRPr>
                    </a:p>
                  </a:txBody>
                  <a:tcPr marL="44124" marR="44124" marT="0" marB="0" anchor="b">
                    <a:lnL>
                      <a:noFill/>
                    </a:lnL>
                    <a:lnR>
                      <a:noFill/>
                    </a:lnR>
                    <a:lnT>
                      <a:noFill/>
                    </a:lnT>
                    <a:lnB>
                      <a:noFill/>
                    </a:lnB>
                    <a:noFill/>
                  </a:tcPr>
                </a:tc>
                <a:tc>
                  <a:txBody>
                    <a:bodyPr/>
                    <a:lstStyle/>
                    <a:p>
                      <a:pPr algn="l">
                        <a:spcAft>
                          <a:spcPts val="600"/>
                        </a:spcAft>
                      </a:pPr>
                      <a:r>
                        <a:rPr lang="en-GB" sz="6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pipe cross-sectional area</a:t>
                      </a:r>
                      <a:endParaRPr lang="en-GB" sz="800">
                        <a:effectLst/>
                        <a:latin typeface="Cambria" panose="02040503050406030204" pitchFamily="18" charset="0"/>
                        <a:ea typeface="Times New Roman" panose="02020603050405020304" pitchFamily="18" charset="0"/>
                        <a:cs typeface="Times New Roman" panose="02020603050405020304" pitchFamily="18" charset="0"/>
                      </a:endParaRPr>
                    </a:p>
                  </a:txBody>
                  <a:tcPr marL="44124" marR="44124" marT="0" marB="0" anchor="b">
                    <a:lnL>
                      <a:noFill/>
                    </a:lnL>
                    <a:lnR>
                      <a:noFill/>
                    </a:lnR>
                    <a:lnT>
                      <a:noFill/>
                    </a:lnT>
                    <a:lnB>
                      <a:noFill/>
                    </a:lnB>
                    <a:noFill/>
                  </a:tcPr>
                </a:tc>
                <a:extLst>
                  <a:ext uri="{0D108BD9-81ED-4DB2-BD59-A6C34878D82A}">
                    <a16:rowId xmlns:a16="http://schemas.microsoft.com/office/drawing/2014/main" val="3582701815"/>
                  </a:ext>
                </a:extLst>
              </a:tr>
              <a:tr h="106553">
                <a:tc>
                  <a:txBody>
                    <a:bodyPr/>
                    <a:lstStyle/>
                    <a:p>
                      <a:pPr algn="l">
                        <a:spcAft>
                          <a:spcPts val="600"/>
                        </a:spcAft>
                      </a:pPr>
                      <a:r>
                        <a:rPr lang="en-GB" sz="6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L</a:t>
                      </a:r>
                      <a:endParaRPr lang="en-GB" sz="800">
                        <a:effectLst/>
                        <a:latin typeface="Cambria" panose="02040503050406030204" pitchFamily="18" charset="0"/>
                        <a:ea typeface="Times New Roman" panose="02020603050405020304" pitchFamily="18" charset="0"/>
                        <a:cs typeface="Times New Roman" panose="02020603050405020304" pitchFamily="18" charset="0"/>
                      </a:endParaRPr>
                    </a:p>
                  </a:txBody>
                  <a:tcPr marL="44124" marR="44124" marT="0" marB="0" anchor="b">
                    <a:lnL>
                      <a:noFill/>
                    </a:lnL>
                    <a:lnR>
                      <a:noFill/>
                    </a:lnR>
                    <a:lnT>
                      <a:noFill/>
                    </a:lnT>
                    <a:lnB>
                      <a:noFill/>
                    </a:lnB>
                    <a:noFill/>
                  </a:tcPr>
                </a:tc>
                <a:tc>
                  <a:txBody>
                    <a:bodyPr/>
                    <a:lstStyle/>
                    <a:p>
                      <a:pPr algn="r">
                        <a:spcAft>
                          <a:spcPts val="600"/>
                        </a:spcAft>
                      </a:pPr>
                      <a:r>
                        <a:rPr lang="en-GB" sz="6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30</a:t>
                      </a:r>
                      <a:endParaRPr lang="en-GB" sz="800">
                        <a:effectLst/>
                        <a:latin typeface="Cambria" panose="02040503050406030204" pitchFamily="18" charset="0"/>
                        <a:ea typeface="Times New Roman" panose="02020603050405020304" pitchFamily="18" charset="0"/>
                        <a:cs typeface="Times New Roman" panose="02020603050405020304" pitchFamily="18" charset="0"/>
                      </a:endParaRPr>
                    </a:p>
                  </a:txBody>
                  <a:tcPr marL="44124" marR="44124" marT="0" marB="0" anchor="b">
                    <a:lnL>
                      <a:noFill/>
                    </a:lnL>
                    <a:lnR>
                      <a:noFill/>
                    </a:lnR>
                    <a:lnT>
                      <a:noFill/>
                    </a:lnT>
                    <a:lnB>
                      <a:noFill/>
                    </a:lnB>
                    <a:noFill/>
                  </a:tcPr>
                </a:tc>
                <a:tc>
                  <a:txBody>
                    <a:bodyPr/>
                    <a:lstStyle/>
                    <a:p>
                      <a:pPr algn="l">
                        <a:spcAft>
                          <a:spcPts val="600"/>
                        </a:spcAft>
                      </a:pPr>
                      <a:r>
                        <a:rPr lang="en-GB" sz="6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m</a:t>
                      </a:r>
                      <a:endParaRPr lang="en-GB" sz="800">
                        <a:effectLst/>
                        <a:latin typeface="Cambria" panose="02040503050406030204" pitchFamily="18" charset="0"/>
                        <a:ea typeface="Times New Roman" panose="02020603050405020304" pitchFamily="18" charset="0"/>
                        <a:cs typeface="Times New Roman" panose="02020603050405020304" pitchFamily="18" charset="0"/>
                      </a:endParaRPr>
                    </a:p>
                  </a:txBody>
                  <a:tcPr marL="44124" marR="44124" marT="0" marB="0" anchor="b">
                    <a:lnL>
                      <a:noFill/>
                    </a:lnL>
                    <a:lnR>
                      <a:noFill/>
                    </a:lnR>
                    <a:lnT>
                      <a:noFill/>
                    </a:lnT>
                    <a:lnB>
                      <a:noFill/>
                    </a:lnB>
                    <a:noFill/>
                  </a:tcPr>
                </a:tc>
                <a:tc>
                  <a:txBody>
                    <a:bodyPr/>
                    <a:lstStyle/>
                    <a:p>
                      <a:pPr algn="l">
                        <a:spcAft>
                          <a:spcPts val="600"/>
                        </a:spcAft>
                      </a:pPr>
                      <a:r>
                        <a:rPr lang="en-GB" sz="6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pipe length</a:t>
                      </a:r>
                      <a:endParaRPr lang="en-GB" sz="800">
                        <a:effectLst/>
                        <a:latin typeface="Cambria" panose="02040503050406030204" pitchFamily="18" charset="0"/>
                        <a:ea typeface="Times New Roman" panose="02020603050405020304" pitchFamily="18" charset="0"/>
                        <a:cs typeface="Times New Roman" panose="02020603050405020304" pitchFamily="18" charset="0"/>
                      </a:endParaRPr>
                    </a:p>
                  </a:txBody>
                  <a:tcPr marL="44124" marR="44124" marT="0" marB="0" anchor="b">
                    <a:lnL>
                      <a:noFill/>
                    </a:lnL>
                    <a:lnR>
                      <a:noFill/>
                    </a:lnR>
                    <a:lnT>
                      <a:noFill/>
                    </a:lnT>
                    <a:lnB>
                      <a:noFill/>
                    </a:lnB>
                    <a:noFill/>
                  </a:tcPr>
                </a:tc>
                <a:extLst>
                  <a:ext uri="{0D108BD9-81ED-4DB2-BD59-A6C34878D82A}">
                    <a16:rowId xmlns:a16="http://schemas.microsoft.com/office/drawing/2014/main" val="1574785972"/>
                  </a:ext>
                </a:extLst>
              </a:tr>
              <a:tr h="213105">
                <a:tc>
                  <a:txBody>
                    <a:bodyPr/>
                    <a:lstStyle/>
                    <a:p>
                      <a:pPr algn="l">
                        <a:spcAft>
                          <a:spcPts val="600"/>
                        </a:spcAft>
                      </a:pPr>
                      <a:r>
                        <a:rPr lang="en-GB" sz="6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Aj</a:t>
                      </a:r>
                      <a:endParaRPr lang="en-GB" sz="800">
                        <a:effectLst/>
                        <a:latin typeface="Cambria" panose="02040503050406030204" pitchFamily="18" charset="0"/>
                        <a:ea typeface="Times New Roman" panose="02020603050405020304" pitchFamily="18" charset="0"/>
                        <a:cs typeface="Times New Roman" panose="02020603050405020304" pitchFamily="18" charset="0"/>
                      </a:endParaRPr>
                    </a:p>
                  </a:txBody>
                  <a:tcPr marL="44124" marR="44124" marT="0" marB="0" anchor="b">
                    <a:lnL>
                      <a:noFill/>
                    </a:lnL>
                    <a:lnR>
                      <a:noFill/>
                    </a:lnR>
                    <a:lnT>
                      <a:noFill/>
                    </a:lnT>
                    <a:lnB>
                      <a:noFill/>
                    </a:lnB>
                    <a:noFill/>
                  </a:tcPr>
                </a:tc>
                <a:tc>
                  <a:txBody>
                    <a:bodyPr/>
                    <a:lstStyle/>
                    <a:p>
                      <a:pPr algn="r">
                        <a:spcAft>
                          <a:spcPts val="600"/>
                        </a:spcAft>
                      </a:pPr>
                      <a:r>
                        <a:rPr lang="en-GB" sz="6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0</a:t>
                      </a:r>
                      <a:endParaRPr lang="en-GB" sz="800">
                        <a:effectLst/>
                        <a:latin typeface="Cambria" panose="02040503050406030204" pitchFamily="18" charset="0"/>
                        <a:ea typeface="Times New Roman" panose="02020603050405020304" pitchFamily="18" charset="0"/>
                        <a:cs typeface="Times New Roman" panose="02020603050405020304" pitchFamily="18" charset="0"/>
                      </a:endParaRPr>
                    </a:p>
                  </a:txBody>
                  <a:tcPr marL="44124" marR="44124" marT="0" marB="0" anchor="b">
                    <a:lnL>
                      <a:noFill/>
                    </a:lnL>
                    <a:lnR>
                      <a:noFill/>
                    </a:lnR>
                    <a:lnT>
                      <a:noFill/>
                    </a:lnT>
                    <a:lnB>
                      <a:noFill/>
                    </a:lnB>
                    <a:noFill/>
                  </a:tcPr>
                </a:tc>
                <a:tc>
                  <a:txBody>
                    <a:bodyPr/>
                    <a:lstStyle/>
                    <a:p>
                      <a:pPr algn="l">
                        <a:spcAft>
                          <a:spcPts val="600"/>
                        </a:spcAft>
                      </a:pPr>
                      <a:r>
                        <a:rPr lang="en-GB" sz="6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m2</a:t>
                      </a:r>
                      <a:endParaRPr lang="en-GB" sz="800">
                        <a:effectLst/>
                        <a:latin typeface="Cambria" panose="02040503050406030204" pitchFamily="18" charset="0"/>
                        <a:ea typeface="Times New Roman" panose="02020603050405020304" pitchFamily="18" charset="0"/>
                        <a:cs typeface="Times New Roman" panose="02020603050405020304" pitchFamily="18" charset="0"/>
                      </a:endParaRPr>
                    </a:p>
                  </a:txBody>
                  <a:tcPr marL="44124" marR="44124" marT="0" marB="0" anchor="b">
                    <a:lnL>
                      <a:noFill/>
                    </a:lnL>
                    <a:lnR>
                      <a:noFill/>
                    </a:lnR>
                    <a:lnT>
                      <a:noFill/>
                    </a:lnT>
                    <a:lnB>
                      <a:noFill/>
                    </a:lnB>
                    <a:noFill/>
                  </a:tcPr>
                </a:tc>
                <a:tc>
                  <a:txBody>
                    <a:bodyPr/>
                    <a:lstStyle/>
                    <a:p>
                      <a:pPr algn="l">
                        <a:spcAft>
                          <a:spcPts val="600"/>
                        </a:spcAft>
                      </a:pPr>
                      <a:r>
                        <a:rPr lang="en-GB" sz="6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pipe outer surface between inner vessel and vacuum jacket</a:t>
                      </a:r>
                      <a:endParaRPr lang="en-GB" sz="800">
                        <a:effectLst/>
                        <a:latin typeface="Cambria" panose="02040503050406030204" pitchFamily="18" charset="0"/>
                        <a:ea typeface="Times New Roman" panose="02020603050405020304" pitchFamily="18" charset="0"/>
                        <a:cs typeface="Times New Roman" panose="02020603050405020304" pitchFamily="18" charset="0"/>
                      </a:endParaRPr>
                    </a:p>
                  </a:txBody>
                  <a:tcPr marL="44124" marR="44124" marT="0" marB="0" anchor="b">
                    <a:lnL>
                      <a:noFill/>
                    </a:lnL>
                    <a:lnR>
                      <a:noFill/>
                    </a:lnR>
                    <a:lnT>
                      <a:noFill/>
                    </a:lnT>
                    <a:lnB>
                      <a:noFill/>
                    </a:lnB>
                    <a:noFill/>
                  </a:tcPr>
                </a:tc>
                <a:extLst>
                  <a:ext uri="{0D108BD9-81ED-4DB2-BD59-A6C34878D82A}">
                    <a16:rowId xmlns:a16="http://schemas.microsoft.com/office/drawing/2014/main" val="3104007985"/>
                  </a:ext>
                </a:extLst>
              </a:tr>
              <a:tr h="106553">
                <a:tc>
                  <a:txBody>
                    <a:bodyPr/>
                    <a:lstStyle/>
                    <a:p>
                      <a:pPr algn="l">
                        <a:spcAft>
                          <a:spcPts val="600"/>
                        </a:spcAft>
                      </a:pPr>
                      <a:r>
                        <a:rPr lang="en-GB" sz="6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Ae</a:t>
                      </a:r>
                      <a:endParaRPr lang="en-GB" sz="800">
                        <a:effectLst/>
                        <a:latin typeface="Cambria" panose="02040503050406030204" pitchFamily="18" charset="0"/>
                        <a:ea typeface="Times New Roman" panose="02020603050405020304" pitchFamily="18" charset="0"/>
                        <a:cs typeface="Times New Roman" panose="02020603050405020304" pitchFamily="18" charset="0"/>
                      </a:endParaRPr>
                    </a:p>
                  </a:txBody>
                  <a:tcPr marL="44124" marR="44124" marT="0" marB="0" anchor="b">
                    <a:lnL>
                      <a:noFill/>
                    </a:lnL>
                    <a:lnR>
                      <a:noFill/>
                    </a:lnR>
                    <a:lnT>
                      <a:noFill/>
                    </a:lnT>
                    <a:lnB>
                      <a:noFill/>
                    </a:lnB>
                    <a:noFill/>
                  </a:tcPr>
                </a:tc>
                <a:tc>
                  <a:txBody>
                    <a:bodyPr/>
                    <a:lstStyle/>
                    <a:p>
                      <a:pPr algn="r">
                        <a:spcAft>
                          <a:spcPts val="600"/>
                        </a:spcAft>
                      </a:pPr>
                      <a:r>
                        <a:rPr lang="en-GB" sz="6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30.52686</a:t>
                      </a:r>
                      <a:endParaRPr lang="en-GB" sz="800">
                        <a:effectLst/>
                        <a:latin typeface="Cambria" panose="02040503050406030204" pitchFamily="18" charset="0"/>
                        <a:ea typeface="Times New Roman" panose="02020603050405020304" pitchFamily="18" charset="0"/>
                        <a:cs typeface="Times New Roman" panose="02020603050405020304" pitchFamily="18" charset="0"/>
                      </a:endParaRPr>
                    </a:p>
                  </a:txBody>
                  <a:tcPr marL="44124" marR="44124" marT="0" marB="0" anchor="b">
                    <a:lnL>
                      <a:noFill/>
                    </a:lnL>
                    <a:lnR>
                      <a:noFill/>
                    </a:lnR>
                    <a:lnT>
                      <a:noFill/>
                    </a:lnT>
                    <a:lnB>
                      <a:noFill/>
                    </a:lnB>
                    <a:noFill/>
                  </a:tcPr>
                </a:tc>
                <a:tc>
                  <a:txBody>
                    <a:bodyPr/>
                    <a:lstStyle/>
                    <a:p>
                      <a:pPr algn="l">
                        <a:spcAft>
                          <a:spcPts val="600"/>
                        </a:spcAft>
                      </a:pPr>
                      <a:r>
                        <a:rPr lang="en-GB" sz="6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m2</a:t>
                      </a:r>
                      <a:endParaRPr lang="en-GB" sz="800">
                        <a:effectLst/>
                        <a:latin typeface="Cambria" panose="02040503050406030204" pitchFamily="18" charset="0"/>
                        <a:ea typeface="Times New Roman" panose="02020603050405020304" pitchFamily="18" charset="0"/>
                        <a:cs typeface="Times New Roman" panose="02020603050405020304" pitchFamily="18" charset="0"/>
                      </a:endParaRPr>
                    </a:p>
                  </a:txBody>
                  <a:tcPr marL="44124" marR="44124" marT="0" marB="0" anchor="b">
                    <a:lnL>
                      <a:noFill/>
                    </a:lnL>
                    <a:lnR>
                      <a:noFill/>
                    </a:lnR>
                    <a:lnT>
                      <a:noFill/>
                    </a:lnT>
                    <a:lnB>
                      <a:noFill/>
                    </a:lnB>
                    <a:noFill/>
                  </a:tcPr>
                </a:tc>
                <a:tc>
                  <a:txBody>
                    <a:bodyPr/>
                    <a:lstStyle/>
                    <a:p>
                      <a:pPr algn="l">
                        <a:spcAft>
                          <a:spcPts val="600"/>
                        </a:spcAft>
                      </a:pPr>
                      <a:r>
                        <a:rPr lang="en-GB" sz="6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pipe outer surface outside vacuum jacket</a:t>
                      </a:r>
                      <a:endParaRPr lang="en-GB" sz="800" dirty="0">
                        <a:effectLst/>
                        <a:latin typeface="Cambria" panose="02040503050406030204" pitchFamily="18" charset="0"/>
                        <a:ea typeface="Times New Roman" panose="02020603050405020304" pitchFamily="18" charset="0"/>
                        <a:cs typeface="Times New Roman" panose="02020603050405020304" pitchFamily="18" charset="0"/>
                      </a:endParaRPr>
                    </a:p>
                  </a:txBody>
                  <a:tcPr marL="44124" marR="44124" marT="0" marB="0" anchor="b">
                    <a:lnL>
                      <a:noFill/>
                    </a:lnL>
                    <a:lnR>
                      <a:noFill/>
                    </a:lnR>
                    <a:lnT>
                      <a:noFill/>
                    </a:lnT>
                    <a:lnB>
                      <a:noFill/>
                    </a:lnB>
                    <a:noFill/>
                  </a:tcPr>
                </a:tc>
                <a:extLst>
                  <a:ext uri="{0D108BD9-81ED-4DB2-BD59-A6C34878D82A}">
                    <a16:rowId xmlns:a16="http://schemas.microsoft.com/office/drawing/2014/main" val="3880724450"/>
                  </a:ext>
                </a:extLst>
              </a:tr>
            </a:tbl>
          </a:graphicData>
        </a:graphic>
      </p:graphicFrame>
      <p:graphicFrame>
        <p:nvGraphicFramePr>
          <p:cNvPr id="17" name="Table 16">
            <a:extLst>
              <a:ext uri="{FF2B5EF4-FFF2-40B4-BE49-F238E27FC236}">
                <a16:creationId xmlns:a16="http://schemas.microsoft.com/office/drawing/2014/main" id="{EE3EBD74-D48F-02CF-EEAB-E5740DA0E4FA}"/>
              </a:ext>
            </a:extLst>
          </p:cNvPr>
          <p:cNvGraphicFramePr>
            <a:graphicFrameLocks noGrp="1"/>
          </p:cNvGraphicFramePr>
          <p:nvPr>
            <p:extLst>
              <p:ext uri="{D42A27DB-BD31-4B8C-83A1-F6EECF244321}">
                <p14:modId xmlns:p14="http://schemas.microsoft.com/office/powerpoint/2010/main" val="1264303939"/>
              </p:ext>
            </p:extLst>
          </p:nvPr>
        </p:nvGraphicFramePr>
        <p:xfrm>
          <a:off x="6428287" y="1303895"/>
          <a:ext cx="5018107" cy="4922541"/>
        </p:xfrm>
        <a:graphic>
          <a:graphicData uri="http://schemas.openxmlformats.org/drawingml/2006/table">
            <a:tbl>
              <a:tblPr firstRow="1" firstCol="1" bandRow="1"/>
              <a:tblGrid>
                <a:gridCol w="1411874">
                  <a:extLst>
                    <a:ext uri="{9D8B030D-6E8A-4147-A177-3AD203B41FA5}">
                      <a16:colId xmlns:a16="http://schemas.microsoft.com/office/drawing/2014/main" val="4131962865"/>
                    </a:ext>
                  </a:extLst>
                </a:gridCol>
                <a:gridCol w="587927">
                  <a:extLst>
                    <a:ext uri="{9D8B030D-6E8A-4147-A177-3AD203B41FA5}">
                      <a16:colId xmlns:a16="http://schemas.microsoft.com/office/drawing/2014/main" val="857390709"/>
                    </a:ext>
                  </a:extLst>
                </a:gridCol>
                <a:gridCol w="679890">
                  <a:extLst>
                    <a:ext uri="{9D8B030D-6E8A-4147-A177-3AD203B41FA5}">
                      <a16:colId xmlns:a16="http://schemas.microsoft.com/office/drawing/2014/main" val="2882574893"/>
                    </a:ext>
                  </a:extLst>
                </a:gridCol>
                <a:gridCol w="2338416">
                  <a:extLst>
                    <a:ext uri="{9D8B030D-6E8A-4147-A177-3AD203B41FA5}">
                      <a16:colId xmlns:a16="http://schemas.microsoft.com/office/drawing/2014/main" val="1203531367"/>
                    </a:ext>
                  </a:extLst>
                </a:gridCol>
              </a:tblGrid>
              <a:tr h="114566">
                <a:tc gridSpan="4">
                  <a:txBody>
                    <a:bodyPr/>
                    <a:lstStyle/>
                    <a:p>
                      <a:pPr algn="l">
                        <a:spcAft>
                          <a:spcPts val="600"/>
                        </a:spcAft>
                      </a:pPr>
                      <a:r>
                        <a:rPr lang="en-GB" sz="700" b="1">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Temperature at location X (end of outlet section 2)</a:t>
                      </a:r>
                      <a:endParaRPr lang="en-GB" sz="800">
                        <a:effectLst/>
                        <a:latin typeface="Cambria" panose="02040503050406030204" pitchFamily="18" charset="0"/>
                        <a:ea typeface="Times New Roman" panose="02020603050405020304" pitchFamily="18" charset="0"/>
                        <a:cs typeface="Times New Roman" panose="02020603050405020304" pitchFamily="18" charset="0"/>
                      </a:endParaRPr>
                    </a:p>
                  </a:txBody>
                  <a:tcPr marL="45313" marR="45313" marT="0" marB="0" anchor="b">
                    <a:lnL>
                      <a:noFill/>
                    </a:lnL>
                    <a:lnR>
                      <a:noFill/>
                    </a:lnR>
                    <a:lnT>
                      <a:noFill/>
                    </a:lnT>
                    <a:lnB>
                      <a:noFill/>
                    </a:lnB>
                    <a:noFill/>
                  </a:tcPr>
                </a:tc>
                <a:tc hMerge="1">
                  <a:txBody>
                    <a:bodyPr/>
                    <a:lstStyle/>
                    <a:p>
                      <a:endParaRPr lang="en-GB"/>
                    </a:p>
                  </a:txBody>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2934390370"/>
                  </a:ext>
                </a:extLst>
              </a:tr>
              <a:tr h="114566">
                <a:tc>
                  <a:txBody>
                    <a:bodyPr/>
                    <a:lstStyle/>
                    <a:p>
                      <a:pPr algn="l">
                        <a:spcAft>
                          <a:spcPts val="600"/>
                        </a:spcAft>
                      </a:pPr>
                      <a:r>
                        <a:rPr lang="en-GB" sz="7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Up</a:t>
                      </a:r>
                      <a:endParaRPr lang="en-GB" sz="800">
                        <a:effectLst/>
                        <a:latin typeface="Cambria" panose="02040503050406030204" pitchFamily="18" charset="0"/>
                        <a:ea typeface="Times New Roman" panose="02020603050405020304" pitchFamily="18" charset="0"/>
                        <a:cs typeface="Times New Roman" panose="02020603050405020304" pitchFamily="18" charset="0"/>
                      </a:endParaRPr>
                    </a:p>
                  </a:txBody>
                  <a:tcPr marL="45313" marR="45313" marT="0" marB="0" anchor="b">
                    <a:lnL>
                      <a:noFill/>
                    </a:lnL>
                    <a:lnR>
                      <a:noFill/>
                    </a:lnR>
                    <a:lnT>
                      <a:noFill/>
                    </a:lnT>
                    <a:lnB>
                      <a:noFill/>
                    </a:lnB>
                    <a:noFill/>
                  </a:tcPr>
                </a:tc>
                <a:tc>
                  <a:txBody>
                    <a:bodyPr/>
                    <a:lstStyle/>
                    <a:p>
                      <a:pPr algn="r">
                        <a:spcAft>
                          <a:spcPts val="600"/>
                        </a:spcAft>
                      </a:pPr>
                      <a:r>
                        <a:rPr lang="en-GB" sz="7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105</a:t>
                      </a:r>
                      <a:endParaRPr lang="en-GB" sz="800">
                        <a:effectLst/>
                        <a:latin typeface="Cambria" panose="02040503050406030204" pitchFamily="18" charset="0"/>
                        <a:ea typeface="Times New Roman" panose="02020603050405020304" pitchFamily="18" charset="0"/>
                        <a:cs typeface="Times New Roman" panose="02020603050405020304" pitchFamily="18" charset="0"/>
                      </a:endParaRPr>
                    </a:p>
                  </a:txBody>
                  <a:tcPr marL="45313" marR="45313" marT="0" marB="0" anchor="b">
                    <a:lnL>
                      <a:noFill/>
                    </a:lnL>
                    <a:lnR>
                      <a:noFill/>
                    </a:lnR>
                    <a:lnT>
                      <a:noFill/>
                    </a:lnT>
                    <a:lnB>
                      <a:noFill/>
                    </a:lnB>
                    <a:solidFill>
                      <a:srgbClr val="F2F2F2"/>
                    </a:solidFill>
                  </a:tcPr>
                </a:tc>
                <a:tc>
                  <a:txBody>
                    <a:bodyPr/>
                    <a:lstStyle/>
                    <a:p>
                      <a:pPr algn="l">
                        <a:spcAft>
                          <a:spcPts val="600"/>
                        </a:spcAft>
                      </a:pPr>
                      <a:r>
                        <a:rPr lang="en-GB" sz="7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[W/m2-K]</a:t>
                      </a:r>
                      <a:endParaRPr lang="en-GB" sz="800">
                        <a:effectLst/>
                        <a:latin typeface="Cambria" panose="02040503050406030204" pitchFamily="18" charset="0"/>
                        <a:ea typeface="Times New Roman" panose="02020603050405020304" pitchFamily="18" charset="0"/>
                        <a:cs typeface="Times New Roman" panose="02020603050405020304" pitchFamily="18" charset="0"/>
                      </a:endParaRPr>
                    </a:p>
                  </a:txBody>
                  <a:tcPr marL="45313" marR="45313" marT="0" marB="0" anchor="b">
                    <a:lnL>
                      <a:noFill/>
                    </a:lnL>
                    <a:lnR>
                      <a:noFill/>
                    </a:lnR>
                    <a:lnT>
                      <a:noFill/>
                    </a:lnT>
                    <a:lnB>
                      <a:noFill/>
                    </a:lnB>
                    <a:noFill/>
                  </a:tcPr>
                </a:tc>
                <a:tc>
                  <a:txBody>
                    <a:bodyPr/>
                    <a:lstStyle/>
                    <a:p>
                      <a:pPr algn="l">
                        <a:spcAft>
                          <a:spcPts val="600"/>
                        </a:spcAft>
                      </a:pPr>
                      <a:r>
                        <a:rPr lang="en-GB" sz="7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overall HTC</a:t>
                      </a:r>
                      <a:endParaRPr lang="en-GB" sz="800">
                        <a:effectLst/>
                        <a:latin typeface="Cambria" panose="02040503050406030204" pitchFamily="18" charset="0"/>
                        <a:ea typeface="Times New Roman" panose="02020603050405020304" pitchFamily="18" charset="0"/>
                        <a:cs typeface="Times New Roman" panose="02020603050405020304" pitchFamily="18" charset="0"/>
                      </a:endParaRPr>
                    </a:p>
                  </a:txBody>
                  <a:tcPr marL="45313" marR="45313" marT="0" marB="0" anchor="b">
                    <a:lnL>
                      <a:noFill/>
                    </a:lnL>
                    <a:lnR>
                      <a:noFill/>
                    </a:lnR>
                    <a:lnT>
                      <a:noFill/>
                    </a:lnT>
                    <a:lnB>
                      <a:noFill/>
                    </a:lnB>
                    <a:noFill/>
                  </a:tcPr>
                </a:tc>
                <a:extLst>
                  <a:ext uri="{0D108BD9-81ED-4DB2-BD59-A6C34878D82A}">
                    <a16:rowId xmlns:a16="http://schemas.microsoft.com/office/drawing/2014/main" val="2519186515"/>
                  </a:ext>
                </a:extLst>
              </a:tr>
              <a:tr h="229131">
                <a:tc>
                  <a:txBody>
                    <a:bodyPr/>
                    <a:lstStyle/>
                    <a:p>
                      <a:pPr algn="l">
                        <a:spcAft>
                          <a:spcPts val="600"/>
                        </a:spcAft>
                      </a:pPr>
                      <a:r>
                        <a:rPr lang="en-GB" sz="7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cp</a:t>
                      </a:r>
                      <a:endParaRPr lang="en-GB" sz="800">
                        <a:effectLst/>
                        <a:latin typeface="Cambria" panose="02040503050406030204" pitchFamily="18" charset="0"/>
                        <a:ea typeface="Times New Roman" panose="02020603050405020304" pitchFamily="18" charset="0"/>
                        <a:cs typeface="Times New Roman" panose="02020603050405020304" pitchFamily="18" charset="0"/>
                      </a:endParaRPr>
                    </a:p>
                  </a:txBody>
                  <a:tcPr marL="45313" marR="45313" marT="0" marB="0" anchor="b">
                    <a:lnL>
                      <a:noFill/>
                    </a:lnL>
                    <a:lnR>
                      <a:noFill/>
                    </a:lnR>
                    <a:lnT>
                      <a:noFill/>
                    </a:lnT>
                    <a:lnB>
                      <a:noFill/>
                    </a:lnB>
                    <a:noFill/>
                  </a:tcPr>
                </a:tc>
                <a:tc>
                  <a:txBody>
                    <a:bodyPr/>
                    <a:lstStyle/>
                    <a:p>
                      <a:pPr algn="r">
                        <a:spcAft>
                          <a:spcPts val="600"/>
                        </a:spcAft>
                      </a:pPr>
                      <a:r>
                        <a:rPr lang="en-GB" sz="7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0.521</a:t>
                      </a:r>
                      <a:endParaRPr lang="en-GB" sz="800">
                        <a:effectLst/>
                        <a:latin typeface="Cambria" panose="02040503050406030204" pitchFamily="18" charset="0"/>
                        <a:ea typeface="Times New Roman" panose="02020603050405020304" pitchFamily="18" charset="0"/>
                        <a:cs typeface="Times New Roman" panose="02020603050405020304" pitchFamily="18" charset="0"/>
                      </a:endParaRPr>
                    </a:p>
                  </a:txBody>
                  <a:tcPr marL="45313" marR="45313" marT="0" marB="0" anchor="b">
                    <a:lnL>
                      <a:noFill/>
                    </a:lnL>
                    <a:lnR>
                      <a:noFill/>
                    </a:lnR>
                    <a:lnT>
                      <a:noFill/>
                    </a:lnT>
                    <a:lnB>
                      <a:noFill/>
                    </a:lnB>
                    <a:solidFill>
                      <a:srgbClr val="F2F2F2"/>
                    </a:solidFill>
                  </a:tcPr>
                </a:tc>
                <a:tc>
                  <a:txBody>
                    <a:bodyPr/>
                    <a:lstStyle/>
                    <a:p>
                      <a:pPr algn="l">
                        <a:spcAft>
                          <a:spcPts val="600"/>
                        </a:spcAft>
                      </a:pPr>
                      <a:r>
                        <a:rPr lang="en-GB" sz="7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[kJ/kg-K]</a:t>
                      </a:r>
                      <a:endParaRPr lang="en-GB" sz="800">
                        <a:effectLst/>
                        <a:latin typeface="Cambria" panose="02040503050406030204" pitchFamily="18" charset="0"/>
                        <a:ea typeface="Times New Roman" panose="02020603050405020304" pitchFamily="18" charset="0"/>
                        <a:cs typeface="Times New Roman" panose="02020603050405020304" pitchFamily="18" charset="0"/>
                      </a:endParaRPr>
                    </a:p>
                  </a:txBody>
                  <a:tcPr marL="45313" marR="45313" marT="0" marB="0" anchor="b">
                    <a:lnL>
                      <a:noFill/>
                    </a:lnL>
                    <a:lnR>
                      <a:noFill/>
                    </a:lnR>
                    <a:lnT>
                      <a:noFill/>
                    </a:lnT>
                    <a:lnB>
                      <a:noFill/>
                    </a:lnB>
                    <a:noFill/>
                  </a:tcPr>
                </a:tc>
                <a:tc>
                  <a:txBody>
                    <a:bodyPr/>
                    <a:lstStyle/>
                    <a:p>
                      <a:pPr algn="l">
                        <a:spcAft>
                          <a:spcPts val="600"/>
                        </a:spcAft>
                      </a:pPr>
                      <a:r>
                        <a:rPr lang="en-GB" sz="7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specific heat at mean temperature between saturation and 922 K</a:t>
                      </a:r>
                      <a:endParaRPr lang="en-GB" sz="800">
                        <a:effectLst/>
                        <a:latin typeface="Cambria" panose="02040503050406030204" pitchFamily="18" charset="0"/>
                        <a:ea typeface="Times New Roman" panose="02020603050405020304" pitchFamily="18" charset="0"/>
                        <a:cs typeface="Times New Roman" panose="02020603050405020304" pitchFamily="18" charset="0"/>
                      </a:endParaRPr>
                    </a:p>
                  </a:txBody>
                  <a:tcPr marL="45313" marR="45313" marT="0" marB="0" anchor="b">
                    <a:lnL>
                      <a:noFill/>
                    </a:lnL>
                    <a:lnR>
                      <a:noFill/>
                    </a:lnR>
                    <a:lnT>
                      <a:noFill/>
                    </a:lnT>
                    <a:lnB>
                      <a:noFill/>
                    </a:lnB>
                    <a:noFill/>
                  </a:tcPr>
                </a:tc>
                <a:extLst>
                  <a:ext uri="{0D108BD9-81ED-4DB2-BD59-A6C34878D82A}">
                    <a16:rowId xmlns:a16="http://schemas.microsoft.com/office/drawing/2014/main" val="645385892"/>
                  </a:ext>
                </a:extLst>
              </a:tr>
              <a:tr h="229131">
                <a:tc>
                  <a:txBody>
                    <a:bodyPr/>
                    <a:lstStyle/>
                    <a:p>
                      <a:pPr algn="l">
                        <a:spcAft>
                          <a:spcPts val="600"/>
                        </a:spcAft>
                      </a:pPr>
                      <a:r>
                        <a:rPr lang="en-GB" sz="7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Tx = Texit10</a:t>
                      </a:r>
                      <a:endParaRPr lang="en-GB" sz="800">
                        <a:effectLst/>
                        <a:latin typeface="Cambria" panose="02040503050406030204" pitchFamily="18" charset="0"/>
                        <a:ea typeface="Times New Roman" panose="02020603050405020304" pitchFamily="18" charset="0"/>
                        <a:cs typeface="Times New Roman" panose="02020603050405020304" pitchFamily="18" charset="0"/>
                      </a:endParaRPr>
                    </a:p>
                  </a:txBody>
                  <a:tcPr marL="45313" marR="45313" marT="0" marB="0" anchor="b">
                    <a:lnL>
                      <a:noFill/>
                    </a:lnL>
                    <a:lnR>
                      <a:noFill/>
                    </a:lnR>
                    <a:lnT>
                      <a:noFill/>
                    </a:lnT>
                    <a:lnB>
                      <a:noFill/>
                    </a:lnB>
                    <a:noFill/>
                  </a:tcPr>
                </a:tc>
                <a:tc>
                  <a:txBody>
                    <a:bodyPr/>
                    <a:lstStyle/>
                    <a:p>
                      <a:pPr algn="r">
                        <a:spcAft>
                          <a:spcPts val="600"/>
                        </a:spcAft>
                      </a:pPr>
                      <a:r>
                        <a:rPr lang="en-GB" sz="7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453.691</a:t>
                      </a:r>
                      <a:endParaRPr lang="en-GB" sz="800">
                        <a:effectLst/>
                        <a:latin typeface="Cambria" panose="02040503050406030204" pitchFamily="18" charset="0"/>
                        <a:ea typeface="Times New Roman" panose="02020603050405020304" pitchFamily="18" charset="0"/>
                        <a:cs typeface="Times New Roman" panose="02020603050405020304" pitchFamily="18" charset="0"/>
                      </a:endParaRPr>
                    </a:p>
                  </a:txBody>
                  <a:tcPr marL="45313" marR="45313" marT="0" marB="0" anchor="b">
                    <a:lnL>
                      <a:noFill/>
                    </a:lnL>
                    <a:lnR>
                      <a:noFill/>
                    </a:lnR>
                    <a:lnT>
                      <a:noFill/>
                    </a:lnT>
                    <a:lnB>
                      <a:noFill/>
                    </a:lnB>
                    <a:noFill/>
                  </a:tcPr>
                </a:tc>
                <a:tc>
                  <a:txBody>
                    <a:bodyPr/>
                    <a:lstStyle/>
                    <a:p>
                      <a:pPr algn="l">
                        <a:spcAft>
                          <a:spcPts val="600"/>
                        </a:spcAft>
                      </a:pPr>
                      <a:r>
                        <a:rPr lang="en-GB" sz="7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[K]</a:t>
                      </a:r>
                      <a:endParaRPr lang="en-GB" sz="800">
                        <a:effectLst/>
                        <a:latin typeface="Cambria" panose="02040503050406030204" pitchFamily="18" charset="0"/>
                        <a:ea typeface="Times New Roman" panose="02020603050405020304" pitchFamily="18" charset="0"/>
                        <a:cs typeface="Times New Roman" panose="02020603050405020304" pitchFamily="18" charset="0"/>
                      </a:endParaRPr>
                    </a:p>
                  </a:txBody>
                  <a:tcPr marL="45313" marR="45313" marT="0" marB="0" anchor="b">
                    <a:lnL>
                      <a:noFill/>
                    </a:lnL>
                    <a:lnR>
                      <a:noFill/>
                    </a:lnR>
                    <a:lnT>
                      <a:noFill/>
                    </a:lnT>
                    <a:lnB>
                      <a:noFill/>
                    </a:lnB>
                    <a:noFill/>
                  </a:tcPr>
                </a:tc>
                <a:tc>
                  <a:txBody>
                    <a:bodyPr/>
                    <a:lstStyle/>
                    <a:p>
                      <a:pPr algn="l">
                        <a:spcAft>
                          <a:spcPts val="600"/>
                        </a:spcAft>
                      </a:pPr>
                      <a:r>
                        <a:rPr lang="en-GB" sz="7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temperature at location x (system exit) corresponding to SV limit back-pressure</a:t>
                      </a:r>
                      <a:endParaRPr lang="en-GB" sz="800">
                        <a:effectLst/>
                        <a:latin typeface="Cambria" panose="02040503050406030204" pitchFamily="18" charset="0"/>
                        <a:ea typeface="Times New Roman" panose="02020603050405020304" pitchFamily="18" charset="0"/>
                        <a:cs typeface="Times New Roman" panose="02020603050405020304" pitchFamily="18" charset="0"/>
                      </a:endParaRPr>
                    </a:p>
                  </a:txBody>
                  <a:tcPr marL="45313" marR="45313" marT="0" marB="0" anchor="b">
                    <a:lnL>
                      <a:noFill/>
                    </a:lnL>
                    <a:lnR>
                      <a:noFill/>
                    </a:lnR>
                    <a:lnT>
                      <a:noFill/>
                    </a:lnT>
                    <a:lnB>
                      <a:noFill/>
                    </a:lnB>
                    <a:noFill/>
                  </a:tcPr>
                </a:tc>
                <a:extLst>
                  <a:ext uri="{0D108BD9-81ED-4DB2-BD59-A6C34878D82A}">
                    <a16:rowId xmlns:a16="http://schemas.microsoft.com/office/drawing/2014/main" val="1589431509"/>
                  </a:ext>
                </a:extLst>
              </a:tr>
              <a:tr h="114566">
                <a:tc>
                  <a:txBody>
                    <a:bodyPr/>
                    <a:lstStyle/>
                    <a:p>
                      <a:pPr algn="l">
                        <a:spcAft>
                          <a:spcPts val="600"/>
                        </a:spcAft>
                      </a:pPr>
                      <a:r>
                        <a:rPr lang="en-GB" sz="7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Pexit</a:t>
                      </a:r>
                      <a:endParaRPr lang="en-GB" sz="800">
                        <a:effectLst/>
                        <a:latin typeface="Cambria" panose="02040503050406030204" pitchFamily="18" charset="0"/>
                        <a:ea typeface="Times New Roman" panose="02020603050405020304" pitchFamily="18" charset="0"/>
                        <a:cs typeface="Times New Roman" panose="02020603050405020304" pitchFamily="18" charset="0"/>
                      </a:endParaRPr>
                    </a:p>
                  </a:txBody>
                  <a:tcPr marL="45313" marR="45313" marT="0" marB="0" anchor="b">
                    <a:lnL>
                      <a:noFill/>
                    </a:lnL>
                    <a:lnR>
                      <a:noFill/>
                    </a:lnR>
                    <a:lnT>
                      <a:noFill/>
                    </a:lnT>
                    <a:lnB>
                      <a:noFill/>
                    </a:lnB>
                    <a:noFill/>
                  </a:tcPr>
                </a:tc>
                <a:tc>
                  <a:txBody>
                    <a:bodyPr/>
                    <a:lstStyle/>
                    <a:p>
                      <a:pPr algn="r">
                        <a:spcAft>
                          <a:spcPts val="600"/>
                        </a:spcAft>
                      </a:pPr>
                      <a:r>
                        <a:rPr lang="en-GB" sz="7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0.91</a:t>
                      </a:r>
                      <a:endParaRPr lang="en-GB" sz="800">
                        <a:effectLst/>
                        <a:latin typeface="Cambria" panose="02040503050406030204" pitchFamily="18" charset="0"/>
                        <a:ea typeface="Times New Roman" panose="02020603050405020304" pitchFamily="18" charset="0"/>
                        <a:cs typeface="Times New Roman" panose="02020603050405020304" pitchFamily="18" charset="0"/>
                      </a:endParaRPr>
                    </a:p>
                  </a:txBody>
                  <a:tcPr marL="45313" marR="45313" marT="0" marB="0" anchor="b">
                    <a:lnL>
                      <a:noFill/>
                    </a:lnL>
                    <a:lnR>
                      <a:noFill/>
                    </a:lnR>
                    <a:lnT>
                      <a:noFill/>
                    </a:lnT>
                    <a:lnB>
                      <a:noFill/>
                    </a:lnB>
                    <a:noFill/>
                  </a:tcPr>
                </a:tc>
                <a:tc>
                  <a:txBody>
                    <a:bodyPr/>
                    <a:lstStyle/>
                    <a:p>
                      <a:pPr algn="l">
                        <a:spcAft>
                          <a:spcPts val="600"/>
                        </a:spcAft>
                      </a:pPr>
                      <a:r>
                        <a:rPr lang="en-GB" sz="7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[bara]</a:t>
                      </a:r>
                      <a:endParaRPr lang="en-GB" sz="800">
                        <a:effectLst/>
                        <a:latin typeface="Cambria" panose="02040503050406030204" pitchFamily="18" charset="0"/>
                        <a:ea typeface="Times New Roman" panose="02020603050405020304" pitchFamily="18" charset="0"/>
                        <a:cs typeface="Times New Roman" panose="02020603050405020304" pitchFamily="18" charset="0"/>
                      </a:endParaRPr>
                    </a:p>
                  </a:txBody>
                  <a:tcPr marL="45313" marR="45313" marT="0" marB="0" anchor="b">
                    <a:lnL>
                      <a:noFill/>
                    </a:lnL>
                    <a:lnR>
                      <a:noFill/>
                    </a:lnR>
                    <a:lnT>
                      <a:noFill/>
                    </a:lnT>
                    <a:lnB>
                      <a:noFill/>
                    </a:lnB>
                    <a:noFill/>
                  </a:tcPr>
                </a:tc>
                <a:tc>
                  <a:txBody>
                    <a:bodyPr/>
                    <a:lstStyle/>
                    <a:p>
                      <a:pPr algn="l">
                        <a:spcAft>
                          <a:spcPts val="600"/>
                        </a:spcAft>
                      </a:pPr>
                      <a:r>
                        <a:rPr lang="en-GB" sz="7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system exit pressure</a:t>
                      </a:r>
                      <a:endParaRPr lang="en-GB" sz="800">
                        <a:effectLst/>
                        <a:latin typeface="Cambria" panose="02040503050406030204" pitchFamily="18" charset="0"/>
                        <a:ea typeface="Times New Roman" panose="02020603050405020304" pitchFamily="18" charset="0"/>
                        <a:cs typeface="Times New Roman" panose="02020603050405020304" pitchFamily="18" charset="0"/>
                      </a:endParaRPr>
                    </a:p>
                  </a:txBody>
                  <a:tcPr marL="45313" marR="45313" marT="0" marB="0" anchor="b">
                    <a:lnL>
                      <a:noFill/>
                    </a:lnL>
                    <a:lnR>
                      <a:noFill/>
                    </a:lnR>
                    <a:lnT>
                      <a:noFill/>
                    </a:lnT>
                    <a:lnB>
                      <a:noFill/>
                    </a:lnB>
                    <a:noFill/>
                  </a:tcPr>
                </a:tc>
                <a:extLst>
                  <a:ext uri="{0D108BD9-81ED-4DB2-BD59-A6C34878D82A}">
                    <a16:rowId xmlns:a16="http://schemas.microsoft.com/office/drawing/2014/main" val="544507950"/>
                  </a:ext>
                </a:extLst>
              </a:tr>
              <a:tr h="229131">
                <a:tc>
                  <a:txBody>
                    <a:bodyPr/>
                    <a:lstStyle/>
                    <a:p>
                      <a:pPr algn="l">
                        <a:spcAft>
                          <a:spcPts val="600"/>
                        </a:spcAft>
                      </a:pPr>
                      <a:r>
                        <a:rPr lang="en-GB" sz="7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νexit10(Pexit,Texit10)</a:t>
                      </a:r>
                      <a:endParaRPr lang="en-GB" sz="800">
                        <a:effectLst/>
                        <a:latin typeface="Cambria" panose="02040503050406030204" pitchFamily="18" charset="0"/>
                        <a:ea typeface="Times New Roman" panose="02020603050405020304" pitchFamily="18" charset="0"/>
                        <a:cs typeface="Times New Roman" panose="02020603050405020304" pitchFamily="18" charset="0"/>
                      </a:endParaRPr>
                    </a:p>
                  </a:txBody>
                  <a:tcPr marL="45313" marR="45313" marT="0" marB="0" anchor="b">
                    <a:lnL>
                      <a:noFill/>
                    </a:lnL>
                    <a:lnR>
                      <a:noFill/>
                    </a:lnR>
                    <a:lnT>
                      <a:noFill/>
                    </a:lnT>
                    <a:lnB>
                      <a:noFill/>
                    </a:lnB>
                    <a:noFill/>
                  </a:tcPr>
                </a:tc>
                <a:tc>
                  <a:txBody>
                    <a:bodyPr/>
                    <a:lstStyle/>
                    <a:p>
                      <a:pPr algn="r">
                        <a:spcAft>
                          <a:spcPts val="600"/>
                        </a:spcAft>
                      </a:pPr>
                      <a:r>
                        <a:rPr lang="en-GB" sz="7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1.03777</a:t>
                      </a:r>
                      <a:endParaRPr lang="en-GB" sz="800">
                        <a:effectLst/>
                        <a:latin typeface="Cambria" panose="02040503050406030204" pitchFamily="18" charset="0"/>
                        <a:ea typeface="Times New Roman" panose="02020603050405020304" pitchFamily="18" charset="0"/>
                        <a:cs typeface="Times New Roman" panose="02020603050405020304" pitchFamily="18" charset="0"/>
                      </a:endParaRPr>
                    </a:p>
                  </a:txBody>
                  <a:tcPr marL="45313" marR="45313" marT="0" marB="0" anchor="b">
                    <a:lnL>
                      <a:noFill/>
                    </a:lnL>
                    <a:lnR>
                      <a:noFill/>
                    </a:lnR>
                    <a:lnT>
                      <a:noFill/>
                    </a:lnT>
                    <a:lnB>
                      <a:noFill/>
                    </a:lnB>
                    <a:solidFill>
                      <a:srgbClr val="E2EFDA"/>
                    </a:solidFill>
                  </a:tcPr>
                </a:tc>
                <a:tc>
                  <a:txBody>
                    <a:bodyPr/>
                    <a:lstStyle/>
                    <a:p>
                      <a:pPr algn="l">
                        <a:spcAft>
                          <a:spcPts val="600"/>
                        </a:spcAft>
                      </a:pPr>
                      <a:r>
                        <a:rPr lang="en-GB" sz="7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[m3/kg]</a:t>
                      </a:r>
                      <a:endParaRPr lang="en-GB" sz="800">
                        <a:effectLst/>
                        <a:latin typeface="Cambria" panose="02040503050406030204" pitchFamily="18" charset="0"/>
                        <a:ea typeface="Times New Roman" panose="02020603050405020304" pitchFamily="18" charset="0"/>
                        <a:cs typeface="Times New Roman" panose="02020603050405020304" pitchFamily="18" charset="0"/>
                      </a:endParaRPr>
                    </a:p>
                  </a:txBody>
                  <a:tcPr marL="45313" marR="45313" marT="0" marB="0" anchor="b">
                    <a:lnL>
                      <a:noFill/>
                    </a:lnL>
                    <a:lnR>
                      <a:noFill/>
                    </a:lnR>
                    <a:lnT>
                      <a:noFill/>
                    </a:lnT>
                    <a:lnB>
                      <a:noFill/>
                    </a:lnB>
                    <a:noFill/>
                  </a:tcPr>
                </a:tc>
                <a:tc>
                  <a:txBody>
                    <a:bodyPr/>
                    <a:lstStyle/>
                    <a:p>
                      <a:pPr algn="l">
                        <a:spcAft>
                          <a:spcPts val="600"/>
                        </a:spcAft>
                      </a:pPr>
                      <a:r>
                        <a:rPr lang="en-GB" sz="7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specific volume corresponding to exit pressure and temperature at location x</a:t>
                      </a:r>
                      <a:endParaRPr lang="en-GB" sz="800">
                        <a:effectLst/>
                        <a:latin typeface="Cambria" panose="02040503050406030204" pitchFamily="18" charset="0"/>
                        <a:ea typeface="Times New Roman" panose="02020603050405020304" pitchFamily="18" charset="0"/>
                        <a:cs typeface="Times New Roman" panose="02020603050405020304" pitchFamily="18" charset="0"/>
                      </a:endParaRPr>
                    </a:p>
                  </a:txBody>
                  <a:tcPr marL="45313" marR="45313" marT="0" marB="0" anchor="b">
                    <a:lnL>
                      <a:noFill/>
                    </a:lnL>
                    <a:lnR>
                      <a:noFill/>
                    </a:lnR>
                    <a:lnT>
                      <a:noFill/>
                    </a:lnT>
                    <a:lnB>
                      <a:noFill/>
                    </a:lnB>
                    <a:noFill/>
                  </a:tcPr>
                </a:tc>
                <a:extLst>
                  <a:ext uri="{0D108BD9-81ED-4DB2-BD59-A6C34878D82A}">
                    <a16:rowId xmlns:a16="http://schemas.microsoft.com/office/drawing/2014/main" val="1946555453"/>
                  </a:ext>
                </a:extLst>
              </a:tr>
              <a:tr h="298097">
                <a:tc>
                  <a:txBody>
                    <a:bodyPr/>
                    <a:lstStyle/>
                    <a:p>
                      <a:pPr algn="l">
                        <a:spcAft>
                          <a:spcPts val="600"/>
                        </a:spcAft>
                      </a:pPr>
                      <a:r>
                        <a:rPr lang="en-GB" sz="7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vd10</a:t>
                      </a:r>
                      <a:endParaRPr lang="en-GB" sz="800">
                        <a:effectLst/>
                        <a:latin typeface="Cambria" panose="02040503050406030204" pitchFamily="18" charset="0"/>
                        <a:ea typeface="Times New Roman" panose="02020603050405020304" pitchFamily="18" charset="0"/>
                        <a:cs typeface="Times New Roman" panose="02020603050405020304" pitchFamily="18" charset="0"/>
                      </a:endParaRPr>
                    </a:p>
                  </a:txBody>
                  <a:tcPr marL="45313" marR="45313" marT="0" marB="0" anchor="b">
                    <a:lnL>
                      <a:noFill/>
                    </a:lnL>
                    <a:lnR>
                      <a:noFill/>
                    </a:lnR>
                    <a:lnT>
                      <a:noFill/>
                    </a:lnT>
                    <a:lnB>
                      <a:noFill/>
                    </a:lnB>
                    <a:noFill/>
                  </a:tcPr>
                </a:tc>
                <a:tc>
                  <a:txBody>
                    <a:bodyPr/>
                    <a:lstStyle/>
                    <a:p>
                      <a:pPr algn="r">
                        <a:spcAft>
                          <a:spcPts val="600"/>
                        </a:spcAft>
                      </a:pPr>
                      <a:r>
                        <a:rPr lang="en-GB" sz="7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0.790169</a:t>
                      </a:r>
                      <a:endParaRPr lang="en-GB" sz="800">
                        <a:effectLst/>
                        <a:latin typeface="Cambria" panose="02040503050406030204" pitchFamily="18" charset="0"/>
                        <a:ea typeface="Times New Roman" panose="02020603050405020304" pitchFamily="18" charset="0"/>
                        <a:cs typeface="Times New Roman" panose="02020603050405020304" pitchFamily="18" charset="0"/>
                      </a:endParaRPr>
                    </a:p>
                  </a:txBody>
                  <a:tcPr marL="45313" marR="45313" marT="0" marB="0" anchor="b">
                    <a:lnL>
                      <a:noFill/>
                    </a:lnL>
                    <a:lnR>
                      <a:noFill/>
                    </a:lnR>
                    <a:lnT>
                      <a:noFill/>
                    </a:lnT>
                    <a:lnB>
                      <a:noFill/>
                    </a:lnB>
                    <a:noFill/>
                  </a:tcPr>
                </a:tc>
                <a:tc>
                  <a:txBody>
                    <a:bodyPr/>
                    <a:lstStyle/>
                    <a:p>
                      <a:pPr algn="l">
                        <a:spcAft>
                          <a:spcPts val="600"/>
                        </a:spcAft>
                      </a:pPr>
                      <a:r>
                        <a:rPr lang="en-GB" sz="7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[m3/kg]</a:t>
                      </a:r>
                      <a:endParaRPr lang="en-GB" sz="800">
                        <a:effectLst/>
                        <a:latin typeface="Cambria" panose="02040503050406030204" pitchFamily="18" charset="0"/>
                        <a:ea typeface="Times New Roman" panose="02020603050405020304" pitchFamily="18" charset="0"/>
                        <a:cs typeface="Times New Roman" panose="02020603050405020304" pitchFamily="18" charset="0"/>
                      </a:endParaRPr>
                    </a:p>
                  </a:txBody>
                  <a:tcPr marL="45313" marR="45313" marT="0" marB="0" anchor="b">
                    <a:lnL>
                      <a:noFill/>
                    </a:lnL>
                    <a:lnR>
                      <a:noFill/>
                    </a:lnR>
                    <a:lnT>
                      <a:noFill/>
                    </a:lnT>
                    <a:lnB>
                      <a:noFill/>
                    </a:lnB>
                    <a:noFill/>
                  </a:tcPr>
                </a:tc>
                <a:tc>
                  <a:txBody>
                    <a:bodyPr/>
                    <a:lstStyle/>
                    <a:p>
                      <a:pPr algn="l">
                        <a:spcAft>
                          <a:spcPts val="600"/>
                        </a:spcAft>
                      </a:pPr>
                      <a:r>
                        <a:rPr lang="en-GB" sz="7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average specific volume between valve outlet and system exit, SV limit back-pressure</a:t>
                      </a:r>
                      <a:endParaRPr lang="en-GB" sz="800">
                        <a:effectLst/>
                        <a:latin typeface="Cambria" panose="02040503050406030204" pitchFamily="18" charset="0"/>
                        <a:ea typeface="Times New Roman" panose="02020603050405020304" pitchFamily="18" charset="0"/>
                        <a:cs typeface="Times New Roman" panose="02020603050405020304" pitchFamily="18" charset="0"/>
                      </a:endParaRPr>
                    </a:p>
                  </a:txBody>
                  <a:tcPr marL="45313" marR="45313" marT="0" marB="0" anchor="b">
                    <a:lnL>
                      <a:noFill/>
                    </a:lnL>
                    <a:lnR>
                      <a:noFill/>
                    </a:lnR>
                    <a:lnT>
                      <a:noFill/>
                    </a:lnT>
                    <a:lnB>
                      <a:noFill/>
                    </a:lnB>
                    <a:noFill/>
                  </a:tcPr>
                </a:tc>
                <a:extLst>
                  <a:ext uri="{0D108BD9-81ED-4DB2-BD59-A6C34878D82A}">
                    <a16:rowId xmlns:a16="http://schemas.microsoft.com/office/drawing/2014/main" val="2776221445"/>
                  </a:ext>
                </a:extLst>
              </a:tr>
              <a:tr h="130932">
                <a:tc>
                  <a:txBody>
                    <a:bodyPr/>
                    <a:lstStyle/>
                    <a:p>
                      <a:endParaRPr lang="en-GB" sz="800">
                        <a:effectLst/>
                        <a:latin typeface="Times New Roman" panose="02020603050405020304" pitchFamily="18" charset="0"/>
                      </a:endParaRPr>
                    </a:p>
                  </a:txBody>
                  <a:tcPr marL="45313" marR="45313" marT="0" marB="0" anchor="b">
                    <a:lnL>
                      <a:noFill/>
                    </a:lnL>
                    <a:lnR>
                      <a:noFill/>
                    </a:lnR>
                    <a:lnT>
                      <a:noFill/>
                    </a:lnT>
                    <a:lnB>
                      <a:noFill/>
                    </a:lnB>
                    <a:noFill/>
                  </a:tcPr>
                </a:tc>
                <a:tc>
                  <a:txBody>
                    <a:bodyPr/>
                    <a:lstStyle/>
                    <a:p>
                      <a:endParaRPr lang="en-GB" sz="800">
                        <a:effectLst/>
                        <a:latin typeface="Times New Roman" panose="02020603050405020304" pitchFamily="18" charset="0"/>
                      </a:endParaRPr>
                    </a:p>
                  </a:txBody>
                  <a:tcPr marL="45313" marR="45313" marT="0" marB="0" anchor="b">
                    <a:lnL>
                      <a:noFill/>
                    </a:lnL>
                    <a:lnR>
                      <a:noFill/>
                    </a:lnR>
                    <a:lnT>
                      <a:noFill/>
                    </a:lnT>
                    <a:lnB>
                      <a:noFill/>
                    </a:lnB>
                    <a:noFill/>
                  </a:tcPr>
                </a:tc>
                <a:tc>
                  <a:txBody>
                    <a:bodyPr/>
                    <a:lstStyle/>
                    <a:p>
                      <a:endParaRPr lang="en-GB" sz="800">
                        <a:effectLst/>
                        <a:latin typeface="Times New Roman" panose="02020603050405020304" pitchFamily="18" charset="0"/>
                      </a:endParaRPr>
                    </a:p>
                  </a:txBody>
                  <a:tcPr marL="45313" marR="45313" marT="0" marB="0" anchor="b">
                    <a:lnL>
                      <a:noFill/>
                    </a:lnL>
                    <a:lnR>
                      <a:noFill/>
                    </a:lnR>
                    <a:lnT>
                      <a:noFill/>
                    </a:lnT>
                    <a:lnB>
                      <a:noFill/>
                    </a:lnB>
                    <a:noFill/>
                  </a:tcPr>
                </a:tc>
                <a:tc>
                  <a:txBody>
                    <a:bodyPr/>
                    <a:lstStyle/>
                    <a:p>
                      <a:endParaRPr lang="en-GB" sz="800">
                        <a:effectLst/>
                        <a:latin typeface="Times New Roman" panose="02020603050405020304" pitchFamily="18" charset="0"/>
                      </a:endParaRPr>
                    </a:p>
                  </a:txBody>
                  <a:tcPr marL="45313" marR="45313" marT="0" marB="0" anchor="b">
                    <a:lnL>
                      <a:noFill/>
                    </a:lnL>
                    <a:lnR>
                      <a:noFill/>
                    </a:lnR>
                    <a:lnT>
                      <a:noFill/>
                    </a:lnT>
                    <a:lnB>
                      <a:noFill/>
                    </a:lnB>
                    <a:noFill/>
                  </a:tcPr>
                </a:tc>
                <a:extLst>
                  <a:ext uri="{0D108BD9-81ED-4DB2-BD59-A6C34878D82A}">
                    <a16:rowId xmlns:a16="http://schemas.microsoft.com/office/drawing/2014/main" val="2683645287"/>
                  </a:ext>
                </a:extLst>
              </a:tr>
              <a:tr h="130932">
                <a:tc gridSpan="3">
                  <a:txBody>
                    <a:bodyPr/>
                    <a:lstStyle/>
                    <a:p>
                      <a:pPr algn="l">
                        <a:spcAft>
                          <a:spcPts val="600"/>
                        </a:spcAft>
                      </a:pPr>
                      <a:r>
                        <a:rPr lang="en-GB" sz="700" b="1">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Resistance coefficients - downstream piping</a:t>
                      </a:r>
                      <a:endParaRPr lang="en-GB" sz="800">
                        <a:effectLst/>
                        <a:latin typeface="Cambria" panose="02040503050406030204" pitchFamily="18" charset="0"/>
                        <a:ea typeface="Times New Roman" panose="02020603050405020304" pitchFamily="18" charset="0"/>
                        <a:cs typeface="Times New Roman" panose="02020603050405020304" pitchFamily="18" charset="0"/>
                      </a:endParaRPr>
                    </a:p>
                  </a:txBody>
                  <a:tcPr marL="45313" marR="45313" marT="0" marB="0" anchor="b">
                    <a:lnL>
                      <a:noFill/>
                    </a:lnL>
                    <a:lnR>
                      <a:noFill/>
                    </a:lnR>
                    <a:lnT>
                      <a:noFill/>
                    </a:lnT>
                    <a:lnB>
                      <a:noFill/>
                    </a:lnB>
                    <a:noFill/>
                  </a:tcPr>
                </a:tc>
                <a:tc hMerge="1">
                  <a:txBody>
                    <a:bodyPr/>
                    <a:lstStyle/>
                    <a:p>
                      <a:endParaRPr lang="en-GB"/>
                    </a:p>
                  </a:txBody>
                  <a:tcPr/>
                </a:tc>
                <a:tc hMerge="1">
                  <a:txBody>
                    <a:bodyPr/>
                    <a:lstStyle/>
                    <a:p>
                      <a:endParaRPr lang="en-GB"/>
                    </a:p>
                  </a:txBody>
                  <a:tcPr/>
                </a:tc>
                <a:tc>
                  <a:txBody>
                    <a:bodyPr/>
                    <a:lstStyle/>
                    <a:p>
                      <a:endParaRPr lang="en-GB" sz="800">
                        <a:effectLst/>
                        <a:latin typeface="Times New Roman" panose="02020603050405020304" pitchFamily="18" charset="0"/>
                      </a:endParaRPr>
                    </a:p>
                  </a:txBody>
                  <a:tcPr marL="45313" marR="45313" marT="0" marB="0" anchor="b">
                    <a:lnL>
                      <a:noFill/>
                    </a:lnL>
                    <a:lnR>
                      <a:noFill/>
                    </a:lnR>
                    <a:lnT>
                      <a:noFill/>
                    </a:lnT>
                    <a:lnB>
                      <a:noFill/>
                    </a:lnB>
                    <a:noFill/>
                  </a:tcPr>
                </a:tc>
                <a:extLst>
                  <a:ext uri="{0D108BD9-81ED-4DB2-BD59-A6C34878D82A}">
                    <a16:rowId xmlns:a16="http://schemas.microsoft.com/office/drawing/2014/main" val="4039336956"/>
                  </a:ext>
                </a:extLst>
              </a:tr>
              <a:tr h="198732">
                <a:tc>
                  <a:txBody>
                    <a:bodyPr/>
                    <a:lstStyle/>
                    <a:p>
                      <a:pPr algn="l">
                        <a:spcAft>
                          <a:spcPts val="600"/>
                        </a:spcAft>
                      </a:pPr>
                      <a:r>
                        <a:rPr lang="en-GB" sz="7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AFd</a:t>
                      </a:r>
                      <a:endParaRPr lang="en-GB" sz="800">
                        <a:effectLst/>
                        <a:latin typeface="Cambria" panose="02040503050406030204" pitchFamily="18" charset="0"/>
                        <a:ea typeface="Times New Roman" panose="02020603050405020304" pitchFamily="18" charset="0"/>
                        <a:cs typeface="Times New Roman" panose="02020603050405020304" pitchFamily="18" charset="0"/>
                      </a:endParaRPr>
                    </a:p>
                  </a:txBody>
                  <a:tcPr marL="45313" marR="45313" marT="0" marB="0" anchor="b">
                    <a:lnL>
                      <a:noFill/>
                    </a:lnL>
                    <a:lnR>
                      <a:noFill/>
                    </a:lnR>
                    <a:lnT>
                      <a:noFill/>
                    </a:lnT>
                    <a:lnB>
                      <a:noFill/>
                    </a:lnB>
                    <a:noFill/>
                  </a:tcPr>
                </a:tc>
                <a:tc>
                  <a:txBody>
                    <a:bodyPr/>
                    <a:lstStyle/>
                    <a:p>
                      <a:pPr algn="r">
                        <a:spcAft>
                          <a:spcPts val="600"/>
                        </a:spcAft>
                      </a:pPr>
                      <a:r>
                        <a:rPr lang="en-GB" sz="7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0.079473</a:t>
                      </a:r>
                      <a:endParaRPr lang="en-GB" sz="800">
                        <a:effectLst/>
                        <a:latin typeface="Cambria" panose="02040503050406030204" pitchFamily="18" charset="0"/>
                        <a:ea typeface="Times New Roman" panose="02020603050405020304" pitchFamily="18" charset="0"/>
                        <a:cs typeface="Times New Roman" panose="02020603050405020304" pitchFamily="18" charset="0"/>
                      </a:endParaRPr>
                    </a:p>
                  </a:txBody>
                  <a:tcPr marL="45313" marR="45313" marT="0" marB="0" anchor="b">
                    <a:lnL>
                      <a:noFill/>
                    </a:lnL>
                    <a:lnR>
                      <a:noFill/>
                    </a:lnR>
                    <a:lnT>
                      <a:noFill/>
                    </a:lnT>
                    <a:lnB>
                      <a:noFill/>
                    </a:lnB>
                    <a:noFill/>
                  </a:tcPr>
                </a:tc>
                <a:tc>
                  <a:txBody>
                    <a:bodyPr/>
                    <a:lstStyle/>
                    <a:p>
                      <a:pPr algn="l">
                        <a:spcAft>
                          <a:spcPts val="600"/>
                        </a:spcAft>
                      </a:pPr>
                      <a:r>
                        <a:rPr lang="en-GB" sz="7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[m2]</a:t>
                      </a:r>
                      <a:endParaRPr lang="en-GB" sz="800">
                        <a:effectLst/>
                        <a:latin typeface="Cambria" panose="02040503050406030204" pitchFamily="18" charset="0"/>
                        <a:ea typeface="Times New Roman" panose="02020603050405020304" pitchFamily="18" charset="0"/>
                        <a:cs typeface="Times New Roman" panose="02020603050405020304" pitchFamily="18" charset="0"/>
                      </a:endParaRPr>
                    </a:p>
                  </a:txBody>
                  <a:tcPr marL="45313" marR="45313" marT="0" marB="0" anchor="b">
                    <a:lnL>
                      <a:noFill/>
                    </a:lnL>
                    <a:lnR>
                      <a:noFill/>
                    </a:lnR>
                    <a:lnT>
                      <a:noFill/>
                    </a:lnT>
                    <a:lnB>
                      <a:noFill/>
                    </a:lnB>
                    <a:noFill/>
                  </a:tcPr>
                </a:tc>
                <a:tc>
                  <a:txBody>
                    <a:bodyPr/>
                    <a:lstStyle/>
                    <a:p>
                      <a:pPr algn="l">
                        <a:spcAft>
                          <a:spcPts val="600"/>
                        </a:spcAft>
                      </a:pPr>
                      <a:r>
                        <a:rPr lang="en-GB" sz="7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min. cross-sectional area, downstream network</a:t>
                      </a:r>
                      <a:endParaRPr lang="en-GB" sz="800">
                        <a:effectLst/>
                        <a:latin typeface="Cambria" panose="02040503050406030204" pitchFamily="18" charset="0"/>
                        <a:ea typeface="Times New Roman" panose="02020603050405020304" pitchFamily="18" charset="0"/>
                        <a:cs typeface="Times New Roman" panose="02020603050405020304" pitchFamily="18" charset="0"/>
                      </a:endParaRPr>
                    </a:p>
                  </a:txBody>
                  <a:tcPr marL="45313" marR="45313" marT="0" marB="0" anchor="b">
                    <a:lnL>
                      <a:noFill/>
                    </a:lnL>
                    <a:lnR>
                      <a:noFill/>
                    </a:lnR>
                    <a:lnT>
                      <a:noFill/>
                    </a:lnT>
                    <a:lnB>
                      <a:noFill/>
                    </a:lnB>
                    <a:noFill/>
                  </a:tcPr>
                </a:tc>
                <a:extLst>
                  <a:ext uri="{0D108BD9-81ED-4DB2-BD59-A6C34878D82A}">
                    <a16:rowId xmlns:a16="http://schemas.microsoft.com/office/drawing/2014/main" val="3671396286"/>
                  </a:ext>
                </a:extLst>
              </a:tr>
              <a:tr h="130932">
                <a:tc>
                  <a:txBody>
                    <a:bodyPr/>
                    <a:lstStyle/>
                    <a:p>
                      <a:pPr algn="l">
                        <a:spcAft>
                          <a:spcPts val="600"/>
                        </a:spcAft>
                      </a:pPr>
                      <a:r>
                        <a:rPr lang="en-GB" sz="7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K1</a:t>
                      </a:r>
                      <a:endParaRPr lang="en-GB" sz="800">
                        <a:effectLst/>
                        <a:latin typeface="Cambria" panose="02040503050406030204" pitchFamily="18" charset="0"/>
                        <a:ea typeface="Times New Roman" panose="02020603050405020304" pitchFamily="18" charset="0"/>
                        <a:cs typeface="Times New Roman" panose="02020603050405020304" pitchFamily="18" charset="0"/>
                      </a:endParaRPr>
                    </a:p>
                  </a:txBody>
                  <a:tcPr marL="45313" marR="45313" marT="0" marB="0" anchor="b">
                    <a:lnL>
                      <a:noFill/>
                    </a:lnL>
                    <a:lnR>
                      <a:noFill/>
                    </a:lnR>
                    <a:lnT>
                      <a:noFill/>
                    </a:lnT>
                    <a:lnB>
                      <a:noFill/>
                    </a:lnB>
                    <a:noFill/>
                  </a:tcPr>
                </a:tc>
                <a:tc>
                  <a:txBody>
                    <a:bodyPr/>
                    <a:lstStyle/>
                    <a:p>
                      <a:pPr algn="r">
                        <a:spcAft>
                          <a:spcPts val="600"/>
                        </a:spcAft>
                      </a:pPr>
                      <a:r>
                        <a:rPr lang="en-GB" sz="7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1</a:t>
                      </a:r>
                      <a:endParaRPr lang="en-GB" sz="800">
                        <a:effectLst/>
                        <a:latin typeface="Cambria" panose="02040503050406030204" pitchFamily="18" charset="0"/>
                        <a:ea typeface="Times New Roman" panose="02020603050405020304" pitchFamily="18" charset="0"/>
                        <a:cs typeface="Times New Roman" panose="02020603050405020304" pitchFamily="18" charset="0"/>
                      </a:endParaRPr>
                    </a:p>
                  </a:txBody>
                  <a:tcPr marL="45313" marR="45313" marT="0" marB="0" anchor="b">
                    <a:lnL>
                      <a:noFill/>
                    </a:lnL>
                    <a:lnR>
                      <a:noFill/>
                    </a:lnR>
                    <a:lnT>
                      <a:noFill/>
                    </a:lnT>
                    <a:lnB>
                      <a:noFill/>
                    </a:lnB>
                    <a:noFill/>
                  </a:tcPr>
                </a:tc>
                <a:tc>
                  <a:txBody>
                    <a:bodyPr/>
                    <a:lstStyle/>
                    <a:p>
                      <a:endParaRPr lang="en-GB" sz="800">
                        <a:effectLst/>
                        <a:latin typeface="Times New Roman" panose="02020603050405020304" pitchFamily="18" charset="0"/>
                      </a:endParaRPr>
                    </a:p>
                  </a:txBody>
                  <a:tcPr marL="45313" marR="45313" marT="0" marB="0" anchor="b">
                    <a:lnL>
                      <a:noFill/>
                    </a:lnL>
                    <a:lnR>
                      <a:noFill/>
                    </a:lnR>
                    <a:lnT>
                      <a:noFill/>
                    </a:lnT>
                    <a:lnB>
                      <a:noFill/>
                    </a:lnB>
                    <a:noFill/>
                  </a:tcPr>
                </a:tc>
                <a:tc>
                  <a:txBody>
                    <a:bodyPr/>
                    <a:lstStyle/>
                    <a:p>
                      <a:pPr algn="l">
                        <a:spcAft>
                          <a:spcPts val="600"/>
                        </a:spcAft>
                      </a:pPr>
                      <a:r>
                        <a:rPr lang="en-GB" sz="7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resistance coefficient - exit</a:t>
                      </a:r>
                      <a:endParaRPr lang="en-GB" sz="800">
                        <a:effectLst/>
                        <a:latin typeface="Cambria" panose="02040503050406030204" pitchFamily="18" charset="0"/>
                        <a:ea typeface="Times New Roman" panose="02020603050405020304" pitchFamily="18" charset="0"/>
                        <a:cs typeface="Times New Roman" panose="02020603050405020304" pitchFamily="18" charset="0"/>
                      </a:endParaRPr>
                    </a:p>
                  </a:txBody>
                  <a:tcPr marL="45313" marR="45313" marT="0" marB="0" anchor="b">
                    <a:lnL>
                      <a:noFill/>
                    </a:lnL>
                    <a:lnR>
                      <a:noFill/>
                    </a:lnR>
                    <a:lnT>
                      <a:noFill/>
                    </a:lnT>
                    <a:lnB>
                      <a:noFill/>
                    </a:lnB>
                    <a:noFill/>
                  </a:tcPr>
                </a:tc>
                <a:extLst>
                  <a:ext uri="{0D108BD9-81ED-4DB2-BD59-A6C34878D82A}">
                    <a16:rowId xmlns:a16="http://schemas.microsoft.com/office/drawing/2014/main" val="3205401055"/>
                  </a:ext>
                </a:extLst>
              </a:tr>
              <a:tr h="130932">
                <a:tc>
                  <a:txBody>
                    <a:bodyPr/>
                    <a:lstStyle/>
                    <a:p>
                      <a:pPr algn="l">
                        <a:spcAft>
                          <a:spcPts val="600"/>
                        </a:spcAft>
                      </a:pPr>
                      <a:r>
                        <a:rPr lang="en-GB" sz="7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ft</a:t>
                      </a:r>
                      <a:endParaRPr lang="en-GB" sz="800">
                        <a:effectLst/>
                        <a:latin typeface="Cambria" panose="02040503050406030204" pitchFamily="18" charset="0"/>
                        <a:ea typeface="Times New Roman" panose="02020603050405020304" pitchFamily="18" charset="0"/>
                        <a:cs typeface="Times New Roman" panose="02020603050405020304" pitchFamily="18" charset="0"/>
                      </a:endParaRPr>
                    </a:p>
                  </a:txBody>
                  <a:tcPr marL="45313" marR="45313" marT="0" marB="0" anchor="b">
                    <a:lnL>
                      <a:noFill/>
                    </a:lnL>
                    <a:lnR>
                      <a:noFill/>
                    </a:lnR>
                    <a:lnT>
                      <a:noFill/>
                    </a:lnT>
                    <a:lnB>
                      <a:noFill/>
                    </a:lnB>
                    <a:noFill/>
                  </a:tcPr>
                </a:tc>
                <a:tc>
                  <a:txBody>
                    <a:bodyPr/>
                    <a:lstStyle/>
                    <a:p>
                      <a:pPr algn="r">
                        <a:spcAft>
                          <a:spcPts val="600"/>
                        </a:spcAft>
                      </a:pPr>
                      <a:r>
                        <a:rPr lang="en-GB" sz="7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0.013</a:t>
                      </a:r>
                      <a:endParaRPr lang="en-GB" sz="800">
                        <a:effectLst/>
                        <a:latin typeface="Cambria" panose="02040503050406030204" pitchFamily="18" charset="0"/>
                        <a:ea typeface="Times New Roman" panose="02020603050405020304" pitchFamily="18" charset="0"/>
                        <a:cs typeface="Times New Roman" panose="02020603050405020304" pitchFamily="18" charset="0"/>
                      </a:endParaRPr>
                    </a:p>
                  </a:txBody>
                  <a:tcPr marL="45313" marR="45313" marT="0" marB="0" anchor="b">
                    <a:lnL>
                      <a:noFill/>
                    </a:lnL>
                    <a:lnR>
                      <a:noFill/>
                    </a:lnR>
                    <a:lnT>
                      <a:noFill/>
                    </a:lnT>
                    <a:lnB>
                      <a:noFill/>
                    </a:lnB>
                    <a:solidFill>
                      <a:srgbClr val="FFF2CC"/>
                    </a:solidFill>
                  </a:tcPr>
                </a:tc>
                <a:tc>
                  <a:txBody>
                    <a:bodyPr/>
                    <a:lstStyle/>
                    <a:p>
                      <a:endParaRPr lang="en-GB" sz="800">
                        <a:effectLst/>
                        <a:latin typeface="Times New Roman" panose="02020603050405020304" pitchFamily="18" charset="0"/>
                      </a:endParaRPr>
                    </a:p>
                  </a:txBody>
                  <a:tcPr marL="45313" marR="45313" marT="0" marB="0" anchor="b">
                    <a:lnL>
                      <a:noFill/>
                    </a:lnL>
                    <a:lnR>
                      <a:noFill/>
                    </a:lnR>
                    <a:lnT>
                      <a:noFill/>
                    </a:lnT>
                    <a:lnB>
                      <a:noFill/>
                    </a:lnB>
                    <a:noFill/>
                  </a:tcPr>
                </a:tc>
                <a:tc>
                  <a:txBody>
                    <a:bodyPr/>
                    <a:lstStyle/>
                    <a:p>
                      <a:pPr algn="l">
                        <a:spcAft>
                          <a:spcPts val="600"/>
                        </a:spcAft>
                      </a:pPr>
                      <a:r>
                        <a:rPr lang="en-GB" sz="7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Darcy's friction factor</a:t>
                      </a:r>
                      <a:endParaRPr lang="en-GB" sz="800">
                        <a:effectLst/>
                        <a:latin typeface="Cambria" panose="02040503050406030204" pitchFamily="18" charset="0"/>
                        <a:ea typeface="Times New Roman" panose="02020603050405020304" pitchFamily="18" charset="0"/>
                        <a:cs typeface="Times New Roman" panose="02020603050405020304" pitchFamily="18" charset="0"/>
                      </a:endParaRPr>
                    </a:p>
                  </a:txBody>
                  <a:tcPr marL="45313" marR="45313" marT="0" marB="0" anchor="b">
                    <a:lnL>
                      <a:noFill/>
                    </a:lnL>
                    <a:lnR>
                      <a:noFill/>
                    </a:lnR>
                    <a:lnT>
                      <a:noFill/>
                    </a:lnT>
                    <a:lnB>
                      <a:noFill/>
                    </a:lnB>
                    <a:noFill/>
                  </a:tcPr>
                </a:tc>
                <a:extLst>
                  <a:ext uri="{0D108BD9-81ED-4DB2-BD59-A6C34878D82A}">
                    <a16:rowId xmlns:a16="http://schemas.microsoft.com/office/drawing/2014/main" val="2026956352"/>
                  </a:ext>
                </a:extLst>
              </a:tr>
              <a:tr h="130932">
                <a:tc>
                  <a:txBody>
                    <a:bodyPr/>
                    <a:lstStyle/>
                    <a:p>
                      <a:pPr algn="l">
                        <a:spcAft>
                          <a:spcPts val="600"/>
                        </a:spcAft>
                      </a:pPr>
                      <a:r>
                        <a:rPr lang="en-GB" sz="7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K2</a:t>
                      </a:r>
                      <a:endParaRPr lang="en-GB" sz="800">
                        <a:effectLst/>
                        <a:latin typeface="Cambria" panose="02040503050406030204" pitchFamily="18" charset="0"/>
                        <a:ea typeface="Times New Roman" panose="02020603050405020304" pitchFamily="18" charset="0"/>
                        <a:cs typeface="Times New Roman" panose="02020603050405020304" pitchFamily="18" charset="0"/>
                      </a:endParaRPr>
                    </a:p>
                  </a:txBody>
                  <a:tcPr marL="45313" marR="45313" marT="0" marB="0" anchor="b">
                    <a:lnL>
                      <a:noFill/>
                    </a:lnL>
                    <a:lnR>
                      <a:noFill/>
                    </a:lnR>
                    <a:lnT>
                      <a:noFill/>
                    </a:lnT>
                    <a:lnB>
                      <a:noFill/>
                    </a:lnB>
                    <a:noFill/>
                  </a:tcPr>
                </a:tc>
                <a:tc>
                  <a:txBody>
                    <a:bodyPr/>
                    <a:lstStyle/>
                    <a:p>
                      <a:pPr algn="r">
                        <a:spcAft>
                          <a:spcPts val="600"/>
                        </a:spcAft>
                      </a:pPr>
                      <a:r>
                        <a:rPr lang="en-GB" sz="7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1.22603</a:t>
                      </a:r>
                      <a:endParaRPr lang="en-GB" sz="800">
                        <a:effectLst/>
                        <a:latin typeface="Cambria" panose="02040503050406030204" pitchFamily="18" charset="0"/>
                        <a:ea typeface="Times New Roman" panose="02020603050405020304" pitchFamily="18" charset="0"/>
                        <a:cs typeface="Times New Roman" panose="02020603050405020304" pitchFamily="18" charset="0"/>
                      </a:endParaRPr>
                    </a:p>
                  </a:txBody>
                  <a:tcPr marL="45313" marR="45313" marT="0" marB="0" anchor="b">
                    <a:lnL>
                      <a:noFill/>
                    </a:lnL>
                    <a:lnR>
                      <a:noFill/>
                    </a:lnR>
                    <a:lnT>
                      <a:noFill/>
                    </a:lnT>
                    <a:lnB>
                      <a:noFill/>
                    </a:lnB>
                    <a:noFill/>
                  </a:tcPr>
                </a:tc>
                <a:tc>
                  <a:txBody>
                    <a:bodyPr/>
                    <a:lstStyle/>
                    <a:p>
                      <a:endParaRPr lang="en-GB" sz="800">
                        <a:effectLst/>
                        <a:latin typeface="Times New Roman" panose="02020603050405020304" pitchFamily="18" charset="0"/>
                      </a:endParaRPr>
                    </a:p>
                  </a:txBody>
                  <a:tcPr marL="45313" marR="45313" marT="0" marB="0" anchor="b">
                    <a:lnL>
                      <a:noFill/>
                    </a:lnL>
                    <a:lnR>
                      <a:noFill/>
                    </a:lnR>
                    <a:lnT>
                      <a:noFill/>
                    </a:lnT>
                    <a:lnB>
                      <a:noFill/>
                    </a:lnB>
                    <a:noFill/>
                  </a:tcPr>
                </a:tc>
                <a:tc>
                  <a:txBody>
                    <a:bodyPr/>
                    <a:lstStyle/>
                    <a:p>
                      <a:pPr algn="l">
                        <a:spcAft>
                          <a:spcPts val="600"/>
                        </a:spcAft>
                      </a:pPr>
                      <a:r>
                        <a:rPr lang="en-GB" sz="7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resistance coefficient - pipe friction</a:t>
                      </a:r>
                      <a:endParaRPr lang="en-GB" sz="800">
                        <a:effectLst/>
                        <a:latin typeface="Cambria" panose="02040503050406030204" pitchFamily="18" charset="0"/>
                        <a:ea typeface="Times New Roman" panose="02020603050405020304" pitchFamily="18" charset="0"/>
                        <a:cs typeface="Times New Roman" panose="02020603050405020304" pitchFamily="18" charset="0"/>
                      </a:endParaRPr>
                    </a:p>
                  </a:txBody>
                  <a:tcPr marL="45313" marR="45313" marT="0" marB="0" anchor="b">
                    <a:lnL>
                      <a:noFill/>
                    </a:lnL>
                    <a:lnR>
                      <a:noFill/>
                    </a:lnR>
                    <a:lnT>
                      <a:noFill/>
                    </a:lnT>
                    <a:lnB>
                      <a:noFill/>
                    </a:lnB>
                    <a:noFill/>
                  </a:tcPr>
                </a:tc>
                <a:extLst>
                  <a:ext uri="{0D108BD9-81ED-4DB2-BD59-A6C34878D82A}">
                    <a16:rowId xmlns:a16="http://schemas.microsoft.com/office/drawing/2014/main" val="615502585"/>
                  </a:ext>
                </a:extLst>
              </a:tr>
              <a:tr h="130932">
                <a:tc>
                  <a:txBody>
                    <a:bodyPr/>
                    <a:lstStyle/>
                    <a:p>
                      <a:pPr algn="l">
                        <a:spcAft>
                          <a:spcPts val="600"/>
                        </a:spcAft>
                      </a:pPr>
                      <a:r>
                        <a:rPr lang="en-GB" sz="7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nelbows</a:t>
                      </a:r>
                      <a:endParaRPr lang="en-GB" sz="800">
                        <a:effectLst/>
                        <a:latin typeface="Cambria" panose="02040503050406030204" pitchFamily="18" charset="0"/>
                        <a:ea typeface="Times New Roman" panose="02020603050405020304" pitchFamily="18" charset="0"/>
                        <a:cs typeface="Times New Roman" panose="02020603050405020304" pitchFamily="18" charset="0"/>
                      </a:endParaRPr>
                    </a:p>
                  </a:txBody>
                  <a:tcPr marL="45313" marR="45313" marT="0" marB="0" anchor="b">
                    <a:lnL>
                      <a:noFill/>
                    </a:lnL>
                    <a:lnR>
                      <a:noFill/>
                    </a:lnR>
                    <a:lnT>
                      <a:noFill/>
                    </a:lnT>
                    <a:lnB>
                      <a:noFill/>
                    </a:lnB>
                    <a:noFill/>
                  </a:tcPr>
                </a:tc>
                <a:tc>
                  <a:txBody>
                    <a:bodyPr/>
                    <a:lstStyle/>
                    <a:p>
                      <a:pPr algn="r">
                        <a:spcAft>
                          <a:spcPts val="600"/>
                        </a:spcAft>
                      </a:pPr>
                      <a:r>
                        <a:rPr lang="en-GB" sz="7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4</a:t>
                      </a:r>
                      <a:endParaRPr lang="en-GB" sz="800">
                        <a:effectLst/>
                        <a:latin typeface="Cambria" panose="02040503050406030204" pitchFamily="18" charset="0"/>
                        <a:ea typeface="Times New Roman" panose="02020603050405020304" pitchFamily="18" charset="0"/>
                        <a:cs typeface="Times New Roman" panose="02020603050405020304" pitchFamily="18" charset="0"/>
                      </a:endParaRPr>
                    </a:p>
                  </a:txBody>
                  <a:tcPr marL="45313" marR="45313" marT="0" marB="0" anchor="b">
                    <a:lnL>
                      <a:noFill/>
                    </a:lnL>
                    <a:lnR>
                      <a:noFill/>
                    </a:lnR>
                    <a:lnT>
                      <a:noFill/>
                    </a:lnT>
                    <a:lnB>
                      <a:noFill/>
                    </a:lnB>
                    <a:noFill/>
                  </a:tcPr>
                </a:tc>
                <a:tc>
                  <a:txBody>
                    <a:bodyPr/>
                    <a:lstStyle/>
                    <a:p>
                      <a:endParaRPr lang="en-GB" sz="800">
                        <a:effectLst/>
                        <a:latin typeface="Times New Roman" panose="02020603050405020304" pitchFamily="18" charset="0"/>
                      </a:endParaRPr>
                    </a:p>
                  </a:txBody>
                  <a:tcPr marL="45313" marR="45313" marT="0" marB="0" anchor="b">
                    <a:lnL>
                      <a:noFill/>
                    </a:lnL>
                    <a:lnR>
                      <a:noFill/>
                    </a:lnR>
                    <a:lnT>
                      <a:noFill/>
                    </a:lnT>
                    <a:lnB>
                      <a:noFill/>
                    </a:lnB>
                    <a:noFill/>
                  </a:tcPr>
                </a:tc>
                <a:tc>
                  <a:txBody>
                    <a:bodyPr/>
                    <a:lstStyle/>
                    <a:p>
                      <a:pPr algn="l">
                        <a:spcAft>
                          <a:spcPts val="600"/>
                        </a:spcAft>
                      </a:pPr>
                      <a:r>
                        <a:rPr lang="en-GB" sz="7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number of elbows (90°)</a:t>
                      </a:r>
                      <a:endParaRPr lang="en-GB" sz="800">
                        <a:effectLst/>
                        <a:latin typeface="Cambria" panose="02040503050406030204" pitchFamily="18" charset="0"/>
                        <a:ea typeface="Times New Roman" panose="02020603050405020304" pitchFamily="18" charset="0"/>
                        <a:cs typeface="Times New Roman" panose="02020603050405020304" pitchFamily="18" charset="0"/>
                      </a:endParaRPr>
                    </a:p>
                  </a:txBody>
                  <a:tcPr marL="45313" marR="45313" marT="0" marB="0" anchor="b">
                    <a:lnL>
                      <a:noFill/>
                    </a:lnL>
                    <a:lnR>
                      <a:noFill/>
                    </a:lnR>
                    <a:lnT>
                      <a:noFill/>
                    </a:lnT>
                    <a:lnB>
                      <a:noFill/>
                    </a:lnB>
                    <a:noFill/>
                  </a:tcPr>
                </a:tc>
                <a:extLst>
                  <a:ext uri="{0D108BD9-81ED-4DB2-BD59-A6C34878D82A}">
                    <a16:rowId xmlns:a16="http://schemas.microsoft.com/office/drawing/2014/main" val="2353711037"/>
                  </a:ext>
                </a:extLst>
              </a:tr>
              <a:tr h="130932">
                <a:tc>
                  <a:txBody>
                    <a:bodyPr/>
                    <a:lstStyle/>
                    <a:p>
                      <a:pPr algn="l">
                        <a:spcAft>
                          <a:spcPts val="600"/>
                        </a:spcAft>
                      </a:pPr>
                      <a:r>
                        <a:rPr lang="en-GB" sz="7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nbends</a:t>
                      </a:r>
                      <a:endParaRPr lang="en-GB" sz="800">
                        <a:effectLst/>
                        <a:latin typeface="Cambria" panose="02040503050406030204" pitchFamily="18" charset="0"/>
                        <a:ea typeface="Times New Roman" panose="02020603050405020304" pitchFamily="18" charset="0"/>
                        <a:cs typeface="Times New Roman" panose="02020603050405020304" pitchFamily="18" charset="0"/>
                      </a:endParaRPr>
                    </a:p>
                  </a:txBody>
                  <a:tcPr marL="45313" marR="45313" marT="0" marB="0" anchor="b">
                    <a:lnL>
                      <a:noFill/>
                    </a:lnL>
                    <a:lnR>
                      <a:noFill/>
                    </a:lnR>
                    <a:lnT>
                      <a:noFill/>
                    </a:lnT>
                    <a:lnB>
                      <a:noFill/>
                    </a:lnB>
                    <a:noFill/>
                  </a:tcPr>
                </a:tc>
                <a:tc>
                  <a:txBody>
                    <a:bodyPr/>
                    <a:lstStyle/>
                    <a:p>
                      <a:pPr algn="r">
                        <a:spcAft>
                          <a:spcPts val="600"/>
                        </a:spcAft>
                      </a:pPr>
                      <a:r>
                        <a:rPr lang="en-GB" sz="7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1</a:t>
                      </a:r>
                      <a:endParaRPr lang="en-GB" sz="800">
                        <a:effectLst/>
                        <a:latin typeface="Cambria" panose="02040503050406030204" pitchFamily="18" charset="0"/>
                        <a:ea typeface="Times New Roman" panose="02020603050405020304" pitchFamily="18" charset="0"/>
                        <a:cs typeface="Times New Roman" panose="02020603050405020304" pitchFamily="18" charset="0"/>
                      </a:endParaRPr>
                    </a:p>
                  </a:txBody>
                  <a:tcPr marL="45313" marR="45313" marT="0" marB="0" anchor="b">
                    <a:lnL>
                      <a:noFill/>
                    </a:lnL>
                    <a:lnR>
                      <a:noFill/>
                    </a:lnR>
                    <a:lnT>
                      <a:noFill/>
                    </a:lnT>
                    <a:lnB>
                      <a:noFill/>
                    </a:lnB>
                    <a:noFill/>
                  </a:tcPr>
                </a:tc>
                <a:tc>
                  <a:txBody>
                    <a:bodyPr/>
                    <a:lstStyle/>
                    <a:p>
                      <a:endParaRPr lang="en-GB" sz="800">
                        <a:effectLst/>
                        <a:latin typeface="Times New Roman" panose="02020603050405020304" pitchFamily="18" charset="0"/>
                      </a:endParaRPr>
                    </a:p>
                  </a:txBody>
                  <a:tcPr marL="45313" marR="45313" marT="0" marB="0" anchor="b">
                    <a:lnL>
                      <a:noFill/>
                    </a:lnL>
                    <a:lnR>
                      <a:noFill/>
                    </a:lnR>
                    <a:lnT>
                      <a:noFill/>
                    </a:lnT>
                    <a:lnB>
                      <a:noFill/>
                    </a:lnB>
                    <a:noFill/>
                  </a:tcPr>
                </a:tc>
                <a:tc>
                  <a:txBody>
                    <a:bodyPr/>
                    <a:lstStyle/>
                    <a:p>
                      <a:pPr algn="l">
                        <a:spcAft>
                          <a:spcPts val="600"/>
                        </a:spcAft>
                      </a:pPr>
                      <a:r>
                        <a:rPr lang="en-GB" sz="7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number of bends (&lt; 90°)</a:t>
                      </a:r>
                      <a:endParaRPr lang="en-GB" sz="800">
                        <a:effectLst/>
                        <a:latin typeface="Cambria" panose="02040503050406030204" pitchFamily="18" charset="0"/>
                        <a:ea typeface="Times New Roman" panose="02020603050405020304" pitchFamily="18" charset="0"/>
                        <a:cs typeface="Times New Roman" panose="02020603050405020304" pitchFamily="18" charset="0"/>
                      </a:endParaRPr>
                    </a:p>
                  </a:txBody>
                  <a:tcPr marL="45313" marR="45313" marT="0" marB="0" anchor="b">
                    <a:lnL>
                      <a:noFill/>
                    </a:lnL>
                    <a:lnR>
                      <a:noFill/>
                    </a:lnR>
                    <a:lnT>
                      <a:noFill/>
                    </a:lnT>
                    <a:lnB>
                      <a:noFill/>
                    </a:lnB>
                    <a:noFill/>
                  </a:tcPr>
                </a:tc>
                <a:extLst>
                  <a:ext uri="{0D108BD9-81ED-4DB2-BD59-A6C34878D82A}">
                    <a16:rowId xmlns:a16="http://schemas.microsoft.com/office/drawing/2014/main" val="2626821658"/>
                  </a:ext>
                </a:extLst>
              </a:tr>
              <a:tr h="130932">
                <a:tc>
                  <a:txBody>
                    <a:bodyPr/>
                    <a:lstStyle/>
                    <a:p>
                      <a:pPr algn="l">
                        <a:spcAft>
                          <a:spcPts val="600"/>
                        </a:spcAft>
                      </a:pPr>
                      <a:r>
                        <a:rPr lang="en-GB" sz="7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K3'</a:t>
                      </a:r>
                      <a:endParaRPr lang="en-GB" sz="800">
                        <a:effectLst/>
                        <a:latin typeface="Cambria" panose="02040503050406030204" pitchFamily="18" charset="0"/>
                        <a:ea typeface="Times New Roman" panose="02020603050405020304" pitchFamily="18" charset="0"/>
                        <a:cs typeface="Times New Roman" panose="02020603050405020304" pitchFamily="18" charset="0"/>
                      </a:endParaRPr>
                    </a:p>
                  </a:txBody>
                  <a:tcPr marL="45313" marR="45313" marT="0" marB="0" anchor="b">
                    <a:lnL>
                      <a:noFill/>
                    </a:lnL>
                    <a:lnR>
                      <a:noFill/>
                    </a:lnR>
                    <a:lnT>
                      <a:noFill/>
                    </a:lnT>
                    <a:lnB>
                      <a:noFill/>
                    </a:lnB>
                    <a:noFill/>
                  </a:tcPr>
                </a:tc>
                <a:tc>
                  <a:txBody>
                    <a:bodyPr/>
                    <a:lstStyle/>
                    <a:p>
                      <a:pPr algn="r">
                        <a:spcAft>
                          <a:spcPts val="600"/>
                        </a:spcAft>
                      </a:pPr>
                      <a:r>
                        <a:rPr lang="en-GB" sz="7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0.728</a:t>
                      </a:r>
                      <a:endParaRPr lang="en-GB" sz="800">
                        <a:effectLst/>
                        <a:latin typeface="Cambria" panose="02040503050406030204" pitchFamily="18" charset="0"/>
                        <a:ea typeface="Times New Roman" panose="02020603050405020304" pitchFamily="18" charset="0"/>
                        <a:cs typeface="Times New Roman" panose="02020603050405020304" pitchFamily="18" charset="0"/>
                      </a:endParaRPr>
                    </a:p>
                  </a:txBody>
                  <a:tcPr marL="45313" marR="45313" marT="0" marB="0" anchor="b">
                    <a:lnL>
                      <a:noFill/>
                    </a:lnL>
                    <a:lnR>
                      <a:noFill/>
                    </a:lnR>
                    <a:lnT>
                      <a:noFill/>
                    </a:lnT>
                    <a:lnB>
                      <a:noFill/>
                    </a:lnB>
                    <a:noFill/>
                  </a:tcPr>
                </a:tc>
                <a:tc>
                  <a:txBody>
                    <a:bodyPr/>
                    <a:lstStyle/>
                    <a:p>
                      <a:endParaRPr lang="en-GB" sz="800">
                        <a:effectLst/>
                        <a:latin typeface="Times New Roman" panose="02020603050405020304" pitchFamily="18" charset="0"/>
                      </a:endParaRPr>
                    </a:p>
                  </a:txBody>
                  <a:tcPr marL="45313" marR="45313" marT="0" marB="0" anchor="b">
                    <a:lnL>
                      <a:noFill/>
                    </a:lnL>
                    <a:lnR>
                      <a:noFill/>
                    </a:lnR>
                    <a:lnT>
                      <a:noFill/>
                    </a:lnT>
                    <a:lnB>
                      <a:noFill/>
                    </a:lnB>
                    <a:noFill/>
                  </a:tcPr>
                </a:tc>
                <a:tc>
                  <a:txBody>
                    <a:bodyPr/>
                    <a:lstStyle/>
                    <a:p>
                      <a:pPr algn="l">
                        <a:spcAft>
                          <a:spcPts val="600"/>
                        </a:spcAft>
                      </a:pPr>
                      <a:r>
                        <a:rPr lang="en-GB" sz="7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resistance coefficient - elbows</a:t>
                      </a:r>
                      <a:endParaRPr lang="en-GB" sz="800">
                        <a:effectLst/>
                        <a:latin typeface="Cambria" panose="02040503050406030204" pitchFamily="18" charset="0"/>
                        <a:ea typeface="Times New Roman" panose="02020603050405020304" pitchFamily="18" charset="0"/>
                        <a:cs typeface="Times New Roman" panose="02020603050405020304" pitchFamily="18" charset="0"/>
                      </a:endParaRPr>
                    </a:p>
                  </a:txBody>
                  <a:tcPr marL="45313" marR="45313" marT="0" marB="0" anchor="b">
                    <a:lnL>
                      <a:noFill/>
                    </a:lnL>
                    <a:lnR>
                      <a:noFill/>
                    </a:lnR>
                    <a:lnT>
                      <a:noFill/>
                    </a:lnT>
                    <a:lnB>
                      <a:noFill/>
                    </a:lnB>
                    <a:noFill/>
                  </a:tcPr>
                </a:tc>
                <a:extLst>
                  <a:ext uri="{0D108BD9-81ED-4DB2-BD59-A6C34878D82A}">
                    <a16:rowId xmlns:a16="http://schemas.microsoft.com/office/drawing/2014/main" val="2316917103"/>
                  </a:ext>
                </a:extLst>
              </a:tr>
              <a:tr h="130932">
                <a:tc>
                  <a:txBody>
                    <a:bodyPr/>
                    <a:lstStyle/>
                    <a:p>
                      <a:pPr algn="l">
                        <a:spcAft>
                          <a:spcPts val="600"/>
                        </a:spcAft>
                      </a:pPr>
                      <a:r>
                        <a:rPr lang="en-GB" sz="7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K3"</a:t>
                      </a:r>
                      <a:endParaRPr lang="en-GB" sz="800">
                        <a:effectLst/>
                        <a:latin typeface="Cambria" panose="02040503050406030204" pitchFamily="18" charset="0"/>
                        <a:ea typeface="Times New Roman" panose="02020603050405020304" pitchFamily="18" charset="0"/>
                        <a:cs typeface="Times New Roman" panose="02020603050405020304" pitchFamily="18" charset="0"/>
                      </a:endParaRPr>
                    </a:p>
                  </a:txBody>
                  <a:tcPr marL="45313" marR="45313" marT="0" marB="0" anchor="b">
                    <a:lnL>
                      <a:noFill/>
                    </a:lnL>
                    <a:lnR>
                      <a:noFill/>
                    </a:lnR>
                    <a:lnT>
                      <a:noFill/>
                    </a:lnT>
                    <a:lnB>
                      <a:noFill/>
                    </a:lnB>
                    <a:noFill/>
                  </a:tcPr>
                </a:tc>
                <a:tc>
                  <a:txBody>
                    <a:bodyPr/>
                    <a:lstStyle/>
                    <a:p>
                      <a:pPr algn="r">
                        <a:spcAft>
                          <a:spcPts val="600"/>
                        </a:spcAft>
                      </a:pPr>
                      <a:r>
                        <a:rPr lang="en-GB" sz="7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0.208</a:t>
                      </a:r>
                      <a:endParaRPr lang="en-GB" sz="800">
                        <a:effectLst/>
                        <a:latin typeface="Cambria" panose="02040503050406030204" pitchFamily="18" charset="0"/>
                        <a:ea typeface="Times New Roman" panose="02020603050405020304" pitchFamily="18" charset="0"/>
                        <a:cs typeface="Times New Roman" panose="02020603050405020304" pitchFamily="18" charset="0"/>
                      </a:endParaRPr>
                    </a:p>
                  </a:txBody>
                  <a:tcPr marL="45313" marR="45313" marT="0" marB="0" anchor="b">
                    <a:lnL>
                      <a:noFill/>
                    </a:lnL>
                    <a:lnR>
                      <a:noFill/>
                    </a:lnR>
                    <a:lnT>
                      <a:noFill/>
                    </a:lnT>
                    <a:lnB>
                      <a:noFill/>
                    </a:lnB>
                    <a:noFill/>
                  </a:tcPr>
                </a:tc>
                <a:tc>
                  <a:txBody>
                    <a:bodyPr/>
                    <a:lstStyle/>
                    <a:p>
                      <a:endParaRPr lang="en-GB" sz="800">
                        <a:effectLst/>
                        <a:latin typeface="Times New Roman" panose="02020603050405020304" pitchFamily="18" charset="0"/>
                      </a:endParaRPr>
                    </a:p>
                  </a:txBody>
                  <a:tcPr marL="45313" marR="45313" marT="0" marB="0" anchor="b">
                    <a:lnL>
                      <a:noFill/>
                    </a:lnL>
                    <a:lnR>
                      <a:noFill/>
                    </a:lnR>
                    <a:lnT>
                      <a:noFill/>
                    </a:lnT>
                    <a:lnB>
                      <a:noFill/>
                    </a:lnB>
                    <a:noFill/>
                  </a:tcPr>
                </a:tc>
                <a:tc>
                  <a:txBody>
                    <a:bodyPr/>
                    <a:lstStyle/>
                    <a:p>
                      <a:pPr algn="l">
                        <a:spcAft>
                          <a:spcPts val="600"/>
                        </a:spcAft>
                      </a:pPr>
                      <a:r>
                        <a:rPr lang="en-GB" sz="7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resistance coefficient - bends</a:t>
                      </a:r>
                      <a:endParaRPr lang="en-GB" sz="800">
                        <a:effectLst/>
                        <a:latin typeface="Cambria" panose="02040503050406030204" pitchFamily="18" charset="0"/>
                        <a:ea typeface="Times New Roman" panose="02020603050405020304" pitchFamily="18" charset="0"/>
                        <a:cs typeface="Times New Roman" panose="02020603050405020304" pitchFamily="18" charset="0"/>
                      </a:endParaRPr>
                    </a:p>
                  </a:txBody>
                  <a:tcPr marL="45313" marR="45313" marT="0" marB="0" anchor="b">
                    <a:lnL>
                      <a:noFill/>
                    </a:lnL>
                    <a:lnR>
                      <a:noFill/>
                    </a:lnR>
                    <a:lnT>
                      <a:noFill/>
                    </a:lnT>
                    <a:lnB>
                      <a:noFill/>
                    </a:lnB>
                    <a:noFill/>
                  </a:tcPr>
                </a:tc>
                <a:extLst>
                  <a:ext uri="{0D108BD9-81ED-4DB2-BD59-A6C34878D82A}">
                    <a16:rowId xmlns:a16="http://schemas.microsoft.com/office/drawing/2014/main" val="3340742822"/>
                  </a:ext>
                </a:extLst>
              </a:tr>
              <a:tr h="130932">
                <a:tc>
                  <a:txBody>
                    <a:bodyPr/>
                    <a:lstStyle/>
                    <a:p>
                      <a:pPr algn="l">
                        <a:spcAft>
                          <a:spcPts val="600"/>
                        </a:spcAft>
                      </a:pPr>
                      <a:r>
                        <a:rPr lang="en-GB" sz="7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K3</a:t>
                      </a:r>
                      <a:endParaRPr lang="en-GB" sz="800">
                        <a:effectLst/>
                        <a:latin typeface="Cambria" panose="02040503050406030204" pitchFamily="18" charset="0"/>
                        <a:ea typeface="Times New Roman" panose="02020603050405020304" pitchFamily="18" charset="0"/>
                        <a:cs typeface="Times New Roman" panose="02020603050405020304" pitchFamily="18" charset="0"/>
                      </a:endParaRPr>
                    </a:p>
                  </a:txBody>
                  <a:tcPr marL="45313" marR="45313" marT="0" marB="0" anchor="b">
                    <a:lnL>
                      <a:noFill/>
                    </a:lnL>
                    <a:lnR>
                      <a:noFill/>
                    </a:lnR>
                    <a:lnT>
                      <a:noFill/>
                    </a:lnT>
                    <a:lnB>
                      <a:noFill/>
                    </a:lnB>
                    <a:noFill/>
                  </a:tcPr>
                </a:tc>
                <a:tc>
                  <a:txBody>
                    <a:bodyPr/>
                    <a:lstStyle/>
                    <a:p>
                      <a:pPr algn="r">
                        <a:spcAft>
                          <a:spcPts val="600"/>
                        </a:spcAft>
                      </a:pPr>
                      <a:r>
                        <a:rPr lang="en-GB" sz="7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0.936</a:t>
                      </a:r>
                      <a:endParaRPr lang="en-GB" sz="800">
                        <a:effectLst/>
                        <a:latin typeface="Cambria" panose="02040503050406030204" pitchFamily="18" charset="0"/>
                        <a:ea typeface="Times New Roman" panose="02020603050405020304" pitchFamily="18" charset="0"/>
                        <a:cs typeface="Times New Roman" panose="02020603050405020304" pitchFamily="18" charset="0"/>
                      </a:endParaRPr>
                    </a:p>
                  </a:txBody>
                  <a:tcPr marL="45313" marR="45313" marT="0" marB="0" anchor="b">
                    <a:lnL>
                      <a:noFill/>
                    </a:lnL>
                    <a:lnR>
                      <a:noFill/>
                    </a:lnR>
                    <a:lnT>
                      <a:noFill/>
                    </a:lnT>
                    <a:lnB>
                      <a:noFill/>
                    </a:lnB>
                    <a:noFill/>
                  </a:tcPr>
                </a:tc>
                <a:tc>
                  <a:txBody>
                    <a:bodyPr/>
                    <a:lstStyle/>
                    <a:p>
                      <a:endParaRPr lang="en-GB" sz="800">
                        <a:effectLst/>
                        <a:latin typeface="Times New Roman" panose="02020603050405020304" pitchFamily="18" charset="0"/>
                      </a:endParaRPr>
                    </a:p>
                  </a:txBody>
                  <a:tcPr marL="45313" marR="45313" marT="0" marB="0" anchor="b">
                    <a:lnL>
                      <a:noFill/>
                    </a:lnL>
                    <a:lnR>
                      <a:noFill/>
                    </a:lnR>
                    <a:lnT>
                      <a:noFill/>
                    </a:lnT>
                    <a:lnB>
                      <a:noFill/>
                    </a:lnB>
                    <a:noFill/>
                  </a:tcPr>
                </a:tc>
                <a:tc>
                  <a:txBody>
                    <a:bodyPr/>
                    <a:lstStyle/>
                    <a:p>
                      <a:pPr algn="l">
                        <a:spcAft>
                          <a:spcPts val="600"/>
                        </a:spcAft>
                      </a:pPr>
                      <a:r>
                        <a:rPr lang="en-GB" sz="7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resistance coefficient - elbows + bends</a:t>
                      </a:r>
                      <a:endParaRPr lang="en-GB" sz="800">
                        <a:effectLst/>
                        <a:latin typeface="Cambria" panose="02040503050406030204" pitchFamily="18" charset="0"/>
                        <a:ea typeface="Times New Roman" panose="02020603050405020304" pitchFamily="18" charset="0"/>
                        <a:cs typeface="Times New Roman" panose="02020603050405020304" pitchFamily="18" charset="0"/>
                      </a:endParaRPr>
                    </a:p>
                  </a:txBody>
                  <a:tcPr marL="45313" marR="45313" marT="0" marB="0" anchor="b">
                    <a:lnL>
                      <a:noFill/>
                    </a:lnL>
                    <a:lnR>
                      <a:noFill/>
                    </a:lnR>
                    <a:lnT>
                      <a:noFill/>
                    </a:lnT>
                    <a:lnB>
                      <a:noFill/>
                    </a:lnB>
                    <a:noFill/>
                  </a:tcPr>
                </a:tc>
                <a:extLst>
                  <a:ext uri="{0D108BD9-81ED-4DB2-BD59-A6C34878D82A}">
                    <a16:rowId xmlns:a16="http://schemas.microsoft.com/office/drawing/2014/main" val="4230482899"/>
                  </a:ext>
                </a:extLst>
              </a:tr>
              <a:tr h="130932">
                <a:tc>
                  <a:txBody>
                    <a:bodyPr/>
                    <a:lstStyle/>
                    <a:p>
                      <a:pPr algn="l">
                        <a:spcAft>
                          <a:spcPts val="600"/>
                        </a:spcAft>
                      </a:pPr>
                      <a:r>
                        <a:rPr lang="en-GB" sz="7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Cv</a:t>
                      </a:r>
                      <a:endParaRPr lang="en-GB" sz="800">
                        <a:effectLst/>
                        <a:latin typeface="Cambria" panose="02040503050406030204" pitchFamily="18" charset="0"/>
                        <a:ea typeface="Times New Roman" panose="02020603050405020304" pitchFamily="18" charset="0"/>
                        <a:cs typeface="Times New Roman" panose="02020603050405020304" pitchFamily="18" charset="0"/>
                      </a:endParaRPr>
                    </a:p>
                  </a:txBody>
                  <a:tcPr marL="45313" marR="45313" marT="0" marB="0" anchor="b">
                    <a:lnL>
                      <a:noFill/>
                    </a:lnL>
                    <a:lnR>
                      <a:noFill/>
                    </a:lnR>
                    <a:lnT>
                      <a:noFill/>
                    </a:lnT>
                    <a:lnB>
                      <a:noFill/>
                    </a:lnB>
                    <a:noFill/>
                  </a:tcPr>
                </a:tc>
                <a:tc>
                  <a:txBody>
                    <a:bodyPr/>
                    <a:lstStyle/>
                    <a:p>
                      <a:pPr algn="r">
                        <a:spcAft>
                          <a:spcPts val="600"/>
                        </a:spcAft>
                      </a:pPr>
                      <a:r>
                        <a:rPr lang="en-GB" sz="7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0</a:t>
                      </a:r>
                      <a:endParaRPr lang="en-GB" sz="800">
                        <a:effectLst/>
                        <a:latin typeface="Cambria" panose="02040503050406030204" pitchFamily="18" charset="0"/>
                        <a:ea typeface="Times New Roman" panose="02020603050405020304" pitchFamily="18" charset="0"/>
                        <a:cs typeface="Times New Roman" panose="02020603050405020304" pitchFamily="18" charset="0"/>
                      </a:endParaRPr>
                    </a:p>
                  </a:txBody>
                  <a:tcPr marL="45313" marR="45313" marT="0" marB="0" anchor="b">
                    <a:lnL>
                      <a:noFill/>
                    </a:lnL>
                    <a:lnR>
                      <a:noFill/>
                    </a:lnR>
                    <a:lnT>
                      <a:noFill/>
                    </a:lnT>
                    <a:lnB>
                      <a:noFill/>
                    </a:lnB>
                    <a:solidFill>
                      <a:srgbClr val="FFF2CC"/>
                    </a:solidFill>
                  </a:tcPr>
                </a:tc>
                <a:tc>
                  <a:txBody>
                    <a:bodyPr/>
                    <a:lstStyle/>
                    <a:p>
                      <a:endParaRPr lang="en-GB" sz="800">
                        <a:effectLst/>
                        <a:latin typeface="Times New Roman" panose="02020603050405020304" pitchFamily="18" charset="0"/>
                      </a:endParaRPr>
                    </a:p>
                  </a:txBody>
                  <a:tcPr marL="45313" marR="45313" marT="0" marB="0" anchor="b">
                    <a:lnL>
                      <a:noFill/>
                    </a:lnL>
                    <a:lnR>
                      <a:noFill/>
                    </a:lnR>
                    <a:lnT>
                      <a:noFill/>
                    </a:lnT>
                    <a:lnB>
                      <a:noFill/>
                    </a:lnB>
                    <a:noFill/>
                  </a:tcPr>
                </a:tc>
                <a:tc>
                  <a:txBody>
                    <a:bodyPr/>
                    <a:lstStyle/>
                    <a:p>
                      <a:pPr algn="l">
                        <a:spcAft>
                          <a:spcPts val="600"/>
                        </a:spcAft>
                      </a:pPr>
                      <a:r>
                        <a:rPr lang="en-GB" sz="7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flow coefficient (imperial)</a:t>
                      </a:r>
                      <a:endParaRPr lang="en-GB" sz="800">
                        <a:effectLst/>
                        <a:latin typeface="Cambria" panose="02040503050406030204" pitchFamily="18" charset="0"/>
                        <a:ea typeface="Times New Roman" panose="02020603050405020304" pitchFamily="18" charset="0"/>
                        <a:cs typeface="Times New Roman" panose="02020603050405020304" pitchFamily="18" charset="0"/>
                      </a:endParaRPr>
                    </a:p>
                  </a:txBody>
                  <a:tcPr marL="45313" marR="45313" marT="0" marB="0" anchor="b">
                    <a:lnL>
                      <a:noFill/>
                    </a:lnL>
                    <a:lnR>
                      <a:noFill/>
                    </a:lnR>
                    <a:lnT>
                      <a:noFill/>
                    </a:lnT>
                    <a:lnB>
                      <a:noFill/>
                    </a:lnB>
                    <a:noFill/>
                  </a:tcPr>
                </a:tc>
                <a:extLst>
                  <a:ext uri="{0D108BD9-81ED-4DB2-BD59-A6C34878D82A}">
                    <a16:rowId xmlns:a16="http://schemas.microsoft.com/office/drawing/2014/main" val="809775688"/>
                  </a:ext>
                </a:extLst>
              </a:tr>
              <a:tr h="130932">
                <a:tc>
                  <a:txBody>
                    <a:bodyPr/>
                    <a:lstStyle/>
                    <a:p>
                      <a:pPr algn="l">
                        <a:spcAft>
                          <a:spcPts val="600"/>
                        </a:spcAft>
                      </a:pPr>
                      <a:r>
                        <a:rPr lang="en-GB" sz="7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K4</a:t>
                      </a:r>
                      <a:endParaRPr lang="en-GB" sz="800">
                        <a:effectLst/>
                        <a:latin typeface="Cambria" panose="02040503050406030204" pitchFamily="18" charset="0"/>
                        <a:ea typeface="Times New Roman" panose="02020603050405020304" pitchFamily="18" charset="0"/>
                        <a:cs typeface="Times New Roman" panose="02020603050405020304" pitchFamily="18" charset="0"/>
                      </a:endParaRPr>
                    </a:p>
                  </a:txBody>
                  <a:tcPr marL="45313" marR="45313" marT="0" marB="0" anchor="b">
                    <a:lnL>
                      <a:noFill/>
                    </a:lnL>
                    <a:lnR>
                      <a:noFill/>
                    </a:lnR>
                    <a:lnT>
                      <a:noFill/>
                    </a:lnT>
                    <a:lnB>
                      <a:noFill/>
                    </a:lnB>
                    <a:noFill/>
                  </a:tcPr>
                </a:tc>
                <a:tc>
                  <a:txBody>
                    <a:bodyPr/>
                    <a:lstStyle/>
                    <a:p>
                      <a:pPr algn="r">
                        <a:spcAft>
                          <a:spcPts val="600"/>
                        </a:spcAft>
                      </a:pPr>
                      <a:r>
                        <a:rPr lang="en-GB" sz="7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0</a:t>
                      </a:r>
                      <a:endParaRPr lang="en-GB" sz="800">
                        <a:effectLst/>
                        <a:latin typeface="Cambria" panose="02040503050406030204" pitchFamily="18" charset="0"/>
                        <a:ea typeface="Times New Roman" panose="02020603050405020304" pitchFamily="18" charset="0"/>
                        <a:cs typeface="Times New Roman" panose="02020603050405020304" pitchFamily="18" charset="0"/>
                      </a:endParaRPr>
                    </a:p>
                  </a:txBody>
                  <a:tcPr marL="45313" marR="45313" marT="0" marB="0" anchor="b">
                    <a:lnL>
                      <a:noFill/>
                    </a:lnL>
                    <a:lnR>
                      <a:noFill/>
                    </a:lnR>
                    <a:lnT>
                      <a:noFill/>
                    </a:lnT>
                    <a:lnB>
                      <a:noFill/>
                    </a:lnB>
                    <a:solidFill>
                      <a:srgbClr val="FFF2CC"/>
                    </a:solidFill>
                  </a:tcPr>
                </a:tc>
                <a:tc>
                  <a:txBody>
                    <a:bodyPr/>
                    <a:lstStyle/>
                    <a:p>
                      <a:endParaRPr lang="en-GB" sz="800">
                        <a:effectLst/>
                        <a:latin typeface="Times New Roman" panose="02020603050405020304" pitchFamily="18" charset="0"/>
                      </a:endParaRPr>
                    </a:p>
                  </a:txBody>
                  <a:tcPr marL="45313" marR="45313" marT="0" marB="0" anchor="b">
                    <a:lnL>
                      <a:noFill/>
                    </a:lnL>
                    <a:lnR>
                      <a:noFill/>
                    </a:lnR>
                    <a:lnT>
                      <a:noFill/>
                    </a:lnT>
                    <a:lnB>
                      <a:noFill/>
                    </a:lnB>
                    <a:noFill/>
                  </a:tcPr>
                </a:tc>
                <a:tc>
                  <a:txBody>
                    <a:bodyPr/>
                    <a:lstStyle/>
                    <a:p>
                      <a:pPr algn="l">
                        <a:spcAft>
                          <a:spcPts val="600"/>
                        </a:spcAft>
                      </a:pPr>
                      <a:r>
                        <a:rPr lang="en-GB" sz="7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resistance coefficient - valve</a:t>
                      </a:r>
                      <a:endParaRPr lang="en-GB" sz="800">
                        <a:effectLst/>
                        <a:latin typeface="Cambria" panose="02040503050406030204" pitchFamily="18" charset="0"/>
                        <a:ea typeface="Times New Roman" panose="02020603050405020304" pitchFamily="18" charset="0"/>
                        <a:cs typeface="Times New Roman" panose="02020603050405020304" pitchFamily="18" charset="0"/>
                      </a:endParaRPr>
                    </a:p>
                  </a:txBody>
                  <a:tcPr marL="45313" marR="45313" marT="0" marB="0" anchor="b">
                    <a:lnL>
                      <a:noFill/>
                    </a:lnL>
                    <a:lnR>
                      <a:noFill/>
                    </a:lnR>
                    <a:lnT>
                      <a:noFill/>
                    </a:lnT>
                    <a:lnB>
                      <a:noFill/>
                    </a:lnB>
                    <a:noFill/>
                  </a:tcPr>
                </a:tc>
                <a:extLst>
                  <a:ext uri="{0D108BD9-81ED-4DB2-BD59-A6C34878D82A}">
                    <a16:rowId xmlns:a16="http://schemas.microsoft.com/office/drawing/2014/main" val="2546073878"/>
                  </a:ext>
                </a:extLst>
              </a:tr>
              <a:tr h="168085">
                <a:tc>
                  <a:txBody>
                    <a:bodyPr/>
                    <a:lstStyle/>
                    <a:p>
                      <a:pPr algn="l">
                        <a:spcAft>
                          <a:spcPts val="600"/>
                        </a:spcAft>
                      </a:pPr>
                      <a:r>
                        <a:rPr lang="en-GB" sz="7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AR</a:t>
                      </a:r>
                      <a:endParaRPr lang="en-GB" sz="800">
                        <a:effectLst/>
                        <a:latin typeface="Cambria" panose="02040503050406030204" pitchFamily="18" charset="0"/>
                        <a:ea typeface="Times New Roman" panose="02020603050405020304" pitchFamily="18" charset="0"/>
                        <a:cs typeface="Times New Roman" panose="02020603050405020304" pitchFamily="18" charset="0"/>
                      </a:endParaRPr>
                    </a:p>
                  </a:txBody>
                  <a:tcPr marL="45313" marR="45313" marT="0" marB="0" anchor="b">
                    <a:lnL>
                      <a:noFill/>
                    </a:lnL>
                    <a:lnR>
                      <a:noFill/>
                    </a:lnR>
                    <a:lnT>
                      <a:noFill/>
                    </a:lnT>
                    <a:lnB>
                      <a:noFill/>
                    </a:lnB>
                    <a:noFill/>
                  </a:tcPr>
                </a:tc>
                <a:tc>
                  <a:txBody>
                    <a:bodyPr/>
                    <a:lstStyle/>
                    <a:p>
                      <a:pPr algn="r">
                        <a:spcAft>
                          <a:spcPts val="600"/>
                        </a:spcAft>
                      </a:pPr>
                      <a:r>
                        <a:rPr lang="en-GB" sz="7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0.45725</a:t>
                      </a:r>
                      <a:endParaRPr lang="en-GB" sz="800">
                        <a:effectLst/>
                        <a:latin typeface="Cambria" panose="02040503050406030204" pitchFamily="18" charset="0"/>
                        <a:ea typeface="Times New Roman" panose="02020603050405020304" pitchFamily="18" charset="0"/>
                        <a:cs typeface="Times New Roman" panose="02020603050405020304" pitchFamily="18" charset="0"/>
                      </a:endParaRPr>
                    </a:p>
                  </a:txBody>
                  <a:tcPr marL="45313" marR="45313" marT="0" marB="0" anchor="b">
                    <a:lnL>
                      <a:noFill/>
                    </a:lnL>
                    <a:lnR>
                      <a:noFill/>
                    </a:lnR>
                    <a:lnT>
                      <a:noFill/>
                    </a:lnT>
                    <a:lnB>
                      <a:noFill/>
                    </a:lnB>
                    <a:noFill/>
                  </a:tcPr>
                </a:tc>
                <a:tc>
                  <a:txBody>
                    <a:bodyPr/>
                    <a:lstStyle/>
                    <a:p>
                      <a:endParaRPr lang="en-GB" sz="800">
                        <a:effectLst/>
                        <a:latin typeface="Times New Roman" panose="02020603050405020304" pitchFamily="18" charset="0"/>
                      </a:endParaRPr>
                    </a:p>
                  </a:txBody>
                  <a:tcPr marL="45313" marR="45313" marT="0" marB="0" anchor="b">
                    <a:lnL>
                      <a:noFill/>
                    </a:lnL>
                    <a:lnR>
                      <a:noFill/>
                    </a:lnR>
                    <a:lnT>
                      <a:noFill/>
                    </a:lnT>
                    <a:lnB>
                      <a:noFill/>
                    </a:lnB>
                    <a:noFill/>
                  </a:tcPr>
                </a:tc>
                <a:tc>
                  <a:txBody>
                    <a:bodyPr/>
                    <a:lstStyle/>
                    <a:p>
                      <a:pPr algn="l">
                        <a:spcAft>
                          <a:spcPts val="600"/>
                        </a:spcAft>
                      </a:pPr>
                      <a:r>
                        <a:rPr lang="en-GB" sz="7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area ratio - gradual expansion</a:t>
                      </a:r>
                      <a:endParaRPr lang="en-GB" sz="800">
                        <a:effectLst/>
                        <a:latin typeface="Cambria" panose="02040503050406030204" pitchFamily="18" charset="0"/>
                        <a:ea typeface="Times New Roman" panose="02020603050405020304" pitchFamily="18" charset="0"/>
                        <a:cs typeface="Times New Roman" panose="02020603050405020304" pitchFamily="18" charset="0"/>
                      </a:endParaRPr>
                    </a:p>
                  </a:txBody>
                  <a:tcPr marL="45313" marR="45313" marT="0" marB="0" anchor="b">
                    <a:lnL>
                      <a:noFill/>
                    </a:lnL>
                    <a:lnR>
                      <a:noFill/>
                    </a:lnR>
                    <a:lnT>
                      <a:noFill/>
                    </a:lnT>
                    <a:lnB>
                      <a:noFill/>
                    </a:lnB>
                    <a:noFill/>
                  </a:tcPr>
                </a:tc>
                <a:extLst>
                  <a:ext uri="{0D108BD9-81ED-4DB2-BD59-A6C34878D82A}">
                    <a16:rowId xmlns:a16="http://schemas.microsoft.com/office/drawing/2014/main" val="2666854076"/>
                  </a:ext>
                </a:extLst>
              </a:tr>
              <a:tr h="130932">
                <a:tc>
                  <a:txBody>
                    <a:bodyPr/>
                    <a:lstStyle/>
                    <a:p>
                      <a:pPr algn="l">
                        <a:spcAft>
                          <a:spcPts val="600"/>
                        </a:spcAft>
                      </a:pPr>
                      <a:r>
                        <a:rPr lang="en-GB" sz="7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K5</a:t>
                      </a:r>
                      <a:endParaRPr lang="en-GB" sz="800">
                        <a:effectLst/>
                        <a:latin typeface="Cambria" panose="02040503050406030204" pitchFamily="18" charset="0"/>
                        <a:ea typeface="Times New Roman" panose="02020603050405020304" pitchFamily="18" charset="0"/>
                        <a:cs typeface="Times New Roman" panose="02020603050405020304" pitchFamily="18" charset="0"/>
                      </a:endParaRPr>
                    </a:p>
                  </a:txBody>
                  <a:tcPr marL="45313" marR="45313" marT="0" marB="0" anchor="b">
                    <a:lnL>
                      <a:noFill/>
                    </a:lnL>
                    <a:lnR>
                      <a:noFill/>
                    </a:lnR>
                    <a:lnT>
                      <a:noFill/>
                    </a:lnT>
                    <a:lnB>
                      <a:noFill/>
                    </a:lnB>
                    <a:noFill/>
                  </a:tcPr>
                </a:tc>
                <a:tc>
                  <a:txBody>
                    <a:bodyPr/>
                    <a:lstStyle/>
                    <a:p>
                      <a:pPr algn="r">
                        <a:spcAft>
                          <a:spcPts val="600"/>
                        </a:spcAft>
                      </a:pPr>
                      <a:r>
                        <a:rPr lang="en-GB" sz="7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0.04</a:t>
                      </a:r>
                      <a:endParaRPr lang="en-GB" sz="800">
                        <a:effectLst/>
                        <a:latin typeface="Cambria" panose="02040503050406030204" pitchFamily="18" charset="0"/>
                        <a:ea typeface="Times New Roman" panose="02020603050405020304" pitchFamily="18" charset="0"/>
                        <a:cs typeface="Times New Roman" panose="02020603050405020304" pitchFamily="18" charset="0"/>
                      </a:endParaRPr>
                    </a:p>
                  </a:txBody>
                  <a:tcPr marL="45313" marR="45313" marT="0" marB="0" anchor="b">
                    <a:lnL>
                      <a:noFill/>
                    </a:lnL>
                    <a:lnR>
                      <a:noFill/>
                    </a:lnR>
                    <a:lnT>
                      <a:noFill/>
                    </a:lnT>
                    <a:lnB>
                      <a:noFill/>
                    </a:lnB>
                    <a:solidFill>
                      <a:srgbClr val="FFF2CC"/>
                    </a:solidFill>
                  </a:tcPr>
                </a:tc>
                <a:tc>
                  <a:txBody>
                    <a:bodyPr/>
                    <a:lstStyle/>
                    <a:p>
                      <a:endParaRPr lang="en-GB" sz="800">
                        <a:effectLst/>
                        <a:latin typeface="Times New Roman" panose="02020603050405020304" pitchFamily="18" charset="0"/>
                      </a:endParaRPr>
                    </a:p>
                  </a:txBody>
                  <a:tcPr marL="45313" marR="45313" marT="0" marB="0" anchor="b">
                    <a:lnL>
                      <a:noFill/>
                    </a:lnL>
                    <a:lnR>
                      <a:noFill/>
                    </a:lnR>
                    <a:lnT>
                      <a:noFill/>
                    </a:lnT>
                    <a:lnB>
                      <a:noFill/>
                    </a:lnB>
                    <a:noFill/>
                  </a:tcPr>
                </a:tc>
                <a:tc>
                  <a:txBody>
                    <a:bodyPr/>
                    <a:lstStyle/>
                    <a:p>
                      <a:pPr algn="l">
                        <a:spcAft>
                          <a:spcPts val="600"/>
                        </a:spcAft>
                      </a:pPr>
                      <a:r>
                        <a:rPr lang="en-GB" sz="7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resistance coefficient - gradual expansion</a:t>
                      </a:r>
                      <a:endParaRPr lang="en-GB" sz="800">
                        <a:effectLst/>
                        <a:latin typeface="Cambria" panose="02040503050406030204" pitchFamily="18" charset="0"/>
                        <a:ea typeface="Times New Roman" panose="02020603050405020304" pitchFamily="18" charset="0"/>
                        <a:cs typeface="Times New Roman" panose="02020603050405020304" pitchFamily="18" charset="0"/>
                      </a:endParaRPr>
                    </a:p>
                  </a:txBody>
                  <a:tcPr marL="45313" marR="45313" marT="0" marB="0" anchor="b">
                    <a:lnL>
                      <a:noFill/>
                    </a:lnL>
                    <a:lnR>
                      <a:noFill/>
                    </a:lnR>
                    <a:lnT>
                      <a:noFill/>
                    </a:lnT>
                    <a:lnB>
                      <a:noFill/>
                    </a:lnB>
                    <a:noFill/>
                  </a:tcPr>
                </a:tc>
                <a:extLst>
                  <a:ext uri="{0D108BD9-81ED-4DB2-BD59-A6C34878D82A}">
                    <a16:rowId xmlns:a16="http://schemas.microsoft.com/office/drawing/2014/main" val="2547506580"/>
                  </a:ext>
                </a:extLst>
              </a:tr>
              <a:tr h="130932">
                <a:tc>
                  <a:txBody>
                    <a:bodyPr/>
                    <a:lstStyle/>
                    <a:p>
                      <a:pPr algn="l">
                        <a:spcAft>
                          <a:spcPts val="600"/>
                        </a:spcAft>
                      </a:pPr>
                      <a:r>
                        <a:rPr lang="en-GB" sz="7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KRd</a:t>
                      </a:r>
                      <a:endParaRPr lang="en-GB" sz="800">
                        <a:effectLst/>
                        <a:latin typeface="Cambria" panose="02040503050406030204" pitchFamily="18" charset="0"/>
                        <a:ea typeface="Times New Roman" panose="02020603050405020304" pitchFamily="18" charset="0"/>
                        <a:cs typeface="Times New Roman" panose="02020603050405020304" pitchFamily="18" charset="0"/>
                      </a:endParaRPr>
                    </a:p>
                  </a:txBody>
                  <a:tcPr marL="45313" marR="45313" marT="0" marB="0" anchor="b">
                    <a:lnL>
                      <a:noFill/>
                    </a:lnL>
                    <a:lnR>
                      <a:noFill/>
                    </a:lnR>
                    <a:lnT>
                      <a:noFill/>
                    </a:lnT>
                    <a:lnB>
                      <a:noFill/>
                    </a:lnB>
                    <a:noFill/>
                  </a:tcPr>
                </a:tc>
                <a:tc>
                  <a:txBody>
                    <a:bodyPr/>
                    <a:lstStyle/>
                    <a:p>
                      <a:pPr algn="r">
                        <a:spcAft>
                          <a:spcPts val="600"/>
                        </a:spcAft>
                      </a:pPr>
                      <a:r>
                        <a:rPr lang="en-GB" sz="7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3.42203</a:t>
                      </a:r>
                      <a:endParaRPr lang="en-GB" sz="800">
                        <a:effectLst/>
                        <a:latin typeface="Cambria" panose="02040503050406030204" pitchFamily="18" charset="0"/>
                        <a:ea typeface="Times New Roman" panose="02020603050405020304" pitchFamily="18" charset="0"/>
                        <a:cs typeface="Times New Roman" panose="02020603050405020304" pitchFamily="18" charset="0"/>
                      </a:endParaRPr>
                    </a:p>
                  </a:txBody>
                  <a:tcPr marL="45313" marR="45313" marT="0" marB="0" anchor="b">
                    <a:lnL>
                      <a:noFill/>
                    </a:lnL>
                    <a:lnR>
                      <a:noFill/>
                    </a:lnR>
                    <a:lnT>
                      <a:noFill/>
                    </a:lnT>
                    <a:lnB>
                      <a:noFill/>
                    </a:lnB>
                    <a:noFill/>
                  </a:tcPr>
                </a:tc>
                <a:tc>
                  <a:txBody>
                    <a:bodyPr/>
                    <a:lstStyle/>
                    <a:p>
                      <a:endParaRPr lang="en-GB" sz="800">
                        <a:effectLst/>
                        <a:latin typeface="Times New Roman" panose="02020603050405020304" pitchFamily="18" charset="0"/>
                      </a:endParaRPr>
                    </a:p>
                  </a:txBody>
                  <a:tcPr marL="45313" marR="45313" marT="0" marB="0" anchor="b">
                    <a:lnL>
                      <a:noFill/>
                    </a:lnL>
                    <a:lnR>
                      <a:noFill/>
                    </a:lnR>
                    <a:lnT>
                      <a:noFill/>
                    </a:lnT>
                    <a:lnB>
                      <a:noFill/>
                    </a:lnB>
                    <a:noFill/>
                  </a:tcPr>
                </a:tc>
                <a:tc>
                  <a:txBody>
                    <a:bodyPr/>
                    <a:lstStyle/>
                    <a:p>
                      <a:pPr algn="l">
                        <a:spcAft>
                          <a:spcPts val="600"/>
                        </a:spcAft>
                      </a:pPr>
                      <a:r>
                        <a:rPr lang="en-GB" sz="7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total upstream resistance coefficient</a:t>
                      </a:r>
                      <a:endParaRPr lang="en-GB" sz="800">
                        <a:effectLst/>
                        <a:latin typeface="Cambria" panose="02040503050406030204" pitchFamily="18" charset="0"/>
                        <a:ea typeface="Times New Roman" panose="02020603050405020304" pitchFamily="18" charset="0"/>
                        <a:cs typeface="Times New Roman" panose="02020603050405020304" pitchFamily="18" charset="0"/>
                      </a:endParaRPr>
                    </a:p>
                  </a:txBody>
                  <a:tcPr marL="45313" marR="45313" marT="0" marB="0" anchor="b">
                    <a:lnL>
                      <a:noFill/>
                    </a:lnL>
                    <a:lnR>
                      <a:noFill/>
                    </a:lnR>
                    <a:lnT>
                      <a:noFill/>
                    </a:lnT>
                    <a:lnB>
                      <a:noFill/>
                    </a:lnB>
                    <a:noFill/>
                  </a:tcPr>
                </a:tc>
                <a:extLst>
                  <a:ext uri="{0D108BD9-81ED-4DB2-BD59-A6C34878D82A}">
                    <a16:rowId xmlns:a16="http://schemas.microsoft.com/office/drawing/2014/main" val="1905682638"/>
                  </a:ext>
                </a:extLst>
              </a:tr>
              <a:tr h="114566">
                <a:tc>
                  <a:txBody>
                    <a:bodyPr/>
                    <a:lstStyle/>
                    <a:p>
                      <a:pPr algn="l">
                        <a:spcAft>
                          <a:spcPts val="600"/>
                        </a:spcAft>
                      </a:pPr>
                      <a:r>
                        <a:rPr lang="en-GB" sz="7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νdmax</a:t>
                      </a:r>
                      <a:endParaRPr lang="en-GB" sz="800">
                        <a:effectLst/>
                        <a:latin typeface="Cambria" panose="02040503050406030204" pitchFamily="18" charset="0"/>
                        <a:ea typeface="Times New Roman" panose="02020603050405020304" pitchFamily="18" charset="0"/>
                        <a:cs typeface="Times New Roman" panose="02020603050405020304" pitchFamily="18" charset="0"/>
                      </a:endParaRPr>
                    </a:p>
                  </a:txBody>
                  <a:tcPr marL="45313" marR="45313" marT="0" marB="0" anchor="b">
                    <a:lnL>
                      <a:noFill/>
                    </a:lnL>
                    <a:lnR>
                      <a:noFill/>
                    </a:lnR>
                    <a:lnT>
                      <a:noFill/>
                    </a:lnT>
                    <a:lnB>
                      <a:noFill/>
                    </a:lnB>
                    <a:noFill/>
                  </a:tcPr>
                </a:tc>
                <a:tc>
                  <a:txBody>
                    <a:bodyPr/>
                    <a:lstStyle/>
                    <a:p>
                      <a:pPr algn="r">
                        <a:spcAft>
                          <a:spcPts val="600"/>
                        </a:spcAft>
                      </a:pPr>
                      <a:r>
                        <a:rPr lang="en-GB" sz="7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3.271856</a:t>
                      </a:r>
                      <a:endParaRPr lang="en-GB" sz="800">
                        <a:effectLst/>
                        <a:latin typeface="Cambria" panose="02040503050406030204" pitchFamily="18" charset="0"/>
                        <a:ea typeface="Times New Roman" panose="02020603050405020304" pitchFamily="18" charset="0"/>
                        <a:cs typeface="Times New Roman" panose="02020603050405020304" pitchFamily="18" charset="0"/>
                      </a:endParaRPr>
                    </a:p>
                  </a:txBody>
                  <a:tcPr marL="45313" marR="45313" marT="0" marB="0" anchor="b">
                    <a:lnL>
                      <a:noFill/>
                    </a:lnL>
                    <a:lnR>
                      <a:noFill/>
                    </a:lnR>
                    <a:lnT>
                      <a:noFill/>
                    </a:lnT>
                    <a:lnB>
                      <a:noFill/>
                    </a:lnB>
                    <a:noFill/>
                  </a:tcPr>
                </a:tc>
                <a:tc>
                  <a:txBody>
                    <a:bodyPr/>
                    <a:lstStyle/>
                    <a:p>
                      <a:pPr algn="l">
                        <a:spcAft>
                          <a:spcPts val="600"/>
                        </a:spcAft>
                      </a:pPr>
                      <a:r>
                        <a:rPr lang="en-GB" sz="7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[m3/kg]</a:t>
                      </a:r>
                      <a:endParaRPr lang="en-GB" sz="800">
                        <a:effectLst/>
                        <a:latin typeface="Cambria" panose="02040503050406030204" pitchFamily="18" charset="0"/>
                        <a:ea typeface="Times New Roman" panose="02020603050405020304" pitchFamily="18" charset="0"/>
                        <a:cs typeface="Times New Roman" panose="02020603050405020304" pitchFamily="18" charset="0"/>
                      </a:endParaRPr>
                    </a:p>
                  </a:txBody>
                  <a:tcPr marL="45313" marR="45313" marT="0" marB="0" anchor="b">
                    <a:lnL>
                      <a:noFill/>
                    </a:lnL>
                    <a:lnR>
                      <a:noFill/>
                    </a:lnR>
                    <a:lnT>
                      <a:noFill/>
                    </a:lnT>
                    <a:lnB>
                      <a:noFill/>
                    </a:lnB>
                    <a:noFill/>
                  </a:tcPr>
                </a:tc>
                <a:tc>
                  <a:txBody>
                    <a:bodyPr/>
                    <a:lstStyle/>
                    <a:p>
                      <a:pPr algn="l">
                        <a:spcAft>
                          <a:spcPts val="600"/>
                        </a:spcAft>
                      </a:pPr>
                      <a:r>
                        <a:rPr lang="en-GB" sz="7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max. specific volume</a:t>
                      </a:r>
                      <a:endParaRPr lang="en-GB" sz="800">
                        <a:effectLst/>
                        <a:latin typeface="Cambria" panose="02040503050406030204" pitchFamily="18" charset="0"/>
                        <a:ea typeface="Times New Roman" panose="02020603050405020304" pitchFamily="18" charset="0"/>
                        <a:cs typeface="Times New Roman" panose="02020603050405020304" pitchFamily="18" charset="0"/>
                      </a:endParaRPr>
                    </a:p>
                  </a:txBody>
                  <a:tcPr marL="45313" marR="45313" marT="0" marB="0" anchor="b">
                    <a:lnL>
                      <a:noFill/>
                    </a:lnL>
                    <a:lnR>
                      <a:noFill/>
                    </a:lnR>
                    <a:lnT>
                      <a:noFill/>
                    </a:lnT>
                    <a:lnB>
                      <a:noFill/>
                    </a:lnB>
                    <a:noFill/>
                  </a:tcPr>
                </a:tc>
                <a:extLst>
                  <a:ext uri="{0D108BD9-81ED-4DB2-BD59-A6C34878D82A}">
                    <a16:rowId xmlns:a16="http://schemas.microsoft.com/office/drawing/2014/main" val="423199039"/>
                  </a:ext>
                </a:extLst>
              </a:tr>
              <a:tr h="130932">
                <a:tc>
                  <a:txBody>
                    <a:bodyPr/>
                    <a:lstStyle/>
                    <a:p>
                      <a:pPr algn="l">
                        <a:spcAft>
                          <a:spcPts val="600"/>
                        </a:spcAft>
                      </a:pPr>
                      <a:r>
                        <a:rPr lang="en-GB" sz="7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check</a:t>
                      </a:r>
                      <a:endParaRPr lang="en-GB" sz="800">
                        <a:effectLst/>
                        <a:latin typeface="Cambria" panose="02040503050406030204" pitchFamily="18" charset="0"/>
                        <a:ea typeface="Times New Roman" panose="02020603050405020304" pitchFamily="18" charset="0"/>
                        <a:cs typeface="Times New Roman" panose="02020603050405020304" pitchFamily="18" charset="0"/>
                      </a:endParaRPr>
                    </a:p>
                  </a:txBody>
                  <a:tcPr marL="45313" marR="45313" marT="0" marB="0" anchor="b">
                    <a:lnL>
                      <a:noFill/>
                    </a:lnL>
                    <a:lnR>
                      <a:noFill/>
                    </a:lnR>
                    <a:lnT>
                      <a:noFill/>
                    </a:lnT>
                    <a:lnB>
                      <a:noFill/>
                    </a:lnB>
                    <a:noFill/>
                  </a:tcPr>
                </a:tc>
                <a:tc>
                  <a:txBody>
                    <a:bodyPr/>
                    <a:lstStyle/>
                    <a:p>
                      <a:pPr algn="l">
                        <a:spcAft>
                          <a:spcPts val="600"/>
                        </a:spcAft>
                      </a:pPr>
                      <a:r>
                        <a:rPr lang="en-GB" sz="7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OK</a:t>
                      </a:r>
                      <a:endParaRPr lang="en-GB" sz="800">
                        <a:effectLst/>
                        <a:latin typeface="Cambria" panose="02040503050406030204" pitchFamily="18" charset="0"/>
                        <a:ea typeface="Times New Roman" panose="02020603050405020304" pitchFamily="18" charset="0"/>
                        <a:cs typeface="Times New Roman" panose="02020603050405020304" pitchFamily="18" charset="0"/>
                      </a:endParaRPr>
                    </a:p>
                  </a:txBody>
                  <a:tcPr marL="45313" marR="45313" marT="0" marB="0" anchor="b">
                    <a:lnL>
                      <a:noFill/>
                    </a:lnL>
                    <a:lnR>
                      <a:noFill/>
                    </a:lnR>
                    <a:lnT>
                      <a:noFill/>
                    </a:lnT>
                    <a:lnB>
                      <a:noFill/>
                    </a:lnB>
                    <a:noFill/>
                  </a:tcPr>
                </a:tc>
                <a:tc>
                  <a:txBody>
                    <a:bodyPr/>
                    <a:lstStyle/>
                    <a:p>
                      <a:endParaRPr lang="en-GB" sz="800">
                        <a:effectLst/>
                        <a:latin typeface="Times New Roman" panose="02020603050405020304" pitchFamily="18" charset="0"/>
                      </a:endParaRPr>
                    </a:p>
                  </a:txBody>
                  <a:tcPr marL="45313" marR="45313" marT="0" marB="0" anchor="b">
                    <a:lnL>
                      <a:noFill/>
                    </a:lnL>
                    <a:lnR>
                      <a:noFill/>
                    </a:lnR>
                    <a:lnT>
                      <a:noFill/>
                    </a:lnT>
                    <a:lnB>
                      <a:noFill/>
                    </a:lnB>
                    <a:noFill/>
                  </a:tcPr>
                </a:tc>
                <a:tc>
                  <a:txBody>
                    <a:bodyPr/>
                    <a:lstStyle/>
                    <a:p>
                      <a:pPr algn="l">
                        <a:spcAft>
                          <a:spcPts val="600"/>
                        </a:spcAft>
                      </a:pPr>
                      <a:r>
                        <a:rPr lang="en-GB" sz="7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specific volume check (vdmax &gt; vd10)</a:t>
                      </a:r>
                      <a:endParaRPr lang="en-GB" sz="800">
                        <a:effectLst/>
                        <a:latin typeface="Cambria" panose="02040503050406030204" pitchFamily="18" charset="0"/>
                        <a:ea typeface="Times New Roman" panose="02020603050405020304" pitchFamily="18" charset="0"/>
                        <a:cs typeface="Times New Roman" panose="02020603050405020304" pitchFamily="18" charset="0"/>
                      </a:endParaRPr>
                    </a:p>
                  </a:txBody>
                  <a:tcPr marL="45313" marR="45313" marT="0" marB="0" anchor="b">
                    <a:lnL>
                      <a:noFill/>
                    </a:lnL>
                    <a:lnR>
                      <a:noFill/>
                    </a:lnR>
                    <a:lnT>
                      <a:noFill/>
                    </a:lnT>
                    <a:lnB>
                      <a:noFill/>
                    </a:lnB>
                    <a:noFill/>
                  </a:tcPr>
                </a:tc>
                <a:extLst>
                  <a:ext uri="{0D108BD9-81ED-4DB2-BD59-A6C34878D82A}">
                    <a16:rowId xmlns:a16="http://schemas.microsoft.com/office/drawing/2014/main" val="3313669872"/>
                  </a:ext>
                </a:extLst>
              </a:tr>
              <a:tr h="130932">
                <a:tc>
                  <a:txBody>
                    <a:bodyPr/>
                    <a:lstStyle/>
                    <a:p>
                      <a:endParaRPr lang="en-GB" sz="800">
                        <a:effectLst/>
                        <a:latin typeface="Times New Roman" panose="02020603050405020304" pitchFamily="18" charset="0"/>
                      </a:endParaRPr>
                    </a:p>
                  </a:txBody>
                  <a:tcPr marL="45313" marR="45313" marT="0" marB="0" anchor="b">
                    <a:lnL>
                      <a:noFill/>
                    </a:lnL>
                    <a:lnR>
                      <a:noFill/>
                    </a:lnR>
                    <a:lnT>
                      <a:noFill/>
                    </a:lnT>
                    <a:lnB>
                      <a:noFill/>
                    </a:lnB>
                    <a:noFill/>
                  </a:tcPr>
                </a:tc>
                <a:tc>
                  <a:txBody>
                    <a:bodyPr/>
                    <a:lstStyle/>
                    <a:p>
                      <a:endParaRPr lang="en-GB" sz="800">
                        <a:effectLst/>
                        <a:latin typeface="Times New Roman" panose="02020603050405020304" pitchFamily="18" charset="0"/>
                      </a:endParaRPr>
                    </a:p>
                  </a:txBody>
                  <a:tcPr marL="45313" marR="45313" marT="0" marB="0" anchor="b">
                    <a:lnL>
                      <a:noFill/>
                    </a:lnL>
                    <a:lnR>
                      <a:noFill/>
                    </a:lnR>
                    <a:lnT>
                      <a:noFill/>
                    </a:lnT>
                    <a:lnB>
                      <a:noFill/>
                    </a:lnB>
                    <a:noFill/>
                  </a:tcPr>
                </a:tc>
                <a:tc>
                  <a:txBody>
                    <a:bodyPr/>
                    <a:lstStyle/>
                    <a:p>
                      <a:endParaRPr lang="en-GB" sz="800">
                        <a:effectLst/>
                        <a:latin typeface="Times New Roman" panose="02020603050405020304" pitchFamily="18" charset="0"/>
                      </a:endParaRPr>
                    </a:p>
                  </a:txBody>
                  <a:tcPr marL="45313" marR="45313" marT="0" marB="0" anchor="b">
                    <a:lnL>
                      <a:noFill/>
                    </a:lnL>
                    <a:lnR>
                      <a:noFill/>
                    </a:lnR>
                    <a:lnT>
                      <a:noFill/>
                    </a:lnT>
                    <a:lnB>
                      <a:noFill/>
                    </a:lnB>
                    <a:noFill/>
                  </a:tcPr>
                </a:tc>
                <a:tc>
                  <a:txBody>
                    <a:bodyPr/>
                    <a:lstStyle/>
                    <a:p>
                      <a:endParaRPr lang="en-GB" sz="800">
                        <a:effectLst/>
                        <a:latin typeface="Times New Roman" panose="02020603050405020304" pitchFamily="18" charset="0"/>
                      </a:endParaRPr>
                    </a:p>
                  </a:txBody>
                  <a:tcPr marL="45313" marR="45313" marT="0" marB="0" anchor="b">
                    <a:lnL>
                      <a:noFill/>
                    </a:lnL>
                    <a:lnR>
                      <a:noFill/>
                    </a:lnR>
                    <a:lnT>
                      <a:noFill/>
                    </a:lnT>
                    <a:lnB>
                      <a:noFill/>
                    </a:lnB>
                    <a:noFill/>
                  </a:tcPr>
                </a:tc>
                <a:extLst>
                  <a:ext uri="{0D108BD9-81ED-4DB2-BD59-A6C34878D82A}">
                    <a16:rowId xmlns:a16="http://schemas.microsoft.com/office/drawing/2014/main" val="1702673596"/>
                  </a:ext>
                </a:extLst>
              </a:tr>
              <a:tr h="130932">
                <a:tc gridSpan="2">
                  <a:txBody>
                    <a:bodyPr/>
                    <a:lstStyle/>
                    <a:p>
                      <a:pPr algn="l">
                        <a:spcAft>
                          <a:spcPts val="600"/>
                        </a:spcAft>
                      </a:pPr>
                      <a:r>
                        <a:rPr lang="en-GB" sz="700" b="1">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Relief valve back pressure</a:t>
                      </a:r>
                      <a:endParaRPr lang="en-GB" sz="800">
                        <a:effectLst/>
                        <a:latin typeface="Cambria" panose="02040503050406030204" pitchFamily="18" charset="0"/>
                        <a:ea typeface="Times New Roman" panose="02020603050405020304" pitchFamily="18" charset="0"/>
                        <a:cs typeface="Times New Roman" panose="02020603050405020304" pitchFamily="18" charset="0"/>
                      </a:endParaRPr>
                    </a:p>
                  </a:txBody>
                  <a:tcPr marL="45313" marR="45313" marT="0" marB="0" anchor="b">
                    <a:lnL>
                      <a:noFill/>
                    </a:lnL>
                    <a:lnR>
                      <a:noFill/>
                    </a:lnR>
                    <a:lnT>
                      <a:noFill/>
                    </a:lnT>
                    <a:lnB>
                      <a:noFill/>
                    </a:lnB>
                    <a:noFill/>
                  </a:tcPr>
                </a:tc>
                <a:tc hMerge="1">
                  <a:txBody>
                    <a:bodyPr/>
                    <a:lstStyle/>
                    <a:p>
                      <a:endParaRPr lang="en-GB"/>
                    </a:p>
                  </a:txBody>
                  <a:tcPr/>
                </a:tc>
                <a:tc>
                  <a:txBody>
                    <a:bodyPr/>
                    <a:lstStyle/>
                    <a:p>
                      <a:endParaRPr lang="en-GB" sz="800">
                        <a:effectLst/>
                        <a:latin typeface="Times New Roman" panose="02020603050405020304" pitchFamily="18" charset="0"/>
                      </a:endParaRPr>
                    </a:p>
                  </a:txBody>
                  <a:tcPr marL="45313" marR="45313" marT="0" marB="0" anchor="b">
                    <a:lnL>
                      <a:noFill/>
                    </a:lnL>
                    <a:lnR>
                      <a:noFill/>
                    </a:lnR>
                    <a:lnT>
                      <a:noFill/>
                    </a:lnT>
                    <a:lnB>
                      <a:noFill/>
                    </a:lnB>
                    <a:noFill/>
                  </a:tcPr>
                </a:tc>
                <a:tc>
                  <a:txBody>
                    <a:bodyPr/>
                    <a:lstStyle/>
                    <a:p>
                      <a:endParaRPr lang="en-GB" sz="800">
                        <a:effectLst/>
                        <a:latin typeface="Times New Roman" panose="02020603050405020304" pitchFamily="18" charset="0"/>
                      </a:endParaRPr>
                    </a:p>
                  </a:txBody>
                  <a:tcPr marL="45313" marR="45313" marT="0" marB="0" anchor="b">
                    <a:lnL>
                      <a:noFill/>
                    </a:lnL>
                    <a:lnR>
                      <a:noFill/>
                    </a:lnR>
                    <a:lnT>
                      <a:noFill/>
                    </a:lnT>
                    <a:lnB>
                      <a:noFill/>
                    </a:lnB>
                    <a:noFill/>
                  </a:tcPr>
                </a:tc>
                <a:extLst>
                  <a:ext uri="{0D108BD9-81ED-4DB2-BD59-A6C34878D82A}">
                    <a16:rowId xmlns:a16="http://schemas.microsoft.com/office/drawing/2014/main" val="304073869"/>
                  </a:ext>
                </a:extLst>
              </a:tr>
              <a:tr h="198732">
                <a:tc>
                  <a:txBody>
                    <a:bodyPr/>
                    <a:lstStyle/>
                    <a:p>
                      <a:pPr algn="l">
                        <a:spcAft>
                          <a:spcPts val="600"/>
                        </a:spcAft>
                      </a:pPr>
                      <a:r>
                        <a:rPr lang="en-GB" sz="7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F</a:t>
                      </a:r>
                      <a:endParaRPr lang="en-GB" sz="800">
                        <a:effectLst/>
                        <a:latin typeface="Cambria" panose="02040503050406030204" pitchFamily="18" charset="0"/>
                        <a:ea typeface="Times New Roman" panose="02020603050405020304" pitchFamily="18" charset="0"/>
                        <a:cs typeface="Times New Roman" panose="02020603050405020304" pitchFamily="18" charset="0"/>
                      </a:endParaRPr>
                    </a:p>
                  </a:txBody>
                  <a:tcPr marL="45313" marR="45313" marT="0" marB="0" anchor="b">
                    <a:lnL>
                      <a:noFill/>
                    </a:lnL>
                    <a:lnR>
                      <a:noFill/>
                    </a:lnR>
                    <a:lnT>
                      <a:noFill/>
                    </a:lnT>
                    <a:lnB>
                      <a:noFill/>
                    </a:lnB>
                    <a:noFill/>
                  </a:tcPr>
                </a:tc>
                <a:tc>
                  <a:txBody>
                    <a:bodyPr/>
                    <a:lstStyle/>
                    <a:p>
                      <a:pPr algn="r">
                        <a:spcAft>
                          <a:spcPts val="600"/>
                        </a:spcAft>
                      </a:pPr>
                      <a:r>
                        <a:rPr lang="en-GB" sz="7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0.00535</a:t>
                      </a:r>
                      <a:endParaRPr lang="en-GB" sz="800">
                        <a:effectLst/>
                        <a:latin typeface="Cambria" panose="02040503050406030204" pitchFamily="18" charset="0"/>
                        <a:ea typeface="Times New Roman" panose="02020603050405020304" pitchFamily="18" charset="0"/>
                        <a:cs typeface="Times New Roman" panose="02020603050405020304" pitchFamily="18" charset="0"/>
                      </a:endParaRPr>
                    </a:p>
                  </a:txBody>
                  <a:tcPr marL="45313" marR="45313" marT="0" marB="0" anchor="b">
                    <a:lnL>
                      <a:noFill/>
                    </a:lnL>
                    <a:lnR>
                      <a:noFill/>
                    </a:lnR>
                    <a:lnT>
                      <a:noFill/>
                    </a:lnT>
                    <a:lnB>
                      <a:noFill/>
                    </a:lnB>
                    <a:noFill/>
                  </a:tcPr>
                </a:tc>
                <a:tc>
                  <a:txBody>
                    <a:bodyPr/>
                    <a:lstStyle/>
                    <a:p>
                      <a:pPr algn="l">
                        <a:spcAft>
                          <a:spcPts val="600"/>
                        </a:spcAft>
                      </a:pPr>
                      <a:r>
                        <a:rPr lang="en-GB" sz="7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[kg-bara/m3]</a:t>
                      </a:r>
                      <a:endParaRPr lang="en-GB" sz="800">
                        <a:effectLst/>
                        <a:latin typeface="Cambria" panose="02040503050406030204" pitchFamily="18" charset="0"/>
                        <a:ea typeface="Times New Roman" panose="02020603050405020304" pitchFamily="18" charset="0"/>
                        <a:cs typeface="Times New Roman" panose="02020603050405020304" pitchFamily="18" charset="0"/>
                      </a:endParaRPr>
                    </a:p>
                  </a:txBody>
                  <a:tcPr marL="45313" marR="45313" marT="0" marB="0" anchor="b">
                    <a:lnL>
                      <a:noFill/>
                    </a:lnL>
                    <a:lnR>
                      <a:noFill/>
                    </a:lnR>
                    <a:lnT>
                      <a:noFill/>
                    </a:lnT>
                    <a:lnB>
                      <a:noFill/>
                    </a:lnB>
                    <a:noFill/>
                  </a:tcPr>
                </a:tc>
                <a:tc>
                  <a:txBody>
                    <a:bodyPr/>
                    <a:lstStyle/>
                    <a:p>
                      <a:pPr algn="l">
                        <a:spcAft>
                          <a:spcPts val="600"/>
                        </a:spcAft>
                      </a:pPr>
                      <a:r>
                        <a:rPr lang="en-GB" sz="7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multiplication factor, eqn. (40) ISO 21013-3</a:t>
                      </a:r>
                      <a:endParaRPr lang="en-GB" sz="800">
                        <a:effectLst/>
                        <a:latin typeface="Cambria" panose="02040503050406030204" pitchFamily="18" charset="0"/>
                        <a:ea typeface="Times New Roman" panose="02020603050405020304" pitchFamily="18" charset="0"/>
                        <a:cs typeface="Times New Roman" panose="02020603050405020304" pitchFamily="18" charset="0"/>
                      </a:endParaRPr>
                    </a:p>
                  </a:txBody>
                  <a:tcPr marL="45313" marR="45313" marT="0" marB="0" anchor="b">
                    <a:lnL>
                      <a:noFill/>
                    </a:lnL>
                    <a:lnR>
                      <a:noFill/>
                    </a:lnR>
                    <a:lnT>
                      <a:noFill/>
                    </a:lnT>
                    <a:lnB>
                      <a:noFill/>
                    </a:lnB>
                    <a:noFill/>
                  </a:tcPr>
                </a:tc>
                <a:extLst>
                  <a:ext uri="{0D108BD9-81ED-4DB2-BD59-A6C34878D82A}">
                    <a16:rowId xmlns:a16="http://schemas.microsoft.com/office/drawing/2014/main" val="2944240074"/>
                  </a:ext>
                </a:extLst>
              </a:tr>
              <a:tr h="114566">
                <a:tc>
                  <a:txBody>
                    <a:bodyPr/>
                    <a:lstStyle/>
                    <a:p>
                      <a:pPr algn="l">
                        <a:spcAft>
                          <a:spcPts val="600"/>
                        </a:spcAft>
                      </a:pPr>
                      <a:r>
                        <a:rPr lang="en-GB" sz="7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Pb,test</a:t>
                      </a:r>
                      <a:endParaRPr lang="en-GB" sz="800">
                        <a:effectLst/>
                        <a:latin typeface="Cambria" panose="02040503050406030204" pitchFamily="18" charset="0"/>
                        <a:ea typeface="Times New Roman" panose="02020603050405020304" pitchFamily="18" charset="0"/>
                        <a:cs typeface="Times New Roman" panose="02020603050405020304" pitchFamily="18" charset="0"/>
                      </a:endParaRPr>
                    </a:p>
                  </a:txBody>
                  <a:tcPr marL="45313" marR="45313" marT="0" marB="0" anchor="b">
                    <a:lnL>
                      <a:noFill/>
                    </a:lnL>
                    <a:lnR>
                      <a:noFill/>
                    </a:lnR>
                    <a:lnT>
                      <a:noFill/>
                    </a:lnT>
                    <a:lnB>
                      <a:noFill/>
                    </a:lnB>
                    <a:noFill/>
                  </a:tcPr>
                </a:tc>
                <a:tc>
                  <a:txBody>
                    <a:bodyPr/>
                    <a:lstStyle/>
                    <a:p>
                      <a:pPr algn="r">
                        <a:spcAft>
                          <a:spcPts val="600"/>
                        </a:spcAft>
                      </a:pPr>
                      <a:r>
                        <a:rPr lang="en-GB" sz="7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0.918487</a:t>
                      </a:r>
                      <a:endParaRPr lang="en-GB" sz="800">
                        <a:effectLst/>
                        <a:latin typeface="Cambria" panose="02040503050406030204" pitchFamily="18" charset="0"/>
                        <a:ea typeface="Times New Roman" panose="02020603050405020304" pitchFamily="18" charset="0"/>
                        <a:cs typeface="Times New Roman" panose="02020603050405020304" pitchFamily="18" charset="0"/>
                      </a:endParaRPr>
                    </a:p>
                  </a:txBody>
                  <a:tcPr marL="45313" marR="45313" marT="0" marB="0" anchor="b">
                    <a:lnL>
                      <a:noFill/>
                    </a:lnL>
                    <a:lnR>
                      <a:noFill/>
                    </a:lnR>
                    <a:lnT>
                      <a:noFill/>
                    </a:lnT>
                    <a:lnB>
                      <a:noFill/>
                    </a:lnB>
                    <a:solidFill>
                      <a:srgbClr val="D9E1F2"/>
                    </a:solidFill>
                  </a:tcPr>
                </a:tc>
                <a:tc>
                  <a:txBody>
                    <a:bodyPr/>
                    <a:lstStyle/>
                    <a:p>
                      <a:pPr algn="l">
                        <a:spcAft>
                          <a:spcPts val="600"/>
                        </a:spcAft>
                      </a:pPr>
                      <a:r>
                        <a:rPr lang="en-GB" sz="7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[bara]</a:t>
                      </a:r>
                      <a:endParaRPr lang="en-GB" sz="800">
                        <a:effectLst/>
                        <a:latin typeface="Cambria" panose="02040503050406030204" pitchFamily="18" charset="0"/>
                        <a:ea typeface="Times New Roman" panose="02020603050405020304" pitchFamily="18" charset="0"/>
                        <a:cs typeface="Times New Roman" panose="02020603050405020304" pitchFamily="18" charset="0"/>
                      </a:endParaRPr>
                    </a:p>
                  </a:txBody>
                  <a:tcPr marL="45313" marR="45313" marT="0" marB="0" anchor="b">
                    <a:lnL>
                      <a:noFill/>
                    </a:lnL>
                    <a:lnR>
                      <a:noFill/>
                    </a:lnR>
                    <a:lnT>
                      <a:noFill/>
                    </a:lnT>
                    <a:lnB>
                      <a:noFill/>
                    </a:lnB>
                    <a:noFill/>
                  </a:tcPr>
                </a:tc>
                <a:tc>
                  <a:txBody>
                    <a:bodyPr/>
                    <a:lstStyle/>
                    <a:p>
                      <a:pPr algn="l">
                        <a:spcAft>
                          <a:spcPts val="600"/>
                        </a:spcAft>
                      </a:pPr>
                      <a:r>
                        <a:rPr lang="en-GB" sz="7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initial value of back-pressure (then iterated)</a:t>
                      </a:r>
                      <a:endParaRPr lang="en-GB" sz="800">
                        <a:effectLst/>
                        <a:latin typeface="Cambria" panose="02040503050406030204" pitchFamily="18" charset="0"/>
                        <a:ea typeface="Times New Roman" panose="02020603050405020304" pitchFamily="18" charset="0"/>
                        <a:cs typeface="Times New Roman" panose="02020603050405020304" pitchFamily="18" charset="0"/>
                      </a:endParaRPr>
                    </a:p>
                  </a:txBody>
                  <a:tcPr marL="45313" marR="45313" marT="0" marB="0" anchor="b">
                    <a:lnL>
                      <a:noFill/>
                    </a:lnL>
                    <a:lnR>
                      <a:noFill/>
                    </a:lnR>
                    <a:lnT>
                      <a:noFill/>
                    </a:lnT>
                    <a:lnB>
                      <a:noFill/>
                    </a:lnB>
                    <a:noFill/>
                  </a:tcPr>
                </a:tc>
                <a:extLst>
                  <a:ext uri="{0D108BD9-81ED-4DB2-BD59-A6C34878D82A}">
                    <a16:rowId xmlns:a16="http://schemas.microsoft.com/office/drawing/2014/main" val="1484844973"/>
                  </a:ext>
                </a:extLst>
              </a:tr>
              <a:tr h="114566">
                <a:tc>
                  <a:txBody>
                    <a:bodyPr/>
                    <a:lstStyle/>
                    <a:p>
                      <a:pPr algn="l">
                        <a:spcAft>
                          <a:spcPts val="600"/>
                        </a:spcAft>
                      </a:pPr>
                      <a:r>
                        <a:rPr lang="en-GB" sz="7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hr</a:t>
                      </a:r>
                      <a:endParaRPr lang="en-GB" sz="800">
                        <a:effectLst/>
                        <a:latin typeface="Cambria" panose="02040503050406030204" pitchFamily="18" charset="0"/>
                        <a:ea typeface="Times New Roman" panose="02020603050405020304" pitchFamily="18" charset="0"/>
                        <a:cs typeface="Times New Roman" panose="02020603050405020304" pitchFamily="18" charset="0"/>
                      </a:endParaRPr>
                    </a:p>
                  </a:txBody>
                  <a:tcPr marL="45313" marR="45313" marT="0" marB="0" anchor="b">
                    <a:lnL>
                      <a:noFill/>
                    </a:lnL>
                    <a:lnR>
                      <a:noFill/>
                    </a:lnR>
                    <a:lnT>
                      <a:noFill/>
                    </a:lnT>
                    <a:lnB>
                      <a:noFill/>
                    </a:lnB>
                    <a:noFill/>
                  </a:tcPr>
                </a:tc>
                <a:tc>
                  <a:txBody>
                    <a:bodyPr/>
                    <a:lstStyle/>
                    <a:p>
                      <a:pPr algn="r">
                        <a:spcAft>
                          <a:spcPts val="600"/>
                        </a:spcAft>
                      </a:pPr>
                      <a:r>
                        <a:rPr lang="en-GB" sz="7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128.0858</a:t>
                      </a:r>
                      <a:endParaRPr lang="en-GB" sz="800">
                        <a:effectLst/>
                        <a:latin typeface="Cambria" panose="02040503050406030204" pitchFamily="18" charset="0"/>
                        <a:ea typeface="Times New Roman" panose="02020603050405020304" pitchFamily="18" charset="0"/>
                        <a:cs typeface="Times New Roman" panose="02020603050405020304" pitchFamily="18" charset="0"/>
                      </a:endParaRPr>
                    </a:p>
                  </a:txBody>
                  <a:tcPr marL="45313" marR="45313" marT="0" marB="0" anchor="b">
                    <a:lnL>
                      <a:noFill/>
                    </a:lnL>
                    <a:lnR>
                      <a:noFill/>
                    </a:lnR>
                    <a:lnT>
                      <a:noFill/>
                    </a:lnT>
                    <a:lnB>
                      <a:noFill/>
                    </a:lnB>
                    <a:noFill/>
                  </a:tcPr>
                </a:tc>
                <a:tc>
                  <a:txBody>
                    <a:bodyPr/>
                    <a:lstStyle/>
                    <a:p>
                      <a:pPr algn="l">
                        <a:spcAft>
                          <a:spcPts val="600"/>
                        </a:spcAft>
                      </a:pPr>
                      <a:r>
                        <a:rPr lang="en-GB" sz="7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[kJ/kg]</a:t>
                      </a:r>
                      <a:endParaRPr lang="en-GB" sz="800">
                        <a:effectLst/>
                        <a:latin typeface="Cambria" panose="02040503050406030204" pitchFamily="18" charset="0"/>
                        <a:ea typeface="Times New Roman" panose="02020603050405020304" pitchFamily="18" charset="0"/>
                        <a:cs typeface="Times New Roman" panose="02020603050405020304" pitchFamily="18" charset="0"/>
                      </a:endParaRPr>
                    </a:p>
                  </a:txBody>
                  <a:tcPr marL="45313" marR="45313" marT="0" marB="0" anchor="b">
                    <a:lnL>
                      <a:noFill/>
                    </a:lnL>
                    <a:lnR>
                      <a:noFill/>
                    </a:lnR>
                    <a:lnT>
                      <a:noFill/>
                    </a:lnT>
                    <a:lnB>
                      <a:noFill/>
                    </a:lnB>
                    <a:noFill/>
                  </a:tcPr>
                </a:tc>
                <a:tc>
                  <a:txBody>
                    <a:bodyPr/>
                    <a:lstStyle/>
                    <a:p>
                      <a:pPr algn="l">
                        <a:spcAft>
                          <a:spcPts val="600"/>
                        </a:spcAft>
                      </a:pPr>
                      <a:r>
                        <a:rPr lang="en-GB" sz="7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SV outlet specific enthalpy </a:t>
                      </a:r>
                      <a:endParaRPr lang="en-GB" sz="800">
                        <a:effectLst/>
                        <a:latin typeface="Cambria" panose="02040503050406030204" pitchFamily="18" charset="0"/>
                        <a:ea typeface="Times New Roman" panose="02020603050405020304" pitchFamily="18" charset="0"/>
                        <a:cs typeface="Times New Roman" panose="02020603050405020304" pitchFamily="18" charset="0"/>
                      </a:endParaRPr>
                    </a:p>
                  </a:txBody>
                  <a:tcPr marL="45313" marR="45313" marT="0" marB="0" anchor="b">
                    <a:lnL>
                      <a:noFill/>
                    </a:lnL>
                    <a:lnR>
                      <a:noFill/>
                    </a:lnR>
                    <a:lnT>
                      <a:noFill/>
                    </a:lnT>
                    <a:lnB>
                      <a:noFill/>
                    </a:lnB>
                    <a:noFill/>
                  </a:tcPr>
                </a:tc>
                <a:extLst>
                  <a:ext uri="{0D108BD9-81ED-4DB2-BD59-A6C34878D82A}">
                    <a16:rowId xmlns:a16="http://schemas.microsoft.com/office/drawing/2014/main" val="2471472313"/>
                  </a:ext>
                </a:extLst>
              </a:tr>
              <a:tr h="229131">
                <a:tc>
                  <a:txBody>
                    <a:bodyPr/>
                    <a:lstStyle/>
                    <a:p>
                      <a:pPr algn="l">
                        <a:spcAft>
                          <a:spcPts val="600"/>
                        </a:spcAft>
                      </a:pPr>
                      <a:r>
                        <a:rPr lang="en-GB" sz="7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νb,Pb(Pb,hr)</a:t>
                      </a:r>
                      <a:endParaRPr lang="en-GB" sz="800">
                        <a:effectLst/>
                        <a:latin typeface="Cambria" panose="02040503050406030204" pitchFamily="18" charset="0"/>
                        <a:ea typeface="Times New Roman" panose="02020603050405020304" pitchFamily="18" charset="0"/>
                        <a:cs typeface="Times New Roman" panose="02020603050405020304" pitchFamily="18" charset="0"/>
                      </a:endParaRPr>
                    </a:p>
                  </a:txBody>
                  <a:tcPr marL="45313" marR="45313" marT="0" marB="0" anchor="b">
                    <a:lnL>
                      <a:noFill/>
                    </a:lnL>
                    <a:lnR>
                      <a:noFill/>
                    </a:lnR>
                    <a:lnT>
                      <a:noFill/>
                    </a:lnT>
                    <a:lnB>
                      <a:noFill/>
                    </a:lnB>
                    <a:noFill/>
                  </a:tcPr>
                </a:tc>
                <a:tc>
                  <a:txBody>
                    <a:bodyPr/>
                    <a:lstStyle/>
                    <a:p>
                      <a:pPr algn="r">
                        <a:spcAft>
                          <a:spcPts val="600"/>
                        </a:spcAft>
                      </a:pPr>
                      <a:r>
                        <a:rPr lang="en-GB" sz="7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0.558218</a:t>
                      </a:r>
                      <a:endParaRPr lang="en-GB" sz="800">
                        <a:effectLst/>
                        <a:latin typeface="Cambria" panose="02040503050406030204" pitchFamily="18" charset="0"/>
                        <a:ea typeface="Times New Roman" panose="02020603050405020304" pitchFamily="18" charset="0"/>
                        <a:cs typeface="Times New Roman" panose="02020603050405020304" pitchFamily="18" charset="0"/>
                      </a:endParaRPr>
                    </a:p>
                  </a:txBody>
                  <a:tcPr marL="45313" marR="45313" marT="0" marB="0" anchor="b">
                    <a:lnL>
                      <a:noFill/>
                    </a:lnL>
                    <a:lnR>
                      <a:noFill/>
                    </a:lnR>
                    <a:lnT>
                      <a:noFill/>
                    </a:lnT>
                    <a:lnB>
                      <a:noFill/>
                    </a:lnB>
                    <a:solidFill>
                      <a:srgbClr val="E2EFDA"/>
                    </a:solidFill>
                  </a:tcPr>
                </a:tc>
                <a:tc>
                  <a:txBody>
                    <a:bodyPr/>
                    <a:lstStyle/>
                    <a:p>
                      <a:pPr algn="l">
                        <a:spcAft>
                          <a:spcPts val="600"/>
                        </a:spcAft>
                      </a:pPr>
                      <a:r>
                        <a:rPr lang="en-GB" sz="7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[m3/kg]</a:t>
                      </a:r>
                      <a:endParaRPr lang="en-GB" sz="800">
                        <a:effectLst/>
                        <a:latin typeface="Cambria" panose="02040503050406030204" pitchFamily="18" charset="0"/>
                        <a:ea typeface="Times New Roman" panose="02020603050405020304" pitchFamily="18" charset="0"/>
                        <a:cs typeface="Times New Roman" panose="02020603050405020304" pitchFamily="18" charset="0"/>
                      </a:endParaRPr>
                    </a:p>
                  </a:txBody>
                  <a:tcPr marL="45313" marR="45313" marT="0" marB="0" anchor="b">
                    <a:lnL>
                      <a:noFill/>
                    </a:lnL>
                    <a:lnR>
                      <a:noFill/>
                    </a:lnR>
                    <a:lnT>
                      <a:noFill/>
                    </a:lnT>
                    <a:lnB>
                      <a:noFill/>
                    </a:lnB>
                    <a:noFill/>
                  </a:tcPr>
                </a:tc>
                <a:tc>
                  <a:txBody>
                    <a:bodyPr/>
                    <a:lstStyle/>
                    <a:p>
                      <a:pPr algn="l">
                        <a:spcAft>
                          <a:spcPts val="600"/>
                        </a:spcAft>
                      </a:pPr>
                      <a:r>
                        <a:rPr lang="en-GB" sz="7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SV outlet specific volume corresponding to back-pressure and specific enthalpy</a:t>
                      </a:r>
                      <a:endParaRPr lang="en-GB" sz="800">
                        <a:effectLst/>
                        <a:latin typeface="Cambria" panose="02040503050406030204" pitchFamily="18" charset="0"/>
                        <a:ea typeface="Times New Roman" panose="02020603050405020304" pitchFamily="18" charset="0"/>
                        <a:cs typeface="Times New Roman" panose="02020603050405020304" pitchFamily="18" charset="0"/>
                      </a:endParaRPr>
                    </a:p>
                  </a:txBody>
                  <a:tcPr marL="45313" marR="45313" marT="0" marB="0" anchor="b">
                    <a:lnL>
                      <a:noFill/>
                    </a:lnL>
                    <a:lnR>
                      <a:noFill/>
                    </a:lnR>
                    <a:lnT>
                      <a:noFill/>
                    </a:lnT>
                    <a:lnB>
                      <a:noFill/>
                    </a:lnB>
                    <a:noFill/>
                  </a:tcPr>
                </a:tc>
                <a:extLst>
                  <a:ext uri="{0D108BD9-81ED-4DB2-BD59-A6C34878D82A}">
                    <a16:rowId xmlns:a16="http://schemas.microsoft.com/office/drawing/2014/main" val="1314757964"/>
                  </a:ext>
                </a:extLst>
              </a:tr>
              <a:tr h="229131">
                <a:tc>
                  <a:txBody>
                    <a:bodyPr/>
                    <a:lstStyle/>
                    <a:p>
                      <a:pPr algn="l">
                        <a:spcAft>
                          <a:spcPts val="600"/>
                        </a:spcAft>
                      </a:pPr>
                      <a:r>
                        <a:rPr lang="en-GB" sz="7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Tb,Pb(Pb,hr)</a:t>
                      </a:r>
                      <a:endParaRPr lang="en-GB" sz="800">
                        <a:effectLst/>
                        <a:latin typeface="Cambria" panose="02040503050406030204" pitchFamily="18" charset="0"/>
                        <a:ea typeface="Times New Roman" panose="02020603050405020304" pitchFamily="18" charset="0"/>
                        <a:cs typeface="Times New Roman" panose="02020603050405020304" pitchFamily="18" charset="0"/>
                      </a:endParaRPr>
                    </a:p>
                  </a:txBody>
                  <a:tcPr marL="45313" marR="45313" marT="0" marB="0" anchor="b">
                    <a:lnL>
                      <a:noFill/>
                    </a:lnL>
                    <a:lnR>
                      <a:noFill/>
                    </a:lnR>
                    <a:lnT>
                      <a:noFill/>
                    </a:lnT>
                    <a:lnB>
                      <a:noFill/>
                    </a:lnB>
                    <a:noFill/>
                  </a:tcPr>
                </a:tc>
                <a:tc>
                  <a:txBody>
                    <a:bodyPr/>
                    <a:lstStyle/>
                    <a:p>
                      <a:pPr algn="r">
                        <a:spcAft>
                          <a:spcPts val="600"/>
                        </a:spcAft>
                      </a:pPr>
                      <a:r>
                        <a:rPr lang="en-GB" sz="7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246.6572</a:t>
                      </a:r>
                      <a:endParaRPr lang="en-GB" sz="800">
                        <a:effectLst/>
                        <a:latin typeface="Cambria" panose="02040503050406030204" pitchFamily="18" charset="0"/>
                        <a:ea typeface="Times New Roman" panose="02020603050405020304" pitchFamily="18" charset="0"/>
                        <a:cs typeface="Times New Roman" panose="02020603050405020304" pitchFamily="18" charset="0"/>
                      </a:endParaRPr>
                    </a:p>
                  </a:txBody>
                  <a:tcPr marL="45313" marR="45313" marT="0" marB="0" anchor="b">
                    <a:lnL>
                      <a:noFill/>
                    </a:lnL>
                    <a:lnR>
                      <a:noFill/>
                    </a:lnR>
                    <a:lnT>
                      <a:noFill/>
                    </a:lnT>
                    <a:lnB>
                      <a:noFill/>
                    </a:lnB>
                    <a:solidFill>
                      <a:srgbClr val="E2EFDA"/>
                    </a:solidFill>
                  </a:tcPr>
                </a:tc>
                <a:tc>
                  <a:txBody>
                    <a:bodyPr/>
                    <a:lstStyle/>
                    <a:p>
                      <a:pPr algn="l">
                        <a:spcAft>
                          <a:spcPts val="600"/>
                        </a:spcAft>
                      </a:pPr>
                      <a:r>
                        <a:rPr lang="en-GB" sz="7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[K]</a:t>
                      </a:r>
                      <a:endParaRPr lang="en-GB" sz="800">
                        <a:effectLst/>
                        <a:latin typeface="Cambria" panose="02040503050406030204" pitchFamily="18" charset="0"/>
                        <a:ea typeface="Times New Roman" panose="02020603050405020304" pitchFamily="18" charset="0"/>
                        <a:cs typeface="Times New Roman" panose="02020603050405020304" pitchFamily="18" charset="0"/>
                      </a:endParaRPr>
                    </a:p>
                  </a:txBody>
                  <a:tcPr marL="45313" marR="45313" marT="0" marB="0" anchor="b">
                    <a:lnL>
                      <a:noFill/>
                    </a:lnL>
                    <a:lnR>
                      <a:noFill/>
                    </a:lnR>
                    <a:lnT>
                      <a:noFill/>
                    </a:lnT>
                    <a:lnB>
                      <a:noFill/>
                    </a:lnB>
                    <a:noFill/>
                  </a:tcPr>
                </a:tc>
                <a:tc>
                  <a:txBody>
                    <a:bodyPr/>
                    <a:lstStyle/>
                    <a:p>
                      <a:pPr algn="l">
                        <a:spcAft>
                          <a:spcPts val="600"/>
                        </a:spcAft>
                      </a:pPr>
                      <a:r>
                        <a:rPr lang="en-GB" sz="7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SV outlet temperature corresponding to back-pressure and specific enthalpy</a:t>
                      </a:r>
                      <a:endParaRPr lang="en-GB" sz="800" dirty="0">
                        <a:effectLst/>
                        <a:latin typeface="Cambria" panose="02040503050406030204" pitchFamily="18" charset="0"/>
                        <a:ea typeface="Times New Roman" panose="02020603050405020304" pitchFamily="18" charset="0"/>
                        <a:cs typeface="Times New Roman" panose="02020603050405020304" pitchFamily="18" charset="0"/>
                      </a:endParaRPr>
                    </a:p>
                  </a:txBody>
                  <a:tcPr marL="45313" marR="45313" marT="0" marB="0" anchor="b">
                    <a:lnL>
                      <a:noFill/>
                    </a:lnL>
                    <a:lnR>
                      <a:noFill/>
                    </a:lnR>
                    <a:lnT>
                      <a:noFill/>
                    </a:lnT>
                    <a:lnB>
                      <a:noFill/>
                    </a:lnB>
                    <a:noFill/>
                  </a:tcPr>
                </a:tc>
                <a:extLst>
                  <a:ext uri="{0D108BD9-81ED-4DB2-BD59-A6C34878D82A}">
                    <a16:rowId xmlns:a16="http://schemas.microsoft.com/office/drawing/2014/main" val="3340319005"/>
                  </a:ext>
                </a:extLst>
              </a:tr>
            </a:tbl>
          </a:graphicData>
        </a:graphic>
      </p:graphicFrame>
      <p:sp>
        <p:nvSpPr>
          <p:cNvPr id="18" name="Freeform: Shape 17">
            <a:extLst>
              <a:ext uri="{FF2B5EF4-FFF2-40B4-BE49-F238E27FC236}">
                <a16:creationId xmlns:a16="http://schemas.microsoft.com/office/drawing/2014/main" id="{F37E0719-4EA4-A045-8C04-AB9730FA5C72}"/>
              </a:ext>
            </a:extLst>
          </p:cNvPr>
          <p:cNvSpPr/>
          <p:nvPr/>
        </p:nvSpPr>
        <p:spPr>
          <a:xfrm>
            <a:off x="492699" y="1262763"/>
            <a:ext cx="11435673" cy="5048330"/>
          </a:xfrm>
          <a:custGeom>
            <a:avLst/>
            <a:gdLst>
              <a:gd name="connsiteX0" fmla="*/ 5669976 w 11435673"/>
              <a:gd name="connsiteY0" fmla="*/ 0 h 5048330"/>
              <a:gd name="connsiteX1" fmla="*/ 11435673 w 11435673"/>
              <a:gd name="connsiteY1" fmla="*/ 0 h 5048330"/>
              <a:gd name="connsiteX2" fmla="*/ 11435673 w 11435673"/>
              <a:gd name="connsiteY2" fmla="*/ 5048330 h 5048330"/>
              <a:gd name="connsiteX3" fmla="*/ 5669976 w 11435673"/>
              <a:gd name="connsiteY3" fmla="*/ 5048330 h 5048330"/>
              <a:gd name="connsiteX4" fmla="*/ 5669976 w 11435673"/>
              <a:gd name="connsiteY4" fmla="*/ 5048329 h 5048330"/>
              <a:gd name="connsiteX5" fmla="*/ 0 w 11435673"/>
              <a:gd name="connsiteY5" fmla="*/ 5048329 h 5048330"/>
              <a:gd name="connsiteX6" fmla="*/ 0 w 11435673"/>
              <a:gd name="connsiteY6" fmla="*/ 1699512 h 5048330"/>
              <a:gd name="connsiteX7" fmla="*/ 5669976 w 11435673"/>
              <a:gd name="connsiteY7" fmla="*/ 1699512 h 50483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435673" h="5048330">
                <a:moveTo>
                  <a:pt x="5669976" y="0"/>
                </a:moveTo>
                <a:lnTo>
                  <a:pt x="11435673" y="0"/>
                </a:lnTo>
                <a:lnTo>
                  <a:pt x="11435673" y="5048330"/>
                </a:lnTo>
                <a:lnTo>
                  <a:pt x="5669976" y="5048330"/>
                </a:lnTo>
                <a:lnTo>
                  <a:pt x="5669976" y="5048329"/>
                </a:lnTo>
                <a:lnTo>
                  <a:pt x="0" y="5048329"/>
                </a:lnTo>
                <a:lnTo>
                  <a:pt x="0" y="1699512"/>
                </a:lnTo>
                <a:lnTo>
                  <a:pt x="5669976" y="1699512"/>
                </a:lnTo>
                <a:close/>
              </a:path>
            </a:pathLst>
          </a:custGeom>
          <a:noFill/>
          <a:ln w="19050">
            <a:solidFill>
              <a:schemeClr val="tx1"/>
            </a:solidFill>
            <a:prstDash val="dash"/>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GB" dirty="0"/>
          </a:p>
        </p:txBody>
      </p:sp>
      <p:sp>
        <p:nvSpPr>
          <p:cNvPr id="19" name="TextBox 18">
            <a:extLst>
              <a:ext uri="{FF2B5EF4-FFF2-40B4-BE49-F238E27FC236}">
                <a16:creationId xmlns:a16="http://schemas.microsoft.com/office/drawing/2014/main" id="{334EC6E7-8FC0-4C9A-9589-AF83667694E9}"/>
              </a:ext>
            </a:extLst>
          </p:cNvPr>
          <p:cNvSpPr txBox="1"/>
          <p:nvPr/>
        </p:nvSpPr>
        <p:spPr>
          <a:xfrm>
            <a:off x="8176101" y="368842"/>
            <a:ext cx="3571875" cy="246221"/>
          </a:xfrm>
          <a:prstGeom prst="rect">
            <a:avLst/>
          </a:prstGeom>
          <a:noFill/>
          <a:ln w="19050">
            <a:solidFill>
              <a:schemeClr val="tx1"/>
            </a:solidFill>
            <a:prstDash val="dash"/>
          </a:ln>
        </p:spPr>
        <p:txBody>
          <a:bodyPr wrap="square" lIns="0" tIns="0" rIns="0" bIns="0" rtlCol="0">
            <a:spAutoFit/>
          </a:bodyPr>
          <a:lstStyle/>
          <a:p>
            <a:pPr algn="ctr"/>
            <a:r>
              <a:rPr lang="it-IT" sz="1600" dirty="0"/>
              <a:t>Step 3 </a:t>
            </a:r>
            <a:r>
              <a:rPr lang="en-US" sz="1600" dirty="0"/>
              <a:t> - downstream flow resistance</a:t>
            </a:r>
            <a:endParaRPr lang="en-GB" sz="1600" dirty="0"/>
          </a:p>
        </p:txBody>
      </p:sp>
      <p:graphicFrame>
        <p:nvGraphicFramePr>
          <p:cNvPr id="28" name="Table 27">
            <a:extLst>
              <a:ext uri="{FF2B5EF4-FFF2-40B4-BE49-F238E27FC236}">
                <a16:creationId xmlns:a16="http://schemas.microsoft.com/office/drawing/2014/main" id="{B08BACAF-1F1B-0A72-0CC2-3C3DE9387FC9}"/>
              </a:ext>
            </a:extLst>
          </p:cNvPr>
          <p:cNvGraphicFramePr>
            <a:graphicFrameLocks noGrp="1"/>
          </p:cNvGraphicFramePr>
          <p:nvPr>
            <p:extLst>
              <p:ext uri="{D42A27DB-BD31-4B8C-83A1-F6EECF244321}">
                <p14:modId xmlns:p14="http://schemas.microsoft.com/office/powerpoint/2010/main" val="844310175"/>
              </p:ext>
            </p:extLst>
          </p:nvPr>
        </p:nvGraphicFramePr>
        <p:xfrm>
          <a:off x="522796" y="1857375"/>
          <a:ext cx="5411279" cy="4443784"/>
        </p:xfrm>
        <a:graphic>
          <a:graphicData uri="http://schemas.openxmlformats.org/drawingml/2006/table">
            <a:tbl>
              <a:tblPr firstRow="1" firstCol="1" bandRow="1"/>
              <a:tblGrid>
                <a:gridCol w="1522496">
                  <a:extLst>
                    <a:ext uri="{9D8B030D-6E8A-4147-A177-3AD203B41FA5}">
                      <a16:colId xmlns:a16="http://schemas.microsoft.com/office/drawing/2014/main" val="1399526849"/>
                    </a:ext>
                  </a:extLst>
                </a:gridCol>
                <a:gridCol w="633991">
                  <a:extLst>
                    <a:ext uri="{9D8B030D-6E8A-4147-A177-3AD203B41FA5}">
                      <a16:colId xmlns:a16="http://schemas.microsoft.com/office/drawing/2014/main" val="3724287497"/>
                    </a:ext>
                  </a:extLst>
                </a:gridCol>
                <a:gridCol w="733159">
                  <a:extLst>
                    <a:ext uri="{9D8B030D-6E8A-4147-A177-3AD203B41FA5}">
                      <a16:colId xmlns:a16="http://schemas.microsoft.com/office/drawing/2014/main" val="376483519"/>
                    </a:ext>
                  </a:extLst>
                </a:gridCol>
                <a:gridCol w="2521633">
                  <a:extLst>
                    <a:ext uri="{9D8B030D-6E8A-4147-A177-3AD203B41FA5}">
                      <a16:colId xmlns:a16="http://schemas.microsoft.com/office/drawing/2014/main" val="943339798"/>
                    </a:ext>
                  </a:extLst>
                </a:gridCol>
              </a:tblGrid>
              <a:tr h="139552">
                <a:tc gridSpan="4">
                  <a:txBody>
                    <a:bodyPr/>
                    <a:lstStyle/>
                    <a:p>
                      <a:pPr algn="l">
                        <a:spcAft>
                          <a:spcPts val="600"/>
                        </a:spcAft>
                      </a:pPr>
                      <a:r>
                        <a:rPr lang="en-GB" sz="900" b="1">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Temperature at location X (end of outlet section 1)</a:t>
                      </a:r>
                      <a:endParaRPr lang="en-GB" sz="1000">
                        <a:effectLst/>
                        <a:latin typeface="Cambria" panose="02040503050406030204" pitchFamily="18" charset="0"/>
                        <a:ea typeface="Times New Roman" panose="02020603050405020304" pitchFamily="18" charset="0"/>
                        <a:cs typeface="Times New Roman" panose="02020603050405020304" pitchFamily="18" charset="0"/>
                      </a:endParaRPr>
                    </a:p>
                  </a:txBody>
                  <a:tcPr marL="58749" marR="58749" marT="0" marB="0" anchor="b">
                    <a:lnL>
                      <a:noFill/>
                    </a:lnL>
                    <a:lnR>
                      <a:noFill/>
                    </a:lnR>
                    <a:lnT>
                      <a:noFill/>
                    </a:lnT>
                    <a:lnB>
                      <a:noFill/>
                    </a:lnB>
                    <a:noFill/>
                  </a:tcPr>
                </a:tc>
                <a:tc hMerge="1">
                  <a:txBody>
                    <a:bodyPr/>
                    <a:lstStyle/>
                    <a:p>
                      <a:endParaRPr lang="en-GB"/>
                    </a:p>
                  </a:txBody>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1764891129"/>
                  </a:ext>
                </a:extLst>
              </a:tr>
              <a:tr h="139552">
                <a:tc>
                  <a:txBody>
                    <a:bodyPr/>
                    <a:lstStyle/>
                    <a:p>
                      <a:pPr algn="l">
                        <a:spcAft>
                          <a:spcPts val="600"/>
                        </a:spcAft>
                      </a:pPr>
                      <a:r>
                        <a:rPr lang="en-GB" sz="9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Up</a:t>
                      </a:r>
                      <a:endParaRPr lang="en-GB" sz="1000">
                        <a:effectLst/>
                        <a:latin typeface="Cambria" panose="02040503050406030204" pitchFamily="18" charset="0"/>
                        <a:ea typeface="Times New Roman" panose="02020603050405020304" pitchFamily="18" charset="0"/>
                        <a:cs typeface="Times New Roman" panose="02020603050405020304" pitchFamily="18" charset="0"/>
                      </a:endParaRPr>
                    </a:p>
                  </a:txBody>
                  <a:tcPr marL="58749" marR="58749" marT="0" marB="0" anchor="b">
                    <a:lnL>
                      <a:noFill/>
                    </a:lnL>
                    <a:lnR>
                      <a:noFill/>
                    </a:lnR>
                    <a:lnT>
                      <a:noFill/>
                    </a:lnT>
                    <a:lnB>
                      <a:noFill/>
                    </a:lnB>
                    <a:noFill/>
                  </a:tcPr>
                </a:tc>
                <a:tc>
                  <a:txBody>
                    <a:bodyPr/>
                    <a:lstStyle/>
                    <a:p>
                      <a:pPr algn="r">
                        <a:spcAft>
                          <a:spcPts val="600"/>
                        </a:spcAft>
                      </a:pPr>
                      <a:r>
                        <a:rPr lang="en-GB" sz="9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105</a:t>
                      </a:r>
                      <a:endParaRPr lang="en-GB" sz="1000">
                        <a:effectLst/>
                        <a:latin typeface="Cambria" panose="02040503050406030204" pitchFamily="18" charset="0"/>
                        <a:ea typeface="Times New Roman" panose="02020603050405020304" pitchFamily="18" charset="0"/>
                        <a:cs typeface="Times New Roman" panose="02020603050405020304" pitchFamily="18" charset="0"/>
                      </a:endParaRPr>
                    </a:p>
                  </a:txBody>
                  <a:tcPr marL="58749" marR="58749" marT="0" marB="0" anchor="b">
                    <a:lnL>
                      <a:noFill/>
                    </a:lnL>
                    <a:lnR>
                      <a:noFill/>
                    </a:lnR>
                    <a:lnT>
                      <a:noFill/>
                    </a:lnT>
                    <a:lnB>
                      <a:noFill/>
                    </a:lnB>
                    <a:solidFill>
                      <a:srgbClr val="F2F2F2"/>
                    </a:solidFill>
                  </a:tcPr>
                </a:tc>
                <a:tc>
                  <a:txBody>
                    <a:bodyPr/>
                    <a:lstStyle/>
                    <a:p>
                      <a:pPr algn="l">
                        <a:spcAft>
                          <a:spcPts val="600"/>
                        </a:spcAft>
                      </a:pPr>
                      <a:r>
                        <a:rPr lang="en-GB" sz="9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[W/m2-K]</a:t>
                      </a:r>
                      <a:endParaRPr lang="en-GB" sz="1000">
                        <a:effectLst/>
                        <a:latin typeface="Cambria" panose="02040503050406030204" pitchFamily="18" charset="0"/>
                        <a:ea typeface="Times New Roman" panose="02020603050405020304" pitchFamily="18" charset="0"/>
                        <a:cs typeface="Times New Roman" panose="02020603050405020304" pitchFamily="18" charset="0"/>
                      </a:endParaRPr>
                    </a:p>
                  </a:txBody>
                  <a:tcPr marL="58749" marR="58749" marT="0" marB="0" anchor="b">
                    <a:lnL>
                      <a:noFill/>
                    </a:lnL>
                    <a:lnR>
                      <a:noFill/>
                    </a:lnR>
                    <a:lnT>
                      <a:noFill/>
                    </a:lnT>
                    <a:lnB>
                      <a:noFill/>
                    </a:lnB>
                    <a:noFill/>
                  </a:tcPr>
                </a:tc>
                <a:tc>
                  <a:txBody>
                    <a:bodyPr/>
                    <a:lstStyle/>
                    <a:p>
                      <a:pPr algn="l">
                        <a:spcAft>
                          <a:spcPts val="600"/>
                        </a:spcAft>
                      </a:pPr>
                      <a:r>
                        <a:rPr lang="en-GB" sz="9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overall HTC</a:t>
                      </a:r>
                      <a:endParaRPr lang="en-GB" sz="1000">
                        <a:effectLst/>
                        <a:latin typeface="Cambria" panose="02040503050406030204" pitchFamily="18" charset="0"/>
                        <a:ea typeface="Times New Roman" panose="02020603050405020304" pitchFamily="18" charset="0"/>
                        <a:cs typeface="Times New Roman" panose="02020603050405020304" pitchFamily="18" charset="0"/>
                      </a:endParaRPr>
                    </a:p>
                  </a:txBody>
                  <a:tcPr marL="58749" marR="58749" marT="0" marB="0" anchor="b">
                    <a:lnL>
                      <a:noFill/>
                    </a:lnL>
                    <a:lnR>
                      <a:noFill/>
                    </a:lnR>
                    <a:lnT>
                      <a:noFill/>
                    </a:lnT>
                    <a:lnB>
                      <a:noFill/>
                    </a:lnB>
                    <a:noFill/>
                  </a:tcPr>
                </a:tc>
                <a:extLst>
                  <a:ext uri="{0D108BD9-81ED-4DB2-BD59-A6C34878D82A}">
                    <a16:rowId xmlns:a16="http://schemas.microsoft.com/office/drawing/2014/main" val="1078485009"/>
                  </a:ext>
                </a:extLst>
              </a:tr>
              <a:tr h="279105">
                <a:tc>
                  <a:txBody>
                    <a:bodyPr/>
                    <a:lstStyle/>
                    <a:p>
                      <a:pPr algn="l">
                        <a:spcAft>
                          <a:spcPts val="600"/>
                        </a:spcAft>
                      </a:pPr>
                      <a:r>
                        <a:rPr lang="en-GB" sz="9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cp</a:t>
                      </a:r>
                      <a:endParaRPr lang="en-GB" sz="1000">
                        <a:effectLst/>
                        <a:latin typeface="Cambria" panose="02040503050406030204" pitchFamily="18" charset="0"/>
                        <a:ea typeface="Times New Roman" panose="02020603050405020304" pitchFamily="18" charset="0"/>
                        <a:cs typeface="Times New Roman" panose="02020603050405020304" pitchFamily="18" charset="0"/>
                      </a:endParaRPr>
                    </a:p>
                  </a:txBody>
                  <a:tcPr marL="58749" marR="58749" marT="0" marB="0" anchor="b">
                    <a:lnL>
                      <a:noFill/>
                    </a:lnL>
                    <a:lnR>
                      <a:noFill/>
                    </a:lnR>
                    <a:lnT>
                      <a:noFill/>
                    </a:lnT>
                    <a:lnB>
                      <a:noFill/>
                    </a:lnB>
                    <a:noFill/>
                  </a:tcPr>
                </a:tc>
                <a:tc>
                  <a:txBody>
                    <a:bodyPr/>
                    <a:lstStyle/>
                    <a:p>
                      <a:pPr algn="r">
                        <a:spcAft>
                          <a:spcPts val="600"/>
                        </a:spcAft>
                      </a:pPr>
                      <a:r>
                        <a:rPr lang="en-GB" sz="9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0.521</a:t>
                      </a:r>
                      <a:endParaRPr lang="en-GB" sz="1000">
                        <a:effectLst/>
                        <a:latin typeface="Cambria" panose="02040503050406030204" pitchFamily="18" charset="0"/>
                        <a:ea typeface="Times New Roman" panose="02020603050405020304" pitchFamily="18" charset="0"/>
                        <a:cs typeface="Times New Roman" panose="02020603050405020304" pitchFamily="18" charset="0"/>
                      </a:endParaRPr>
                    </a:p>
                  </a:txBody>
                  <a:tcPr marL="58749" marR="58749" marT="0" marB="0" anchor="b">
                    <a:lnL>
                      <a:noFill/>
                    </a:lnL>
                    <a:lnR>
                      <a:noFill/>
                    </a:lnR>
                    <a:lnT>
                      <a:noFill/>
                    </a:lnT>
                    <a:lnB>
                      <a:noFill/>
                    </a:lnB>
                    <a:solidFill>
                      <a:srgbClr val="F2F2F2"/>
                    </a:solidFill>
                  </a:tcPr>
                </a:tc>
                <a:tc>
                  <a:txBody>
                    <a:bodyPr/>
                    <a:lstStyle/>
                    <a:p>
                      <a:pPr algn="l">
                        <a:spcAft>
                          <a:spcPts val="600"/>
                        </a:spcAft>
                      </a:pPr>
                      <a:r>
                        <a:rPr lang="en-GB" sz="9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[kJ/kg-K]</a:t>
                      </a:r>
                      <a:endParaRPr lang="en-GB" sz="1000">
                        <a:effectLst/>
                        <a:latin typeface="Cambria" panose="02040503050406030204" pitchFamily="18" charset="0"/>
                        <a:ea typeface="Times New Roman" panose="02020603050405020304" pitchFamily="18" charset="0"/>
                        <a:cs typeface="Times New Roman" panose="02020603050405020304" pitchFamily="18" charset="0"/>
                      </a:endParaRPr>
                    </a:p>
                  </a:txBody>
                  <a:tcPr marL="58749" marR="58749" marT="0" marB="0" anchor="b">
                    <a:lnL>
                      <a:noFill/>
                    </a:lnL>
                    <a:lnR>
                      <a:noFill/>
                    </a:lnR>
                    <a:lnT>
                      <a:noFill/>
                    </a:lnT>
                    <a:lnB>
                      <a:noFill/>
                    </a:lnB>
                    <a:noFill/>
                  </a:tcPr>
                </a:tc>
                <a:tc>
                  <a:txBody>
                    <a:bodyPr/>
                    <a:lstStyle/>
                    <a:p>
                      <a:pPr algn="l">
                        <a:spcAft>
                          <a:spcPts val="600"/>
                        </a:spcAft>
                      </a:pPr>
                      <a:r>
                        <a:rPr lang="en-GB" sz="9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specific heat at mean temperature between saturation and 922 K</a:t>
                      </a:r>
                      <a:endParaRPr lang="en-GB" sz="1000" dirty="0">
                        <a:effectLst/>
                        <a:latin typeface="Cambria" panose="02040503050406030204" pitchFamily="18" charset="0"/>
                        <a:ea typeface="Times New Roman" panose="02020603050405020304" pitchFamily="18" charset="0"/>
                        <a:cs typeface="Times New Roman" panose="02020603050405020304" pitchFamily="18" charset="0"/>
                      </a:endParaRPr>
                    </a:p>
                  </a:txBody>
                  <a:tcPr marL="58749" marR="58749" marT="0" marB="0" anchor="b">
                    <a:lnL>
                      <a:noFill/>
                    </a:lnL>
                    <a:lnR>
                      <a:noFill/>
                    </a:lnR>
                    <a:lnT>
                      <a:noFill/>
                    </a:lnT>
                    <a:lnB>
                      <a:noFill/>
                    </a:lnB>
                    <a:noFill/>
                  </a:tcPr>
                </a:tc>
                <a:extLst>
                  <a:ext uri="{0D108BD9-81ED-4DB2-BD59-A6C34878D82A}">
                    <a16:rowId xmlns:a16="http://schemas.microsoft.com/office/drawing/2014/main" val="1953921043"/>
                  </a:ext>
                </a:extLst>
              </a:tr>
              <a:tr h="279105">
                <a:tc>
                  <a:txBody>
                    <a:bodyPr/>
                    <a:lstStyle/>
                    <a:p>
                      <a:pPr algn="l">
                        <a:spcAft>
                          <a:spcPts val="600"/>
                        </a:spcAft>
                      </a:pPr>
                      <a:r>
                        <a:rPr lang="en-GB" sz="9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Tx = Tx1</a:t>
                      </a:r>
                      <a:endParaRPr lang="en-GB" sz="1000">
                        <a:effectLst/>
                        <a:latin typeface="Cambria" panose="02040503050406030204" pitchFamily="18" charset="0"/>
                        <a:ea typeface="Times New Roman" panose="02020603050405020304" pitchFamily="18" charset="0"/>
                        <a:cs typeface="Times New Roman" panose="02020603050405020304" pitchFamily="18" charset="0"/>
                      </a:endParaRPr>
                    </a:p>
                  </a:txBody>
                  <a:tcPr marL="58749" marR="58749" marT="0" marB="0" anchor="b">
                    <a:lnL>
                      <a:noFill/>
                    </a:lnL>
                    <a:lnR>
                      <a:noFill/>
                    </a:lnR>
                    <a:lnT>
                      <a:noFill/>
                    </a:lnT>
                    <a:lnB>
                      <a:noFill/>
                    </a:lnB>
                    <a:noFill/>
                  </a:tcPr>
                </a:tc>
                <a:tc>
                  <a:txBody>
                    <a:bodyPr/>
                    <a:lstStyle/>
                    <a:p>
                      <a:pPr algn="r">
                        <a:spcAft>
                          <a:spcPts val="600"/>
                        </a:spcAft>
                      </a:pPr>
                      <a:r>
                        <a:rPr lang="en-GB" sz="9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254.0825</a:t>
                      </a:r>
                      <a:endParaRPr lang="en-GB" sz="1000">
                        <a:effectLst/>
                        <a:latin typeface="Cambria" panose="02040503050406030204" pitchFamily="18" charset="0"/>
                        <a:ea typeface="Times New Roman" panose="02020603050405020304" pitchFamily="18" charset="0"/>
                        <a:cs typeface="Times New Roman" panose="02020603050405020304" pitchFamily="18" charset="0"/>
                      </a:endParaRPr>
                    </a:p>
                  </a:txBody>
                  <a:tcPr marL="58749" marR="58749" marT="0" marB="0" anchor="b">
                    <a:lnL>
                      <a:noFill/>
                    </a:lnL>
                    <a:lnR>
                      <a:noFill/>
                    </a:lnR>
                    <a:lnT>
                      <a:noFill/>
                    </a:lnT>
                    <a:lnB>
                      <a:noFill/>
                    </a:lnB>
                    <a:noFill/>
                  </a:tcPr>
                </a:tc>
                <a:tc>
                  <a:txBody>
                    <a:bodyPr/>
                    <a:lstStyle/>
                    <a:p>
                      <a:pPr algn="l">
                        <a:spcAft>
                          <a:spcPts val="600"/>
                        </a:spcAft>
                      </a:pPr>
                      <a:r>
                        <a:rPr lang="en-GB" sz="9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[K]</a:t>
                      </a:r>
                      <a:endParaRPr lang="en-GB" sz="1000">
                        <a:effectLst/>
                        <a:latin typeface="Cambria" panose="02040503050406030204" pitchFamily="18" charset="0"/>
                        <a:ea typeface="Times New Roman" panose="02020603050405020304" pitchFamily="18" charset="0"/>
                        <a:cs typeface="Times New Roman" panose="02020603050405020304" pitchFamily="18" charset="0"/>
                      </a:endParaRPr>
                    </a:p>
                  </a:txBody>
                  <a:tcPr marL="58749" marR="58749" marT="0" marB="0" anchor="b">
                    <a:lnL>
                      <a:noFill/>
                    </a:lnL>
                    <a:lnR>
                      <a:noFill/>
                    </a:lnR>
                    <a:lnT>
                      <a:noFill/>
                    </a:lnT>
                    <a:lnB>
                      <a:noFill/>
                    </a:lnB>
                    <a:noFill/>
                  </a:tcPr>
                </a:tc>
                <a:tc>
                  <a:txBody>
                    <a:bodyPr/>
                    <a:lstStyle/>
                    <a:p>
                      <a:pPr algn="l">
                        <a:spcAft>
                          <a:spcPts val="600"/>
                        </a:spcAft>
                      </a:pPr>
                      <a:r>
                        <a:rPr lang="en-GB" sz="9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temperature at location x (end of downstream network - section 1)</a:t>
                      </a:r>
                      <a:endParaRPr lang="en-GB" sz="1000">
                        <a:effectLst/>
                        <a:latin typeface="Cambria" panose="02040503050406030204" pitchFamily="18" charset="0"/>
                        <a:ea typeface="Times New Roman" panose="02020603050405020304" pitchFamily="18" charset="0"/>
                        <a:cs typeface="Times New Roman" panose="02020603050405020304" pitchFamily="18" charset="0"/>
                      </a:endParaRPr>
                    </a:p>
                  </a:txBody>
                  <a:tcPr marL="58749" marR="58749" marT="0" marB="0" anchor="b">
                    <a:lnL>
                      <a:noFill/>
                    </a:lnL>
                    <a:lnR>
                      <a:noFill/>
                    </a:lnR>
                    <a:lnT>
                      <a:noFill/>
                    </a:lnT>
                    <a:lnB>
                      <a:noFill/>
                    </a:lnB>
                    <a:noFill/>
                  </a:tcPr>
                </a:tc>
                <a:extLst>
                  <a:ext uri="{0D108BD9-81ED-4DB2-BD59-A6C34878D82A}">
                    <a16:rowId xmlns:a16="http://schemas.microsoft.com/office/drawing/2014/main" val="2346034704"/>
                  </a:ext>
                </a:extLst>
              </a:tr>
              <a:tr h="155058">
                <a:tc>
                  <a:txBody>
                    <a:bodyPr/>
                    <a:lstStyle/>
                    <a:p>
                      <a:endParaRPr lang="en-GB" sz="1000">
                        <a:effectLst/>
                        <a:latin typeface="Times New Roman" panose="02020603050405020304" pitchFamily="18" charset="0"/>
                      </a:endParaRPr>
                    </a:p>
                  </a:txBody>
                  <a:tcPr marL="58749" marR="58749" marT="0" marB="0" anchor="b">
                    <a:lnL>
                      <a:noFill/>
                    </a:lnL>
                    <a:lnR>
                      <a:noFill/>
                    </a:lnR>
                    <a:lnT>
                      <a:noFill/>
                    </a:lnT>
                    <a:lnB>
                      <a:noFill/>
                    </a:lnB>
                    <a:noFill/>
                  </a:tcPr>
                </a:tc>
                <a:tc>
                  <a:txBody>
                    <a:bodyPr/>
                    <a:lstStyle/>
                    <a:p>
                      <a:endParaRPr lang="en-GB" sz="1000">
                        <a:effectLst/>
                        <a:latin typeface="Times New Roman" panose="02020603050405020304" pitchFamily="18" charset="0"/>
                      </a:endParaRPr>
                    </a:p>
                  </a:txBody>
                  <a:tcPr marL="58749" marR="58749" marT="0" marB="0" anchor="b">
                    <a:lnL>
                      <a:noFill/>
                    </a:lnL>
                    <a:lnR>
                      <a:noFill/>
                    </a:lnR>
                    <a:lnT>
                      <a:noFill/>
                    </a:lnT>
                    <a:lnB>
                      <a:noFill/>
                    </a:lnB>
                    <a:noFill/>
                  </a:tcPr>
                </a:tc>
                <a:tc>
                  <a:txBody>
                    <a:bodyPr/>
                    <a:lstStyle/>
                    <a:p>
                      <a:endParaRPr lang="en-GB" sz="1000">
                        <a:effectLst/>
                        <a:latin typeface="Times New Roman" panose="02020603050405020304" pitchFamily="18" charset="0"/>
                      </a:endParaRPr>
                    </a:p>
                  </a:txBody>
                  <a:tcPr marL="58749" marR="58749" marT="0" marB="0" anchor="b">
                    <a:lnL>
                      <a:noFill/>
                    </a:lnL>
                    <a:lnR>
                      <a:noFill/>
                    </a:lnR>
                    <a:lnT>
                      <a:noFill/>
                    </a:lnT>
                    <a:lnB>
                      <a:noFill/>
                    </a:lnB>
                    <a:noFill/>
                  </a:tcPr>
                </a:tc>
                <a:tc>
                  <a:txBody>
                    <a:bodyPr/>
                    <a:lstStyle/>
                    <a:p>
                      <a:endParaRPr lang="en-GB" sz="1000">
                        <a:effectLst/>
                        <a:latin typeface="Times New Roman" panose="02020603050405020304" pitchFamily="18" charset="0"/>
                      </a:endParaRPr>
                    </a:p>
                  </a:txBody>
                  <a:tcPr marL="58749" marR="58749" marT="0" marB="0" anchor="b">
                    <a:lnL>
                      <a:noFill/>
                    </a:lnL>
                    <a:lnR>
                      <a:noFill/>
                    </a:lnR>
                    <a:lnT>
                      <a:noFill/>
                    </a:lnT>
                    <a:lnB>
                      <a:noFill/>
                    </a:lnB>
                    <a:noFill/>
                  </a:tcPr>
                </a:tc>
                <a:extLst>
                  <a:ext uri="{0D108BD9-81ED-4DB2-BD59-A6C34878D82A}">
                    <a16:rowId xmlns:a16="http://schemas.microsoft.com/office/drawing/2014/main" val="381714193"/>
                  </a:ext>
                </a:extLst>
              </a:tr>
              <a:tr h="139552">
                <a:tc gridSpan="4">
                  <a:txBody>
                    <a:bodyPr/>
                    <a:lstStyle/>
                    <a:p>
                      <a:pPr algn="l">
                        <a:spcAft>
                          <a:spcPts val="600"/>
                        </a:spcAft>
                      </a:pPr>
                      <a:r>
                        <a:rPr lang="en-GB" sz="900" b="1">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Temperature at location X (end of outlet section 2)</a:t>
                      </a:r>
                      <a:endParaRPr lang="en-GB" sz="1000">
                        <a:effectLst/>
                        <a:latin typeface="Cambria" panose="02040503050406030204" pitchFamily="18" charset="0"/>
                        <a:ea typeface="Times New Roman" panose="02020603050405020304" pitchFamily="18" charset="0"/>
                        <a:cs typeface="Times New Roman" panose="02020603050405020304" pitchFamily="18" charset="0"/>
                      </a:endParaRPr>
                    </a:p>
                  </a:txBody>
                  <a:tcPr marL="58749" marR="58749" marT="0" marB="0" anchor="b">
                    <a:lnL>
                      <a:noFill/>
                    </a:lnL>
                    <a:lnR>
                      <a:noFill/>
                    </a:lnR>
                    <a:lnT>
                      <a:noFill/>
                    </a:lnT>
                    <a:lnB>
                      <a:noFill/>
                    </a:lnB>
                    <a:noFill/>
                  </a:tcPr>
                </a:tc>
                <a:tc hMerge="1">
                  <a:txBody>
                    <a:bodyPr/>
                    <a:lstStyle/>
                    <a:p>
                      <a:endParaRPr lang="en-GB"/>
                    </a:p>
                  </a:txBody>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2005466584"/>
                  </a:ext>
                </a:extLst>
              </a:tr>
              <a:tr h="139552">
                <a:tc>
                  <a:txBody>
                    <a:bodyPr/>
                    <a:lstStyle/>
                    <a:p>
                      <a:pPr algn="l">
                        <a:spcAft>
                          <a:spcPts val="600"/>
                        </a:spcAft>
                      </a:pPr>
                      <a:r>
                        <a:rPr lang="en-GB" sz="9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Up</a:t>
                      </a:r>
                      <a:endParaRPr lang="en-GB" sz="1000">
                        <a:effectLst/>
                        <a:latin typeface="Cambria" panose="02040503050406030204" pitchFamily="18" charset="0"/>
                        <a:ea typeface="Times New Roman" panose="02020603050405020304" pitchFamily="18" charset="0"/>
                        <a:cs typeface="Times New Roman" panose="02020603050405020304" pitchFamily="18" charset="0"/>
                      </a:endParaRPr>
                    </a:p>
                  </a:txBody>
                  <a:tcPr marL="58749" marR="58749" marT="0" marB="0" anchor="b">
                    <a:lnL>
                      <a:noFill/>
                    </a:lnL>
                    <a:lnR>
                      <a:noFill/>
                    </a:lnR>
                    <a:lnT>
                      <a:noFill/>
                    </a:lnT>
                    <a:lnB>
                      <a:noFill/>
                    </a:lnB>
                    <a:noFill/>
                  </a:tcPr>
                </a:tc>
                <a:tc>
                  <a:txBody>
                    <a:bodyPr/>
                    <a:lstStyle/>
                    <a:p>
                      <a:pPr algn="r">
                        <a:spcAft>
                          <a:spcPts val="600"/>
                        </a:spcAft>
                      </a:pPr>
                      <a:r>
                        <a:rPr lang="en-GB" sz="9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105</a:t>
                      </a:r>
                      <a:endParaRPr lang="en-GB" sz="1000">
                        <a:effectLst/>
                        <a:latin typeface="Cambria" panose="02040503050406030204" pitchFamily="18" charset="0"/>
                        <a:ea typeface="Times New Roman" panose="02020603050405020304" pitchFamily="18" charset="0"/>
                        <a:cs typeface="Times New Roman" panose="02020603050405020304" pitchFamily="18" charset="0"/>
                      </a:endParaRPr>
                    </a:p>
                  </a:txBody>
                  <a:tcPr marL="58749" marR="58749" marT="0" marB="0" anchor="b">
                    <a:lnL>
                      <a:noFill/>
                    </a:lnL>
                    <a:lnR>
                      <a:noFill/>
                    </a:lnR>
                    <a:lnT>
                      <a:noFill/>
                    </a:lnT>
                    <a:lnB>
                      <a:noFill/>
                    </a:lnB>
                    <a:solidFill>
                      <a:srgbClr val="F2F2F2"/>
                    </a:solidFill>
                  </a:tcPr>
                </a:tc>
                <a:tc>
                  <a:txBody>
                    <a:bodyPr/>
                    <a:lstStyle/>
                    <a:p>
                      <a:pPr algn="l">
                        <a:spcAft>
                          <a:spcPts val="600"/>
                        </a:spcAft>
                      </a:pPr>
                      <a:r>
                        <a:rPr lang="en-GB" sz="9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[W/m2-K]</a:t>
                      </a:r>
                      <a:endParaRPr lang="en-GB" sz="1000">
                        <a:effectLst/>
                        <a:latin typeface="Cambria" panose="02040503050406030204" pitchFamily="18" charset="0"/>
                        <a:ea typeface="Times New Roman" panose="02020603050405020304" pitchFamily="18" charset="0"/>
                        <a:cs typeface="Times New Roman" panose="02020603050405020304" pitchFamily="18" charset="0"/>
                      </a:endParaRPr>
                    </a:p>
                  </a:txBody>
                  <a:tcPr marL="58749" marR="58749" marT="0" marB="0" anchor="b">
                    <a:lnL>
                      <a:noFill/>
                    </a:lnL>
                    <a:lnR>
                      <a:noFill/>
                    </a:lnR>
                    <a:lnT>
                      <a:noFill/>
                    </a:lnT>
                    <a:lnB>
                      <a:noFill/>
                    </a:lnB>
                    <a:noFill/>
                  </a:tcPr>
                </a:tc>
                <a:tc>
                  <a:txBody>
                    <a:bodyPr/>
                    <a:lstStyle/>
                    <a:p>
                      <a:pPr algn="l">
                        <a:spcAft>
                          <a:spcPts val="600"/>
                        </a:spcAft>
                      </a:pPr>
                      <a:r>
                        <a:rPr lang="en-GB" sz="9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overall HTC</a:t>
                      </a:r>
                      <a:endParaRPr lang="en-GB" sz="1000">
                        <a:effectLst/>
                        <a:latin typeface="Cambria" panose="02040503050406030204" pitchFamily="18" charset="0"/>
                        <a:ea typeface="Times New Roman" panose="02020603050405020304" pitchFamily="18" charset="0"/>
                        <a:cs typeface="Times New Roman" panose="02020603050405020304" pitchFamily="18" charset="0"/>
                      </a:endParaRPr>
                    </a:p>
                  </a:txBody>
                  <a:tcPr marL="58749" marR="58749" marT="0" marB="0" anchor="b">
                    <a:lnL>
                      <a:noFill/>
                    </a:lnL>
                    <a:lnR>
                      <a:noFill/>
                    </a:lnR>
                    <a:lnT>
                      <a:noFill/>
                    </a:lnT>
                    <a:lnB>
                      <a:noFill/>
                    </a:lnB>
                    <a:noFill/>
                  </a:tcPr>
                </a:tc>
                <a:extLst>
                  <a:ext uri="{0D108BD9-81ED-4DB2-BD59-A6C34878D82A}">
                    <a16:rowId xmlns:a16="http://schemas.microsoft.com/office/drawing/2014/main" val="3775370716"/>
                  </a:ext>
                </a:extLst>
              </a:tr>
              <a:tr h="279105">
                <a:tc>
                  <a:txBody>
                    <a:bodyPr/>
                    <a:lstStyle/>
                    <a:p>
                      <a:pPr algn="l">
                        <a:spcAft>
                          <a:spcPts val="600"/>
                        </a:spcAft>
                      </a:pPr>
                      <a:r>
                        <a:rPr lang="en-GB" sz="9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cp</a:t>
                      </a:r>
                      <a:endParaRPr lang="en-GB" sz="1000">
                        <a:effectLst/>
                        <a:latin typeface="Cambria" panose="02040503050406030204" pitchFamily="18" charset="0"/>
                        <a:ea typeface="Times New Roman" panose="02020603050405020304" pitchFamily="18" charset="0"/>
                        <a:cs typeface="Times New Roman" panose="02020603050405020304" pitchFamily="18" charset="0"/>
                      </a:endParaRPr>
                    </a:p>
                  </a:txBody>
                  <a:tcPr marL="58749" marR="58749" marT="0" marB="0" anchor="b">
                    <a:lnL>
                      <a:noFill/>
                    </a:lnL>
                    <a:lnR>
                      <a:noFill/>
                    </a:lnR>
                    <a:lnT>
                      <a:noFill/>
                    </a:lnT>
                    <a:lnB>
                      <a:noFill/>
                    </a:lnB>
                    <a:noFill/>
                  </a:tcPr>
                </a:tc>
                <a:tc>
                  <a:txBody>
                    <a:bodyPr/>
                    <a:lstStyle/>
                    <a:p>
                      <a:pPr algn="r">
                        <a:spcAft>
                          <a:spcPts val="600"/>
                        </a:spcAft>
                      </a:pPr>
                      <a:r>
                        <a:rPr lang="en-GB" sz="9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0.521</a:t>
                      </a:r>
                      <a:endParaRPr lang="en-GB" sz="1000">
                        <a:effectLst/>
                        <a:latin typeface="Cambria" panose="02040503050406030204" pitchFamily="18" charset="0"/>
                        <a:ea typeface="Times New Roman" panose="02020603050405020304" pitchFamily="18" charset="0"/>
                        <a:cs typeface="Times New Roman" panose="02020603050405020304" pitchFamily="18" charset="0"/>
                      </a:endParaRPr>
                    </a:p>
                  </a:txBody>
                  <a:tcPr marL="58749" marR="58749" marT="0" marB="0" anchor="b">
                    <a:lnL>
                      <a:noFill/>
                    </a:lnL>
                    <a:lnR>
                      <a:noFill/>
                    </a:lnR>
                    <a:lnT>
                      <a:noFill/>
                    </a:lnT>
                    <a:lnB>
                      <a:noFill/>
                    </a:lnB>
                    <a:solidFill>
                      <a:srgbClr val="F2F2F2"/>
                    </a:solidFill>
                  </a:tcPr>
                </a:tc>
                <a:tc>
                  <a:txBody>
                    <a:bodyPr/>
                    <a:lstStyle/>
                    <a:p>
                      <a:pPr algn="l">
                        <a:spcAft>
                          <a:spcPts val="600"/>
                        </a:spcAft>
                      </a:pPr>
                      <a:r>
                        <a:rPr lang="en-GB" sz="9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[kJ/kg-K]</a:t>
                      </a:r>
                      <a:endParaRPr lang="en-GB" sz="1000">
                        <a:effectLst/>
                        <a:latin typeface="Cambria" panose="02040503050406030204" pitchFamily="18" charset="0"/>
                        <a:ea typeface="Times New Roman" panose="02020603050405020304" pitchFamily="18" charset="0"/>
                        <a:cs typeface="Times New Roman" panose="02020603050405020304" pitchFamily="18" charset="0"/>
                      </a:endParaRPr>
                    </a:p>
                  </a:txBody>
                  <a:tcPr marL="58749" marR="58749" marT="0" marB="0" anchor="b">
                    <a:lnL>
                      <a:noFill/>
                    </a:lnL>
                    <a:lnR>
                      <a:noFill/>
                    </a:lnR>
                    <a:lnT>
                      <a:noFill/>
                    </a:lnT>
                    <a:lnB>
                      <a:noFill/>
                    </a:lnB>
                    <a:noFill/>
                  </a:tcPr>
                </a:tc>
                <a:tc>
                  <a:txBody>
                    <a:bodyPr/>
                    <a:lstStyle/>
                    <a:p>
                      <a:pPr algn="l">
                        <a:spcAft>
                          <a:spcPts val="600"/>
                        </a:spcAft>
                      </a:pPr>
                      <a:r>
                        <a:rPr lang="en-GB" sz="9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specific heat at mean temperature between saturation and 922 K</a:t>
                      </a:r>
                      <a:endParaRPr lang="en-GB" sz="1000">
                        <a:effectLst/>
                        <a:latin typeface="Cambria" panose="02040503050406030204" pitchFamily="18" charset="0"/>
                        <a:ea typeface="Times New Roman" panose="02020603050405020304" pitchFamily="18" charset="0"/>
                        <a:cs typeface="Times New Roman" panose="02020603050405020304" pitchFamily="18" charset="0"/>
                      </a:endParaRPr>
                    </a:p>
                  </a:txBody>
                  <a:tcPr marL="58749" marR="58749" marT="0" marB="0" anchor="b">
                    <a:lnL>
                      <a:noFill/>
                    </a:lnL>
                    <a:lnR>
                      <a:noFill/>
                    </a:lnR>
                    <a:lnT>
                      <a:noFill/>
                    </a:lnT>
                    <a:lnB>
                      <a:noFill/>
                    </a:lnB>
                    <a:noFill/>
                  </a:tcPr>
                </a:tc>
                <a:extLst>
                  <a:ext uri="{0D108BD9-81ED-4DB2-BD59-A6C34878D82A}">
                    <a16:rowId xmlns:a16="http://schemas.microsoft.com/office/drawing/2014/main" val="2667596053"/>
                  </a:ext>
                </a:extLst>
              </a:tr>
              <a:tr h="139552">
                <a:tc>
                  <a:txBody>
                    <a:bodyPr/>
                    <a:lstStyle/>
                    <a:p>
                      <a:pPr algn="l">
                        <a:spcAft>
                          <a:spcPts val="600"/>
                        </a:spcAft>
                      </a:pPr>
                      <a:r>
                        <a:rPr lang="en-GB" sz="9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Tx = Texit,Pb</a:t>
                      </a:r>
                      <a:endParaRPr lang="en-GB" sz="1000">
                        <a:effectLst/>
                        <a:latin typeface="Cambria" panose="02040503050406030204" pitchFamily="18" charset="0"/>
                        <a:ea typeface="Times New Roman" panose="02020603050405020304" pitchFamily="18" charset="0"/>
                        <a:cs typeface="Times New Roman" panose="02020603050405020304" pitchFamily="18" charset="0"/>
                      </a:endParaRPr>
                    </a:p>
                  </a:txBody>
                  <a:tcPr marL="58749" marR="58749" marT="0" marB="0" anchor="b">
                    <a:lnL>
                      <a:noFill/>
                    </a:lnL>
                    <a:lnR>
                      <a:noFill/>
                    </a:lnR>
                    <a:lnT>
                      <a:noFill/>
                    </a:lnT>
                    <a:lnB>
                      <a:noFill/>
                    </a:lnB>
                    <a:noFill/>
                  </a:tcPr>
                </a:tc>
                <a:tc>
                  <a:txBody>
                    <a:bodyPr/>
                    <a:lstStyle/>
                    <a:p>
                      <a:pPr algn="r">
                        <a:spcAft>
                          <a:spcPts val="600"/>
                        </a:spcAft>
                      </a:pPr>
                      <a:r>
                        <a:rPr lang="en-GB" sz="9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453.6904</a:t>
                      </a:r>
                      <a:endParaRPr lang="en-GB" sz="1000">
                        <a:effectLst/>
                        <a:latin typeface="Cambria" panose="02040503050406030204" pitchFamily="18" charset="0"/>
                        <a:ea typeface="Times New Roman" panose="02020603050405020304" pitchFamily="18" charset="0"/>
                        <a:cs typeface="Times New Roman" panose="02020603050405020304" pitchFamily="18" charset="0"/>
                      </a:endParaRPr>
                    </a:p>
                  </a:txBody>
                  <a:tcPr marL="58749" marR="58749" marT="0" marB="0" anchor="b">
                    <a:lnL>
                      <a:noFill/>
                    </a:lnL>
                    <a:lnR>
                      <a:noFill/>
                    </a:lnR>
                    <a:lnT>
                      <a:noFill/>
                    </a:lnT>
                    <a:lnB>
                      <a:noFill/>
                    </a:lnB>
                    <a:noFill/>
                  </a:tcPr>
                </a:tc>
                <a:tc>
                  <a:txBody>
                    <a:bodyPr/>
                    <a:lstStyle/>
                    <a:p>
                      <a:pPr algn="l">
                        <a:spcAft>
                          <a:spcPts val="600"/>
                        </a:spcAft>
                      </a:pPr>
                      <a:r>
                        <a:rPr lang="en-GB" sz="9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[K]</a:t>
                      </a:r>
                      <a:endParaRPr lang="en-GB" sz="1000">
                        <a:effectLst/>
                        <a:latin typeface="Cambria" panose="02040503050406030204" pitchFamily="18" charset="0"/>
                        <a:ea typeface="Times New Roman" panose="02020603050405020304" pitchFamily="18" charset="0"/>
                        <a:cs typeface="Times New Roman" panose="02020603050405020304" pitchFamily="18" charset="0"/>
                      </a:endParaRPr>
                    </a:p>
                  </a:txBody>
                  <a:tcPr marL="58749" marR="58749" marT="0" marB="0" anchor="b">
                    <a:lnL>
                      <a:noFill/>
                    </a:lnL>
                    <a:lnR>
                      <a:noFill/>
                    </a:lnR>
                    <a:lnT>
                      <a:noFill/>
                    </a:lnT>
                    <a:lnB>
                      <a:noFill/>
                    </a:lnB>
                    <a:noFill/>
                  </a:tcPr>
                </a:tc>
                <a:tc>
                  <a:txBody>
                    <a:bodyPr/>
                    <a:lstStyle/>
                    <a:p>
                      <a:pPr algn="l">
                        <a:spcAft>
                          <a:spcPts val="600"/>
                        </a:spcAft>
                      </a:pPr>
                      <a:r>
                        <a:rPr lang="en-GB" sz="9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temperature at location x (system exit)</a:t>
                      </a:r>
                      <a:endParaRPr lang="en-GB" sz="1000">
                        <a:effectLst/>
                        <a:latin typeface="Cambria" panose="02040503050406030204" pitchFamily="18" charset="0"/>
                        <a:ea typeface="Times New Roman" panose="02020603050405020304" pitchFamily="18" charset="0"/>
                        <a:cs typeface="Times New Roman" panose="02020603050405020304" pitchFamily="18" charset="0"/>
                      </a:endParaRPr>
                    </a:p>
                  </a:txBody>
                  <a:tcPr marL="58749" marR="58749" marT="0" marB="0" anchor="b">
                    <a:lnL>
                      <a:noFill/>
                    </a:lnL>
                    <a:lnR>
                      <a:noFill/>
                    </a:lnR>
                    <a:lnT>
                      <a:noFill/>
                    </a:lnT>
                    <a:lnB>
                      <a:noFill/>
                    </a:lnB>
                    <a:noFill/>
                  </a:tcPr>
                </a:tc>
                <a:extLst>
                  <a:ext uri="{0D108BD9-81ED-4DB2-BD59-A6C34878D82A}">
                    <a16:rowId xmlns:a16="http://schemas.microsoft.com/office/drawing/2014/main" val="3408967982"/>
                  </a:ext>
                </a:extLst>
              </a:tr>
              <a:tr h="155058">
                <a:tc>
                  <a:txBody>
                    <a:bodyPr/>
                    <a:lstStyle/>
                    <a:p>
                      <a:endParaRPr lang="en-GB" sz="1000">
                        <a:effectLst/>
                        <a:latin typeface="Times New Roman" panose="02020603050405020304" pitchFamily="18" charset="0"/>
                      </a:endParaRPr>
                    </a:p>
                  </a:txBody>
                  <a:tcPr marL="58749" marR="58749" marT="0" marB="0" anchor="b">
                    <a:lnL>
                      <a:noFill/>
                    </a:lnL>
                    <a:lnR>
                      <a:noFill/>
                    </a:lnR>
                    <a:lnT>
                      <a:noFill/>
                    </a:lnT>
                    <a:lnB>
                      <a:noFill/>
                    </a:lnB>
                    <a:noFill/>
                  </a:tcPr>
                </a:tc>
                <a:tc>
                  <a:txBody>
                    <a:bodyPr/>
                    <a:lstStyle/>
                    <a:p>
                      <a:endParaRPr lang="en-GB" sz="1000">
                        <a:effectLst/>
                        <a:latin typeface="Times New Roman" panose="02020603050405020304" pitchFamily="18" charset="0"/>
                      </a:endParaRPr>
                    </a:p>
                  </a:txBody>
                  <a:tcPr marL="58749" marR="58749" marT="0" marB="0" anchor="b">
                    <a:lnL>
                      <a:noFill/>
                    </a:lnL>
                    <a:lnR>
                      <a:noFill/>
                    </a:lnR>
                    <a:lnT>
                      <a:noFill/>
                    </a:lnT>
                    <a:lnB>
                      <a:noFill/>
                    </a:lnB>
                    <a:noFill/>
                  </a:tcPr>
                </a:tc>
                <a:tc>
                  <a:txBody>
                    <a:bodyPr/>
                    <a:lstStyle/>
                    <a:p>
                      <a:endParaRPr lang="en-GB" sz="1000">
                        <a:effectLst/>
                        <a:latin typeface="Times New Roman" panose="02020603050405020304" pitchFamily="18" charset="0"/>
                      </a:endParaRPr>
                    </a:p>
                  </a:txBody>
                  <a:tcPr marL="58749" marR="58749" marT="0" marB="0" anchor="b">
                    <a:lnL>
                      <a:noFill/>
                    </a:lnL>
                    <a:lnR>
                      <a:noFill/>
                    </a:lnR>
                    <a:lnT>
                      <a:noFill/>
                    </a:lnT>
                    <a:lnB>
                      <a:noFill/>
                    </a:lnB>
                    <a:noFill/>
                  </a:tcPr>
                </a:tc>
                <a:tc>
                  <a:txBody>
                    <a:bodyPr/>
                    <a:lstStyle/>
                    <a:p>
                      <a:endParaRPr lang="en-GB" sz="1000">
                        <a:effectLst/>
                        <a:latin typeface="Times New Roman" panose="02020603050405020304" pitchFamily="18" charset="0"/>
                      </a:endParaRPr>
                    </a:p>
                  </a:txBody>
                  <a:tcPr marL="58749" marR="58749" marT="0" marB="0" anchor="b">
                    <a:lnL>
                      <a:noFill/>
                    </a:lnL>
                    <a:lnR>
                      <a:noFill/>
                    </a:lnR>
                    <a:lnT>
                      <a:noFill/>
                    </a:lnT>
                    <a:lnB>
                      <a:noFill/>
                    </a:lnB>
                    <a:noFill/>
                  </a:tcPr>
                </a:tc>
                <a:extLst>
                  <a:ext uri="{0D108BD9-81ED-4DB2-BD59-A6C34878D82A}">
                    <a16:rowId xmlns:a16="http://schemas.microsoft.com/office/drawing/2014/main" val="22771873"/>
                  </a:ext>
                </a:extLst>
              </a:tr>
              <a:tr h="155058">
                <a:tc>
                  <a:txBody>
                    <a:bodyPr/>
                    <a:lstStyle/>
                    <a:p>
                      <a:pPr algn="l">
                        <a:spcAft>
                          <a:spcPts val="600"/>
                        </a:spcAft>
                      </a:pPr>
                      <a:r>
                        <a:rPr lang="en-GB" sz="900" b="1">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Exit process parameters</a:t>
                      </a:r>
                      <a:endParaRPr lang="en-GB" sz="1000">
                        <a:effectLst/>
                        <a:latin typeface="Cambria" panose="02040503050406030204" pitchFamily="18" charset="0"/>
                        <a:ea typeface="Times New Roman" panose="02020603050405020304" pitchFamily="18" charset="0"/>
                        <a:cs typeface="Times New Roman" panose="02020603050405020304" pitchFamily="18" charset="0"/>
                      </a:endParaRPr>
                    </a:p>
                  </a:txBody>
                  <a:tcPr marL="58749" marR="58749" marT="0" marB="0" anchor="b">
                    <a:lnL>
                      <a:noFill/>
                    </a:lnL>
                    <a:lnR>
                      <a:noFill/>
                    </a:lnR>
                    <a:lnT>
                      <a:noFill/>
                    </a:lnT>
                    <a:lnB>
                      <a:noFill/>
                    </a:lnB>
                    <a:noFill/>
                  </a:tcPr>
                </a:tc>
                <a:tc>
                  <a:txBody>
                    <a:bodyPr/>
                    <a:lstStyle/>
                    <a:p>
                      <a:endParaRPr lang="en-GB" sz="1000">
                        <a:effectLst/>
                        <a:latin typeface="Times New Roman" panose="02020603050405020304" pitchFamily="18" charset="0"/>
                      </a:endParaRPr>
                    </a:p>
                  </a:txBody>
                  <a:tcPr marL="58749" marR="58749" marT="0" marB="0" anchor="b">
                    <a:lnL>
                      <a:noFill/>
                    </a:lnL>
                    <a:lnR>
                      <a:noFill/>
                    </a:lnR>
                    <a:lnT>
                      <a:noFill/>
                    </a:lnT>
                    <a:lnB>
                      <a:noFill/>
                    </a:lnB>
                    <a:noFill/>
                  </a:tcPr>
                </a:tc>
                <a:tc>
                  <a:txBody>
                    <a:bodyPr/>
                    <a:lstStyle/>
                    <a:p>
                      <a:endParaRPr lang="en-GB" sz="1000">
                        <a:effectLst/>
                        <a:latin typeface="Times New Roman" panose="02020603050405020304" pitchFamily="18" charset="0"/>
                      </a:endParaRPr>
                    </a:p>
                  </a:txBody>
                  <a:tcPr marL="58749" marR="58749" marT="0" marB="0" anchor="b">
                    <a:lnL>
                      <a:noFill/>
                    </a:lnL>
                    <a:lnR>
                      <a:noFill/>
                    </a:lnR>
                    <a:lnT>
                      <a:noFill/>
                    </a:lnT>
                    <a:lnB>
                      <a:noFill/>
                    </a:lnB>
                    <a:noFill/>
                  </a:tcPr>
                </a:tc>
                <a:tc>
                  <a:txBody>
                    <a:bodyPr/>
                    <a:lstStyle/>
                    <a:p>
                      <a:endParaRPr lang="en-GB" sz="1000">
                        <a:effectLst/>
                        <a:latin typeface="Times New Roman" panose="02020603050405020304" pitchFamily="18" charset="0"/>
                      </a:endParaRPr>
                    </a:p>
                  </a:txBody>
                  <a:tcPr marL="58749" marR="58749" marT="0" marB="0" anchor="b">
                    <a:lnL>
                      <a:noFill/>
                    </a:lnL>
                    <a:lnR>
                      <a:noFill/>
                    </a:lnR>
                    <a:lnT>
                      <a:noFill/>
                    </a:lnT>
                    <a:lnB>
                      <a:noFill/>
                    </a:lnB>
                    <a:noFill/>
                  </a:tcPr>
                </a:tc>
                <a:extLst>
                  <a:ext uri="{0D108BD9-81ED-4DB2-BD59-A6C34878D82A}">
                    <a16:rowId xmlns:a16="http://schemas.microsoft.com/office/drawing/2014/main" val="193362036"/>
                  </a:ext>
                </a:extLst>
              </a:tr>
              <a:tr h="139552">
                <a:tc>
                  <a:txBody>
                    <a:bodyPr/>
                    <a:lstStyle/>
                    <a:p>
                      <a:pPr algn="l">
                        <a:spcAft>
                          <a:spcPts val="600"/>
                        </a:spcAft>
                      </a:pPr>
                      <a:r>
                        <a:rPr lang="fr-CH" sz="9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vexit,Pb(Pexit,Texit,Pb)</a:t>
                      </a:r>
                      <a:endParaRPr lang="en-GB" sz="1000">
                        <a:effectLst/>
                        <a:latin typeface="Cambria" panose="02040503050406030204" pitchFamily="18" charset="0"/>
                        <a:ea typeface="Times New Roman" panose="02020603050405020304" pitchFamily="18" charset="0"/>
                        <a:cs typeface="Times New Roman" panose="02020603050405020304" pitchFamily="18" charset="0"/>
                      </a:endParaRPr>
                    </a:p>
                  </a:txBody>
                  <a:tcPr marL="58749" marR="58749" marT="0" marB="0" anchor="b">
                    <a:lnL>
                      <a:noFill/>
                    </a:lnL>
                    <a:lnR>
                      <a:noFill/>
                    </a:lnR>
                    <a:lnT>
                      <a:noFill/>
                    </a:lnT>
                    <a:lnB>
                      <a:noFill/>
                    </a:lnB>
                    <a:noFill/>
                  </a:tcPr>
                </a:tc>
                <a:tc>
                  <a:txBody>
                    <a:bodyPr/>
                    <a:lstStyle/>
                    <a:p>
                      <a:pPr algn="r">
                        <a:spcAft>
                          <a:spcPts val="600"/>
                        </a:spcAft>
                      </a:pPr>
                      <a:r>
                        <a:rPr lang="en-GB" sz="9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1.02818</a:t>
                      </a:r>
                      <a:endParaRPr lang="en-GB" sz="1000">
                        <a:effectLst/>
                        <a:latin typeface="Cambria" panose="02040503050406030204" pitchFamily="18" charset="0"/>
                        <a:ea typeface="Times New Roman" panose="02020603050405020304" pitchFamily="18" charset="0"/>
                        <a:cs typeface="Times New Roman" panose="02020603050405020304" pitchFamily="18" charset="0"/>
                      </a:endParaRPr>
                    </a:p>
                  </a:txBody>
                  <a:tcPr marL="58749" marR="58749" marT="0" marB="0" anchor="b">
                    <a:lnL>
                      <a:noFill/>
                    </a:lnL>
                    <a:lnR>
                      <a:noFill/>
                    </a:lnR>
                    <a:lnT>
                      <a:noFill/>
                    </a:lnT>
                    <a:lnB>
                      <a:noFill/>
                    </a:lnB>
                    <a:solidFill>
                      <a:srgbClr val="E2EFDA"/>
                    </a:solidFill>
                  </a:tcPr>
                </a:tc>
                <a:tc>
                  <a:txBody>
                    <a:bodyPr/>
                    <a:lstStyle/>
                    <a:p>
                      <a:pPr algn="l">
                        <a:spcAft>
                          <a:spcPts val="600"/>
                        </a:spcAft>
                      </a:pPr>
                      <a:r>
                        <a:rPr lang="en-GB" sz="9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[m3/kg]</a:t>
                      </a:r>
                      <a:endParaRPr lang="en-GB" sz="1000">
                        <a:effectLst/>
                        <a:latin typeface="Cambria" panose="02040503050406030204" pitchFamily="18" charset="0"/>
                        <a:ea typeface="Times New Roman" panose="02020603050405020304" pitchFamily="18" charset="0"/>
                        <a:cs typeface="Times New Roman" panose="02020603050405020304" pitchFamily="18" charset="0"/>
                      </a:endParaRPr>
                    </a:p>
                  </a:txBody>
                  <a:tcPr marL="58749" marR="58749" marT="0" marB="0" anchor="b">
                    <a:lnL>
                      <a:noFill/>
                    </a:lnL>
                    <a:lnR>
                      <a:noFill/>
                    </a:lnR>
                    <a:lnT>
                      <a:noFill/>
                    </a:lnT>
                    <a:lnB>
                      <a:noFill/>
                    </a:lnB>
                    <a:noFill/>
                  </a:tcPr>
                </a:tc>
                <a:tc>
                  <a:txBody>
                    <a:bodyPr/>
                    <a:lstStyle/>
                    <a:p>
                      <a:pPr algn="l">
                        <a:spcAft>
                          <a:spcPts val="600"/>
                        </a:spcAft>
                      </a:pPr>
                      <a:r>
                        <a:rPr lang="en-GB" sz="9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specific volume at system exit</a:t>
                      </a:r>
                      <a:endParaRPr lang="en-GB" sz="1000">
                        <a:effectLst/>
                        <a:latin typeface="Cambria" panose="02040503050406030204" pitchFamily="18" charset="0"/>
                        <a:ea typeface="Times New Roman" panose="02020603050405020304" pitchFamily="18" charset="0"/>
                        <a:cs typeface="Times New Roman" panose="02020603050405020304" pitchFamily="18" charset="0"/>
                      </a:endParaRPr>
                    </a:p>
                  </a:txBody>
                  <a:tcPr marL="58749" marR="58749" marT="0" marB="0" anchor="b">
                    <a:lnL>
                      <a:noFill/>
                    </a:lnL>
                    <a:lnR>
                      <a:noFill/>
                    </a:lnR>
                    <a:lnT>
                      <a:noFill/>
                    </a:lnT>
                    <a:lnB>
                      <a:noFill/>
                    </a:lnB>
                    <a:noFill/>
                  </a:tcPr>
                </a:tc>
                <a:extLst>
                  <a:ext uri="{0D108BD9-81ED-4DB2-BD59-A6C34878D82A}">
                    <a16:rowId xmlns:a16="http://schemas.microsoft.com/office/drawing/2014/main" val="4001440580"/>
                  </a:ext>
                </a:extLst>
              </a:tr>
              <a:tr h="139552">
                <a:tc>
                  <a:txBody>
                    <a:bodyPr/>
                    <a:lstStyle/>
                    <a:p>
                      <a:pPr algn="l">
                        <a:spcAft>
                          <a:spcPts val="600"/>
                        </a:spcAft>
                      </a:pPr>
                      <a:r>
                        <a:rPr lang="en-GB" sz="9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vb,Pb + vexit,Pb</a:t>
                      </a:r>
                      <a:endParaRPr lang="en-GB" sz="1000">
                        <a:effectLst/>
                        <a:latin typeface="Cambria" panose="02040503050406030204" pitchFamily="18" charset="0"/>
                        <a:ea typeface="Times New Roman" panose="02020603050405020304" pitchFamily="18" charset="0"/>
                        <a:cs typeface="Times New Roman" panose="02020603050405020304" pitchFamily="18" charset="0"/>
                      </a:endParaRPr>
                    </a:p>
                  </a:txBody>
                  <a:tcPr marL="58749" marR="58749" marT="0" marB="0" anchor="b">
                    <a:lnL>
                      <a:noFill/>
                    </a:lnL>
                    <a:lnR>
                      <a:noFill/>
                    </a:lnR>
                    <a:lnT>
                      <a:noFill/>
                    </a:lnT>
                    <a:lnB>
                      <a:noFill/>
                    </a:lnB>
                    <a:noFill/>
                  </a:tcPr>
                </a:tc>
                <a:tc>
                  <a:txBody>
                    <a:bodyPr/>
                    <a:lstStyle/>
                    <a:p>
                      <a:pPr algn="r">
                        <a:spcAft>
                          <a:spcPts val="600"/>
                        </a:spcAft>
                      </a:pPr>
                      <a:r>
                        <a:rPr lang="en-GB" sz="9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1.586399</a:t>
                      </a:r>
                      <a:endParaRPr lang="en-GB" sz="1000">
                        <a:effectLst/>
                        <a:latin typeface="Cambria" panose="02040503050406030204" pitchFamily="18" charset="0"/>
                        <a:ea typeface="Times New Roman" panose="02020603050405020304" pitchFamily="18" charset="0"/>
                        <a:cs typeface="Times New Roman" panose="02020603050405020304" pitchFamily="18" charset="0"/>
                      </a:endParaRPr>
                    </a:p>
                  </a:txBody>
                  <a:tcPr marL="58749" marR="58749" marT="0" marB="0" anchor="b">
                    <a:lnL>
                      <a:noFill/>
                    </a:lnL>
                    <a:lnR>
                      <a:noFill/>
                    </a:lnR>
                    <a:lnT>
                      <a:noFill/>
                    </a:lnT>
                    <a:lnB>
                      <a:noFill/>
                    </a:lnB>
                    <a:noFill/>
                  </a:tcPr>
                </a:tc>
                <a:tc>
                  <a:txBody>
                    <a:bodyPr/>
                    <a:lstStyle/>
                    <a:p>
                      <a:pPr algn="l">
                        <a:spcAft>
                          <a:spcPts val="600"/>
                        </a:spcAft>
                      </a:pPr>
                      <a:r>
                        <a:rPr lang="en-GB" sz="9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[m3/kg]</a:t>
                      </a:r>
                      <a:endParaRPr lang="en-GB" sz="1000">
                        <a:effectLst/>
                        <a:latin typeface="Cambria" panose="02040503050406030204" pitchFamily="18" charset="0"/>
                        <a:ea typeface="Times New Roman" panose="02020603050405020304" pitchFamily="18" charset="0"/>
                        <a:cs typeface="Times New Roman" panose="02020603050405020304" pitchFamily="18" charset="0"/>
                      </a:endParaRPr>
                    </a:p>
                  </a:txBody>
                  <a:tcPr marL="58749" marR="58749" marT="0" marB="0" anchor="b">
                    <a:lnL>
                      <a:noFill/>
                    </a:lnL>
                    <a:lnR>
                      <a:noFill/>
                    </a:lnR>
                    <a:lnT>
                      <a:noFill/>
                    </a:lnT>
                    <a:lnB>
                      <a:noFill/>
                    </a:lnB>
                    <a:noFill/>
                  </a:tcPr>
                </a:tc>
                <a:tc>
                  <a:txBody>
                    <a:bodyPr/>
                    <a:lstStyle/>
                    <a:p>
                      <a:pPr algn="l">
                        <a:spcAft>
                          <a:spcPts val="600"/>
                        </a:spcAft>
                      </a:pPr>
                      <a:r>
                        <a:rPr lang="en-GB" sz="9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multiplication factor, eqn. (40) ISO 21013-3</a:t>
                      </a:r>
                      <a:endParaRPr lang="en-GB" sz="1000">
                        <a:effectLst/>
                        <a:latin typeface="Cambria" panose="02040503050406030204" pitchFamily="18" charset="0"/>
                        <a:ea typeface="Times New Roman" panose="02020603050405020304" pitchFamily="18" charset="0"/>
                        <a:cs typeface="Times New Roman" panose="02020603050405020304" pitchFamily="18" charset="0"/>
                      </a:endParaRPr>
                    </a:p>
                  </a:txBody>
                  <a:tcPr marL="58749" marR="58749" marT="0" marB="0" anchor="b">
                    <a:lnL>
                      <a:noFill/>
                    </a:lnL>
                    <a:lnR>
                      <a:noFill/>
                    </a:lnR>
                    <a:lnT>
                      <a:noFill/>
                    </a:lnT>
                    <a:lnB>
                      <a:noFill/>
                    </a:lnB>
                    <a:noFill/>
                  </a:tcPr>
                </a:tc>
                <a:extLst>
                  <a:ext uri="{0D108BD9-81ED-4DB2-BD59-A6C34878D82A}">
                    <a16:rowId xmlns:a16="http://schemas.microsoft.com/office/drawing/2014/main" val="1387510793"/>
                  </a:ext>
                </a:extLst>
              </a:tr>
              <a:tr h="139552">
                <a:tc>
                  <a:txBody>
                    <a:bodyPr/>
                    <a:lstStyle/>
                    <a:p>
                      <a:pPr algn="l">
                        <a:spcAft>
                          <a:spcPts val="600"/>
                        </a:spcAft>
                      </a:pPr>
                      <a:r>
                        <a:rPr lang="en-GB" sz="9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Pb,actual</a:t>
                      </a:r>
                      <a:endParaRPr lang="en-GB" sz="1000">
                        <a:effectLst/>
                        <a:latin typeface="Cambria" panose="02040503050406030204" pitchFamily="18" charset="0"/>
                        <a:ea typeface="Times New Roman" panose="02020603050405020304" pitchFamily="18" charset="0"/>
                        <a:cs typeface="Times New Roman" panose="02020603050405020304" pitchFamily="18" charset="0"/>
                      </a:endParaRPr>
                    </a:p>
                  </a:txBody>
                  <a:tcPr marL="58749" marR="58749" marT="0" marB="0" anchor="b">
                    <a:lnL>
                      <a:noFill/>
                    </a:lnL>
                    <a:lnR>
                      <a:noFill/>
                    </a:lnR>
                    <a:lnT>
                      <a:noFill/>
                    </a:lnT>
                    <a:lnB>
                      <a:noFill/>
                    </a:lnB>
                    <a:noFill/>
                  </a:tcPr>
                </a:tc>
                <a:tc>
                  <a:txBody>
                    <a:bodyPr/>
                    <a:lstStyle/>
                    <a:p>
                      <a:pPr algn="r">
                        <a:spcAft>
                          <a:spcPts val="600"/>
                        </a:spcAft>
                      </a:pPr>
                      <a:r>
                        <a:rPr lang="en-GB" sz="9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0.918487</a:t>
                      </a:r>
                      <a:endParaRPr lang="en-GB" sz="1000">
                        <a:effectLst/>
                        <a:latin typeface="Cambria" panose="02040503050406030204" pitchFamily="18" charset="0"/>
                        <a:ea typeface="Times New Roman" panose="02020603050405020304" pitchFamily="18" charset="0"/>
                        <a:cs typeface="Times New Roman" panose="02020603050405020304" pitchFamily="18" charset="0"/>
                      </a:endParaRPr>
                    </a:p>
                  </a:txBody>
                  <a:tcPr marL="58749" marR="58749" marT="0" marB="0" anchor="b">
                    <a:lnL>
                      <a:noFill/>
                    </a:lnL>
                    <a:lnR>
                      <a:noFill/>
                    </a:lnR>
                    <a:lnT>
                      <a:noFill/>
                    </a:lnT>
                    <a:lnB>
                      <a:noFill/>
                    </a:lnB>
                    <a:noFill/>
                  </a:tcPr>
                </a:tc>
                <a:tc>
                  <a:txBody>
                    <a:bodyPr/>
                    <a:lstStyle/>
                    <a:p>
                      <a:pPr algn="l">
                        <a:spcAft>
                          <a:spcPts val="600"/>
                        </a:spcAft>
                      </a:pPr>
                      <a:r>
                        <a:rPr lang="en-GB" sz="9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[bara]</a:t>
                      </a:r>
                      <a:endParaRPr lang="en-GB" sz="1000">
                        <a:effectLst/>
                        <a:latin typeface="Cambria" panose="02040503050406030204" pitchFamily="18" charset="0"/>
                        <a:ea typeface="Times New Roman" panose="02020603050405020304" pitchFamily="18" charset="0"/>
                        <a:cs typeface="Times New Roman" panose="02020603050405020304" pitchFamily="18" charset="0"/>
                      </a:endParaRPr>
                    </a:p>
                  </a:txBody>
                  <a:tcPr marL="58749" marR="58749" marT="0" marB="0" anchor="b">
                    <a:lnL>
                      <a:noFill/>
                    </a:lnL>
                    <a:lnR>
                      <a:noFill/>
                    </a:lnR>
                    <a:lnT>
                      <a:noFill/>
                    </a:lnT>
                    <a:lnB>
                      <a:noFill/>
                    </a:lnB>
                    <a:noFill/>
                  </a:tcPr>
                </a:tc>
                <a:tc>
                  <a:txBody>
                    <a:bodyPr/>
                    <a:lstStyle/>
                    <a:p>
                      <a:pPr algn="l">
                        <a:spcAft>
                          <a:spcPts val="600"/>
                        </a:spcAft>
                      </a:pPr>
                      <a:r>
                        <a:rPr lang="en-GB" sz="9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iterated value of SV back-pressure</a:t>
                      </a:r>
                      <a:endParaRPr lang="en-GB" sz="1000">
                        <a:effectLst/>
                        <a:latin typeface="Cambria" panose="02040503050406030204" pitchFamily="18" charset="0"/>
                        <a:ea typeface="Times New Roman" panose="02020603050405020304" pitchFamily="18" charset="0"/>
                        <a:cs typeface="Times New Roman" panose="02020603050405020304" pitchFamily="18" charset="0"/>
                      </a:endParaRPr>
                    </a:p>
                  </a:txBody>
                  <a:tcPr marL="58749" marR="58749" marT="0" marB="0" anchor="b">
                    <a:lnL>
                      <a:noFill/>
                    </a:lnL>
                    <a:lnR>
                      <a:noFill/>
                    </a:lnR>
                    <a:lnT>
                      <a:noFill/>
                    </a:lnT>
                    <a:lnB>
                      <a:noFill/>
                    </a:lnB>
                    <a:noFill/>
                  </a:tcPr>
                </a:tc>
                <a:extLst>
                  <a:ext uri="{0D108BD9-81ED-4DB2-BD59-A6C34878D82A}">
                    <a16:rowId xmlns:a16="http://schemas.microsoft.com/office/drawing/2014/main" val="1845395585"/>
                  </a:ext>
                </a:extLst>
              </a:tr>
              <a:tr h="139552">
                <a:tc>
                  <a:txBody>
                    <a:bodyPr/>
                    <a:lstStyle/>
                    <a:p>
                      <a:pPr algn="l">
                        <a:spcAft>
                          <a:spcPts val="600"/>
                        </a:spcAft>
                      </a:pPr>
                      <a:r>
                        <a:rPr lang="en-GB" sz="9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divergence %</a:t>
                      </a:r>
                      <a:endParaRPr lang="en-GB" sz="1000">
                        <a:effectLst/>
                        <a:latin typeface="Cambria" panose="02040503050406030204" pitchFamily="18" charset="0"/>
                        <a:ea typeface="Times New Roman" panose="02020603050405020304" pitchFamily="18" charset="0"/>
                        <a:cs typeface="Times New Roman" panose="02020603050405020304" pitchFamily="18" charset="0"/>
                      </a:endParaRPr>
                    </a:p>
                  </a:txBody>
                  <a:tcPr marL="58749" marR="58749" marT="0" marB="0" anchor="b">
                    <a:lnL>
                      <a:noFill/>
                    </a:lnL>
                    <a:lnR>
                      <a:noFill/>
                    </a:lnR>
                    <a:lnT>
                      <a:noFill/>
                    </a:lnT>
                    <a:lnB>
                      <a:noFill/>
                    </a:lnB>
                    <a:noFill/>
                  </a:tcPr>
                </a:tc>
                <a:tc>
                  <a:txBody>
                    <a:bodyPr/>
                    <a:lstStyle/>
                    <a:p>
                      <a:pPr algn="r">
                        <a:spcAft>
                          <a:spcPts val="600"/>
                        </a:spcAft>
                      </a:pPr>
                      <a:r>
                        <a:rPr lang="en-GB" sz="9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0.00</a:t>
                      </a:r>
                      <a:endParaRPr lang="en-GB" sz="1000">
                        <a:effectLst/>
                        <a:latin typeface="Cambria" panose="02040503050406030204" pitchFamily="18" charset="0"/>
                        <a:ea typeface="Times New Roman" panose="02020603050405020304" pitchFamily="18" charset="0"/>
                        <a:cs typeface="Times New Roman" panose="02020603050405020304" pitchFamily="18" charset="0"/>
                      </a:endParaRPr>
                    </a:p>
                  </a:txBody>
                  <a:tcPr marL="58749" marR="58749" marT="0" marB="0" anchor="b">
                    <a:lnL>
                      <a:noFill/>
                    </a:lnL>
                    <a:lnR>
                      <a:noFill/>
                    </a:lnR>
                    <a:lnT>
                      <a:noFill/>
                    </a:lnT>
                    <a:lnB>
                      <a:noFill/>
                    </a:lnB>
                    <a:noFill/>
                  </a:tcPr>
                </a:tc>
                <a:tc>
                  <a:txBody>
                    <a:bodyPr/>
                    <a:lstStyle/>
                    <a:p>
                      <a:pPr algn="l">
                        <a:spcAft>
                          <a:spcPts val="600"/>
                        </a:spcAft>
                      </a:pPr>
                      <a:r>
                        <a:rPr lang="en-GB" sz="9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a:t>
                      </a:r>
                      <a:endParaRPr lang="en-GB" sz="1000">
                        <a:effectLst/>
                        <a:latin typeface="Cambria" panose="02040503050406030204" pitchFamily="18" charset="0"/>
                        <a:ea typeface="Times New Roman" panose="02020603050405020304" pitchFamily="18" charset="0"/>
                        <a:cs typeface="Times New Roman" panose="02020603050405020304" pitchFamily="18" charset="0"/>
                      </a:endParaRPr>
                    </a:p>
                  </a:txBody>
                  <a:tcPr marL="58749" marR="58749" marT="0" marB="0" anchor="b">
                    <a:lnL>
                      <a:noFill/>
                    </a:lnL>
                    <a:lnR>
                      <a:noFill/>
                    </a:lnR>
                    <a:lnT>
                      <a:noFill/>
                    </a:lnT>
                    <a:lnB>
                      <a:noFill/>
                    </a:lnB>
                    <a:noFill/>
                  </a:tcPr>
                </a:tc>
                <a:tc>
                  <a:txBody>
                    <a:bodyPr/>
                    <a:lstStyle/>
                    <a:p>
                      <a:pPr algn="l">
                        <a:spcAft>
                          <a:spcPts val="600"/>
                        </a:spcAft>
                      </a:pPr>
                      <a:r>
                        <a:rPr lang="en-GB" sz="9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check on iterated value</a:t>
                      </a:r>
                      <a:endParaRPr lang="en-GB" sz="1000">
                        <a:effectLst/>
                        <a:latin typeface="Cambria" panose="02040503050406030204" pitchFamily="18" charset="0"/>
                        <a:ea typeface="Times New Roman" panose="02020603050405020304" pitchFamily="18" charset="0"/>
                        <a:cs typeface="Times New Roman" panose="02020603050405020304" pitchFamily="18" charset="0"/>
                      </a:endParaRPr>
                    </a:p>
                  </a:txBody>
                  <a:tcPr marL="58749" marR="58749" marT="0" marB="0" anchor="b">
                    <a:lnL>
                      <a:noFill/>
                    </a:lnL>
                    <a:lnR>
                      <a:noFill/>
                    </a:lnR>
                    <a:lnT>
                      <a:noFill/>
                    </a:lnT>
                    <a:lnB>
                      <a:noFill/>
                    </a:lnB>
                    <a:noFill/>
                  </a:tcPr>
                </a:tc>
                <a:extLst>
                  <a:ext uri="{0D108BD9-81ED-4DB2-BD59-A6C34878D82A}">
                    <a16:rowId xmlns:a16="http://schemas.microsoft.com/office/drawing/2014/main" val="3053851970"/>
                  </a:ext>
                </a:extLst>
              </a:tr>
              <a:tr h="155058">
                <a:tc>
                  <a:txBody>
                    <a:bodyPr/>
                    <a:lstStyle/>
                    <a:p>
                      <a:pPr algn="l">
                        <a:spcAft>
                          <a:spcPts val="600"/>
                        </a:spcAft>
                      </a:pPr>
                      <a:r>
                        <a:rPr lang="en-GB" sz="9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check</a:t>
                      </a:r>
                      <a:endParaRPr lang="en-GB" sz="1000">
                        <a:effectLst/>
                        <a:latin typeface="Cambria" panose="02040503050406030204" pitchFamily="18" charset="0"/>
                        <a:ea typeface="Times New Roman" panose="02020603050405020304" pitchFamily="18" charset="0"/>
                        <a:cs typeface="Times New Roman" panose="02020603050405020304" pitchFamily="18" charset="0"/>
                      </a:endParaRPr>
                    </a:p>
                  </a:txBody>
                  <a:tcPr marL="58749" marR="58749" marT="0" marB="0" anchor="b">
                    <a:lnL>
                      <a:noFill/>
                    </a:lnL>
                    <a:lnR>
                      <a:noFill/>
                    </a:lnR>
                    <a:lnT>
                      <a:noFill/>
                    </a:lnT>
                    <a:lnB>
                      <a:noFill/>
                    </a:lnB>
                    <a:noFill/>
                  </a:tcPr>
                </a:tc>
                <a:tc>
                  <a:txBody>
                    <a:bodyPr/>
                    <a:lstStyle/>
                    <a:p>
                      <a:pPr algn="l">
                        <a:spcAft>
                          <a:spcPts val="600"/>
                        </a:spcAft>
                      </a:pPr>
                      <a:r>
                        <a:rPr lang="en-GB" sz="9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OK</a:t>
                      </a:r>
                      <a:endParaRPr lang="en-GB" sz="1000">
                        <a:effectLst/>
                        <a:latin typeface="Cambria" panose="02040503050406030204" pitchFamily="18" charset="0"/>
                        <a:ea typeface="Times New Roman" panose="02020603050405020304" pitchFamily="18" charset="0"/>
                        <a:cs typeface="Times New Roman" panose="02020603050405020304" pitchFamily="18" charset="0"/>
                      </a:endParaRPr>
                    </a:p>
                  </a:txBody>
                  <a:tcPr marL="58749" marR="58749" marT="0" marB="0" anchor="b">
                    <a:lnL>
                      <a:noFill/>
                    </a:lnL>
                    <a:lnR>
                      <a:noFill/>
                    </a:lnR>
                    <a:lnT>
                      <a:noFill/>
                    </a:lnT>
                    <a:lnB>
                      <a:noFill/>
                    </a:lnB>
                    <a:noFill/>
                  </a:tcPr>
                </a:tc>
                <a:tc>
                  <a:txBody>
                    <a:bodyPr/>
                    <a:lstStyle/>
                    <a:p>
                      <a:endParaRPr lang="en-GB" sz="1000">
                        <a:effectLst/>
                        <a:latin typeface="Times New Roman" panose="02020603050405020304" pitchFamily="18" charset="0"/>
                      </a:endParaRPr>
                    </a:p>
                  </a:txBody>
                  <a:tcPr marL="58749" marR="58749" marT="0" marB="0" anchor="b">
                    <a:lnL>
                      <a:noFill/>
                    </a:lnL>
                    <a:lnR>
                      <a:noFill/>
                    </a:lnR>
                    <a:lnT>
                      <a:noFill/>
                    </a:lnT>
                    <a:lnB>
                      <a:noFill/>
                    </a:lnB>
                    <a:noFill/>
                  </a:tcPr>
                </a:tc>
                <a:tc>
                  <a:txBody>
                    <a:bodyPr/>
                    <a:lstStyle/>
                    <a:p>
                      <a:pPr algn="l">
                        <a:spcAft>
                          <a:spcPts val="600"/>
                        </a:spcAft>
                      </a:pPr>
                      <a:r>
                        <a:rPr lang="en-GB" sz="9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check on iterated value</a:t>
                      </a:r>
                      <a:endParaRPr lang="en-GB" sz="1000">
                        <a:effectLst/>
                        <a:latin typeface="Cambria" panose="02040503050406030204" pitchFamily="18" charset="0"/>
                        <a:ea typeface="Times New Roman" panose="02020603050405020304" pitchFamily="18" charset="0"/>
                        <a:cs typeface="Times New Roman" panose="02020603050405020304" pitchFamily="18" charset="0"/>
                      </a:endParaRPr>
                    </a:p>
                  </a:txBody>
                  <a:tcPr marL="58749" marR="58749" marT="0" marB="0" anchor="b">
                    <a:lnL>
                      <a:noFill/>
                    </a:lnL>
                    <a:lnR>
                      <a:noFill/>
                    </a:lnR>
                    <a:lnT>
                      <a:noFill/>
                    </a:lnT>
                    <a:lnB>
                      <a:noFill/>
                    </a:lnB>
                    <a:noFill/>
                  </a:tcPr>
                </a:tc>
                <a:extLst>
                  <a:ext uri="{0D108BD9-81ED-4DB2-BD59-A6C34878D82A}">
                    <a16:rowId xmlns:a16="http://schemas.microsoft.com/office/drawing/2014/main" val="2382943874"/>
                  </a:ext>
                </a:extLst>
              </a:tr>
              <a:tr h="139552">
                <a:tc>
                  <a:txBody>
                    <a:bodyPr/>
                    <a:lstStyle/>
                    <a:p>
                      <a:pPr algn="l">
                        <a:spcAft>
                          <a:spcPts val="600"/>
                        </a:spcAft>
                      </a:pPr>
                      <a:r>
                        <a:rPr lang="en-GB" sz="9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ΔPdown%</a:t>
                      </a:r>
                      <a:endParaRPr lang="en-GB" sz="1000">
                        <a:effectLst/>
                        <a:latin typeface="Cambria" panose="02040503050406030204" pitchFamily="18" charset="0"/>
                        <a:ea typeface="Times New Roman" panose="02020603050405020304" pitchFamily="18" charset="0"/>
                        <a:cs typeface="Times New Roman" panose="02020603050405020304" pitchFamily="18" charset="0"/>
                      </a:endParaRPr>
                    </a:p>
                  </a:txBody>
                  <a:tcPr marL="58749" marR="58749" marT="0" marB="0" anchor="b">
                    <a:lnL>
                      <a:noFill/>
                    </a:lnL>
                    <a:lnR>
                      <a:noFill/>
                    </a:lnR>
                    <a:lnT>
                      <a:noFill/>
                    </a:lnT>
                    <a:lnB>
                      <a:noFill/>
                    </a:lnB>
                    <a:noFill/>
                  </a:tcPr>
                </a:tc>
                <a:tc>
                  <a:txBody>
                    <a:bodyPr/>
                    <a:lstStyle/>
                    <a:p>
                      <a:pPr algn="r">
                        <a:spcAft>
                          <a:spcPts val="600"/>
                        </a:spcAft>
                      </a:pPr>
                      <a:r>
                        <a:rPr lang="en-GB" sz="9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2.42</a:t>
                      </a:r>
                      <a:endParaRPr lang="en-GB" sz="1000">
                        <a:effectLst/>
                        <a:latin typeface="Cambria" panose="02040503050406030204" pitchFamily="18" charset="0"/>
                        <a:ea typeface="Times New Roman" panose="02020603050405020304" pitchFamily="18" charset="0"/>
                        <a:cs typeface="Times New Roman" panose="02020603050405020304" pitchFamily="18" charset="0"/>
                      </a:endParaRPr>
                    </a:p>
                  </a:txBody>
                  <a:tcPr marL="58749" marR="58749" marT="0" marB="0" anchor="b">
                    <a:lnL>
                      <a:noFill/>
                    </a:lnL>
                    <a:lnR>
                      <a:noFill/>
                    </a:lnR>
                    <a:lnT>
                      <a:noFill/>
                    </a:lnT>
                    <a:lnB>
                      <a:noFill/>
                    </a:lnB>
                    <a:noFill/>
                  </a:tcPr>
                </a:tc>
                <a:tc>
                  <a:txBody>
                    <a:bodyPr/>
                    <a:lstStyle/>
                    <a:p>
                      <a:pPr algn="l">
                        <a:spcAft>
                          <a:spcPts val="600"/>
                        </a:spcAft>
                      </a:pPr>
                      <a:r>
                        <a:rPr lang="en-GB" sz="9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a:t>
                      </a:r>
                      <a:endParaRPr lang="en-GB" sz="1000">
                        <a:effectLst/>
                        <a:latin typeface="Cambria" panose="02040503050406030204" pitchFamily="18" charset="0"/>
                        <a:ea typeface="Times New Roman" panose="02020603050405020304" pitchFamily="18" charset="0"/>
                        <a:cs typeface="Times New Roman" panose="02020603050405020304" pitchFamily="18" charset="0"/>
                      </a:endParaRPr>
                    </a:p>
                  </a:txBody>
                  <a:tcPr marL="58749" marR="58749" marT="0" marB="0" anchor="b">
                    <a:lnL>
                      <a:noFill/>
                    </a:lnL>
                    <a:lnR>
                      <a:noFill/>
                    </a:lnR>
                    <a:lnT>
                      <a:noFill/>
                    </a:lnT>
                    <a:lnB>
                      <a:noFill/>
                    </a:lnB>
                    <a:noFill/>
                  </a:tcPr>
                </a:tc>
                <a:tc>
                  <a:txBody>
                    <a:bodyPr/>
                    <a:lstStyle/>
                    <a:p>
                      <a:pPr algn="l">
                        <a:spcAft>
                          <a:spcPts val="600"/>
                        </a:spcAft>
                      </a:pPr>
                      <a:r>
                        <a:rPr lang="en-GB" sz="9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total downstream pressure drop [%]</a:t>
                      </a:r>
                      <a:endParaRPr lang="en-GB" sz="1000">
                        <a:effectLst/>
                        <a:latin typeface="Cambria" panose="02040503050406030204" pitchFamily="18" charset="0"/>
                        <a:ea typeface="Times New Roman" panose="02020603050405020304" pitchFamily="18" charset="0"/>
                        <a:cs typeface="Times New Roman" panose="02020603050405020304" pitchFamily="18" charset="0"/>
                      </a:endParaRPr>
                    </a:p>
                  </a:txBody>
                  <a:tcPr marL="58749" marR="58749" marT="0" marB="0" anchor="b">
                    <a:lnL>
                      <a:noFill/>
                    </a:lnL>
                    <a:lnR>
                      <a:noFill/>
                    </a:lnR>
                    <a:lnT>
                      <a:noFill/>
                    </a:lnT>
                    <a:lnB>
                      <a:noFill/>
                    </a:lnB>
                    <a:noFill/>
                  </a:tcPr>
                </a:tc>
                <a:extLst>
                  <a:ext uri="{0D108BD9-81ED-4DB2-BD59-A6C34878D82A}">
                    <a16:rowId xmlns:a16="http://schemas.microsoft.com/office/drawing/2014/main" val="3213416364"/>
                  </a:ext>
                </a:extLst>
              </a:tr>
              <a:tr h="155058">
                <a:tc>
                  <a:txBody>
                    <a:bodyPr/>
                    <a:lstStyle/>
                    <a:p>
                      <a:pPr algn="l">
                        <a:spcAft>
                          <a:spcPts val="600"/>
                        </a:spcAft>
                      </a:pPr>
                      <a:r>
                        <a:rPr lang="en-GB" sz="900" b="1">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Relief flow conditions</a:t>
                      </a:r>
                      <a:endParaRPr lang="en-GB" sz="1000">
                        <a:effectLst/>
                        <a:latin typeface="Cambria" panose="02040503050406030204" pitchFamily="18" charset="0"/>
                        <a:ea typeface="Times New Roman" panose="02020603050405020304" pitchFamily="18" charset="0"/>
                        <a:cs typeface="Times New Roman" panose="02020603050405020304" pitchFamily="18" charset="0"/>
                      </a:endParaRPr>
                    </a:p>
                  </a:txBody>
                  <a:tcPr marL="58749" marR="58749" marT="0" marB="0" anchor="b">
                    <a:lnL>
                      <a:noFill/>
                    </a:lnL>
                    <a:lnR>
                      <a:noFill/>
                    </a:lnR>
                    <a:lnT>
                      <a:noFill/>
                    </a:lnT>
                    <a:lnB>
                      <a:noFill/>
                    </a:lnB>
                    <a:noFill/>
                  </a:tcPr>
                </a:tc>
                <a:tc>
                  <a:txBody>
                    <a:bodyPr/>
                    <a:lstStyle/>
                    <a:p>
                      <a:endParaRPr lang="en-GB" sz="1000">
                        <a:effectLst/>
                        <a:latin typeface="Times New Roman" panose="02020603050405020304" pitchFamily="18" charset="0"/>
                      </a:endParaRPr>
                    </a:p>
                  </a:txBody>
                  <a:tcPr marL="58749" marR="58749" marT="0" marB="0" anchor="b">
                    <a:lnL>
                      <a:noFill/>
                    </a:lnL>
                    <a:lnR>
                      <a:noFill/>
                    </a:lnR>
                    <a:lnT>
                      <a:noFill/>
                    </a:lnT>
                    <a:lnB>
                      <a:noFill/>
                    </a:lnB>
                    <a:noFill/>
                  </a:tcPr>
                </a:tc>
                <a:tc>
                  <a:txBody>
                    <a:bodyPr/>
                    <a:lstStyle/>
                    <a:p>
                      <a:endParaRPr lang="en-GB" sz="1000">
                        <a:effectLst/>
                        <a:latin typeface="Times New Roman" panose="02020603050405020304" pitchFamily="18" charset="0"/>
                      </a:endParaRPr>
                    </a:p>
                  </a:txBody>
                  <a:tcPr marL="58749" marR="58749" marT="0" marB="0" anchor="b">
                    <a:lnL>
                      <a:noFill/>
                    </a:lnL>
                    <a:lnR>
                      <a:noFill/>
                    </a:lnR>
                    <a:lnT>
                      <a:noFill/>
                    </a:lnT>
                    <a:lnB>
                      <a:noFill/>
                    </a:lnB>
                    <a:noFill/>
                  </a:tcPr>
                </a:tc>
                <a:tc>
                  <a:txBody>
                    <a:bodyPr/>
                    <a:lstStyle/>
                    <a:p>
                      <a:endParaRPr lang="en-GB" sz="1000">
                        <a:effectLst/>
                        <a:latin typeface="Times New Roman" panose="02020603050405020304" pitchFamily="18" charset="0"/>
                      </a:endParaRPr>
                    </a:p>
                  </a:txBody>
                  <a:tcPr marL="58749" marR="58749" marT="0" marB="0" anchor="b">
                    <a:lnL>
                      <a:noFill/>
                    </a:lnL>
                    <a:lnR>
                      <a:noFill/>
                    </a:lnR>
                    <a:lnT>
                      <a:noFill/>
                    </a:lnT>
                    <a:lnB>
                      <a:noFill/>
                    </a:lnB>
                    <a:noFill/>
                  </a:tcPr>
                </a:tc>
                <a:extLst>
                  <a:ext uri="{0D108BD9-81ED-4DB2-BD59-A6C34878D82A}">
                    <a16:rowId xmlns:a16="http://schemas.microsoft.com/office/drawing/2014/main" val="1907488320"/>
                  </a:ext>
                </a:extLst>
              </a:tr>
              <a:tr h="139552">
                <a:tc>
                  <a:txBody>
                    <a:bodyPr/>
                    <a:lstStyle/>
                    <a:p>
                      <a:pPr algn="l">
                        <a:spcAft>
                          <a:spcPts val="600"/>
                        </a:spcAft>
                      </a:pPr>
                      <a:r>
                        <a:rPr lang="en-GB" sz="9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Pi</a:t>
                      </a:r>
                      <a:endParaRPr lang="en-GB" sz="1000">
                        <a:effectLst/>
                        <a:latin typeface="Cambria" panose="02040503050406030204" pitchFamily="18" charset="0"/>
                        <a:ea typeface="Times New Roman" panose="02020603050405020304" pitchFamily="18" charset="0"/>
                        <a:cs typeface="Times New Roman" panose="02020603050405020304" pitchFamily="18" charset="0"/>
                      </a:endParaRPr>
                    </a:p>
                  </a:txBody>
                  <a:tcPr marL="58749" marR="58749" marT="0" marB="0" anchor="b">
                    <a:lnL>
                      <a:noFill/>
                    </a:lnL>
                    <a:lnR>
                      <a:noFill/>
                    </a:lnR>
                    <a:lnT>
                      <a:noFill/>
                    </a:lnT>
                    <a:lnB>
                      <a:noFill/>
                    </a:lnB>
                    <a:noFill/>
                  </a:tcPr>
                </a:tc>
                <a:tc>
                  <a:txBody>
                    <a:bodyPr/>
                    <a:lstStyle/>
                    <a:p>
                      <a:pPr algn="r">
                        <a:spcAft>
                          <a:spcPts val="600"/>
                        </a:spcAft>
                      </a:pPr>
                      <a:r>
                        <a:rPr lang="en-GB" sz="9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1.291896</a:t>
                      </a:r>
                      <a:endParaRPr lang="en-GB" sz="1000">
                        <a:effectLst/>
                        <a:latin typeface="Cambria" panose="02040503050406030204" pitchFamily="18" charset="0"/>
                        <a:ea typeface="Times New Roman" panose="02020603050405020304" pitchFamily="18" charset="0"/>
                        <a:cs typeface="Times New Roman" panose="02020603050405020304" pitchFamily="18" charset="0"/>
                      </a:endParaRPr>
                    </a:p>
                  </a:txBody>
                  <a:tcPr marL="58749" marR="58749" marT="0" marB="0" anchor="b">
                    <a:lnL>
                      <a:noFill/>
                    </a:lnL>
                    <a:lnR>
                      <a:noFill/>
                    </a:lnR>
                    <a:lnT>
                      <a:noFill/>
                    </a:lnT>
                    <a:lnB>
                      <a:noFill/>
                    </a:lnB>
                    <a:noFill/>
                  </a:tcPr>
                </a:tc>
                <a:tc>
                  <a:txBody>
                    <a:bodyPr/>
                    <a:lstStyle/>
                    <a:p>
                      <a:pPr algn="l">
                        <a:spcAft>
                          <a:spcPts val="600"/>
                        </a:spcAft>
                      </a:pPr>
                      <a:r>
                        <a:rPr lang="en-GB" sz="9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[bara]</a:t>
                      </a:r>
                      <a:endParaRPr lang="en-GB" sz="1000">
                        <a:effectLst/>
                        <a:latin typeface="Cambria" panose="02040503050406030204" pitchFamily="18" charset="0"/>
                        <a:ea typeface="Times New Roman" panose="02020603050405020304" pitchFamily="18" charset="0"/>
                        <a:cs typeface="Times New Roman" panose="02020603050405020304" pitchFamily="18" charset="0"/>
                      </a:endParaRPr>
                    </a:p>
                  </a:txBody>
                  <a:tcPr marL="58749" marR="58749" marT="0" marB="0" anchor="b">
                    <a:lnL>
                      <a:noFill/>
                    </a:lnL>
                    <a:lnR>
                      <a:noFill/>
                    </a:lnR>
                    <a:lnT>
                      <a:noFill/>
                    </a:lnT>
                    <a:lnB>
                      <a:noFill/>
                    </a:lnB>
                    <a:noFill/>
                  </a:tcPr>
                </a:tc>
                <a:tc>
                  <a:txBody>
                    <a:bodyPr/>
                    <a:lstStyle/>
                    <a:p>
                      <a:pPr algn="l">
                        <a:spcAft>
                          <a:spcPts val="600"/>
                        </a:spcAft>
                      </a:pPr>
                      <a:r>
                        <a:rPr lang="en-GB" sz="9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SV inlet pressure</a:t>
                      </a:r>
                      <a:endParaRPr lang="en-GB" sz="1000">
                        <a:effectLst/>
                        <a:latin typeface="Cambria" panose="02040503050406030204" pitchFamily="18" charset="0"/>
                        <a:ea typeface="Times New Roman" panose="02020603050405020304" pitchFamily="18" charset="0"/>
                        <a:cs typeface="Times New Roman" panose="02020603050405020304" pitchFamily="18" charset="0"/>
                      </a:endParaRPr>
                    </a:p>
                  </a:txBody>
                  <a:tcPr marL="58749" marR="58749" marT="0" marB="0" anchor="b">
                    <a:lnL>
                      <a:noFill/>
                    </a:lnL>
                    <a:lnR>
                      <a:noFill/>
                    </a:lnR>
                    <a:lnT>
                      <a:noFill/>
                    </a:lnT>
                    <a:lnB>
                      <a:noFill/>
                    </a:lnB>
                    <a:noFill/>
                  </a:tcPr>
                </a:tc>
                <a:extLst>
                  <a:ext uri="{0D108BD9-81ED-4DB2-BD59-A6C34878D82A}">
                    <a16:rowId xmlns:a16="http://schemas.microsoft.com/office/drawing/2014/main" val="291584487"/>
                  </a:ext>
                </a:extLst>
              </a:tr>
              <a:tr h="139552">
                <a:tc>
                  <a:txBody>
                    <a:bodyPr/>
                    <a:lstStyle/>
                    <a:p>
                      <a:pPr algn="l">
                        <a:spcAft>
                          <a:spcPts val="600"/>
                        </a:spcAft>
                      </a:pPr>
                      <a:r>
                        <a:rPr lang="en-GB" sz="9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Ti</a:t>
                      </a:r>
                      <a:endParaRPr lang="en-GB" sz="1000">
                        <a:effectLst/>
                        <a:latin typeface="Cambria" panose="02040503050406030204" pitchFamily="18" charset="0"/>
                        <a:ea typeface="Times New Roman" panose="02020603050405020304" pitchFamily="18" charset="0"/>
                        <a:cs typeface="Times New Roman" panose="02020603050405020304" pitchFamily="18" charset="0"/>
                      </a:endParaRPr>
                    </a:p>
                  </a:txBody>
                  <a:tcPr marL="58749" marR="58749" marT="0" marB="0" anchor="b">
                    <a:lnL>
                      <a:noFill/>
                    </a:lnL>
                    <a:lnR>
                      <a:noFill/>
                    </a:lnR>
                    <a:lnT>
                      <a:noFill/>
                    </a:lnT>
                    <a:lnB>
                      <a:noFill/>
                    </a:lnB>
                    <a:noFill/>
                  </a:tcPr>
                </a:tc>
                <a:tc>
                  <a:txBody>
                    <a:bodyPr/>
                    <a:lstStyle/>
                    <a:p>
                      <a:pPr algn="r">
                        <a:spcAft>
                          <a:spcPts val="600"/>
                        </a:spcAft>
                      </a:pPr>
                      <a:r>
                        <a:rPr lang="en-GB" sz="9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254.0958</a:t>
                      </a:r>
                      <a:endParaRPr lang="en-GB" sz="1000">
                        <a:effectLst/>
                        <a:latin typeface="Cambria" panose="02040503050406030204" pitchFamily="18" charset="0"/>
                        <a:ea typeface="Times New Roman" panose="02020603050405020304" pitchFamily="18" charset="0"/>
                        <a:cs typeface="Times New Roman" panose="02020603050405020304" pitchFamily="18" charset="0"/>
                      </a:endParaRPr>
                    </a:p>
                  </a:txBody>
                  <a:tcPr marL="58749" marR="58749" marT="0" marB="0" anchor="b">
                    <a:lnL>
                      <a:noFill/>
                    </a:lnL>
                    <a:lnR>
                      <a:noFill/>
                    </a:lnR>
                    <a:lnT>
                      <a:noFill/>
                    </a:lnT>
                    <a:lnB>
                      <a:noFill/>
                    </a:lnB>
                    <a:noFill/>
                  </a:tcPr>
                </a:tc>
                <a:tc>
                  <a:txBody>
                    <a:bodyPr/>
                    <a:lstStyle/>
                    <a:p>
                      <a:pPr algn="l">
                        <a:spcAft>
                          <a:spcPts val="600"/>
                        </a:spcAft>
                      </a:pPr>
                      <a:r>
                        <a:rPr lang="en-GB" sz="9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[K]</a:t>
                      </a:r>
                      <a:endParaRPr lang="en-GB" sz="1000">
                        <a:effectLst/>
                        <a:latin typeface="Cambria" panose="02040503050406030204" pitchFamily="18" charset="0"/>
                        <a:ea typeface="Times New Roman" panose="02020603050405020304" pitchFamily="18" charset="0"/>
                        <a:cs typeface="Times New Roman" panose="02020603050405020304" pitchFamily="18" charset="0"/>
                      </a:endParaRPr>
                    </a:p>
                  </a:txBody>
                  <a:tcPr marL="58749" marR="58749" marT="0" marB="0" anchor="b">
                    <a:lnL>
                      <a:noFill/>
                    </a:lnL>
                    <a:lnR>
                      <a:noFill/>
                    </a:lnR>
                    <a:lnT>
                      <a:noFill/>
                    </a:lnT>
                    <a:lnB>
                      <a:noFill/>
                    </a:lnB>
                    <a:noFill/>
                  </a:tcPr>
                </a:tc>
                <a:tc>
                  <a:txBody>
                    <a:bodyPr/>
                    <a:lstStyle/>
                    <a:p>
                      <a:pPr algn="l">
                        <a:spcAft>
                          <a:spcPts val="600"/>
                        </a:spcAft>
                      </a:pPr>
                      <a:r>
                        <a:rPr lang="en-GB" sz="9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SV inlet temperature</a:t>
                      </a:r>
                      <a:endParaRPr lang="en-GB" sz="1000">
                        <a:effectLst/>
                        <a:latin typeface="Cambria" panose="02040503050406030204" pitchFamily="18" charset="0"/>
                        <a:ea typeface="Times New Roman" panose="02020603050405020304" pitchFamily="18" charset="0"/>
                        <a:cs typeface="Times New Roman" panose="02020603050405020304" pitchFamily="18" charset="0"/>
                      </a:endParaRPr>
                    </a:p>
                  </a:txBody>
                  <a:tcPr marL="58749" marR="58749" marT="0" marB="0" anchor="b">
                    <a:lnL>
                      <a:noFill/>
                    </a:lnL>
                    <a:lnR>
                      <a:noFill/>
                    </a:lnR>
                    <a:lnT>
                      <a:noFill/>
                    </a:lnT>
                    <a:lnB>
                      <a:noFill/>
                    </a:lnB>
                    <a:noFill/>
                  </a:tcPr>
                </a:tc>
                <a:extLst>
                  <a:ext uri="{0D108BD9-81ED-4DB2-BD59-A6C34878D82A}">
                    <a16:rowId xmlns:a16="http://schemas.microsoft.com/office/drawing/2014/main" val="2475014010"/>
                  </a:ext>
                </a:extLst>
              </a:tr>
              <a:tr h="139552">
                <a:tc>
                  <a:txBody>
                    <a:bodyPr/>
                    <a:lstStyle/>
                    <a:p>
                      <a:pPr algn="l">
                        <a:spcAft>
                          <a:spcPts val="600"/>
                        </a:spcAft>
                      </a:pPr>
                      <a:r>
                        <a:rPr lang="en-GB" sz="9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νi(Pi,Ti)</a:t>
                      </a:r>
                      <a:endParaRPr lang="en-GB" sz="1000">
                        <a:effectLst/>
                        <a:latin typeface="Cambria" panose="02040503050406030204" pitchFamily="18" charset="0"/>
                        <a:ea typeface="Times New Roman" panose="02020603050405020304" pitchFamily="18" charset="0"/>
                        <a:cs typeface="Times New Roman" panose="02020603050405020304" pitchFamily="18" charset="0"/>
                      </a:endParaRPr>
                    </a:p>
                  </a:txBody>
                  <a:tcPr marL="58749" marR="58749" marT="0" marB="0" anchor="b">
                    <a:lnL>
                      <a:noFill/>
                    </a:lnL>
                    <a:lnR>
                      <a:noFill/>
                    </a:lnR>
                    <a:lnT>
                      <a:noFill/>
                    </a:lnT>
                    <a:lnB>
                      <a:noFill/>
                    </a:lnB>
                    <a:noFill/>
                  </a:tcPr>
                </a:tc>
                <a:tc>
                  <a:txBody>
                    <a:bodyPr/>
                    <a:lstStyle/>
                    <a:p>
                      <a:pPr algn="r">
                        <a:spcAft>
                          <a:spcPts val="600"/>
                        </a:spcAft>
                      </a:pPr>
                      <a:r>
                        <a:rPr lang="en-GB" sz="9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0.396976</a:t>
                      </a:r>
                      <a:endParaRPr lang="en-GB" sz="1000">
                        <a:effectLst/>
                        <a:latin typeface="Cambria" panose="02040503050406030204" pitchFamily="18" charset="0"/>
                        <a:ea typeface="Times New Roman" panose="02020603050405020304" pitchFamily="18" charset="0"/>
                        <a:cs typeface="Times New Roman" panose="02020603050405020304" pitchFamily="18" charset="0"/>
                      </a:endParaRPr>
                    </a:p>
                  </a:txBody>
                  <a:tcPr marL="58749" marR="58749" marT="0" marB="0" anchor="b">
                    <a:lnL>
                      <a:noFill/>
                    </a:lnL>
                    <a:lnR>
                      <a:noFill/>
                    </a:lnR>
                    <a:lnT>
                      <a:noFill/>
                    </a:lnT>
                    <a:lnB>
                      <a:noFill/>
                    </a:lnB>
                    <a:noFill/>
                  </a:tcPr>
                </a:tc>
                <a:tc>
                  <a:txBody>
                    <a:bodyPr/>
                    <a:lstStyle/>
                    <a:p>
                      <a:pPr algn="l">
                        <a:spcAft>
                          <a:spcPts val="600"/>
                        </a:spcAft>
                      </a:pPr>
                      <a:r>
                        <a:rPr lang="en-GB" sz="9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[m3/kg]</a:t>
                      </a:r>
                      <a:endParaRPr lang="en-GB" sz="1000">
                        <a:effectLst/>
                        <a:latin typeface="Cambria" panose="02040503050406030204" pitchFamily="18" charset="0"/>
                        <a:ea typeface="Times New Roman" panose="02020603050405020304" pitchFamily="18" charset="0"/>
                        <a:cs typeface="Times New Roman" panose="02020603050405020304" pitchFamily="18" charset="0"/>
                      </a:endParaRPr>
                    </a:p>
                  </a:txBody>
                  <a:tcPr marL="58749" marR="58749" marT="0" marB="0" anchor="b">
                    <a:lnL>
                      <a:noFill/>
                    </a:lnL>
                    <a:lnR>
                      <a:noFill/>
                    </a:lnR>
                    <a:lnT>
                      <a:noFill/>
                    </a:lnT>
                    <a:lnB>
                      <a:noFill/>
                    </a:lnB>
                    <a:noFill/>
                  </a:tcPr>
                </a:tc>
                <a:tc>
                  <a:txBody>
                    <a:bodyPr/>
                    <a:lstStyle/>
                    <a:p>
                      <a:pPr algn="l">
                        <a:spcAft>
                          <a:spcPts val="600"/>
                        </a:spcAft>
                      </a:pPr>
                      <a:r>
                        <a:rPr lang="en-GB" sz="9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SV inlet specific volume</a:t>
                      </a:r>
                      <a:endParaRPr lang="en-GB" sz="1000">
                        <a:effectLst/>
                        <a:latin typeface="Cambria" panose="02040503050406030204" pitchFamily="18" charset="0"/>
                        <a:ea typeface="Times New Roman" panose="02020603050405020304" pitchFamily="18" charset="0"/>
                        <a:cs typeface="Times New Roman" panose="02020603050405020304" pitchFamily="18" charset="0"/>
                      </a:endParaRPr>
                    </a:p>
                  </a:txBody>
                  <a:tcPr marL="58749" marR="58749" marT="0" marB="0" anchor="b">
                    <a:lnL>
                      <a:noFill/>
                    </a:lnL>
                    <a:lnR>
                      <a:noFill/>
                    </a:lnR>
                    <a:lnT>
                      <a:noFill/>
                    </a:lnT>
                    <a:lnB>
                      <a:noFill/>
                    </a:lnB>
                    <a:noFill/>
                  </a:tcPr>
                </a:tc>
                <a:extLst>
                  <a:ext uri="{0D108BD9-81ED-4DB2-BD59-A6C34878D82A}">
                    <a16:rowId xmlns:a16="http://schemas.microsoft.com/office/drawing/2014/main" val="3143684631"/>
                  </a:ext>
                </a:extLst>
              </a:tr>
              <a:tr h="139552">
                <a:tc>
                  <a:txBody>
                    <a:bodyPr/>
                    <a:lstStyle/>
                    <a:p>
                      <a:pPr algn="l">
                        <a:spcAft>
                          <a:spcPts val="600"/>
                        </a:spcAft>
                      </a:pPr>
                      <a:r>
                        <a:rPr lang="en-GB" sz="9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Pb</a:t>
                      </a:r>
                      <a:endParaRPr lang="en-GB" sz="1000">
                        <a:effectLst/>
                        <a:latin typeface="Cambria" panose="02040503050406030204" pitchFamily="18" charset="0"/>
                        <a:ea typeface="Times New Roman" panose="02020603050405020304" pitchFamily="18" charset="0"/>
                        <a:cs typeface="Times New Roman" panose="02020603050405020304" pitchFamily="18" charset="0"/>
                      </a:endParaRPr>
                    </a:p>
                  </a:txBody>
                  <a:tcPr marL="58749" marR="58749" marT="0" marB="0" anchor="b">
                    <a:lnL>
                      <a:noFill/>
                    </a:lnL>
                    <a:lnR>
                      <a:noFill/>
                    </a:lnR>
                    <a:lnT>
                      <a:noFill/>
                    </a:lnT>
                    <a:lnB>
                      <a:noFill/>
                    </a:lnB>
                    <a:noFill/>
                  </a:tcPr>
                </a:tc>
                <a:tc>
                  <a:txBody>
                    <a:bodyPr/>
                    <a:lstStyle/>
                    <a:p>
                      <a:pPr algn="r">
                        <a:spcAft>
                          <a:spcPts val="600"/>
                        </a:spcAft>
                      </a:pPr>
                      <a:r>
                        <a:rPr lang="en-GB" sz="9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0.918487</a:t>
                      </a:r>
                      <a:endParaRPr lang="en-GB" sz="1000">
                        <a:effectLst/>
                        <a:latin typeface="Cambria" panose="02040503050406030204" pitchFamily="18" charset="0"/>
                        <a:ea typeface="Times New Roman" panose="02020603050405020304" pitchFamily="18" charset="0"/>
                        <a:cs typeface="Times New Roman" panose="02020603050405020304" pitchFamily="18" charset="0"/>
                      </a:endParaRPr>
                    </a:p>
                  </a:txBody>
                  <a:tcPr marL="58749" marR="58749" marT="0" marB="0" anchor="b">
                    <a:lnL>
                      <a:noFill/>
                    </a:lnL>
                    <a:lnR>
                      <a:noFill/>
                    </a:lnR>
                    <a:lnT>
                      <a:noFill/>
                    </a:lnT>
                    <a:lnB>
                      <a:noFill/>
                    </a:lnB>
                    <a:noFill/>
                  </a:tcPr>
                </a:tc>
                <a:tc>
                  <a:txBody>
                    <a:bodyPr/>
                    <a:lstStyle/>
                    <a:p>
                      <a:pPr algn="l">
                        <a:spcAft>
                          <a:spcPts val="600"/>
                        </a:spcAft>
                      </a:pPr>
                      <a:r>
                        <a:rPr lang="en-GB" sz="9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[bara]</a:t>
                      </a:r>
                      <a:endParaRPr lang="en-GB" sz="1000">
                        <a:effectLst/>
                        <a:latin typeface="Cambria" panose="02040503050406030204" pitchFamily="18" charset="0"/>
                        <a:ea typeface="Times New Roman" panose="02020603050405020304" pitchFamily="18" charset="0"/>
                        <a:cs typeface="Times New Roman" panose="02020603050405020304" pitchFamily="18" charset="0"/>
                      </a:endParaRPr>
                    </a:p>
                  </a:txBody>
                  <a:tcPr marL="58749" marR="58749" marT="0" marB="0" anchor="b">
                    <a:lnL>
                      <a:noFill/>
                    </a:lnL>
                    <a:lnR>
                      <a:noFill/>
                    </a:lnR>
                    <a:lnT>
                      <a:noFill/>
                    </a:lnT>
                    <a:lnB>
                      <a:noFill/>
                    </a:lnB>
                    <a:noFill/>
                  </a:tcPr>
                </a:tc>
                <a:tc>
                  <a:txBody>
                    <a:bodyPr/>
                    <a:lstStyle/>
                    <a:p>
                      <a:pPr algn="l">
                        <a:spcAft>
                          <a:spcPts val="600"/>
                        </a:spcAft>
                      </a:pPr>
                      <a:r>
                        <a:rPr lang="en-GB" sz="9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SV outlet pressure</a:t>
                      </a:r>
                      <a:endParaRPr lang="en-GB" sz="1000">
                        <a:effectLst/>
                        <a:latin typeface="Cambria" panose="02040503050406030204" pitchFamily="18" charset="0"/>
                        <a:ea typeface="Times New Roman" panose="02020603050405020304" pitchFamily="18" charset="0"/>
                        <a:cs typeface="Times New Roman" panose="02020603050405020304" pitchFamily="18" charset="0"/>
                      </a:endParaRPr>
                    </a:p>
                  </a:txBody>
                  <a:tcPr marL="58749" marR="58749" marT="0" marB="0" anchor="b">
                    <a:lnL>
                      <a:noFill/>
                    </a:lnL>
                    <a:lnR>
                      <a:noFill/>
                    </a:lnR>
                    <a:lnT>
                      <a:noFill/>
                    </a:lnT>
                    <a:lnB>
                      <a:noFill/>
                    </a:lnB>
                    <a:noFill/>
                  </a:tcPr>
                </a:tc>
                <a:extLst>
                  <a:ext uri="{0D108BD9-81ED-4DB2-BD59-A6C34878D82A}">
                    <a16:rowId xmlns:a16="http://schemas.microsoft.com/office/drawing/2014/main" val="2342354901"/>
                  </a:ext>
                </a:extLst>
              </a:tr>
              <a:tr h="139552">
                <a:tc>
                  <a:txBody>
                    <a:bodyPr/>
                    <a:lstStyle/>
                    <a:p>
                      <a:pPr algn="l">
                        <a:spcAft>
                          <a:spcPts val="600"/>
                        </a:spcAft>
                      </a:pPr>
                      <a:r>
                        <a:rPr lang="en-GB" sz="9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Tb</a:t>
                      </a:r>
                      <a:endParaRPr lang="en-GB" sz="1000">
                        <a:effectLst/>
                        <a:latin typeface="Cambria" panose="02040503050406030204" pitchFamily="18" charset="0"/>
                        <a:ea typeface="Times New Roman" panose="02020603050405020304" pitchFamily="18" charset="0"/>
                        <a:cs typeface="Times New Roman" panose="02020603050405020304" pitchFamily="18" charset="0"/>
                      </a:endParaRPr>
                    </a:p>
                  </a:txBody>
                  <a:tcPr marL="58749" marR="58749" marT="0" marB="0" anchor="b">
                    <a:lnL>
                      <a:noFill/>
                    </a:lnL>
                    <a:lnR>
                      <a:noFill/>
                    </a:lnR>
                    <a:lnT>
                      <a:noFill/>
                    </a:lnT>
                    <a:lnB>
                      <a:noFill/>
                    </a:lnB>
                    <a:noFill/>
                  </a:tcPr>
                </a:tc>
                <a:tc>
                  <a:txBody>
                    <a:bodyPr/>
                    <a:lstStyle/>
                    <a:p>
                      <a:pPr algn="r">
                        <a:spcAft>
                          <a:spcPts val="600"/>
                        </a:spcAft>
                      </a:pPr>
                      <a:r>
                        <a:rPr lang="en-GB" sz="9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246.6572</a:t>
                      </a:r>
                      <a:endParaRPr lang="en-GB" sz="1000">
                        <a:effectLst/>
                        <a:latin typeface="Cambria" panose="02040503050406030204" pitchFamily="18" charset="0"/>
                        <a:ea typeface="Times New Roman" panose="02020603050405020304" pitchFamily="18" charset="0"/>
                        <a:cs typeface="Times New Roman" panose="02020603050405020304" pitchFamily="18" charset="0"/>
                      </a:endParaRPr>
                    </a:p>
                  </a:txBody>
                  <a:tcPr marL="58749" marR="58749" marT="0" marB="0" anchor="b">
                    <a:lnL>
                      <a:noFill/>
                    </a:lnL>
                    <a:lnR>
                      <a:noFill/>
                    </a:lnR>
                    <a:lnT>
                      <a:noFill/>
                    </a:lnT>
                    <a:lnB>
                      <a:noFill/>
                    </a:lnB>
                    <a:noFill/>
                  </a:tcPr>
                </a:tc>
                <a:tc>
                  <a:txBody>
                    <a:bodyPr/>
                    <a:lstStyle/>
                    <a:p>
                      <a:pPr algn="l">
                        <a:spcAft>
                          <a:spcPts val="600"/>
                        </a:spcAft>
                      </a:pPr>
                      <a:r>
                        <a:rPr lang="en-GB" sz="9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[K]</a:t>
                      </a:r>
                      <a:endParaRPr lang="en-GB" sz="1000">
                        <a:effectLst/>
                        <a:latin typeface="Cambria" panose="02040503050406030204" pitchFamily="18" charset="0"/>
                        <a:ea typeface="Times New Roman" panose="02020603050405020304" pitchFamily="18" charset="0"/>
                        <a:cs typeface="Times New Roman" panose="02020603050405020304" pitchFamily="18" charset="0"/>
                      </a:endParaRPr>
                    </a:p>
                  </a:txBody>
                  <a:tcPr marL="58749" marR="58749" marT="0" marB="0" anchor="b">
                    <a:lnL>
                      <a:noFill/>
                    </a:lnL>
                    <a:lnR>
                      <a:noFill/>
                    </a:lnR>
                    <a:lnT>
                      <a:noFill/>
                    </a:lnT>
                    <a:lnB>
                      <a:noFill/>
                    </a:lnB>
                    <a:noFill/>
                  </a:tcPr>
                </a:tc>
                <a:tc>
                  <a:txBody>
                    <a:bodyPr/>
                    <a:lstStyle/>
                    <a:p>
                      <a:pPr algn="l">
                        <a:spcAft>
                          <a:spcPts val="600"/>
                        </a:spcAft>
                      </a:pPr>
                      <a:r>
                        <a:rPr lang="en-GB" sz="9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SV outlet temperature</a:t>
                      </a:r>
                      <a:endParaRPr lang="en-GB" sz="1000">
                        <a:effectLst/>
                        <a:latin typeface="Cambria" panose="02040503050406030204" pitchFamily="18" charset="0"/>
                        <a:ea typeface="Times New Roman" panose="02020603050405020304" pitchFamily="18" charset="0"/>
                        <a:cs typeface="Times New Roman" panose="02020603050405020304" pitchFamily="18" charset="0"/>
                      </a:endParaRPr>
                    </a:p>
                  </a:txBody>
                  <a:tcPr marL="58749" marR="58749" marT="0" marB="0" anchor="b">
                    <a:lnL>
                      <a:noFill/>
                    </a:lnL>
                    <a:lnR>
                      <a:noFill/>
                    </a:lnR>
                    <a:lnT>
                      <a:noFill/>
                    </a:lnT>
                    <a:lnB>
                      <a:noFill/>
                    </a:lnB>
                    <a:noFill/>
                  </a:tcPr>
                </a:tc>
                <a:extLst>
                  <a:ext uri="{0D108BD9-81ED-4DB2-BD59-A6C34878D82A}">
                    <a16:rowId xmlns:a16="http://schemas.microsoft.com/office/drawing/2014/main" val="2822355141"/>
                  </a:ext>
                </a:extLst>
              </a:tr>
              <a:tr h="155058">
                <a:tc>
                  <a:txBody>
                    <a:bodyPr/>
                    <a:lstStyle/>
                    <a:p>
                      <a:pPr algn="l">
                        <a:spcAft>
                          <a:spcPts val="600"/>
                        </a:spcAft>
                      </a:pPr>
                      <a:r>
                        <a:rPr lang="en-GB" sz="9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κ(Pi,Ti)</a:t>
                      </a:r>
                      <a:endParaRPr lang="en-GB" sz="1000">
                        <a:effectLst/>
                        <a:latin typeface="Cambria" panose="02040503050406030204" pitchFamily="18" charset="0"/>
                        <a:ea typeface="Times New Roman" panose="02020603050405020304" pitchFamily="18" charset="0"/>
                        <a:cs typeface="Times New Roman" panose="02020603050405020304" pitchFamily="18" charset="0"/>
                      </a:endParaRPr>
                    </a:p>
                  </a:txBody>
                  <a:tcPr marL="58749" marR="58749" marT="0" marB="0" anchor="b">
                    <a:lnL>
                      <a:noFill/>
                    </a:lnL>
                    <a:lnR>
                      <a:noFill/>
                    </a:lnR>
                    <a:lnT>
                      <a:noFill/>
                    </a:lnT>
                    <a:lnB>
                      <a:noFill/>
                    </a:lnB>
                    <a:noFill/>
                  </a:tcPr>
                </a:tc>
                <a:tc>
                  <a:txBody>
                    <a:bodyPr/>
                    <a:lstStyle/>
                    <a:p>
                      <a:pPr algn="r">
                        <a:spcAft>
                          <a:spcPts val="600"/>
                        </a:spcAft>
                      </a:pPr>
                      <a:r>
                        <a:rPr lang="en-GB" sz="9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1.668057</a:t>
                      </a:r>
                      <a:endParaRPr lang="en-GB" sz="1000">
                        <a:effectLst/>
                        <a:latin typeface="Cambria" panose="02040503050406030204" pitchFamily="18" charset="0"/>
                        <a:ea typeface="Times New Roman" panose="02020603050405020304" pitchFamily="18" charset="0"/>
                        <a:cs typeface="Times New Roman" panose="02020603050405020304" pitchFamily="18" charset="0"/>
                      </a:endParaRPr>
                    </a:p>
                  </a:txBody>
                  <a:tcPr marL="58749" marR="58749" marT="0" marB="0" anchor="b">
                    <a:lnL>
                      <a:noFill/>
                    </a:lnL>
                    <a:lnR>
                      <a:noFill/>
                    </a:lnR>
                    <a:lnT>
                      <a:noFill/>
                    </a:lnT>
                    <a:lnB>
                      <a:noFill/>
                    </a:lnB>
                    <a:noFill/>
                  </a:tcPr>
                </a:tc>
                <a:tc>
                  <a:txBody>
                    <a:bodyPr/>
                    <a:lstStyle/>
                    <a:p>
                      <a:endParaRPr lang="en-GB" sz="1000">
                        <a:effectLst/>
                        <a:latin typeface="Times New Roman" panose="02020603050405020304" pitchFamily="18" charset="0"/>
                      </a:endParaRPr>
                    </a:p>
                  </a:txBody>
                  <a:tcPr marL="58749" marR="58749" marT="0" marB="0" anchor="b">
                    <a:lnL>
                      <a:noFill/>
                    </a:lnL>
                    <a:lnR>
                      <a:noFill/>
                    </a:lnR>
                    <a:lnT>
                      <a:noFill/>
                    </a:lnT>
                    <a:lnB>
                      <a:noFill/>
                    </a:lnB>
                    <a:noFill/>
                  </a:tcPr>
                </a:tc>
                <a:tc>
                  <a:txBody>
                    <a:bodyPr/>
                    <a:lstStyle/>
                    <a:p>
                      <a:pPr algn="l">
                        <a:spcAft>
                          <a:spcPts val="600"/>
                        </a:spcAft>
                      </a:pPr>
                      <a:r>
                        <a:rPr lang="fr-CH" sz="9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SV inlet isentropic expansion coefficient</a:t>
                      </a:r>
                      <a:endParaRPr lang="en-GB" sz="1000">
                        <a:effectLst/>
                        <a:latin typeface="Cambria" panose="02040503050406030204" pitchFamily="18" charset="0"/>
                        <a:ea typeface="Times New Roman" panose="02020603050405020304" pitchFamily="18" charset="0"/>
                        <a:cs typeface="Times New Roman" panose="02020603050405020304" pitchFamily="18" charset="0"/>
                      </a:endParaRPr>
                    </a:p>
                  </a:txBody>
                  <a:tcPr marL="58749" marR="58749" marT="0" marB="0" anchor="b">
                    <a:lnL>
                      <a:noFill/>
                    </a:lnL>
                    <a:lnR>
                      <a:noFill/>
                    </a:lnR>
                    <a:lnT>
                      <a:noFill/>
                    </a:lnT>
                    <a:lnB>
                      <a:noFill/>
                    </a:lnB>
                    <a:noFill/>
                  </a:tcPr>
                </a:tc>
                <a:extLst>
                  <a:ext uri="{0D108BD9-81ED-4DB2-BD59-A6C34878D82A}">
                    <a16:rowId xmlns:a16="http://schemas.microsoft.com/office/drawing/2014/main" val="4025925085"/>
                  </a:ext>
                </a:extLst>
              </a:tr>
              <a:tr h="155058">
                <a:tc>
                  <a:txBody>
                    <a:bodyPr/>
                    <a:lstStyle/>
                    <a:p>
                      <a:pPr algn="l">
                        <a:spcAft>
                          <a:spcPts val="600"/>
                        </a:spcAft>
                      </a:pPr>
                      <a:r>
                        <a:rPr lang="en-GB" sz="9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r = Pb/Pi</a:t>
                      </a:r>
                      <a:endParaRPr lang="en-GB" sz="1000">
                        <a:effectLst/>
                        <a:latin typeface="Cambria" panose="02040503050406030204" pitchFamily="18" charset="0"/>
                        <a:ea typeface="Times New Roman" panose="02020603050405020304" pitchFamily="18" charset="0"/>
                        <a:cs typeface="Times New Roman" panose="02020603050405020304" pitchFamily="18" charset="0"/>
                      </a:endParaRPr>
                    </a:p>
                  </a:txBody>
                  <a:tcPr marL="58749" marR="58749" marT="0" marB="0" anchor="b">
                    <a:lnL>
                      <a:noFill/>
                    </a:lnL>
                    <a:lnR>
                      <a:noFill/>
                    </a:lnR>
                    <a:lnT>
                      <a:noFill/>
                    </a:lnT>
                    <a:lnB>
                      <a:noFill/>
                    </a:lnB>
                    <a:noFill/>
                  </a:tcPr>
                </a:tc>
                <a:tc>
                  <a:txBody>
                    <a:bodyPr/>
                    <a:lstStyle/>
                    <a:p>
                      <a:pPr algn="r">
                        <a:spcAft>
                          <a:spcPts val="600"/>
                        </a:spcAft>
                      </a:pPr>
                      <a:r>
                        <a:rPr lang="en-GB" sz="9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0.710961</a:t>
                      </a:r>
                      <a:endParaRPr lang="en-GB" sz="1000">
                        <a:effectLst/>
                        <a:latin typeface="Cambria" panose="02040503050406030204" pitchFamily="18" charset="0"/>
                        <a:ea typeface="Times New Roman" panose="02020603050405020304" pitchFamily="18" charset="0"/>
                        <a:cs typeface="Times New Roman" panose="02020603050405020304" pitchFamily="18" charset="0"/>
                      </a:endParaRPr>
                    </a:p>
                  </a:txBody>
                  <a:tcPr marL="58749" marR="58749" marT="0" marB="0" anchor="b">
                    <a:lnL>
                      <a:noFill/>
                    </a:lnL>
                    <a:lnR>
                      <a:noFill/>
                    </a:lnR>
                    <a:lnT>
                      <a:noFill/>
                    </a:lnT>
                    <a:lnB>
                      <a:noFill/>
                    </a:lnB>
                    <a:noFill/>
                  </a:tcPr>
                </a:tc>
                <a:tc>
                  <a:txBody>
                    <a:bodyPr/>
                    <a:lstStyle/>
                    <a:p>
                      <a:endParaRPr lang="en-GB" sz="1000">
                        <a:effectLst/>
                        <a:latin typeface="Times New Roman" panose="02020603050405020304" pitchFamily="18" charset="0"/>
                      </a:endParaRPr>
                    </a:p>
                  </a:txBody>
                  <a:tcPr marL="58749" marR="58749" marT="0" marB="0" anchor="b">
                    <a:lnL>
                      <a:noFill/>
                    </a:lnL>
                    <a:lnR>
                      <a:noFill/>
                    </a:lnR>
                    <a:lnT>
                      <a:noFill/>
                    </a:lnT>
                    <a:lnB>
                      <a:noFill/>
                    </a:lnB>
                    <a:noFill/>
                  </a:tcPr>
                </a:tc>
                <a:tc>
                  <a:txBody>
                    <a:bodyPr/>
                    <a:lstStyle/>
                    <a:p>
                      <a:pPr algn="l">
                        <a:spcAft>
                          <a:spcPts val="600"/>
                        </a:spcAft>
                      </a:pPr>
                      <a:r>
                        <a:rPr lang="en-GB" sz="9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outlet/inlet pressure ratio</a:t>
                      </a:r>
                      <a:endParaRPr lang="en-GB" sz="1000">
                        <a:effectLst/>
                        <a:latin typeface="Cambria" panose="02040503050406030204" pitchFamily="18" charset="0"/>
                        <a:ea typeface="Times New Roman" panose="02020603050405020304" pitchFamily="18" charset="0"/>
                        <a:cs typeface="Times New Roman" panose="02020603050405020304" pitchFamily="18" charset="0"/>
                      </a:endParaRPr>
                    </a:p>
                  </a:txBody>
                  <a:tcPr marL="58749" marR="58749" marT="0" marB="0" anchor="b">
                    <a:lnL>
                      <a:noFill/>
                    </a:lnL>
                    <a:lnR>
                      <a:noFill/>
                    </a:lnR>
                    <a:lnT>
                      <a:noFill/>
                    </a:lnT>
                    <a:lnB>
                      <a:noFill/>
                    </a:lnB>
                    <a:noFill/>
                  </a:tcPr>
                </a:tc>
                <a:extLst>
                  <a:ext uri="{0D108BD9-81ED-4DB2-BD59-A6C34878D82A}">
                    <a16:rowId xmlns:a16="http://schemas.microsoft.com/office/drawing/2014/main" val="886830960"/>
                  </a:ext>
                </a:extLst>
              </a:tr>
              <a:tr h="155058">
                <a:tc>
                  <a:txBody>
                    <a:bodyPr/>
                    <a:lstStyle/>
                    <a:p>
                      <a:pPr algn="l">
                        <a:spcAft>
                          <a:spcPts val="600"/>
                        </a:spcAft>
                      </a:pPr>
                      <a:r>
                        <a:rPr lang="en-GB" sz="9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r* = (2/(κ+1))^(κ/(κ-1))</a:t>
                      </a:r>
                      <a:endParaRPr lang="en-GB" sz="1000">
                        <a:effectLst/>
                        <a:latin typeface="Cambria" panose="02040503050406030204" pitchFamily="18" charset="0"/>
                        <a:ea typeface="Times New Roman" panose="02020603050405020304" pitchFamily="18" charset="0"/>
                        <a:cs typeface="Times New Roman" panose="02020603050405020304" pitchFamily="18" charset="0"/>
                      </a:endParaRPr>
                    </a:p>
                  </a:txBody>
                  <a:tcPr marL="58749" marR="58749" marT="0" marB="0" anchor="b">
                    <a:lnL>
                      <a:noFill/>
                    </a:lnL>
                    <a:lnR>
                      <a:noFill/>
                    </a:lnR>
                    <a:lnT>
                      <a:noFill/>
                    </a:lnT>
                    <a:lnB>
                      <a:noFill/>
                    </a:lnB>
                    <a:noFill/>
                  </a:tcPr>
                </a:tc>
                <a:tc>
                  <a:txBody>
                    <a:bodyPr/>
                    <a:lstStyle/>
                    <a:p>
                      <a:pPr algn="r">
                        <a:spcAft>
                          <a:spcPts val="600"/>
                        </a:spcAft>
                      </a:pPr>
                      <a:r>
                        <a:rPr lang="en-GB" sz="9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0.486943</a:t>
                      </a:r>
                      <a:endParaRPr lang="en-GB" sz="1000">
                        <a:effectLst/>
                        <a:latin typeface="Cambria" panose="02040503050406030204" pitchFamily="18" charset="0"/>
                        <a:ea typeface="Times New Roman" panose="02020603050405020304" pitchFamily="18" charset="0"/>
                        <a:cs typeface="Times New Roman" panose="02020603050405020304" pitchFamily="18" charset="0"/>
                      </a:endParaRPr>
                    </a:p>
                  </a:txBody>
                  <a:tcPr marL="58749" marR="58749" marT="0" marB="0" anchor="b">
                    <a:lnL>
                      <a:noFill/>
                    </a:lnL>
                    <a:lnR>
                      <a:noFill/>
                    </a:lnR>
                    <a:lnT>
                      <a:noFill/>
                    </a:lnT>
                    <a:lnB>
                      <a:noFill/>
                    </a:lnB>
                    <a:noFill/>
                  </a:tcPr>
                </a:tc>
                <a:tc>
                  <a:txBody>
                    <a:bodyPr/>
                    <a:lstStyle/>
                    <a:p>
                      <a:endParaRPr lang="en-GB" sz="1000">
                        <a:effectLst/>
                        <a:latin typeface="Times New Roman" panose="02020603050405020304" pitchFamily="18" charset="0"/>
                      </a:endParaRPr>
                    </a:p>
                  </a:txBody>
                  <a:tcPr marL="58749" marR="58749" marT="0" marB="0" anchor="b">
                    <a:lnL>
                      <a:noFill/>
                    </a:lnL>
                    <a:lnR>
                      <a:noFill/>
                    </a:lnR>
                    <a:lnT>
                      <a:noFill/>
                    </a:lnT>
                    <a:lnB>
                      <a:noFill/>
                    </a:lnB>
                    <a:noFill/>
                  </a:tcPr>
                </a:tc>
                <a:tc>
                  <a:txBody>
                    <a:bodyPr/>
                    <a:lstStyle/>
                    <a:p>
                      <a:pPr algn="l">
                        <a:spcAft>
                          <a:spcPts val="600"/>
                        </a:spcAft>
                      </a:pPr>
                      <a:r>
                        <a:rPr lang="en-GB" sz="9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coefficient = f(κ) for sonic flow check</a:t>
                      </a:r>
                      <a:endParaRPr lang="en-GB" sz="1000">
                        <a:effectLst/>
                        <a:latin typeface="Cambria" panose="02040503050406030204" pitchFamily="18" charset="0"/>
                        <a:ea typeface="Times New Roman" panose="02020603050405020304" pitchFamily="18" charset="0"/>
                        <a:cs typeface="Times New Roman" panose="02020603050405020304" pitchFamily="18" charset="0"/>
                      </a:endParaRPr>
                    </a:p>
                  </a:txBody>
                  <a:tcPr marL="58749" marR="58749" marT="0" marB="0" anchor="b">
                    <a:lnL>
                      <a:noFill/>
                    </a:lnL>
                    <a:lnR>
                      <a:noFill/>
                    </a:lnR>
                    <a:lnT>
                      <a:noFill/>
                    </a:lnT>
                    <a:lnB>
                      <a:noFill/>
                    </a:lnB>
                    <a:noFill/>
                  </a:tcPr>
                </a:tc>
                <a:extLst>
                  <a:ext uri="{0D108BD9-81ED-4DB2-BD59-A6C34878D82A}">
                    <a16:rowId xmlns:a16="http://schemas.microsoft.com/office/drawing/2014/main" val="3442476413"/>
                  </a:ext>
                </a:extLst>
              </a:tr>
              <a:tr h="272725">
                <a:tc>
                  <a:txBody>
                    <a:bodyPr/>
                    <a:lstStyle/>
                    <a:p>
                      <a:pPr algn="l">
                        <a:spcAft>
                          <a:spcPts val="600"/>
                        </a:spcAft>
                      </a:pPr>
                      <a:r>
                        <a:rPr lang="en-GB" sz="9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flow</a:t>
                      </a:r>
                      <a:endParaRPr lang="en-GB" sz="1000">
                        <a:effectLst/>
                        <a:latin typeface="Cambria" panose="02040503050406030204" pitchFamily="18" charset="0"/>
                        <a:ea typeface="Times New Roman" panose="02020603050405020304" pitchFamily="18" charset="0"/>
                        <a:cs typeface="Times New Roman" panose="02020603050405020304" pitchFamily="18" charset="0"/>
                      </a:endParaRPr>
                    </a:p>
                  </a:txBody>
                  <a:tcPr marL="58749" marR="58749" marT="0" marB="0" anchor="b">
                    <a:lnL>
                      <a:noFill/>
                    </a:lnL>
                    <a:lnR>
                      <a:noFill/>
                    </a:lnR>
                    <a:lnT>
                      <a:noFill/>
                    </a:lnT>
                    <a:lnB>
                      <a:noFill/>
                    </a:lnB>
                    <a:noFill/>
                  </a:tcPr>
                </a:tc>
                <a:tc>
                  <a:txBody>
                    <a:bodyPr/>
                    <a:lstStyle/>
                    <a:p>
                      <a:pPr algn="l">
                        <a:spcAft>
                          <a:spcPts val="600"/>
                        </a:spcAft>
                      </a:pPr>
                      <a:r>
                        <a:rPr lang="en-GB" sz="9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subcritical</a:t>
                      </a:r>
                      <a:endParaRPr lang="en-GB" sz="1000">
                        <a:effectLst/>
                        <a:latin typeface="Cambria" panose="02040503050406030204" pitchFamily="18" charset="0"/>
                        <a:ea typeface="Times New Roman" panose="02020603050405020304" pitchFamily="18" charset="0"/>
                        <a:cs typeface="Times New Roman" panose="02020603050405020304" pitchFamily="18" charset="0"/>
                      </a:endParaRPr>
                    </a:p>
                  </a:txBody>
                  <a:tcPr marL="58749" marR="58749" marT="0" marB="0" anchor="b">
                    <a:lnL>
                      <a:noFill/>
                    </a:lnL>
                    <a:lnR>
                      <a:noFill/>
                    </a:lnR>
                    <a:lnT>
                      <a:noFill/>
                    </a:lnT>
                    <a:lnB>
                      <a:noFill/>
                    </a:lnB>
                    <a:noFill/>
                  </a:tcPr>
                </a:tc>
                <a:tc>
                  <a:txBody>
                    <a:bodyPr/>
                    <a:lstStyle/>
                    <a:p>
                      <a:endParaRPr lang="en-GB" sz="1000">
                        <a:effectLst/>
                        <a:latin typeface="Times New Roman" panose="02020603050405020304" pitchFamily="18" charset="0"/>
                      </a:endParaRPr>
                    </a:p>
                  </a:txBody>
                  <a:tcPr marL="58749" marR="58749" marT="0" marB="0" anchor="b">
                    <a:lnL>
                      <a:noFill/>
                    </a:lnL>
                    <a:lnR>
                      <a:noFill/>
                    </a:lnR>
                    <a:lnT>
                      <a:noFill/>
                    </a:lnT>
                    <a:lnB>
                      <a:noFill/>
                    </a:lnB>
                    <a:noFill/>
                  </a:tcPr>
                </a:tc>
                <a:tc>
                  <a:txBody>
                    <a:bodyPr/>
                    <a:lstStyle/>
                    <a:p>
                      <a:pPr algn="l">
                        <a:spcAft>
                          <a:spcPts val="600"/>
                        </a:spcAft>
                      </a:pPr>
                      <a:r>
                        <a:rPr lang="en-GB" sz="9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sonic flow condition</a:t>
                      </a:r>
                      <a:endParaRPr lang="en-GB" sz="1000" dirty="0">
                        <a:effectLst/>
                        <a:latin typeface="Cambria" panose="02040503050406030204" pitchFamily="18" charset="0"/>
                        <a:ea typeface="Times New Roman" panose="02020603050405020304" pitchFamily="18" charset="0"/>
                        <a:cs typeface="Times New Roman" panose="02020603050405020304" pitchFamily="18" charset="0"/>
                      </a:endParaRPr>
                    </a:p>
                  </a:txBody>
                  <a:tcPr marL="58749" marR="58749" marT="0" marB="0" anchor="b">
                    <a:lnL>
                      <a:noFill/>
                    </a:lnL>
                    <a:lnR>
                      <a:noFill/>
                    </a:lnR>
                    <a:lnT>
                      <a:noFill/>
                    </a:lnT>
                    <a:lnB>
                      <a:noFill/>
                    </a:lnB>
                    <a:noFill/>
                  </a:tcPr>
                </a:tc>
                <a:extLst>
                  <a:ext uri="{0D108BD9-81ED-4DB2-BD59-A6C34878D82A}">
                    <a16:rowId xmlns:a16="http://schemas.microsoft.com/office/drawing/2014/main" val="1955874960"/>
                  </a:ext>
                </a:extLst>
              </a:tr>
            </a:tbl>
          </a:graphicData>
        </a:graphic>
      </p:graphicFrame>
      <p:graphicFrame>
        <p:nvGraphicFramePr>
          <p:cNvPr id="29" name="Table 28">
            <a:extLst>
              <a:ext uri="{FF2B5EF4-FFF2-40B4-BE49-F238E27FC236}">
                <a16:creationId xmlns:a16="http://schemas.microsoft.com/office/drawing/2014/main" id="{111E9F91-5165-4BFA-F2C8-C198EA0BB95C}"/>
              </a:ext>
            </a:extLst>
          </p:cNvPr>
          <p:cNvGraphicFramePr>
            <a:graphicFrameLocks noGrp="1"/>
          </p:cNvGraphicFramePr>
          <p:nvPr>
            <p:extLst>
              <p:ext uri="{D42A27DB-BD31-4B8C-83A1-F6EECF244321}">
                <p14:modId xmlns:p14="http://schemas.microsoft.com/office/powerpoint/2010/main" val="693683991"/>
              </p:ext>
            </p:extLst>
          </p:nvPr>
        </p:nvGraphicFramePr>
        <p:xfrm>
          <a:off x="7135530" y="1544490"/>
          <a:ext cx="4794396" cy="4688208"/>
        </p:xfrm>
        <a:graphic>
          <a:graphicData uri="http://schemas.openxmlformats.org/drawingml/2006/table">
            <a:tbl>
              <a:tblPr firstRow="1" firstCol="1" bandRow="1"/>
              <a:tblGrid>
                <a:gridCol w="1348932">
                  <a:extLst>
                    <a:ext uri="{9D8B030D-6E8A-4147-A177-3AD203B41FA5}">
                      <a16:colId xmlns:a16="http://schemas.microsoft.com/office/drawing/2014/main" val="2840875536"/>
                    </a:ext>
                  </a:extLst>
                </a:gridCol>
                <a:gridCol w="561716">
                  <a:extLst>
                    <a:ext uri="{9D8B030D-6E8A-4147-A177-3AD203B41FA5}">
                      <a16:colId xmlns:a16="http://schemas.microsoft.com/office/drawing/2014/main" val="1190338501"/>
                    </a:ext>
                  </a:extLst>
                </a:gridCol>
                <a:gridCol w="649580">
                  <a:extLst>
                    <a:ext uri="{9D8B030D-6E8A-4147-A177-3AD203B41FA5}">
                      <a16:colId xmlns:a16="http://schemas.microsoft.com/office/drawing/2014/main" val="3854495948"/>
                    </a:ext>
                  </a:extLst>
                </a:gridCol>
                <a:gridCol w="2234168">
                  <a:extLst>
                    <a:ext uri="{9D8B030D-6E8A-4147-A177-3AD203B41FA5}">
                      <a16:colId xmlns:a16="http://schemas.microsoft.com/office/drawing/2014/main" val="1251757999"/>
                    </a:ext>
                  </a:extLst>
                </a:gridCol>
              </a:tblGrid>
              <a:tr h="146270">
                <a:tc>
                  <a:txBody>
                    <a:bodyPr/>
                    <a:lstStyle/>
                    <a:p>
                      <a:pPr algn="l">
                        <a:spcAft>
                          <a:spcPts val="600"/>
                        </a:spcAft>
                      </a:pPr>
                      <a:r>
                        <a:rPr lang="en-GB" sz="8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nom_1</a:t>
                      </a:r>
                      <a:endParaRPr lang="en-GB" sz="1000">
                        <a:effectLst/>
                        <a:latin typeface="Cambria" panose="02040503050406030204" pitchFamily="18" charset="0"/>
                        <a:ea typeface="Times New Roman" panose="02020603050405020304" pitchFamily="18" charset="0"/>
                        <a:cs typeface="Times New Roman" panose="02020603050405020304" pitchFamily="18" charset="0"/>
                      </a:endParaRPr>
                    </a:p>
                  </a:txBody>
                  <a:tcPr marL="54851" marR="54851" marT="0" marB="0" anchor="b">
                    <a:lnL>
                      <a:noFill/>
                    </a:lnL>
                    <a:lnR>
                      <a:noFill/>
                    </a:lnR>
                    <a:lnT>
                      <a:noFill/>
                    </a:lnT>
                    <a:lnB>
                      <a:noFill/>
                    </a:lnB>
                    <a:noFill/>
                  </a:tcPr>
                </a:tc>
                <a:tc>
                  <a:txBody>
                    <a:bodyPr/>
                    <a:lstStyle/>
                    <a:p>
                      <a:pPr algn="r">
                        <a:spcAft>
                          <a:spcPts val="600"/>
                        </a:spcAft>
                      </a:pPr>
                      <a:r>
                        <a:rPr lang="en-GB" sz="8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4.993755</a:t>
                      </a:r>
                      <a:endParaRPr lang="en-GB" sz="1000">
                        <a:effectLst/>
                        <a:latin typeface="Cambria" panose="02040503050406030204" pitchFamily="18" charset="0"/>
                        <a:ea typeface="Times New Roman" panose="02020603050405020304" pitchFamily="18" charset="0"/>
                        <a:cs typeface="Times New Roman" panose="02020603050405020304" pitchFamily="18" charset="0"/>
                      </a:endParaRPr>
                    </a:p>
                  </a:txBody>
                  <a:tcPr marL="54851" marR="54851" marT="0" marB="0" anchor="b">
                    <a:lnL>
                      <a:noFill/>
                    </a:lnL>
                    <a:lnR>
                      <a:noFill/>
                    </a:lnR>
                    <a:lnT>
                      <a:noFill/>
                    </a:lnT>
                    <a:lnB>
                      <a:noFill/>
                    </a:lnB>
                    <a:noFill/>
                  </a:tcPr>
                </a:tc>
                <a:tc>
                  <a:txBody>
                    <a:bodyPr/>
                    <a:lstStyle/>
                    <a:p>
                      <a:endParaRPr lang="en-GB" sz="1000">
                        <a:effectLst/>
                        <a:latin typeface="Times New Roman" panose="02020603050405020304" pitchFamily="18" charset="0"/>
                      </a:endParaRPr>
                    </a:p>
                  </a:txBody>
                  <a:tcPr marL="54851" marR="54851" marT="0" marB="0" anchor="b">
                    <a:lnL>
                      <a:noFill/>
                    </a:lnL>
                    <a:lnR>
                      <a:noFill/>
                    </a:lnR>
                    <a:lnT>
                      <a:noFill/>
                    </a:lnT>
                    <a:lnB>
                      <a:noFill/>
                    </a:lnB>
                    <a:noFill/>
                  </a:tcPr>
                </a:tc>
                <a:tc>
                  <a:txBody>
                    <a:bodyPr/>
                    <a:lstStyle/>
                    <a:p>
                      <a:pPr algn="l">
                        <a:spcAft>
                          <a:spcPts val="600"/>
                        </a:spcAft>
                      </a:pPr>
                      <a:r>
                        <a:rPr lang="en-GB" sz="8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subcritical flow coefficient, multiplier 1</a:t>
                      </a:r>
                      <a:endParaRPr lang="en-GB" sz="1000">
                        <a:effectLst/>
                        <a:latin typeface="Cambria" panose="02040503050406030204" pitchFamily="18" charset="0"/>
                        <a:ea typeface="Times New Roman" panose="02020603050405020304" pitchFamily="18" charset="0"/>
                        <a:cs typeface="Times New Roman" panose="02020603050405020304" pitchFamily="18" charset="0"/>
                      </a:endParaRPr>
                    </a:p>
                  </a:txBody>
                  <a:tcPr marL="54851" marR="54851" marT="0" marB="0" anchor="b">
                    <a:lnL>
                      <a:noFill/>
                    </a:lnL>
                    <a:lnR>
                      <a:noFill/>
                    </a:lnR>
                    <a:lnT>
                      <a:noFill/>
                    </a:lnT>
                    <a:lnB>
                      <a:noFill/>
                    </a:lnB>
                    <a:noFill/>
                  </a:tcPr>
                </a:tc>
                <a:extLst>
                  <a:ext uri="{0D108BD9-81ED-4DB2-BD59-A6C34878D82A}">
                    <a16:rowId xmlns:a16="http://schemas.microsoft.com/office/drawing/2014/main" val="1020974558"/>
                  </a:ext>
                </a:extLst>
              </a:tr>
              <a:tr h="146270">
                <a:tc>
                  <a:txBody>
                    <a:bodyPr/>
                    <a:lstStyle/>
                    <a:p>
                      <a:pPr algn="l">
                        <a:spcAft>
                          <a:spcPts val="600"/>
                        </a:spcAft>
                      </a:pPr>
                      <a:r>
                        <a:rPr lang="en-GB" sz="8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nom_2</a:t>
                      </a:r>
                      <a:endParaRPr lang="en-GB" sz="1000" dirty="0">
                        <a:effectLst/>
                        <a:latin typeface="Cambria" panose="02040503050406030204" pitchFamily="18" charset="0"/>
                        <a:ea typeface="Times New Roman" panose="02020603050405020304" pitchFamily="18" charset="0"/>
                        <a:cs typeface="Times New Roman" panose="02020603050405020304" pitchFamily="18" charset="0"/>
                      </a:endParaRPr>
                    </a:p>
                  </a:txBody>
                  <a:tcPr marL="54851" marR="54851" marT="0" marB="0" anchor="b">
                    <a:lnL>
                      <a:noFill/>
                    </a:lnL>
                    <a:lnR>
                      <a:noFill/>
                    </a:lnR>
                    <a:lnT>
                      <a:noFill/>
                    </a:lnT>
                    <a:lnB>
                      <a:noFill/>
                    </a:lnB>
                    <a:noFill/>
                  </a:tcPr>
                </a:tc>
                <a:tc>
                  <a:txBody>
                    <a:bodyPr/>
                    <a:lstStyle/>
                    <a:p>
                      <a:pPr algn="r">
                        <a:spcAft>
                          <a:spcPts val="600"/>
                        </a:spcAft>
                      </a:pPr>
                      <a:r>
                        <a:rPr lang="en-GB" sz="8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0.084833</a:t>
                      </a:r>
                      <a:endParaRPr lang="en-GB" sz="1000">
                        <a:effectLst/>
                        <a:latin typeface="Cambria" panose="02040503050406030204" pitchFamily="18" charset="0"/>
                        <a:ea typeface="Times New Roman" panose="02020603050405020304" pitchFamily="18" charset="0"/>
                        <a:cs typeface="Times New Roman" panose="02020603050405020304" pitchFamily="18" charset="0"/>
                      </a:endParaRPr>
                    </a:p>
                  </a:txBody>
                  <a:tcPr marL="54851" marR="54851" marT="0" marB="0" anchor="b">
                    <a:lnL>
                      <a:noFill/>
                    </a:lnL>
                    <a:lnR>
                      <a:noFill/>
                    </a:lnR>
                    <a:lnT>
                      <a:noFill/>
                    </a:lnT>
                    <a:lnB>
                      <a:noFill/>
                    </a:lnB>
                    <a:noFill/>
                  </a:tcPr>
                </a:tc>
                <a:tc>
                  <a:txBody>
                    <a:bodyPr/>
                    <a:lstStyle/>
                    <a:p>
                      <a:endParaRPr lang="en-GB" sz="1000">
                        <a:effectLst/>
                        <a:latin typeface="Times New Roman" panose="02020603050405020304" pitchFamily="18" charset="0"/>
                      </a:endParaRPr>
                    </a:p>
                  </a:txBody>
                  <a:tcPr marL="54851" marR="54851" marT="0" marB="0" anchor="b">
                    <a:lnL>
                      <a:noFill/>
                    </a:lnL>
                    <a:lnR>
                      <a:noFill/>
                    </a:lnR>
                    <a:lnT>
                      <a:noFill/>
                    </a:lnT>
                    <a:lnB>
                      <a:noFill/>
                    </a:lnB>
                    <a:noFill/>
                  </a:tcPr>
                </a:tc>
                <a:tc>
                  <a:txBody>
                    <a:bodyPr/>
                    <a:lstStyle/>
                    <a:p>
                      <a:pPr algn="l">
                        <a:spcAft>
                          <a:spcPts val="600"/>
                        </a:spcAft>
                      </a:pPr>
                      <a:r>
                        <a:rPr lang="en-GB" sz="8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subcritical flow coefficient, multiplier 2</a:t>
                      </a:r>
                      <a:endParaRPr lang="en-GB" sz="1000">
                        <a:effectLst/>
                        <a:latin typeface="Cambria" panose="02040503050406030204" pitchFamily="18" charset="0"/>
                        <a:ea typeface="Times New Roman" panose="02020603050405020304" pitchFamily="18" charset="0"/>
                        <a:cs typeface="Times New Roman" panose="02020603050405020304" pitchFamily="18" charset="0"/>
                      </a:endParaRPr>
                    </a:p>
                  </a:txBody>
                  <a:tcPr marL="54851" marR="54851" marT="0" marB="0" anchor="b">
                    <a:lnL>
                      <a:noFill/>
                    </a:lnL>
                    <a:lnR>
                      <a:noFill/>
                    </a:lnR>
                    <a:lnT>
                      <a:noFill/>
                    </a:lnT>
                    <a:lnB>
                      <a:noFill/>
                    </a:lnB>
                    <a:noFill/>
                  </a:tcPr>
                </a:tc>
                <a:extLst>
                  <a:ext uri="{0D108BD9-81ED-4DB2-BD59-A6C34878D82A}">
                    <a16:rowId xmlns:a16="http://schemas.microsoft.com/office/drawing/2014/main" val="587398901"/>
                  </a:ext>
                </a:extLst>
              </a:tr>
              <a:tr h="146270">
                <a:tc>
                  <a:txBody>
                    <a:bodyPr/>
                    <a:lstStyle/>
                    <a:p>
                      <a:pPr algn="l">
                        <a:spcAft>
                          <a:spcPts val="600"/>
                        </a:spcAft>
                      </a:pPr>
                      <a:r>
                        <a:rPr lang="en-GB" sz="8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den_1</a:t>
                      </a:r>
                      <a:endParaRPr lang="en-GB" sz="1000">
                        <a:effectLst/>
                        <a:latin typeface="Cambria" panose="02040503050406030204" pitchFamily="18" charset="0"/>
                        <a:ea typeface="Times New Roman" panose="02020603050405020304" pitchFamily="18" charset="0"/>
                        <a:cs typeface="Times New Roman" panose="02020603050405020304" pitchFamily="18" charset="0"/>
                      </a:endParaRPr>
                    </a:p>
                  </a:txBody>
                  <a:tcPr marL="54851" marR="54851" marT="0" marB="0" anchor="b">
                    <a:lnL>
                      <a:noFill/>
                    </a:lnL>
                    <a:lnR>
                      <a:noFill/>
                    </a:lnR>
                    <a:lnT>
                      <a:noFill/>
                    </a:lnT>
                    <a:lnB>
                      <a:noFill/>
                    </a:lnB>
                    <a:noFill/>
                  </a:tcPr>
                </a:tc>
                <a:tc>
                  <a:txBody>
                    <a:bodyPr/>
                    <a:lstStyle/>
                    <a:p>
                      <a:pPr algn="r">
                        <a:spcAft>
                          <a:spcPts val="600"/>
                        </a:spcAft>
                      </a:pPr>
                      <a:r>
                        <a:rPr lang="en-GB" sz="8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0.527633</a:t>
                      </a:r>
                      <a:endParaRPr lang="en-GB" sz="1000">
                        <a:effectLst/>
                        <a:latin typeface="Cambria" panose="02040503050406030204" pitchFamily="18" charset="0"/>
                        <a:ea typeface="Times New Roman" panose="02020603050405020304" pitchFamily="18" charset="0"/>
                        <a:cs typeface="Times New Roman" panose="02020603050405020304" pitchFamily="18" charset="0"/>
                      </a:endParaRPr>
                    </a:p>
                  </a:txBody>
                  <a:tcPr marL="54851" marR="54851" marT="0" marB="0" anchor="b">
                    <a:lnL>
                      <a:noFill/>
                    </a:lnL>
                    <a:lnR>
                      <a:noFill/>
                    </a:lnR>
                    <a:lnT>
                      <a:noFill/>
                    </a:lnT>
                    <a:lnB>
                      <a:noFill/>
                    </a:lnB>
                    <a:noFill/>
                  </a:tcPr>
                </a:tc>
                <a:tc>
                  <a:txBody>
                    <a:bodyPr/>
                    <a:lstStyle/>
                    <a:p>
                      <a:endParaRPr lang="en-GB" sz="1000">
                        <a:effectLst/>
                        <a:latin typeface="Times New Roman" panose="02020603050405020304" pitchFamily="18" charset="0"/>
                      </a:endParaRPr>
                    </a:p>
                  </a:txBody>
                  <a:tcPr marL="54851" marR="54851" marT="0" marB="0" anchor="b">
                    <a:lnL>
                      <a:noFill/>
                    </a:lnL>
                    <a:lnR>
                      <a:noFill/>
                    </a:lnR>
                    <a:lnT>
                      <a:noFill/>
                    </a:lnT>
                    <a:lnB>
                      <a:noFill/>
                    </a:lnB>
                    <a:noFill/>
                  </a:tcPr>
                </a:tc>
                <a:tc>
                  <a:txBody>
                    <a:bodyPr/>
                    <a:lstStyle/>
                    <a:p>
                      <a:pPr algn="l">
                        <a:spcAft>
                          <a:spcPts val="600"/>
                        </a:spcAft>
                      </a:pPr>
                      <a:r>
                        <a:rPr lang="en-GB" sz="8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subcritical flow coefficient, multiplier 3</a:t>
                      </a:r>
                      <a:endParaRPr lang="en-GB" sz="1000">
                        <a:effectLst/>
                        <a:latin typeface="Cambria" panose="02040503050406030204" pitchFamily="18" charset="0"/>
                        <a:ea typeface="Times New Roman" panose="02020603050405020304" pitchFamily="18" charset="0"/>
                        <a:cs typeface="Times New Roman" panose="02020603050405020304" pitchFamily="18" charset="0"/>
                      </a:endParaRPr>
                    </a:p>
                  </a:txBody>
                  <a:tcPr marL="54851" marR="54851" marT="0" marB="0" anchor="b">
                    <a:lnL>
                      <a:noFill/>
                    </a:lnL>
                    <a:lnR>
                      <a:noFill/>
                    </a:lnR>
                    <a:lnT>
                      <a:noFill/>
                    </a:lnT>
                    <a:lnB>
                      <a:noFill/>
                    </a:lnB>
                    <a:noFill/>
                  </a:tcPr>
                </a:tc>
                <a:extLst>
                  <a:ext uri="{0D108BD9-81ED-4DB2-BD59-A6C34878D82A}">
                    <a16:rowId xmlns:a16="http://schemas.microsoft.com/office/drawing/2014/main" val="4225030600"/>
                  </a:ext>
                </a:extLst>
              </a:tr>
              <a:tr h="146270">
                <a:tc>
                  <a:txBody>
                    <a:bodyPr/>
                    <a:lstStyle/>
                    <a:p>
                      <a:pPr algn="l">
                        <a:spcAft>
                          <a:spcPts val="600"/>
                        </a:spcAft>
                      </a:pPr>
                      <a:r>
                        <a:rPr lang="en-GB" sz="8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Kb</a:t>
                      </a:r>
                      <a:endParaRPr lang="en-GB" sz="1000">
                        <a:effectLst/>
                        <a:latin typeface="Cambria" panose="02040503050406030204" pitchFamily="18" charset="0"/>
                        <a:ea typeface="Times New Roman" panose="02020603050405020304" pitchFamily="18" charset="0"/>
                        <a:cs typeface="Times New Roman" panose="02020603050405020304" pitchFamily="18" charset="0"/>
                      </a:endParaRPr>
                    </a:p>
                  </a:txBody>
                  <a:tcPr marL="54851" marR="54851" marT="0" marB="0" anchor="b">
                    <a:lnL>
                      <a:noFill/>
                    </a:lnL>
                    <a:lnR>
                      <a:noFill/>
                    </a:lnR>
                    <a:lnT>
                      <a:noFill/>
                    </a:lnT>
                    <a:lnB>
                      <a:noFill/>
                    </a:lnB>
                    <a:noFill/>
                  </a:tcPr>
                </a:tc>
                <a:tc>
                  <a:txBody>
                    <a:bodyPr/>
                    <a:lstStyle/>
                    <a:p>
                      <a:pPr algn="r">
                        <a:spcAft>
                          <a:spcPts val="600"/>
                        </a:spcAft>
                      </a:pPr>
                      <a:r>
                        <a:rPr lang="en-GB" sz="8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0.896047</a:t>
                      </a:r>
                      <a:endParaRPr lang="en-GB" sz="1000">
                        <a:effectLst/>
                        <a:latin typeface="Cambria" panose="02040503050406030204" pitchFamily="18" charset="0"/>
                        <a:ea typeface="Times New Roman" panose="02020603050405020304" pitchFamily="18" charset="0"/>
                        <a:cs typeface="Times New Roman" panose="02020603050405020304" pitchFamily="18" charset="0"/>
                      </a:endParaRPr>
                    </a:p>
                  </a:txBody>
                  <a:tcPr marL="54851" marR="54851" marT="0" marB="0" anchor="b">
                    <a:lnL>
                      <a:noFill/>
                    </a:lnL>
                    <a:lnR>
                      <a:noFill/>
                    </a:lnR>
                    <a:lnT>
                      <a:noFill/>
                    </a:lnT>
                    <a:lnB>
                      <a:noFill/>
                    </a:lnB>
                    <a:noFill/>
                  </a:tcPr>
                </a:tc>
                <a:tc>
                  <a:txBody>
                    <a:bodyPr/>
                    <a:lstStyle/>
                    <a:p>
                      <a:endParaRPr lang="en-GB" sz="1000">
                        <a:effectLst/>
                        <a:latin typeface="Times New Roman" panose="02020603050405020304" pitchFamily="18" charset="0"/>
                      </a:endParaRPr>
                    </a:p>
                  </a:txBody>
                  <a:tcPr marL="54851" marR="54851" marT="0" marB="0" anchor="b">
                    <a:lnL>
                      <a:noFill/>
                    </a:lnL>
                    <a:lnR>
                      <a:noFill/>
                    </a:lnR>
                    <a:lnT>
                      <a:noFill/>
                    </a:lnT>
                    <a:lnB>
                      <a:noFill/>
                    </a:lnB>
                    <a:noFill/>
                  </a:tcPr>
                </a:tc>
                <a:tc>
                  <a:txBody>
                    <a:bodyPr/>
                    <a:lstStyle/>
                    <a:p>
                      <a:pPr algn="l">
                        <a:spcAft>
                          <a:spcPts val="600"/>
                        </a:spcAft>
                      </a:pPr>
                      <a:r>
                        <a:rPr lang="en-GB" sz="8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subcritical flow coefficient</a:t>
                      </a:r>
                      <a:endParaRPr lang="en-GB" sz="1000">
                        <a:effectLst/>
                        <a:latin typeface="Cambria" panose="02040503050406030204" pitchFamily="18" charset="0"/>
                        <a:ea typeface="Times New Roman" panose="02020603050405020304" pitchFamily="18" charset="0"/>
                        <a:cs typeface="Times New Roman" panose="02020603050405020304" pitchFamily="18" charset="0"/>
                      </a:endParaRPr>
                    </a:p>
                  </a:txBody>
                  <a:tcPr marL="54851" marR="54851" marT="0" marB="0" anchor="b">
                    <a:lnL>
                      <a:noFill/>
                    </a:lnL>
                    <a:lnR>
                      <a:noFill/>
                    </a:lnR>
                    <a:lnT>
                      <a:noFill/>
                    </a:lnT>
                    <a:lnB>
                      <a:noFill/>
                    </a:lnB>
                    <a:noFill/>
                  </a:tcPr>
                </a:tc>
                <a:extLst>
                  <a:ext uri="{0D108BD9-81ED-4DB2-BD59-A6C34878D82A}">
                    <a16:rowId xmlns:a16="http://schemas.microsoft.com/office/drawing/2014/main" val="2599299679"/>
                  </a:ext>
                </a:extLst>
              </a:tr>
              <a:tr h="146270">
                <a:tc>
                  <a:txBody>
                    <a:bodyPr/>
                    <a:lstStyle/>
                    <a:p>
                      <a:pPr algn="l">
                        <a:spcAft>
                          <a:spcPts val="600"/>
                        </a:spcAft>
                      </a:pPr>
                      <a:r>
                        <a:rPr lang="en-GB" sz="8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Kdr</a:t>
                      </a:r>
                      <a:endParaRPr lang="en-GB" sz="1000">
                        <a:effectLst/>
                        <a:latin typeface="Cambria" panose="02040503050406030204" pitchFamily="18" charset="0"/>
                        <a:ea typeface="Times New Roman" panose="02020603050405020304" pitchFamily="18" charset="0"/>
                        <a:cs typeface="Times New Roman" panose="02020603050405020304" pitchFamily="18" charset="0"/>
                      </a:endParaRPr>
                    </a:p>
                  </a:txBody>
                  <a:tcPr marL="54851" marR="54851" marT="0" marB="0" anchor="b">
                    <a:lnL>
                      <a:noFill/>
                    </a:lnL>
                    <a:lnR>
                      <a:noFill/>
                    </a:lnR>
                    <a:lnT>
                      <a:noFill/>
                    </a:lnT>
                    <a:lnB>
                      <a:noFill/>
                    </a:lnB>
                    <a:noFill/>
                  </a:tcPr>
                </a:tc>
                <a:tc>
                  <a:txBody>
                    <a:bodyPr/>
                    <a:lstStyle/>
                    <a:p>
                      <a:pPr algn="r">
                        <a:spcAft>
                          <a:spcPts val="600"/>
                        </a:spcAft>
                      </a:pPr>
                      <a:r>
                        <a:rPr lang="en-GB" sz="8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0.732182</a:t>
                      </a:r>
                      <a:endParaRPr lang="en-GB" sz="1000">
                        <a:effectLst/>
                        <a:latin typeface="Cambria" panose="02040503050406030204" pitchFamily="18" charset="0"/>
                        <a:ea typeface="Times New Roman" panose="02020603050405020304" pitchFamily="18" charset="0"/>
                        <a:cs typeface="Times New Roman" panose="02020603050405020304" pitchFamily="18" charset="0"/>
                      </a:endParaRPr>
                    </a:p>
                  </a:txBody>
                  <a:tcPr marL="54851" marR="54851" marT="0" marB="0" anchor="b">
                    <a:lnL>
                      <a:noFill/>
                    </a:lnL>
                    <a:lnR>
                      <a:noFill/>
                    </a:lnR>
                    <a:lnT>
                      <a:noFill/>
                    </a:lnT>
                    <a:lnB>
                      <a:noFill/>
                    </a:lnB>
                    <a:solidFill>
                      <a:srgbClr val="FFF2CC"/>
                    </a:solidFill>
                  </a:tcPr>
                </a:tc>
                <a:tc>
                  <a:txBody>
                    <a:bodyPr/>
                    <a:lstStyle/>
                    <a:p>
                      <a:endParaRPr lang="en-GB" sz="1000">
                        <a:effectLst/>
                        <a:latin typeface="Times New Roman" panose="02020603050405020304" pitchFamily="18" charset="0"/>
                      </a:endParaRPr>
                    </a:p>
                  </a:txBody>
                  <a:tcPr marL="54851" marR="54851" marT="0" marB="0" anchor="b">
                    <a:lnL>
                      <a:noFill/>
                    </a:lnL>
                    <a:lnR>
                      <a:noFill/>
                    </a:lnR>
                    <a:lnT>
                      <a:noFill/>
                    </a:lnT>
                    <a:lnB>
                      <a:noFill/>
                    </a:lnB>
                    <a:noFill/>
                  </a:tcPr>
                </a:tc>
                <a:tc>
                  <a:txBody>
                    <a:bodyPr/>
                    <a:lstStyle/>
                    <a:p>
                      <a:pPr algn="l">
                        <a:spcAft>
                          <a:spcPts val="600"/>
                        </a:spcAft>
                      </a:pPr>
                      <a:r>
                        <a:rPr lang="en-GB" sz="8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derated discharge coefficient</a:t>
                      </a:r>
                      <a:endParaRPr lang="en-GB" sz="1000">
                        <a:effectLst/>
                        <a:latin typeface="Cambria" panose="02040503050406030204" pitchFamily="18" charset="0"/>
                        <a:ea typeface="Times New Roman" panose="02020603050405020304" pitchFamily="18" charset="0"/>
                        <a:cs typeface="Times New Roman" panose="02020603050405020304" pitchFamily="18" charset="0"/>
                      </a:endParaRPr>
                    </a:p>
                  </a:txBody>
                  <a:tcPr marL="54851" marR="54851" marT="0" marB="0" anchor="b">
                    <a:lnL>
                      <a:noFill/>
                    </a:lnL>
                    <a:lnR>
                      <a:noFill/>
                    </a:lnR>
                    <a:lnT>
                      <a:noFill/>
                    </a:lnT>
                    <a:lnB>
                      <a:noFill/>
                    </a:lnB>
                    <a:noFill/>
                  </a:tcPr>
                </a:tc>
                <a:extLst>
                  <a:ext uri="{0D108BD9-81ED-4DB2-BD59-A6C34878D82A}">
                    <a16:rowId xmlns:a16="http://schemas.microsoft.com/office/drawing/2014/main" val="974576723"/>
                  </a:ext>
                </a:extLst>
              </a:tr>
              <a:tr h="146270">
                <a:tc>
                  <a:txBody>
                    <a:bodyPr/>
                    <a:lstStyle/>
                    <a:p>
                      <a:pPr algn="l">
                        <a:spcAft>
                          <a:spcPts val="600"/>
                        </a:spcAft>
                      </a:pPr>
                      <a:r>
                        <a:rPr lang="en-GB" sz="8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C</a:t>
                      </a:r>
                      <a:endParaRPr lang="en-GB" sz="1000">
                        <a:effectLst/>
                        <a:latin typeface="Cambria" panose="02040503050406030204" pitchFamily="18" charset="0"/>
                        <a:ea typeface="Times New Roman" panose="02020603050405020304" pitchFamily="18" charset="0"/>
                        <a:cs typeface="Times New Roman" panose="02020603050405020304" pitchFamily="18" charset="0"/>
                      </a:endParaRPr>
                    </a:p>
                  </a:txBody>
                  <a:tcPr marL="54851" marR="54851" marT="0" marB="0" anchor="b">
                    <a:lnL>
                      <a:noFill/>
                    </a:lnL>
                    <a:lnR>
                      <a:noFill/>
                    </a:lnR>
                    <a:lnT>
                      <a:noFill/>
                    </a:lnT>
                    <a:lnB>
                      <a:noFill/>
                    </a:lnB>
                    <a:noFill/>
                  </a:tcPr>
                </a:tc>
                <a:tc>
                  <a:txBody>
                    <a:bodyPr/>
                    <a:lstStyle/>
                    <a:p>
                      <a:pPr algn="r">
                        <a:spcAft>
                          <a:spcPts val="600"/>
                        </a:spcAft>
                      </a:pPr>
                      <a:r>
                        <a:rPr lang="en-GB" sz="8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2.867897</a:t>
                      </a:r>
                      <a:endParaRPr lang="en-GB" sz="1000">
                        <a:effectLst/>
                        <a:latin typeface="Cambria" panose="02040503050406030204" pitchFamily="18" charset="0"/>
                        <a:ea typeface="Times New Roman" panose="02020603050405020304" pitchFamily="18" charset="0"/>
                        <a:cs typeface="Times New Roman" panose="02020603050405020304" pitchFamily="18" charset="0"/>
                      </a:endParaRPr>
                    </a:p>
                  </a:txBody>
                  <a:tcPr marL="54851" marR="54851" marT="0" marB="0" anchor="b">
                    <a:lnL>
                      <a:noFill/>
                    </a:lnL>
                    <a:lnR>
                      <a:noFill/>
                    </a:lnR>
                    <a:lnT>
                      <a:noFill/>
                    </a:lnT>
                    <a:lnB>
                      <a:noFill/>
                    </a:lnB>
                    <a:noFill/>
                  </a:tcPr>
                </a:tc>
                <a:tc>
                  <a:txBody>
                    <a:bodyPr/>
                    <a:lstStyle/>
                    <a:p>
                      <a:endParaRPr lang="en-GB" sz="1000">
                        <a:effectLst/>
                        <a:latin typeface="Times New Roman" panose="02020603050405020304" pitchFamily="18" charset="0"/>
                      </a:endParaRPr>
                    </a:p>
                  </a:txBody>
                  <a:tcPr marL="54851" marR="54851" marT="0" marB="0" anchor="b">
                    <a:lnL>
                      <a:noFill/>
                    </a:lnL>
                    <a:lnR>
                      <a:noFill/>
                    </a:lnR>
                    <a:lnT>
                      <a:noFill/>
                    </a:lnT>
                    <a:lnB>
                      <a:noFill/>
                    </a:lnB>
                    <a:noFill/>
                  </a:tcPr>
                </a:tc>
                <a:tc>
                  <a:txBody>
                    <a:bodyPr/>
                    <a:lstStyle/>
                    <a:p>
                      <a:pPr algn="l">
                        <a:spcAft>
                          <a:spcPts val="600"/>
                        </a:spcAft>
                      </a:pPr>
                      <a:r>
                        <a:rPr lang="en-GB" sz="8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coefficient = f(κ) for subcritical flow</a:t>
                      </a:r>
                      <a:endParaRPr lang="en-GB" sz="1000">
                        <a:effectLst/>
                        <a:latin typeface="Cambria" panose="02040503050406030204" pitchFamily="18" charset="0"/>
                        <a:ea typeface="Times New Roman" panose="02020603050405020304" pitchFamily="18" charset="0"/>
                        <a:cs typeface="Times New Roman" panose="02020603050405020304" pitchFamily="18" charset="0"/>
                      </a:endParaRPr>
                    </a:p>
                  </a:txBody>
                  <a:tcPr marL="54851" marR="54851" marT="0" marB="0" anchor="b">
                    <a:lnL>
                      <a:noFill/>
                    </a:lnL>
                    <a:lnR>
                      <a:noFill/>
                    </a:lnR>
                    <a:lnT>
                      <a:noFill/>
                    </a:lnT>
                    <a:lnB>
                      <a:noFill/>
                    </a:lnB>
                    <a:noFill/>
                  </a:tcPr>
                </a:tc>
                <a:extLst>
                  <a:ext uri="{0D108BD9-81ED-4DB2-BD59-A6C34878D82A}">
                    <a16:rowId xmlns:a16="http://schemas.microsoft.com/office/drawing/2014/main" val="1970361093"/>
                  </a:ext>
                </a:extLst>
              </a:tr>
              <a:tr h="142207">
                <a:tc>
                  <a:txBody>
                    <a:bodyPr/>
                    <a:lstStyle/>
                    <a:p>
                      <a:pPr algn="l">
                        <a:spcAft>
                          <a:spcPts val="600"/>
                        </a:spcAft>
                      </a:pPr>
                      <a:r>
                        <a:rPr lang="en-GB" sz="8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R</a:t>
                      </a:r>
                      <a:endParaRPr lang="en-GB" sz="1000">
                        <a:effectLst/>
                        <a:latin typeface="Cambria" panose="02040503050406030204" pitchFamily="18" charset="0"/>
                        <a:ea typeface="Times New Roman" panose="02020603050405020304" pitchFamily="18" charset="0"/>
                        <a:cs typeface="Times New Roman" panose="02020603050405020304" pitchFamily="18" charset="0"/>
                      </a:endParaRPr>
                    </a:p>
                  </a:txBody>
                  <a:tcPr marL="54851" marR="54851" marT="0" marB="0" anchor="b">
                    <a:lnL>
                      <a:noFill/>
                    </a:lnL>
                    <a:lnR>
                      <a:noFill/>
                    </a:lnR>
                    <a:lnT>
                      <a:noFill/>
                    </a:lnT>
                    <a:lnB>
                      <a:noFill/>
                    </a:lnB>
                    <a:noFill/>
                  </a:tcPr>
                </a:tc>
                <a:tc>
                  <a:txBody>
                    <a:bodyPr/>
                    <a:lstStyle/>
                    <a:p>
                      <a:pPr algn="r">
                        <a:spcAft>
                          <a:spcPts val="600"/>
                        </a:spcAft>
                      </a:pPr>
                      <a:r>
                        <a:rPr lang="en-GB" sz="8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8.314</a:t>
                      </a:r>
                      <a:endParaRPr lang="en-GB" sz="1000">
                        <a:effectLst/>
                        <a:latin typeface="Cambria" panose="02040503050406030204" pitchFamily="18" charset="0"/>
                        <a:ea typeface="Times New Roman" panose="02020603050405020304" pitchFamily="18" charset="0"/>
                        <a:cs typeface="Times New Roman" panose="02020603050405020304" pitchFamily="18" charset="0"/>
                      </a:endParaRPr>
                    </a:p>
                  </a:txBody>
                  <a:tcPr marL="54851" marR="54851" marT="0" marB="0" anchor="b">
                    <a:lnL>
                      <a:noFill/>
                    </a:lnL>
                    <a:lnR>
                      <a:noFill/>
                    </a:lnR>
                    <a:lnT>
                      <a:noFill/>
                    </a:lnT>
                    <a:lnB>
                      <a:noFill/>
                    </a:lnB>
                    <a:solidFill>
                      <a:srgbClr val="F2F2F2"/>
                    </a:solidFill>
                  </a:tcPr>
                </a:tc>
                <a:tc>
                  <a:txBody>
                    <a:bodyPr/>
                    <a:lstStyle/>
                    <a:p>
                      <a:pPr algn="l">
                        <a:spcAft>
                          <a:spcPts val="600"/>
                        </a:spcAft>
                      </a:pPr>
                      <a:r>
                        <a:rPr lang="en-GB" sz="8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[J/mol-K]</a:t>
                      </a:r>
                      <a:endParaRPr lang="en-GB" sz="1000">
                        <a:effectLst/>
                        <a:latin typeface="Cambria" panose="02040503050406030204" pitchFamily="18" charset="0"/>
                        <a:ea typeface="Times New Roman" panose="02020603050405020304" pitchFamily="18" charset="0"/>
                        <a:cs typeface="Times New Roman" panose="02020603050405020304" pitchFamily="18" charset="0"/>
                      </a:endParaRPr>
                    </a:p>
                  </a:txBody>
                  <a:tcPr marL="54851" marR="54851" marT="0" marB="0" anchor="b">
                    <a:lnL>
                      <a:noFill/>
                    </a:lnL>
                    <a:lnR>
                      <a:noFill/>
                    </a:lnR>
                    <a:lnT>
                      <a:noFill/>
                    </a:lnT>
                    <a:lnB>
                      <a:noFill/>
                    </a:lnB>
                    <a:noFill/>
                  </a:tcPr>
                </a:tc>
                <a:tc>
                  <a:txBody>
                    <a:bodyPr/>
                    <a:lstStyle/>
                    <a:p>
                      <a:pPr algn="l">
                        <a:spcAft>
                          <a:spcPts val="600"/>
                        </a:spcAft>
                      </a:pPr>
                      <a:r>
                        <a:rPr lang="en-GB" sz="8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universal gas constant</a:t>
                      </a:r>
                      <a:endParaRPr lang="en-GB" sz="1000" dirty="0">
                        <a:effectLst/>
                        <a:latin typeface="Cambria" panose="02040503050406030204" pitchFamily="18" charset="0"/>
                        <a:ea typeface="Times New Roman" panose="02020603050405020304" pitchFamily="18" charset="0"/>
                        <a:cs typeface="Times New Roman" panose="02020603050405020304" pitchFamily="18" charset="0"/>
                      </a:endParaRPr>
                    </a:p>
                  </a:txBody>
                  <a:tcPr marL="54851" marR="54851" marT="0" marB="0" anchor="b">
                    <a:lnL>
                      <a:noFill/>
                    </a:lnL>
                    <a:lnR>
                      <a:noFill/>
                    </a:lnR>
                    <a:lnT>
                      <a:noFill/>
                    </a:lnT>
                    <a:lnB>
                      <a:noFill/>
                    </a:lnB>
                    <a:noFill/>
                  </a:tcPr>
                </a:tc>
                <a:extLst>
                  <a:ext uri="{0D108BD9-81ED-4DB2-BD59-A6C34878D82A}">
                    <a16:rowId xmlns:a16="http://schemas.microsoft.com/office/drawing/2014/main" val="2122049974"/>
                  </a:ext>
                </a:extLst>
              </a:tr>
              <a:tr h="142207">
                <a:tc>
                  <a:txBody>
                    <a:bodyPr/>
                    <a:lstStyle/>
                    <a:p>
                      <a:pPr algn="l">
                        <a:spcAft>
                          <a:spcPts val="600"/>
                        </a:spcAft>
                      </a:pPr>
                      <a:r>
                        <a:rPr lang="en-GB" sz="8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Amin</a:t>
                      </a:r>
                      <a:endParaRPr lang="en-GB" sz="1000">
                        <a:effectLst/>
                        <a:latin typeface="Cambria" panose="02040503050406030204" pitchFamily="18" charset="0"/>
                        <a:ea typeface="Times New Roman" panose="02020603050405020304" pitchFamily="18" charset="0"/>
                        <a:cs typeface="Times New Roman" panose="02020603050405020304" pitchFamily="18" charset="0"/>
                      </a:endParaRPr>
                    </a:p>
                  </a:txBody>
                  <a:tcPr marL="54851" marR="54851" marT="0" marB="0" anchor="b">
                    <a:lnL>
                      <a:noFill/>
                    </a:lnL>
                    <a:lnR>
                      <a:noFill/>
                    </a:lnR>
                    <a:lnT>
                      <a:noFill/>
                    </a:lnT>
                    <a:lnB>
                      <a:noFill/>
                    </a:lnB>
                    <a:noFill/>
                  </a:tcPr>
                </a:tc>
                <a:tc>
                  <a:txBody>
                    <a:bodyPr/>
                    <a:lstStyle/>
                    <a:p>
                      <a:pPr algn="r">
                        <a:spcAft>
                          <a:spcPts val="600"/>
                        </a:spcAft>
                      </a:pPr>
                      <a:r>
                        <a:rPr lang="en-GB" sz="8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7310.335</a:t>
                      </a:r>
                      <a:endParaRPr lang="en-GB" sz="1000">
                        <a:effectLst/>
                        <a:latin typeface="Cambria" panose="02040503050406030204" pitchFamily="18" charset="0"/>
                        <a:ea typeface="Times New Roman" panose="02020603050405020304" pitchFamily="18" charset="0"/>
                        <a:cs typeface="Times New Roman" panose="02020603050405020304" pitchFamily="18" charset="0"/>
                      </a:endParaRPr>
                    </a:p>
                  </a:txBody>
                  <a:tcPr marL="54851" marR="54851" marT="0" marB="0" anchor="b">
                    <a:lnL>
                      <a:noFill/>
                    </a:lnL>
                    <a:lnR>
                      <a:noFill/>
                    </a:lnR>
                    <a:lnT>
                      <a:noFill/>
                    </a:lnT>
                    <a:lnB>
                      <a:noFill/>
                    </a:lnB>
                    <a:noFill/>
                  </a:tcPr>
                </a:tc>
                <a:tc>
                  <a:txBody>
                    <a:bodyPr/>
                    <a:lstStyle/>
                    <a:p>
                      <a:pPr algn="l">
                        <a:spcAft>
                          <a:spcPts val="600"/>
                        </a:spcAft>
                      </a:pPr>
                      <a:r>
                        <a:rPr lang="en-GB" sz="8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[mm2]</a:t>
                      </a:r>
                      <a:endParaRPr lang="en-GB" sz="1000">
                        <a:effectLst/>
                        <a:latin typeface="Cambria" panose="02040503050406030204" pitchFamily="18" charset="0"/>
                        <a:ea typeface="Times New Roman" panose="02020603050405020304" pitchFamily="18" charset="0"/>
                        <a:cs typeface="Times New Roman" panose="02020603050405020304" pitchFamily="18" charset="0"/>
                      </a:endParaRPr>
                    </a:p>
                  </a:txBody>
                  <a:tcPr marL="54851" marR="54851" marT="0" marB="0" anchor="b">
                    <a:lnL>
                      <a:noFill/>
                    </a:lnL>
                    <a:lnR>
                      <a:noFill/>
                    </a:lnR>
                    <a:lnT>
                      <a:noFill/>
                    </a:lnT>
                    <a:lnB>
                      <a:noFill/>
                    </a:lnB>
                    <a:noFill/>
                  </a:tcPr>
                </a:tc>
                <a:tc>
                  <a:txBody>
                    <a:bodyPr/>
                    <a:lstStyle/>
                    <a:p>
                      <a:pPr algn="l">
                        <a:spcAft>
                          <a:spcPts val="600"/>
                        </a:spcAft>
                      </a:pPr>
                      <a:r>
                        <a:rPr lang="en-GB" sz="8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minimum orifice area</a:t>
                      </a:r>
                      <a:endParaRPr lang="en-GB" sz="1000">
                        <a:effectLst/>
                        <a:latin typeface="Cambria" panose="02040503050406030204" pitchFamily="18" charset="0"/>
                        <a:ea typeface="Times New Roman" panose="02020603050405020304" pitchFamily="18" charset="0"/>
                        <a:cs typeface="Times New Roman" panose="02020603050405020304" pitchFamily="18" charset="0"/>
                      </a:endParaRPr>
                    </a:p>
                  </a:txBody>
                  <a:tcPr marL="54851" marR="54851" marT="0" marB="0" anchor="b">
                    <a:lnL>
                      <a:noFill/>
                    </a:lnL>
                    <a:lnR>
                      <a:noFill/>
                    </a:lnR>
                    <a:lnT>
                      <a:noFill/>
                    </a:lnT>
                    <a:lnB>
                      <a:noFill/>
                    </a:lnB>
                    <a:noFill/>
                  </a:tcPr>
                </a:tc>
                <a:extLst>
                  <a:ext uri="{0D108BD9-81ED-4DB2-BD59-A6C34878D82A}">
                    <a16:rowId xmlns:a16="http://schemas.microsoft.com/office/drawing/2014/main" val="2240183375"/>
                  </a:ext>
                </a:extLst>
              </a:tr>
              <a:tr h="142207">
                <a:tc>
                  <a:txBody>
                    <a:bodyPr/>
                    <a:lstStyle/>
                    <a:p>
                      <a:pPr algn="l">
                        <a:spcAft>
                          <a:spcPts val="600"/>
                        </a:spcAft>
                      </a:pPr>
                      <a:r>
                        <a:rPr lang="en-GB" sz="8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Dmin</a:t>
                      </a:r>
                      <a:endParaRPr lang="en-GB" sz="1000">
                        <a:effectLst/>
                        <a:latin typeface="Cambria" panose="02040503050406030204" pitchFamily="18" charset="0"/>
                        <a:ea typeface="Times New Roman" panose="02020603050405020304" pitchFamily="18" charset="0"/>
                        <a:cs typeface="Times New Roman" panose="02020603050405020304" pitchFamily="18" charset="0"/>
                      </a:endParaRPr>
                    </a:p>
                  </a:txBody>
                  <a:tcPr marL="54851" marR="54851" marT="0" marB="0" anchor="b">
                    <a:lnL>
                      <a:noFill/>
                    </a:lnL>
                    <a:lnR>
                      <a:noFill/>
                    </a:lnR>
                    <a:lnT>
                      <a:noFill/>
                    </a:lnT>
                    <a:lnB>
                      <a:noFill/>
                    </a:lnB>
                    <a:noFill/>
                  </a:tcPr>
                </a:tc>
                <a:tc>
                  <a:txBody>
                    <a:bodyPr/>
                    <a:lstStyle/>
                    <a:p>
                      <a:pPr algn="r">
                        <a:spcAft>
                          <a:spcPts val="600"/>
                        </a:spcAft>
                      </a:pPr>
                      <a:r>
                        <a:rPr lang="en-GB" sz="8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96.47698</a:t>
                      </a:r>
                      <a:endParaRPr lang="en-GB" sz="1000">
                        <a:effectLst/>
                        <a:latin typeface="Cambria" panose="02040503050406030204" pitchFamily="18" charset="0"/>
                        <a:ea typeface="Times New Roman" panose="02020603050405020304" pitchFamily="18" charset="0"/>
                        <a:cs typeface="Times New Roman" panose="02020603050405020304" pitchFamily="18" charset="0"/>
                      </a:endParaRPr>
                    </a:p>
                  </a:txBody>
                  <a:tcPr marL="54851" marR="54851" marT="0" marB="0" anchor="b">
                    <a:lnL>
                      <a:noFill/>
                    </a:lnL>
                    <a:lnR>
                      <a:noFill/>
                    </a:lnR>
                    <a:lnT>
                      <a:noFill/>
                    </a:lnT>
                    <a:lnB>
                      <a:noFill/>
                    </a:lnB>
                    <a:noFill/>
                  </a:tcPr>
                </a:tc>
                <a:tc>
                  <a:txBody>
                    <a:bodyPr/>
                    <a:lstStyle/>
                    <a:p>
                      <a:pPr algn="l">
                        <a:spcAft>
                          <a:spcPts val="600"/>
                        </a:spcAft>
                      </a:pPr>
                      <a:r>
                        <a:rPr lang="en-GB" sz="8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[mm]</a:t>
                      </a:r>
                      <a:endParaRPr lang="en-GB" sz="1000">
                        <a:effectLst/>
                        <a:latin typeface="Cambria" panose="02040503050406030204" pitchFamily="18" charset="0"/>
                        <a:ea typeface="Times New Roman" panose="02020603050405020304" pitchFamily="18" charset="0"/>
                        <a:cs typeface="Times New Roman" panose="02020603050405020304" pitchFamily="18" charset="0"/>
                      </a:endParaRPr>
                    </a:p>
                  </a:txBody>
                  <a:tcPr marL="54851" marR="54851" marT="0" marB="0" anchor="b">
                    <a:lnL>
                      <a:noFill/>
                    </a:lnL>
                    <a:lnR>
                      <a:noFill/>
                    </a:lnR>
                    <a:lnT>
                      <a:noFill/>
                    </a:lnT>
                    <a:lnB>
                      <a:noFill/>
                    </a:lnB>
                    <a:noFill/>
                  </a:tcPr>
                </a:tc>
                <a:tc>
                  <a:txBody>
                    <a:bodyPr/>
                    <a:lstStyle/>
                    <a:p>
                      <a:pPr algn="l">
                        <a:spcAft>
                          <a:spcPts val="600"/>
                        </a:spcAft>
                      </a:pPr>
                      <a:r>
                        <a:rPr lang="en-GB" sz="8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minimum orifice diameter</a:t>
                      </a:r>
                      <a:endParaRPr lang="en-GB" sz="1000">
                        <a:effectLst/>
                        <a:latin typeface="Cambria" panose="02040503050406030204" pitchFamily="18" charset="0"/>
                        <a:ea typeface="Times New Roman" panose="02020603050405020304" pitchFamily="18" charset="0"/>
                        <a:cs typeface="Times New Roman" panose="02020603050405020304" pitchFamily="18" charset="0"/>
                      </a:endParaRPr>
                    </a:p>
                  </a:txBody>
                  <a:tcPr marL="54851" marR="54851" marT="0" marB="0" anchor="b">
                    <a:lnL>
                      <a:noFill/>
                    </a:lnL>
                    <a:lnR>
                      <a:noFill/>
                    </a:lnR>
                    <a:lnT>
                      <a:noFill/>
                    </a:lnT>
                    <a:lnB>
                      <a:noFill/>
                    </a:lnB>
                    <a:noFill/>
                  </a:tcPr>
                </a:tc>
                <a:extLst>
                  <a:ext uri="{0D108BD9-81ED-4DB2-BD59-A6C34878D82A}">
                    <a16:rowId xmlns:a16="http://schemas.microsoft.com/office/drawing/2014/main" val="2019930528"/>
                  </a:ext>
                </a:extLst>
              </a:tr>
              <a:tr h="146270">
                <a:tc>
                  <a:txBody>
                    <a:bodyPr/>
                    <a:lstStyle/>
                    <a:p>
                      <a:endParaRPr lang="en-GB" sz="1000">
                        <a:effectLst/>
                        <a:latin typeface="Times New Roman" panose="02020603050405020304" pitchFamily="18" charset="0"/>
                      </a:endParaRPr>
                    </a:p>
                  </a:txBody>
                  <a:tcPr marL="54851" marR="54851" marT="0" marB="0" anchor="b">
                    <a:lnL>
                      <a:noFill/>
                    </a:lnL>
                    <a:lnR>
                      <a:noFill/>
                    </a:lnR>
                    <a:lnT>
                      <a:noFill/>
                    </a:lnT>
                    <a:lnB>
                      <a:noFill/>
                    </a:lnB>
                    <a:noFill/>
                  </a:tcPr>
                </a:tc>
                <a:tc>
                  <a:txBody>
                    <a:bodyPr/>
                    <a:lstStyle/>
                    <a:p>
                      <a:endParaRPr lang="en-GB" sz="1000">
                        <a:effectLst/>
                        <a:latin typeface="Times New Roman" panose="02020603050405020304" pitchFamily="18" charset="0"/>
                      </a:endParaRPr>
                    </a:p>
                  </a:txBody>
                  <a:tcPr marL="54851" marR="54851" marT="0" marB="0" anchor="b">
                    <a:lnL>
                      <a:noFill/>
                    </a:lnL>
                    <a:lnR>
                      <a:noFill/>
                    </a:lnR>
                    <a:lnT>
                      <a:noFill/>
                    </a:lnT>
                    <a:lnB>
                      <a:noFill/>
                    </a:lnB>
                    <a:noFill/>
                  </a:tcPr>
                </a:tc>
                <a:tc>
                  <a:txBody>
                    <a:bodyPr/>
                    <a:lstStyle/>
                    <a:p>
                      <a:endParaRPr lang="en-GB" sz="1000">
                        <a:effectLst/>
                        <a:latin typeface="Times New Roman" panose="02020603050405020304" pitchFamily="18" charset="0"/>
                      </a:endParaRPr>
                    </a:p>
                  </a:txBody>
                  <a:tcPr marL="54851" marR="54851" marT="0" marB="0" anchor="b">
                    <a:lnL>
                      <a:noFill/>
                    </a:lnL>
                    <a:lnR>
                      <a:noFill/>
                    </a:lnR>
                    <a:lnT>
                      <a:noFill/>
                    </a:lnT>
                    <a:lnB>
                      <a:noFill/>
                    </a:lnB>
                    <a:noFill/>
                  </a:tcPr>
                </a:tc>
                <a:tc>
                  <a:txBody>
                    <a:bodyPr/>
                    <a:lstStyle/>
                    <a:p>
                      <a:endParaRPr lang="en-GB" sz="1000">
                        <a:effectLst/>
                        <a:latin typeface="Times New Roman" panose="02020603050405020304" pitchFamily="18" charset="0"/>
                      </a:endParaRPr>
                    </a:p>
                  </a:txBody>
                  <a:tcPr marL="54851" marR="54851" marT="0" marB="0" anchor="b">
                    <a:lnL>
                      <a:noFill/>
                    </a:lnL>
                    <a:lnR>
                      <a:noFill/>
                    </a:lnR>
                    <a:lnT>
                      <a:noFill/>
                    </a:lnT>
                    <a:lnB>
                      <a:noFill/>
                    </a:lnB>
                    <a:noFill/>
                  </a:tcPr>
                </a:tc>
                <a:extLst>
                  <a:ext uri="{0D108BD9-81ED-4DB2-BD59-A6C34878D82A}">
                    <a16:rowId xmlns:a16="http://schemas.microsoft.com/office/drawing/2014/main" val="148050602"/>
                  </a:ext>
                </a:extLst>
              </a:tr>
              <a:tr h="147285">
                <a:tc gridSpan="4">
                  <a:txBody>
                    <a:bodyPr/>
                    <a:lstStyle/>
                    <a:p>
                      <a:pPr algn="l">
                        <a:spcAft>
                          <a:spcPts val="600"/>
                        </a:spcAft>
                      </a:pPr>
                      <a:r>
                        <a:rPr lang="en-GB" sz="800" b="1">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Conversion to standard conditions, air (60 °F, P = 1 atm)</a:t>
                      </a:r>
                      <a:endParaRPr lang="en-GB" sz="1000">
                        <a:effectLst/>
                        <a:latin typeface="Cambria" panose="02040503050406030204" pitchFamily="18" charset="0"/>
                        <a:ea typeface="Times New Roman" panose="02020603050405020304" pitchFamily="18" charset="0"/>
                        <a:cs typeface="Times New Roman" panose="02020603050405020304" pitchFamily="18" charset="0"/>
                      </a:endParaRPr>
                    </a:p>
                  </a:txBody>
                  <a:tcPr marL="54851" marR="54851" marT="0" marB="0" anchor="b">
                    <a:lnL>
                      <a:noFill/>
                    </a:lnL>
                    <a:lnR>
                      <a:noFill/>
                    </a:lnR>
                    <a:lnT>
                      <a:noFill/>
                    </a:lnT>
                    <a:lnB>
                      <a:noFill/>
                    </a:lnB>
                    <a:noFill/>
                  </a:tcPr>
                </a:tc>
                <a:tc hMerge="1">
                  <a:txBody>
                    <a:bodyPr/>
                    <a:lstStyle/>
                    <a:p>
                      <a:endParaRPr lang="en-GB"/>
                    </a:p>
                  </a:txBody>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315676899"/>
                  </a:ext>
                </a:extLst>
              </a:tr>
              <a:tr h="142207">
                <a:tc>
                  <a:txBody>
                    <a:bodyPr/>
                    <a:lstStyle/>
                    <a:p>
                      <a:pPr algn="l">
                        <a:spcAft>
                          <a:spcPts val="600"/>
                        </a:spcAft>
                      </a:pPr>
                      <a:r>
                        <a:rPr lang="en-GB" sz="8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Wfl</a:t>
                      </a:r>
                      <a:endParaRPr lang="en-GB" sz="1000">
                        <a:effectLst/>
                        <a:latin typeface="Cambria" panose="02040503050406030204" pitchFamily="18" charset="0"/>
                        <a:ea typeface="Times New Roman" panose="02020603050405020304" pitchFamily="18" charset="0"/>
                        <a:cs typeface="Times New Roman" panose="02020603050405020304" pitchFamily="18" charset="0"/>
                      </a:endParaRPr>
                    </a:p>
                  </a:txBody>
                  <a:tcPr marL="54851" marR="54851" marT="0" marB="0" anchor="b">
                    <a:lnL>
                      <a:noFill/>
                    </a:lnL>
                    <a:lnR>
                      <a:noFill/>
                    </a:lnR>
                    <a:lnT>
                      <a:noFill/>
                    </a:lnT>
                    <a:lnB>
                      <a:noFill/>
                    </a:lnB>
                    <a:noFill/>
                  </a:tcPr>
                </a:tc>
                <a:tc>
                  <a:txBody>
                    <a:bodyPr/>
                    <a:lstStyle/>
                    <a:p>
                      <a:pPr algn="r">
                        <a:spcAft>
                          <a:spcPts val="600"/>
                        </a:spcAft>
                      </a:pPr>
                      <a:r>
                        <a:rPr lang="en-GB" sz="8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7154.635</a:t>
                      </a:r>
                      <a:endParaRPr lang="en-GB" sz="1000">
                        <a:effectLst/>
                        <a:latin typeface="Cambria" panose="02040503050406030204" pitchFamily="18" charset="0"/>
                        <a:ea typeface="Times New Roman" panose="02020603050405020304" pitchFamily="18" charset="0"/>
                        <a:cs typeface="Times New Roman" panose="02020603050405020304" pitchFamily="18" charset="0"/>
                      </a:endParaRPr>
                    </a:p>
                  </a:txBody>
                  <a:tcPr marL="54851" marR="54851" marT="0" marB="0" anchor="b">
                    <a:lnL>
                      <a:noFill/>
                    </a:lnL>
                    <a:lnR>
                      <a:noFill/>
                    </a:lnR>
                    <a:lnT>
                      <a:noFill/>
                    </a:lnT>
                    <a:lnB>
                      <a:noFill/>
                    </a:lnB>
                    <a:noFill/>
                  </a:tcPr>
                </a:tc>
                <a:tc>
                  <a:txBody>
                    <a:bodyPr/>
                    <a:lstStyle/>
                    <a:p>
                      <a:pPr algn="l">
                        <a:spcAft>
                          <a:spcPts val="600"/>
                        </a:spcAft>
                      </a:pPr>
                      <a:r>
                        <a:rPr lang="en-GB" sz="8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[kg/hr]</a:t>
                      </a:r>
                      <a:endParaRPr lang="en-GB" sz="1000">
                        <a:effectLst/>
                        <a:latin typeface="Cambria" panose="02040503050406030204" pitchFamily="18" charset="0"/>
                        <a:ea typeface="Times New Roman" panose="02020603050405020304" pitchFamily="18" charset="0"/>
                        <a:cs typeface="Times New Roman" panose="02020603050405020304" pitchFamily="18" charset="0"/>
                      </a:endParaRPr>
                    </a:p>
                  </a:txBody>
                  <a:tcPr marL="54851" marR="54851" marT="0" marB="0" anchor="b">
                    <a:lnL>
                      <a:noFill/>
                    </a:lnL>
                    <a:lnR>
                      <a:noFill/>
                    </a:lnR>
                    <a:lnT>
                      <a:noFill/>
                    </a:lnT>
                    <a:lnB>
                      <a:noFill/>
                    </a:lnB>
                    <a:noFill/>
                  </a:tcPr>
                </a:tc>
                <a:tc>
                  <a:txBody>
                    <a:bodyPr/>
                    <a:lstStyle/>
                    <a:p>
                      <a:pPr algn="l">
                        <a:spcAft>
                          <a:spcPts val="600"/>
                        </a:spcAft>
                      </a:pPr>
                      <a:r>
                        <a:rPr lang="en-GB" sz="8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mass flow rate, reference fluid</a:t>
                      </a:r>
                      <a:endParaRPr lang="en-GB" sz="1000">
                        <a:effectLst/>
                        <a:latin typeface="Cambria" panose="02040503050406030204" pitchFamily="18" charset="0"/>
                        <a:ea typeface="Times New Roman" panose="02020603050405020304" pitchFamily="18" charset="0"/>
                        <a:cs typeface="Times New Roman" panose="02020603050405020304" pitchFamily="18" charset="0"/>
                      </a:endParaRPr>
                    </a:p>
                  </a:txBody>
                  <a:tcPr marL="54851" marR="54851" marT="0" marB="0" anchor="b">
                    <a:lnL>
                      <a:noFill/>
                    </a:lnL>
                    <a:lnR>
                      <a:noFill/>
                    </a:lnR>
                    <a:lnT>
                      <a:noFill/>
                    </a:lnT>
                    <a:lnB>
                      <a:noFill/>
                    </a:lnB>
                    <a:noFill/>
                  </a:tcPr>
                </a:tc>
                <a:extLst>
                  <a:ext uri="{0D108BD9-81ED-4DB2-BD59-A6C34878D82A}">
                    <a16:rowId xmlns:a16="http://schemas.microsoft.com/office/drawing/2014/main" val="415154952"/>
                  </a:ext>
                </a:extLst>
              </a:tr>
              <a:tr h="146270">
                <a:tc>
                  <a:txBody>
                    <a:bodyPr/>
                    <a:lstStyle/>
                    <a:p>
                      <a:pPr algn="l">
                        <a:spcAft>
                          <a:spcPts val="600"/>
                        </a:spcAft>
                      </a:pPr>
                      <a:r>
                        <a:rPr lang="en-GB" sz="8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fluid</a:t>
                      </a:r>
                      <a:endParaRPr lang="en-GB" sz="1000">
                        <a:effectLst/>
                        <a:latin typeface="Cambria" panose="02040503050406030204" pitchFamily="18" charset="0"/>
                        <a:ea typeface="Times New Roman" panose="02020603050405020304" pitchFamily="18" charset="0"/>
                        <a:cs typeface="Times New Roman" panose="02020603050405020304" pitchFamily="18" charset="0"/>
                      </a:endParaRPr>
                    </a:p>
                  </a:txBody>
                  <a:tcPr marL="54851" marR="54851" marT="0" marB="0" anchor="b">
                    <a:lnL>
                      <a:noFill/>
                    </a:lnL>
                    <a:lnR>
                      <a:noFill/>
                    </a:lnR>
                    <a:lnT>
                      <a:noFill/>
                    </a:lnT>
                    <a:lnB>
                      <a:noFill/>
                    </a:lnB>
                    <a:noFill/>
                  </a:tcPr>
                </a:tc>
                <a:tc>
                  <a:txBody>
                    <a:bodyPr/>
                    <a:lstStyle/>
                    <a:p>
                      <a:pPr algn="l">
                        <a:spcAft>
                          <a:spcPts val="600"/>
                        </a:spcAft>
                      </a:pPr>
                      <a:r>
                        <a:rPr lang="en-GB" sz="8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air</a:t>
                      </a:r>
                      <a:endParaRPr lang="en-GB" sz="1000">
                        <a:effectLst/>
                        <a:latin typeface="Cambria" panose="02040503050406030204" pitchFamily="18" charset="0"/>
                        <a:ea typeface="Times New Roman" panose="02020603050405020304" pitchFamily="18" charset="0"/>
                        <a:cs typeface="Times New Roman" panose="02020603050405020304" pitchFamily="18" charset="0"/>
                      </a:endParaRPr>
                    </a:p>
                  </a:txBody>
                  <a:tcPr marL="54851" marR="54851" marT="0" marB="0" anchor="b">
                    <a:lnL>
                      <a:noFill/>
                    </a:lnL>
                    <a:lnR>
                      <a:noFill/>
                    </a:lnR>
                    <a:lnT>
                      <a:noFill/>
                    </a:lnT>
                    <a:lnB>
                      <a:noFill/>
                    </a:lnB>
                    <a:solidFill>
                      <a:srgbClr val="FFF2CC"/>
                    </a:solidFill>
                  </a:tcPr>
                </a:tc>
                <a:tc>
                  <a:txBody>
                    <a:bodyPr/>
                    <a:lstStyle/>
                    <a:p>
                      <a:endParaRPr lang="en-GB" sz="1000">
                        <a:effectLst/>
                        <a:latin typeface="Times New Roman" panose="02020603050405020304" pitchFamily="18" charset="0"/>
                      </a:endParaRPr>
                    </a:p>
                  </a:txBody>
                  <a:tcPr marL="54851" marR="54851" marT="0" marB="0" anchor="b">
                    <a:lnL>
                      <a:noFill/>
                    </a:lnL>
                    <a:lnR>
                      <a:noFill/>
                    </a:lnR>
                    <a:lnT>
                      <a:noFill/>
                    </a:lnT>
                    <a:lnB>
                      <a:noFill/>
                    </a:lnB>
                    <a:noFill/>
                  </a:tcPr>
                </a:tc>
                <a:tc>
                  <a:txBody>
                    <a:bodyPr/>
                    <a:lstStyle/>
                    <a:p>
                      <a:pPr algn="l">
                        <a:spcAft>
                          <a:spcPts val="600"/>
                        </a:spcAft>
                      </a:pPr>
                      <a:r>
                        <a:rPr lang="en-GB" sz="8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converted fluid (air)</a:t>
                      </a:r>
                      <a:endParaRPr lang="en-GB" sz="1000">
                        <a:effectLst/>
                        <a:latin typeface="Cambria" panose="02040503050406030204" pitchFamily="18" charset="0"/>
                        <a:ea typeface="Times New Roman" panose="02020603050405020304" pitchFamily="18" charset="0"/>
                        <a:cs typeface="Times New Roman" panose="02020603050405020304" pitchFamily="18" charset="0"/>
                      </a:endParaRPr>
                    </a:p>
                  </a:txBody>
                  <a:tcPr marL="54851" marR="54851" marT="0" marB="0" anchor="b">
                    <a:lnL>
                      <a:noFill/>
                    </a:lnL>
                    <a:lnR>
                      <a:noFill/>
                    </a:lnR>
                    <a:lnT>
                      <a:noFill/>
                    </a:lnT>
                    <a:lnB>
                      <a:noFill/>
                    </a:lnB>
                    <a:noFill/>
                  </a:tcPr>
                </a:tc>
                <a:extLst>
                  <a:ext uri="{0D108BD9-81ED-4DB2-BD59-A6C34878D82A}">
                    <a16:rowId xmlns:a16="http://schemas.microsoft.com/office/drawing/2014/main" val="4270374494"/>
                  </a:ext>
                </a:extLst>
              </a:tr>
              <a:tr h="142207">
                <a:tc>
                  <a:txBody>
                    <a:bodyPr/>
                    <a:lstStyle/>
                    <a:p>
                      <a:pPr algn="l">
                        <a:spcAft>
                          <a:spcPts val="600"/>
                        </a:spcAft>
                      </a:pPr>
                      <a:r>
                        <a:rPr lang="en-GB" sz="8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Pair</a:t>
                      </a:r>
                      <a:endParaRPr lang="en-GB" sz="1000">
                        <a:effectLst/>
                        <a:latin typeface="Cambria" panose="02040503050406030204" pitchFamily="18" charset="0"/>
                        <a:ea typeface="Times New Roman" panose="02020603050405020304" pitchFamily="18" charset="0"/>
                        <a:cs typeface="Times New Roman" panose="02020603050405020304" pitchFamily="18" charset="0"/>
                      </a:endParaRPr>
                    </a:p>
                  </a:txBody>
                  <a:tcPr marL="54851" marR="54851" marT="0" marB="0" anchor="b">
                    <a:lnL>
                      <a:noFill/>
                    </a:lnL>
                    <a:lnR>
                      <a:noFill/>
                    </a:lnR>
                    <a:lnT>
                      <a:noFill/>
                    </a:lnT>
                    <a:lnB>
                      <a:noFill/>
                    </a:lnB>
                    <a:noFill/>
                  </a:tcPr>
                </a:tc>
                <a:tc>
                  <a:txBody>
                    <a:bodyPr/>
                    <a:lstStyle/>
                    <a:p>
                      <a:pPr algn="r">
                        <a:spcAft>
                          <a:spcPts val="600"/>
                        </a:spcAft>
                      </a:pPr>
                      <a:r>
                        <a:rPr lang="en-GB" sz="8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1.01325</a:t>
                      </a:r>
                      <a:endParaRPr lang="en-GB" sz="1000">
                        <a:effectLst/>
                        <a:latin typeface="Cambria" panose="02040503050406030204" pitchFamily="18" charset="0"/>
                        <a:ea typeface="Times New Roman" panose="02020603050405020304" pitchFamily="18" charset="0"/>
                        <a:cs typeface="Times New Roman" panose="02020603050405020304" pitchFamily="18" charset="0"/>
                      </a:endParaRPr>
                    </a:p>
                  </a:txBody>
                  <a:tcPr marL="54851" marR="54851" marT="0" marB="0" anchor="b">
                    <a:lnL>
                      <a:noFill/>
                    </a:lnL>
                    <a:lnR>
                      <a:noFill/>
                    </a:lnR>
                    <a:lnT>
                      <a:noFill/>
                    </a:lnT>
                    <a:lnB>
                      <a:noFill/>
                    </a:lnB>
                    <a:solidFill>
                      <a:srgbClr val="F2F2F2"/>
                    </a:solidFill>
                  </a:tcPr>
                </a:tc>
                <a:tc>
                  <a:txBody>
                    <a:bodyPr/>
                    <a:lstStyle/>
                    <a:p>
                      <a:pPr algn="l">
                        <a:spcAft>
                          <a:spcPts val="600"/>
                        </a:spcAft>
                      </a:pPr>
                      <a:r>
                        <a:rPr lang="en-GB" sz="8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[bara]</a:t>
                      </a:r>
                      <a:endParaRPr lang="en-GB" sz="1000">
                        <a:effectLst/>
                        <a:latin typeface="Cambria" panose="02040503050406030204" pitchFamily="18" charset="0"/>
                        <a:ea typeface="Times New Roman" panose="02020603050405020304" pitchFamily="18" charset="0"/>
                        <a:cs typeface="Times New Roman" panose="02020603050405020304" pitchFamily="18" charset="0"/>
                      </a:endParaRPr>
                    </a:p>
                  </a:txBody>
                  <a:tcPr marL="54851" marR="54851" marT="0" marB="0" anchor="b">
                    <a:lnL>
                      <a:noFill/>
                    </a:lnL>
                    <a:lnR>
                      <a:noFill/>
                    </a:lnR>
                    <a:lnT>
                      <a:noFill/>
                    </a:lnT>
                    <a:lnB>
                      <a:noFill/>
                    </a:lnB>
                    <a:noFill/>
                  </a:tcPr>
                </a:tc>
                <a:tc>
                  <a:txBody>
                    <a:bodyPr/>
                    <a:lstStyle/>
                    <a:p>
                      <a:pPr algn="l">
                        <a:spcAft>
                          <a:spcPts val="600"/>
                        </a:spcAft>
                      </a:pPr>
                      <a:r>
                        <a:rPr lang="en-GB" sz="8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pressure, standard conditions (1 atm)</a:t>
                      </a:r>
                      <a:endParaRPr lang="en-GB" sz="1000">
                        <a:effectLst/>
                        <a:latin typeface="Cambria" panose="02040503050406030204" pitchFamily="18" charset="0"/>
                        <a:ea typeface="Times New Roman" panose="02020603050405020304" pitchFamily="18" charset="0"/>
                        <a:cs typeface="Times New Roman" panose="02020603050405020304" pitchFamily="18" charset="0"/>
                      </a:endParaRPr>
                    </a:p>
                  </a:txBody>
                  <a:tcPr marL="54851" marR="54851" marT="0" marB="0" anchor="b">
                    <a:lnL>
                      <a:noFill/>
                    </a:lnL>
                    <a:lnR>
                      <a:noFill/>
                    </a:lnR>
                    <a:lnT>
                      <a:noFill/>
                    </a:lnT>
                    <a:lnB>
                      <a:noFill/>
                    </a:lnB>
                    <a:noFill/>
                  </a:tcPr>
                </a:tc>
                <a:extLst>
                  <a:ext uri="{0D108BD9-81ED-4DB2-BD59-A6C34878D82A}">
                    <a16:rowId xmlns:a16="http://schemas.microsoft.com/office/drawing/2014/main" val="866856028"/>
                  </a:ext>
                </a:extLst>
              </a:tr>
              <a:tr h="142207">
                <a:tc>
                  <a:txBody>
                    <a:bodyPr/>
                    <a:lstStyle/>
                    <a:p>
                      <a:pPr algn="l">
                        <a:spcAft>
                          <a:spcPts val="600"/>
                        </a:spcAft>
                      </a:pPr>
                      <a:r>
                        <a:rPr lang="en-GB" sz="8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Tair</a:t>
                      </a:r>
                      <a:endParaRPr lang="en-GB" sz="1000">
                        <a:effectLst/>
                        <a:latin typeface="Cambria" panose="02040503050406030204" pitchFamily="18" charset="0"/>
                        <a:ea typeface="Times New Roman" panose="02020603050405020304" pitchFamily="18" charset="0"/>
                        <a:cs typeface="Times New Roman" panose="02020603050405020304" pitchFamily="18" charset="0"/>
                      </a:endParaRPr>
                    </a:p>
                  </a:txBody>
                  <a:tcPr marL="54851" marR="54851" marT="0" marB="0" anchor="b">
                    <a:lnL>
                      <a:noFill/>
                    </a:lnL>
                    <a:lnR>
                      <a:noFill/>
                    </a:lnR>
                    <a:lnT>
                      <a:noFill/>
                    </a:lnT>
                    <a:lnB>
                      <a:noFill/>
                    </a:lnB>
                    <a:noFill/>
                  </a:tcPr>
                </a:tc>
                <a:tc>
                  <a:txBody>
                    <a:bodyPr/>
                    <a:lstStyle/>
                    <a:p>
                      <a:pPr algn="r">
                        <a:spcAft>
                          <a:spcPts val="600"/>
                        </a:spcAft>
                      </a:pPr>
                      <a:r>
                        <a:rPr lang="en-GB" sz="8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273.15</a:t>
                      </a:r>
                      <a:endParaRPr lang="en-GB" sz="1000">
                        <a:effectLst/>
                        <a:latin typeface="Cambria" panose="02040503050406030204" pitchFamily="18" charset="0"/>
                        <a:ea typeface="Times New Roman" panose="02020603050405020304" pitchFamily="18" charset="0"/>
                        <a:cs typeface="Times New Roman" panose="02020603050405020304" pitchFamily="18" charset="0"/>
                      </a:endParaRPr>
                    </a:p>
                  </a:txBody>
                  <a:tcPr marL="54851" marR="54851" marT="0" marB="0" anchor="b">
                    <a:lnL>
                      <a:noFill/>
                    </a:lnL>
                    <a:lnR>
                      <a:noFill/>
                    </a:lnR>
                    <a:lnT>
                      <a:noFill/>
                    </a:lnT>
                    <a:lnB>
                      <a:noFill/>
                    </a:lnB>
                    <a:noFill/>
                  </a:tcPr>
                </a:tc>
                <a:tc>
                  <a:txBody>
                    <a:bodyPr/>
                    <a:lstStyle/>
                    <a:p>
                      <a:pPr algn="l">
                        <a:spcAft>
                          <a:spcPts val="600"/>
                        </a:spcAft>
                      </a:pPr>
                      <a:r>
                        <a:rPr lang="en-GB" sz="8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[K]</a:t>
                      </a:r>
                      <a:endParaRPr lang="en-GB" sz="1000">
                        <a:effectLst/>
                        <a:latin typeface="Cambria" panose="02040503050406030204" pitchFamily="18" charset="0"/>
                        <a:ea typeface="Times New Roman" panose="02020603050405020304" pitchFamily="18" charset="0"/>
                        <a:cs typeface="Times New Roman" panose="02020603050405020304" pitchFamily="18" charset="0"/>
                      </a:endParaRPr>
                    </a:p>
                  </a:txBody>
                  <a:tcPr marL="54851" marR="54851" marT="0" marB="0" anchor="b">
                    <a:lnL>
                      <a:noFill/>
                    </a:lnL>
                    <a:lnR>
                      <a:noFill/>
                    </a:lnR>
                    <a:lnT>
                      <a:noFill/>
                    </a:lnT>
                    <a:lnB>
                      <a:noFill/>
                    </a:lnB>
                    <a:noFill/>
                  </a:tcPr>
                </a:tc>
                <a:tc>
                  <a:txBody>
                    <a:bodyPr/>
                    <a:lstStyle/>
                    <a:p>
                      <a:pPr algn="l">
                        <a:spcAft>
                          <a:spcPts val="600"/>
                        </a:spcAft>
                      </a:pPr>
                      <a:r>
                        <a:rPr lang="en-GB" sz="8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temperature, standard conditions (60 ºF)</a:t>
                      </a:r>
                      <a:endParaRPr lang="en-GB" sz="1000">
                        <a:effectLst/>
                        <a:latin typeface="Cambria" panose="02040503050406030204" pitchFamily="18" charset="0"/>
                        <a:ea typeface="Times New Roman" panose="02020603050405020304" pitchFamily="18" charset="0"/>
                        <a:cs typeface="Times New Roman" panose="02020603050405020304" pitchFamily="18" charset="0"/>
                      </a:endParaRPr>
                    </a:p>
                  </a:txBody>
                  <a:tcPr marL="54851" marR="54851" marT="0" marB="0" anchor="b">
                    <a:lnL>
                      <a:noFill/>
                    </a:lnL>
                    <a:lnR>
                      <a:noFill/>
                    </a:lnR>
                    <a:lnT>
                      <a:noFill/>
                    </a:lnT>
                    <a:lnB>
                      <a:noFill/>
                    </a:lnB>
                    <a:noFill/>
                  </a:tcPr>
                </a:tc>
                <a:extLst>
                  <a:ext uri="{0D108BD9-81ED-4DB2-BD59-A6C34878D82A}">
                    <a16:rowId xmlns:a16="http://schemas.microsoft.com/office/drawing/2014/main" val="1749134241"/>
                  </a:ext>
                </a:extLst>
              </a:tr>
              <a:tr h="142207">
                <a:tc>
                  <a:txBody>
                    <a:bodyPr/>
                    <a:lstStyle/>
                    <a:p>
                      <a:pPr algn="l">
                        <a:spcAft>
                          <a:spcPts val="600"/>
                        </a:spcAft>
                      </a:pPr>
                      <a:r>
                        <a:rPr lang="en-GB" sz="8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gc</a:t>
                      </a:r>
                      <a:endParaRPr lang="en-GB" sz="1000">
                        <a:effectLst/>
                        <a:latin typeface="Cambria" panose="02040503050406030204" pitchFamily="18" charset="0"/>
                        <a:ea typeface="Times New Roman" panose="02020603050405020304" pitchFamily="18" charset="0"/>
                        <a:cs typeface="Times New Roman" panose="02020603050405020304" pitchFamily="18" charset="0"/>
                      </a:endParaRPr>
                    </a:p>
                  </a:txBody>
                  <a:tcPr marL="54851" marR="54851" marT="0" marB="0" anchor="b">
                    <a:lnL>
                      <a:noFill/>
                    </a:lnL>
                    <a:lnR>
                      <a:noFill/>
                    </a:lnR>
                    <a:lnT>
                      <a:noFill/>
                    </a:lnT>
                    <a:lnB>
                      <a:noFill/>
                    </a:lnB>
                    <a:noFill/>
                  </a:tcPr>
                </a:tc>
                <a:tc>
                  <a:txBody>
                    <a:bodyPr/>
                    <a:lstStyle/>
                    <a:p>
                      <a:pPr algn="r">
                        <a:spcAft>
                          <a:spcPts val="600"/>
                        </a:spcAft>
                      </a:pPr>
                      <a:r>
                        <a:rPr lang="en-GB" sz="8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1</a:t>
                      </a:r>
                      <a:endParaRPr lang="en-GB" sz="1000">
                        <a:effectLst/>
                        <a:latin typeface="Cambria" panose="02040503050406030204" pitchFamily="18" charset="0"/>
                        <a:ea typeface="Times New Roman" panose="02020603050405020304" pitchFamily="18" charset="0"/>
                        <a:cs typeface="Times New Roman" panose="02020603050405020304" pitchFamily="18" charset="0"/>
                      </a:endParaRPr>
                    </a:p>
                  </a:txBody>
                  <a:tcPr marL="54851" marR="54851" marT="0" marB="0" anchor="b">
                    <a:lnL>
                      <a:noFill/>
                    </a:lnL>
                    <a:lnR>
                      <a:noFill/>
                    </a:lnR>
                    <a:lnT>
                      <a:noFill/>
                    </a:lnT>
                    <a:lnB>
                      <a:noFill/>
                    </a:lnB>
                    <a:solidFill>
                      <a:srgbClr val="F2F2F2"/>
                    </a:solidFill>
                  </a:tcPr>
                </a:tc>
                <a:tc>
                  <a:txBody>
                    <a:bodyPr/>
                    <a:lstStyle/>
                    <a:p>
                      <a:pPr algn="l">
                        <a:spcAft>
                          <a:spcPts val="600"/>
                        </a:spcAft>
                      </a:pPr>
                      <a:r>
                        <a:rPr lang="en-GB" sz="8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[kg-m/N-s2]</a:t>
                      </a:r>
                      <a:endParaRPr lang="en-GB" sz="1000">
                        <a:effectLst/>
                        <a:latin typeface="Cambria" panose="02040503050406030204" pitchFamily="18" charset="0"/>
                        <a:ea typeface="Times New Roman" panose="02020603050405020304" pitchFamily="18" charset="0"/>
                        <a:cs typeface="Times New Roman" panose="02020603050405020304" pitchFamily="18" charset="0"/>
                      </a:endParaRPr>
                    </a:p>
                  </a:txBody>
                  <a:tcPr marL="54851" marR="54851" marT="0" marB="0" anchor="b">
                    <a:lnL>
                      <a:noFill/>
                    </a:lnL>
                    <a:lnR>
                      <a:noFill/>
                    </a:lnR>
                    <a:lnT>
                      <a:noFill/>
                    </a:lnT>
                    <a:lnB>
                      <a:noFill/>
                    </a:lnB>
                    <a:noFill/>
                  </a:tcPr>
                </a:tc>
                <a:tc>
                  <a:txBody>
                    <a:bodyPr/>
                    <a:lstStyle/>
                    <a:p>
                      <a:pPr algn="l">
                        <a:spcAft>
                          <a:spcPts val="600"/>
                        </a:spcAft>
                      </a:pPr>
                      <a:r>
                        <a:rPr lang="en-GB" sz="8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gravitational constant</a:t>
                      </a:r>
                      <a:endParaRPr lang="en-GB" sz="1000">
                        <a:effectLst/>
                        <a:latin typeface="Cambria" panose="02040503050406030204" pitchFamily="18" charset="0"/>
                        <a:ea typeface="Times New Roman" panose="02020603050405020304" pitchFamily="18" charset="0"/>
                        <a:cs typeface="Times New Roman" panose="02020603050405020304" pitchFamily="18" charset="0"/>
                      </a:endParaRPr>
                    </a:p>
                  </a:txBody>
                  <a:tcPr marL="54851" marR="54851" marT="0" marB="0" anchor="b">
                    <a:lnL>
                      <a:noFill/>
                    </a:lnL>
                    <a:lnR>
                      <a:noFill/>
                    </a:lnR>
                    <a:lnT>
                      <a:noFill/>
                    </a:lnT>
                    <a:lnB>
                      <a:noFill/>
                    </a:lnB>
                    <a:noFill/>
                  </a:tcPr>
                </a:tc>
                <a:extLst>
                  <a:ext uri="{0D108BD9-81ED-4DB2-BD59-A6C34878D82A}">
                    <a16:rowId xmlns:a16="http://schemas.microsoft.com/office/drawing/2014/main" val="1824982130"/>
                  </a:ext>
                </a:extLst>
              </a:tr>
              <a:tr h="142207">
                <a:tc>
                  <a:txBody>
                    <a:bodyPr/>
                    <a:lstStyle/>
                    <a:p>
                      <a:pPr algn="l">
                        <a:spcAft>
                          <a:spcPts val="600"/>
                        </a:spcAft>
                      </a:pPr>
                      <a:r>
                        <a:rPr lang="en-GB" sz="8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Mair</a:t>
                      </a:r>
                      <a:endParaRPr lang="en-GB" sz="1000">
                        <a:effectLst/>
                        <a:latin typeface="Cambria" panose="02040503050406030204" pitchFamily="18" charset="0"/>
                        <a:ea typeface="Times New Roman" panose="02020603050405020304" pitchFamily="18" charset="0"/>
                        <a:cs typeface="Times New Roman" panose="02020603050405020304" pitchFamily="18" charset="0"/>
                      </a:endParaRPr>
                    </a:p>
                  </a:txBody>
                  <a:tcPr marL="54851" marR="54851" marT="0" marB="0" anchor="b">
                    <a:lnL>
                      <a:noFill/>
                    </a:lnL>
                    <a:lnR>
                      <a:noFill/>
                    </a:lnR>
                    <a:lnT>
                      <a:noFill/>
                    </a:lnT>
                    <a:lnB>
                      <a:noFill/>
                    </a:lnB>
                    <a:noFill/>
                  </a:tcPr>
                </a:tc>
                <a:tc>
                  <a:txBody>
                    <a:bodyPr/>
                    <a:lstStyle/>
                    <a:p>
                      <a:pPr algn="r">
                        <a:spcAft>
                          <a:spcPts val="600"/>
                        </a:spcAft>
                      </a:pPr>
                      <a:r>
                        <a:rPr lang="en-GB" sz="8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28.9586</a:t>
                      </a:r>
                      <a:endParaRPr lang="en-GB" sz="1000">
                        <a:effectLst/>
                        <a:latin typeface="Cambria" panose="02040503050406030204" pitchFamily="18" charset="0"/>
                        <a:ea typeface="Times New Roman" panose="02020603050405020304" pitchFamily="18" charset="0"/>
                        <a:cs typeface="Times New Roman" panose="02020603050405020304" pitchFamily="18" charset="0"/>
                      </a:endParaRPr>
                    </a:p>
                  </a:txBody>
                  <a:tcPr marL="54851" marR="54851" marT="0" marB="0" anchor="b">
                    <a:lnL>
                      <a:noFill/>
                    </a:lnL>
                    <a:lnR>
                      <a:noFill/>
                    </a:lnR>
                    <a:lnT>
                      <a:noFill/>
                    </a:lnT>
                    <a:lnB>
                      <a:noFill/>
                    </a:lnB>
                    <a:solidFill>
                      <a:srgbClr val="E2EFDA"/>
                    </a:solidFill>
                  </a:tcPr>
                </a:tc>
                <a:tc>
                  <a:txBody>
                    <a:bodyPr/>
                    <a:lstStyle/>
                    <a:p>
                      <a:pPr algn="l">
                        <a:spcAft>
                          <a:spcPts val="600"/>
                        </a:spcAft>
                      </a:pPr>
                      <a:r>
                        <a:rPr lang="en-GB" sz="8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[g/mol]</a:t>
                      </a:r>
                      <a:endParaRPr lang="en-GB" sz="1000">
                        <a:effectLst/>
                        <a:latin typeface="Cambria" panose="02040503050406030204" pitchFamily="18" charset="0"/>
                        <a:ea typeface="Times New Roman" panose="02020603050405020304" pitchFamily="18" charset="0"/>
                        <a:cs typeface="Times New Roman" panose="02020603050405020304" pitchFamily="18" charset="0"/>
                      </a:endParaRPr>
                    </a:p>
                  </a:txBody>
                  <a:tcPr marL="54851" marR="54851" marT="0" marB="0" anchor="b">
                    <a:lnL>
                      <a:noFill/>
                    </a:lnL>
                    <a:lnR>
                      <a:noFill/>
                    </a:lnR>
                    <a:lnT>
                      <a:noFill/>
                    </a:lnT>
                    <a:lnB>
                      <a:noFill/>
                    </a:lnB>
                    <a:noFill/>
                  </a:tcPr>
                </a:tc>
                <a:tc>
                  <a:txBody>
                    <a:bodyPr/>
                    <a:lstStyle/>
                    <a:p>
                      <a:pPr algn="l">
                        <a:spcAft>
                          <a:spcPts val="600"/>
                        </a:spcAft>
                      </a:pPr>
                      <a:r>
                        <a:rPr lang="en-GB" sz="8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molar mass of converted fluid</a:t>
                      </a:r>
                      <a:endParaRPr lang="en-GB" sz="1000">
                        <a:effectLst/>
                        <a:latin typeface="Cambria" panose="02040503050406030204" pitchFamily="18" charset="0"/>
                        <a:ea typeface="Times New Roman" panose="02020603050405020304" pitchFamily="18" charset="0"/>
                        <a:cs typeface="Times New Roman" panose="02020603050405020304" pitchFamily="18" charset="0"/>
                      </a:endParaRPr>
                    </a:p>
                  </a:txBody>
                  <a:tcPr marL="54851" marR="54851" marT="0" marB="0" anchor="b">
                    <a:lnL>
                      <a:noFill/>
                    </a:lnL>
                    <a:lnR>
                      <a:noFill/>
                    </a:lnR>
                    <a:lnT>
                      <a:noFill/>
                    </a:lnT>
                    <a:lnB>
                      <a:noFill/>
                    </a:lnB>
                    <a:noFill/>
                  </a:tcPr>
                </a:tc>
                <a:extLst>
                  <a:ext uri="{0D108BD9-81ED-4DB2-BD59-A6C34878D82A}">
                    <a16:rowId xmlns:a16="http://schemas.microsoft.com/office/drawing/2014/main" val="1430863949"/>
                  </a:ext>
                </a:extLst>
              </a:tr>
              <a:tr h="146270">
                <a:tc>
                  <a:txBody>
                    <a:bodyPr/>
                    <a:lstStyle/>
                    <a:p>
                      <a:pPr algn="l">
                        <a:spcAft>
                          <a:spcPts val="600"/>
                        </a:spcAft>
                      </a:pPr>
                      <a:r>
                        <a:rPr lang="en-GB" sz="8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k</a:t>
                      </a:r>
                      <a:endParaRPr lang="en-GB" sz="1000">
                        <a:effectLst/>
                        <a:latin typeface="Cambria" panose="02040503050406030204" pitchFamily="18" charset="0"/>
                        <a:ea typeface="Times New Roman" panose="02020603050405020304" pitchFamily="18" charset="0"/>
                        <a:cs typeface="Times New Roman" panose="02020603050405020304" pitchFamily="18" charset="0"/>
                      </a:endParaRPr>
                    </a:p>
                  </a:txBody>
                  <a:tcPr marL="54851" marR="54851" marT="0" marB="0" anchor="b">
                    <a:lnL>
                      <a:noFill/>
                    </a:lnL>
                    <a:lnR>
                      <a:noFill/>
                    </a:lnR>
                    <a:lnT>
                      <a:noFill/>
                    </a:lnT>
                    <a:lnB>
                      <a:noFill/>
                    </a:lnB>
                    <a:noFill/>
                  </a:tcPr>
                </a:tc>
                <a:tc>
                  <a:txBody>
                    <a:bodyPr/>
                    <a:lstStyle/>
                    <a:p>
                      <a:pPr algn="r">
                        <a:spcAft>
                          <a:spcPts val="600"/>
                        </a:spcAft>
                      </a:pPr>
                      <a:r>
                        <a:rPr lang="en-GB" sz="8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1.402758</a:t>
                      </a:r>
                      <a:endParaRPr lang="en-GB" sz="1000">
                        <a:effectLst/>
                        <a:latin typeface="Cambria" panose="02040503050406030204" pitchFamily="18" charset="0"/>
                        <a:ea typeface="Times New Roman" panose="02020603050405020304" pitchFamily="18" charset="0"/>
                        <a:cs typeface="Times New Roman" panose="02020603050405020304" pitchFamily="18" charset="0"/>
                      </a:endParaRPr>
                    </a:p>
                  </a:txBody>
                  <a:tcPr marL="54851" marR="54851" marT="0" marB="0" anchor="b">
                    <a:lnL>
                      <a:noFill/>
                    </a:lnL>
                    <a:lnR>
                      <a:noFill/>
                    </a:lnR>
                    <a:lnT>
                      <a:noFill/>
                    </a:lnT>
                    <a:lnB>
                      <a:noFill/>
                    </a:lnB>
                    <a:solidFill>
                      <a:srgbClr val="E2EFDA"/>
                    </a:solidFill>
                  </a:tcPr>
                </a:tc>
                <a:tc>
                  <a:txBody>
                    <a:bodyPr/>
                    <a:lstStyle/>
                    <a:p>
                      <a:endParaRPr lang="en-GB" sz="1000">
                        <a:effectLst/>
                        <a:latin typeface="Times New Roman" panose="02020603050405020304" pitchFamily="18" charset="0"/>
                      </a:endParaRPr>
                    </a:p>
                  </a:txBody>
                  <a:tcPr marL="54851" marR="54851" marT="0" marB="0" anchor="b">
                    <a:lnL>
                      <a:noFill/>
                    </a:lnL>
                    <a:lnR>
                      <a:noFill/>
                    </a:lnR>
                    <a:lnT>
                      <a:noFill/>
                    </a:lnT>
                    <a:lnB>
                      <a:noFill/>
                    </a:lnB>
                    <a:noFill/>
                  </a:tcPr>
                </a:tc>
                <a:tc>
                  <a:txBody>
                    <a:bodyPr/>
                    <a:lstStyle/>
                    <a:p>
                      <a:pPr algn="l">
                        <a:spcAft>
                          <a:spcPts val="600"/>
                        </a:spcAft>
                      </a:pPr>
                      <a:r>
                        <a:rPr lang="en-GB" sz="8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specific heat ratio of converted fluid</a:t>
                      </a:r>
                      <a:endParaRPr lang="en-GB" sz="1000">
                        <a:effectLst/>
                        <a:latin typeface="Cambria" panose="02040503050406030204" pitchFamily="18" charset="0"/>
                        <a:ea typeface="Times New Roman" panose="02020603050405020304" pitchFamily="18" charset="0"/>
                        <a:cs typeface="Times New Roman" panose="02020603050405020304" pitchFamily="18" charset="0"/>
                      </a:endParaRPr>
                    </a:p>
                  </a:txBody>
                  <a:tcPr marL="54851" marR="54851" marT="0" marB="0" anchor="b">
                    <a:lnL>
                      <a:noFill/>
                    </a:lnL>
                    <a:lnR>
                      <a:noFill/>
                    </a:lnR>
                    <a:lnT>
                      <a:noFill/>
                    </a:lnT>
                    <a:lnB>
                      <a:noFill/>
                    </a:lnB>
                    <a:noFill/>
                  </a:tcPr>
                </a:tc>
                <a:extLst>
                  <a:ext uri="{0D108BD9-81ED-4DB2-BD59-A6C34878D82A}">
                    <a16:rowId xmlns:a16="http://schemas.microsoft.com/office/drawing/2014/main" val="398738023"/>
                  </a:ext>
                </a:extLst>
              </a:tr>
              <a:tr h="146270">
                <a:tc>
                  <a:txBody>
                    <a:bodyPr/>
                    <a:lstStyle/>
                    <a:p>
                      <a:pPr algn="l">
                        <a:spcAft>
                          <a:spcPts val="600"/>
                        </a:spcAft>
                      </a:pPr>
                      <a:r>
                        <a:rPr lang="en-GB" sz="8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r</a:t>
                      </a:r>
                      <a:endParaRPr lang="en-GB" sz="1000">
                        <a:effectLst/>
                        <a:latin typeface="Cambria" panose="02040503050406030204" pitchFamily="18" charset="0"/>
                        <a:ea typeface="Times New Roman" panose="02020603050405020304" pitchFamily="18" charset="0"/>
                        <a:cs typeface="Times New Roman" panose="02020603050405020304" pitchFamily="18" charset="0"/>
                      </a:endParaRPr>
                    </a:p>
                  </a:txBody>
                  <a:tcPr marL="54851" marR="54851" marT="0" marB="0" anchor="b">
                    <a:lnL>
                      <a:noFill/>
                    </a:lnL>
                    <a:lnR>
                      <a:noFill/>
                    </a:lnR>
                    <a:lnT>
                      <a:noFill/>
                    </a:lnT>
                    <a:lnB>
                      <a:noFill/>
                    </a:lnB>
                    <a:noFill/>
                  </a:tcPr>
                </a:tc>
                <a:tc>
                  <a:txBody>
                    <a:bodyPr/>
                    <a:lstStyle/>
                    <a:p>
                      <a:pPr algn="r">
                        <a:spcAft>
                          <a:spcPts val="600"/>
                        </a:spcAft>
                      </a:pPr>
                      <a:r>
                        <a:rPr lang="en-GB" sz="8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0.710961</a:t>
                      </a:r>
                      <a:endParaRPr lang="en-GB" sz="1000">
                        <a:effectLst/>
                        <a:latin typeface="Cambria" panose="02040503050406030204" pitchFamily="18" charset="0"/>
                        <a:ea typeface="Times New Roman" panose="02020603050405020304" pitchFamily="18" charset="0"/>
                        <a:cs typeface="Times New Roman" panose="02020603050405020304" pitchFamily="18" charset="0"/>
                      </a:endParaRPr>
                    </a:p>
                  </a:txBody>
                  <a:tcPr marL="54851" marR="54851" marT="0" marB="0" anchor="b">
                    <a:lnL>
                      <a:noFill/>
                    </a:lnL>
                    <a:lnR>
                      <a:noFill/>
                    </a:lnR>
                    <a:lnT>
                      <a:noFill/>
                    </a:lnT>
                    <a:lnB>
                      <a:noFill/>
                    </a:lnB>
                    <a:noFill/>
                  </a:tcPr>
                </a:tc>
                <a:tc>
                  <a:txBody>
                    <a:bodyPr/>
                    <a:lstStyle/>
                    <a:p>
                      <a:endParaRPr lang="en-GB" sz="1000">
                        <a:effectLst/>
                        <a:latin typeface="Times New Roman" panose="02020603050405020304" pitchFamily="18" charset="0"/>
                      </a:endParaRPr>
                    </a:p>
                  </a:txBody>
                  <a:tcPr marL="54851" marR="54851" marT="0" marB="0" anchor="b">
                    <a:lnL>
                      <a:noFill/>
                    </a:lnL>
                    <a:lnR>
                      <a:noFill/>
                    </a:lnR>
                    <a:lnT>
                      <a:noFill/>
                    </a:lnT>
                    <a:lnB>
                      <a:noFill/>
                    </a:lnB>
                    <a:noFill/>
                  </a:tcPr>
                </a:tc>
                <a:tc>
                  <a:txBody>
                    <a:bodyPr/>
                    <a:lstStyle/>
                    <a:p>
                      <a:pPr algn="l">
                        <a:spcAft>
                          <a:spcPts val="600"/>
                        </a:spcAft>
                      </a:pPr>
                      <a:r>
                        <a:rPr lang="en-GB" sz="8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outlet/inlet pressure ratio</a:t>
                      </a:r>
                      <a:endParaRPr lang="en-GB" sz="1000">
                        <a:effectLst/>
                        <a:latin typeface="Cambria" panose="02040503050406030204" pitchFamily="18" charset="0"/>
                        <a:ea typeface="Times New Roman" panose="02020603050405020304" pitchFamily="18" charset="0"/>
                        <a:cs typeface="Times New Roman" panose="02020603050405020304" pitchFamily="18" charset="0"/>
                      </a:endParaRPr>
                    </a:p>
                  </a:txBody>
                  <a:tcPr marL="54851" marR="54851" marT="0" marB="0" anchor="b">
                    <a:lnL>
                      <a:noFill/>
                    </a:lnL>
                    <a:lnR>
                      <a:noFill/>
                    </a:lnR>
                    <a:lnT>
                      <a:noFill/>
                    </a:lnT>
                    <a:lnB>
                      <a:noFill/>
                    </a:lnB>
                    <a:noFill/>
                  </a:tcPr>
                </a:tc>
                <a:extLst>
                  <a:ext uri="{0D108BD9-81ED-4DB2-BD59-A6C34878D82A}">
                    <a16:rowId xmlns:a16="http://schemas.microsoft.com/office/drawing/2014/main" val="2913283982"/>
                  </a:ext>
                </a:extLst>
              </a:tr>
              <a:tr h="146270">
                <a:tc>
                  <a:txBody>
                    <a:bodyPr/>
                    <a:lstStyle/>
                    <a:p>
                      <a:pPr algn="l">
                        <a:spcAft>
                          <a:spcPts val="600"/>
                        </a:spcAft>
                      </a:pPr>
                      <a:r>
                        <a:rPr lang="en-GB" sz="8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fluid</a:t>
                      </a:r>
                      <a:endParaRPr lang="en-GB" sz="1000">
                        <a:effectLst/>
                        <a:latin typeface="Cambria" panose="02040503050406030204" pitchFamily="18" charset="0"/>
                        <a:ea typeface="Times New Roman" panose="02020603050405020304" pitchFamily="18" charset="0"/>
                        <a:cs typeface="Times New Roman" panose="02020603050405020304" pitchFamily="18" charset="0"/>
                      </a:endParaRPr>
                    </a:p>
                  </a:txBody>
                  <a:tcPr marL="54851" marR="54851" marT="0" marB="0" anchor="b">
                    <a:lnL>
                      <a:noFill/>
                    </a:lnL>
                    <a:lnR>
                      <a:noFill/>
                    </a:lnR>
                    <a:lnT>
                      <a:noFill/>
                    </a:lnT>
                    <a:lnB>
                      <a:noFill/>
                    </a:lnB>
                    <a:noFill/>
                  </a:tcPr>
                </a:tc>
                <a:tc>
                  <a:txBody>
                    <a:bodyPr/>
                    <a:lstStyle/>
                    <a:p>
                      <a:pPr algn="l">
                        <a:spcAft>
                          <a:spcPts val="600"/>
                        </a:spcAft>
                      </a:pPr>
                      <a:r>
                        <a:rPr lang="en-GB" sz="8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argon</a:t>
                      </a:r>
                      <a:endParaRPr lang="en-GB" sz="1000">
                        <a:effectLst/>
                        <a:latin typeface="Cambria" panose="02040503050406030204" pitchFamily="18" charset="0"/>
                        <a:ea typeface="Times New Roman" panose="02020603050405020304" pitchFamily="18" charset="0"/>
                        <a:cs typeface="Times New Roman" panose="02020603050405020304" pitchFamily="18" charset="0"/>
                      </a:endParaRPr>
                    </a:p>
                  </a:txBody>
                  <a:tcPr marL="54851" marR="54851" marT="0" marB="0" anchor="b">
                    <a:lnL>
                      <a:noFill/>
                    </a:lnL>
                    <a:lnR>
                      <a:noFill/>
                    </a:lnR>
                    <a:lnT>
                      <a:noFill/>
                    </a:lnT>
                    <a:lnB>
                      <a:noFill/>
                    </a:lnB>
                    <a:solidFill>
                      <a:srgbClr val="FFF2CC"/>
                    </a:solidFill>
                  </a:tcPr>
                </a:tc>
                <a:tc>
                  <a:txBody>
                    <a:bodyPr/>
                    <a:lstStyle/>
                    <a:p>
                      <a:endParaRPr lang="en-GB" sz="1000">
                        <a:effectLst/>
                        <a:latin typeface="Times New Roman" panose="02020603050405020304" pitchFamily="18" charset="0"/>
                      </a:endParaRPr>
                    </a:p>
                  </a:txBody>
                  <a:tcPr marL="54851" marR="54851" marT="0" marB="0" anchor="b">
                    <a:lnL>
                      <a:noFill/>
                    </a:lnL>
                    <a:lnR>
                      <a:noFill/>
                    </a:lnR>
                    <a:lnT>
                      <a:noFill/>
                    </a:lnT>
                    <a:lnB>
                      <a:noFill/>
                    </a:lnB>
                    <a:noFill/>
                  </a:tcPr>
                </a:tc>
                <a:tc>
                  <a:txBody>
                    <a:bodyPr/>
                    <a:lstStyle/>
                    <a:p>
                      <a:pPr algn="l">
                        <a:spcAft>
                          <a:spcPts val="600"/>
                        </a:spcAft>
                      </a:pPr>
                      <a:r>
                        <a:rPr lang="en-GB" sz="8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reference fluid</a:t>
                      </a:r>
                      <a:endParaRPr lang="en-GB" sz="1000">
                        <a:effectLst/>
                        <a:latin typeface="Cambria" panose="02040503050406030204" pitchFamily="18" charset="0"/>
                        <a:ea typeface="Times New Roman" panose="02020603050405020304" pitchFamily="18" charset="0"/>
                        <a:cs typeface="Times New Roman" panose="02020603050405020304" pitchFamily="18" charset="0"/>
                      </a:endParaRPr>
                    </a:p>
                  </a:txBody>
                  <a:tcPr marL="54851" marR="54851" marT="0" marB="0" anchor="b">
                    <a:lnL>
                      <a:noFill/>
                    </a:lnL>
                    <a:lnR>
                      <a:noFill/>
                    </a:lnR>
                    <a:lnT>
                      <a:noFill/>
                    </a:lnT>
                    <a:lnB>
                      <a:noFill/>
                    </a:lnB>
                    <a:noFill/>
                  </a:tcPr>
                </a:tc>
                <a:extLst>
                  <a:ext uri="{0D108BD9-81ED-4DB2-BD59-A6C34878D82A}">
                    <a16:rowId xmlns:a16="http://schemas.microsoft.com/office/drawing/2014/main" val="4151345889"/>
                  </a:ext>
                </a:extLst>
              </a:tr>
              <a:tr h="146270">
                <a:tc>
                  <a:txBody>
                    <a:bodyPr/>
                    <a:lstStyle/>
                    <a:p>
                      <a:pPr algn="l">
                        <a:spcAft>
                          <a:spcPts val="600"/>
                        </a:spcAft>
                      </a:pPr>
                      <a:r>
                        <a:rPr lang="en-GB" sz="8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Pi</a:t>
                      </a:r>
                      <a:endParaRPr lang="en-GB" sz="1000">
                        <a:effectLst/>
                        <a:latin typeface="Cambria" panose="02040503050406030204" pitchFamily="18" charset="0"/>
                        <a:ea typeface="Times New Roman" panose="02020603050405020304" pitchFamily="18" charset="0"/>
                        <a:cs typeface="Times New Roman" panose="02020603050405020304" pitchFamily="18" charset="0"/>
                      </a:endParaRPr>
                    </a:p>
                  </a:txBody>
                  <a:tcPr marL="54851" marR="54851" marT="0" marB="0" anchor="b">
                    <a:lnL>
                      <a:noFill/>
                    </a:lnL>
                    <a:lnR>
                      <a:noFill/>
                    </a:lnR>
                    <a:lnT>
                      <a:noFill/>
                    </a:lnT>
                    <a:lnB>
                      <a:noFill/>
                    </a:lnB>
                    <a:noFill/>
                  </a:tcPr>
                </a:tc>
                <a:tc>
                  <a:txBody>
                    <a:bodyPr/>
                    <a:lstStyle/>
                    <a:p>
                      <a:pPr algn="r">
                        <a:spcAft>
                          <a:spcPts val="600"/>
                        </a:spcAft>
                      </a:pPr>
                      <a:r>
                        <a:rPr lang="en-GB" sz="8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1.291896</a:t>
                      </a:r>
                      <a:endParaRPr lang="en-GB" sz="1000">
                        <a:effectLst/>
                        <a:latin typeface="Cambria" panose="02040503050406030204" pitchFamily="18" charset="0"/>
                        <a:ea typeface="Times New Roman" panose="02020603050405020304" pitchFamily="18" charset="0"/>
                        <a:cs typeface="Times New Roman" panose="02020603050405020304" pitchFamily="18" charset="0"/>
                      </a:endParaRPr>
                    </a:p>
                  </a:txBody>
                  <a:tcPr marL="54851" marR="54851" marT="0" marB="0" anchor="b">
                    <a:lnL>
                      <a:noFill/>
                    </a:lnL>
                    <a:lnR>
                      <a:noFill/>
                    </a:lnR>
                    <a:lnT>
                      <a:noFill/>
                    </a:lnT>
                    <a:lnB>
                      <a:noFill/>
                    </a:lnB>
                    <a:noFill/>
                  </a:tcPr>
                </a:tc>
                <a:tc>
                  <a:txBody>
                    <a:bodyPr/>
                    <a:lstStyle/>
                    <a:p>
                      <a:endParaRPr lang="en-GB" sz="1000">
                        <a:effectLst/>
                        <a:latin typeface="Times New Roman" panose="02020603050405020304" pitchFamily="18" charset="0"/>
                      </a:endParaRPr>
                    </a:p>
                  </a:txBody>
                  <a:tcPr marL="54851" marR="54851" marT="0" marB="0" anchor="b">
                    <a:lnL>
                      <a:noFill/>
                    </a:lnL>
                    <a:lnR>
                      <a:noFill/>
                    </a:lnR>
                    <a:lnT>
                      <a:noFill/>
                    </a:lnT>
                    <a:lnB>
                      <a:noFill/>
                    </a:lnB>
                    <a:noFill/>
                  </a:tcPr>
                </a:tc>
                <a:tc>
                  <a:txBody>
                    <a:bodyPr/>
                    <a:lstStyle/>
                    <a:p>
                      <a:pPr algn="l">
                        <a:spcAft>
                          <a:spcPts val="600"/>
                        </a:spcAft>
                      </a:pPr>
                      <a:r>
                        <a:rPr lang="en-GB" sz="8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SV inlet pressure</a:t>
                      </a:r>
                      <a:endParaRPr lang="en-GB" sz="1000">
                        <a:effectLst/>
                        <a:latin typeface="Cambria" panose="02040503050406030204" pitchFamily="18" charset="0"/>
                        <a:ea typeface="Times New Roman" panose="02020603050405020304" pitchFamily="18" charset="0"/>
                        <a:cs typeface="Times New Roman" panose="02020603050405020304" pitchFamily="18" charset="0"/>
                      </a:endParaRPr>
                    </a:p>
                  </a:txBody>
                  <a:tcPr marL="54851" marR="54851" marT="0" marB="0" anchor="b">
                    <a:lnL>
                      <a:noFill/>
                    </a:lnL>
                    <a:lnR>
                      <a:noFill/>
                    </a:lnR>
                    <a:lnT>
                      <a:noFill/>
                    </a:lnT>
                    <a:lnB>
                      <a:noFill/>
                    </a:lnB>
                    <a:noFill/>
                  </a:tcPr>
                </a:tc>
                <a:extLst>
                  <a:ext uri="{0D108BD9-81ED-4DB2-BD59-A6C34878D82A}">
                    <a16:rowId xmlns:a16="http://schemas.microsoft.com/office/drawing/2014/main" val="3764463080"/>
                  </a:ext>
                </a:extLst>
              </a:tr>
              <a:tr h="142207">
                <a:tc>
                  <a:txBody>
                    <a:bodyPr/>
                    <a:lstStyle/>
                    <a:p>
                      <a:pPr algn="l">
                        <a:spcAft>
                          <a:spcPts val="600"/>
                        </a:spcAft>
                      </a:pPr>
                      <a:r>
                        <a:rPr lang="en-GB" sz="8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Ti</a:t>
                      </a:r>
                      <a:endParaRPr lang="en-GB" sz="1000">
                        <a:effectLst/>
                        <a:latin typeface="Cambria" panose="02040503050406030204" pitchFamily="18" charset="0"/>
                        <a:ea typeface="Times New Roman" panose="02020603050405020304" pitchFamily="18" charset="0"/>
                        <a:cs typeface="Times New Roman" panose="02020603050405020304" pitchFamily="18" charset="0"/>
                      </a:endParaRPr>
                    </a:p>
                  </a:txBody>
                  <a:tcPr marL="54851" marR="54851" marT="0" marB="0" anchor="b">
                    <a:lnL>
                      <a:noFill/>
                    </a:lnL>
                    <a:lnR>
                      <a:noFill/>
                    </a:lnR>
                    <a:lnT>
                      <a:noFill/>
                    </a:lnT>
                    <a:lnB>
                      <a:noFill/>
                    </a:lnB>
                    <a:noFill/>
                  </a:tcPr>
                </a:tc>
                <a:tc>
                  <a:txBody>
                    <a:bodyPr/>
                    <a:lstStyle/>
                    <a:p>
                      <a:pPr algn="r">
                        <a:spcAft>
                          <a:spcPts val="600"/>
                        </a:spcAft>
                      </a:pPr>
                      <a:r>
                        <a:rPr lang="en-GB" sz="8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254.0958</a:t>
                      </a:r>
                      <a:endParaRPr lang="en-GB" sz="1000">
                        <a:effectLst/>
                        <a:latin typeface="Cambria" panose="02040503050406030204" pitchFamily="18" charset="0"/>
                        <a:ea typeface="Times New Roman" panose="02020603050405020304" pitchFamily="18" charset="0"/>
                        <a:cs typeface="Times New Roman" panose="02020603050405020304" pitchFamily="18" charset="0"/>
                      </a:endParaRPr>
                    </a:p>
                  </a:txBody>
                  <a:tcPr marL="54851" marR="54851" marT="0" marB="0" anchor="b">
                    <a:lnL>
                      <a:noFill/>
                    </a:lnL>
                    <a:lnR>
                      <a:noFill/>
                    </a:lnR>
                    <a:lnT>
                      <a:noFill/>
                    </a:lnT>
                    <a:lnB>
                      <a:noFill/>
                    </a:lnB>
                    <a:noFill/>
                  </a:tcPr>
                </a:tc>
                <a:tc>
                  <a:txBody>
                    <a:bodyPr/>
                    <a:lstStyle/>
                    <a:p>
                      <a:pPr algn="l">
                        <a:spcAft>
                          <a:spcPts val="600"/>
                        </a:spcAft>
                      </a:pPr>
                      <a:r>
                        <a:rPr lang="en-GB" sz="8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[K]</a:t>
                      </a:r>
                      <a:endParaRPr lang="en-GB" sz="1000">
                        <a:effectLst/>
                        <a:latin typeface="Cambria" panose="02040503050406030204" pitchFamily="18" charset="0"/>
                        <a:ea typeface="Times New Roman" panose="02020603050405020304" pitchFamily="18" charset="0"/>
                        <a:cs typeface="Times New Roman" panose="02020603050405020304" pitchFamily="18" charset="0"/>
                      </a:endParaRPr>
                    </a:p>
                  </a:txBody>
                  <a:tcPr marL="54851" marR="54851" marT="0" marB="0" anchor="b">
                    <a:lnL>
                      <a:noFill/>
                    </a:lnL>
                    <a:lnR>
                      <a:noFill/>
                    </a:lnR>
                    <a:lnT>
                      <a:noFill/>
                    </a:lnT>
                    <a:lnB>
                      <a:noFill/>
                    </a:lnB>
                    <a:noFill/>
                  </a:tcPr>
                </a:tc>
                <a:tc>
                  <a:txBody>
                    <a:bodyPr/>
                    <a:lstStyle/>
                    <a:p>
                      <a:pPr algn="l">
                        <a:spcAft>
                          <a:spcPts val="600"/>
                        </a:spcAft>
                      </a:pPr>
                      <a:r>
                        <a:rPr lang="en-GB" sz="8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SV inlet temperature</a:t>
                      </a:r>
                      <a:endParaRPr lang="en-GB" sz="1000">
                        <a:effectLst/>
                        <a:latin typeface="Cambria" panose="02040503050406030204" pitchFamily="18" charset="0"/>
                        <a:ea typeface="Times New Roman" panose="02020603050405020304" pitchFamily="18" charset="0"/>
                        <a:cs typeface="Times New Roman" panose="02020603050405020304" pitchFamily="18" charset="0"/>
                      </a:endParaRPr>
                    </a:p>
                  </a:txBody>
                  <a:tcPr marL="54851" marR="54851" marT="0" marB="0" anchor="b">
                    <a:lnL>
                      <a:noFill/>
                    </a:lnL>
                    <a:lnR>
                      <a:noFill/>
                    </a:lnR>
                    <a:lnT>
                      <a:noFill/>
                    </a:lnT>
                    <a:lnB>
                      <a:noFill/>
                    </a:lnB>
                    <a:noFill/>
                  </a:tcPr>
                </a:tc>
                <a:extLst>
                  <a:ext uri="{0D108BD9-81ED-4DB2-BD59-A6C34878D82A}">
                    <a16:rowId xmlns:a16="http://schemas.microsoft.com/office/drawing/2014/main" val="1982405659"/>
                  </a:ext>
                </a:extLst>
              </a:tr>
              <a:tr h="142207">
                <a:tc>
                  <a:txBody>
                    <a:bodyPr/>
                    <a:lstStyle/>
                    <a:p>
                      <a:pPr algn="l">
                        <a:spcAft>
                          <a:spcPts val="600"/>
                        </a:spcAft>
                      </a:pPr>
                      <a:r>
                        <a:rPr lang="en-GB" sz="8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Mi</a:t>
                      </a:r>
                      <a:endParaRPr lang="en-GB" sz="1000">
                        <a:effectLst/>
                        <a:latin typeface="Cambria" panose="02040503050406030204" pitchFamily="18" charset="0"/>
                        <a:ea typeface="Times New Roman" panose="02020603050405020304" pitchFamily="18" charset="0"/>
                        <a:cs typeface="Times New Roman" panose="02020603050405020304" pitchFamily="18" charset="0"/>
                      </a:endParaRPr>
                    </a:p>
                  </a:txBody>
                  <a:tcPr marL="54851" marR="54851" marT="0" marB="0" anchor="b">
                    <a:lnL>
                      <a:noFill/>
                    </a:lnL>
                    <a:lnR>
                      <a:noFill/>
                    </a:lnR>
                    <a:lnT>
                      <a:noFill/>
                    </a:lnT>
                    <a:lnB>
                      <a:noFill/>
                    </a:lnB>
                    <a:noFill/>
                  </a:tcPr>
                </a:tc>
                <a:tc>
                  <a:txBody>
                    <a:bodyPr/>
                    <a:lstStyle/>
                    <a:p>
                      <a:pPr algn="r">
                        <a:spcAft>
                          <a:spcPts val="600"/>
                        </a:spcAft>
                      </a:pPr>
                      <a:r>
                        <a:rPr lang="en-GB" sz="8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39.948</a:t>
                      </a:r>
                      <a:endParaRPr lang="en-GB" sz="1000">
                        <a:effectLst/>
                        <a:latin typeface="Cambria" panose="02040503050406030204" pitchFamily="18" charset="0"/>
                        <a:ea typeface="Times New Roman" panose="02020603050405020304" pitchFamily="18" charset="0"/>
                        <a:cs typeface="Times New Roman" panose="02020603050405020304" pitchFamily="18" charset="0"/>
                      </a:endParaRPr>
                    </a:p>
                  </a:txBody>
                  <a:tcPr marL="54851" marR="54851" marT="0" marB="0" anchor="b">
                    <a:lnL>
                      <a:noFill/>
                    </a:lnL>
                    <a:lnR>
                      <a:noFill/>
                    </a:lnR>
                    <a:lnT>
                      <a:noFill/>
                    </a:lnT>
                    <a:lnB>
                      <a:noFill/>
                    </a:lnB>
                    <a:solidFill>
                      <a:srgbClr val="E2EFDA"/>
                    </a:solidFill>
                  </a:tcPr>
                </a:tc>
                <a:tc>
                  <a:txBody>
                    <a:bodyPr/>
                    <a:lstStyle/>
                    <a:p>
                      <a:pPr algn="l">
                        <a:spcAft>
                          <a:spcPts val="600"/>
                        </a:spcAft>
                      </a:pPr>
                      <a:r>
                        <a:rPr lang="en-GB" sz="8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[g/mol]</a:t>
                      </a:r>
                      <a:endParaRPr lang="en-GB" sz="1000">
                        <a:effectLst/>
                        <a:latin typeface="Cambria" panose="02040503050406030204" pitchFamily="18" charset="0"/>
                        <a:ea typeface="Times New Roman" panose="02020603050405020304" pitchFamily="18" charset="0"/>
                        <a:cs typeface="Times New Roman" panose="02020603050405020304" pitchFamily="18" charset="0"/>
                      </a:endParaRPr>
                    </a:p>
                  </a:txBody>
                  <a:tcPr marL="54851" marR="54851" marT="0" marB="0" anchor="b">
                    <a:lnL>
                      <a:noFill/>
                    </a:lnL>
                    <a:lnR>
                      <a:noFill/>
                    </a:lnR>
                    <a:lnT>
                      <a:noFill/>
                    </a:lnT>
                    <a:lnB>
                      <a:noFill/>
                    </a:lnB>
                    <a:noFill/>
                  </a:tcPr>
                </a:tc>
                <a:tc>
                  <a:txBody>
                    <a:bodyPr/>
                    <a:lstStyle/>
                    <a:p>
                      <a:pPr algn="l">
                        <a:spcAft>
                          <a:spcPts val="600"/>
                        </a:spcAft>
                      </a:pPr>
                      <a:r>
                        <a:rPr lang="en-GB" sz="8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molar mass of reference fluid</a:t>
                      </a:r>
                      <a:endParaRPr lang="en-GB" sz="1000">
                        <a:effectLst/>
                        <a:latin typeface="Cambria" panose="02040503050406030204" pitchFamily="18" charset="0"/>
                        <a:ea typeface="Times New Roman" panose="02020603050405020304" pitchFamily="18" charset="0"/>
                        <a:cs typeface="Times New Roman" panose="02020603050405020304" pitchFamily="18" charset="0"/>
                      </a:endParaRPr>
                    </a:p>
                  </a:txBody>
                  <a:tcPr marL="54851" marR="54851" marT="0" marB="0" anchor="b">
                    <a:lnL>
                      <a:noFill/>
                    </a:lnL>
                    <a:lnR>
                      <a:noFill/>
                    </a:lnR>
                    <a:lnT>
                      <a:noFill/>
                    </a:lnT>
                    <a:lnB>
                      <a:noFill/>
                    </a:lnB>
                    <a:noFill/>
                  </a:tcPr>
                </a:tc>
                <a:extLst>
                  <a:ext uri="{0D108BD9-81ED-4DB2-BD59-A6C34878D82A}">
                    <a16:rowId xmlns:a16="http://schemas.microsoft.com/office/drawing/2014/main" val="84481962"/>
                  </a:ext>
                </a:extLst>
              </a:tr>
              <a:tr h="146270">
                <a:tc>
                  <a:txBody>
                    <a:bodyPr/>
                    <a:lstStyle/>
                    <a:p>
                      <a:pPr algn="l">
                        <a:spcAft>
                          <a:spcPts val="600"/>
                        </a:spcAft>
                      </a:pPr>
                      <a:r>
                        <a:rPr lang="en-GB" sz="8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Zi</a:t>
                      </a:r>
                      <a:endParaRPr lang="en-GB" sz="1000">
                        <a:effectLst/>
                        <a:latin typeface="Cambria" panose="02040503050406030204" pitchFamily="18" charset="0"/>
                        <a:ea typeface="Times New Roman" panose="02020603050405020304" pitchFamily="18" charset="0"/>
                        <a:cs typeface="Times New Roman" panose="02020603050405020304" pitchFamily="18" charset="0"/>
                      </a:endParaRPr>
                    </a:p>
                  </a:txBody>
                  <a:tcPr marL="54851" marR="54851" marT="0" marB="0" anchor="b">
                    <a:lnL>
                      <a:noFill/>
                    </a:lnL>
                    <a:lnR>
                      <a:noFill/>
                    </a:lnR>
                    <a:lnT>
                      <a:noFill/>
                    </a:lnT>
                    <a:lnB>
                      <a:noFill/>
                    </a:lnB>
                    <a:noFill/>
                  </a:tcPr>
                </a:tc>
                <a:tc>
                  <a:txBody>
                    <a:bodyPr/>
                    <a:lstStyle/>
                    <a:p>
                      <a:pPr algn="r">
                        <a:spcAft>
                          <a:spcPts val="600"/>
                        </a:spcAft>
                      </a:pPr>
                      <a:r>
                        <a:rPr lang="en-GB" sz="8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0.998387</a:t>
                      </a:r>
                      <a:endParaRPr lang="en-GB" sz="1000">
                        <a:effectLst/>
                        <a:latin typeface="Cambria" panose="02040503050406030204" pitchFamily="18" charset="0"/>
                        <a:ea typeface="Times New Roman" panose="02020603050405020304" pitchFamily="18" charset="0"/>
                        <a:cs typeface="Times New Roman" panose="02020603050405020304" pitchFamily="18" charset="0"/>
                      </a:endParaRPr>
                    </a:p>
                  </a:txBody>
                  <a:tcPr marL="54851" marR="54851" marT="0" marB="0" anchor="b">
                    <a:lnL>
                      <a:noFill/>
                    </a:lnL>
                    <a:lnR>
                      <a:noFill/>
                    </a:lnR>
                    <a:lnT>
                      <a:noFill/>
                    </a:lnT>
                    <a:lnB>
                      <a:noFill/>
                    </a:lnB>
                    <a:solidFill>
                      <a:srgbClr val="E2EFDA"/>
                    </a:solidFill>
                  </a:tcPr>
                </a:tc>
                <a:tc>
                  <a:txBody>
                    <a:bodyPr/>
                    <a:lstStyle/>
                    <a:p>
                      <a:endParaRPr lang="en-GB" sz="1000">
                        <a:effectLst/>
                        <a:latin typeface="Times New Roman" panose="02020603050405020304" pitchFamily="18" charset="0"/>
                      </a:endParaRPr>
                    </a:p>
                  </a:txBody>
                  <a:tcPr marL="54851" marR="54851" marT="0" marB="0" anchor="b">
                    <a:lnL>
                      <a:noFill/>
                    </a:lnL>
                    <a:lnR>
                      <a:noFill/>
                    </a:lnR>
                    <a:lnT>
                      <a:noFill/>
                    </a:lnT>
                    <a:lnB>
                      <a:noFill/>
                    </a:lnB>
                    <a:noFill/>
                  </a:tcPr>
                </a:tc>
                <a:tc>
                  <a:txBody>
                    <a:bodyPr/>
                    <a:lstStyle/>
                    <a:p>
                      <a:pPr algn="l">
                        <a:spcAft>
                          <a:spcPts val="600"/>
                        </a:spcAft>
                      </a:pPr>
                      <a:r>
                        <a:rPr lang="en-GB" sz="8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compressibility factor of reference fluid</a:t>
                      </a:r>
                      <a:endParaRPr lang="en-GB" sz="1000">
                        <a:effectLst/>
                        <a:latin typeface="Cambria" panose="02040503050406030204" pitchFamily="18" charset="0"/>
                        <a:ea typeface="Times New Roman" panose="02020603050405020304" pitchFamily="18" charset="0"/>
                        <a:cs typeface="Times New Roman" panose="02020603050405020304" pitchFamily="18" charset="0"/>
                      </a:endParaRPr>
                    </a:p>
                  </a:txBody>
                  <a:tcPr marL="54851" marR="54851" marT="0" marB="0" anchor="b">
                    <a:lnL>
                      <a:noFill/>
                    </a:lnL>
                    <a:lnR>
                      <a:noFill/>
                    </a:lnR>
                    <a:lnT>
                      <a:noFill/>
                    </a:lnT>
                    <a:lnB>
                      <a:noFill/>
                    </a:lnB>
                    <a:noFill/>
                  </a:tcPr>
                </a:tc>
                <a:extLst>
                  <a:ext uri="{0D108BD9-81ED-4DB2-BD59-A6C34878D82A}">
                    <a16:rowId xmlns:a16="http://schemas.microsoft.com/office/drawing/2014/main" val="1290719074"/>
                  </a:ext>
                </a:extLst>
              </a:tr>
              <a:tr h="284413">
                <a:tc>
                  <a:txBody>
                    <a:bodyPr/>
                    <a:lstStyle/>
                    <a:p>
                      <a:pPr algn="l">
                        <a:spcAft>
                          <a:spcPts val="600"/>
                        </a:spcAft>
                      </a:pPr>
                      <a:r>
                        <a:rPr lang="en-GB" sz="8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n</a:t>
                      </a:r>
                      <a:endParaRPr lang="en-GB" sz="1000">
                        <a:effectLst/>
                        <a:latin typeface="Cambria" panose="02040503050406030204" pitchFamily="18" charset="0"/>
                        <a:ea typeface="Times New Roman" panose="02020603050405020304" pitchFamily="18" charset="0"/>
                        <a:cs typeface="Times New Roman" panose="02020603050405020304" pitchFamily="18" charset="0"/>
                      </a:endParaRPr>
                    </a:p>
                  </a:txBody>
                  <a:tcPr marL="54851" marR="54851" marT="0" marB="0" anchor="b">
                    <a:lnL>
                      <a:noFill/>
                    </a:lnL>
                    <a:lnR>
                      <a:noFill/>
                    </a:lnR>
                    <a:lnT>
                      <a:noFill/>
                    </a:lnT>
                    <a:lnB>
                      <a:noFill/>
                    </a:lnB>
                    <a:noFill/>
                  </a:tcPr>
                </a:tc>
                <a:tc>
                  <a:txBody>
                    <a:bodyPr/>
                    <a:lstStyle/>
                    <a:p>
                      <a:pPr algn="r">
                        <a:spcAft>
                          <a:spcPts val="600"/>
                        </a:spcAft>
                      </a:pPr>
                      <a:r>
                        <a:rPr lang="en-GB" sz="8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1.668057</a:t>
                      </a:r>
                      <a:endParaRPr lang="en-GB" sz="1000">
                        <a:effectLst/>
                        <a:latin typeface="Cambria" panose="02040503050406030204" pitchFamily="18" charset="0"/>
                        <a:ea typeface="Times New Roman" panose="02020603050405020304" pitchFamily="18" charset="0"/>
                        <a:cs typeface="Times New Roman" panose="02020603050405020304" pitchFamily="18" charset="0"/>
                      </a:endParaRPr>
                    </a:p>
                  </a:txBody>
                  <a:tcPr marL="54851" marR="54851" marT="0" marB="0" anchor="b">
                    <a:lnL>
                      <a:noFill/>
                    </a:lnL>
                    <a:lnR>
                      <a:noFill/>
                    </a:lnR>
                    <a:lnT>
                      <a:noFill/>
                    </a:lnT>
                    <a:lnB>
                      <a:noFill/>
                    </a:lnB>
                    <a:noFill/>
                  </a:tcPr>
                </a:tc>
                <a:tc>
                  <a:txBody>
                    <a:bodyPr/>
                    <a:lstStyle/>
                    <a:p>
                      <a:endParaRPr lang="en-GB" sz="1000">
                        <a:effectLst/>
                        <a:latin typeface="Times New Roman" panose="02020603050405020304" pitchFamily="18" charset="0"/>
                      </a:endParaRPr>
                    </a:p>
                  </a:txBody>
                  <a:tcPr marL="54851" marR="54851" marT="0" marB="0" anchor="b">
                    <a:lnL>
                      <a:noFill/>
                    </a:lnL>
                    <a:lnR>
                      <a:noFill/>
                    </a:lnR>
                    <a:lnT>
                      <a:noFill/>
                    </a:lnT>
                    <a:lnB>
                      <a:noFill/>
                    </a:lnB>
                    <a:noFill/>
                  </a:tcPr>
                </a:tc>
                <a:tc>
                  <a:txBody>
                    <a:bodyPr/>
                    <a:lstStyle/>
                    <a:p>
                      <a:pPr algn="l">
                        <a:spcAft>
                          <a:spcPts val="600"/>
                        </a:spcAft>
                      </a:pPr>
                      <a:r>
                        <a:rPr lang="en-GB" sz="8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isentropic expansion coefficient of reference fluid</a:t>
                      </a:r>
                      <a:endParaRPr lang="en-GB" sz="1000">
                        <a:effectLst/>
                        <a:latin typeface="Cambria" panose="02040503050406030204" pitchFamily="18" charset="0"/>
                        <a:ea typeface="Times New Roman" panose="02020603050405020304" pitchFamily="18" charset="0"/>
                        <a:cs typeface="Times New Roman" panose="02020603050405020304" pitchFamily="18" charset="0"/>
                      </a:endParaRPr>
                    </a:p>
                  </a:txBody>
                  <a:tcPr marL="54851" marR="54851" marT="0" marB="0" anchor="b">
                    <a:lnL>
                      <a:noFill/>
                    </a:lnL>
                    <a:lnR>
                      <a:noFill/>
                    </a:lnR>
                    <a:lnT>
                      <a:noFill/>
                    </a:lnT>
                    <a:lnB>
                      <a:noFill/>
                    </a:lnB>
                    <a:noFill/>
                  </a:tcPr>
                </a:tc>
                <a:extLst>
                  <a:ext uri="{0D108BD9-81ED-4DB2-BD59-A6C34878D82A}">
                    <a16:rowId xmlns:a16="http://schemas.microsoft.com/office/drawing/2014/main" val="3486995924"/>
                  </a:ext>
                </a:extLst>
              </a:tr>
              <a:tr h="142207">
                <a:tc>
                  <a:txBody>
                    <a:bodyPr/>
                    <a:lstStyle/>
                    <a:p>
                      <a:pPr algn="l">
                        <a:spcAft>
                          <a:spcPts val="600"/>
                        </a:spcAft>
                      </a:pPr>
                      <a:r>
                        <a:rPr lang="en-GB" sz="8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Wair</a:t>
                      </a:r>
                      <a:endParaRPr lang="en-GB" sz="1000">
                        <a:effectLst/>
                        <a:latin typeface="Cambria" panose="02040503050406030204" pitchFamily="18" charset="0"/>
                        <a:ea typeface="Times New Roman" panose="02020603050405020304" pitchFamily="18" charset="0"/>
                        <a:cs typeface="Times New Roman" panose="02020603050405020304" pitchFamily="18" charset="0"/>
                      </a:endParaRPr>
                    </a:p>
                  </a:txBody>
                  <a:tcPr marL="54851" marR="54851" marT="0" marB="0" anchor="b">
                    <a:lnL>
                      <a:noFill/>
                    </a:lnL>
                    <a:lnR>
                      <a:noFill/>
                    </a:lnR>
                    <a:lnT>
                      <a:noFill/>
                    </a:lnT>
                    <a:lnB>
                      <a:noFill/>
                    </a:lnB>
                    <a:noFill/>
                  </a:tcPr>
                </a:tc>
                <a:tc>
                  <a:txBody>
                    <a:bodyPr/>
                    <a:lstStyle/>
                    <a:p>
                      <a:pPr algn="r">
                        <a:spcAft>
                          <a:spcPts val="600"/>
                        </a:spcAft>
                      </a:pPr>
                      <a:r>
                        <a:rPr lang="en-GB" sz="8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5701.588</a:t>
                      </a:r>
                      <a:endParaRPr lang="en-GB" sz="1000">
                        <a:effectLst/>
                        <a:latin typeface="Cambria" panose="02040503050406030204" pitchFamily="18" charset="0"/>
                        <a:ea typeface="Times New Roman" panose="02020603050405020304" pitchFamily="18" charset="0"/>
                        <a:cs typeface="Times New Roman" panose="02020603050405020304" pitchFamily="18" charset="0"/>
                      </a:endParaRPr>
                    </a:p>
                  </a:txBody>
                  <a:tcPr marL="54851" marR="54851" marT="0" marB="0" anchor="b">
                    <a:lnL>
                      <a:noFill/>
                    </a:lnL>
                    <a:lnR>
                      <a:noFill/>
                    </a:lnR>
                    <a:lnT>
                      <a:noFill/>
                    </a:lnT>
                    <a:lnB>
                      <a:noFill/>
                    </a:lnB>
                    <a:noFill/>
                  </a:tcPr>
                </a:tc>
                <a:tc>
                  <a:txBody>
                    <a:bodyPr/>
                    <a:lstStyle/>
                    <a:p>
                      <a:pPr algn="l">
                        <a:spcAft>
                          <a:spcPts val="600"/>
                        </a:spcAft>
                      </a:pPr>
                      <a:r>
                        <a:rPr lang="en-GB" sz="8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[kg/hr]</a:t>
                      </a:r>
                      <a:endParaRPr lang="en-GB" sz="1000">
                        <a:effectLst/>
                        <a:latin typeface="Cambria" panose="02040503050406030204" pitchFamily="18" charset="0"/>
                        <a:ea typeface="Times New Roman" panose="02020603050405020304" pitchFamily="18" charset="0"/>
                        <a:cs typeface="Times New Roman" panose="02020603050405020304" pitchFamily="18" charset="0"/>
                      </a:endParaRPr>
                    </a:p>
                  </a:txBody>
                  <a:tcPr marL="54851" marR="54851" marT="0" marB="0" anchor="b">
                    <a:lnL>
                      <a:noFill/>
                    </a:lnL>
                    <a:lnR>
                      <a:noFill/>
                    </a:lnR>
                    <a:lnT>
                      <a:noFill/>
                    </a:lnT>
                    <a:lnB>
                      <a:noFill/>
                    </a:lnB>
                    <a:noFill/>
                  </a:tcPr>
                </a:tc>
                <a:tc>
                  <a:txBody>
                    <a:bodyPr/>
                    <a:lstStyle/>
                    <a:p>
                      <a:pPr algn="l">
                        <a:spcAft>
                          <a:spcPts val="600"/>
                        </a:spcAft>
                      </a:pPr>
                      <a:r>
                        <a:rPr lang="en-GB" sz="8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equivalent mass flow rate, converted fluid</a:t>
                      </a:r>
                      <a:endParaRPr lang="en-GB" sz="1000">
                        <a:effectLst/>
                        <a:latin typeface="Cambria" panose="02040503050406030204" pitchFamily="18" charset="0"/>
                        <a:ea typeface="Times New Roman" panose="02020603050405020304" pitchFamily="18" charset="0"/>
                        <a:cs typeface="Times New Roman" panose="02020603050405020304" pitchFamily="18" charset="0"/>
                      </a:endParaRPr>
                    </a:p>
                  </a:txBody>
                  <a:tcPr marL="54851" marR="54851" marT="0" marB="0" anchor="b">
                    <a:lnL>
                      <a:noFill/>
                    </a:lnL>
                    <a:lnR>
                      <a:noFill/>
                    </a:lnR>
                    <a:lnT>
                      <a:noFill/>
                    </a:lnT>
                    <a:lnB>
                      <a:noFill/>
                    </a:lnB>
                    <a:noFill/>
                  </a:tcPr>
                </a:tc>
                <a:extLst>
                  <a:ext uri="{0D108BD9-81ED-4DB2-BD59-A6C34878D82A}">
                    <a16:rowId xmlns:a16="http://schemas.microsoft.com/office/drawing/2014/main" val="3337479127"/>
                  </a:ext>
                </a:extLst>
              </a:tr>
              <a:tr h="142207">
                <a:tc>
                  <a:txBody>
                    <a:bodyPr/>
                    <a:lstStyle/>
                    <a:p>
                      <a:pPr algn="l">
                        <a:spcAft>
                          <a:spcPts val="600"/>
                        </a:spcAft>
                      </a:pPr>
                      <a:r>
                        <a:rPr lang="en-GB" sz="8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ρair</a:t>
                      </a:r>
                      <a:endParaRPr lang="en-GB" sz="1000">
                        <a:effectLst/>
                        <a:latin typeface="Cambria" panose="02040503050406030204" pitchFamily="18" charset="0"/>
                        <a:ea typeface="Times New Roman" panose="02020603050405020304" pitchFamily="18" charset="0"/>
                        <a:cs typeface="Times New Roman" panose="02020603050405020304" pitchFamily="18" charset="0"/>
                      </a:endParaRPr>
                    </a:p>
                  </a:txBody>
                  <a:tcPr marL="54851" marR="54851" marT="0" marB="0" anchor="b">
                    <a:lnL>
                      <a:noFill/>
                    </a:lnL>
                    <a:lnR>
                      <a:noFill/>
                    </a:lnR>
                    <a:lnT>
                      <a:noFill/>
                    </a:lnT>
                    <a:lnB>
                      <a:noFill/>
                    </a:lnB>
                    <a:noFill/>
                  </a:tcPr>
                </a:tc>
                <a:tc>
                  <a:txBody>
                    <a:bodyPr/>
                    <a:lstStyle/>
                    <a:p>
                      <a:pPr algn="r">
                        <a:spcAft>
                          <a:spcPts val="600"/>
                        </a:spcAft>
                      </a:pPr>
                      <a:r>
                        <a:rPr lang="en-GB" sz="8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1.223</a:t>
                      </a:r>
                      <a:endParaRPr lang="en-GB" sz="1000">
                        <a:effectLst/>
                        <a:latin typeface="Cambria" panose="02040503050406030204" pitchFamily="18" charset="0"/>
                        <a:ea typeface="Times New Roman" panose="02020603050405020304" pitchFamily="18" charset="0"/>
                        <a:cs typeface="Times New Roman" panose="02020603050405020304" pitchFamily="18" charset="0"/>
                      </a:endParaRPr>
                    </a:p>
                  </a:txBody>
                  <a:tcPr marL="54851" marR="54851" marT="0" marB="0" anchor="b">
                    <a:lnL>
                      <a:noFill/>
                    </a:lnL>
                    <a:lnR>
                      <a:noFill/>
                    </a:lnR>
                    <a:lnT>
                      <a:noFill/>
                    </a:lnT>
                    <a:lnB>
                      <a:noFill/>
                    </a:lnB>
                    <a:solidFill>
                      <a:srgbClr val="E2EFDA"/>
                    </a:solidFill>
                  </a:tcPr>
                </a:tc>
                <a:tc>
                  <a:txBody>
                    <a:bodyPr/>
                    <a:lstStyle/>
                    <a:p>
                      <a:pPr algn="l">
                        <a:spcAft>
                          <a:spcPts val="600"/>
                        </a:spcAft>
                      </a:pPr>
                      <a:r>
                        <a:rPr lang="en-GB" sz="8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[kg/m3]</a:t>
                      </a:r>
                      <a:endParaRPr lang="en-GB" sz="1000">
                        <a:effectLst/>
                        <a:latin typeface="Cambria" panose="02040503050406030204" pitchFamily="18" charset="0"/>
                        <a:ea typeface="Times New Roman" panose="02020603050405020304" pitchFamily="18" charset="0"/>
                        <a:cs typeface="Times New Roman" panose="02020603050405020304" pitchFamily="18" charset="0"/>
                      </a:endParaRPr>
                    </a:p>
                  </a:txBody>
                  <a:tcPr marL="54851" marR="54851" marT="0" marB="0" anchor="b">
                    <a:lnL>
                      <a:noFill/>
                    </a:lnL>
                    <a:lnR>
                      <a:noFill/>
                    </a:lnR>
                    <a:lnT>
                      <a:noFill/>
                    </a:lnT>
                    <a:lnB>
                      <a:noFill/>
                    </a:lnB>
                    <a:noFill/>
                  </a:tcPr>
                </a:tc>
                <a:tc>
                  <a:txBody>
                    <a:bodyPr/>
                    <a:lstStyle/>
                    <a:p>
                      <a:pPr algn="l">
                        <a:spcAft>
                          <a:spcPts val="600"/>
                        </a:spcAft>
                      </a:pPr>
                      <a:r>
                        <a:rPr lang="en-GB" sz="8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density, standard conditions</a:t>
                      </a:r>
                      <a:endParaRPr lang="en-GB" sz="1000">
                        <a:effectLst/>
                        <a:latin typeface="Cambria" panose="02040503050406030204" pitchFamily="18" charset="0"/>
                        <a:ea typeface="Times New Roman" panose="02020603050405020304" pitchFamily="18" charset="0"/>
                        <a:cs typeface="Times New Roman" panose="02020603050405020304" pitchFamily="18" charset="0"/>
                      </a:endParaRPr>
                    </a:p>
                  </a:txBody>
                  <a:tcPr marL="54851" marR="54851" marT="0" marB="0" anchor="b">
                    <a:lnL>
                      <a:noFill/>
                    </a:lnL>
                    <a:lnR>
                      <a:noFill/>
                    </a:lnR>
                    <a:lnT>
                      <a:noFill/>
                    </a:lnT>
                    <a:lnB>
                      <a:noFill/>
                    </a:lnB>
                    <a:noFill/>
                  </a:tcPr>
                </a:tc>
                <a:extLst>
                  <a:ext uri="{0D108BD9-81ED-4DB2-BD59-A6C34878D82A}">
                    <a16:rowId xmlns:a16="http://schemas.microsoft.com/office/drawing/2014/main" val="3037657151"/>
                  </a:ext>
                </a:extLst>
              </a:tr>
              <a:tr h="284413">
                <a:tc>
                  <a:txBody>
                    <a:bodyPr/>
                    <a:lstStyle/>
                    <a:p>
                      <a:pPr algn="l">
                        <a:spcAft>
                          <a:spcPts val="600"/>
                        </a:spcAft>
                      </a:pPr>
                      <a:r>
                        <a:rPr lang="en-GB" sz="8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Vdot,air</a:t>
                      </a:r>
                      <a:endParaRPr lang="en-GB" sz="1000">
                        <a:effectLst/>
                        <a:latin typeface="Cambria" panose="02040503050406030204" pitchFamily="18" charset="0"/>
                        <a:ea typeface="Times New Roman" panose="02020603050405020304" pitchFamily="18" charset="0"/>
                        <a:cs typeface="Times New Roman" panose="02020603050405020304" pitchFamily="18" charset="0"/>
                      </a:endParaRPr>
                    </a:p>
                  </a:txBody>
                  <a:tcPr marL="54851" marR="54851" marT="0" marB="0" anchor="b">
                    <a:lnL>
                      <a:noFill/>
                    </a:lnL>
                    <a:lnR>
                      <a:noFill/>
                    </a:lnR>
                    <a:lnT>
                      <a:noFill/>
                    </a:lnT>
                    <a:lnB>
                      <a:noFill/>
                    </a:lnB>
                    <a:noFill/>
                  </a:tcPr>
                </a:tc>
                <a:tc>
                  <a:txBody>
                    <a:bodyPr/>
                    <a:lstStyle/>
                    <a:p>
                      <a:pPr algn="r">
                        <a:spcAft>
                          <a:spcPts val="600"/>
                        </a:spcAft>
                      </a:pPr>
                      <a:r>
                        <a:rPr lang="en-GB" sz="8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4662.517</a:t>
                      </a:r>
                      <a:endParaRPr lang="en-GB" sz="1000">
                        <a:effectLst/>
                        <a:latin typeface="Cambria" panose="02040503050406030204" pitchFamily="18" charset="0"/>
                        <a:ea typeface="Times New Roman" panose="02020603050405020304" pitchFamily="18" charset="0"/>
                        <a:cs typeface="Times New Roman" panose="02020603050405020304" pitchFamily="18" charset="0"/>
                      </a:endParaRPr>
                    </a:p>
                  </a:txBody>
                  <a:tcPr marL="54851" marR="54851" marT="0" marB="0" anchor="b">
                    <a:lnL>
                      <a:noFill/>
                    </a:lnL>
                    <a:lnR>
                      <a:noFill/>
                    </a:lnR>
                    <a:lnT>
                      <a:noFill/>
                    </a:lnT>
                    <a:lnB>
                      <a:noFill/>
                    </a:lnB>
                    <a:noFill/>
                  </a:tcPr>
                </a:tc>
                <a:tc>
                  <a:txBody>
                    <a:bodyPr/>
                    <a:lstStyle/>
                    <a:p>
                      <a:pPr algn="l">
                        <a:spcAft>
                          <a:spcPts val="600"/>
                        </a:spcAft>
                      </a:pPr>
                      <a:r>
                        <a:rPr lang="en-GB" sz="8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[Nm3/h]</a:t>
                      </a:r>
                      <a:endParaRPr lang="en-GB" sz="1000">
                        <a:effectLst/>
                        <a:latin typeface="Cambria" panose="02040503050406030204" pitchFamily="18" charset="0"/>
                        <a:ea typeface="Times New Roman" panose="02020603050405020304" pitchFamily="18" charset="0"/>
                        <a:cs typeface="Times New Roman" panose="02020603050405020304" pitchFamily="18" charset="0"/>
                      </a:endParaRPr>
                    </a:p>
                  </a:txBody>
                  <a:tcPr marL="54851" marR="54851" marT="0" marB="0" anchor="b">
                    <a:lnL>
                      <a:noFill/>
                    </a:lnL>
                    <a:lnR>
                      <a:noFill/>
                    </a:lnR>
                    <a:lnT>
                      <a:noFill/>
                    </a:lnT>
                    <a:lnB>
                      <a:noFill/>
                    </a:lnB>
                    <a:noFill/>
                  </a:tcPr>
                </a:tc>
                <a:tc>
                  <a:txBody>
                    <a:bodyPr/>
                    <a:lstStyle/>
                    <a:p>
                      <a:pPr algn="l">
                        <a:spcAft>
                          <a:spcPts val="600"/>
                        </a:spcAft>
                      </a:pPr>
                      <a:r>
                        <a:rPr lang="en-GB" sz="8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equivalent volumetric flow rate, converted fluid (metric)</a:t>
                      </a:r>
                      <a:endParaRPr lang="en-GB" sz="1000">
                        <a:effectLst/>
                        <a:latin typeface="Cambria" panose="02040503050406030204" pitchFamily="18" charset="0"/>
                        <a:ea typeface="Times New Roman" panose="02020603050405020304" pitchFamily="18" charset="0"/>
                        <a:cs typeface="Times New Roman" panose="02020603050405020304" pitchFamily="18" charset="0"/>
                      </a:endParaRPr>
                    </a:p>
                  </a:txBody>
                  <a:tcPr marL="54851" marR="54851" marT="0" marB="0" anchor="b">
                    <a:lnL>
                      <a:noFill/>
                    </a:lnL>
                    <a:lnR>
                      <a:noFill/>
                    </a:lnR>
                    <a:lnT>
                      <a:noFill/>
                    </a:lnT>
                    <a:lnB>
                      <a:noFill/>
                    </a:lnB>
                    <a:noFill/>
                  </a:tcPr>
                </a:tc>
                <a:extLst>
                  <a:ext uri="{0D108BD9-81ED-4DB2-BD59-A6C34878D82A}">
                    <a16:rowId xmlns:a16="http://schemas.microsoft.com/office/drawing/2014/main" val="621306210"/>
                  </a:ext>
                </a:extLst>
              </a:tr>
              <a:tr h="284413">
                <a:tc>
                  <a:txBody>
                    <a:bodyPr/>
                    <a:lstStyle/>
                    <a:p>
                      <a:pPr algn="l">
                        <a:spcAft>
                          <a:spcPts val="600"/>
                        </a:spcAft>
                      </a:pPr>
                      <a:r>
                        <a:rPr lang="en-GB" sz="8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Wair</a:t>
                      </a:r>
                      <a:endParaRPr lang="en-GB" sz="1000">
                        <a:effectLst/>
                        <a:latin typeface="Cambria" panose="02040503050406030204" pitchFamily="18" charset="0"/>
                        <a:ea typeface="Times New Roman" panose="02020603050405020304" pitchFamily="18" charset="0"/>
                        <a:cs typeface="Times New Roman" panose="02020603050405020304" pitchFamily="18" charset="0"/>
                      </a:endParaRPr>
                    </a:p>
                  </a:txBody>
                  <a:tcPr marL="54851" marR="54851" marT="0" marB="0" anchor="b">
                    <a:lnL>
                      <a:noFill/>
                    </a:lnL>
                    <a:lnR>
                      <a:noFill/>
                    </a:lnR>
                    <a:lnT>
                      <a:noFill/>
                    </a:lnT>
                    <a:lnB>
                      <a:noFill/>
                    </a:lnB>
                    <a:noFill/>
                  </a:tcPr>
                </a:tc>
                <a:tc>
                  <a:txBody>
                    <a:bodyPr/>
                    <a:lstStyle/>
                    <a:p>
                      <a:pPr algn="r">
                        <a:spcAft>
                          <a:spcPts val="600"/>
                        </a:spcAft>
                      </a:pPr>
                      <a:r>
                        <a:rPr lang="en-GB" sz="8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2900.536</a:t>
                      </a:r>
                      <a:endParaRPr lang="en-GB" sz="1000">
                        <a:effectLst/>
                        <a:latin typeface="Cambria" panose="02040503050406030204" pitchFamily="18" charset="0"/>
                        <a:ea typeface="Times New Roman" panose="02020603050405020304" pitchFamily="18" charset="0"/>
                        <a:cs typeface="Times New Roman" panose="02020603050405020304" pitchFamily="18" charset="0"/>
                      </a:endParaRPr>
                    </a:p>
                  </a:txBody>
                  <a:tcPr marL="54851" marR="54851" marT="0" marB="0" anchor="b">
                    <a:lnL>
                      <a:noFill/>
                    </a:lnL>
                    <a:lnR>
                      <a:noFill/>
                    </a:lnR>
                    <a:lnT>
                      <a:noFill/>
                    </a:lnT>
                    <a:lnB>
                      <a:noFill/>
                    </a:lnB>
                    <a:noFill/>
                  </a:tcPr>
                </a:tc>
                <a:tc>
                  <a:txBody>
                    <a:bodyPr/>
                    <a:lstStyle/>
                    <a:p>
                      <a:pPr algn="l">
                        <a:spcAft>
                          <a:spcPts val="600"/>
                        </a:spcAft>
                      </a:pPr>
                      <a:r>
                        <a:rPr lang="en-GB" sz="8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[SCFM]</a:t>
                      </a:r>
                      <a:endParaRPr lang="en-GB" sz="1000">
                        <a:effectLst/>
                        <a:latin typeface="Cambria" panose="02040503050406030204" pitchFamily="18" charset="0"/>
                        <a:ea typeface="Times New Roman" panose="02020603050405020304" pitchFamily="18" charset="0"/>
                        <a:cs typeface="Times New Roman" panose="02020603050405020304" pitchFamily="18" charset="0"/>
                      </a:endParaRPr>
                    </a:p>
                  </a:txBody>
                  <a:tcPr marL="54851" marR="54851" marT="0" marB="0" anchor="b">
                    <a:lnL>
                      <a:noFill/>
                    </a:lnL>
                    <a:lnR>
                      <a:noFill/>
                    </a:lnR>
                    <a:lnT>
                      <a:noFill/>
                    </a:lnT>
                    <a:lnB>
                      <a:noFill/>
                    </a:lnB>
                    <a:noFill/>
                  </a:tcPr>
                </a:tc>
                <a:tc>
                  <a:txBody>
                    <a:bodyPr/>
                    <a:lstStyle/>
                    <a:p>
                      <a:pPr algn="l">
                        <a:spcAft>
                          <a:spcPts val="600"/>
                        </a:spcAft>
                      </a:pPr>
                      <a:r>
                        <a:rPr lang="en-GB" sz="8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equivalent volumetric flow rate, converted fluid (imperial)</a:t>
                      </a:r>
                      <a:endParaRPr lang="en-GB" sz="1000" dirty="0">
                        <a:effectLst/>
                        <a:latin typeface="Cambria" panose="02040503050406030204" pitchFamily="18" charset="0"/>
                        <a:ea typeface="Times New Roman" panose="02020603050405020304" pitchFamily="18" charset="0"/>
                        <a:cs typeface="Times New Roman" panose="02020603050405020304" pitchFamily="18" charset="0"/>
                      </a:endParaRPr>
                    </a:p>
                  </a:txBody>
                  <a:tcPr marL="54851" marR="54851" marT="0" marB="0" anchor="b">
                    <a:lnL>
                      <a:noFill/>
                    </a:lnL>
                    <a:lnR>
                      <a:noFill/>
                    </a:lnR>
                    <a:lnT>
                      <a:noFill/>
                    </a:lnT>
                    <a:lnB>
                      <a:noFill/>
                    </a:lnB>
                    <a:noFill/>
                  </a:tcPr>
                </a:tc>
                <a:extLst>
                  <a:ext uri="{0D108BD9-81ED-4DB2-BD59-A6C34878D82A}">
                    <a16:rowId xmlns:a16="http://schemas.microsoft.com/office/drawing/2014/main" val="3825326340"/>
                  </a:ext>
                </a:extLst>
              </a:tr>
            </a:tbl>
          </a:graphicData>
        </a:graphic>
      </p:graphicFrame>
      <p:sp>
        <p:nvSpPr>
          <p:cNvPr id="30" name="Rectangle 29">
            <a:extLst>
              <a:ext uri="{FF2B5EF4-FFF2-40B4-BE49-F238E27FC236}">
                <a16:creationId xmlns:a16="http://schemas.microsoft.com/office/drawing/2014/main" id="{D1565066-E6AF-1B0B-715F-1B987C2A4856}"/>
              </a:ext>
            </a:extLst>
          </p:cNvPr>
          <p:cNvSpPr/>
          <p:nvPr/>
        </p:nvSpPr>
        <p:spPr>
          <a:xfrm>
            <a:off x="479172" y="3667125"/>
            <a:ext cx="5411280" cy="1066800"/>
          </a:xfrm>
          <a:prstGeom prst="rect">
            <a:avLst/>
          </a:prstGeom>
          <a:noFill/>
          <a:ln w="19050">
            <a:solidFill>
              <a:schemeClr val="tx1"/>
            </a:solidFill>
            <a:prstDash val="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1" name="TextBox 30">
            <a:extLst>
              <a:ext uri="{FF2B5EF4-FFF2-40B4-BE49-F238E27FC236}">
                <a16:creationId xmlns:a16="http://schemas.microsoft.com/office/drawing/2014/main" id="{BC0B4F4C-B5BB-C99A-EA2E-44EAAE9C2244}"/>
              </a:ext>
            </a:extLst>
          </p:cNvPr>
          <p:cNvSpPr txBox="1"/>
          <p:nvPr/>
        </p:nvSpPr>
        <p:spPr>
          <a:xfrm>
            <a:off x="8176101" y="368842"/>
            <a:ext cx="3571875" cy="492443"/>
          </a:xfrm>
          <a:prstGeom prst="rect">
            <a:avLst/>
          </a:prstGeom>
          <a:noFill/>
          <a:ln w="19050">
            <a:solidFill>
              <a:schemeClr val="tx1"/>
            </a:solidFill>
            <a:prstDash val="dash"/>
          </a:ln>
        </p:spPr>
        <p:txBody>
          <a:bodyPr wrap="square" lIns="0" tIns="0" rIns="0" bIns="0" rtlCol="0">
            <a:spAutoFit/>
          </a:bodyPr>
          <a:lstStyle/>
          <a:p>
            <a:pPr algn="ctr"/>
            <a:r>
              <a:rPr lang="it-IT" sz="1600" dirty="0"/>
              <a:t>Step 4 </a:t>
            </a:r>
            <a:r>
              <a:rPr lang="en-US" sz="1600" dirty="0"/>
              <a:t> - SV back-pressure and exit conditions</a:t>
            </a:r>
            <a:endParaRPr lang="en-GB" sz="1600" dirty="0"/>
          </a:p>
        </p:txBody>
      </p:sp>
      <p:sp>
        <p:nvSpPr>
          <p:cNvPr id="32" name="Rectangle 31">
            <a:extLst>
              <a:ext uri="{FF2B5EF4-FFF2-40B4-BE49-F238E27FC236}">
                <a16:creationId xmlns:a16="http://schemas.microsoft.com/office/drawing/2014/main" id="{B80ABC29-5594-207C-054D-D9161C7E3155}"/>
              </a:ext>
            </a:extLst>
          </p:cNvPr>
          <p:cNvSpPr/>
          <p:nvPr/>
        </p:nvSpPr>
        <p:spPr>
          <a:xfrm>
            <a:off x="7135530" y="2609850"/>
            <a:ext cx="3865845" cy="352425"/>
          </a:xfrm>
          <a:prstGeom prst="rect">
            <a:avLst/>
          </a:prstGeom>
          <a:noFill/>
          <a:ln w="19050">
            <a:solidFill>
              <a:schemeClr val="tx1"/>
            </a:solidFill>
            <a:prstDash val="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3" name="TextBox 32">
            <a:extLst>
              <a:ext uri="{FF2B5EF4-FFF2-40B4-BE49-F238E27FC236}">
                <a16:creationId xmlns:a16="http://schemas.microsoft.com/office/drawing/2014/main" id="{DD1C5E80-968A-E627-2634-100AEA576395}"/>
              </a:ext>
            </a:extLst>
          </p:cNvPr>
          <p:cNvSpPr txBox="1"/>
          <p:nvPr/>
        </p:nvSpPr>
        <p:spPr>
          <a:xfrm>
            <a:off x="8176101" y="373593"/>
            <a:ext cx="3571875" cy="492443"/>
          </a:xfrm>
          <a:prstGeom prst="rect">
            <a:avLst/>
          </a:prstGeom>
          <a:noFill/>
          <a:ln w="19050">
            <a:solidFill>
              <a:schemeClr val="tx1"/>
            </a:solidFill>
            <a:prstDash val="dash"/>
          </a:ln>
        </p:spPr>
        <p:txBody>
          <a:bodyPr wrap="square" lIns="0" tIns="0" rIns="0" bIns="0" rtlCol="0">
            <a:spAutoFit/>
          </a:bodyPr>
          <a:lstStyle/>
          <a:p>
            <a:pPr algn="ctr"/>
            <a:r>
              <a:rPr lang="it-IT" sz="1600" dirty="0"/>
              <a:t>Step 5 </a:t>
            </a:r>
            <a:r>
              <a:rPr lang="en-US" sz="1600" dirty="0"/>
              <a:t> - determination of min. required discharge area</a:t>
            </a:r>
            <a:endParaRPr lang="en-GB" sz="1600" dirty="0"/>
          </a:p>
        </p:txBody>
      </p:sp>
      <p:sp>
        <p:nvSpPr>
          <p:cNvPr id="34" name="Rectangle 33">
            <a:extLst>
              <a:ext uri="{FF2B5EF4-FFF2-40B4-BE49-F238E27FC236}">
                <a16:creationId xmlns:a16="http://schemas.microsoft.com/office/drawing/2014/main" id="{E3BAAB6D-A76A-B213-7EEF-3B7447F87F52}"/>
              </a:ext>
            </a:extLst>
          </p:cNvPr>
          <p:cNvSpPr/>
          <p:nvPr/>
        </p:nvSpPr>
        <p:spPr>
          <a:xfrm>
            <a:off x="7135530" y="3044029"/>
            <a:ext cx="4932645" cy="3232111"/>
          </a:xfrm>
          <a:prstGeom prst="rect">
            <a:avLst/>
          </a:prstGeom>
          <a:noFill/>
          <a:ln w="19050">
            <a:solidFill>
              <a:schemeClr val="tx1"/>
            </a:solidFill>
            <a:prstDash val="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5" name="TextBox 34">
            <a:extLst>
              <a:ext uri="{FF2B5EF4-FFF2-40B4-BE49-F238E27FC236}">
                <a16:creationId xmlns:a16="http://schemas.microsoft.com/office/drawing/2014/main" id="{121B6151-6993-7F87-A1AB-A5C2D6CBC4E6}"/>
              </a:ext>
            </a:extLst>
          </p:cNvPr>
          <p:cNvSpPr txBox="1"/>
          <p:nvPr/>
        </p:nvSpPr>
        <p:spPr>
          <a:xfrm>
            <a:off x="8176100" y="373593"/>
            <a:ext cx="3571875" cy="492443"/>
          </a:xfrm>
          <a:prstGeom prst="rect">
            <a:avLst/>
          </a:prstGeom>
          <a:noFill/>
          <a:ln w="19050">
            <a:solidFill>
              <a:schemeClr val="tx1"/>
            </a:solidFill>
            <a:prstDash val="dash"/>
          </a:ln>
        </p:spPr>
        <p:txBody>
          <a:bodyPr wrap="square" lIns="0" tIns="0" rIns="0" bIns="0" rtlCol="0">
            <a:spAutoFit/>
          </a:bodyPr>
          <a:lstStyle/>
          <a:p>
            <a:pPr algn="ctr"/>
            <a:r>
              <a:rPr lang="it-IT" sz="1600" dirty="0"/>
              <a:t>Step 6 </a:t>
            </a:r>
            <a:r>
              <a:rPr lang="en-US" sz="1600" dirty="0"/>
              <a:t> - determination of equivalent vol. flowrate in std conditions</a:t>
            </a:r>
            <a:endParaRPr lang="en-GB" sz="1600" dirty="0"/>
          </a:p>
        </p:txBody>
      </p:sp>
      <p:graphicFrame>
        <p:nvGraphicFramePr>
          <p:cNvPr id="14" name="Table 13">
            <a:extLst>
              <a:ext uri="{FF2B5EF4-FFF2-40B4-BE49-F238E27FC236}">
                <a16:creationId xmlns:a16="http://schemas.microsoft.com/office/drawing/2014/main" id="{60822407-5A17-F4A8-112F-5901FE2F0A1C}"/>
              </a:ext>
            </a:extLst>
          </p:cNvPr>
          <p:cNvGraphicFramePr>
            <a:graphicFrameLocks noGrp="1"/>
          </p:cNvGraphicFramePr>
          <p:nvPr>
            <p:extLst>
              <p:ext uri="{D42A27DB-BD31-4B8C-83A1-F6EECF244321}">
                <p14:modId xmlns:p14="http://schemas.microsoft.com/office/powerpoint/2010/main" val="329098021"/>
              </p:ext>
            </p:extLst>
          </p:nvPr>
        </p:nvGraphicFramePr>
        <p:xfrm>
          <a:off x="657168" y="1704558"/>
          <a:ext cx="5255260" cy="1592580"/>
        </p:xfrm>
        <a:graphic>
          <a:graphicData uri="http://schemas.openxmlformats.org/drawingml/2006/table">
            <a:tbl>
              <a:tblPr firstRow="1" firstCol="1" bandRow="1"/>
              <a:tblGrid>
                <a:gridCol w="1318260">
                  <a:extLst>
                    <a:ext uri="{9D8B030D-6E8A-4147-A177-3AD203B41FA5}">
                      <a16:colId xmlns:a16="http://schemas.microsoft.com/office/drawing/2014/main" val="864764799"/>
                    </a:ext>
                  </a:extLst>
                </a:gridCol>
                <a:gridCol w="1013460">
                  <a:extLst>
                    <a:ext uri="{9D8B030D-6E8A-4147-A177-3AD203B41FA5}">
                      <a16:colId xmlns:a16="http://schemas.microsoft.com/office/drawing/2014/main" val="1177743995"/>
                    </a:ext>
                  </a:extLst>
                </a:gridCol>
                <a:gridCol w="873760">
                  <a:extLst>
                    <a:ext uri="{9D8B030D-6E8A-4147-A177-3AD203B41FA5}">
                      <a16:colId xmlns:a16="http://schemas.microsoft.com/office/drawing/2014/main" val="1170452919"/>
                    </a:ext>
                  </a:extLst>
                </a:gridCol>
                <a:gridCol w="708660">
                  <a:extLst>
                    <a:ext uri="{9D8B030D-6E8A-4147-A177-3AD203B41FA5}">
                      <a16:colId xmlns:a16="http://schemas.microsoft.com/office/drawing/2014/main" val="3744821947"/>
                    </a:ext>
                  </a:extLst>
                </a:gridCol>
                <a:gridCol w="670560">
                  <a:extLst>
                    <a:ext uri="{9D8B030D-6E8A-4147-A177-3AD203B41FA5}">
                      <a16:colId xmlns:a16="http://schemas.microsoft.com/office/drawing/2014/main" val="3174758770"/>
                    </a:ext>
                  </a:extLst>
                </a:gridCol>
                <a:gridCol w="670560">
                  <a:extLst>
                    <a:ext uri="{9D8B030D-6E8A-4147-A177-3AD203B41FA5}">
                      <a16:colId xmlns:a16="http://schemas.microsoft.com/office/drawing/2014/main" val="300637621"/>
                    </a:ext>
                  </a:extLst>
                </a:gridCol>
              </a:tblGrid>
              <a:tr h="177800">
                <a:tc>
                  <a:txBody>
                    <a:bodyPr/>
                    <a:lstStyle/>
                    <a:p>
                      <a:pPr algn="l">
                        <a:spcAft>
                          <a:spcPts val="600"/>
                        </a:spcAft>
                      </a:pPr>
                      <a:r>
                        <a:rPr lang="en-GB" sz="1000" b="1">
                          <a:solidFill>
                            <a:srgbClr val="FF0000"/>
                          </a:solidFill>
                          <a:effectLst/>
                          <a:latin typeface="Arial" panose="020B0604020202020204" pitchFamily="34" charset="0"/>
                          <a:ea typeface="Times New Roman" panose="02020603050405020304" pitchFamily="18" charset="0"/>
                          <a:cs typeface="Times New Roman" panose="02020603050405020304" pitchFamily="18" charset="0"/>
                        </a:rPr>
                        <a:t>Sizing summary</a:t>
                      </a:r>
                      <a:endParaRPr lang="en-GB" sz="1200">
                        <a:effectLst/>
                        <a:latin typeface="Cambria" panose="02040503050406030204" pitchFamily="18" charset="0"/>
                        <a:ea typeface="Times New Roman" panose="02020603050405020304" pitchFamily="18" charset="0"/>
                        <a:cs typeface="Times New Roman" panose="02020603050405020304" pitchFamily="18" charset="0"/>
                      </a:endParaRPr>
                    </a:p>
                  </a:txBody>
                  <a:tcPr marL="68580" marR="68580" marT="0" marB="0" anchor="b">
                    <a:lnL>
                      <a:noFill/>
                    </a:lnL>
                    <a:lnR>
                      <a:noFill/>
                    </a:lnR>
                    <a:lnT>
                      <a:noFill/>
                    </a:lnT>
                    <a:lnB w="12700" cap="flat" cmpd="sng" algn="ctr">
                      <a:solidFill>
                        <a:srgbClr val="000000"/>
                      </a:solidFill>
                      <a:prstDash val="solid"/>
                      <a:round/>
                      <a:headEnd type="none" w="med" len="med"/>
                      <a:tailEnd type="none" w="med" len="med"/>
                    </a:lnB>
                    <a:noFill/>
                  </a:tcPr>
                </a:tc>
                <a:tc>
                  <a:txBody>
                    <a:bodyPr/>
                    <a:lstStyle/>
                    <a:p>
                      <a:endParaRPr lang="en-GB" sz="1200">
                        <a:effectLst/>
                        <a:latin typeface="Times New Roman" panose="02020603050405020304" pitchFamily="18" charset="0"/>
                      </a:endParaRPr>
                    </a:p>
                  </a:txBody>
                  <a:tcPr marL="68580" marR="68580" marT="0" marB="0" anchor="b">
                    <a:lnL>
                      <a:noFill/>
                    </a:lnL>
                    <a:lnR>
                      <a:noFill/>
                    </a:lnR>
                    <a:lnT>
                      <a:noFill/>
                    </a:lnT>
                    <a:lnB w="12700" cap="flat" cmpd="sng" algn="ctr">
                      <a:solidFill>
                        <a:srgbClr val="000000"/>
                      </a:solidFill>
                      <a:prstDash val="solid"/>
                      <a:round/>
                      <a:headEnd type="none" w="med" len="med"/>
                      <a:tailEnd type="none" w="med" len="med"/>
                    </a:lnB>
                    <a:noFill/>
                  </a:tcPr>
                </a:tc>
                <a:tc>
                  <a:txBody>
                    <a:bodyPr/>
                    <a:lstStyle/>
                    <a:p>
                      <a:endParaRPr lang="en-GB" sz="1200">
                        <a:effectLst/>
                        <a:latin typeface="Times New Roman" panose="02020603050405020304" pitchFamily="18" charset="0"/>
                      </a:endParaRPr>
                    </a:p>
                  </a:txBody>
                  <a:tcPr marL="68580" marR="68580" marT="0" marB="0" anchor="b">
                    <a:lnL>
                      <a:noFill/>
                    </a:lnL>
                    <a:lnR>
                      <a:noFill/>
                    </a:lnR>
                    <a:lnT>
                      <a:noFill/>
                    </a:lnT>
                    <a:lnB w="12700" cap="flat" cmpd="sng" algn="ctr">
                      <a:solidFill>
                        <a:srgbClr val="000000"/>
                      </a:solidFill>
                      <a:prstDash val="solid"/>
                      <a:round/>
                      <a:headEnd type="none" w="med" len="med"/>
                      <a:tailEnd type="none" w="med" len="med"/>
                    </a:lnB>
                    <a:noFill/>
                  </a:tcPr>
                </a:tc>
                <a:tc>
                  <a:txBody>
                    <a:bodyPr/>
                    <a:lstStyle/>
                    <a:p>
                      <a:endParaRPr lang="en-GB" sz="1200">
                        <a:effectLst/>
                        <a:latin typeface="Times New Roman" panose="02020603050405020304" pitchFamily="18" charset="0"/>
                      </a:endParaRPr>
                    </a:p>
                  </a:txBody>
                  <a:tcPr marL="68580" marR="68580" marT="0" marB="0" anchor="b">
                    <a:lnL>
                      <a:noFill/>
                    </a:lnL>
                    <a:lnR>
                      <a:noFill/>
                    </a:lnR>
                    <a:lnT>
                      <a:noFill/>
                    </a:lnT>
                    <a:lnB w="12700" cap="flat" cmpd="sng" algn="ctr">
                      <a:solidFill>
                        <a:srgbClr val="000000"/>
                      </a:solidFill>
                      <a:prstDash val="solid"/>
                      <a:round/>
                      <a:headEnd type="none" w="med" len="med"/>
                      <a:tailEnd type="none" w="med" len="med"/>
                    </a:lnB>
                    <a:noFill/>
                  </a:tcPr>
                </a:tc>
                <a:tc>
                  <a:txBody>
                    <a:bodyPr/>
                    <a:lstStyle/>
                    <a:p>
                      <a:endParaRPr lang="en-GB" sz="1200">
                        <a:effectLst/>
                        <a:latin typeface="Times New Roman" panose="02020603050405020304" pitchFamily="18" charset="0"/>
                      </a:endParaRPr>
                    </a:p>
                  </a:txBody>
                  <a:tcPr marL="68580" marR="68580" marT="0" marB="0" anchor="b">
                    <a:lnL>
                      <a:noFill/>
                    </a:lnL>
                    <a:lnR>
                      <a:noFill/>
                    </a:lnR>
                    <a:lnT>
                      <a:noFill/>
                    </a:lnT>
                    <a:lnB w="12700" cap="flat" cmpd="sng" algn="ctr">
                      <a:solidFill>
                        <a:srgbClr val="000000"/>
                      </a:solidFill>
                      <a:prstDash val="solid"/>
                      <a:round/>
                      <a:headEnd type="none" w="med" len="med"/>
                      <a:tailEnd type="none" w="med" len="med"/>
                    </a:lnB>
                    <a:noFill/>
                  </a:tcPr>
                </a:tc>
                <a:tc>
                  <a:txBody>
                    <a:bodyPr/>
                    <a:lstStyle/>
                    <a:p>
                      <a:endParaRPr lang="en-GB" sz="1200">
                        <a:effectLst/>
                        <a:latin typeface="Times New Roman" panose="02020603050405020304" pitchFamily="18" charset="0"/>
                      </a:endParaRPr>
                    </a:p>
                  </a:txBody>
                  <a:tcPr marL="68580" marR="68580" marT="0" marB="0" anchor="b">
                    <a:lnL>
                      <a:noFill/>
                    </a:lnL>
                    <a:lnR>
                      <a:noFill/>
                    </a:lnR>
                    <a:lnT>
                      <a:noFill/>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370851673"/>
                  </a:ext>
                </a:extLst>
              </a:tr>
              <a:tr h="177800">
                <a:tc rowSpan="2">
                  <a:txBody>
                    <a:bodyPr/>
                    <a:lstStyle/>
                    <a:p>
                      <a:pPr algn="ctr">
                        <a:spcAft>
                          <a:spcPts val="600"/>
                        </a:spcAft>
                      </a:pPr>
                      <a:r>
                        <a:rPr lang="en-GB" sz="1000" b="1">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Risk scenario</a:t>
                      </a:r>
                      <a:endParaRPr lang="en-GB" sz="1200">
                        <a:effectLst/>
                        <a:latin typeface="Cambria" panose="02040503050406030204" pitchFamily="18" charset="0"/>
                        <a:ea typeface="Times New Roman" panose="02020603050405020304" pitchFamily="18"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rowSpan="2">
                  <a:txBody>
                    <a:bodyPr/>
                    <a:lstStyle/>
                    <a:p>
                      <a:pPr algn="ctr">
                        <a:spcAft>
                          <a:spcPts val="600"/>
                        </a:spcAft>
                      </a:pPr>
                      <a:r>
                        <a:rPr lang="en-GB" sz="1000" b="1">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type</a:t>
                      </a:r>
                      <a:endParaRPr lang="en-GB" sz="1200">
                        <a:effectLst/>
                        <a:latin typeface="Cambria" panose="02040503050406030204" pitchFamily="18" charset="0"/>
                        <a:ea typeface="Times New Roman" panose="02020603050405020304" pitchFamily="18"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rowSpan="2">
                  <a:txBody>
                    <a:bodyPr/>
                    <a:lstStyle/>
                    <a:p>
                      <a:pPr algn="ctr">
                        <a:spcAft>
                          <a:spcPts val="600"/>
                        </a:spcAft>
                      </a:pPr>
                      <a:r>
                        <a:rPr lang="en-GB" sz="1000" b="1">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fluid through valve</a:t>
                      </a:r>
                      <a:endParaRPr lang="en-GB" sz="1200">
                        <a:effectLst/>
                        <a:latin typeface="Cambria" panose="02040503050406030204" pitchFamily="18" charset="0"/>
                        <a:ea typeface="Times New Roman" panose="02020603050405020304" pitchFamily="18"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a:spcAft>
                          <a:spcPts val="600"/>
                        </a:spcAft>
                      </a:pPr>
                      <a:r>
                        <a:rPr lang="en-GB" sz="1000" b="1">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mass flow</a:t>
                      </a:r>
                      <a:endParaRPr lang="en-GB" sz="1200">
                        <a:effectLst/>
                        <a:latin typeface="Cambria" panose="02040503050406030204" pitchFamily="18" charset="0"/>
                        <a:ea typeface="Times New Roman" panose="02020603050405020304" pitchFamily="18"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gridSpan="2">
                  <a:txBody>
                    <a:bodyPr/>
                    <a:lstStyle/>
                    <a:p>
                      <a:pPr algn="ctr">
                        <a:spcAft>
                          <a:spcPts val="600"/>
                        </a:spcAft>
                      </a:pPr>
                      <a:r>
                        <a:rPr lang="en-GB" sz="1000" b="1">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converted vol. flow</a:t>
                      </a:r>
                      <a:endParaRPr lang="en-GB" sz="1200">
                        <a:effectLst/>
                        <a:latin typeface="Cambria" panose="02040503050406030204" pitchFamily="18" charset="0"/>
                        <a:ea typeface="Times New Roman" panose="02020603050405020304" pitchFamily="18"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hMerge="1">
                  <a:txBody>
                    <a:bodyPr/>
                    <a:lstStyle/>
                    <a:p>
                      <a:endParaRPr lang="en-GB"/>
                    </a:p>
                  </a:txBody>
                  <a:tcPr/>
                </a:tc>
                <a:extLst>
                  <a:ext uri="{0D108BD9-81ED-4DB2-BD59-A6C34878D82A}">
                    <a16:rowId xmlns:a16="http://schemas.microsoft.com/office/drawing/2014/main" val="3136558281"/>
                  </a:ext>
                </a:extLst>
              </a:tr>
              <a:tr h="215900">
                <a:tc vMerge="1">
                  <a:txBody>
                    <a:bodyPr/>
                    <a:lstStyle/>
                    <a:p>
                      <a:endParaRPr lang="en-GB"/>
                    </a:p>
                  </a:txBody>
                  <a:tcPr/>
                </a:tc>
                <a:tc vMerge="1">
                  <a:txBody>
                    <a:bodyPr/>
                    <a:lstStyle/>
                    <a:p>
                      <a:endParaRPr lang="en-GB"/>
                    </a:p>
                  </a:txBody>
                  <a:tcPr/>
                </a:tc>
                <a:tc vMerge="1">
                  <a:txBody>
                    <a:bodyPr/>
                    <a:lstStyle/>
                    <a:p>
                      <a:endParaRPr lang="en-GB"/>
                    </a:p>
                  </a:txBody>
                  <a:tcPr/>
                </a:tc>
                <a:tc>
                  <a:txBody>
                    <a:bodyPr/>
                    <a:lstStyle/>
                    <a:p>
                      <a:pPr algn="ctr">
                        <a:spcAft>
                          <a:spcPts val="600"/>
                        </a:spcAft>
                      </a:pPr>
                      <a:r>
                        <a:rPr lang="en-GB" sz="1000" b="1">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W</a:t>
                      </a:r>
                      <a:endParaRPr lang="en-GB" sz="1200">
                        <a:effectLst/>
                        <a:latin typeface="Cambria" panose="02040503050406030204" pitchFamily="18" charset="0"/>
                        <a:ea typeface="Times New Roman" panose="02020603050405020304" pitchFamily="18"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gridSpan="2">
                  <a:txBody>
                    <a:bodyPr/>
                    <a:lstStyle/>
                    <a:p>
                      <a:pPr algn="ctr">
                        <a:spcAft>
                          <a:spcPts val="600"/>
                        </a:spcAft>
                      </a:pPr>
                      <a:r>
                        <a:rPr lang="en-GB" sz="1000" b="1" dirty="0" err="1">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V</a:t>
                      </a:r>
                      <a:r>
                        <a:rPr lang="en-GB" sz="1000" b="1" baseline="-25000" dirty="0" err="1">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dot,air</a:t>
                      </a:r>
                      <a:endParaRPr lang="en-GB" sz="1200" dirty="0">
                        <a:effectLst/>
                        <a:latin typeface="Cambria" panose="02040503050406030204" pitchFamily="18" charset="0"/>
                        <a:ea typeface="Times New Roman" panose="02020603050405020304" pitchFamily="18"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hMerge="1">
                  <a:txBody>
                    <a:bodyPr/>
                    <a:lstStyle/>
                    <a:p>
                      <a:endParaRPr lang="en-GB"/>
                    </a:p>
                  </a:txBody>
                  <a:tcPr/>
                </a:tc>
                <a:extLst>
                  <a:ext uri="{0D108BD9-81ED-4DB2-BD59-A6C34878D82A}">
                    <a16:rowId xmlns:a16="http://schemas.microsoft.com/office/drawing/2014/main" val="2080855961"/>
                  </a:ext>
                </a:extLst>
              </a:tr>
              <a:tr h="177800">
                <a:tc>
                  <a:txBody>
                    <a:bodyPr/>
                    <a:lstStyle/>
                    <a:p>
                      <a:pPr algn="ctr">
                        <a:spcAft>
                          <a:spcPts val="600"/>
                        </a:spcAft>
                      </a:pPr>
                      <a:r>
                        <a:rPr lang="en-GB" sz="1000" b="1">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a:t>
                      </a:r>
                      <a:endParaRPr lang="en-GB" sz="1200">
                        <a:effectLst/>
                        <a:latin typeface="Cambria" panose="02040503050406030204" pitchFamily="18" charset="0"/>
                        <a:ea typeface="Times New Roman" panose="02020603050405020304" pitchFamily="18"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spcAft>
                          <a:spcPts val="600"/>
                        </a:spcAft>
                      </a:pPr>
                      <a:r>
                        <a:rPr lang="en-GB" sz="1000" b="1">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a:t>
                      </a:r>
                      <a:endParaRPr lang="en-GB" sz="1200">
                        <a:effectLst/>
                        <a:latin typeface="Cambria" panose="02040503050406030204" pitchFamily="18" charset="0"/>
                        <a:ea typeface="Times New Roman" panose="02020603050405020304" pitchFamily="18"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spcAft>
                          <a:spcPts val="600"/>
                        </a:spcAft>
                      </a:pPr>
                      <a:r>
                        <a:rPr lang="en-GB" sz="1000" b="1">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a:t>
                      </a:r>
                      <a:endParaRPr lang="en-GB" sz="1200">
                        <a:effectLst/>
                        <a:latin typeface="Cambria" panose="02040503050406030204" pitchFamily="18" charset="0"/>
                        <a:ea typeface="Times New Roman" panose="02020603050405020304" pitchFamily="18"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spcAft>
                          <a:spcPts val="600"/>
                        </a:spcAft>
                      </a:pPr>
                      <a:r>
                        <a:rPr lang="en-GB" sz="1000" b="1">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[kg/hr]</a:t>
                      </a:r>
                      <a:endParaRPr lang="en-GB" sz="1200">
                        <a:effectLst/>
                        <a:latin typeface="Cambria" panose="02040503050406030204" pitchFamily="18" charset="0"/>
                        <a:ea typeface="Times New Roman" panose="02020603050405020304" pitchFamily="18"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spcAft>
                          <a:spcPts val="600"/>
                        </a:spcAft>
                      </a:pPr>
                      <a:r>
                        <a:rPr lang="en-GB" sz="1000" b="1"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[Nm3/h]</a:t>
                      </a:r>
                      <a:endParaRPr lang="en-GB" sz="1200" dirty="0">
                        <a:effectLst/>
                        <a:latin typeface="Cambria" panose="02040503050406030204" pitchFamily="18" charset="0"/>
                        <a:ea typeface="Times New Roman" panose="02020603050405020304" pitchFamily="18"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spcAft>
                          <a:spcPts val="600"/>
                        </a:spcAft>
                      </a:pPr>
                      <a:r>
                        <a:rPr lang="en-GB" sz="1000" b="1">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[SCFM]</a:t>
                      </a:r>
                      <a:endParaRPr lang="en-GB" sz="1200">
                        <a:effectLst/>
                        <a:latin typeface="Cambria" panose="02040503050406030204" pitchFamily="18" charset="0"/>
                        <a:ea typeface="Times New Roman" panose="02020603050405020304" pitchFamily="18"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553220903"/>
                  </a:ext>
                </a:extLst>
              </a:tr>
              <a:tr h="177800">
                <a:tc>
                  <a:txBody>
                    <a:bodyPr/>
                    <a:lstStyle/>
                    <a:p>
                      <a:pPr algn="ctr">
                        <a:spcAft>
                          <a:spcPts val="600"/>
                        </a:spcAft>
                      </a:pPr>
                      <a:r>
                        <a:rPr lang="en-GB" sz="1000" b="1">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10% fire case</a:t>
                      </a:r>
                      <a:endParaRPr lang="en-GB" sz="1200">
                        <a:effectLst/>
                        <a:latin typeface="Cambria" panose="02040503050406030204" pitchFamily="18" charset="0"/>
                        <a:ea typeface="Times New Roman" panose="02020603050405020304" pitchFamily="18"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spcAft>
                          <a:spcPts val="600"/>
                        </a:spcAft>
                      </a:pPr>
                      <a:r>
                        <a:rPr lang="en-GB" sz="10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overpressure</a:t>
                      </a:r>
                      <a:endParaRPr lang="en-GB" sz="1200" dirty="0">
                        <a:effectLst/>
                        <a:latin typeface="Cambria" panose="02040503050406030204" pitchFamily="18" charset="0"/>
                        <a:ea typeface="Times New Roman" panose="02020603050405020304" pitchFamily="18"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spcAft>
                          <a:spcPts val="600"/>
                        </a:spcAft>
                      </a:pPr>
                      <a:r>
                        <a:rPr lang="en-GB" sz="10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argon</a:t>
                      </a:r>
                      <a:endParaRPr lang="en-GB" sz="1200">
                        <a:effectLst/>
                        <a:latin typeface="Cambria" panose="02040503050406030204" pitchFamily="18" charset="0"/>
                        <a:ea typeface="Times New Roman" panose="02020603050405020304" pitchFamily="18"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spcAft>
                          <a:spcPts val="600"/>
                        </a:spcAft>
                      </a:pPr>
                      <a:r>
                        <a:rPr lang="en-GB" sz="10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7154.6</a:t>
                      </a:r>
                      <a:endParaRPr lang="en-GB" sz="1200">
                        <a:effectLst/>
                        <a:latin typeface="Cambria" panose="02040503050406030204" pitchFamily="18" charset="0"/>
                        <a:ea typeface="Times New Roman" panose="02020603050405020304" pitchFamily="18"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spcAft>
                          <a:spcPts val="600"/>
                        </a:spcAft>
                      </a:pPr>
                      <a:r>
                        <a:rPr lang="en-GB" sz="10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4662.5</a:t>
                      </a:r>
                      <a:endParaRPr lang="en-GB" sz="1200">
                        <a:effectLst/>
                        <a:latin typeface="Cambria" panose="02040503050406030204" pitchFamily="18" charset="0"/>
                        <a:ea typeface="Times New Roman" panose="02020603050405020304" pitchFamily="18"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spcAft>
                          <a:spcPts val="600"/>
                        </a:spcAft>
                      </a:pPr>
                      <a:r>
                        <a:rPr lang="en-GB" sz="10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2900.5</a:t>
                      </a:r>
                      <a:endParaRPr lang="en-GB" sz="1200" dirty="0">
                        <a:effectLst/>
                        <a:latin typeface="Cambria" panose="02040503050406030204" pitchFamily="18" charset="0"/>
                        <a:ea typeface="Times New Roman" panose="02020603050405020304" pitchFamily="18"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012544000"/>
                  </a:ext>
                </a:extLst>
              </a:tr>
              <a:tr h="177800">
                <a:tc>
                  <a:txBody>
                    <a:bodyPr/>
                    <a:lstStyle/>
                    <a:p>
                      <a:pPr algn="ctr">
                        <a:spcAft>
                          <a:spcPts val="600"/>
                        </a:spcAft>
                      </a:pPr>
                      <a:r>
                        <a:rPr lang="en-GB" sz="1000" b="1">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split tube</a:t>
                      </a:r>
                      <a:endParaRPr lang="en-GB" sz="1200">
                        <a:effectLst/>
                        <a:latin typeface="Cambria" panose="02040503050406030204" pitchFamily="18" charset="0"/>
                        <a:ea typeface="Times New Roman" panose="02020603050405020304" pitchFamily="18"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spcAft>
                          <a:spcPts val="600"/>
                        </a:spcAft>
                      </a:pPr>
                      <a:r>
                        <a:rPr lang="en-GB" sz="10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overpressure</a:t>
                      </a:r>
                      <a:endParaRPr lang="en-GB" sz="1200">
                        <a:effectLst/>
                        <a:latin typeface="Cambria" panose="02040503050406030204" pitchFamily="18" charset="0"/>
                        <a:ea typeface="Times New Roman" panose="02020603050405020304" pitchFamily="18"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spcAft>
                          <a:spcPts val="600"/>
                        </a:spcAft>
                      </a:pPr>
                      <a:r>
                        <a:rPr lang="en-GB" sz="10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nitrogen</a:t>
                      </a:r>
                      <a:endParaRPr lang="en-GB" sz="1200">
                        <a:effectLst/>
                        <a:latin typeface="Cambria" panose="02040503050406030204" pitchFamily="18" charset="0"/>
                        <a:ea typeface="Times New Roman" panose="02020603050405020304" pitchFamily="18"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spcAft>
                          <a:spcPts val="600"/>
                        </a:spcAft>
                      </a:pPr>
                      <a:r>
                        <a:rPr lang="en-GB" sz="10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10310.7</a:t>
                      </a:r>
                      <a:endParaRPr lang="en-GB" sz="1200">
                        <a:effectLst/>
                        <a:latin typeface="Cambria" panose="02040503050406030204" pitchFamily="18" charset="0"/>
                        <a:ea typeface="Times New Roman" panose="02020603050405020304" pitchFamily="18"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spcAft>
                          <a:spcPts val="600"/>
                        </a:spcAft>
                      </a:pPr>
                      <a:r>
                        <a:rPr lang="en-GB" sz="10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7139.3</a:t>
                      </a:r>
                      <a:endParaRPr lang="en-GB" sz="1200">
                        <a:effectLst/>
                        <a:latin typeface="Cambria" panose="02040503050406030204" pitchFamily="18" charset="0"/>
                        <a:ea typeface="Times New Roman" panose="02020603050405020304" pitchFamily="18"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spcAft>
                          <a:spcPts val="600"/>
                        </a:spcAft>
                      </a:pPr>
                      <a:r>
                        <a:rPr lang="en-GB" sz="10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4441.3</a:t>
                      </a:r>
                      <a:endParaRPr lang="en-GB" sz="1200" dirty="0">
                        <a:effectLst/>
                        <a:latin typeface="Cambria" panose="02040503050406030204" pitchFamily="18" charset="0"/>
                        <a:ea typeface="Times New Roman" panose="02020603050405020304" pitchFamily="18"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324052237"/>
                  </a:ext>
                </a:extLst>
              </a:tr>
              <a:tr h="177800">
                <a:tc>
                  <a:txBody>
                    <a:bodyPr/>
                    <a:lstStyle/>
                    <a:p>
                      <a:pPr algn="ctr">
                        <a:spcAft>
                          <a:spcPts val="600"/>
                        </a:spcAft>
                      </a:pPr>
                      <a:r>
                        <a:rPr lang="en-GB" sz="1000" b="1">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vacuum pumps</a:t>
                      </a:r>
                      <a:endParaRPr lang="en-GB" sz="1200">
                        <a:effectLst/>
                        <a:latin typeface="Cambria" panose="02040503050406030204" pitchFamily="18" charset="0"/>
                        <a:ea typeface="Times New Roman" panose="02020603050405020304" pitchFamily="18"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spcAft>
                          <a:spcPts val="600"/>
                        </a:spcAft>
                      </a:pPr>
                      <a:r>
                        <a:rPr lang="en-GB" sz="10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under pressure</a:t>
                      </a:r>
                      <a:endParaRPr lang="en-GB" sz="1200" dirty="0">
                        <a:effectLst/>
                        <a:latin typeface="Cambria" panose="02040503050406030204" pitchFamily="18" charset="0"/>
                        <a:ea typeface="Times New Roman" panose="02020603050405020304" pitchFamily="18"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spcAft>
                          <a:spcPts val="600"/>
                        </a:spcAft>
                      </a:pPr>
                      <a:r>
                        <a:rPr lang="en-GB" sz="10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air</a:t>
                      </a:r>
                      <a:endParaRPr lang="en-GB" sz="1200">
                        <a:effectLst/>
                        <a:latin typeface="Cambria" panose="02040503050406030204" pitchFamily="18" charset="0"/>
                        <a:ea typeface="Times New Roman" panose="02020603050405020304" pitchFamily="18"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spcAft>
                          <a:spcPts val="600"/>
                        </a:spcAft>
                      </a:pPr>
                      <a:r>
                        <a:rPr lang="en-GB" sz="10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88.0</a:t>
                      </a:r>
                      <a:endParaRPr lang="en-GB" sz="1200">
                        <a:effectLst/>
                        <a:latin typeface="Cambria" panose="02040503050406030204" pitchFamily="18" charset="0"/>
                        <a:ea typeface="Times New Roman" panose="02020603050405020304" pitchFamily="18"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spcAft>
                          <a:spcPts val="600"/>
                        </a:spcAft>
                      </a:pPr>
                      <a:r>
                        <a:rPr lang="en-GB" sz="10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78.9</a:t>
                      </a:r>
                      <a:endParaRPr lang="en-GB" sz="1200">
                        <a:effectLst/>
                        <a:latin typeface="Cambria" panose="02040503050406030204" pitchFamily="18" charset="0"/>
                        <a:ea typeface="Times New Roman" panose="02020603050405020304" pitchFamily="18"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spcAft>
                          <a:spcPts val="600"/>
                        </a:spcAft>
                      </a:pPr>
                      <a:r>
                        <a:rPr lang="en-GB" sz="10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49.1</a:t>
                      </a:r>
                      <a:endParaRPr lang="en-GB" sz="1200" dirty="0">
                        <a:effectLst/>
                        <a:latin typeface="Cambria" panose="02040503050406030204" pitchFamily="18" charset="0"/>
                        <a:ea typeface="Times New Roman" panose="02020603050405020304" pitchFamily="18"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285372116"/>
                  </a:ext>
                </a:extLst>
              </a:tr>
              <a:tr h="177800">
                <a:tc>
                  <a:txBody>
                    <a:bodyPr/>
                    <a:lstStyle/>
                    <a:p>
                      <a:pPr algn="ctr">
                        <a:spcAft>
                          <a:spcPts val="600"/>
                        </a:spcAft>
                      </a:pPr>
                      <a:r>
                        <a:rPr lang="en-GB" sz="1000" b="1">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overcooling</a:t>
                      </a:r>
                      <a:endParaRPr lang="en-GB" sz="1200">
                        <a:effectLst/>
                        <a:latin typeface="Cambria" panose="02040503050406030204" pitchFamily="18" charset="0"/>
                        <a:ea typeface="Times New Roman" panose="02020603050405020304" pitchFamily="18"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spcAft>
                          <a:spcPts val="600"/>
                        </a:spcAft>
                      </a:pPr>
                      <a:r>
                        <a:rPr lang="en-GB" sz="10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under pressure</a:t>
                      </a:r>
                      <a:endParaRPr lang="en-GB" sz="1200">
                        <a:effectLst/>
                        <a:latin typeface="Cambria" panose="02040503050406030204" pitchFamily="18" charset="0"/>
                        <a:ea typeface="Times New Roman" panose="02020603050405020304" pitchFamily="18"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spcAft>
                          <a:spcPts val="600"/>
                        </a:spcAft>
                      </a:pPr>
                      <a:r>
                        <a:rPr lang="en-GB" sz="10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air</a:t>
                      </a:r>
                      <a:endParaRPr lang="en-GB" sz="1200">
                        <a:effectLst/>
                        <a:latin typeface="Cambria" panose="02040503050406030204" pitchFamily="18" charset="0"/>
                        <a:ea typeface="Times New Roman" panose="02020603050405020304" pitchFamily="18"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spcAft>
                          <a:spcPts val="600"/>
                        </a:spcAft>
                      </a:pPr>
                      <a:r>
                        <a:rPr lang="en-GB" sz="10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165.4</a:t>
                      </a:r>
                      <a:endParaRPr lang="en-GB" sz="1200">
                        <a:effectLst/>
                        <a:latin typeface="Cambria" panose="02040503050406030204" pitchFamily="18" charset="0"/>
                        <a:ea typeface="Times New Roman" panose="02020603050405020304" pitchFamily="18"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spcAft>
                          <a:spcPts val="600"/>
                        </a:spcAft>
                      </a:pPr>
                      <a:r>
                        <a:rPr lang="en-GB" sz="10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148.2</a:t>
                      </a:r>
                      <a:endParaRPr lang="en-GB" sz="1200">
                        <a:effectLst/>
                        <a:latin typeface="Cambria" panose="02040503050406030204" pitchFamily="18" charset="0"/>
                        <a:ea typeface="Times New Roman" panose="02020603050405020304" pitchFamily="18"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spcAft>
                          <a:spcPts val="600"/>
                        </a:spcAft>
                      </a:pPr>
                      <a:r>
                        <a:rPr lang="en-GB" sz="10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92.2</a:t>
                      </a:r>
                      <a:endParaRPr lang="en-GB" sz="1200" dirty="0">
                        <a:effectLst/>
                        <a:latin typeface="Cambria" panose="02040503050406030204" pitchFamily="18" charset="0"/>
                        <a:ea typeface="Times New Roman" panose="02020603050405020304" pitchFamily="18"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189672715"/>
                  </a:ext>
                </a:extLst>
              </a:tr>
            </a:tbl>
          </a:graphicData>
        </a:graphic>
      </p:graphicFrame>
      <p:graphicFrame>
        <p:nvGraphicFramePr>
          <p:cNvPr id="15" name="Table 14">
            <a:extLst>
              <a:ext uri="{FF2B5EF4-FFF2-40B4-BE49-F238E27FC236}">
                <a16:creationId xmlns:a16="http://schemas.microsoft.com/office/drawing/2014/main" id="{E9734B7C-7686-D703-CD78-B255EC30977A}"/>
              </a:ext>
            </a:extLst>
          </p:cNvPr>
          <p:cNvGraphicFramePr>
            <a:graphicFrameLocks noGrp="1"/>
          </p:cNvGraphicFramePr>
          <p:nvPr>
            <p:extLst>
              <p:ext uri="{D42A27DB-BD31-4B8C-83A1-F6EECF244321}">
                <p14:modId xmlns:p14="http://schemas.microsoft.com/office/powerpoint/2010/main" val="2459127122"/>
              </p:ext>
            </p:extLst>
          </p:nvPr>
        </p:nvGraphicFramePr>
        <p:xfrm>
          <a:off x="5912428" y="2014438"/>
          <a:ext cx="5341620" cy="1282700"/>
        </p:xfrm>
        <a:graphic>
          <a:graphicData uri="http://schemas.openxmlformats.org/drawingml/2006/table">
            <a:tbl>
              <a:tblPr firstRow="1" firstCol="1" bandRow="1"/>
              <a:tblGrid>
                <a:gridCol w="890270">
                  <a:extLst>
                    <a:ext uri="{9D8B030D-6E8A-4147-A177-3AD203B41FA5}">
                      <a16:colId xmlns:a16="http://schemas.microsoft.com/office/drawing/2014/main" val="1716192240"/>
                    </a:ext>
                  </a:extLst>
                </a:gridCol>
                <a:gridCol w="890270">
                  <a:extLst>
                    <a:ext uri="{9D8B030D-6E8A-4147-A177-3AD203B41FA5}">
                      <a16:colId xmlns:a16="http://schemas.microsoft.com/office/drawing/2014/main" val="3651398429"/>
                    </a:ext>
                  </a:extLst>
                </a:gridCol>
                <a:gridCol w="890270">
                  <a:extLst>
                    <a:ext uri="{9D8B030D-6E8A-4147-A177-3AD203B41FA5}">
                      <a16:colId xmlns:a16="http://schemas.microsoft.com/office/drawing/2014/main" val="1667891613"/>
                    </a:ext>
                  </a:extLst>
                </a:gridCol>
                <a:gridCol w="890270">
                  <a:extLst>
                    <a:ext uri="{9D8B030D-6E8A-4147-A177-3AD203B41FA5}">
                      <a16:colId xmlns:a16="http://schemas.microsoft.com/office/drawing/2014/main" val="425083812"/>
                    </a:ext>
                  </a:extLst>
                </a:gridCol>
                <a:gridCol w="890270">
                  <a:extLst>
                    <a:ext uri="{9D8B030D-6E8A-4147-A177-3AD203B41FA5}">
                      <a16:colId xmlns:a16="http://schemas.microsoft.com/office/drawing/2014/main" val="698605496"/>
                    </a:ext>
                  </a:extLst>
                </a:gridCol>
                <a:gridCol w="890270">
                  <a:extLst>
                    <a:ext uri="{9D8B030D-6E8A-4147-A177-3AD203B41FA5}">
                      <a16:colId xmlns:a16="http://schemas.microsoft.com/office/drawing/2014/main" val="2226248293"/>
                    </a:ext>
                  </a:extLst>
                </a:gridCol>
              </a:tblGrid>
              <a:tr h="177800">
                <a:tc gridSpan="2">
                  <a:txBody>
                    <a:bodyPr/>
                    <a:lstStyle/>
                    <a:p>
                      <a:pPr algn="ctr">
                        <a:spcAft>
                          <a:spcPts val="600"/>
                        </a:spcAft>
                      </a:pPr>
                      <a:r>
                        <a:rPr lang="en-GB" sz="1000" b="1">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inlet conditions</a:t>
                      </a:r>
                      <a:endParaRPr lang="en-GB" sz="1200">
                        <a:effectLst/>
                        <a:latin typeface="Cambria" panose="02040503050406030204" pitchFamily="18" charset="0"/>
                        <a:ea typeface="Times New Roman" panose="02020603050405020304" pitchFamily="18" charset="0"/>
                        <a:cs typeface="Times New Roman" panose="02020603050405020304" pitchFamily="18" charset="0"/>
                      </a:endParaRPr>
                    </a:p>
                  </a:txBody>
                  <a:tcPr marL="68580" marR="6858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hMerge="1">
                  <a:txBody>
                    <a:bodyPr/>
                    <a:lstStyle/>
                    <a:p>
                      <a:endParaRPr lang="en-GB"/>
                    </a:p>
                  </a:txBody>
                  <a:tcPr/>
                </a:tc>
                <a:tc gridSpan="2">
                  <a:txBody>
                    <a:bodyPr/>
                    <a:lstStyle/>
                    <a:p>
                      <a:pPr algn="ctr">
                        <a:spcAft>
                          <a:spcPts val="600"/>
                        </a:spcAft>
                      </a:pPr>
                      <a:r>
                        <a:rPr lang="en-GB" sz="1000" b="1">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outlet conditions</a:t>
                      </a:r>
                      <a:endParaRPr lang="en-GB" sz="1200">
                        <a:effectLst/>
                        <a:latin typeface="Cambria" panose="02040503050406030204" pitchFamily="18" charset="0"/>
                        <a:ea typeface="Times New Roman" panose="02020603050405020304" pitchFamily="18"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hMerge="1">
                  <a:txBody>
                    <a:bodyPr/>
                    <a:lstStyle/>
                    <a:p>
                      <a:endParaRPr lang="en-GB"/>
                    </a:p>
                  </a:txBody>
                  <a:tcPr/>
                </a:tc>
                <a:tc gridSpan="2">
                  <a:txBody>
                    <a:bodyPr/>
                    <a:lstStyle/>
                    <a:p>
                      <a:pPr algn="ctr">
                        <a:spcAft>
                          <a:spcPts val="600"/>
                        </a:spcAft>
                      </a:pPr>
                      <a:r>
                        <a:rPr lang="en-GB" sz="1000" b="1">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pressure drops</a:t>
                      </a:r>
                      <a:endParaRPr lang="en-GB" sz="1200">
                        <a:effectLst/>
                        <a:latin typeface="Cambria" panose="02040503050406030204" pitchFamily="18" charset="0"/>
                        <a:ea typeface="Times New Roman" panose="02020603050405020304" pitchFamily="18"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hMerge="1">
                  <a:txBody>
                    <a:bodyPr/>
                    <a:lstStyle/>
                    <a:p>
                      <a:endParaRPr lang="en-GB"/>
                    </a:p>
                  </a:txBody>
                  <a:tcPr/>
                </a:tc>
                <a:extLst>
                  <a:ext uri="{0D108BD9-81ED-4DB2-BD59-A6C34878D82A}">
                    <a16:rowId xmlns:a16="http://schemas.microsoft.com/office/drawing/2014/main" val="2315517730"/>
                  </a:ext>
                </a:extLst>
              </a:tr>
              <a:tr h="215900">
                <a:tc>
                  <a:txBody>
                    <a:bodyPr/>
                    <a:lstStyle/>
                    <a:p>
                      <a:pPr algn="ctr">
                        <a:spcAft>
                          <a:spcPts val="600"/>
                        </a:spcAft>
                      </a:pPr>
                      <a:r>
                        <a:rPr lang="en-GB" sz="1000" b="1">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P</a:t>
                      </a:r>
                      <a:r>
                        <a:rPr lang="en-GB" sz="1000" b="1" baseline="-250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i</a:t>
                      </a:r>
                      <a:endParaRPr lang="en-GB" sz="1200">
                        <a:effectLst/>
                        <a:latin typeface="Cambria" panose="02040503050406030204" pitchFamily="18" charset="0"/>
                        <a:ea typeface="Times New Roman" panose="02020603050405020304" pitchFamily="18" charset="0"/>
                        <a:cs typeface="Times New Roman" panose="02020603050405020304" pitchFamily="18" charset="0"/>
                      </a:endParaRPr>
                    </a:p>
                  </a:txBody>
                  <a:tcPr marL="68580" marR="6858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spcAft>
                          <a:spcPts val="600"/>
                        </a:spcAft>
                      </a:pPr>
                      <a:r>
                        <a:rPr lang="en-GB" sz="1000" b="1"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T</a:t>
                      </a:r>
                      <a:r>
                        <a:rPr lang="en-GB" sz="1000" b="1" baseline="-250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i</a:t>
                      </a:r>
                      <a:endParaRPr lang="en-GB" sz="1200" dirty="0">
                        <a:effectLst/>
                        <a:latin typeface="Cambria" panose="02040503050406030204" pitchFamily="18" charset="0"/>
                        <a:ea typeface="Times New Roman" panose="02020603050405020304" pitchFamily="18"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spcAft>
                          <a:spcPts val="600"/>
                        </a:spcAft>
                      </a:pPr>
                      <a:r>
                        <a:rPr lang="en-GB" sz="1000" b="1">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P</a:t>
                      </a:r>
                      <a:r>
                        <a:rPr lang="en-GB" sz="1000" b="1" baseline="-250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o</a:t>
                      </a:r>
                      <a:endParaRPr lang="en-GB" sz="1200">
                        <a:effectLst/>
                        <a:latin typeface="Cambria" panose="02040503050406030204" pitchFamily="18" charset="0"/>
                        <a:ea typeface="Times New Roman" panose="02020603050405020304" pitchFamily="18"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spcAft>
                          <a:spcPts val="600"/>
                        </a:spcAft>
                      </a:pPr>
                      <a:r>
                        <a:rPr lang="en-GB" sz="1000" b="1">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T</a:t>
                      </a:r>
                      <a:r>
                        <a:rPr lang="en-GB" sz="1000" b="1" baseline="-250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o</a:t>
                      </a:r>
                      <a:endParaRPr lang="en-GB" sz="1200">
                        <a:effectLst/>
                        <a:latin typeface="Cambria" panose="02040503050406030204" pitchFamily="18" charset="0"/>
                        <a:ea typeface="Times New Roman" panose="02020603050405020304" pitchFamily="18"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spcAft>
                          <a:spcPts val="600"/>
                        </a:spcAft>
                      </a:pPr>
                      <a:r>
                        <a:rPr lang="en-GB" sz="1000" b="1" dirty="0" err="1">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ΔP</a:t>
                      </a:r>
                      <a:r>
                        <a:rPr lang="en-GB" sz="1000" b="1" baseline="-25000" dirty="0" err="1">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up</a:t>
                      </a:r>
                      <a:r>
                        <a:rPr lang="en-GB" sz="1000" b="1" baseline="-250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a:t>
                      </a:r>
                      <a:endParaRPr lang="en-GB" sz="1200" dirty="0">
                        <a:effectLst/>
                        <a:latin typeface="Cambria" panose="02040503050406030204" pitchFamily="18" charset="0"/>
                        <a:ea typeface="Times New Roman" panose="02020603050405020304" pitchFamily="18"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spcAft>
                          <a:spcPts val="600"/>
                        </a:spcAft>
                      </a:pPr>
                      <a:r>
                        <a:rPr lang="en-GB" sz="1000" b="1">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ΔP</a:t>
                      </a:r>
                      <a:r>
                        <a:rPr lang="en-GB" sz="1000" b="1" baseline="-250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down%</a:t>
                      </a:r>
                      <a:endParaRPr lang="en-GB" sz="1200">
                        <a:effectLst/>
                        <a:latin typeface="Cambria" panose="02040503050406030204" pitchFamily="18" charset="0"/>
                        <a:ea typeface="Times New Roman" panose="02020603050405020304" pitchFamily="18"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750659370"/>
                  </a:ext>
                </a:extLst>
              </a:tr>
              <a:tr h="177800">
                <a:tc>
                  <a:txBody>
                    <a:bodyPr/>
                    <a:lstStyle/>
                    <a:p>
                      <a:pPr algn="ctr">
                        <a:spcAft>
                          <a:spcPts val="600"/>
                        </a:spcAft>
                      </a:pPr>
                      <a:r>
                        <a:rPr lang="en-GB" sz="1000" b="1">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[bara]</a:t>
                      </a:r>
                      <a:endParaRPr lang="en-GB" sz="1200">
                        <a:effectLst/>
                        <a:latin typeface="Cambria" panose="02040503050406030204" pitchFamily="18" charset="0"/>
                        <a:ea typeface="Times New Roman" panose="02020603050405020304" pitchFamily="18" charset="0"/>
                        <a:cs typeface="Times New Roman" panose="02020603050405020304" pitchFamily="18" charset="0"/>
                      </a:endParaRPr>
                    </a:p>
                  </a:txBody>
                  <a:tcPr marL="68580" marR="6858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spcAft>
                          <a:spcPts val="600"/>
                        </a:spcAft>
                      </a:pPr>
                      <a:r>
                        <a:rPr lang="en-GB" sz="1000" b="1">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[K]</a:t>
                      </a:r>
                      <a:endParaRPr lang="en-GB" sz="1200">
                        <a:effectLst/>
                        <a:latin typeface="Cambria" panose="02040503050406030204" pitchFamily="18" charset="0"/>
                        <a:ea typeface="Times New Roman" panose="02020603050405020304" pitchFamily="18"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spcAft>
                          <a:spcPts val="600"/>
                        </a:spcAft>
                      </a:pPr>
                      <a:r>
                        <a:rPr lang="en-GB" sz="1000" b="1"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[bara]</a:t>
                      </a:r>
                      <a:endParaRPr lang="en-GB" sz="1200" dirty="0">
                        <a:effectLst/>
                        <a:latin typeface="Cambria" panose="02040503050406030204" pitchFamily="18" charset="0"/>
                        <a:ea typeface="Times New Roman" panose="02020603050405020304" pitchFamily="18"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spcAft>
                          <a:spcPts val="600"/>
                        </a:spcAft>
                      </a:pPr>
                      <a:r>
                        <a:rPr lang="en-GB" sz="1000" b="1">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[K]</a:t>
                      </a:r>
                      <a:endParaRPr lang="en-GB" sz="1200">
                        <a:effectLst/>
                        <a:latin typeface="Cambria" panose="02040503050406030204" pitchFamily="18" charset="0"/>
                        <a:ea typeface="Times New Roman" panose="02020603050405020304" pitchFamily="18"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spcAft>
                          <a:spcPts val="600"/>
                        </a:spcAft>
                      </a:pPr>
                      <a:r>
                        <a:rPr lang="en-GB" sz="1000" b="1">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a:t>
                      </a:r>
                      <a:endParaRPr lang="en-GB" sz="1200">
                        <a:effectLst/>
                        <a:latin typeface="Cambria" panose="02040503050406030204" pitchFamily="18" charset="0"/>
                        <a:ea typeface="Times New Roman" panose="02020603050405020304" pitchFamily="18"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spcAft>
                          <a:spcPts val="600"/>
                        </a:spcAft>
                      </a:pPr>
                      <a:r>
                        <a:rPr lang="en-GB" sz="1000" b="1">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a:t>
                      </a:r>
                      <a:endParaRPr lang="en-GB" sz="1200">
                        <a:effectLst/>
                        <a:latin typeface="Cambria" panose="02040503050406030204" pitchFamily="18" charset="0"/>
                        <a:ea typeface="Times New Roman" panose="02020603050405020304" pitchFamily="18"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535845134"/>
                  </a:ext>
                </a:extLst>
              </a:tr>
              <a:tr h="177800">
                <a:tc>
                  <a:txBody>
                    <a:bodyPr/>
                    <a:lstStyle/>
                    <a:p>
                      <a:pPr algn="ctr">
                        <a:spcAft>
                          <a:spcPts val="600"/>
                        </a:spcAft>
                      </a:pPr>
                      <a:r>
                        <a:rPr lang="en-GB" sz="10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1.292</a:t>
                      </a:r>
                      <a:endParaRPr lang="en-GB" sz="1200">
                        <a:effectLst/>
                        <a:latin typeface="Cambria" panose="02040503050406030204" pitchFamily="18" charset="0"/>
                        <a:ea typeface="Times New Roman" panose="02020603050405020304" pitchFamily="18" charset="0"/>
                        <a:cs typeface="Times New Roman" panose="02020603050405020304" pitchFamily="18" charset="0"/>
                      </a:endParaRPr>
                    </a:p>
                  </a:txBody>
                  <a:tcPr marL="68580" marR="6858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spcAft>
                          <a:spcPts val="600"/>
                        </a:spcAft>
                      </a:pPr>
                      <a:r>
                        <a:rPr lang="en-GB" sz="10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254.1</a:t>
                      </a:r>
                      <a:endParaRPr lang="en-GB" sz="1200">
                        <a:effectLst/>
                        <a:latin typeface="Cambria" panose="02040503050406030204" pitchFamily="18" charset="0"/>
                        <a:ea typeface="Times New Roman" panose="02020603050405020304" pitchFamily="18"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spcAft>
                          <a:spcPts val="600"/>
                        </a:spcAft>
                      </a:pPr>
                      <a:r>
                        <a:rPr lang="en-GB" sz="10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0.918</a:t>
                      </a:r>
                      <a:endParaRPr lang="en-GB" sz="1200" dirty="0">
                        <a:effectLst/>
                        <a:latin typeface="Cambria" panose="02040503050406030204" pitchFamily="18" charset="0"/>
                        <a:ea typeface="Times New Roman" panose="02020603050405020304" pitchFamily="18"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spcAft>
                          <a:spcPts val="600"/>
                        </a:spcAft>
                      </a:pPr>
                      <a:r>
                        <a:rPr lang="en-GB" sz="10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246.7</a:t>
                      </a:r>
                      <a:endParaRPr lang="en-GB" sz="1200">
                        <a:effectLst/>
                        <a:latin typeface="Cambria" panose="02040503050406030204" pitchFamily="18" charset="0"/>
                        <a:ea typeface="Times New Roman" panose="02020603050405020304" pitchFamily="18"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spcAft>
                          <a:spcPts val="600"/>
                        </a:spcAft>
                      </a:pPr>
                      <a:r>
                        <a:rPr lang="en-GB" sz="10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0.89</a:t>
                      </a:r>
                      <a:endParaRPr lang="en-GB" sz="1200">
                        <a:effectLst/>
                        <a:latin typeface="Cambria" panose="02040503050406030204" pitchFamily="18" charset="0"/>
                        <a:ea typeface="Times New Roman" panose="02020603050405020304" pitchFamily="18"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spcAft>
                          <a:spcPts val="600"/>
                        </a:spcAft>
                      </a:pPr>
                      <a:r>
                        <a:rPr lang="en-GB" sz="10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2.42</a:t>
                      </a:r>
                      <a:endParaRPr lang="en-GB" sz="1200">
                        <a:effectLst/>
                        <a:latin typeface="Cambria" panose="02040503050406030204" pitchFamily="18" charset="0"/>
                        <a:ea typeface="Times New Roman" panose="02020603050405020304" pitchFamily="18"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59567309"/>
                  </a:ext>
                </a:extLst>
              </a:tr>
              <a:tr h="177800">
                <a:tc>
                  <a:txBody>
                    <a:bodyPr/>
                    <a:lstStyle/>
                    <a:p>
                      <a:pPr algn="ctr">
                        <a:spcAft>
                          <a:spcPts val="600"/>
                        </a:spcAft>
                      </a:pPr>
                      <a:r>
                        <a:rPr lang="en-GB" sz="10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1.288</a:t>
                      </a:r>
                      <a:endParaRPr lang="en-GB" sz="1200" dirty="0">
                        <a:effectLst/>
                        <a:latin typeface="Cambria" panose="02040503050406030204" pitchFamily="18" charset="0"/>
                        <a:ea typeface="Times New Roman" panose="02020603050405020304" pitchFamily="18" charset="0"/>
                        <a:cs typeface="Times New Roman" panose="02020603050405020304" pitchFamily="18" charset="0"/>
                      </a:endParaRPr>
                    </a:p>
                  </a:txBody>
                  <a:tcPr marL="68580" marR="6858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spcAft>
                          <a:spcPts val="600"/>
                        </a:spcAft>
                      </a:pPr>
                      <a:r>
                        <a:rPr lang="en-GB" sz="10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190.0</a:t>
                      </a:r>
                      <a:endParaRPr lang="en-GB" sz="1200">
                        <a:effectLst/>
                        <a:latin typeface="Cambria" panose="02040503050406030204" pitchFamily="18" charset="0"/>
                        <a:ea typeface="Times New Roman" panose="02020603050405020304" pitchFamily="18"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spcAft>
                          <a:spcPts val="600"/>
                        </a:spcAft>
                      </a:pPr>
                      <a:r>
                        <a:rPr lang="en-GB" sz="10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0.926</a:t>
                      </a:r>
                      <a:endParaRPr lang="en-GB" sz="1200">
                        <a:effectLst/>
                        <a:latin typeface="Cambria" panose="02040503050406030204" pitchFamily="18" charset="0"/>
                        <a:ea typeface="Times New Roman" panose="02020603050405020304" pitchFamily="18"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spcAft>
                          <a:spcPts val="600"/>
                        </a:spcAft>
                      </a:pPr>
                      <a:r>
                        <a:rPr lang="en-GB" sz="10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189.4</a:t>
                      </a:r>
                      <a:endParaRPr lang="en-GB" sz="1200">
                        <a:effectLst/>
                        <a:latin typeface="Cambria" panose="02040503050406030204" pitchFamily="18" charset="0"/>
                        <a:ea typeface="Times New Roman" panose="02020603050405020304" pitchFamily="18"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spcAft>
                          <a:spcPts val="600"/>
                        </a:spcAft>
                      </a:pPr>
                      <a:r>
                        <a:rPr lang="en-GB" sz="10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2.09</a:t>
                      </a:r>
                      <a:endParaRPr lang="en-GB" sz="1200">
                        <a:effectLst/>
                        <a:latin typeface="Cambria" panose="02040503050406030204" pitchFamily="18" charset="0"/>
                        <a:ea typeface="Times New Roman" panose="02020603050405020304" pitchFamily="18"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spcAft>
                          <a:spcPts val="600"/>
                        </a:spcAft>
                      </a:pPr>
                      <a:r>
                        <a:rPr lang="en-GB" sz="10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4.46</a:t>
                      </a:r>
                      <a:endParaRPr lang="en-GB" sz="1200">
                        <a:effectLst/>
                        <a:latin typeface="Cambria" panose="02040503050406030204" pitchFamily="18" charset="0"/>
                        <a:ea typeface="Times New Roman" panose="02020603050405020304" pitchFamily="18"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136998817"/>
                  </a:ext>
                </a:extLst>
              </a:tr>
              <a:tr h="177800">
                <a:tc>
                  <a:txBody>
                    <a:bodyPr/>
                    <a:lstStyle/>
                    <a:p>
                      <a:pPr algn="ctr">
                        <a:spcAft>
                          <a:spcPts val="600"/>
                        </a:spcAft>
                      </a:pPr>
                      <a:r>
                        <a:rPr lang="en-GB" sz="10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0.910</a:t>
                      </a:r>
                      <a:endParaRPr lang="en-GB" sz="1200">
                        <a:effectLst/>
                        <a:latin typeface="Cambria" panose="02040503050406030204" pitchFamily="18" charset="0"/>
                        <a:ea typeface="Times New Roman" panose="02020603050405020304" pitchFamily="18" charset="0"/>
                        <a:cs typeface="Times New Roman" panose="02020603050405020304" pitchFamily="18" charset="0"/>
                      </a:endParaRPr>
                    </a:p>
                  </a:txBody>
                  <a:tcPr marL="68580" marR="6858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spcAft>
                          <a:spcPts val="600"/>
                        </a:spcAft>
                      </a:pPr>
                      <a:r>
                        <a:rPr lang="en-GB" sz="10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328.0</a:t>
                      </a:r>
                      <a:endParaRPr lang="en-GB" sz="1200">
                        <a:effectLst/>
                        <a:latin typeface="Cambria" panose="02040503050406030204" pitchFamily="18" charset="0"/>
                        <a:ea typeface="Times New Roman" panose="02020603050405020304" pitchFamily="18"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spcAft>
                          <a:spcPts val="600"/>
                        </a:spcAft>
                      </a:pPr>
                      <a:r>
                        <a:rPr lang="en-GB" sz="10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0.880</a:t>
                      </a:r>
                      <a:endParaRPr lang="en-GB" sz="1200" dirty="0">
                        <a:effectLst/>
                        <a:latin typeface="Cambria" panose="02040503050406030204" pitchFamily="18" charset="0"/>
                        <a:ea typeface="Times New Roman" panose="02020603050405020304" pitchFamily="18"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spcAft>
                          <a:spcPts val="600"/>
                        </a:spcAft>
                      </a:pPr>
                      <a:r>
                        <a:rPr lang="en-GB" sz="10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328.0</a:t>
                      </a:r>
                      <a:endParaRPr lang="en-GB" sz="1200">
                        <a:effectLst/>
                        <a:latin typeface="Cambria" panose="02040503050406030204" pitchFamily="18" charset="0"/>
                        <a:ea typeface="Times New Roman" panose="02020603050405020304" pitchFamily="18"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spcAft>
                          <a:spcPts val="600"/>
                        </a:spcAft>
                      </a:pPr>
                      <a:r>
                        <a:rPr lang="en-GB" sz="10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0.01</a:t>
                      </a:r>
                      <a:endParaRPr lang="en-GB" sz="1200">
                        <a:effectLst/>
                        <a:latin typeface="Cambria" panose="02040503050406030204" pitchFamily="18" charset="0"/>
                        <a:ea typeface="Times New Roman" panose="02020603050405020304" pitchFamily="18"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spcAft>
                          <a:spcPts val="600"/>
                        </a:spcAft>
                      </a:pPr>
                      <a:r>
                        <a:rPr lang="en-GB" sz="10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0.01</a:t>
                      </a:r>
                      <a:endParaRPr lang="en-GB" sz="1200">
                        <a:effectLst/>
                        <a:latin typeface="Cambria" panose="02040503050406030204" pitchFamily="18" charset="0"/>
                        <a:ea typeface="Times New Roman" panose="02020603050405020304" pitchFamily="18"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728902843"/>
                  </a:ext>
                </a:extLst>
              </a:tr>
              <a:tr h="177800">
                <a:tc>
                  <a:txBody>
                    <a:bodyPr/>
                    <a:lstStyle/>
                    <a:p>
                      <a:pPr algn="ctr">
                        <a:spcAft>
                          <a:spcPts val="600"/>
                        </a:spcAft>
                      </a:pPr>
                      <a:r>
                        <a:rPr lang="en-GB" sz="10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0.910</a:t>
                      </a:r>
                      <a:endParaRPr lang="en-GB" sz="1200">
                        <a:effectLst/>
                        <a:latin typeface="Cambria" panose="02040503050406030204" pitchFamily="18" charset="0"/>
                        <a:ea typeface="Times New Roman" panose="02020603050405020304" pitchFamily="18" charset="0"/>
                        <a:cs typeface="Times New Roman" panose="02020603050405020304" pitchFamily="18" charset="0"/>
                      </a:endParaRPr>
                    </a:p>
                  </a:txBody>
                  <a:tcPr marL="68580" marR="6858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spcAft>
                          <a:spcPts val="600"/>
                        </a:spcAft>
                      </a:pPr>
                      <a:r>
                        <a:rPr lang="en-GB" sz="10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328.0</a:t>
                      </a:r>
                      <a:endParaRPr lang="en-GB" sz="1200">
                        <a:effectLst/>
                        <a:latin typeface="Cambria" panose="02040503050406030204" pitchFamily="18" charset="0"/>
                        <a:ea typeface="Times New Roman" panose="02020603050405020304" pitchFamily="18"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spcAft>
                          <a:spcPts val="600"/>
                        </a:spcAft>
                      </a:pPr>
                      <a:r>
                        <a:rPr lang="en-GB" sz="10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0.880</a:t>
                      </a:r>
                      <a:endParaRPr lang="en-GB" sz="1200" dirty="0">
                        <a:effectLst/>
                        <a:latin typeface="Cambria" panose="02040503050406030204" pitchFamily="18" charset="0"/>
                        <a:ea typeface="Times New Roman" panose="02020603050405020304" pitchFamily="18"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spcAft>
                          <a:spcPts val="600"/>
                        </a:spcAft>
                      </a:pPr>
                      <a:r>
                        <a:rPr lang="en-GB" sz="10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328.0</a:t>
                      </a:r>
                      <a:endParaRPr lang="en-GB" sz="1200">
                        <a:effectLst/>
                        <a:latin typeface="Cambria" panose="02040503050406030204" pitchFamily="18" charset="0"/>
                        <a:ea typeface="Times New Roman" panose="02020603050405020304" pitchFamily="18"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spcAft>
                          <a:spcPts val="600"/>
                        </a:spcAft>
                      </a:pPr>
                      <a:r>
                        <a:rPr lang="en-GB" sz="10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0.02</a:t>
                      </a:r>
                      <a:endParaRPr lang="en-GB" sz="1200">
                        <a:effectLst/>
                        <a:latin typeface="Cambria" panose="02040503050406030204" pitchFamily="18" charset="0"/>
                        <a:ea typeface="Times New Roman" panose="02020603050405020304" pitchFamily="18"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spcAft>
                          <a:spcPts val="600"/>
                        </a:spcAft>
                      </a:pPr>
                      <a:r>
                        <a:rPr lang="en-GB" sz="10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0.02</a:t>
                      </a:r>
                      <a:endParaRPr lang="en-GB" sz="1200" dirty="0">
                        <a:effectLst/>
                        <a:latin typeface="Cambria" panose="02040503050406030204" pitchFamily="18" charset="0"/>
                        <a:ea typeface="Times New Roman" panose="02020603050405020304" pitchFamily="18"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358524804"/>
                  </a:ext>
                </a:extLst>
              </a:tr>
            </a:tbl>
          </a:graphicData>
        </a:graphic>
      </p:graphicFrame>
      <p:graphicFrame>
        <p:nvGraphicFramePr>
          <p:cNvPr id="20" name="Table 19">
            <a:extLst>
              <a:ext uri="{FF2B5EF4-FFF2-40B4-BE49-F238E27FC236}">
                <a16:creationId xmlns:a16="http://schemas.microsoft.com/office/drawing/2014/main" id="{15214F7C-6F90-75B2-F819-23D94951DFF5}"/>
              </a:ext>
            </a:extLst>
          </p:cNvPr>
          <p:cNvGraphicFramePr>
            <a:graphicFrameLocks noGrp="1"/>
          </p:cNvGraphicFramePr>
          <p:nvPr>
            <p:extLst>
              <p:ext uri="{D42A27DB-BD31-4B8C-83A1-F6EECF244321}">
                <p14:modId xmlns:p14="http://schemas.microsoft.com/office/powerpoint/2010/main" val="1815383226"/>
              </p:ext>
            </p:extLst>
          </p:nvPr>
        </p:nvGraphicFramePr>
        <p:xfrm>
          <a:off x="657168" y="3740762"/>
          <a:ext cx="5492927" cy="1663700"/>
        </p:xfrm>
        <a:graphic>
          <a:graphicData uri="http://schemas.openxmlformats.org/drawingml/2006/table">
            <a:tbl>
              <a:tblPr firstRow="1" firstCol="1" bandRow="1"/>
              <a:tblGrid>
                <a:gridCol w="1073766">
                  <a:extLst>
                    <a:ext uri="{9D8B030D-6E8A-4147-A177-3AD203B41FA5}">
                      <a16:colId xmlns:a16="http://schemas.microsoft.com/office/drawing/2014/main" val="2317230812"/>
                    </a:ext>
                  </a:extLst>
                </a:gridCol>
                <a:gridCol w="577957">
                  <a:extLst>
                    <a:ext uri="{9D8B030D-6E8A-4147-A177-3AD203B41FA5}">
                      <a16:colId xmlns:a16="http://schemas.microsoft.com/office/drawing/2014/main" val="2868451198"/>
                    </a:ext>
                  </a:extLst>
                </a:gridCol>
                <a:gridCol w="442790">
                  <a:extLst>
                    <a:ext uri="{9D8B030D-6E8A-4147-A177-3AD203B41FA5}">
                      <a16:colId xmlns:a16="http://schemas.microsoft.com/office/drawing/2014/main" val="2572708904"/>
                    </a:ext>
                  </a:extLst>
                </a:gridCol>
                <a:gridCol w="755074">
                  <a:extLst>
                    <a:ext uri="{9D8B030D-6E8A-4147-A177-3AD203B41FA5}">
                      <a16:colId xmlns:a16="http://schemas.microsoft.com/office/drawing/2014/main" val="2872889053"/>
                    </a:ext>
                  </a:extLst>
                </a:gridCol>
                <a:gridCol w="615245">
                  <a:extLst>
                    <a:ext uri="{9D8B030D-6E8A-4147-A177-3AD203B41FA5}">
                      <a16:colId xmlns:a16="http://schemas.microsoft.com/office/drawing/2014/main" val="1702534918"/>
                    </a:ext>
                  </a:extLst>
                </a:gridCol>
                <a:gridCol w="755074">
                  <a:extLst>
                    <a:ext uri="{9D8B030D-6E8A-4147-A177-3AD203B41FA5}">
                      <a16:colId xmlns:a16="http://schemas.microsoft.com/office/drawing/2014/main" val="3634366225"/>
                    </a:ext>
                  </a:extLst>
                </a:gridCol>
                <a:gridCol w="615245">
                  <a:extLst>
                    <a:ext uri="{9D8B030D-6E8A-4147-A177-3AD203B41FA5}">
                      <a16:colId xmlns:a16="http://schemas.microsoft.com/office/drawing/2014/main" val="2427390482"/>
                    </a:ext>
                  </a:extLst>
                </a:gridCol>
                <a:gridCol w="657776">
                  <a:extLst>
                    <a:ext uri="{9D8B030D-6E8A-4147-A177-3AD203B41FA5}">
                      <a16:colId xmlns:a16="http://schemas.microsoft.com/office/drawing/2014/main" val="1530344468"/>
                    </a:ext>
                  </a:extLst>
                </a:gridCol>
              </a:tblGrid>
              <a:tr h="177800">
                <a:tc rowSpan="2">
                  <a:txBody>
                    <a:bodyPr/>
                    <a:lstStyle/>
                    <a:p>
                      <a:pPr algn="ctr">
                        <a:spcAft>
                          <a:spcPts val="600"/>
                        </a:spcAft>
                      </a:pPr>
                      <a:r>
                        <a:rPr lang="en-GB" sz="1000" b="1">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Risk scenario</a:t>
                      </a:r>
                      <a:endParaRPr lang="en-GB" sz="1200">
                        <a:effectLst/>
                        <a:latin typeface="Cambria" panose="02040503050406030204" pitchFamily="18" charset="0"/>
                        <a:ea typeface="Times New Roman" panose="02020603050405020304" pitchFamily="18"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gridSpan="2">
                  <a:txBody>
                    <a:bodyPr/>
                    <a:lstStyle/>
                    <a:p>
                      <a:pPr algn="ctr">
                        <a:spcAft>
                          <a:spcPts val="600"/>
                        </a:spcAft>
                      </a:pPr>
                      <a:r>
                        <a:rPr lang="en-GB" sz="1000" b="1">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orifice min. size</a:t>
                      </a:r>
                      <a:endParaRPr lang="en-GB" sz="1200">
                        <a:effectLst/>
                        <a:latin typeface="Cambria" panose="02040503050406030204" pitchFamily="18" charset="0"/>
                        <a:ea typeface="Times New Roman" panose="02020603050405020304" pitchFamily="18"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hMerge="1">
                  <a:txBody>
                    <a:bodyPr/>
                    <a:lstStyle/>
                    <a:p>
                      <a:endParaRPr lang="en-GB"/>
                    </a:p>
                  </a:txBody>
                  <a:tcPr/>
                </a:tc>
                <a:tc gridSpan="2">
                  <a:txBody>
                    <a:bodyPr/>
                    <a:lstStyle/>
                    <a:p>
                      <a:pPr algn="ctr">
                        <a:spcAft>
                          <a:spcPts val="600"/>
                        </a:spcAft>
                      </a:pPr>
                      <a:r>
                        <a:rPr lang="en-GB" sz="1000" b="1">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vol. flow capacity</a:t>
                      </a:r>
                      <a:endParaRPr lang="en-GB" sz="1200">
                        <a:effectLst/>
                        <a:latin typeface="Cambria" panose="02040503050406030204" pitchFamily="18" charset="0"/>
                        <a:ea typeface="Times New Roman" panose="02020603050405020304" pitchFamily="18"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hMerge="1">
                  <a:txBody>
                    <a:bodyPr/>
                    <a:lstStyle/>
                    <a:p>
                      <a:endParaRPr lang="en-GB"/>
                    </a:p>
                  </a:txBody>
                  <a:tcPr/>
                </a:tc>
                <a:tc>
                  <a:txBody>
                    <a:bodyPr/>
                    <a:lstStyle/>
                    <a:p>
                      <a:pPr algn="l">
                        <a:spcAft>
                          <a:spcPts val="600"/>
                        </a:spcAft>
                      </a:pPr>
                      <a:r>
                        <a:rPr lang="en-GB" sz="1000" b="1">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orifice area</a:t>
                      </a:r>
                      <a:endParaRPr lang="en-GB" sz="1200">
                        <a:effectLst/>
                        <a:latin typeface="Cambria" panose="02040503050406030204" pitchFamily="18" charset="0"/>
                        <a:ea typeface="Times New Roman" panose="02020603050405020304" pitchFamily="18"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rowSpan="2">
                  <a:txBody>
                    <a:bodyPr/>
                    <a:lstStyle/>
                    <a:p>
                      <a:pPr algn="ctr">
                        <a:spcAft>
                          <a:spcPts val="600"/>
                        </a:spcAft>
                      </a:pPr>
                      <a:r>
                        <a:rPr lang="en-GB" sz="1000" b="1">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Check</a:t>
                      </a:r>
                      <a:endParaRPr lang="en-GB" sz="1200">
                        <a:effectLst/>
                        <a:latin typeface="Cambria" panose="02040503050406030204" pitchFamily="18" charset="0"/>
                        <a:ea typeface="Times New Roman" panose="02020603050405020304" pitchFamily="18"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rowSpan="2">
                  <a:txBody>
                    <a:bodyPr/>
                    <a:lstStyle/>
                    <a:p>
                      <a:pPr algn="ctr">
                        <a:spcAft>
                          <a:spcPts val="600"/>
                        </a:spcAft>
                      </a:pPr>
                      <a:r>
                        <a:rPr lang="en-GB" sz="1000" b="1">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Margin on V</a:t>
                      </a:r>
                      <a:r>
                        <a:rPr lang="en-GB" sz="1000" b="1" baseline="-250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dot,air</a:t>
                      </a:r>
                      <a:endParaRPr lang="en-GB" sz="1200">
                        <a:effectLst/>
                        <a:latin typeface="Cambria" panose="02040503050406030204" pitchFamily="18" charset="0"/>
                        <a:ea typeface="Times New Roman" panose="02020603050405020304" pitchFamily="18"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18503858"/>
                  </a:ext>
                </a:extLst>
              </a:tr>
              <a:tr h="215900">
                <a:tc vMerge="1">
                  <a:txBody>
                    <a:bodyPr/>
                    <a:lstStyle/>
                    <a:p>
                      <a:endParaRPr lang="en-GB"/>
                    </a:p>
                  </a:txBody>
                  <a:tcPr/>
                </a:tc>
                <a:tc>
                  <a:txBody>
                    <a:bodyPr/>
                    <a:lstStyle/>
                    <a:p>
                      <a:pPr algn="ctr">
                        <a:spcAft>
                          <a:spcPts val="600"/>
                        </a:spcAft>
                      </a:pPr>
                      <a:r>
                        <a:rPr lang="en-GB" sz="1000" b="1">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A</a:t>
                      </a:r>
                      <a:r>
                        <a:rPr lang="en-GB" sz="1000" b="1" baseline="-250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min</a:t>
                      </a:r>
                      <a:endParaRPr lang="en-GB" sz="1200">
                        <a:effectLst/>
                        <a:latin typeface="Cambria" panose="02040503050406030204" pitchFamily="18" charset="0"/>
                        <a:ea typeface="Times New Roman" panose="02020603050405020304" pitchFamily="18"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spcAft>
                          <a:spcPts val="600"/>
                        </a:spcAft>
                      </a:pPr>
                      <a:r>
                        <a:rPr lang="en-GB" sz="1000" b="1">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D</a:t>
                      </a:r>
                      <a:r>
                        <a:rPr lang="en-GB" sz="1000" b="1" baseline="-250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min</a:t>
                      </a:r>
                      <a:endParaRPr lang="en-GB" sz="1200">
                        <a:effectLst/>
                        <a:latin typeface="Cambria" panose="02040503050406030204" pitchFamily="18" charset="0"/>
                        <a:ea typeface="Times New Roman" panose="02020603050405020304" pitchFamily="18"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gridSpan="2">
                  <a:txBody>
                    <a:bodyPr/>
                    <a:lstStyle/>
                    <a:p>
                      <a:pPr algn="ctr">
                        <a:spcAft>
                          <a:spcPts val="600"/>
                        </a:spcAft>
                      </a:pPr>
                      <a:r>
                        <a:rPr lang="en-GB" sz="1000" b="1">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V</a:t>
                      </a:r>
                      <a:r>
                        <a:rPr lang="en-GB" sz="1000" b="1" baseline="-250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dot,air,eff</a:t>
                      </a:r>
                      <a:endParaRPr lang="en-GB" sz="1200">
                        <a:effectLst/>
                        <a:latin typeface="Cambria" panose="02040503050406030204" pitchFamily="18" charset="0"/>
                        <a:ea typeface="Times New Roman" panose="02020603050405020304" pitchFamily="18"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hMerge="1">
                  <a:txBody>
                    <a:bodyPr/>
                    <a:lstStyle/>
                    <a:p>
                      <a:endParaRPr lang="en-GB"/>
                    </a:p>
                  </a:txBody>
                  <a:tcPr/>
                </a:tc>
                <a:tc>
                  <a:txBody>
                    <a:bodyPr/>
                    <a:lstStyle/>
                    <a:p>
                      <a:pPr algn="ctr">
                        <a:spcAft>
                          <a:spcPts val="600"/>
                        </a:spcAft>
                      </a:pPr>
                      <a:r>
                        <a:rPr lang="en-GB" sz="1000" b="1">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A</a:t>
                      </a:r>
                      <a:r>
                        <a:rPr lang="en-GB" sz="1000" b="1" baseline="-250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eff</a:t>
                      </a:r>
                      <a:endParaRPr lang="en-GB" sz="1200">
                        <a:effectLst/>
                        <a:latin typeface="Cambria" panose="02040503050406030204" pitchFamily="18" charset="0"/>
                        <a:ea typeface="Times New Roman" panose="02020603050405020304" pitchFamily="18"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vMerge="1">
                  <a:txBody>
                    <a:bodyPr/>
                    <a:lstStyle/>
                    <a:p>
                      <a:endParaRPr lang="en-GB"/>
                    </a:p>
                  </a:txBody>
                  <a:tcPr/>
                </a:tc>
                <a:tc vMerge="1">
                  <a:txBody>
                    <a:bodyPr/>
                    <a:lstStyle/>
                    <a:p>
                      <a:endParaRPr lang="en-GB"/>
                    </a:p>
                  </a:txBody>
                  <a:tcPr/>
                </a:tc>
                <a:extLst>
                  <a:ext uri="{0D108BD9-81ED-4DB2-BD59-A6C34878D82A}">
                    <a16:rowId xmlns:a16="http://schemas.microsoft.com/office/drawing/2014/main" val="848132888"/>
                  </a:ext>
                </a:extLst>
              </a:tr>
              <a:tr h="177800">
                <a:tc>
                  <a:txBody>
                    <a:bodyPr/>
                    <a:lstStyle/>
                    <a:p>
                      <a:pPr algn="ctr">
                        <a:spcAft>
                          <a:spcPts val="600"/>
                        </a:spcAft>
                      </a:pPr>
                      <a:r>
                        <a:rPr lang="en-GB" sz="1000" b="1">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a:t>
                      </a:r>
                      <a:endParaRPr lang="en-GB" sz="1200">
                        <a:effectLst/>
                        <a:latin typeface="Cambria" panose="02040503050406030204" pitchFamily="18" charset="0"/>
                        <a:ea typeface="Times New Roman" panose="02020603050405020304" pitchFamily="18"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spcAft>
                          <a:spcPts val="600"/>
                        </a:spcAft>
                      </a:pPr>
                      <a:r>
                        <a:rPr lang="en-GB" sz="1000" b="1">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[mm2]</a:t>
                      </a:r>
                      <a:endParaRPr lang="en-GB" sz="1200">
                        <a:effectLst/>
                        <a:latin typeface="Cambria" panose="02040503050406030204" pitchFamily="18" charset="0"/>
                        <a:ea typeface="Times New Roman" panose="02020603050405020304" pitchFamily="18"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spcAft>
                          <a:spcPts val="600"/>
                        </a:spcAft>
                      </a:pPr>
                      <a:r>
                        <a:rPr lang="en-GB" sz="1000" b="1">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[mm]</a:t>
                      </a:r>
                      <a:endParaRPr lang="en-GB" sz="1200">
                        <a:effectLst/>
                        <a:latin typeface="Cambria" panose="02040503050406030204" pitchFamily="18" charset="0"/>
                        <a:ea typeface="Times New Roman" panose="02020603050405020304" pitchFamily="18"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spcAft>
                          <a:spcPts val="600"/>
                        </a:spcAft>
                      </a:pPr>
                      <a:r>
                        <a:rPr lang="en-GB" sz="1000" b="1">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[Nm3/h]</a:t>
                      </a:r>
                      <a:endParaRPr lang="en-GB" sz="1200">
                        <a:effectLst/>
                        <a:latin typeface="Cambria" panose="02040503050406030204" pitchFamily="18" charset="0"/>
                        <a:ea typeface="Times New Roman" panose="02020603050405020304" pitchFamily="18"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spcAft>
                          <a:spcPts val="600"/>
                        </a:spcAft>
                      </a:pPr>
                      <a:r>
                        <a:rPr lang="en-GB" sz="1000" b="1">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[SCFM]</a:t>
                      </a:r>
                      <a:endParaRPr lang="en-GB" sz="1200">
                        <a:effectLst/>
                        <a:latin typeface="Cambria" panose="02040503050406030204" pitchFamily="18" charset="0"/>
                        <a:ea typeface="Times New Roman" panose="02020603050405020304" pitchFamily="18"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spcAft>
                          <a:spcPts val="600"/>
                        </a:spcAft>
                      </a:pPr>
                      <a:r>
                        <a:rPr lang="en-GB" sz="1000" b="1">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[mm2]</a:t>
                      </a:r>
                      <a:endParaRPr lang="en-GB" sz="1200">
                        <a:effectLst/>
                        <a:latin typeface="Cambria" panose="02040503050406030204" pitchFamily="18" charset="0"/>
                        <a:ea typeface="Times New Roman" panose="02020603050405020304" pitchFamily="18"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spcAft>
                          <a:spcPts val="600"/>
                        </a:spcAft>
                      </a:pPr>
                      <a:r>
                        <a:rPr lang="en-GB" sz="1000" b="1">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a:t>
                      </a:r>
                      <a:endParaRPr lang="en-GB" sz="1200">
                        <a:effectLst/>
                        <a:latin typeface="Cambria" panose="02040503050406030204" pitchFamily="18" charset="0"/>
                        <a:ea typeface="Times New Roman" panose="02020603050405020304" pitchFamily="18"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spcAft>
                          <a:spcPts val="600"/>
                        </a:spcAft>
                      </a:pPr>
                      <a:r>
                        <a:rPr lang="en-GB" sz="1000" b="1">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a:t>
                      </a:r>
                      <a:endParaRPr lang="en-GB" sz="1200">
                        <a:effectLst/>
                        <a:latin typeface="Cambria" panose="02040503050406030204" pitchFamily="18" charset="0"/>
                        <a:ea typeface="Times New Roman" panose="02020603050405020304" pitchFamily="18"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051530647"/>
                  </a:ext>
                </a:extLst>
              </a:tr>
              <a:tr h="177800">
                <a:tc>
                  <a:txBody>
                    <a:bodyPr/>
                    <a:lstStyle/>
                    <a:p>
                      <a:pPr algn="ctr">
                        <a:spcAft>
                          <a:spcPts val="600"/>
                        </a:spcAft>
                      </a:pPr>
                      <a:r>
                        <a:rPr lang="en-GB" sz="1000" b="1">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10% fire case</a:t>
                      </a:r>
                      <a:endParaRPr lang="en-GB" sz="1200">
                        <a:effectLst/>
                        <a:latin typeface="Cambria" panose="02040503050406030204" pitchFamily="18" charset="0"/>
                        <a:ea typeface="Times New Roman" panose="02020603050405020304" pitchFamily="18"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spcAft>
                          <a:spcPts val="600"/>
                        </a:spcAft>
                      </a:pPr>
                      <a:r>
                        <a:rPr lang="en-GB" sz="10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7310</a:t>
                      </a:r>
                      <a:endParaRPr lang="en-GB" sz="1200">
                        <a:effectLst/>
                        <a:latin typeface="Cambria" panose="02040503050406030204" pitchFamily="18" charset="0"/>
                        <a:ea typeface="Times New Roman" panose="02020603050405020304" pitchFamily="18"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spcAft>
                          <a:spcPts val="600"/>
                        </a:spcAft>
                      </a:pPr>
                      <a:r>
                        <a:rPr lang="en-GB" sz="10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96.5</a:t>
                      </a:r>
                      <a:endParaRPr lang="en-GB" sz="1200">
                        <a:effectLst/>
                        <a:latin typeface="Cambria" panose="02040503050406030204" pitchFamily="18" charset="0"/>
                        <a:ea typeface="Times New Roman" panose="02020603050405020304" pitchFamily="18"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spcAft>
                          <a:spcPts val="600"/>
                        </a:spcAft>
                      </a:pPr>
                      <a:r>
                        <a:rPr lang="en-GB" sz="10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11650</a:t>
                      </a:r>
                      <a:endParaRPr lang="en-GB" sz="1200">
                        <a:effectLst/>
                        <a:latin typeface="Cambria" panose="02040503050406030204" pitchFamily="18" charset="0"/>
                        <a:ea typeface="Times New Roman" panose="02020603050405020304" pitchFamily="18"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spcAft>
                          <a:spcPts val="600"/>
                        </a:spcAft>
                      </a:pPr>
                      <a:r>
                        <a:rPr lang="en-GB" sz="10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7050</a:t>
                      </a:r>
                      <a:endParaRPr lang="en-GB" sz="1200">
                        <a:effectLst/>
                        <a:latin typeface="Cambria" panose="02040503050406030204" pitchFamily="18" charset="0"/>
                        <a:ea typeface="Times New Roman" panose="02020603050405020304" pitchFamily="18"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spcAft>
                          <a:spcPts val="600"/>
                        </a:spcAft>
                      </a:pPr>
                      <a:r>
                        <a:rPr lang="en-GB" sz="10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18639</a:t>
                      </a:r>
                      <a:endParaRPr lang="en-GB" sz="1200">
                        <a:effectLst/>
                        <a:latin typeface="Cambria" panose="02040503050406030204" pitchFamily="18" charset="0"/>
                        <a:ea typeface="Times New Roman" panose="02020603050405020304" pitchFamily="18"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spcAft>
                          <a:spcPts val="600"/>
                        </a:spcAft>
                      </a:pPr>
                      <a:r>
                        <a:rPr lang="en-GB" sz="1000">
                          <a:solidFill>
                            <a:srgbClr val="00B050"/>
                          </a:solidFill>
                          <a:effectLst/>
                          <a:latin typeface="Arial" panose="020B0604020202020204" pitchFamily="34" charset="0"/>
                          <a:ea typeface="Times New Roman" panose="02020603050405020304" pitchFamily="18" charset="0"/>
                          <a:cs typeface="Times New Roman" panose="02020603050405020304" pitchFamily="18" charset="0"/>
                        </a:rPr>
                        <a:t>YES</a:t>
                      </a:r>
                      <a:endParaRPr lang="en-GB" sz="1200">
                        <a:effectLst/>
                        <a:latin typeface="Cambria" panose="02040503050406030204" pitchFamily="18" charset="0"/>
                        <a:ea typeface="Times New Roman" panose="02020603050405020304" pitchFamily="18"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spcAft>
                          <a:spcPts val="600"/>
                        </a:spcAft>
                      </a:pPr>
                      <a:r>
                        <a:rPr lang="en-GB" sz="10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149.9</a:t>
                      </a:r>
                      <a:endParaRPr lang="en-GB" sz="1200">
                        <a:effectLst/>
                        <a:latin typeface="Cambria" panose="02040503050406030204" pitchFamily="18" charset="0"/>
                        <a:ea typeface="Times New Roman" panose="02020603050405020304" pitchFamily="18"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765583929"/>
                  </a:ext>
                </a:extLst>
              </a:tr>
              <a:tr h="177800">
                <a:tc>
                  <a:txBody>
                    <a:bodyPr/>
                    <a:lstStyle/>
                    <a:p>
                      <a:pPr algn="ctr">
                        <a:spcAft>
                          <a:spcPts val="600"/>
                        </a:spcAft>
                      </a:pPr>
                      <a:r>
                        <a:rPr lang="en-GB" sz="1000" b="1">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split tube</a:t>
                      </a:r>
                      <a:endParaRPr lang="en-GB" sz="1200">
                        <a:effectLst/>
                        <a:latin typeface="Cambria" panose="02040503050406030204" pitchFamily="18" charset="0"/>
                        <a:ea typeface="Times New Roman" panose="02020603050405020304" pitchFamily="18"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spcAft>
                          <a:spcPts val="600"/>
                        </a:spcAft>
                      </a:pPr>
                      <a:r>
                        <a:rPr lang="en-GB" sz="10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11517</a:t>
                      </a:r>
                      <a:endParaRPr lang="en-GB" sz="1200">
                        <a:effectLst/>
                        <a:latin typeface="Cambria" panose="02040503050406030204" pitchFamily="18" charset="0"/>
                        <a:ea typeface="Times New Roman" panose="02020603050405020304" pitchFamily="18"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spcAft>
                          <a:spcPts val="600"/>
                        </a:spcAft>
                      </a:pPr>
                      <a:r>
                        <a:rPr lang="en-GB" sz="10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121.1</a:t>
                      </a:r>
                      <a:endParaRPr lang="en-GB" sz="1200">
                        <a:effectLst/>
                        <a:latin typeface="Cambria" panose="02040503050406030204" pitchFamily="18" charset="0"/>
                        <a:ea typeface="Times New Roman" panose="02020603050405020304" pitchFamily="18"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spcAft>
                          <a:spcPts val="600"/>
                        </a:spcAft>
                      </a:pPr>
                      <a:r>
                        <a:rPr lang="en-GB" sz="10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11650</a:t>
                      </a:r>
                      <a:endParaRPr lang="en-GB" sz="1200">
                        <a:effectLst/>
                        <a:latin typeface="Cambria" panose="02040503050406030204" pitchFamily="18" charset="0"/>
                        <a:ea typeface="Times New Roman" panose="02020603050405020304" pitchFamily="18"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spcAft>
                          <a:spcPts val="600"/>
                        </a:spcAft>
                      </a:pPr>
                      <a:r>
                        <a:rPr lang="en-GB" sz="10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7050</a:t>
                      </a:r>
                      <a:endParaRPr lang="en-GB" sz="1200">
                        <a:effectLst/>
                        <a:latin typeface="Cambria" panose="02040503050406030204" pitchFamily="18" charset="0"/>
                        <a:ea typeface="Times New Roman" panose="02020603050405020304" pitchFamily="18"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spcAft>
                          <a:spcPts val="600"/>
                        </a:spcAft>
                      </a:pPr>
                      <a:r>
                        <a:rPr lang="en-GB" sz="10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18639</a:t>
                      </a:r>
                      <a:endParaRPr lang="en-GB" sz="1200" dirty="0">
                        <a:effectLst/>
                        <a:latin typeface="Cambria" panose="02040503050406030204" pitchFamily="18" charset="0"/>
                        <a:ea typeface="Times New Roman" panose="02020603050405020304" pitchFamily="18"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spcAft>
                          <a:spcPts val="600"/>
                        </a:spcAft>
                      </a:pPr>
                      <a:r>
                        <a:rPr lang="en-GB" sz="1000">
                          <a:solidFill>
                            <a:srgbClr val="00B050"/>
                          </a:solidFill>
                          <a:effectLst/>
                          <a:latin typeface="Arial" panose="020B0604020202020204" pitchFamily="34" charset="0"/>
                          <a:ea typeface="Times New Roman" panose="02020603050405020304" pitchFamily="18" charset="0"/>
                          <a:cs typeface="Times New Roman" panose="02020603050405020304" pitchFamily="18" charset="0"/>
                        </a:rPr>
                        <a:t>YES</a:t>
                      </a:r>
                      <a:endParaRPr lang="en-GB" sz="1200">
                        <a:effectLst/>
                        <a:latin typeface="Cambria" panose="02040503050406030204" pitchFamily="18" charset="0"/>
                        <a:ea typeface="Times New Roman" panose="02020603050405020304" pitchFamily="18"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spcAft>
                          <a:spcPts val="600"/>
                        </a:spcAft>
                      </a:pPr>
                      <a:r>
                        <a:rPr lang="en-GB" sz="10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63.2</a:t>
                      </a:r>
                      <a:endParaRPr lang="en-GB" sz="1200">
                        <a:effectLst/>
                        <a:latin typeface="Cambria" panose="02040503050406030204" pitchFamily="18" charset="0"/>
                        <a:ea typeface="Times New Roman" panose="02020603050405020304" pitchFamily="18"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176523098"/>
                  </a:ext>
                </a:extLst>
              </a:tr>
              <a:tr h="177800">
                <a:tc>
                  <a:txBody>
                    <a:bodyPr/>
                    <a:lstStyle/>
                    <a:p>
                      <a:pPr algn="ctr">
                        <a:spcAft>
                          <a:spcPts val="600"/>
                        </a:spcAft>
                      </a:pPr>
                      <a:r>
                        <a:rPr lang="en-GB" sz="1000" b="1">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vacuum pumps</a:t>
                      </a:r>
                      <a:endParaRPr lang="en-GB" sz="1200">
                        <a:effectLst/>
                        <a:latin typeface="Cambria" panose="02040503050406030204" pitchFamily="18" charset="0"/>
                        <a:ea typeface="Times New Roman" panose="02020603050405020304" pitchFamily="18"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spcAft>
                          <a:spcPts val="600"/>
                        </a:spcAft>
                      </a:pPr>
                      <a:r>
                        <a:rPr lang="en-GB" sz="10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595</a:t>
                      </a:r>
                      <a:endParaRPr lang="en-GB" sz="1200">
                        <a:effectLst/>
                        <a:latin typeface="Cambria" panose="02040503050406030204" pitchFamily="18" charset="0"/>
                        <a:ea typeface="Times New Roman" panose="02020603050405020304" pitchFamily="18"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spcAft>
                          <a:spcPts val="600"/>
                        </a:spcAft>
                      </a:pPr>
                      <a:r>
                        <a:rPr lang="en-GB" sz="10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27.5</a:t>
                      </a:r>
                      <a:endParaRPr lang="en-GB" sz="1200">
                        <a:effectLst/>
                        <a:latin typeface="Cambria" panose="02040503050406030204" pitchFamily="18" charset="0"/>
                        <a:ea typeface="Times New Roman" panose="02020603050405020304" pitchFamily="18"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spcAft>
                          <a:spcPts val="600"/>
                        </a:spcAft>
                      </a:pPr>
                      <a:r>
                        <a:rPr lang="en-GB" sz="10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1650</a:t>
                      </a:r>
                      <a:endParaRPr lang="en-GB" sz="1200">
                        <a:effectLst/>
                        <a:latin typeface="Cambria" panose="02040503050406030204" pitchFamily="18" charset="0"/>
                        <a:ea typeface="Times New Roman" panose="02020603050405020304" pitchFamily="18"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spcAft>
                          <a:spcPts val="600"/>
                        </a:spcAft>
                      </a:pPr>
                      <a:r>
                        <a:rPr lang="en-GB" sz="10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995</a:t>
                      </a:r>
                      <a:endParaRPr lang="en-GB" sz="1200">
                        <a:effectLst/>
                        <a:latin typeface="Cambria" panose="02040503050406030204" pitchFamily="18" charset="0"/>
                        <a:ea typeface="Times New Roman" panose="02020603050405020304" pitchFamily="18"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spcAft>
                          <a:spcPts val="600"/>
                        </a:spcAft>
                      </a:pPr>
                      <a:r>
                        <a:rPr lang="en-GB" sz="10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18639</a:t>
                      </a:r>
                      <a:endParaRPr lang="en-GB" sz="1200">
                        <a:effectLst/>
                        <a:latin typeface="Cambria" panose="02040503050406030204" pitchFamily="18" charset="0"/>
                        <a:ea typeface="Times New Roman" panose="02020603050405020304" pitchFamily="18"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spcAft>
                          <a:spcPts val="600"/>
                        </a:spcAft>
                      </a:pPr>
                      <a:r>
                        <a:rPr lang="en-GB" sz="1000">
                          <a:solidFill>
                            <a:srgbClr val="00B050"/>
                          </a:solidFill>
                          <a:effectLst/>
                          <a:latin typeface="Arial" panose="020B0604020202020204" pitchFamily="34" charset="0"/>
                          <a:ea typeface="Times New Roman" panose="02020603050405020304" pitchFamily="18" charset="0"/>
                          <a:cs typeface="Times New Roman" panose="02020603050405020304" pitchFamily="18" charset="0"/>
                        </a:rPr>
                        <a:t>YES</a:t>
                      </a:r>
                      <a:endParaRPr lang="en-GB" sz="1200">
                        <a:effectLst/>
                        <a:latin typeface="Cambria" panose="02040503050406030204" pitchFamily="18" charset="0"/>
                        <a:ea typeface="Times New Roman" panose="02020603050405020304" pitchFamily="18"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spcAft>
                          <a:spcPts val="600"/>
                        </a:spcAft>
                      </a:pPr>
                      <a:r>
                        <a:rPr lang="en-GB" sz="10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1991.3</a:t>
                      </a:r>
                      <a:endParaRPr lang="en-GB" sz="1200">
                        <a:effectLst/>
                        <a:latin typeface="Cambria" panose="02040503050406030204" pitchFamily="18" charset="0"/>
                        <a:ea typeface="Times New Roman" panose="02020603050405020304" pitchFamily="18"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831789721"/>
                  </a:ext>
                </a:extLst>
              </a:tr>
              <a:tr h="177800">
                <a:tc>
                  <a:txBody>
                    <a:bodyPr/>
                    <a:lstStyle/>
                    <a:p>
                      <a:pPr algn="ctr">
                        <a:spcAft>
                          <a:spcPts val="600"/>
                        </a:spcAft>
                      </a:pPr>
                      <a:r>
                        <a:rPr lang="en-GB" sz="1000" b="1">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overcooling</a:t>
                      </a:r>
                      <a:endParaRPr lang="en-GB" sz="1200">
                        <a:effectLst/>
                        <a:latin typeface="Cambria" panose="02040503050406030204" pitchFamily="18" charset="0"/>
                        <a:ea typeface="Times New Roman" panose="02020603050405020304" pitchFamily="18"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spcAft>
                          <a:spcPts val="600"/>
                        </a:spcAft>
                      </a:pPr>
                      <a:r>
                        <a:rPr lang="en-GB" sz="10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1117</a:t>
                      </a:r>
                      <a:endParaRPr lang="en-GB" sz="1200">
                        <a:effectLst/>
                        <a:latin typeface="Cambria" panose="02040503050406030204" pitchFamily="18" charset="0"/>
                        <a:ea typeface="Times New Roman" panose="02020603050405020304" pitchFamily="18"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spcAft>
                          <a:spcPts val="600"/>
                        </a:spcAft>
                      </a:pPr>
                      <a:r>
                        <a:rPr lang="en-GB" sz="10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37.7</a:t>
                      </a:r>
                      <a:endParaRPr lang="en-GB" sz="1200">
                        <a:effectLst/>
                        <a:latin typeface="Cambria" panose="02040503050406030204" pitchFamily="18" charset="0"/>
                        <a:ea typeface="Times New Roman" panose="02020603050405020304" pitchFamily="18"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spcAft>
                          <a:spcPts val="600"/>
                        </a:spcAft>
                      </a:pPr>
                      <a:r>
                        <a:rPr lang="en-GB" sz="10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1650</a:t>
                      </a:r>
                      <a:endParaRPr lang="en-GB" sz="1200">
                        <a:effectLst/>
                        <a:latin typeface="Cambria" panose="02040503050406030204" pitchFamily="18" charset="0"/>
                        <a:ea typeface="Times New Roman" panose="02020603050405020304" pitchFamily="18"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spcAft>
                          <a:spcPts val="600"/>
                        </a:spcAft>
                      </a:pPr>
                      <a:r>
                        <a:rPr lang="en-GB" sz="10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995</a:t>
                      </a:r>
                      <a:endParaRPr lang="en-GB" sz="1200">
                        <a:effectLst/>
                        <a:latin typeface="Cambria" panose="02040503050406030204" pitchFamily="18" charset="0"/>
                        <a:ea typeface="Times New Roman" panose="02020603050405020304" pitchFamily="18"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spcAft>
                          <a:spcPts val="600"/>
                        </a:spcAft>
                      </a:pPr>
                      <a:r>
                        <a:rPr lang="en-GB" sz="10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18639</a:t>
                      </a:r>
                      <a:endParaRPr lang="en-GB" sz="1200" dirty="0">
                        <a:effectLst/>
                        <a:latin typeface="Cambria" panose="02040503050406030204" pitchFamily="18" charset="0"/>
                        <a:ea typeface="Times New Roman" panose="02020603050405020304" pitchFamily="18"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spcAft>
                          <a:spcPts val="600"/>
                        </a:spcAft>
                      </a:pPr>
                      <a:r>
                        <a:rPr lang="en-GB" sz="1000">
                          <a:solidFill>
                            <a:srgbClr val="00B050"/>
                          </a:solidFill>
                          <a:effectLst/>
                          <a:latin typeface="Arial" panose="020B0604020202020204" pitchFamily="34" charset="0"/>
                          <a:ea typeface="Times New Roman" panose="02020603050405020304" pitchFamily="18" charset="0"/>
                          <a:cs typeface="Times New Roman" panose="02020603050405020304" pitchFamily="18" charset="0"/>
                        </a:rPr>
                        <a:t>YES</a:t>
                      </a:r>
                      <a:endParaRPr lang="en-GB" sz="1200">
                        <a:effectLst/>
                        <a:latin typeface="Cambria" panose="02040503050406030204" pitchFamily="18" charset="0"/>
                        <a:ea typeface="Times New Roman" panose="02020603050405020304" pitchFamily="18"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spcAft>
                          <a:spcPts val="600"/>
                        </a:spcAft>
                      </a:pPr>
                      <a:r>
                        <a:rPr lang="en-GB" sz="10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1013.0</a:t>
                      </a:r>
                      <a:endParaRPr lang="en-GB" sz="1200" dirty="0">
                        <a:effectLst/>
                        <a:latin typeface="Cambria" panose="02040503050406030204" pitchFamily="18" charset="0"/>
                        <a:ea typeface="Times New Roman" panose="02020603050405020304" pitchFamily="18"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775768"/>
                  </a:ext>
                </a:extLst>
              </a:tr>
            </a:tbl>
          </a:graphicData>
        </a:graphic>
      </p:graphicFrame>
      <p:pic>
        <p:nvPicPr>
          <p:cNvPr id="21" name="Picture 20">
            <a:extLst>
              <a:ext uri="{FF2B5EF4-FFF2-40B4-BE49-F238E27FC236}">
                <a16:creationId xmlns:a16="http://schemas.microsoft.com/office/drawing/2014/main" id="{CEFC6448-2FEC-84F9-D746-A72353517D51}"/>
              </a:ext>
            </a:extLst>
          </p:cNvPr>
          <p:cNvPicPr>
            <a:picLocks noChangeAspect="1"/>
          </p:cNvPicPr>
          <p:nvPr/>
        </p:nvPicPr>
        <p:blipFill>
          <a:blip r:embed="rId3"/>
          <a:stretch>
            <a:fillRect/>
          </a:stretch>
        </p:blipFill>
        <p:spPr>
          <a:xfrm>
            <a:off x="6399274" y="3647535"/>
            <a:ext cx="5556691" cy="1813941"/>
          </a:xfrm>
          <a:prstGeom prst="rect">
            <a:avLst/>
          </a:prstGeom>
        </p:spPr>
      </p:pic>
    </p:spTree>
    <p:extLst>
      <p:ext uri="{BB962C8B-B14F-4D97-AF65-F5344CB8AC3E}">
        <p14:creationId xmlns:p14="http://schemas.microsoft.com/office/powerpoint/2010/main" val="16690160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1">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1">
                                            <p:txEl>
                                              <p:pRg st="2" end="2"/>
                                            </p:txEl>
                                          </p:spTgt>
                                        </p:tgtEl>
                                        <p:attrNameLst>
                                          <p:attrName>style.visibility</p:attrName>
                                        </p:attrNameLst>
                                      </p:cBhvr>
                                      <p:to>
                                        <p:strVal val="visible"/>
                                      </p:to>
                                    </p:set>
                                  </p:childTnLst>
                                </p:cTn>
                              </p:par>
                              <p:par>
                                <p:cTn id="15" presetID="1" presetClass="exit" presetSubtype="0" fill="hold" grpId="1" nodeType="withEffect">
                                  <p:stCondLst>
                                    <p:cond delay="0"/>
                                  </p:stCondLst>
                                  <p:childTnLst>
                                    <p:set>
                                      <p:cBhvr>
                                        <p:cTn id="16" dur="1" fill="hold">
                                          <p:stCondLst>
                                            <p:cond delay="0"/>
                                          </p:stCondLst>
                                        </p:cTn>
                                        <p:tgtEl>
                                          <p:spTgt spid="3"/>
                                        </p:tgtEl>
                                        <p:attrNameLst>
                                          <p:attrName>style.visibility</p:attrName>
                                        </p:attrNameLst>
                                      </p:cBhvr>
                                      <p:to>
                                        <p:strVal val="hidden"/>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2"/>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4"/>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8"/>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10"/>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xit" presetSubtype="0" fill="hold" grpId="1" nodeType="clickEffect">
                                  <p:stCondLst>
                                    <p:cond delay="0"/>
                                  </p:stCondLst>
                                  <p:childTnLst>
                                    <p:set>
                                      <p:cBhvr>
                                        <p:cTn id="32" dur="1" fill="hold">
                                          <p:stCondLst>
                                            <p:cond delay="0"/>
                                          </p:stCondLst>
                                        </p:cTn>
                                        <p:tgtEl>
                                          <p:spTgt spid="8"/>
                                        </p:tgtEl>
                                        <p:attrNameLst>
                                          <p:attrName>style.visibility</p:attrName>
                                        </p:attrNameLst>
                                      </p:cBhvr>
                                      <p:to>
                                        <p:strVal val="hidden"/>
                                      </p:to>
                                    </p:set>
                                  </p:childTnLst>
                                </p:cTn>
                              </p:par>
                              <p:par>
                                <p:cTn id="33" presetID="1" presetClass="exit" presetSubtype="0" fill="hold" grpId="1" nodeType="withEffect">
                                  <p:stCondLst>
                                    <p:cond delay="0"/>
                                  </p:stCondLst>
                                  <p:childTnLst>
                                    <p:set>
                                      <p:cBhvr>
                                        <p:cTn id="34" dur="1" fill="hold">
                                          <p:stCondLst>
                                            <p:cond delay="0"/>
                                          </p:stCondLst>
                                        </p:cTn>
                                        <p:tgtEl>
                                          <p:spTgt spid="10"/>
                                        </p:tgtEl>
                                        <p:attrNameLst>
                                          <p:attrName>style.visibility</p:attrName>
                                        </p:attrNameLst>
                                      </p:cBhvr>
                                      <p:to>
                                        <p:strVal val="hidden"/>
                                      </p:to>
                                    </p:set>
                                  </p:childTnLst>
                                </p:cTn>
                              </p:par>
                              <p:par>
                                <p:cTn id="35" presetID="1" presetClass="entr" presetSubtype="0" fill="hold" grpId="0" nodeType="withEffect">
                                  <p:stCondLst>
                                    <p:cond delay="0"/>
                                  </p:stCondLst>
                                  <p:childTnLst>
                                    <p:set>
                                      <p:cBhvr>
                                        <p:cTn id="36" dur="1" fill="hold">
                                          <p:stCondLst>
                                            <p:cond delay="0"/>
                                          </p:stCondLst>
                                        </p:cTn>
                                        <p:tgtEl>
                                          <p:spTgt spid="12"/>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13"/>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xit" presetSubtype="0" fill="hold" grpId="1" nodeType="clickEffect">
                                  <p:stCondLst>
                                    <p:cond delay="0"/>
                                  </p:stCondLst>
                                  <p:childTnLst>
                                    <p:set>
                                      <p:cBhvr>
                                        <p:cTn id="42" dur="1" fill="hold">
                                          <p:stCondLst>
                                            <p:cond delay="0"/>
                                          </p:stCondLst>
                                        </p:cTn>
                                        <p:tgtEl>
                                          <p:spTgt spid="12"/>
                                        </p:tgtEl>
                                        <p:attrNameLst>
                                          <p:attrName>style.visibility</p:attrName>
                                        </p:attrNameLst>
                                      </p:cBhvr>
                                      <p:to>
                                        <p:strVal val="hidden"/>
                                      </p:to>
                                    </p:set>
                                  </p:childTnLst>
                                </p:cTn>
                              </p:par>
                              <p:par>
                                <p:cTn id="43" presetID="1" presetClass="exit" presetSubtype="0" fill="hold" grpId="1" nodeType="withEffect">
                                  <p:stCondLst>
                                    <p:cond delay="0"/>
                                  </p:stCondLst>
                                  <p:childTnLst>
                                    <p:set>
                                      <p:cBhvr>
                                        <p:cTn id="44" dur="1" fill="hold">
                                          <p:stCondLst>
                                            <p:cond delay="0"/>
                                          </p:stCondLst>
                                        </p:cTn>
                                        <p:tgtEl>
                                          <p:spTgt spid="13"/>
                                        </p:tgtEl>
                                        <p:attrNameLst>
                                          <p:attrName>style.visibility</p:attrName>
                                        </p:attrNameLst>
                                      </p:cBhvr>
                                      <p:to>
                                        <p:strVal val="hidden"/>
                                      </p:to>
                                    </p:set>
                                  </p:childTnLst>
                                </p:cTn>
                              </p:par>
                              <p:par>
                                <p:cTn id="45" presetID="1" presetClass="exit" presetSubtype="0" fill="hold" nodeType="withEffect">
                                  <p:stCondLst>
                                    <p:cond delay="0"/>
                                  </p:stCondLst>
                                  <p:childTnLst>
                                    <p:set>
                                      <p:cBhvr>
                                        <p:cTn id="46" dur="1" fill="hold">
                                          <p:stCondLst>
                                            <p:cond delay="0"/>
                                          </p:stCondLst>
                                        </p:cTn>
                                        <p:tgtEl>
                                          <p:spTgt spid="2"/>
                                        </p:tgtEl>
                                        <p:attrNameLst>
                                          <p:attrName>style.visibility</p:attrName>
                                        </p:attrNameLst>
                                      </p:cBhvr>
                                      <p:to>
                                        <p:strVal val="hidden"/>
                                      </p:to>
                                    </p:set>
                                  </p:childTnLst>
                                </p:cTn>
                              </p:par>
                              <p:par>
                                <p:cTn id="47" presetID="1" presetClass="exit" presetSubtype="0" fill="hold" nodeType="withEffect">
                                  <p:stCondLst>
                                    <p:cond delay="0"/>
                                  </p:stCondLst>
                                  <p:childTnLst>
                                    <p:set>
                                      <p:cBhvr>
                                        <p:cTn id="48" dur="1" fill="hold">
                                          <p:stCondLst>
                                            <p:cond delay="0"/>
                                          </p:stCondLst>
                                        </p:cTn>
                                        <p:tgtEl>
                                          <p:spTgt spid="4"/>
                                        </p:tgtEl>
                                        <p:attrNameLst>
                                          <p:attrName>style.visibility</p:attrName>
                                        </p:attrNameLst>
                                      </p:cBhvr>
                                      <p:to>
                                        <p:strVal val="hidden"/>
                                      </p:to>
                                    </p:set>
                                  </p:childTnLst>
                                </p:cTn>
                              </p:par>
                              <p:par>
                                <p:cTn id="49" presetID="1" presetClass="entr" presetSubtype="0" fill="hold" nodeType="withEffect">
                                  <p:stCondLst>
                                    <p:cond delay="0"/>
                                  </p:stCondLst>
                                  <p:childTnLst>
                                    <p:set>
                                      <p:cBhvr>
                                        <p:cTn id="50" dur="1" fill="hold">
                                          <p:stCondLst>
                                            <p:cond delay="0"/>
                                          </p:stCondLst>
                                        </p:cTn>
                                        <p:tgtEl>
                                          <p:spTgt spid="16"/>
                                        </p:tgtEl>
                                        <p:attrNameLst>
                                          <p:attrName>style.visibility</p:attrName>
                                        </p:attrNameLst>
                                      </p:cBhvr>
                                      <p:to>
                                        <p:strVal val="visible"/>
                                      </p:to>
                                    </p:set>
                                  </p:childTnLst>
                                </p:cTn>
                              </p:par>
                              <p:par>
                                <p:cTn id="51" presetID="1" presetClass="entr" presetSubtype="0" fill="hold" nodeType="withEffect">
                                  <p:stCondLst>
                                    <p:cond delay="0"/>
                                  </p:stCondLst>
                                  <p:childTnLst>
                                    <p:set>
                                      <p:cBhvr>
                                        <p:cTn id="52" dur="1" fill="hold">
                                          <p:stCondLst>
                                            <p:cond delay="0"/>
                                          </p:stCondLst>
                                        </p:cTn>
                                        <p:tgtEl>
                                          <p:spTgt spid="17"/>
                                        </p:tgtEl>
                                        <p:attrNameLst>
                                          <p:attrName>style.visibility</p:attrName>
                                        </p:attrNameLst>
                                      </p:cBhvr>
                                      <p:to>
                                        <p:strVal val="visible"/>
                                      </p:to>
                                    </p:set>
                                  </p:childTnLst>
                                </p:cTn>
                              </p:par>
                              <p:par>
                                <p:cTn id="53" presetID="1" presetClass="entr" presetSubtype="0" fill="hold" grpId="0" nodeType="withEffect">
                                  <p:stCondLst>
                                    <p:cond delay="0"/>
                                  </p:stCondLst>
                                  <p:childTnLst>
                                    <p:set>
                                      <p:cBhvr>
                                        <p:cTn id="54" dur="1" fill="hold">
                                          <p:stCondLst>
                                            <p:cond delay="0"/>
                                          </p:stCondLst>
                                        </p:cTn>
                                        <p:tgtEl>
                                          <p:spTgt spid="19"/>
                                        </p:tgtEl>
                                        <p:attrNameLst>
                                          <p:attrName>style.visibility</p:attrName>
                                        </p:attrNameLst>
                                      </p:cBhvr>
                                      <p:to>
                                        <p:strVal val="visible"/>
                                      </p:to>
                                    </p:set>
                                  </p:childTnLst>
                                </p:cTn>
                              </p:par>
                              <p:par>
                                <p:cTn id="55" presetID="1" presetClass="entr" presetSubtype="0" fill="hold" grpId="0" nodeType="withEffect">
                                  <p:stCondLst>
                                    <p:cond delay="0"/>
                                  </p:stCondLst>
                                  <p:childTnLst>
                                    <p:set>
                                      <p:cBhvr>
                                        <p:cTn id="56" dur="1" fill="hold">
                                          <p:stCondLst>
                                            <p:cond delay="0"/>
                                          </p:stCondLst>
                                        </p:cTn>
                                        <p:tgtEl>
                                          <p:spTgt spid="18"/>
                                        </p:tgtEl>
                                        <p:attrNameLst>
                                          <p:attrName>style.visibility</p:attrName>
                                        </p:attrNameLst>
                                      </p:cBhvr>
                                      <p:to>
                                        <p:strVal val="visible"/>
                                      </p:to>
                                    </p:set>
                                  </p:childTnLst>
                                </p:cTn>
                              </p:par>
                            </p:childTnLst>
                          </p:cTn>
                        </p:par>
                      </p:childTnLst>
                    </p:cTn>
                  </p:par>
                  <p:par>
                    <p:cTn id="57" fill="hold">
                      <p:stCondLst>
                        <p:cond delay="indefinite"/>
                      </p:stCondLst>
                      <p:childTnLst>
                        <p:par>
                          <p:cTn id="58" fill="hold">
                            <p:stCondLst>
                              <p:cond delay="0"/>
                            </p:stCondLst>
                            <p:childTnLst>
                              <p:par>
                                <p:cTn id="59" presetID="1" presetClass="exit" presetSubtype="0" fill="hold" grpId="1" nodeType="clickEffect">
                                  <p:stCondLst>
                                    <p:cond delay="0"/>
                                  </p:stCondLst>
                                  <p:childTnLst>
                                    <p:set>
                                      <p:cBhvr>
                                        <p:cTn id="60" dur="1" fill="hold">
                                          <p:stCondLst>
                                            <p:cond delay="0"/>
                                          </p:stCondLst>
                                        </p:cTn>
                                        <p:tgtEl>
                                          <p:spTgt spid="19"/>
                                        </p:tgtEl>
                                        <p:attrNameLst>
                                          <p:attrName>style.visibility</p:attrName>
                                        </p:attrNameLst>
                                      </p:cBhvr>
                                      <p:to>
                                        <p:strVal val="hidden"/>
                                      </p:to>
                                    </p:set>
                                  </p:childTnLst>
                                </p:cTn>
                              </p:par>
                              <p:par>
                                <p:cTn id="61" presetID="1" presetClass="exit" presetSubtype="0" fill="hold" grpId="1" nodeType="withEffect">
                                  <p:stCondLst>
                                    <p:cond delay="0"/>
                                  </p:stCondLst>
                                  <p:childTnLst>
                                    <p:set>
                                      <p:cBhvr>
                                        <p:cTn id="62" dur="1" fill="hold">
                                          <p:stCondLst>
                                            <p:cond delay="0"/>
                                          </p:stCondLst>
                                        </p:cTn>
                                        <p:tgtEl>
                                          <p:spTgt spid="18"/>
                                        </p:tgtEl>
                                        <p:attrNameLst>
                                          <p:attrName>style.visibility</p:attrName>
                                        </p:attrNameLst>
                                      </p:cBhvr>
                                      <p:to>
                                        <p:strVal val="hidden"/>
                                      </p:to>
                                    </p:set>
                                  </p:childTnLst>
                                </p:cTn>
                              </p:par>
                              <p:par>
                                <p:cTn id="63" presetID="1" presetClass="exit" presetSubtype="0" fill="hold" nodeType="withEffect">
                                  <p:stCondLst>
                                    <p:cond delay="0"/>
                                  </p:stCondLst>
                                  <p:childTnLst>
                                    <p:set>
                                      <p:cBhvr>
                                        <p:cTn id="64" dur="1" fill="hold">
                                          <p:stCondLst>
                                            <p:cond delay="0"/>
                                          </p:stCondLst>
                                        </p:cTn>
                                        <p:tgtEl>
                                          <p:spTgt spid="16"/>
                                        </p:tgtEl>
                                        <p:attrNameLst>
                                          <p:attrName>style.visibility</p:attrName>
                                        </p:attrNameLst>
                                      </p:cBhvr>
                                      <p:to>
                                        <p:strVal val="hidden"/>
                                      </p:to>
                                    </p:set>
                                  </p:childTnLst>
                                </p:cTn>
                              </p:par>
                              <p:par>
                                <p:cTn id="65" presetID="1" presetClass="exit" presetSubtype="0" fill="hold" nodeType="withEffect">
                                  <p:stCondLst>
                                    <p:cond delay="0"/>
                                  </p:stCondLst>
                                  <p:childTnLst>
                                    <p:set>
                                      <p:cBhvr>
                                        <p:cTn id="66" dur="1" fill="hold">
                                          <p:stCondLst>
                                            <p:cond delay="0"/>
                                          </p:stCondLst>
                                        </p:cTn>
                                        <p:tgtEl>
                                          <p:spTgt spid="17"/>
                                        </p:tgtEl>
                                        <p:attrNameLst>
                                          <p:attrName>style.visibility</p:attrName>
                                        </p:attrNameLst>
                                      </p:cBhvr>
                                      <p:to>
                                        <p:strVal val="hidden"/>
                                      </p:to>
                                    </p:set>
                                  </p:childTnLst>
                                </p:cTn>
                              </p:par>
                              <p:par>
                                <p:cTn id="67" presetID="1" presetClass="entr" presetSubtype="0" fill="hold" nodeType="withEffect">
                                  <p:stCondLst>
                                    <p:cond delay="0"/>
                                  </p:stCondLst>
                                  <p:childTnLst>
                                    <p:set>
                                      <p:cBhvr>
                                        <p:cTn id="68" dur="1" fill="hold">
                                          <p:stCondLst>
                                            <p:cond delay="0"/>
                                          </p:stCondLst>
                                        </p:cTn>
                                        <p:tgtEl>
                                          <p:spTgt spid="28"/>
                                        </p:tgtEl>
                                        <p:attrNameLst>
                                          <p:attrName>style.visibility</p:attrName>
                                        </p:attrNameLst>
                                      </p:cBhvr>
                                      <p:to>
                                        <p:strVal val="visible"/>
                                      </p:to>
                                    </p:set>
                                  </p:childTnLst>
                                </p:cTn>
                              </p:par>
                              <p:par>
                                <p:cTn id="69" presetID="1" presetClass="entr" presetSubtype="0" fill="hold" nodeType="withEffect">
                                  <p:stCondLst>
                                    <p:cond delay="0"/>
                                  </p:stCondLst>
                                  <p:childTnLst>
                                    <p:set>
                                      <p:cBhvr>
                                        <p:cTn id="70" dur="1" fill="hold">
                                          <p:stCondLst>
                                            <p:cond delay="0"/>
                                          </p:stCondLst>
                                        </p:cTn>
                                        <p:tgtEl>
                                          <p:spTgt spid="29"/>
                                        </p:tgtEl>
                                        <p:attrNameLst>
                                          <p:attrName>style.visibility</p:attrName>
                                        </p:attrNameLst>
                                      </p:cBhvr>
                                      <p:to>
                                        <p:strVal val="visible"/>
                                      </p:to>
                                    </p:set>
                                  </p:childTnLst>
                                </p:cTn>
                              </p:par>
                              <p:par>
                                <p:cTn id="71" presetID="1" presetClass="entr" presetSubtype="0" fill="hold" grpId="0" nodeType="withEffect">
                                  <p:stCondLst>
                                    <p:cond delay="0"/>
                                  </p:stCondLst>
                                  <p:childTnLst>
                                    <p:set>
                                      <p:cBhvr>
                                        <p:cTn id="72" dur="1" fill="hold">
                                          <p:stCondLst>
                                            <p:cond delay="0"/>
                                          </p:stCondLst>
                                        </p:cTn>
                                        <p:tgtEl>
                                          <p:spTgt spid="30"/>
                                        </p:tgtEl>
                                        <p:attrNameLst>
                                          <p:attrName>style.visibility</p:attrName>
                                        </p:attrNameLst>
                                      </p:cBhvr>
                                      <p:to>
                                        <p:strVal val="visible"/>
                                      </p:to>
                                    </p:set>
                                  </p:childTnLst>
                                </p:cTn>
                              </p:par>
                              <p:par>
                                <p:cTn id="73" presetID="1" presetClass="entr" presetSubtype="0" fill="hold" grpId="0" nodeType="withEffect">
                                  <p:stCondLst>
                                    <p:cond delay="0"/>
                                  </p:stCondLst>
                                  <p:childTnLst>
                                    <p:set>
                                      <p:cBhvr>
                                        <p:cTn id="74" dur="1" fill="hold">
                                          <p:stCondLst>
                                            <p:cond delay="0"/>
                                          </p:stCondLst>
                                        </p:cTn>
                                        <p:tgtEl>
                                          <p:spTgt spid="31"/>
                                        </p:tgtEl>
                                        <p:attrNameLst>
                                          <p:attrName>style.visibility</p:attrName>
                                        </p:attrNameLst>
                                      </p:cBhvr>
                                      <p:to>
                                        <p:strVal val="visible"/>
                                      </p:to>
                                    </p:set>
                                  </p:childTnLst>
                                </p:cTn>
                              </p:par>
                            </p:childTnLst>
                          </p:cTn>
                        </p:par>
                      </p:childTnLst>
                    </p:cTn>
                  </p:par>
                  <p:par>
                    <p:cTn id="75" fill="hold">
                      <p:stCondLst>
                        <p:cond delay="indefinite"/>
                      </p:stCondLst>
                      <p:childTnLst>
                        <p:par>
                          <p:cTn id="76" fill="hold">
                            <p:stCondLst>
                              <p:cond delay="0"/>
                            </p:stCondLst>
                            <p:childTnLst>
                              <p:par>
                                <p:cTn id="77" presetID="1" presetClass="exit" presetSubtype="0" fill="hold" grpId="1" nodeType="clickEffect">
                                  <p:stCondLst>
                                    <p:cond delay="0"/>
                                  </p:stCondLst>
                                  <p:childTnLst>
                                    <p:set>
                                      <p:cBhvr>
                                        <p:cTn id="78" dur="1" fill="hold">
                                          <p:stCondLst>
                                            <p:cond delay="0"/>
                                          </p:stCondLst>
                                        </p:cTn>
                                        <p:tgtEl>
                                          <p:spTgt spid="30"/>
                                        </p:tgtEl>
                                        <p:attrNameLst>
                                          <p:attrName>style.visibility</p:attrName>
                                        </p:attrNameLst>
                                      </p:cBhvr>
                                      <p:to>
                                        <p:strVal val="hidden"/>
                                      </p:to>
                                    </p:set>
                                  </p:childTnLst>
                                </p:cTn>
                              </p:par>
                              <p:par>
                                <p:cTn id="79" presetID="1" presetClass="exit" presetSubtype="0" fill="hold" grpId="1" nodeType="withEffect">
                                  <p:stCondLst>
                                    <p:cond delay="0"/>
                                  </p:stCondLst>
                                  <p:childTnLst>
                                    <p:set>
                                      <p:cBhvr>
                                        <p:cTn id="80" dur="1" fill="hold">
                                          <p:stCondLst>
                                            <p:cond delay="0"/>
                                          </p:stCondLst>
                                        </p:cTn>
                                        <p:tgtEl>
                                          <p:spTgt spid="31"/>
                                        </p:tgtEl>
                                        <p:attrNameLst>
                                          <p:attrName>style.visibility</p:attrName>
                                        </p:attrNameLst>
                                      </p:cBhvr>
                                      <p:to>
                                        <p:strVal val="hidden"/>
                                      </p:to>
                                    </p:set>
                                  </p:childTnLst>
                                </p:cTn>
                              </p:par>
                              <p:par>
                                <p:cTn id="81" presetID="1" presetClass="entr" presetSubtype="0" fill="hold" grpId="0" nodeType="withEffect">
                                  <p:stCondLst>
                                    <p:cond delay="0"/>
                                  </p:stCondLst>
                                  <p:childTnLst>
                                    <p:set>
                                      <p:cBhvr>
                                        <p:cTn id="82" dur="1" fill="hold">
                                          <p:stCondLst>
                                            <p:cond delay="0"/>
                                          </p:stCondLst>
                                        </p:cTn>
                                        <p:tgtEl>
                                          <p:spTgt spid="32"/>
                                        </p:tgtEl>
                                        <p:attrNameLst>
                                          <p:attrName>style.visibility</p:attrName>
                                        </p:attrNameLst>
                                      </p:cBhvr>
                                      <p:to>
                                        <p:strVal val="visible"/>
                                      </p:to>
                                    </p:set>
                                  </p:childTnLst>
                                </p:cTn>
                              </p:par>
                              <p:par>
                                <p:cTn id="83" presetID="1" presetClass="entr" presetSubtype="0" fill="hold" grpId="0" nodeType="withEffect">
                                  <p:stCondLst>
                                    <p:cond delay="0"/>
                                  </p:stCondLst>
                                  <p:childTnLst>
                                    <p:set>
                                      <p:cBhvr>
                                        <p:cTn id="84" dur="1" fill="hold">
                                          <p:stCondLst>
                                            <p:cond delay="0"/>
                                          </p:stCondLst>
                                        </p:cTn>
                                        <p:tgtEl>
                                          <p:spTgt spid="33"/>
                                        </p:tgtEl>
                                        <p:attrNameLst>
                                          <p:attrName>style.visibility</p:attrName>
                                        </p:attrNameLst>
                                      </p:cBhvr>
                                      <p:to>
                                        <p:strVal val="visible"/>
                                      </p:to>
                                    </p:set>
                                  </p:childTnLst>
                                </p:cTn>
                              </p:par>
                            </p:childTnLst>
                          </p:cTn>
                        </p:par>
                      </p:childTnLst>
                    </p:cTn>
                  </p:par>
                  <p:par>
                    <p:cTn id="85" fill="hold">
                      <p:stCondLst>
                        <p:cond delay="indefinite"/>
                      </p:stCondLst>
                      <p:childTnLst>
                        <p:par>
                          <p:cTn id="86" fill="hold">
                            <p:stCondLst>
                              <p:cond delay="0"/>
                            </p:stCondLst>
                            <p:childTnLst>
                              <p:par>
                                <p:cTn id="87" presetID="1" presetClass="exit" presetSubtype="0" fill="hold" grpId="1" nodeType="clickEffect">
                                  <p:stCondLst>
                                    <p:cond delay="0"/>
                                  </p:stCondLst>
                                  <p:childTnLst>
                                    <p:set>
                                      <p:cBhvr>
                                        <p:cTn id="88" dur="1" fill="hold">
                                          <p:stCondLst>
                                            <p:cond delay="0"/>
                                          </p:stCondLst>
                                        </p:cTn>
                                        <p:tgtEl>
                                          <p:spTgt spid="32"/>
                                        </p:tgtEl>
                                        <p:attrNameLst>
                                          <p:attrName>style.visibility</p:attrName>
                                        </p:attrNameLst>
                                      </p:cBhvr>
                                      <p:to>
                                        <p:strVal val="hidden"/>
                                      </p:to>
                                    </p:set>
                                  </p:childTnLst>
                                </p:cTn>
                              </p:par>
                              <p:par>
                                <p:cTn id="89" presetID="1" presetClass="exit" presetSubtype="0" fill="hold" grpId="1" nodeType="withEffect">
                                  <p:stCondLst>
                                    <p:cond delay="0"/>
                                  </p:stCondLst>
                                  <p:childTnLst>
                                    <p:set>
                                      <p:cBhvr>
                                        <p:cTn id="90" dur="1" fill="hold">
                                          <p:stCondLst>
                                            <p:cond delay="0"/>
                                          </p:stCondLst>
                                        </p:cTn>
                                        <p:tgtEl>
                                          <p:spTgt spid="33"/>
                                        </p:tgtEl>
                                        <p:attrNameLst>
                                          <p:attrName>style.visibility</p:attrName>
                                        </p:attrNameLst>
                                      </p:cBhvr>
                                      <p:to>
                                        <p:strVal val="hidden"/>
                                      </p:to>
                                    </p:set>
                                  </p:childTnLst>
                                </p:cTn>
                              </p:par>
                              <p:par>
                                <p:cTn id="91" presetID="1" presetClass="entr" presetSubtype="0" fill="hold" grpId="0" nodeType="withEffect">
                                  <p:stCondLst>
                                    <p:cond delay="0"/>
                                  </p:stCondLst>
                                  <p:childTnLst>
                                    <p:set>
                                      <p:cBhvr>
                                        <p:cTn id="92" dur="1" fill="hold">
                                          <p:stCondLst>
                                            <p:cond delay="0"/>
                                          </p:stCondLst>
                                        </p:cTn>
                                        <p:tgtEl>
                                          <p:spTgt spid="34"/>
                                        </p:tgtEl>
                                        <p:attrNameLst>
                                          <p:attrName>style.visibility</p:attrName>
                                        </p:attrNameLst>
                                      </p:cBhvr>
                                      <p:to>
                                        <p:strVal val="visible"/>
                                      </p:to>
                                    </p:set>
                                  </p:childTnLst>
                                </p:cTn>
                              </p:par>
                              <p:par>
                                <p:cTn id="93" presetID="1" presetClass="entr" presetSubtype="0" fill="hold" grpId="0" nodeType="withEffect">
                                  <p:stCondLst>
                                    <p:cond delay="0"/>
                                  </p:stCondLst>
                                  <p:childTnLst>
                                    <p:set>
                                      <p:cBhvr>
                                        <p:cTn id="94" dur="1" fill="hold">
                                          <p:stCondLst>
                                            <p:cond delay="0"/>
                                          </p:stCondLst>
                                        </p:cTn>
                                        <p:tgtEl>
                                          <p:spTgt spid="35"/>
                                        </p:tgtEl>
                                        <p:attrNameLst>
                                          <p:attrName>style.visibility</p:attrName>
                                        </p:attrNameLst>
                                      </p:cBhvr>
                                      <p:to>
                                        <p:strVal val="visible"/>
                                      </p:to>
                                    </p:set>
                                  </p:childTnLst>
                                </p:cTn>
                              </p:par>
                            </p:childTnLst>
                          </p:cTn>
                        </p:par>
                      </p:childTnLst>
                    </p:cTn>
                  </p:par>
                  <p:par>
                    <p:cTn id="95" fill="hold">
                      <p:stCondLst>
                        <p:cond delay="indefinite"/>
                      </p:stCondLst>
                      <p:childTnLst>
                        <p:par>
                          <p:cTn id="96" fill="hold">
                            <p:stCondLst>
                              <p:cond delay="0"/>
                            </p:stCondLst>
                            <p:childTnLst>
                              <p:par>
                                <p:cTn id="97" presetID="1" presetClass="exit" presetSubtype="0" fill="hold" grpId="1" nodeType="clickEffect">
                                  <p:stCondLst>
                                    <p:cond delay="0"/>
                                  </p:stCondLst>
                                  <p:childTnLst>
                                    <p:set>
                                      <p:cBhvr>
                                        <p:cTn id="98" dur="1" fill="hold">
                                          <p:stCondLst>
                                            <p:cond delay="0"/>
                                          </p:stCondLst>
                                        </p:cTn>
                                        <p:tgtEl>
                                          <p:spTgt spid="34"/>
                                        </p:tgtEl>
                                        <p:attrNameLst>
                                          <p:attrName>style.visibility</p:attrName>
                                        </p:attrNameLst>
                                      </p:cBhvr>
                                      <p:to>
                                        <p:strVal val="hidden"/>
                                      </p:to>
                                    </p:set>
                                  </p:childTnLst>
                                </p:cTn>
                              </p:par>
                              <p:par>
                                <p:cTn id="99" presetID="1" presetClass="exit" presetSubtype="0" fill="hold" grpId="1" nodeType="withEffect">
                                  <p:stCondLst>
                                    <p:cond delay="0"/>
                                  </p:stCondLst>
                                  <p:childTnLst>
                                    <p:set>
                                      <p:cBhvr>
                                        <p:cTn id="100" dur="1" fill="hold">
                                          <p:stCondLst>
                                            <p:cond delay="0"/>
                                          </p:stCondLst>
                                        </p:cTn>
                                        <p:tgtEl>
                                          <p:spTgt spid="35"/>
                                        </p:tgtEl>
                                        <p:attrNameLst>
                                          <p:attrName>style.visibility</p:attrName>
                                        </p:attrNameLst>
                                      </p:cBhvr>
                                      <p:to>
                                        <p:strVal val="hidden"/>
                                      </p:to>
                                    </p:set>
                                  </p:childTnLst>
                                </p:cTn>
                              </p:par>
                              <p:par>
                                <p:cTn id="101" presetID="1" presetClass="exit" presetSubtype="0" fill="hold" nodeType="withEffect">
                                  <p:stCondLst>
                                    <p:cond delay="0"/>
                                  </p:stCondLst>
                                  <p:childTnLst>
                                    <p:set>
                                      <p:cBhvr>
                                        <p:cTn id="102" dur="1" fill="hold">
                                          <p:stCondLst>
                                            <p:cond delay="0"/>
                                          </p:stCondLst>
                                        </p:cTn>
                                        <p:tgtEl>
                                          <p:spTgt spid="28"/>
                                        </p:tgtEl>
                                        <p:attrNameLst>
                                          <p:attrName>style.visibility</p:attrName>
                                        </p:attrNameLst>
                                      </p:cBhvr>
                                      <p:to>
                                        <p:strVal val="hidden"/>
                                      </p:to>
                                    </p:set>
                                  </p:childTnLst>
                                </p:cTn>
                              </p:par>
                              <p:par>
                                <p:cTn id="103" presetID="1" presetClass="exit" presetSubtype="0" fill="hold" nodeType="withEffect">
                                  <p:stCondLst>
                                    <p:cond delay="0"/>
                                  </p:stCondLst>
                                  <p:childTnLst>
                                    <p:set>
                                      <p:cBhvr>
                                        <p:cTn id="104" dur="1" fill="hold">
                                          <p:stCondLst>
                                            <p:cond delay="0"/>
                                          </p:stCondLst>
                                        </p:cTn>
                                        <p:tgtEl>
                                          <p:spTgt spid="29"/>
                                        </p:tgtEl>
                                        <p:attrNameLst>
                                          <p:attrName>style.visibility</p:attrName>
                                        </p:attrNameLst>
                                      </p:cBhvr>
                                      <p:to>
                                        <p:strVal val="hidden"/>
                                      </p:to>
                                    </p:set>
                                  </p:childTnLst>
                                </p:cTn>
                              </p:par>
                              <p:par>
                                <p:cTn id="105" presetID="1" presetClass="entr" presetSubtype="0" fill="hold" nodeType="withEffect">
                                  <p:stCondLst>
                                    <p:cond delay="0"/>
                                  </p:stCondLst>
                                  <p:childTnLst>
                                    <p:set>
                                      <p:cBhvr>
                                        <p:cTn id="106" dur="1" fill="hold">
                                          <p:stCondLst>
                                            <p:cond delay="0"/>
                                          </p:stCondLst>
                                        </p:cTn>
                                        <p:tgtEl>
                                          <p:spTgt spid="14"/>
                                        </p:tgtEl>
                                        <p:attrNameLst>
                                          <p:attrName>style.visibility</p:attrName>
                                        </p:attrNameLst>
                                      </p:cBhvr>
                                      <p:to>
                                        <p:strVal val="visible"/>
                                      </p:to>
                                    </p:set>
                                  </p:childTnLst>
                                </p:cTn>
                              </p:par>
                              <p:par>
                                <p:cTn id="107" presetID="1" presetClass="entr" presetSubtype="0" fill="hold" nodeType="withEffect">
                                  <p:stCondLst>
                                    <p:cond delay="0"/>
                                  </p:stCondLst>
                                  <p:childTnLst>
                                    <p:set>
                                      <p:cBhvr>
                                        <p:cTn id="108" dur="1" fill="hold">
                                          <p:stCondLst>
                                            <p:cond delay="0"/>
                                          </p:stCondLst>
                                        </p:cTn>
                                        <p:tgtEl>
                                          <p:spTgt spid="15"/>
                                        </p:tgtEl>
                                        <p:attrNameLst>
                                          <p:attrName>style.visibility</p:attrName>
                                        </p:attrNameLst>
                                      </p:cBhvr>
                                      <p:to>
                                        <p:strVal val="visible"/>
                                      </p:to>
                                    </p:set>
                                  </p:childTnLst>
                                </p:cTn>
                              </p:par>
                              <p:par>
                                <p:cTn id="109" presetID="1" presetClass="entr" presetSubtype="0" fill="hold" nodeType="withEffect">
                                  <p:stCondLst>
                                    <p:cond delay="0"/>
                                  </p:stCondLst>
                                  <p:childTnLst>
                                    <p:set>
                                      <p:cBhvr>
                                        <p:cTn id="110" dur="1" fill="hold">
                                          <p:stCondLst>
                                            <p:cond delay="0"/>
                                          </p:stCondLst>
                                        </p:cTn>
                                        <p:tgtEl>
                                          <p:spTgt spid="20"/>
                                        </p:tgtEl>
                                        <p:attrNameLst>
                                          <p:attrName>style.visibility</p:attrName>
                                        </p:attrNameLst>
                                      </p:cBhvr>
                                      <p:to>
                                        <p:strVal val="visible"/>
                                      </p:to>
                                    </p:set>
                                  </p:childTnLst>
                                </p:cTn>
                              </p:par>
                              <p:par>
                                <p:cTn id="111" presetID="1" presetClass="entr" presetSubtype="0" fill="hold" nodeType="withEffect">
                                  <p:stCondLst>
                                    <p:cond delay="0"/>
                                  </p:stCondLst>
                                  <p:childTnLst>
                                    <p:set>
                                      <p:cBhvr>
                                        <p:cTn id="112" dur="1" fill="hold">
                                          <p:stCondLst>
                                            <p:cond delay="0"/>
                                          </p:stCondLst>
                                        </p:cTn>
                                        <p:tgtEl>
                                          <p:spTgt spid="21"/>
                                        </p:tgtEl>
                                        <p:attrNameLst>
                                          <p:attrName>style.visibility</p:attrName>
                                        </p:attrNameLst>
                                      </p:cBhvr>
                                      <p:to>
                                        <p:strVal val="visible"/>
                                      </p:to>
                                    </p:set>
                                  </p:childTnLst>
                                </p:cTn>
                              </p:par>
                            </p:childTnLst>
                          </p:cTn>
                        </p:par>
                      </p:childTnLst>
                    </p:cTn>
                  </p:par>
                  <p:par>
                    <p:cTn id="113" fill="hold">
                      <p:stCondLst>
                        <p:cond delay="indefinite"/>
                      </p:stCondLst>
                      <p:childTnLst>
                        <p:par>
                          <p:cTn id="114" fill="hold">
                            <p:stCondLst>
                              <p:cond delay="0"/>
                            </p:stCondLst>
                            <p:childTnLst>
                              <p:par>
                                <p:cTn id="115" presetID="1" presetClass="exit" presetSubtype="0" fill="hold" nodeType="clickEffect">
                                  <p:stCondLst>
                                    <p:cond delay="0"/>
                                  </p:stCondLst>
                                  <p:childTnLst>
                                    <p:set>
                                      <p:cBhvr>
                                        <p:cTn id="116" dur="1" fill="hold">
                                          <p:stCondLst>
                                            <p:cond delay="0"/>
                                          </p:stCondLst>
                                        </p:cTn>
                                        <p:tgtEl>
                                          <p:spTgt spid="14"/>
                                        </p:tgtEl>
                                        <p:attrNameLst>
                                          <p:attrName>style.visibility</p:attrName>
                                        </p:attrNameLst>
                                      </p:cBhvr>
                                      <p:to>
                                        <p:strVal val="hidden"/>
                                      </p:to>
                                    </p:set>
                                  </p:childTnLst>
                                </p:cTn>
                              </p:par>
                              <p:par>
                                <p:cTn id="117" presetID="1" presetClass="exit" presetSubtype="0" fill="hold" nodeType="withEffect">
                                  <p:stCondLst>
                                    <p:cond delay="0"/>
                                  </p:stCondLst>
                                  <p:childTnLst>
                                    <p:set>
                                      <p:cBhvr>
                                        <p:cTn id="118" dur="1" fill="hold">
                                          <p:stCondLst>
                                            <p:cond delay="0"/>
                                          </p:stCondLst>
                                        </p:cTn>
                                        <p:tgtEl>
                                          <p:spTgt spid="15"/>
                                        </p:tgtEl>
                                        <p:attrNameLst>
                                          <p:attrName>style.visibility</p:attrName>
                                        </p:attrNameLst>
                                      </p:cBhvr>
                                      <p:to>
                                        <p:strVal val="hidden"/>
                                      </p:to>
                                    </p:set>
                                  </p:childTnLst>
                                </p:cTn>
                              </p:par>
                              <p:par>
                                <p:cTn id="119" presetID="1" presetClass="exit" presetSubtype="0" fill="hold" nodeType="withEffect">
                                  <p:stCondLst>
                                    <p:cond delay="0"/>
                                  </p:stCondLst>
                                  <p:childTnLst>
                                    <p:set>
                                      <p:cBhvr>
                                        <p:cTn id="120" dur="1" fill="hold">
                                          <p:stCondLst>
                                            <p:cond delay="0"/>
                                          </p:stCondLst>
                                        </p:cTn>
                                        <p:tgtEl>
                                          <p:spTgt spid="20"/>
                                        </p:tgtEl>
                                        <p:attrNameLst>
                                          <p:attrName>style.visibility</p:attrName>
                                        </p:attrNameLst>
                                      </p:cBhvr>
                                      <p:to>
                                        <p:strVal val="hidden"/>
                                      </p:to>
                                    </p:set>
                                  </p:childTnLst>
                                </p:cTn>
                              </p:par>
                              <p:par>
                                <p:cTn id="121" presetID="1" presetClass="exit" presetSubtype="0" fill="hold" nodeType="withEffect">
                                  <p:stCondLst>
                                    <p:cond delay="0"/>
                                  </p:stCondLst>
                                  <p:childTnLst>
                                    <p:set>
                                      <p:cBhvr>
                                        <p:cTn id="122" dur="1" fill="hold">
                                          <p:stCondLst>
                                            <p:cond delay="0"/>
                                          </p:stCondLst>
                                        </p:cTn>
                                        <p:tgtEl>
                                          <p:spTgt spid="21"/>
                                        </p:tgtEl>
                                        <p:attrNameLst>
                                          <p:attrName>style.visibility</p:attrName>
                                        </p:attrNameLst>
                                      </p:cBhvr>
                                      <p:to>
                                        <p:strVal val="hidden"/>
                                      </p:to>
                                    </p:set>
                                  </p:childTnLst>
                                </p:cTn>
                              </p:par>
                              <p:par>
                                <p:cTn id="123" presetID="1" presetClass="entr" presetSubtype="0" fill="hold" nodeType="withEffect">
                                  <p:stCondLst>
                                    <p:cond delay="0"/>
                                  </p:stCondLst>
                                  <p:childTnLst>
                                    <p:set>
                                      <p:cBhvr>
                                        <p:cTn id="124" dur="1" fill="hold">
                                          <p:stCondLst>
                                            <p:cond delay="0"/>
                                          </p:stCondLst>
                                        </p:cTn>
                                        <p:tgtEl>
                                          <p:spTgt spid="11">
                                            <p:txEl>
                                              <p:pRg st="3" end="3"/>
                                            </p:txEl>
                                          </p:spTgt>
                                        </p:tgtEl>
                                        <p:attrNameLst>
                                          <p:attrName>style.visibility</p:attrName>
                                        </p:attrNameLst>
                                      </p:cBhvr>
                                      <p:to>
                                        <p:strVal val="visible"/>
                                      </p:to>
                                    </p:set>
                                  </p:childTnLst>
                                </p:cTn>
                              </p:par>
                            </p:childTnLst>
                          </p:cTn>
                        </p:par>
                      </p:childTnLst>
                    </p:cTn>
                  </p:par>
                  <p:par>
                    <p:cTn id="125" fill="hold">
                      <p:stCondLst>
                        <p:cond delay="indefinite"/>
                      </p:stCondLst>
                      <p:childTnLst>
                        <p:par>
                          <p:cTn id="126" fill="hold">
                            <p:stCondLst>
                              <p:cond delay="0"/>
                            </p:stCondLst>
                            <p:childTnLst>
                              <p:par>
                                <p:cTn id="127" presetID="1" presetClass="entr" presetSubtype="0" fill="hold" nodeType="clickEffect">
                                  <p:stCondLst>
                                    <p:cond delay="0"/>
                                  </p:stCondLst>
                                  <p:childTnLst>
                                    <p:set>
                                      <p:cBhvr>
                                        <p:cTn id="128" dur="1" fill="hold">
                                          <p:stCondLst>
                                            <p:cond delay="0"/>
                                          </p:stCondLst>
                                        </p:cTn>
                                        <p:tgtEl>
                                          <p:spTgt spid="11">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3" grpId="1"/>
      <p:bldP spid="8" grpId="0" animBg="1"/>
      <p:bldP spid="8" grpId="1" animBg="1"/>
      <p:bldP spid="10" grpId="0" animBg="1"/>
      <p:bldP spid="10" grpId="1" animBg="1"/>
      <p:bldP spid="12" grpId="0" animBg="1"/>
      <p:bldP spid="12" grpId="1" animBg="1"/>
      <p:bldP spid="13" grpId="0" animBg="1"/>
      <p:bldP spid="13" grpId="1" animBg="1"/>
      <p:bldP spid="18" grpId="0" animBg="1"/>
      <p:bldP spid="18" grpId="1" animBg="1"/>
      <p:bldP spid="19" grpId="0" animBg="1"/>
      <p:bldP spid="19" grpId="1" animBg="1"/>
      <p:bldP spid="30" grpId="0" animBg="1"/>
      <p:bldP spid="30" grpId="1" animBg="1"/>
      <p:bldP spid="31" grpId="0" animBg="1"/>
      <p:bldP spid="31" grpId="1" animBg="1"/>
      <p:bldP spid="32" grpId="0" animBg="1"/>
      <p:bldP spid="32" grpId="1" animBg="1"/>
      <p:bldP spid="33" grpId="0" animBg="1"/>
      <p:bldP spid="33" grpId="1" animBg="1"/>
      <p:bldP spid="34" grpId="0" animBg="1"/>
      <p:bldP spid="34" grpId="1" animBg="1"/>
      <p:bldP spid="35" grpId="0" animBg="1"/>
      <p:bldP spid="35" grpId="1"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Content Placeholder 10">
            <a:extLst>
              <a:ext uri="{FF2B5EF4-FFF2-40B4-BE49-F238E27FC236}">
                <a16:creationId xmlns:a16="http://schemas.microsoft.com/office/drawing/2014/main" id="{8D77E239-DBAA-4744-061A-46636C18733D}"/>
              </a:ext>
            </a:extLst>
          </p:cNvPr>
          <p:cNvSpPr>
            <a:spLocks noGrp="1"/>
          </p:cNvSpPr>
          <p:nvPr>
            <p:ph idx="1"/>
          </p:nvPr>
        </p:nvSpPr>
        <p:spPr>
          <a:xfrm>
            <a:off x="407989" y="631560"/>
            <a:ext cx="11376024" cy="5569216"/>
          </a:xfrm>
        </p:spPr>
        <p:txBody>
          <a:bodyPr/>
          <a:lstStyle/>
          <a:p>
            <a:pPr marL="0" indent="0">
              <a:buNone/>
            </a:pPr>
            <a:r>
              <a:rPr lang="en-US" dirty="0"/>
              <a:t>Cryostat safety equipment procurement</a:t>
            </a:r>
          </a:p>
          <a:p>
            <a:pPr lvl="1"/>
            <a:r>
              <a:rPr lang="en-US" dirty="0"/>
              <a:t>DR approved (est. price: 140k CHF)</a:t>
            </a:r>
          </a:p>
          <a:p>
            <a:pPr lvl="1"/>
            <a:r>
              <a:rPr lang="en-US" dirty="0"/>
              <a:t>Technical specifications for PE will be sent out for bids around mid-June 2024</a:t>
            </a:r>
          </a:p>
          <a:p>
            <a:pPr lvl="1"/>
            <a:r>
              <a:rPr lang="en-US" dirty="0"/>
              <a:t>Manufacturing, testing &amp; delivery: 36 – 42 weeks approximately</a:t>
            </a:r>
          </a:p>
          <a:p>
            <a:pPr lvl="1"/>
            <a:r>
              <a:rPr lang="en-US" dirty="0"/>
              <a:t>Installation foreseen in April 2025.</a:t>
            </a:r>
          </a:p>
          <a:p>
            <a:pPr marL="285750" lvl="1" indent="0">
              <a:buNone/>
            </a:pPr>
            <a:endParaRPr lang="en-US" dirty="0"/>
          </a:p>
          <a:p>
            <a:pPr marL="285750" lvl="1" indent="0">
              <a:buNone/>
            </a:pPr>
            <a:endParaRPr lang="en-US" dirty="0"/>
          </a:p>
          <a:p>
            <a:endParaRPr lang="en-GB" dirty="0"/>
          </a:p>
        </p:txBody>
      </p:sp>
      <p:sp>
        <p:nvSpPr>
          <p:cNvPr id="5" name="Date Placeholder 4">
            <a:extLst>
              <a:ext uri="{FF2B5EF4-FFF2-40B4-BE49-F238E27FC236}">
                <a16:creationId xmlns:a16="http://schemas.microsoft.com/office/drawing/2014/main" id="{8FA8D49E-1D52-5B5C-7210-02913401C1D9}"/>
              </a:ext>
            </a:extLst>
          </p:cNvPr>
          <p:cNvSpPr>
            <a:spLocks noGrp="1"/>
          </p:cNvSpPr>
          <p:nvPr>
            <p:ph type="dt" sz="half" idx="10"/>
          </p:nvPr>
        </p:nvSpPr>
        <p:spPr/>
        <p:txBody>
          <a:bodyPr/>
          <a:lstStyle/>
          <a:p>
            <a:r>
              <a:rPr lang="en-US" dirty="0"/>
              <a:t>29 May 2024</a:t>
            </a:r>
          </a:p>
        </p:txBody>
      </p:sp>
      <p:sp>
        <p:nvSpPr>
          <p:cNvPr id="6" name="Footer Placeholder 5">
            <a:extLst>
              <a:ext uri="{FF2B5EF4-FFF2-40B4-BE49-F238E27FC236}">
                <a16:creationId xmlns:a16="http://schemas.microsoft.com/office/drawing/2014/main" id="{0C57EB4A-8184-6ECF-5FD8-05B81614FCA0}"/>
              </a:ext>
            </a:extLst>
          </p:cNvPr>
          <p:cNvSpPr>
            <a:spLocks noGrp="1"/>
          </p:cNvSpPr>
          <p:nvPr>
            <p:ph type="ftr" sz="quarter" idx="11"/>
          </p:nvPr>
        </p:nvSpPr>
        <p:spPr/>
        <p:txBody>
          <a:bodyPr/>
          <a:lstStyle/>
          <a:p>
            <a:r>
              <a:rPr lang="en-US" dirty="0"/>
              <a:t>Tiziano Baroncelli | </a:t>
            </a:r>
            <a:r>
              <a:rPr lang="en-GB" dirty="0"/>
              <a:t>Engineering Development of the DarkSide 20k AAr Cryogenic System</a:t>
            </a:r>
            <a:endParaRPr lang="en-US" dirty="0"/>
          </a:p>
        </p:txBody>
      </p:sp>
      <p:sp>
        <p:nvSpPr>
          <p:cNvPr id="7" name="Slide Number Placeholder 6">
            <a:extLst>
              <a:ext uri="{FF2B5EF4-FFF2-40B4-BE49-F238E27FC236}">
                <a16:creationId xmlns:a16="http://schemas.microsoft.com/office/drawing/2014/main" id="{D520C4DF-2B38-8CCC-0C9A-D8E1D9517AA7}"/>
              </a:ext>
            </a:extLst>
          </p:cNvPr>
          <p:cNvSpPr>
            <a:spLocks noGrp="1"/>
          </p:cNvSpPr>
          <p:nvPr>
            <p:ph type="sldNum" sz="quarter" idx="12"/>
          </p:nvPr>
        </p:nvSpPr>
        <p:spPr/>
        <p:txBody>
          <a:bodyPr/>
          <a:lstStyle/>
          <a:p>
            <a:fld id="{36B5EA5A-BC32-A742-B11B-8E7414D5B535}" type="slidenum">
              <a:rPr lang="en-US" smtClean="0"/>
              <a:pPr/>
              <a:t>15</a:t>
            </a:fld>
            <a:endParaRPr lang="en-US" dirty="0"/>
          </a:p>
        </p:txBody>
      </p:sp>
      <p:sp>
        <p:nvSpPr>
          <p:cNvPr id="4" name="Title 6">
            <a:extLst>
              <a:ext uri="{FF2B5EF4-FFF2-40B4-BE49-F238E27FC236}">
                <a16:creationId xmlns:a16="http://schemas.microsoft.com/office/drawing/2014/main" id="{FE8C7C69-1433-537E-F7F9-6AC24BD1FCF3}"/>
              </a:ext>
            </a:extLst>
          </p:cNvPr>
          <p:cNvSpPr txBox="1">
            <a:spLocks/>
          </p:cNvSpPr>
          <p:nvPr/>
        </p:nvSpPr>
        <p:spPr>
          <a:xfrm>
            <a:off x="407202" y="120903"/>
            <a:ext cx="10888661" cy="510656"/>
          </a:xfrm>
          <a:prstGeom prst="rect">
            <a:avLst/>
          </a:prstGeom>
          <a:solidFill>
            <a:schemeClr val="bg1"/>
          </a:solidFill>
        </p:spPr>
        <p:txBody>
          <a:bodyPr vert="horz" lIns="0" tIns="0" rIns="0" bIns="0" rtlCol="0" anchor="t" anchorCtr="0">
            <a:noAutofit/>
          </a:bodyPr>
          <a:lst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a:lstStyle>
          <a:p>
            <a:r>
              <a:rPr lang="en-GB" sz="2800" dirty="0"/>
              <a:t>4. Cryostat safety relief equipment (status)</a:t>
            </a:r>
            <a:endParaRPr lang="en-GB" sz="2800" u="sng" dirty="0"/>
          </a:p>
        </p:txBody>
      </p:sp>
    </p:spTree>
    <p:extLst>
      <p:ext uri="{BB962C8B-B14F-4D97-AF65-F5344CB8AC3E}">
        <p14:creationId xmlns:p14="http://schemas.microsoft.com/office/powerpoint/2010/main" val="311769966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D882D2EB-DBBC-293C-CE1D-54ECB131E355}"/>
              </a:ext>
            </a:extLst>
          </p:cNvPr>
          <p:cNvSpPr>
            <a:spLocks noGrp="1"/>
          </p:cNvSpPr>
          <p:nvPr>
            <p:ph type="dt" sz="half" idx="10"/>
          </p:nvPr>
        </p:nvSpPr>
        <p:spPr/>
        <p:txBody>
          <a:bodyPr/>
          <a:lstStyle/>
          <a:p>
            <a:fld id="{6F423E4A-8068-0C49-BC04-63A2AAFFE1E4}" type="datetime3">
              <a:rPr lang="en-US" smtClean="0"/>
              <a:t>28 May 2024</a:t>
            </a:fld>
            <a:endParaRPr lang="en-US" dirty="0"/>
          </a:p>
        </p:txBody>
      </p:sp>
      <p:sp>
        <p:nvSpPr>
          <p:cNvPr id="4" name="Footer Placeholder 3">
            <a:extLst>
              <a:ext uri="{FF2B5EF4-FFF2-40B4-BE49-F238E27FC236}">
                <a16:creationId xmlns:a16="http://schemas.microsoft.com/office/drawing/2014/main" id="{89D4C6C7-2AB5-ECF6-4DCD-5CF508C5A3C4}"/>
              </a:ext>
            </a:extLst>
          </p:cNvPr>
          <p:cNvSpPr>
            <a:spLocks noGrp="1"/>
          </p:cNvSpPr>
          <p:nvPr>
            <p:ph type="ftr" sz="quarter" idx="11"/>
          </p:nvPr>
        </p:nvSpPr>
        <p:spPr/>
        <p:txBody>
          <a:bodyPr/>
          <a:lstStyle/>
          <a:p>
            <a:r>
              <a:rPr lang="en-US" dirty="0"/>
              <a:t>Tiziano Baroncelli | </a:t>
            </a:r>
            <a:r>
              <a:rPr lang="en-GB" dirty="0"/>
              <a:t>Engineering Development of the DarkSide 20k AAr Cryogenic System</a:t>
            </a:r>
            <a:endParaRPr lang="en-US" dirty="0"/>
          </a:p>
        </p:txBody>
      </p:sp>
      <p:sp>
        <p:nvSpPr>
          <p:cNvPr id="5" name="Slide Number Placeholder 4">
            <a:extLst>
              <a:ext uri="{FF2B5EF4-FFF2-40B4-BE49-F238E27FC236}">
                <a16:creationId xmlns:a16="http://schemas.microsoft.com/office/drawing/2014/main" id="{6618E14D-8689-2565-7361-FEC9475BFE7A}"/>
              </a:ext>
            </a:extLst>
          </p:cNvPr>
          <p:cNvSpPr>
            <a:spLocks noGrp="1"/>
          </p:cNvSpPr>
          <p:nvPr>
            <p:ph type="sldNum" sz="quarter" idx="12"/>
          </p:nvPr>
        </p:nvSpPr>
        <p:spPr/>
        <p:txBody>
          <a:bodyPr/>
          <a:lstStyle/>
          <a:p>
            <a:fld id="{36B5EA5A-BC32-A742-B11B-8E7414D5B535}" type="slidenum">
              <a:rPr lang="en-US" smtClean="0"/>
              <a:pPr/>
              <a:t>16</a:t>
            </a:fld>
            <a:endParaRPr lang="en-US" dirty="0"/>
          </a:p>
        </p:txBody>
      </p:sp>
      <p:sp>
        <p:nvSpPr>
          <p:cNvPr id="7" name="Title 6">
            <a:extLst>
              <a:ext uri="{FF2B5EF4-FFF2-40B4-BE49-F238E27FC236}">
                <a16:creationId xmlns:a16="http://schemas.microsoft.com/office/drawing/2014/main" id="{7503E859-3DD5-F53F-67F0-AC8F54B5AB6A}"/>
              </a:ext>
            </a:extLst>
          </p:cNvPr>
          <p:cNvSpPr txBox="1">
            <a:spLocks/>
          </p:cNvSpPr>
          <p:nvPr/>
        </p:nvSpPr>
        <p:spPr>
          <a:xfrm>
            <a:off x="407988" y="120903"/>
            <a:ext cx="10887875" cy="510656"/>
          </a:xfrm>
          <a:prstGeom prst="rect">
            <a:avLst/>
          </a:prstGeom>
          <a:solidFill>
            <a:schemeClr val="bg1"/>
          </a:solidFill>
        </p:spPr>
        <p:txBody>
          <a:bodyPr vert="horz" lIns="0" tIns="0" rIns="0" bIns="0" rtlCol="0" anchor="t" anchorCtr="0">
            <a:noAutofit/>
          </a:bodyPr>
          <a:lst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a:lstStyle>
          <a:p>
            <a:r>
              <a:rPr lang="en-GB" sz="2800" dirty="0"/>
              <a:t>5. Conclusions</a:t>
            </a:r>
            <a:endParaRPr lang="en-GB" sz="2800" u="sng" dirty="0"/>
          </a:p>
        </p:txBody>
      </p:sp>
      <p:sp>
        <p:nvSpPr>
          <p:cNvPr id="2" name="Content Placeholder 10">
            <a:extLst>
              <a:ext uri="{FF2B5EF4-FFF2-40B4-BE49-F238E27FC236}">
                <a16:creationId xmlns:a16="http://schemas.microsoft.com/office/drawing/2014/main" id="{771908ED-20E6-DBB6-6D55-0E46CA967AD3}"/>
              </a:ext>
            </a:extLst>
          </p:cNvPr>
          <p:cNvSpPr txBox="1">
            <a:spLocks/>
          </p:cNvSpPr>
          <p:nvPr/>
        </p:nvSpPr>
        <p:spPr>
          <a:xfrm>
            <a:off x="407989" y="631560"/>
            <a:ext cx="11376024" cy="5569216"/>
          </a:xfrm>
          <a:prstGeom prst="rect">
            <a:avLst/>
          </a:prstGeom>
        </p:spPr>
        <p:txBody>
          <a:bodyPr/>
          <a:lstStyle>
            <a:lvl1pPr marL="0" indent="0" algn="l" defTabSz="914400" rtl="0" eaLnBrk="1" latinLnBrk="0" hangingPunct="1">
              <a:lnSpc>
                <a:spcPct val="90000"/>
              </a:lnSpc>
              <a:spcBef>
                <a:spcPts val="1000"/>
              </a:spcBef>
              <a:spcAft>
                <a:spcPts val="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lvl="1"/>
            <a:r>
              <a:rPr lang="en-US" sz="2000" dirty="0"/>
              <a:t>Project complexities to be addressed by a strict, consistent project management and quality control framework</a:t>
            </a:r>
          </a:p>
          <a:p>
            <a:pPr lvl="1"/>
            <a:r>
              <a:rPr lang="en-US" sz="2000" dirty="0"/>
              <a:t>AAr cryogenics contract with Criotec:</a:t>
            </a:r>
          </a:p>
          <a:p>
            <a:pPr lvl="2"/>
            <a:r>
              <a:rPr lang="en-US" sz="1800" dirty="0"/>
              <a:t>VB design phase completed (9 VB approved); PDR of TL on 27/05/24</a:t>
            </a:r>
          </a:p>
          <a:p>
            <a:pPr lvl="2"/>
            <a:r>
              <a:rPr lang="en-US" sz="1800" dirty="0"/>
              <a:t>Manufacturing of first 3 VB to be completed between 1</a:t>
            </a:r>
            <a:r>
              <a:rPr lang="en-US" sz="1800" baseline="30000" dirty="0"/>
              <a:t>st</a:t>
            </a:r>
            <a:r>
              <a:rPr lang="en-US" sz="1800" dirty="0"/>
              <a:t> and 2</a:t>
            </a:r>
            <a:r>
              <a:rPr lang="en-US" sz="1800" baseline="30000" dirty="0"/>
              <a:t>nd</a:t>
            </a:r>
            <a:r>
              <a:rPr lang="en-US" sz="1800" dirty="0"/>
              <a:t> week of June; manufacturing and FAT of all VB before mid-August 2024</a:t>
            </a:r>
          </a:p>
          <a:p>
            <a:pPr lvl="2"/>
            <a:r>
              <a:rPr lang="en-US" sz="1800" dirty="0"/>
              <a:t>Manufacturing and FAT of TL in September 2024</a:t>
            </a:r>
          </a:p>
          <a:p>
            <a:pPr lvl="1"/>
            <a:r>
              <a:rPr lang="en-US" sz="2000" dirty="0"/>
              <a:t>Other activities</a:t>
            </a:r>
          </a:p>
          <a:p>
            <a:pPr lvl="2"/>
            <a:r>
              <a:rPr lang="en-US" sz="1800" dirty="0"/>
              <a:t>Warm panel fabrication to be completed beginning of June (1</a:t>
            </a:r>
            <a:r>
              <a:rPr lang="en-US" sz="1800" baseline="30000" dirty="0"/>
              <a:t>st</a:t>
            </a:r>
            <a:r>
              <a:rPr lang="en-US" sz="1800" dirty="0"/>
              <a:t> skid ready for testing)</a:t>
            </a:r>
          </a:p>
          <a:p>
            <a:pPr lvl="2"/>
            <a:r>
              <a:rPr lang="en-US" sz="1800" dirty="0"/>
              <a:t>Cryostat SV: sizing &amp; calculation note completed; TS ready for Price Enquiry</a:t>
            </a:r>
          </a:p>
          <a:p>
            <a:pPr lvl="1"/>
            <a:r>
              <a:rPr lang="en-US" sz="2000" dirty="0"/>
              <a:t>Project progressing well, despite initial delays!</a:t>
            </a:r>
          </a:p>
          <a:p>
            <a:pPr lvl="1"/>
            <a:r>
              <a:rPr lang="en-US" sz="2000" dirty="0"/>
              <a:t>Final installation and WAT foreseen in October-November 2024 (AAr cryogenics + warm panel)</a:t>
            </a:r>
            <a:endParaRPr lang="en-US" sz="1800" dirty="0"/>
          </a:p>
          <a:p>
            <a:pPr lvl="2"/>
            <a:endParaRPr lang="en-US" sz="1900" dirty="0"/>
          </a:p>
          <a:p>
            <a:pPr marL="285750" lvl="1" indent="0">
              <a:buFont typeface="Arial" charset="0"/>
              <a:buNone/>
            </a:pPr>
            <a:endParaRPr lang="en-US" sz="2000" dirty="0"/>
          </a:p>
          <a:p>
            <a:pPr marL="285750" lvl="1" indent="0">
              <a:buFont typeface="Arial" charset="0"/>
              <a:buNone/>
            </a:pPr>
            <a:endParaRPr lang="en-US" sz="2000" dirty="0"/>
          </a:p>
          <a:p>
            <a:endParaRPr lang="en-GB" sz="2400" dirty="0"/>
          </a:p>
        </p:txBody>
      </p:sp>
    </p:spTree>
    <p:extLst>
      <p:ext uri="{BB962C8B-B14F-4D97-AF65-F5344CB8AC3E}">
        <p14:creationId xmlns:p14="http://schemas.microsoft.com/office/powerpoint/2010/main" val="348162597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6F188E04-50C2-2579-389B-5C13E44F1250}"/>
              </a:ext>
            </a:extLst>
          </p:cNvPr>
          <p:cNvSpPr>
            <a:spLocks noGrp="1"/>
          </p:cNvSpPr>
          <p:nvPr>
            <p:ph type="ctrTitle"/>
          </p:nvPr>
        </p:nvSpPr>
        <p:spPr/>
        <p:txBody>
          <a:bodyPr/>
          <a:lstStyle/>
          <a:p>
            <a:r>
              <a:rPr lang="en-US" i="1" dirty="0"/>
              <a:t>Thanks for your attention!</a:t>
            </a:r>
            <a:endParaRPr lang="en-GB" i="1" dirty="0"/>
          </a:p>
        </p:txBody>
      </p:sp>
      <p:sp>
        <p:nvSpPr>
          <p:cNvPr id="5" name="Date Placeholder 4">
            <a:extLst>
              <a:ext uri="{FF2B5EF4-FFF2-40B4-BE49-F238E27FC236}">
                <a16:creationId xmlns:a16="http://schemas.microsoft.com/office/drawing/2014/main" id="{7C5E0E15-7C0F-338C-AB40-B9E6A0245DB9}"/>
              </a:ext>
            </a:extLst>
          </p:cNvPr>
          <p:cNvSpPr>
            <a:spLocks noGrp="1"/>
          </p:cNvSpPr>
          <p:nvPr>
            <p:ph type="dt" sz="half" idx="10"/>
          </p:nvPr>
        </p:nvSpPr>
        <p:spPr/>
        <p:txBody>
          <a:bodyPr/>
          <a:lstStyle/>
          <a:p>
            <a:fld id="{89A83A09-9AFD-C14A-9C29-D6392D85326F}" type="datetime3">
              <a:rPr lang="en-US" smtClean="0"/>
              <a:t>28 May 2024</a:t>
            </a:fld>
            <a:endParaRPr lang="en-US" dirty="0"/>
          </a:p>
        </p:txBody>
      </p:sp>
      <p:sp>
        <p:nvSpPr>
          <p:cNvPr id="6" name="Footer Placeholder 5">
            <a:extLst>
              <a:ext uri="{FF2B5EF4-FFF2-40B4-BE49-F238E27FC236}">
                <a16:creationId xmlns:a16="http://schemas.microsoft.com/office/drawing/2014/main" id="{95A2346A-F4FA-053E-7381-8A29C68E20A5}"/>
              </a:ext>
            </a:extLst>
          </p:cNvPr>
          <p:cNvSpPr>
            <a:spLocks noGrp="1"/>
          </p:cNvSpPr>
          <p:nvPr>
            <p:ph type="ftr" sz="quarter" idx="11"/>
          </p:nvPr>
        </p:nvSpPr>
        <p:spPr/>
        <p:txBody>
          <a:bodyPr/>
          <a:lstStyle/>
          <a:p>
            <a:r>
              <a:rPr lang="en-US" dirty="0"/>
              <a:t>Tiziano Baroncelli | </a:t>
            </a:r>
            <a:r>
              <a:rPr lang="en-GB" dirty="0"/>
              <a:t>Engineering Development of the DarkSide 20k AAr Cryogenic System</a:t>
            </a:r>
            <a:endParaRPr lang="en-US" dirty="0"/>
          </a:p>
        </p:txBody>
      </p:sp>
      <p:sp>
        <p:nvSpPr>
          <p:cNvPr id="7" name="Slide Number Placeholder 6">
            <a:extLst>
              <a:ext uri="{FF2B5EF4-FFF2-40B4-BE49-F238E27FC236}">
                <a16:creationId xmlns:a16="http://schemas.microsoft.com/office/drawing/2014/main" id="{C111D6DA-8989-6807-EB69-C4FDDF0C68B1}"/>
              </a:ext>
            </a:extLst>
          </p:cNvPr>
          <p:cNvSpPr>
            <a:spLocks noGrp="1"/>
          </p:cNvSpPr>
          <p:nvPr>
            <p:ph type="sldNum" sz="quarter" idx="12"/>
          </p:nvPr>
        </p:nvSpPr>
        <p:spPr/>
        <p:txBody>
          <a:bodyPr/>
          <a:lstStyle/>
          <a:p>
            <a:fld id="{36B5EA5A-BC32-A742-B11B-8E7414D5B535}" type="slidenum">
              <a:rPr lang="en-US" smtClean="0"/>
              <a:pPr/>
              <a:t>17</a:t>
            </a:fld>
            <a:endParaRPr lang="en-US" dirty="0"/>
          </a:p>
        </p:txBody>
      </p:sp>
    </p:spTree>
    <p:extLst>
      <p:ext uri="{BB962C8B-B14F-4D97-AF65-F5344CB8AC3E}">
        <p14:creationId xmlns:p14="http://schemas.microsoft.com/office/powerpoint/2010/main" val="362777812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6F188E04-50C2-2579-389B-5C13E44F1250}"/>
              </a:ext>
            </a:extLst>
          </p:cNvPr>
          <p:cNvSpPr>
            <a:spLocks noGrp="1"/>
          </p:cNvSpPr>
          <p:nvPr>
            <p:ph type="ctrTitle"/>
          </p:nvPr>
        </p:nvSpPr>
        <p:spPr/>
        <p:txBody>
          <a:bodyPr/>
          <a:lstStyle/>
          <a:p>
            <a:r>
              <a:rPr lang="en-US" dirty="0"/>
              <a:t>BACK-UP SLIDES</a:t>
            </a:r>
            <a:endParaRPr lang="en-GB" dirty="0"/>
          </a:p>
        </p:txBody>
      </p:sp>
      <p:sp>
        <p:nvSpPr>
          <p:cNvPr id="5" name="Date Placeholder 4">
            <a:extLst>
              <a:ext uri="{FF2B5EF4-FFF2-40B4-BE49-F238E27FC236}">
                <a16:creationId xmlns:a16="http://schemas.microsoft.com/office/drawing/2014/main" id="{7C5E0E15-7C0F-338C-AB40-B9E6A0245DB9}"/>
              </a:ext>
            </a:extLst>
          </p:cNvPr>
          <p:cNvSpPr>
            <a:spLocks noGrp="1"/>
          </p:cNvSpPr>
          <p:nvPr>
            <p:ph type="dt" sz="half" idx="10"/>
          </p:nvPr>
        </p:nvSpPr>
        <p:spPr/>
        <p:txBody>
          <a:bodyPr/>
          <a:lstStyle/>
          <a:p>
            <a:fld id="{89A83A09-9AFD-C14A-9C29-D6392D85326F}" type="datetime3">
              <a:rPr lang="en-US" smtClean="0"/>
              <a:t>28 May 2024</a:t>
            </a:fld>
            <a:endParaRPr lang="en-US" dirty="0"/>
          </a:p>
        </p:txBody>
      </p:sp>
      <p:sp>
        <p:nvSpPr>
          <p:cNvPr id="6" name="Footer Placeholder 5">
            <a:extLst>
              <a:ext uri="{FF2B5EF4-FFF2-40B4-BE49-F238E27FC236}">
                <a16:creationId xmlns:a16="http://schemas.microsoft.com/office/drawing/2014/main" id="{95A2346A-F4FA-053E-7381-8A29C68E20A5}"/>
              </a:ext>
            </a:extLst>
          </p:cNvPr>
          <p:cNvSpPr>
            <a:spLocks noGrp="1"/>
          </p:cNvSpPr>
          <p:nvPr>
            <p:ph type="ftr" sz="quarter" idx="11"/>
          </p:nvPr>
        </p:nvSpPr>
        <p:spPr/>
        <p:txBody>
          <a:bodyPr/>
          <a:lstStyle/>
          <a:p>
            <a:r>
              <a:rPr lang="en-US"/>
              <a:t>Presenter | Presentation Title</a:t>
            </a:r>
            <a:endParaRPr lang="en-US" dirty="0"/>
          </a:p>
        </p:txBody>
      </p:sp>
      <p:sp>
        <p:nvSpPr>
          <p:cNvPr id="7" name="Slide Number Placeholder 6">
            <a:extLst>
              <a:ext uri="{FF2B5EF4-FFF2-40B4-BE49-F238E27FC236}">
                <a16:creationId xmlns:a16="http://schemas.microsoft.com/office/drawing/2014/main" id="{C111D6DA-8989-6807-EB69-C4FDDF0C68B1}"/>
              </a:ext>
            </a:extLst>
          </p:cNvPr>
          <p:cNvSpPr>
            <a:spLocks noGrp="1"/>
          </p:cNvSpPr>
          <p:nvPr>
            <p:ph type="sldNum" sz="quarter" idx="12"/>
          </p:nvPr>
        </p:nvSpPr>
        <p:spPr/>
        <p:txBody>
          <a:bodyPr/>
          <a:lstStyle/>
          <a:p>
            <a:fld id="{36B5EA5A-BC32-A742-B11B-8E7414D5B535}" type="slidenum">
              <a:rPr lang="en-US" smtClean="0"/>
              <a:pPr/>
              <a:t>18</a:t>
            </a:fld>
            <a:endParaRPr lang="en-US" dirty="0"/>
          </a:p>
        </p:txBody>
      </p:sp>
    </p:spTree>
    <p:extLst>
      <p:ext uri="{BB962C8B-B14F-4D97-AF65-F5344CB8AC3E}">
        <p14:creationId xmlns:p14="http://schemas.microsoft.com/office/powerpoint/2010/main" val="423459730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Picture 16">
            <a:extLst>
              <a:ext uri="{FF2B5EF4-FFF2-40B4-BE49-F238E27FC236}">
                <a16:creationId xmlns:a16="http://schemas.microsoft.com/office/drawing/2014/main" id="{7C3386C6-B747-C219-F796-7F476DDF1F0B}"/>
              </a:ext>
            </a:extLst>
          </p:cNvPr>
          <p:cNvPicPr>
            <a:picLocks noChangeAspect="1"/>
          </p:cNvPicPr>
          <p:nvPr/>
        </p:nvPicPr>
        <p:blipFill>
          <a:blip r:embed="rId2"/>
          <a:stretch>
            <a:fillRect/>
          </a:stretch>
        </p:blipFill>
        <p:spPr>
          <a:xfrm>
            <a:off x="2375270" y="67882"/>
            <a:ext cx="8863860" cy="6170004"/>
          </a:xfrm>
          <a:prstGeom prst="rect">
            <a:avLst/>
          </a:prstGeom>
          <a:ln>
            <a:noFill/>
          </a:ln>
        </p:spPr>
      </p:pic>
      <p:sp>
        <p:nvSpPr>
          <p:cNvPr id="3" name="Rectangle 2">
            <a:extLst>
              <a:ext uri="{FF2B5EF4-FFF2-40B4-BE49-F238E27FC236}">
                <a16:creationId xmlns:a16="http://schemas.microsoft.com/office/drawing/2014/main" id="{75AFF7F3-B6F2-3B98-F2EE-53F9DBF965CB}"/>
              </a:ext>
            </a:extLst>
          </p:cNvPr>
          <p:cNvSpPr/>
          <p:nvPr/>
        </p:nvSpPr>
        <p:spPr>
          <a:xfrm>
            <a:off x="8643938" y="1264746"/>
            <a:ext cx="2049462" cy="3384443"/>
          </a:xfrm>
          <a:prstGeom prst="rect">
            <a:avLst/>
          </a:prstGeom>
          <a:noFill/>
          <a:ln w="19050">
            <a:solidFill>
              <a:srgbClr val="7030A0"/>
            </a:solidFill>
            <a:prstDash val="sys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5" name="Date Placeholder 4">
            <a:extLst>
              <a:ext uri="{FF2B5EF4-FFF2-40B4-BE49-F238E27FC236}">
                <a16:creationId xmlns:a16="http://schemas.microsoft.com/office/drawing/2014/main" id="{91D03572-907F-088A-E262-F9570279A132}"/>
              </a:ext>
            </a:extLst>
          </p:cNvPr>
          <p:cNvSpPr>
            <a:spLocks noGrp="1"/>
          </p:cNvSpPr>
          <p:nvPr>
            <p:ph type="dt" sz="half" idx="10"/>
          </p:nvPr>
        </p:nvSpPr>
        <p:spPr/>
        <p:txBody>
          <a:bodyPr/>
          <a:lstStyle/>
          <a:p>
            <a:r>
              <a:rPr lang="en-US" dirty="0"/>
              <a:t>29 May 2024</a:t>
            </a:r>
          </a:p>
        </p:txBody>
      </p:sp>
      <p:sp>
        <p:nvSpPr>
          <p:cNvPr id="6" name="Footer Placeholder 5">
            <a:extLst>
              <a:ext uri="{FF2B5EF4-FFF2-40B4-BE49-F238E27FC236}">
                <a16:creationId xmlns:a16="http://schemas.microsoft.com/office/drawing/2014/main" id="{42F1163A-1AF1-73CC-30A7-C845BE7814BB}"/>
              </a:ext>
            </a:extLst>
          </p:cNvPr>
          <p:cNvSpPr>
            <a:spLocks noGrp="1"/>
          </p:cNvSpPr>
          <p:nvPr>
            <p:ph type="ftr" sz="quarter" idx="11"/>
          </p:nvPr>
        </p:nvSpPr>
        <p:spPr/>
        <p:txBody>
          <a:bodyPr/>
          <a:lstStyle/>
          <a:p>
            <a:r>
              <a:rPr lang="en-US" dirty="0"/>
              <a:t>Tiziano Baroncelli | </a:t>
            </a:r>
            <a:r>
              <a:rPr lang="en-GB" dirty="0"/>
              <a:t>Engineering Development of the DarkSide 20k AAr Cryogenic System</a:t>
            </a:r>
            <a:endParaRPr lang="en-US" dirty="0"/>
          </a:p>
        </p:txBody>
      </p:sp>
      <p:sp>
        <p:nvSpPr>
          <p:cNvPr id="7" name="Slide Number Placeholder 6">
            <a:extLst>
              <a:ext uri="{FF2B5EF4-FFF2-40B4-BE49-F238E27FC236}">
                <a16:creationId xmlns:a16="http://schemas.microsoft.com/office/drawing/2014/main" id="{DF9034BE-8BDA-331F-E020-CFEAF264FAAA}"/>
              </a:ext>
            </a:extLst>
          </p:cNvPr>
          <p:cNvSpPr>
            <a:spLocks noGrp="1"/>
          </p:cNvSpPr>
          <p:nvPr>
            <p:ph type="sldNum" sz="quarter" idx="12"/>
          </p:nvPr>
        </p:nvSpPr>
        <p:spPr/>
        <p:txBody>
          <a:bodyPr/>
          <a:lstStyle/>
          <a:p>
            <a:fld id="{36B5EA5A-BC32-A742-B11B-8E7414D5B535}" type="slidenum">
              <a:rPr lang="en-US" smtClean="0"/>
              <a:pPr/>
              <a:t>19</a:t>
            </a:fld>
            <a:endParaRPr lang="en-US" dirty="0"/>
          </a:p>
        </p:txBody>
      </p:sp>
      <p:sp>
        <p:nvSpPr>
          <p:cNvPr id="20" name="TextBox 19">
            <a:extLst>
              <a:ext uri="{FF2B5EF4-FFF2-40B4-BE49-F238E27FC236}">
                <a16:creationId xmlns:a16="http://schemas.microsoft.com/office/drawing/2014/main" id="{56DCB681-7F40-658A-3937-1D07AFFC29FC}"/>
              </a:ext>
            </a:extLst>
          </p:cNvPr>
          <p:cNvSpPr txBox="1"/>
          <p:nvPr/>
        </p:nvSpPr>
        <p:spPr>
          <a:xfrm>
            <a:off x="338537" y="1033914"/>
            <a:ext cx="1980000" cy="307777"/>
          </a:xfrm>
          <a:prstGeom prst="rect">
            <a:avLst/>
          </a:prstGeom>
          <a:noFill/>
          <a:ln>
            <a:noFill/>
          </a:ln>
        </p:spPr>
        <p:txBody>
          <a:bodyPr wrap="square" lIns="0" tIns="0" rIns="0" bIns="0" rtlCol="0">
            <a:spAutoFit/>
          </a:bodyPr>
          <a:lstStyle/>
          <a:p>
            <a:pPr algn="ctr"/>
            <a:r>
              <a:rPr lang="en-US" sz="2000" dirty="0">
                <a:solidFill>
                  <a:srgbClr val="7030A0"/>
                </a:solidFill>
              </a:rPr>
              <a:t>Warm panel</a:t>
            </a:r>
            <a:endParaRPr lang="en-GB" sz="2000" dirty="0">
              <a:solidFill>
                <a:srgbClr val="7030A0"/>
              </a:solidFill>
            </a:endParaRPr>
          </a:p>
        </p:txBody>
      </p:sp>
      <p:sp>
        <p:nvSpPr>
          <p:cNvPr id="45" name="Title 6">
            <a:extLst>
              <a:ext uri="{FF2B5EF4-FFF2-40B4-BE49-F238E27FC236}">
                <a16:creationId xmlns:a16="http://schemas.microsoft.com/office/drawing/2014/main" id="{0B350364-876F-4A03-5C16-6D9DB2581192}"/>
              </a:ext>
            </a:extLst>
          </p:cNvPr>
          <p:cNvSpPr txBox="1">
            <a:spLocks/>
          </p:cNvSpPr>
          <p:nvPr/>
        </p:nvSpPr>
        <p:spPr>
          <a:xfrm>
            <a:off x="407202" y="120903"/>
            <a:ext cx="10888661" cy="510656"/>
          </a:xfrm>
          <a:prstGeom prst="rect">
            <a:avLst/>
          </a:prstGeom>
          <a:solidFill>
            <a:schemeClr val="bg1"/>
          </a:solidFill>
        </p:spPr>
        <p:txBody>
          <a:bodyPr vert="horz" lIns="0" tIns="0" rIns="0" bIns="0" rtlCol="0" anchor="t" anchorCtr="0">
            <a:noAutofit/>
          </a:bodyPr>
          <a:lst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a:lstStyle>
          <a:p>
            <a:r>
              <a:rPr lang="en-US" sz="2800" dirty="0"/>
              <a:t>4. Overview of the DarkSide 20k AAr system (warm panel)</a:t>
            </a:r>
            <a:endParaRPr lang="en-GB" sz="2800" dirty="0"/>
          </a:p>
        </p:txBody>
      </p:sp>
      <p:sp>
        <p:nvSpPr>
          <p:cNvPr id="2" name="TextBox 1">
            <a:extLst>
              <a:ext uri="{FF2B5EF4-FFF2-40B4-BE49-F238E27FC236}">
                <a16:creationId xmlns:a16="http://schemas.microsoft.com/office/drawing/2014/main" id="{7C11AE81-4944-AF7B-0EB2-49EB26F818AF}"/>
              </a:ext>
            </a:extLst>
          </p:cNvPr>
          <p:cNvSpPr txBox="1"/>
          <p:nvPr/>
        </p:nvSpPr>
        <p:spPr>
          <a:xfrm>
            <a:off x="367274" y="5862463"/>
            <a:ext cx="2809730" cy="461665"/>
          </a:xfrm>
          <a:prstGeom prst="rect">
            <a:avLst/>
          </a:prstGeom>
          <a:noFill/>
        </p:spPr>
        <p:txBody>
          <a:bodyPr wrap="square">
            <a:spAutoFit/>
          </a:bodyPr>
          <a:lstStyle/>
          <a:p>
            <a:pPr algn="ctr"/>
            <a:r>
              <a:rPr lang="en-US" sz="1200" i="1" dirty="0">
                <a:solidFill>
                  <a:srgbClr val="000000"/>
                </a:solidFill>
              </a:rPr>
              <a:t>Fig. 4.1 – DarkSide 20k AAr P&amp;ID (warm panel detail).</a:t>
            </a:r>
            <a:endParaRPr lang="en-GB" sz="1200" i="1" dirty="0">
              <a:solidFill>
                <a:srgbClr val="000000"/>
              </a:solidFill>
            </a:endParaRPr>
          </a:p>
        </p:txBody>
      </p:sp>
    </p:spTree>
    <p:extLst>
      <p:ext uri="{BB962C8B-B14F-4D97-AF65-F5344CB8AC3E}">
        <p14:creationId xmlns:p14="http://schemas.microsoft.com/office/powerpoint/2010/main" val="14636956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0"/>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20"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Picture Placeholder 16">
            <a:extLst>
              <a:ext uri="{FF2B5EF4-FFF2-40B4-BE49-F238E27FC236}">
                <a16:creationId xmlns:a16="http://schemas.microsoft.com/office/drawing/2014/main" id="{8863EC89-CB31-ADCE-4862-8FEF166AEA9A}"/>
              </a:ext>
            </a:extLst>
          </p:cNvPr>
          <p:cNvPicPr>
            <a:picLocks noGrp="1" noChangeAspect="1"/>
          </p:cNvPicPr>
          <p:nvPr>
            <p:ph type="pic" sz="quarter" idx="13"/>
          </p:nvPr>
        </p:nvPicPr>
        <p:blipFill>
          <a:blip r:embed="rId2"/>
          <a:srcRect l="571" r="571"/>
          <a:stretch/>
        </p:blipFill>
        <p:spPr>
          <a:xfrm>
            <a:off x="6266666" y="155925"/>
            <a:ext cx="5787512" cy="6116411"/>
          </a:xfrm>
        </p:spPr>
      </p:pic>
      <p:sp>
        <p:nvSpPr>
          <p:cNvPr id="7" name="Title 6">
            <a:extLst>
              <a:ext uri="{FF2B5EF4-FFF2-40B4-BE49-F238E27FC236}">
                <a16:creationId xmlns:a16="http://schemas.microsoft.com/office/drawing/2014/main" id="{1208A062-91DB-C91E-E7A0-2CA47C0B4D25}"/>
              </a:ext>
            </a:extLst>
          </p:cNvPr>
          <p:cNvSpPr>
            <a:spLocks noGrp="1"/>
          </p:cNvSpPr>
          <p:nvPr>
            <p:ph type="title"/>
          </p:nvPr>
        </p:nvSpPr>
        <p:spPr>
          <a:xfrm>
            <a:off x="407202" y="120903"/>
            <a:ext cx="10888661" cy="510656"/>
          </a:xfrm>
        </p:spPr>
        <p:txBody>
          <a:bodyPr/>
          <a:lstStyle/>
          <a:p>
            <a:r>
              <a:rPr lang="en-US" sz="2800" dirty="0"/>
              <a:t>1. Overview of the DarkSide 20k experiment</a:t>
            </a:r>
            <a:endParaRPr lang="en-GB" sz="2800" dirty="0"/>
          </a:p>
        </p:txBody>
      </p:sp>
      <p:sp>
        <p:nvSpPr>
          <p:cNvPr id="8" name="Content Placeholder 7">
            <a:extLst>
              <a:ext uri="{FF2B5EF4-FFF2-40B4-BE49-F238E27FC236}">
                <a16:creationId xmlns:a16="http://schemas.microsoft.com/office/drawing/2014/main" id="{7A8DE4BC-FF73-198C-030E-D147D0C629A4}"/>
              </a:ext>
            </a:extLst>
          </p:cNvPr>
          <p:cNvSpPr>
            <a:spLocks noGrp="1"/>
          </p:cNvSpPr>
          <p:nvPr>
            <p:ph sz="half" idx="1"/>
          </p:nvPr>
        </p:nvSpPr>
        <p:spPr>
          <a:xfrm>
            <a:off x="407987" y="784216"/>
            <a:ext cx="5854410" cy="5416559"/>
          </a:xfrm>
        </p:spPr>
        <p:txBody>
          <a:bodyPr>
            <a:normAutofit/>
          </a:bodyPr>
          <a:lstStyle/>
          <a:p>
            <a:pPr marL="342900" indent="-342900" algn="just">
              <a:buFont typeface="Arial" panose="020B0604020202020204" pitchFamily="34" charset="0"/>
              <a:buChar char="•"/>
            </a:pPr>
            <a:r>
              <a:rPr lang="en-US" sz="2000" b="0" dirty="0"/>
              <a:t>Time Projection Chamber (TPC) filled with 51 ton of liquid underground Ar (UAr).</a:t>
            </a:r>
          </a:p>
          <a:p>
            <a:pPr marL="342900" indent="-342900" algn="just">
              <a:buFont typeface="Arial" panose="020B0604020202020204" pitchFamily="34" charset="0"/>
              <a:buChar char="•"/>
            </a:pPr>
            <a:r>
              <a:rPr lang="en-US" sz="2000" b="0" dirty="0"/>
              <a:t>Cryostat filled with 700 ton of liquid atmospheric Ar (AAr).</a:t>
            </a:r>
          </a:p>
          <a:p>
            <a:pPr marL="342900" indent="-342900" algn="just">
              <a:buFont typeface="Arial" panose="020B0604020202020204" pitchFamily="34" charset="0"/>
              <a:buChar char="•"/>
            </a:pPr>
            <a:r>
              <a:rPr lang="en-US" sz="2000" b="0" dirty="0"/>
              <a:t>Inner neutron veto between TPC and inner vessel.</a:t>
            </a:r>
          </a:p>
          <a:p>
            <a:pPr marL="342900" indent="-342900" algn="just">
              <a:buFont typeface="Arial" panose="020B0604020202020204" pitchFamily="34" charset="0"/>
              <a:buChar char="•"/>
            </a:pPr>
            <a:r>
              <a:rPr lang="en-US" sz="2000" b="0" dirty="0"/>
              <a:t>Outer muon veto between outer membrane and inner vessel.</a:t>
            </a:r>
          </a:p>
        </p:txBody>
      </p:sp>
      <p:sp>
        <p:nvSpPr>
          <p:cNvPr id="4" name="Date Placeholder 3">
            <a:extLst>
              <a:ext uri="{FF2B5EF4-FFF2-40B4-BE49-F238E27FC236}">
                <a16:creationId xmlns:a16="http://schemas.microsoft.com/office/drawing/2014/main" id="{03140EFF-D7F8-CFBB-D156-808A5E21D65E}"/>
              </a:ext>
            </a:extLst>
          </p:cNvPr>
          <p:cNvSpPr>
            <a:spLocks noGrp="1"/>
          </p:cNvSpPr>
          <p:nvPr>
            <p:ph type="dt" sz="half" idx="14"/>
          </p:nvPr>
        </p:nvSpPr>
        <p:spPr/>
        <p:txBody>
          <a:bodyPr/>
          <a:lstStyle/>
          <a:p>
            <a:r>
              <a:rPr lang="en-US" dirty="0"/>
              <a:t>29 May 2024</a:t>
            </a:r>
          </a:p>
        </p:txBody>
      </p:sp>
      <p:sp>
        <p:nvSpPr>
          <p:cNvPr id="5" name="Footer Placeholder 4">
            <a:extLst>
              <a:ext uri="{FF2B5EF4-FFF2-40B4-BE49-F238E27FC236}">
                <a16:creationId xmlns:a16="http://schemas.microsoft.com/office/drawing/2014/main" id="{D25C5278-2F62-09E8-8781-F44594E5A1A1}"/>
              </a:ext>
            </a:extLst>
          </p:cNvPr>
          <p:cNvSpPr>
            <a:spLocks noGrp="1"/>
          </p:cNvSpPr>
          <p:nvPr>
            <p:ph type="ftr" sz="quarter" idx="15"/>
          </p:nvPr>
        </p:nvSpPr>
        <p:spPr/>
        <p:txBody>
          <a:bodyPr/>
          <a:lstStyle/>
          <a:p>
            <a:r>
              <a:rPr lang="en-US" dirty="0"/>
              <a:t>Tiziano Baroncelli | </a:t>
            </a:r>
            <a:r>
              <a:rPr lang="en-GB" dirty="0"/>
              <a:t>Engineering Development of the DarkSide 20k AAr Cryogenic System</a:t>
            </a:r>
            <a:endParaRPr lang="en-US" dirty="0"/>
          </a:p>
        </p:txBody>
      </p:sp>
      <p:sp>
        <p:nvSpPr>
          <p:cNvPr id="6" name="Slide Number Placeholder 5">
            <a:extLst>
              <a:ext uri="{FF2B5EF4-FFF2-40B4-BE49-F238E27FC236}">
                <a16:creationId xmlns:a16="http://schemas.microsoft.com/office/drawing/2014/main" id="{2C5CA18E-3CC6-5249-DBC7-D8C1A7FCBD82}"/>
              </a:ext>
            </a:extLst>
          </p:cNvPr>
          <p:cNvSpPr>
            <a:spLocks noGrp="1"/>
          </p:cNvSpPr>
          <p:nvPr>
            <p:ph type="sldNum" sz="quarter" idx="16"/>
          </p:nvPr>
        </p:nvSpPr>
        <p:spPr/>
        <p:txBody>
          <a:bodyPr/>
          <a:lstStyle/>
          <a:p>
            <a:fld id="{36B5EA5A-BC32-A742-B11B-8E7414D5B535}" type="slidenum">
              <a:rPr lang="en-US" smtClean="0"/>
              <a:pPr/>
              <a:t>2</a:t>
            </a:fld>
            <a:endParaRPr lang="en-US" dirty="0"/>
          </a:p>
        </p:txBody>
      </p:sp>
      <p:cxnSp>
        <p:nvCxnSpPr>
          <p:cNvPr id="3" name="Straight Connector 2">
            <a:extLst>
              <a:ext uri="{FF2B5EF4-FFF2-40B4-BE49-F238E27FC236}">
                <a16:creationId xmlns:a16="http://schemas.microsoft.com/office/drawing/2014/main" id="{507E0925-26EE-5D9C-031C-DB37F604D262}"/>
              </a:ext>
            </a:extLst>
          </p:cNvPr>
          <p:cNvCxnSpPr>
            <a:cxnSpLocks/>
            <a:endCxn id="10" idx="1"/>
          </p:cNvCxnSpPr>
          <p:nvPr/>
        </p:nvCxnSpPr>
        <p:spPr>
          <a:xfrm>
            <a:off x="9967913" y="3505200"/>
            <a:ext cx="312882" cy="54142"/>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10" name="TextBox 9">
            <a:extLst>
              <a:ext uri="{FF2B5EF4-FFF2-40B4-BE49-F238E27FC236}">
                <a16:creationId xmlns:a16="http://schemas.microsoft.com/office/drawing/2014/main" id="{73440C3B-CBBF-29A3-E0EA-59828DD7B8E1}"/>
              </a:ext>
            </a:extLst>
          </p:cNvPr>
          <p:cNvSpPr txBox="1"/>
          <p:nvPr/>
        </p:nvSpPr>
        <p:spPr>
          <a:xfrm>
            <a:off x="10280795" y="3316159"/>
            <a:ext cx="495155" cy="276999"/>
          </a:xfrm>
          <a:prstGeom prst="rect">
            <a:avLst/>
          </a:prstGeom>
          <a:noFill/>
        </p:spPr>
        <p:txBody>
          <a:bodyPr wrap="square">
            <a:spAutoFit/>
          </a:bodyPr>
          <a:lstStyle/>
          <a:p>
            <a:r>
              <a:rPr lang="en-US" sz="1200" b="0" dirty="0">
                <a:solidFill>
                  <a:srgbClr val="000000"/>
                </a:solidFill>
              </a:rPr>
              <a:t>TPC</a:t>
            </a:r>
            <a:endParaRPr lang="en-GB" sz="1200" dirty="0">
              <a:solidFill>
                <a:srgbClr val="000000"/>
              </a:solidFill>
            </a:endParaRPr>
          </a:p>
        </p:txBody>
      </p:sp>
      <p:cxnSp>
        <p:nvCxnSpPr>
          <p:cNvPr id="16" name="Straight Connector 15">
            <a:extLst>
              <a:ext uri="{FF2B5EF4-FFF2-40B4-BE49-F238E27FC236}">
                <a16:creationId xmlns:a16="http://schemas.microsoft.com/office/drawing/2014/main" id="{99B56F2C-9B66-9825-C647-D1357344D2B1}"/>
              </a:ext>
            </a:extLst>
          </p:cNvPr>
          <p:cNvCxnSpPr>
            <a:cxnSpLocks/>
            <a:endCxn id="18" idx="1"/>
          </p:cNvCxnSpPr>
          <p:nvPr/>
        </p:nvCxnSpPr>
        <p:spPr>
          <a:xfrm flipV="1">
            <a:off x="10121660" y="2721729"/>
            <a:ext cx="123970" cy="1900"/>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18" name="TextBox 17">
            <a:extLst>
              <a:ext uri="{FF2B5EF4-FFF2-40B4-BE49-F238E27FC236}">
                <a16:creationId xmlns:a16="http://schemas.microsoft.com/office/drawing/2014/main" id="{307DA925-234D-2B26-0BF6-6B20243A121F}"/>
              </a:ext>
            </a:extLst>
          </p:cNvPr>
          <p:cNvSpPr txBox="1"/>
          <p:nvPr/>
        </p:nvSpPr>
        <p:spPr>
          <a:xfrm>
            <a:off x="10245630" y="2277413"/>
            <a:ext cx="648951" cy="646331"/>
          </a:xfrm>
          <a:prstGeom prst="rect">
            <a:avLst/>
          </a:prstGeom>
          <a:noFill/>
        </p:spPr>
        <p:txBody>
          <a:bodyPr wrap="square">
            <a:spAutoFit/>
          </a:bodyPr>
          <a:lstStyle/>
          <a:p>
            <a:r>
              <a:rPr lang="en-US" sz="1200" dirty="0">
                <a:solidFill>
                  <a:srgbClr val="000000"/>
                </a:solidFill>
              </a:rPr>
              <a:t>Inner (UAr) vessel</a:t>
            </a:r>
            <a:endParaRPr lang="en-GB" sz="1200" dirty="0">
              <a:solidFill>
                <a:srgbClr val="000000"/>
              </a:solidFill>
            </a:endParaRPr>
          </a:p>
        </p:txBody>
      </p:sp>
      <p:cxnSp>
        <p:nvCxnSpPr>
          <p:cNvPr id="24" name="Straight Connector 23">
            <a:extLst>
              <a:ext uri="{FF2B5EF4-FFF2-40B4-BE49-F238E27FC236}">
                <a16:creationId xmlns:a16="http://schemas.microsoft.com/office/drawing/2014/main" id="{17548412-C6DE-1146-686F-8632029D184B}"/>
              </a:ext>
            </a:extLst>
          </p:cNvPr>
          <p:cNvCxnSpPr>
            <a:cxnSpLocks/>
            <a:endCxn id="25" idx="2"/>
          </p:cNvCxnSpPr>
          <p:nvPr/>
        </p:nvCxnSpPr>
        <p:spPr>
          <a:xfrm flipV="1">
            <a:off x="11214625" y="1089311"/>
            <a:ext cx="133975" cy="270953"/>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25" name="TextBox 24">
            <a:extLst>
              <a:ext uri="{FF2B5EF4-FFF2-40B4-BE49-F238E27FC236}">
                <a16:creationId xmlns:a16="http://schemas.microsoft.com/office/drawing/2014/main" id="{0E2915AD-049C-7303-9B0A-D0193AB98BBA}"/>
              </a:ext>
            </a:extLst>
          </p:cNvPr>
          <p:cNvSpPr txBox="1"/>
          <p:nvPr/>
        </p:nvSpPr>
        <p:spPr>
          <a:xfrm>
            <a:off x="10889674" y="607063"/>
            <a:ext cx="974856" cy="461665"/>
          </a:xfrm>
          <a:prstGeom prst="rect">
            <a:avLst/>
          </a:prstGeom>
          <a:noFill/>
        </p:spPr>
        <p:txBody>
          <a:bodyPr wrap="square">
            <a:spAutoFit/>
          </a:bodyPr>
          <a:lstStyle/>
          <a:p>
            <a:pPr algn="ctr"/>
            <a:r>
              <a:rPr lang="en-US" sz="1200" b="0" dirty="0">
                <a:solidFill>
                  <a:srgbClr val="000000"/>
                </a:solidFill>
              </a:rPr>
              <a:t>Warm structure</a:t>
            </a:r>
            <a:endParaRPr lang="en-GB" sz="1200" dirty="0">
              <a:solidFill>
                <a:srgbClr val="000000"/>
              </a:solidFill>
            </a:endParaRPr>
          </a:p>
        </p:txBody>
      </p:sp>
      <p:cxnSp>
        <p:nvCxnSpPr>
          <p:cNvPr id="32" name="Straight Connector 31">
            <a:extLst>
              <a:ext uri="{FF2B5EF4-FFF2-40B4-BE49-F238E27FC236}">
                <a16:creationId xmlns:a16="http://schemas.microsoft.com/office/drawing/2014/main" id="{3E3E534F-9953-B42F-5BA6-407ABA34733A}"/>
              </a:ext>
            </a:extLst>
          </p:cNvPr>
          <p:cNvCxnSpPr>
            <a:cxnSpLocks/>
            <a:endCxn id="33" idx="2"/>
          </p:cNvCxnSpPr>
          <p:nvPr/>
        </p:nvCxnSpPr>
        <p:spPr>
          <a:xfrm flipH="1">
            <a:off x="9813821" y="5395716"/>
            <a:ext cx="154092" cy="20770"/>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33" name="TextBox 32">
            <a:extLst>
              <a:ext uri="{FF2B5EF4-FFF2-40B4-BE49-F238E27FC236}">
                <a16:creationId xmlns:a16="http://schemas.microsoft.com/office/drawing/2014/main" id="{3AF12BB9-39FE-07EC-A0DD-FF8CB52EF26C}"/>
              </a:ext>
            </a:extLst>
          </p:cNvPr>
          <p:cNvSpPr txBox="1"/>
          <p:nvPr/>
        </p:nvSpPr>
        <p:spPr>
          <a:xfrm>
            <a:off x="9098658" y="4749572"/>
            <a:ext cx="1519160" cy="461665"/>
          </a:xfrm>
          <a:prstGeom prst="rect">
            <a:avLst/>
          </a:prstGeom>
          <a:noFill/>
        </p:spPr>
        <p:txBody>
          <a:bodyPr wrap="square">
            <a:spAutoFit/>
          </a:bodyPr>
          <a:lstStyle/>
          <a:p>
            <a:pPr algn="ctr"/>
            <a:r>
              <a:rPr lang="en-US" sz="1200" b="0" dirty="0">
                <a:solidFill>
                  <a:srgbClr val="000000"/>
                </a:solidFill>
              </a:rPr>
              <a:t>Cryostat membrane (cold structure)</a:t>
            </a:r>
            <a:endParaRPr lang="en-GB" sz="1200" dirty="0">
              <a:solidFill>
                <a:srgbClr val="000000"/>
              </a:solidFill>
            </a:endParaRPr>
          </a:p>
        </p:txBody>
      </p:sp>
      <p:sp>
        <p:nvSpPr>
          <p:cNvPr id="11" name="TextBox 10">
            <a:extLst>
              <a:ext uri="{FF2B5EF4-FFF2-40B4-BE49-F238E27FC236}">
                <a16:creationId xmlns:a16="http://schemas.microsoft.com/office/drawing/2014/main" id="{CB4CA300-FD15-5B56-2FB8-EF8E801945F1}"/>
              </a:ext>
            </a:extLst>
          </p:cNvPr>
          <p:cNvSpPr txBox="1"/>
          <p:nvPr/>
        </p:nvSpPr>
        <p:spPr>
          <a:xfrm>
            <a:off x="6781800" y="5973938"/>
            <a:ext cx="4752975" cy="276999"/>
          </a:xfrm>
          <a:prstGeom prst="rect">
            <a:avLst/>
          </a:prstGeom>
          <a:noFill/>
        </p:spPr>
        <p:txBody>
          <a:bodyPr wrap="square">
            <a:spAutoFit/>
          </a:bodyPr>
          <a:lstStyle/>
          <a:p>
            <a:pPr algn="ctr"/>
            <a:r>
              <a:rPr lang="en-US" sz="1200" i="1" dirty="0">
                <a:solidFill>
                  <a:srgbClr val="000000"/>
                </a:solidFill>
              </a:rPr>
              <a:t>Fig. 1.1 - DarkSide 20k cryostat</a:t>
            </a:r>
            <a:endParaRPr lang="en-GB" sz="1200" i="1" dirty="0">
              <a:solidFill>
                <a:srgbClr val="000000"/>
              </a:solidFill>
            </a:endParaRPr>
          </a:p>
        </p:txBody>
      </p:sp>
      <p:sp>
        <p:nvSpPr>
          <p:cNvPr id="14" name="TextBox 13">
            <a:extLst>
              <a:ext uri="{FF2B5EF4-FFF2-40B4-BE49-F238E27FC236}">
                <a16:creationId xmlns:a16="http://schemas.microsoft.com/office/drawing/2014/main" id="{D5880A6B-B824-A5E0-E0F2-8F06DC4FBD27}"/>
              </a:ext>
            </a:extLst>
          </p:cNvPr>
          <p:cNvSpPr txBox="1"/>
          <p:nvPr/>
        </p:nvSpPr>
        <p:spPr>
          <a:xfrm>
            <a:off x="8487720" y="3387615"/>
            <a:ext cx="1303034" cy="369332"/>
          </a:xfrm>
          <a:prstGeom prst="rect">
            <a:avLst/>
          </a:prstGeom>
          <a:solidFill>
            <a:schemeClr val="bg1"/>
          </a:solidFill>
          <a:ln>
            <a:solidFill>
              <a:srgbClr val="000000"/>
            </a:solidFill>
          </a:ln>
        </p:spPr>
        <p:txBody>
          <a:bodyPr vert="horz" wrap="square">
            <a:spAutoFit/>
          </a:bodyPr>
          <a:lstStyle/>
          <a:p>
            <a:pPr algn="ctr"/>
            <a:r>
              <a:rPr lang="en-US" sz="1800" b="0" dirty="0"/>
              <a:t>Liquid UAr</a:t>
            </a:r>
            <a:endParaRPr lang="en-GB" dirty="0"/>
          </a:p>
        </p:txBody>
      </p:sp>
      <p:sp>
        <p:nvSpPr>
          <p:cNvPr id="15" name="TextBox 14">
            <a:extLst>
              <a:ext uri="{FF2B5EF4-FFF2-40B4-BE49-F238E27FC236}">
                <a16:creationId xmlns:a16="http://schemas.microsoft.com/office/drawing/2014/main" id="{4F8FCA1C-9B39-81EB-3452-B3141EFDD21E}"/>
              </a:ext>
            </a:extLst>
          </p:cNvPr>
          <p:cNvSpPr txBox="1"/>
          <p:nvPr/>
        </p:nvSpPr>
        <p:spPr>
          <a:xfrm>
            <a:off x="7553519" y="4795738"/>
            <a:ext cx="1303034" cy="369332"/>
          </a:xfrm>
          <a:prstGeom prst="rect">
            <a:avLst/>
          </a:prstGeom>
          <a:solidFill>
            <a:schemeClr val="bg1"/>
          </a:solidFill>
          <a:ln>
            <a:solidFill>
              <a:srgbClr val="000000"/>
            </a:solidFill>
          </a:ln>
        </p:spPr>
        <p:txBody>
          <a:bodyPr vert="horz" wrap="square">
            <a:spAutoFit/>
          </a:bodyPr>
          <a:lstStyle/>
          <a:p>
            <a:pPr algn="ctr"/>
            <a:r>
              <a:rPr lang="en-US" sz="1800" b="0" dirty="0"/>
              <a:t>Liquid AAr</a:t>
            </a:r>
            <a:endParaRPr lang="en-GB" dirty="0"/>
          </a:p>
        </p:txBody>
      </p:sp>
    </p:spTree>
    <p:extLst>
      <p:ext uri="{BB962C8B-B14F-4D97-AF65-F5344CB8AC3E}">
        <p14:creationId xmlns:p14="http://schemas.microsoft.com/office/powerpoint/2010/main" val="266267402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4BED4033-FA7D-7467-C5BB-77FEC85A6220}"/>
              </a:ext>
            </a:extLst>
          </p:cNvPr>
          <p:cNvSpPr>
            <a:spLocks noGrp="1"/>
          </p:cNvSpPr>
          <p:nvPr>
            <p:ph type="dt" sz="half" idx="10"/>
          </p:nvPr>
        </p:nvSpPr>
        <p:spPr/>
        <p:txBody>
          <a:bodyPr/>
          <a:lstStyle/>
          <a:p>
            <a:fld id="{312CAFC2-26B6-134E-85E5-5D171C2C5E12}" type="datetime3">
              <a:rPr lang="en-US" smtClean="0"/>
              <a:t>29 May 2024</a:t>
            </a:fld>
            <a:endParaRPr lang="en-US" dirty="0"/>
          </a:p>
        </p:txBody>
      </p:sp>
      <p:sp>
        <p:nvSpPr>
          <p:cNvPr id="5" name="Footer Placeholder 4">
            <a:extLst>
              <a:ext uri="{FF2B5EF4-FFF2-40B4-BE49-F238E27FC236}">
                <a16:creationId xmlns:a16="http://schemas.microsoft.com/office/drawing/2014/main" id="{EDFC8F41-282F-5498-AE55-0C25D0DC2E81}"/>
              </a:ext>
            </a:extLst>
          </p:cNvPr>
          <p:cNvSpPr>
            <a:spLocks noGrp="1"/>
          </p:cNvSpPr>
          <p:nvPr>
            <p:ph type="ftr" sz="quarter" idx="11"/>
          </p:nvPr>
        </p:nvSpPr>
        <p:spPr/>
        <p:txBody>
          <a:bodyPr/>
          <a:lstStyle/>
          <a:p>
            <a:r>
              <a:rPr lang="en-US" dirty="0"/>
              <a:t>Tiziano Baroncelli | </a:t>
            </a:r>
            <a:r>
              <a:rPr lang="en-GB" dirty="0"/>
              <a:t>Engineering Development of the DarkSide 20k AAr Cryogenic System</a:t>
            </a:r>
            <a:endParaRPr lang="en-US" dirty="0"/>
          </a:p>
        </p:txBody>
      </p:sp>
      <p:sp>
        <p:nvSpPr>
          <p:cNvPr id="6" name="Slide Number Placeholder 5">
            <a:extLst>
              <a:ext uri="{FF2B5EF4-FFF2-40B4-BE49-F238E27FC236}">
                <a16:creationId xmlns:a16="http://schemas.microsoft.com/office/drawing/2014/main" id="{F0E3A6C7-E175-FA1E-52C3-5D441E9EC4D6}"/>
              </a:ext>
            </a:extLst>
          </p:cNvPr>
          <p:cNvSpPr>
            <a:spLocks noGrp="1"/>
          </p:cNvSpPr>
          <p:nvPr>
            <p:ph type="sldNum" sz="quarter" idx="12"/>
          </p:nvPr>
        </p:nvSpPr>
        <p:spPr/>
        <p:txBody>
          <a:bodyPr/>
          <a:lstStyle/>
          <a:p>
            <a:fld id="{36B5EA5A-BC32-A742-B11B-8E7414D5B535}" type="slidenum">
              <a:rPr lang="en-US" smtClean="0"/>
              <a:pPr/>
              <a:t>20</a:t>
            </a:fld>
            <a:endParaRPr lang="en-US" dirty="0"/>
          </a:p>
        </p:txBody>
      </p:sp>
      <p:sp>
        <p:nvSpPr>
          <p:cNvPr id="2" name="Title 6">
            <a:extLst>
              <a:ext uri="{FF2B5EF4-FFF2-40B4-BE49-F238E27FC236}">
                <a16:creationId xmlns:a16="http://schemas.microsoft.com/office/drawing/2014/main" id="{1D28C73E-1D29-1684-5681-2B57440E9A67}"/>
              </a:ext>
            </a:extLst>
          </p:cNvPr>
          <p:cNvSpPr txBox="1">
            <a:spLocks/>
          </p:cNvSpPr>
          <p:nvPr/>
        </p:nvSpPr>
        <p:spPr>
          <a:xfrm>
            <a:off x="407203" y="120903"/>
            <a:ext cx="7613392" cy="510656"/>
          </a:xfrm>
          <a:prstGeom prst="rect">
            <a:avLst/>
          </a:prstGeom>
          <a:solidFill>
            <a:schemeClr val="bg1"/>
          </a:solidFill>
        </p:spPr>
        <p:txBody>
          <a:bodyPr vert="horz" lIns="0" tIns="0" rIns="0" bIns="0" rtlCol="0" anchor="t" anchorCtr="0">
            <a:noAutofit/>
          </a:bodyPr>
          <a:lst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a:lstStyle>
          <a:p>
            <a:r>
              <a:rPr lang="en-US" sz="2800" dirty="0"/>
              <a:t>4. Warm panel – project development</a:t>
            </a:r>
            <a:endParaRPr lang="en-GB" sz="2800" u="sng" dirty="0"/>
          </a:p>
        </p:txBody>
      </p:sp>
      <p:graphicFrame>
        <p:nvGraphicFramePr>
          <p:cNvPr id="9" name="Table 8">
            <a:extLst>
              <a:ext uri="{FF2B5EF4-FFF2-40B4-BE49-F238E27FC236}">
                <a16:creationId xmlns:a16="http://schemas.microsoft.com/office/drawing/2014/main" id="{8479B069-EEE9-E639-9856-21E67A8478FA}"/>
              </a:ext>
            </a:extLst>
          </p:cNvPr>
          <p:cNvGraphicFramePr>
            <a:graphicFrameLocks noGrp="1"/>
          </p:cNvGraphicFramePr>
          <p:nvPr/>
        </p:nvGraphicFramePr>
        <p:xfrm>
          <a:off x="803275" y="1125538"/>
          <a:ext cx="10585991" cy="4608513"/>
        </p:xfrm>
        <a:graphic>
          <a:graphicData uri="http://schemas.openxmlformats.org/drawingml/2006/table">
            <a:tbl>
              <a:tblPr>
                <a:tableStyleId>{ED083AE6-46FA-4A59-8FB0-9F97EB10719F}</a:tableStyleId>
              </a:tblPr>
              <a:tblGrid>
                <a:gridCol w="1097265">
                  <a:extLst>
                    <a:ext uri="{9D8B030D-6E8A-4147-A177-3AD203B41FA5}">
                      <a16:colId xmlns:a16="http://schemas.microsoft.com/office/drawing/2014/main" val="1168634986"/>
                    </a:ext>
                  </a:extLst>
                </a:gridCol>
                <a:gridCol w="783761">
                  <a:extLst>
                    <a:ext uri="{9D8B030D-6E8A-4147-A177-3AD203B41FA5}">
                      <a16:colId xmlns:a16="http://schemas.microsoft.com/office/drawing/2014/main" val="3233189540"/>
                    </a:ext>
                  </a:extLst>
                </a:gridCol>
                <a:gridCol w="877812">
                  <a:extLst>
                    <a:ext uri="{9D8B030D-6E8A-4147-A177-3AD203B41FA5}">
                      <a16:colId xmlns:a16="http://schemas.microsoft.com/office/drawing/2014/main" val="3715987574"/>
                    </a:ext>
                  </a:extLst>
                </a:gridCol>
                <a:gridCol w="752410">
                  <a:extLst>
                    <a:ext uri="{9D8B030D-6E8A-4147-A177-3AD203B41FA5}">
                      <a16:colId xmlns:a16="http://schemas.microsoft.com/office/drawing/2014/main" val="1003954142"/>
                    </a:ext>
                  </a:extLst>
                </a:gridCol>
                <a:gridCol w="909162">
                  <a:extLst>
                    <a:ext uri="{9D8B030D-6E8A-4147-A177-3AD203B41FA5}">
                      <a16:colId xmlns:a16="http://schemas.microsoft.com/office/drawing/2014/main" val="519287818"/>
                    </a:ext>
                  </a:extLst>
                </a:gridCol>
                <a:gridCol w="836011">
                  <a:extLst>
                    <a:ext uri="{9D8B030D-6E8A-4147-A177-3AD203B41FA5}">
                      <a16:colId xmlns:a16="http://schemas.microsoft.com/office/drawing/2014/main" val="1061138581"/>
                    </a:ext>
                  </a:extLst>
                </a:gridCol>
                <a:gridCol w="992763">
                  <a:extLst>
                    <a:ext uri="{9D8B030D-6E8A-4147-A177-3AD203B41FA5}">
                      <a16:colId xmlns:a16="http://schemas.microsoft.com/office/drawing/2014/main" val="757399647"/>
                    </a:ext>
                  </a:extLst>
                </a:gridCol>
                <a:gridCol w="836011">
                  <a:extLst>
                    <a:ext uri="{9D8B030D-6E8A-4147-A177-3AD203B41FA5}">
                      <a16:colId xmlns:a16="http://schemas.microsoft.com/office/drawing/2014/main" val="1869740718"/>
                    </a:ext>
                  </a:extLst>
                </a:gridCol>
                <a:gridCol w="512057">
                  <a:extLst>
                    <a:ext uri="{9D8B030D-6E8A-4147-A177-3AD203B41FA5}">
                      <a16:colId xmlns:a16="http://schemas.microsoft.com/office/drawing/2014/main" val="3424532970"/>
                    </a:ext>
                  </a:extLst>
                </a:gridCol>
                <a:gridCol w="898712">
                  <a:extLst>
                    <a:ext uri="{9D8B030D-6E8A-4147-A177-3AD203B41FA5}">
                      <a16:colId xmlns:a16="http://schemas.microsoft.com/office/drawing/2014/main" val="975476064"/>
                    </a:ext>
                  </a:extLst>
                </a:gridCol>
                <a:gridCol w="773310">
                  <a:extLst>
                    <a:ext uri="{9D8B030D-6E8A-4147-A177-3AD203B41FA5}">
                      <a16:colId xmlns:a16="http://schemas.microsoft.com/office/drawing/2014/main" val="517490125"/>
                    </a:ext>
                  </a:extLst>
                </a:gridCol>
                <a:gridCol w="470256">
                  <a:extLst>
                    <a:ext uri="{9D8B030D-6E8A-4147-A177-3AD203B41FA5}">
                      <a16:colId xmlns:a16="http://schemas.microsoft.com/office/drawing/2014/main" val="724147505"/>
                    </a:ext>
                  </a:extLst>
                </a:gridCol>
                <a:gridCol w="846461">
                  <a:extLst>
                    <a:ext uri="{9D8B030D-6E8A-4147-A177-3AD203B41FA5}">
                      <a16:colId xmlns:a16="http://schemas.microsoft.com/office/drawing/2014/main" val="1165346249"/>
                    </a:ext>
                  </a:extLst>
                </a:gridCol>
              </a:tblGrid>
              <a:tr h="658359">
                <a:tc rowSpan="3">
                  <a:txBody>
                    <a:bodyPr/>
                    <a:lstStyle/>
                    <a:p>
                      <a:pPr algn="ctr" fontAlgn="ctr"/>
                      <a:r>
                        <a:rPr lang="en-GB" sz="1200" b="1" u="none" strike="noStrike" dirty="0">
                          <a:solidFill>
                            <a:srgbClr val="000000"/>
                          </a:solidFill>
                          <a:effectLst/>
                        </a:rPr>
                        <a:t>CONTRACTS</a:t>
                      </a:r>
                      <a:endParaRPr lang="en-GB" sz="1200" b="1" i="0" u="none" strike="noStrike" dirty="0">
                        <a:solidFill>
                          <a:srgbClr val="000000"/>
                        </a:solidFill>
                        <a:effectLst/>
                        <a:latin typeface="Arial" panose="020B0604020202020204" pitchFamily="34" charset="0"/>
                      </a:endParaRPr>
                    </a:p>
                  </a:txBody>
                  <a:tcPr marL="5225" marR="5225" marT="5225" marB="0" anchor="ctr"/>
                </a:tc>
                <a:tc gridSpan="12">
                  <a:txBody>
                    <a:bodyPr/>
                    <a:lstStyle/>
                    <a:p>
                      <a:pPr algn="ctr" fontAlgn="ctr"/>
                      <a:r>
                        <a:rPr lang="en-GB" sz="1200" b="1" u="none" strike="noStrike" dirty="0">
                          <a:solidFill>
                            <a:srgbClr val="000000"/>
                          </a:solidFill>
                          <a:effectLst/>
                        </a:rPr>
                        <a:t>WORK BREAKDOWN STRUCTURE (WORKING PACKAGES)</a:t>
                      </a:r>
                      <a:endParaRPr lang="en-GB" sz="1200" b="1" i="0" u="none" strike="noStrike" dirty="0">
                        <a:solidFill>
                          <a:srgbClr val="000000"/>
                        </a:solidFill>
                        <a:effectLst/>
                        <a:latin typeface="Arial" panose="020B0604020202020204" pitchFamily="34" charset="0"/>
                      </a:endParaRPr>
                    </a:p>
                  </a:txBody>
                  <a:tcPr marL="5225" marR="5225" marT="5225" marB="0" anchor="ct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2746592176"/>
                  </a:ext>
                </a:extLst>
              </a:tr>
              <a:tr h="658359">
                <a:tc vMerge="1">
                  <a:txBody>
                    <a:bodyPr/>
                    <a:lstStyle/>
                    <a:p>
                      <a:pPr algn="ctr" fontAlgn="ctr"/>
                      <a:endParaRPr lang="en-GB" sz="800" b="1" i="0" u="none" strike="noStrike" dirty="0">
                        <a:solidFill>
                          <a:srgbClr val="000000"/>
                        </a:solidFill>
                        <a:effectLst/>
                        <a:latin typeface="Arial" panose="020B0604020202020204" pitchFamily="34" charset="0"/>
                      </a:endParaRPr>
                    </a:p>
                  </a:txBody>
                  <a:tcPr marL="5225" marR="5225" marT="5225" marB="0" anchor="ctr"/>
                </a:tc>
                <a:tc gridSpan="8">
                  <a:txBody>
                    <a:bodyPr/>
                    <a:lstStyle/>
                    <a:p>
                      <a:pPr algn="ctr" fontAlgn="ctr"/>
                      <a:r>
                        <a:rPr lang="en-GB" sz="1200" u="none" strike="noStrike" dirty="0">
                          <a:solidFill>
                            <a:srgbClr val="000000"/>
                          </a:solidFill>
                          <a:effectLst/>
                        </a:rPr>
                        <a:t>PROJECT DEVELOPMENT</a:t>
                      </a:r>
                      <a:endParaRPr lang="en-GB" sz="1200" b="1" i="0" u="none" strike="noStrike" dirty="0">
                        <a:solidFill>
                          <a:srgbClr val="000000"/>
                        </a:solidFill>
                        <a:effectLst/>
                        <a:latin typeface="Arial" panose="020B0604020202020204" pitchFamily="34" charset="0"/>
                      </a:endParaRPr>
                    </a:p>
                  </a:txBody>
                  <a:tcPr marL="5225" marR="5225" marT="5225" marB="0" anchor="ct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gridSpan="4">
                  <a:txBody>
                    <a:bodyPr/>
                    <a:lstStyle/>
                    <a:p>
                      <a:pPr algn="ctr" fontAlgn="ctr"/>
                      <a:r>
                        <a:rPr lang="en-GB" sz="1200" u="none" strike="noStrike">
                          <a:solidFill>
                            <a:srgbClr val="000000"/>
                          </a:solidFill>
                          <a:effectLst/>
                        </a:rPr>
                        <a:t>CONFIGURATION MANAGEMENT</a:t>
                      </a:r>
                      <a:endParaRPr lang="en-GB" sz="1200" b="1" i="0" u="none" strike="noStrike">
                        <a:solidFill>
                          <a:srgbClr val="000000"/>
                        </a:solidFill>
                        <a:effectLst/>
                        <a:latin typeface="Arial" panose="020B0604020202020204" pitchFamily="34" charset="0"/>
                      </a:endParaRPr>
                    </a:p>
                  </a:txBody>
                  <a:tcPr marL="5225" marR="5225" marT="5225" marB="0" anchor="ctr"/>
                </a:tc>
                <a:tc hMerge="1">
                  <a:txBody>
                    <a:bodyPr/>
                    <a:lstStyle/>
                    <a:p>
                      <a:endParaRPr lang="en-GB"/>
                    </a:p>
                  </a:txBody>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954787613"/>
                  </a:ext>
                </a:extLst>
              </a:tr>
              <a:tr h="658359">
                <a:tc vMerge="1">
                  <a:txBody>
                    <a:bodyPr/>
                    <a:lstStyle/>
                    <a:p>
                      <a:endParaRPr dirty="0"/>
                    </a:p>
                  </a:txBody>
                  <a:tcPr marL="5225" marR="5225" marT="5225" marB="0" anchor="ctr"/>
                </a:tc>
                <a:tc>
                  <a:txBody>
                    <a:bodyPr/>
                    <a:lstStyle/>
                    <a:p>
                      <a:pPr algn="ctr" fontAlgn="ctr"/>
                      <a:r>
                        <a:rPr lang="en-GB" sz="900" u="none" strike="noStrike">
                          <a:solidFill>
                            <a:srgbClr val="000000"/>
                          </a:solidFill>
                          <a:effectLst/>
                        </a:rPr>
                        <a:t>PROCESS</a:t>
                      </a:r>
                      <a:endParaRPr lang="en-GB" sz="900" b="0" i="1" u="none" strike="noStrike">
                        <a:solidFill>
                          <a:srgbClr val="000000"/>
                        </a:solidFill>
                        <a:effectLst/>
                        <a:latin typeface="Arial" panose="020B0604020202020204" pitchFamily="34" charset="0"/>
                      </a:endParaRPr>
                    </a:p>
                  </a:txBody>
                  <a:tcPr marL="5225" marR="5225" marT="5225" marB="0" anchor="ctr"/>
                </a:tc>
                <a:tc>
                  <a:txBody>
                    <a:bodyPr/>
                    <a:lstStyle/>
                    <a:p>
                      <a:pPr algn="ctr" fontAlgn="ctr"/>
                      <a:r>
                        <a:rPr lang="en-GB" sz="900" u="none" strike="noStrike" dirty="0">
                          <a:solidFill>
                            <a:srgbClr val="000000"/>
                          </a:solidFill>
                          <a:effectLst/>
                        </a:rPr>
                        <a:t>INSTRUM.</a:t>
                      </a:r>
                      <a:endParaRPr lang="en-GB" sz="900" b="0" i="1" u="none" strike="noStrike" dirty="0">
                        <a:solidFill>
                          <a:srgbClr val="000000"/>
                        </a:solidFill>
                        <a:effectLst/>
                        <a:latin typeface="Arial" panose="020B0604020202020204" pitchFamily="34" charset="0"/>
                      </a:endParaRPr>
                    </a:p>
                  </a:txBody>
                  <a:tcPr marL="5225" marR="5225" marT="5225" marB="0" anchor="ctr"/>
                </a:tc>
                <a:tc>
                  <a:txBody>
                    <a:bodyPr/>
                    <a:lstStyle/>
                    <a:p>
                      <a:pPr algn="ctr" fontAlgn="ctr"/>
                      <a:r>
                        <a:rPr lang="en-GB" sz="900" u="none" strike="noStrike">
                          <a:solidFill>
                            <a:srgbClr val="000000"/>
                          </a:solidFill>
                          <a:effectLst/>
                        </a:rPr>
                        <a:t>ELECTR. / CONTROL</a:t>
                      </a:r>
                      <a:endParaRPr lang="en-GB" sz="900" b="0" i="1" u="none" strike="noStrike">
                        <a:solidFill>
                          <a:srgbClr val="000000"/>
                        </a:solidFill>
                        <a:effectLst/>
                        <a:latin typeface="Arial" panose="020B0604020202020204" pitchFamily="34" charset="0"/>
                      </a:endParaRPr>
                    </a:p>
                  </a:txBody>
                  <a:tcPr marL="5225" marR="5225" marT="5225" marB="0" anchor="ctr"/>
                </a:tc>
                <a:tc>
                  <a:txBody>
                    <a:bodyPr/>
                    <a:lstStyle/>
                    <a:p>
                      <a:pPr algn="ctr" fontAlgn="ctr"/>
                      <a:r>
                        <a:rPr lang="en-GB" sz="900" u="none" strike="noStrike">
                          <a:solidFill>
                            <a:srgbClr val="000000"/>
                          </a:solidFill>
                          <a:effectLst/>
                        </a:rPr>
                        <a:t>ASSEMBLY, INTEGRATION, TESTS</a:t>
                      </a:r>
                      <a:endParaRPr lang="en-GB" sz="900" b="0" i="1" u="none" strike="noStrike">
                        <a:solidFill>
                          <a:srgbClr val="000000"/>
                        </a:solidFill>
                        <a:effectLst/>
                        <a:latin typeface="Arial" panose="020B0604020202020204" pitchFamily="34" charset="0"/>
                      </a:endParaRPr>
                    </a:p>
                  </a:txBody>
                  <a:tcPr marL="5225" marR="5225" marT="5225" marB="0" anchor="ctr"/>
                </a:tc>
                <a:tc>
                  <a:txBody>
                    <a:bodyPr/>
                    <a:lstStyle/>
                    <a:p>
                      <a:pPr algn="ctr" fontAlgn="ctr"/>
                      <a:r>
                        <a:rPr lang="en-GB" sz="900" u="none" strike="noStrike" dirty="0">
                          <a:solidFill>
                            <a:srgbClr val="000000"/>
                          </a:solidFill>
                          <a:effectLst/>
                        </a:rPr>
                        <a:t>OPERATIONS</a:t>
                      </a:r>
                      <a:endParaRPr lang="en-GB" sz="900" b="0" i="1" u="none" strike="noStrike" dirty="0">
                        <a:solidFill>
                          <a:srgbClr val="000000"/>
                        </a:solidFill>
                        <a:effectLst/>
                        <a:latin typeface="Arial" panose="020B0604020202020204" pitchFamily="34" charset="0"/>
                      </a:endParaRPr>
                    </a:p>
                  </a:txBody>
                  <a:tcPr marL="5225" marR="5225" marT="5225" marB="0" anchor="ctr"/>
                </a:tc>
                <a:tc>
                  <a:txBody>
                    <a:bodyPr/>
                    <a:lstStyle/>
                    <a:p>
                      <a:pPr algn="ctr" fontAlgn="ctr"/>
                      <a:r>
                        <a:rPr lang="en-GB" sz="900" u="none" strike="noStrike">
                          <a:solidFill>
                            <a:srgbClr val="000000"/>
                          </a:solidFill>
                          <a:effectLst/>
                        </a:rPr>
                        <a:t>MANAGEMENT</a:t>
                      </a:r>
                      <a:endParaRPr lang="en-GB" sz="900" b="0" i="1" u="none" strike="noStrike">
                        <a:solidFill>
                          <a:srgbClr val="000000"/>
                        </a:solidFill>
                        <a:effectLst/>
                        <a:latin typeface="Arial" panose="020B0604020202020204" pitchFamily="34" charset="0"/>
                      </a:endParaRPr>
                    </a:p>
                  </a:txBody>
                  <a:tcPr marL="5225" marR="5225" marT="5225" marB="0" anchor="ctr"/>
                </a:tc>
                <a:tc>
                  <a:txBody>
                    <a:bodyPr/>
                    <a:lstStyle/>
                    <a:p>
                      <a:pPr algn="ctr" fontAlgn="ctr"/>
                      <a:r>
                        <a:rPr lang="en-GB" sz="900" u="none" strike="noStrike">
                          <a:solidFill>
                            <a:srgbClr val="000000"/>
                          </a:solidFill>
                          <a:effectLst/>
                        </a:rPr>
                        <a:t>COMMUNIC.</a:t>
                      </a:r>
                      <a:endParaRPr lang="en-GB" sz="900" b="0" i="1" u="none" strike="noStrike">
                        <a:solidFill>
                          <a:srgbClr val="000000"/>
                        </a:solidFill>
                        <a:effectLst/>
                        <a:latin typeface="Arial" panose="020B0604020202020204" pitchFamily="34" charset="0"/>
                      </a:endParaRPr>
                    </a:p>
                  </a:txBody>
                  <a:tcPr marL="5225" marR="5225" marT="5225" marB="0" anchor="ctr"/>
                </a:tc>
                <a:tc>
                  <a:txBody>
                    <a:bodyPr/>
                    <a:lstStyle/>
                    <a:p>
                      <a:pPr algn="ctr" fontAlgn="ctr"/>
                      <a:r>
                        <a:rPr lang="en-GB" sz="900" u="none" strike="noStrike">
                          <a:solidFill>
                            <a:srgbClr val="000000"/>
                          </a:solidFill>
                          <a:effectLst/>
                        </a:rPr>
                        <a:t>SAFETY</a:t>
                      </a:r>
                      <a:endParaRPr lang="en-GB" sz="900" b="0" i="1" u="none" strike="noStrike">
                        <a:solidFill>
                          <a:srgbClr val="000000"/>
                        </a:solidFill>
                        <a:effectLst/>
                        <a:latin typeface="Arial" panose="020B0604020202020204" pitchFamily="34" charset="0"/>
                      </a:endParaRPr>
                    </a:p>
                  </a:txBody>
                  <a:tcPr marL="5225" marR="5225" marT="5225" marB="0" anchor="ctr"/>
                </a:tc>
                <a:tc>
                  <a:txBody>
                    <a:bodyPr/>
                    <a:lstStyle/>
                    <a:p>
                      <a:pPr algn="ctr" fontAlgn="ctr"/>
                      <a:r>
                        <a:rPr lang="en-GB" sz="900" u="none" strike="noStrike">
                          <a:solidFill>
                            <a:srgbClr val="000000"/>
                          </a:solidFill>
                          <a:effectLst/>
                        </a:rPr>
                        <a:t>MECHANICAL, CALCS</a:t>
                      </a:r>
                      <a:endParaRPr lang="en-GB" sz="900" b="0" i="1" u="none" strike="noStrike">
                        <a:solidFill>
                          <a:srgbClr val="000000"/>
                        </a:solidFill>
                        <a:effectLst/>
                        <a:latin typeface="Arial" panose="020B0604020202020204" pitchFamily="34" charset="0"/>
                      </a:endParaRPr>
                    </a:p>
                  </a:txBody>
                  <a:tcPr marL="5225" marR="5225" marT="5225" marB="0" anchor="ctr"/>
                </a:tc>
                <a:tc>
                  <a:txBody>
                    <a:bodyPr/>
                    <a:lstStyle/>
                    <a:p>
                      <a:pPr algn="ctr" fontAlgn="ctr"/>
                      <a:r>
                        <a:rPr lang="en-GB" sz="900" u="none" strike="noStrike">
                          <a:solidFill>
                            <a:srgbClr val="000000"/>
                          </a:solidFill>
                          <a:effectLst/>
                        </a:rPr>
                        <a:t>CAD DESIGN (2D, 3D)</a:t>
                      </a:r>
                      <a:endParaRPr lang="en-GB" sz="900" b="0" i="1" u="none" strike="noStrike">
                        <a:solidFill>
                          <a:srgbClr val="000000"/>
                        </a:solidFill>
                        <a:effectLst/>
                        <a:latin typeface="Arial" panose="020B0604020202020204" pitchFamily="34" charset="0"/>
                      </a:endParaRPr>
                    </a:p>
                  </a:txBody>
                  <a:tcPr marL="5225" marR="5225" marT="5225" marB="0" anchor="ctr"/>
                </a:tc>
                <a:tc>
                  <a:txBody>
                    <a:bodyPr/>
                    <a:lstStyle/>
                    <a:p>
                      <a:pPr algn="ctr" fontAlgn="ctr"/>
                      <a:r>
                        <a:rPr lang="en-GB" sz="900" u="none" strike="noStrike">
                          <a:solidFill>
                            <a:srgbClr val="000000"/>
                          </a:solidFill>
                          <a:effectLst/>
                        </a:rPr>
                        <a:t>PFD, P&amp;ID</a:t>
                      </a:r>
                      <a:endParaRPr lang="en-GB" sz="900" b="0" i="1" u="none" strike="noStrike">
                        <a:solidFill>
                          <a:srgbClr val="000000"/>
                        </a:solidFill>
                        <a:effectLst/>
                        <a:latin typeface="Arial" panose="020B0604020202020204" pitchFamily="34" charset="0"/>
                      </a:endParaRPr>
                    </a:p>
                  </a:txBody>
                  <a:tcPr marL="5225" marR="5225" marT="5225" marB="0" anchor="ctr"/>
                </a:tc>
                <a:tc>
                  <a:txBody>
                    <a:bodyPr/>
                    <a:lstStyle/>
                    <a:p>
                      <a:pPr algn="ctr" fontAlgn="ctr"/>
                      <a:r>
                        <a:rPr lang="en-GB" sz="900" u="none" strike="noStrike">
                          <a:solidFill>
                            <a:srgbClr val="000000"/>
                          </a:solidFill>
                          <a:effectLst/>
                        </a:rPr>
                        <a:t>TECHNICAL SPECS</a:t>
                      </a:r>
                      <a:endParaRPr lang="en-GB" sz="900" b="0" i="1" u="none" strike="noStrike">
                        <a:solidFill>
                          <a:srgbClr val="000000"/>
                        </a:solidFill>
                        <a:effectLst/>
                        <a:latin typeface="Arial" panose="020B0604020202020204" pitchFamily="34" charset="0"/>
                      </a:endParaRPr>
                    </a:p>
                  </a:txBody>
                  <a:tcPr marL="5225" marR="5225" marT="5225" marB="0" anchor="ctr"/>
                </a:tc>
                <a:extLst>
                  <a:ext uri="{0D108BD9-81ED-4DB2-BD59-A6C34878D82A}">
                    <a16:rowId xmlns:a16="http://schemas.microsoft.com/office/drawing/2014/main" val="199654022"/>
                  </a:ext>
                </a:extLst>
              </a:tr>
              <a:tr h="658359">
                <a:tc>
                  <a:txBody>
                    <a:bodyPr/>
                    <a:lstStyle/>
                    <a:p>
                      <a:pPr algn="ctr" fontAlgn="ctr"/>
                      <a:r>
                        <a:rPr lang="en-GB" sz="1000" u="none" strike="noStrike" dirty="0">
                          <a:solidFill>
                            <a:srgbClr val="000000"/>
                          </a:solidFill>
                          <a:effectLst/>
                        </a:rPr>
                        <a:t>CRIOTEC CONTRACT</a:t>
                      </a:r>
                      <a:endParaRPr lang="en-GB" sz="1000" b="0" i="1" u="none" strike="noStrike" dirty="0">
                        <a:solidFill>
                          <a:srgbClr val="000000"/>
                        </a:solidFill>
                        <a:effectLst/>
                        <a:latin typeface="Arial" panose="020B0604020202020204" pitchFamily="34" charset="0"/>
                      </a:endParaRPr>
                    </a:p>
                  </a:txBody>
                  <a:tcPr marL="5225" marR="5225" marT="5225" marB="0" anchor="ctr"/>
                </a:tc>
                <a:tc>
                  <a:txBody>
                    <a:bodyPr/>
                    <a:lstStyle/>
                    <a:p>
                      <a:pPr algn="ctr" fontAlgn="ctr"/>
                      <a:r>
                        <a:rPr lang="en-GB" sz="800" u="none" strike="noStrike" dirty="0">
                          <a:solidFill>
                            <a:srgbClr val="000000"/>
                          </a:solidFill>
                          <a:effectLst/>
                          <a:highlight>
                            <a:srgbClr val="FFC000"/>
                          </a:highlight>
                        </a:rPr>
                        <a:t> </a:t>
                      </a:r>
                      <a:endParaRPr lang="en-GB" sz="800" b="0" i="0" u="none" strike="noStrike" dirty="0">
                        <a:solidFill>
                          <a:srgbClr val="000000"/>
                        </a:solidFill>
                        <a:effectLst/>
                        <a:highlight>
                          <a:srgbClr val="FFC000"/>
                        </a:highlight>
                        <a:latin typeface="Arial" panose="020B0604020202020204" pitchFamily="34" charset="0"/>
                      </a:endParaRPr>
                    </a:p>
                  </a:txBody>
                  <a:tcPr marL="5225" marR="5225" marT="5225" marB="0" anchor="ctr">
                    <a:pattFill prst="wdDnDiag">
                      <a:fgClr>
                        <a:srgbClr val="2166FF"/>
                      </a:fgClr>
                      <a:bgClr>
                        <a:srgbClr val="9E5ECE"/>
                      </a:bgClr>
                    </a:pattFill>
                  </a:tcPr>
                </a:tc>
                <a:tc>
                  <a:txBody>
                    <a:bodyPr/>
                    <a:lstStyle/>
                    <a:p>
                      <a:pPr algn="ctr" fontAlgn="ctr"/>
                      <a:r>
                        <a:rPr lang="en-GB" sz="800" u="none" strike="noStrike" dirty="0">
                          <a:solidFill>
                            <a:srgbClr val="000000"/>
                          </a:solidFill>
                          <a:effectLst/>
                          <a:highlight>
                            <a:srgbClr val="FFC000"/>
                          </a:highlight>
                        </a:rPr>
                        <a:t> </a:t>
                      </a:r>
                      <a:endParaRPr lang="en-GB" sz="800" b="0" i="0" u="none" strike="noStrike" dirty="0">
                        <a:solidFill>
                          <a:srgbClr val="000000"/>
                        </a:solidFill>
                        <a:effectLst/>
                        <a:highlight>
                          <a:srgbClr val="FFC000"/>
                        </a:highlight>
                        <a:latin typeface="Arial" panose="020B0604020202020204" pitchFamily="34" charset="0"/>
                      </a:endParaRPr>
                    </a:p>
                  </a:txBody>
                  <a:tcPr marL="5225" marR="5225" marT="5225" marB="0" anchor="ctr">
                    <a:solidFill>
                      <a:srgbClr val="2166FF"/>
                    </a:solidFill>
                  </a:tcPr>
                </a:tc>
                <a:tc>
                  <a:txBody>
                    <a:bodyPr/>
                    <a:lstStyle/>
                    <a:p>
                      <a:pPr algn="ctr" fontAlgn="ctr"/>
                      <a:r>
                        <a:rPr lang="en-GB" sz="800" u="none" strike="noStrike" dirty="0">
                          <a:solidFill>
                            <a:srgbClr val="000000"/>
                          </a:solidFill>
                          <a:effectLst/>
                        </a:rPr>
                        <a:t> </a:t>
                      </a:r>
                      <a:endParaRPr lang="en-GB" sz="800" b="0" i="0" u="none" strike="noStrike" dirty="0">
                        <a:solidFill>
                          <a:srgbClr val="000000"/>
                        </a:solidFill>
                        <a:effectLst/>
                        <a:latin typeface="Arial" panose="020B0604020202020204" pitchFamily="34" charset="0"/>
                      </a:endParaRPr>
                    </a:p>
                  </a:txBody>
                  <a:tcPr marL="5225" marR="5225" marT="5225" marB="0" anchor="ctr"/>
                </a:tc>
                <a:tc>
                  <a:txBody>
                    <a:bodyPr/>
                    <a:lstStyle/>
                    <a:p>
                      <a:pPr algn="ctr" fontAlgn="ctr"/>
                      <a:r>
                        <a:rPr lang="en-GB" sz="800" u="none" strike="noStrike" dirty="0">
                          <a:solidFill>
                            <a:srgbClr val="000000"/>
                          </a:solidFill>
                          <a:effectLst/>
                          <a:highlight>
                            <a:srgbClr val="FFC000"/>
                          </a:highlight>
                        </a:rPr>
                        <a:t> </a:t>
                      </a:r>
                      <a:endParaRPr lang="en-GB" sz="800" b="0" i="0" u="none" strike="noStrike" dirty="0">
                        <a:solidFill>
                          <a:srgbClr val="000000"/>
                        </a:solidFill>
                        <a:effectLst/>
                        <a:highlight>
                          <a:srgbClr val="FFC000"/>
                        </a:highlight>
                        <a:latin typeface="Arial" panose="020B0604020202020204" pitchFamily="34" charset="0"/>
                      </a:endParaRPr>
                    </a:p>
                  </a:txBody>
                  <a:tcPr marL="5225" marR="5225" marT="5225" marB="0" anchor="ctr">
                    <a:solidFill>
                      <a:srgbClr val="2166FF"/>
                    </a:solidFill>
                  </a:tcPr>
                </a:tc>
                <a:tc>
                  <a:txBody>
                    <a:bodyPr/>
                    <a:lstStyle/>
                    <a:p>
                      <a:pPr algn="ctr" fontAlgn="ctr"/>
                      <a:r>
                        <a:rPr lang="en-GB" sz="800" u="none" strike="noStrike" dirty="0">
                          <a:solidFill>
                            <a:srgbClr val="000000"/>
                          </a:solidFill>
                          <a:effectLst/>
                        </a:rPr>
                        <a:t> </a:t>
                      </a:r>
                      <a:endParaRPr lang="en-GB" sz="800" b="0" i="0" u="none" strike="noStrike" dirty="0">
                        <a:solidFill>
                          <a:srgbClr val="000000"/>
                        </a:solidFill>
                        <a:effectLst/>
                        <a:latin typeface="Arial" panose="020B0604020202020204" pitchFamily="34" charset="0"/>
                      </a:endParaRPr>
                    </a:p>
                  </a:txBody>
                  <a:tcPr marL="5225" marR="5225" marT="5225" marB="0" anchor="ct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en-GB" sz="800" u="none" strike="noStrike" dirty="0">
                          <a:solidFill>
                            <a:srgbClr val="000000"/>
                          </a:solidFill>
                          <a:effectLst/>
                          <a:highlight>
                            <a:srgbClr val="70AD47"/>
                          </a:highlight>
                        </a:rPr>
                        <a:t> </a:t>
                      </a:r>
                      <a:endParaRPr lang="en-GB" sz="800" b="0" i="0" u="none" strike="noStrike" dirty="0">
                        <a:solidFill>
                          <a:srgbClr val="000000"/>
                        </a:solidFill>
                        <a:effectLst/>
                        <a:highlight>
                          <a:srgbClr val="70AD47"/>
                        </a:highlight>
                        <a:latin typeface="Arial" panose="020B0604020202020204" pitchFamily="34" charset="0"/>
                      </a:endParaRPr>
                    </a:p>
                  </a:txBody>
                  <a:tcPr marL="5225" marR="5225" marT="5225" marB="0" anchor="ctr">
                    <a:pattFill prst="wdDnDiag">
                      <a:fgClr>
                        <a:srgbClr val="2166FF"/>
                      </a:fgClr>
                      <a:bgClr>
                        <a:srgbClr val="9E5ECE"/>
                      </a:bgClr>
                    </a:patt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en-GB" sz="800" u="none" strike="noStrike" dirty="0">
                          <a:solidFill>
                            <a:srgbClr val="000000"/>
                          </a:solidFill>
                          <a:effectLst/>
                          <a:highlight>
                            <a:srgbClr val="70AD47"/>
                          </a:highlight>
                        </a:rPr>
                        <a:t> </a:t>
                      </a:r>
                      <a:endParaRPr lang="en-GB" sz="800" b="0" i="0" u="none" strike="noStrike" dirty="0">
                        <a:solidFill>
                          <a:srgbClr val="000000"/>
                        </a:solidFill>
                        <a:effectLst/>
                        <a:highlight>
                          <a:srgbClr val="70AD47"/>
                        </a:highlight>
                        <a:latin typeface="Arial" panose="020B0604020202020204" pitchFamily="34" charset="0"/>
                      </a:endParaRPr>
                    </a:p>
                    <a:p>
                      <a:pPr algn="ctr" fontAlgn="ctr"/>
                      <a:endParaRPr lang="en-GB" sz="800" b="0" i="0" u="none" strike="noStrike" dirty="0">
                        <a:solidFill>
                          <a:srgbClr val="000000"/>
                        </a:solidFill>
                        <a:effectLst/>
                        <a:highlight>
                          <a:srgbClr val="70AD47"/>
                        </a:highlight>
                        <a:latin typeface="Arial" panose="020B0604020202020204" pitchFamily="34" charset="0"/>
                      </a:endParaRPr>
                    </a:p>
                  </a:txBody>
                  <a:tcPr marL="5225" marR="5225" marT="5225" marB="0" anchor="ctr">
                    <a:pattFill prst="wdDnDiag">
                      <a:fgClr>
                        <a:srgbClr val="2166FF"/>
                      </a:fgClr>
                      <a:bgClr>
                        <a:srgbClr val="9E5ECE"/>
                      </a:bgClr>
                    </a:pattFill>
                  </a:tcPr>
                </a:tc>
                <a:tc>
                  <a:txBody>
                    <a:bodyPr/>
                    <a:lstStyle/>
                    <a:p>
                      <a:pPr algn="ctr" fontAlgn="ctr"/>
                      <a:r>
                        <a:rPr lang="en-GB" sz="800" u="none" strike="noStrike" dirty="0">
                          <a:solidFill>
                            <a:srgbClr val="000000"/>
                          </a:solidFill>
                          <a:effectLst/>
                          <a:highlight>
                            <a:srgbClr val="FFC000"/>
                          </a:highlight>
                        </a:rPr>
                        <a:t> </a:t>
                      </a:r>
                      <a:endParaRPr lang="en-GB" sz="800" b="0" i="0" u="none" strike="noStrike" dirty="0">
                        <a:solidFill>
                          <a:srgbClr val="000000"/>
                        </a:solidFill>
                        <a:effectLst/>
                        <a:highlight>
                          <a:srgbClr val="FFC000"/>
                        </a:highlight>
                        <a:latin typeface="Arial" panose="020B0604020202020204" pitchFamily="34" charset="0"/>
                      </a:endParaRPr>
                    </a:p>
                  </a:txBody>
                  <a:tcPr marL="5225" marR="5225" marT="5225" marB="0" anchor="ctr">
                    <a:solidFill>
                      <a:srgbClr val="2166FF"/>
                    </a:solidFill>
                  </a:tcPr>
                </a:tc>
                <a:tc>
                  <a:txBody>
                    <a:bodyPr/>
                    <a:lstStyle/>
                    <a:p>
                      <a:pPr algn="ctr" fontAlgn="ctr"/>
                      <a:r>
                        <a:rPr lang="en-GB" sz="800" u="none" strike="noStrike" dirty="0">
                          <a:solidFill>
                            <a:srgbClr val="000000"/>
                          </a:solidFill>
                          <a:effectLst/>
                          <a:highlight>
                            <a:srgbClr val="FFC000"/>
                          </a:highlight>
                        </a:rPr>
                        <a:t> </a:t>
                      </a:r>
                      <a:endParaRPr lang="en-GB" sz="800" b="0" i="0" u="none" strike="noStrike" dirty="0">
                        <a:solidFill>
                          <a:srgbClr val="000000"/>
                        </a:solidFill>
                        <a:effectLst/>
                        <a:highlight>
                          <a:srgbClr val="FFC000"/>
                        </a:highlight>
                        <a:latin typeface="Arial" panose="020B0604020202020204" pitchFamily="34" charset="0"/>
                      </a:endParaRPr>
                    </a:p>
                  </a:txBody>
                  <a:tcPr marL="5225" marR="5225" marT="5225" marB="0" anchor="ctr">
                    <a:solidFill>
                      <a:srgbClr val="2166FF"/>
                    </a:solidFill>
                  </a:tcPr>
                </a:tc>
                <a:tc>
                  <a:txBody>
                    <a:bodyPr/>
                    <a:lstStyle/>
                    <a:p>
                      <a:pPr algn="ctr" fontAlgn="ctr"/>
                      <a:r>
                        <a:rPr lang="en-GB" sz="800" u="none" strike="noStrike" dirty="0">
                          <a:solidFill>
                            <a:srgbClr val="000000"/>
                          </a:solidFill>
                          <a:effectLst/>
                          <a:highlight>
                            <a:srgbClr val="FFC000"/>
                          </a:highlight>
                        </a:rPr>
                        <a:t> </a:t>
                      </a:r>
                      <a:endParaRPr lang="en-GB" sz="800" b="0" i="0" u="none" strike="noStrike" dirty="0">
                        <a:solidFill>
                          <a:srgbClr val="000000"/>
                        </a:solidFill>
                        <a:effectLst/>
                        <a:highlight>
                          <a:srgbClr val="FFC000"/>
                        </a:highlight>
                        <a:latin typeface="Arial" panose="020B0604020202020204" pitchFamily="34" charset="0"/>
                      </a:endParaRPr>
                    </a:p>
                  </a:txBody>
                  <a:tcPr marL="5225" marR="5225" marT="5225" marB="0" anchor="ctr">
                    <a:solidFill>
                      <a:srgbClr val="2166FF"/>
                    </a:solidFill>
                  </a:tcPr>
                </a:tc>
                <a:tc>
                  <a:txBody>
                    <a:bodyPr/>
                    <a:lstStyle/>
                    <a:p>
                      <a:pPr algn="ctr" fontAlgn="ctr"/>
                      <a:r>
                        <a:rPr lang="en-GB" sz="800" u="none" strike="noStrike" dirty="0">
                          <a:solidFill>
                            <a:srgbClr val="000000"/>
                          </a:solidFill>
                          <a:effectLst/>
                          <a:highlight>
                            <a:srgbClr val="70AD47"/>
                          </a:highlight>
                        </a:rPr>
                        <a:t> </a:t>
                      </a:r>
                      <a:endParaRPr lang="en-GB" sz="800" b="0" i="0" u="none" strike="noStrike" dirty="0">
                        <a:solidFill>
                          <a:srgbClr val="000000"/>
                        </a:solidFill>
                        <a:effectLst/>
                        <a:highlight>
                          <a:srgbClr val="70AD47"/>
                        </a:highlight>
                        <a:latin typeface="Arial" panose="020B0604020202020204" pitchFamily="34" charset="0"/>
                      </a:endParaRPr>
                    </a:p>
                  </a:txBody>
                  <a:tcPr marL="5225" marR="5225" marT="5225" marB="0" anchor="ctr">
                    <a:solidFill>
                      <a:srgbClr val="9E5ECE"/>
                    </a:solidFill>
                  </a:tcPr>
                </a:tc>
                <a:tc>
                  <a:txBody>
                    <a:bodyPr/>
                    <a:lstStyle/>
                    <a:p>
                      <a:pPr algn="ctr" fontAlgn="ctr"/>
                      <a:r>
                        <a:rPr lang="en-GB" sz="800" u="none" strike="noStrike" dirty="0">
                          <a:solidFill>
                            <a:srgbClr val="000000"/>
                          </a:solidFill>
                          <a:effectLst/>
                          <a:highlight>
                            <a:srgbClr val="70AD47"/>
                          </a:highlight>
                        </a:rPr>
                        <a:t> </a:t>
                      </a:r>
                      <a:endParaRPr lang="en-GB" sz="800" b="0" i="0" u="none" strike="noStrike" dirty="0">
                        <a:solidFill>
                          <a:srgbClr val="000000"/>
                        </a:solidFill>
                        <a:effectLst/>
                        <a:highlight>
                          <a:srgbClr val="70AD47"/>
                        </a:highlight>
                        <a:latin typeface="Arial" panose="020B0604020202020204" pitchFamily="34" charset="0"/>
                      </a:endParaRPr>
                    </a:p>
                  </a:txBody>
                  <a:tcPr marL="5225" marR="5225" marT="5225" marB="0" anchor="ctr">
                    <a:solidFill>
                      <a:srgbClr val="9E5ECE"/>
                    </a:solidFill>
                  </a:tcPr>
                </a:tc>
                <a:extLst>
                  <a:ext uri="{0D108BD9-81ED-4DB2-BD59-A6C34878D82A}">
                    <a16:rowId xmlns:a16="http://schemas.microsoft.com/office/drawing/2014/main" val="340451252"/>
                  </a:ext>
                </a:extLst>
              </a:tr>
              <a:tr h="658359">
                <a:tc>
                  <a:txBody>
                    <a:bodyPr/>
                    <a:lstStyle/>
                    <a:p>
                      <a:pPr algn="ctr" fontAlgn="ctr"/>
                      <a:r>
                        <a:rPr lang="en-GB" sz="1000" u="none" strike="noStrike" dirty="0">
                          <a:solidFill>
                            <a:srgbClr val="000000"/>
                          </a:solidFill>
                          <a:effectLst/>
                        </a:rPr>
                        <a:t>WARM PANEL</a:t>
                      </a:r>
                      <a:endParaRPr lang="en-GB" sz="1000" b="0" i="1" u="none" strike="noStrike" dirty="0">
                        <a:solidFill>
                          <a:srgbClr val="000000"/>
                        </a:solidFill>
                        <a:effectLst/>
                        <a:latin typeface="Arial" panose="020B0604020202020204" pitchFamily="34" charset="0"/>
                      </a:endParaRPr>
                    </a:p>
                  </a:txBody>
                  <a:tcPr marL="5225" marR="5225" marT="5225" marB="0" anchor="ctr"/>
                </a:tc>
                <a:tc>
                  <a:txBody>
                    <a:bodyPr/>
                    <a:lstStyle/>
                    <a:p>
                      <a:pPr algn="ctr" fontAlgn="ctr"/>
                      <a:r>
                        <a:rPr lang="en-GB" sz="800" u="none" strike="noStrike" dirty="0">
                          <a:solidFill>
                            <a:srgbClr val="000000"/>
                          </a:solidFill>
                          <a:effectLst/>
                          <a:highlight>
                            <a:srgbClr val="70AD47"/>
                          </a:highlight>
                        </a:rPr>
                        <a:t> </a:t>
                      </a:r>
                      <a:endParaRPr lang="en-GB" sz="800" b="0" i="0" u="none" strike="noStrike" dirty="0">
                        <a:solidFill>
                          <a:srgbClr val="000000"/>
                        </a:solidFill>
                        <a:effectLst/>
                        <a:highlight>
                          <a:srgbClr val="70AD47"/>
                        </a:highlight>
                        <a:latin typeface="Arial" panose="020B0604020202020204" pitchFamily="34" charset="0"/>
                      </a:endParaRPr>
                    </a:p>
                  </a:txBody>
                  <a:tcPr marL="5225" marR="5225" marT="5225" marB="0" anchor="ctr">
                    <a:solidFill>
                      <a:srgbClr val="9E5ECE"/>
                    </a:solidFill>
                  </a:tcPr>
                </a:tc>
                <a:tc>
                  <a:txBody>
                    <a:bodyPr/>
                    <a:lstStyle/>
                    <a:p>
                      <a:pPr algn="ctr" fontAlgn="ctr"/>
                      <a:r>
                        <a:rPr lang="en-GB" sz="800" u="none" strike="noStrike" dirty="0">
                          <a:solidFill>
                            <a:srgbClr val="000000"/>
                          </a:solidFill>
                          <a:effectLst/>
                          <a:highlight>
                            <a:srgbClr val="70AD47"/>
                          </a:highlight>
                        </a:rPr>
                        <a:t> </a:t>
                      </a:r>
                      <a:endParaRPr lang="en-GB" sz="800" b="0" i="0" u="none" strike="noStrike" dirty="0">
                        <a:solidFill>
                          <a:srgbClr val="000000"/>
                        </a:solidFill>
                        <a:effectLst/>
                        <a:highlight>
                          <a:srgbClr val="70AD47"/>
                        </a:highlight>
                        <a:latin typeface="Arial" panose="020B0604020202020204" pitchFamily="34" charset="0"/>
                      </a:endParaRPr>
                    </a:p>
                  </a:txBody>
                  <a:tcPr marL="5225" marR="5225" marT="5225" marB="0" anchor="ctr">
                    <a:solidFill>
                      <a:srgbClr val="9E5ECE"/>
                    </a:solidFill>
                  </a:tcPr>
                </a:tc>
                <a:tc>
                  <a:txBody>
                    <a:bodyPr/>
                    <a:lstStyle/>
                    <a:p>
                      <a:pPr algn="ctr" fontAlgn="ctr"/>
                      <a:r>
                        <a:rPr lang="en-GB" sz="800" u="none" strike="noStrike" dirty="0">
                          <a:solidFill>
                            <a:srgbClr val="000000"/>
                          </a:solidFill>
                          <a:effectLst/>
                        </a:rPr>
                        <a:t> </a:t>
                      </a:r>
                      <a:endParaRPr lang="en-GB" sz="800" b="0" i="0" u="none" strike="noStrike" dirty="0">
                        <a:solidFill>
                          <a:srgbClr val="000000"/>
                        </a:solidFill>
                        <a:effectLst/>
                        <a:latin typeface="Arial" panose="020B0604020202020204" pitchFamily="34" charset="0"/>
                      </a:endParaRPr>
                    </a:p>
                  </a:txBody>
                  <a:tcPr marL="5225" marR="5225" marT="5225" marB="0" anchor="ctr"/>
                </a:tc>
                <a:tc>
                  <a:txBody>
                    <a:bodyPr/>
                    <a:lstStyle/>
                    <a:p>
                      <a:pPr algn="ctr" fontAlgn="ctr"/>
                      <a:r>
                        <a:rPr lang="en-GB" sz="800" u="none" strike="noStrike" dirty="0">
                          <a:solidFill>
                            <a:srgbClr val="000000"/>
                          </a:solidFill>
                          <a:effectLst/>
                          <a:highlight>
                            <a:srgbClr val="70AD47"/>
                          </a:highlight>
                        </a:rPr>
                        <a:t> </a:t>
                      </a:r>
                      <a:endParaRPr lang="en-GB" sz="800" b="0" i="0" u="none" strike="noStrike" dirty="0">
                        <a:solidFill>
                          <a:srgbClr val="000000"/>
                        </a:solidFill>
                        <a:effectLst/>
                        <a:highlight>
                          <a:srgbClr val="70AD47"/>
                        </a:highlight>
                        <a:latin typeface="Arial" panose="020B0604020202020204" pitchFamily="34" charset="0"/>
                      </a:endParaRPr>
                    </a:p>
                  </a:txBody>
                  <a:tcPr marL="5225" marR="5225" marT="5225" marB="0" anchor="ctr">
                    <a:solidFill>
                      <a:srgbClr val="9E5ECE"/>
                    </a:solidFill>
                  </a:tcPr>
                </a:tc>
                <a:tc>
                  <a:txBody>
                    <a:bodyPr/>
                    <a:lstStyle/>
                    <a:p>
                      <a:pPr algn="ctr" fontAlgn="ctr"/>
                      <a:r>
                        <a:rPr lang="en-GB" sz="800" u="none" strike="noStrike" dirty="0">
                          <a:solidFill>
                            <a:srgbClr val="000000"/>
                          </a:solidFill>
                          <a:effectLst/>
                        </a:rPr>
                        <a:t> </a:t>
                      </a:r>
                      <a:endParaRPr lang="en-GB" sz="800" b="0" i="0" u="none" strike="noStrike" dirty="0">
                        <a:solidFill>
                          <a:srgbClr val="000000"/>
                        </a:solidFill>
                        <a:effectLst/>
                        <a:latin typeface="Arial" panose="020B0604020202020204" pitchFamily="34" charset="0"/>
                      </a:endParaRPr>
                    </a:p>
                  </a:txBody>
                  <a:tcPr marL="5225" marR="5225" marT="5225" marB="0" anchor="ctr"/>
                </a:tc>
                <a:tc>
                  <a:txBody>
                    <a:bodyPr/>
                    <a:lstStyle/>
                    <a:p>
                      <a:pPr algn="ctr" fontAlgn="ctr"/>
                      <a:r>
                        <a:rPr lang="en-GB" sz="800" u="none" strike="noStrike" dirty="0">
                          <a:solidFill>
                            <a:srgbClr val="000000"/>
                          </a:solidFill>
                          <a:effectLst/>
                          <a:highlight>
                            <a:srgbClr val="70AD47"/>
                          </a:highlight>
                        </a:rPr>
                        <a:t> </a:t>
                      </a:r>
                      <a:endParaRPr lang="en-GB" sz="800" b="0" i="0" u="none" strike="noStrike" dirty="0">
                        <a:solidFill>
                          <a:srgbClr val="000000"/>
                        </a:solidFill>
                        <a:effectLst/>
                        <a:highlight>
                          <a:srgbClr val="70AD47"/>
                        </a:highlight>
                        <a:latin typeface="Arial" panose="020B0604020202020204" pitchFamily="34" charset="0"/>
                      </a:endParaRPr>
                    </a:p>
                  </a:txBody>
                  <a:tcPr marL="5225" marR="5225" marT="5225" marB="0" anchor="ctr">
                    <a:solidFill>
                      <a:srgbClr val="9E5ECE"/>
                    </a:solidFill>
                  </a:tcPr>
                </a:tc>
                <a:tc>
                  <a:txBody>
                    <a:bodyPr/>
                    <a:lstStyle/>
                    <a:p>
                      <a:pPr algn="ctr" fontAlgn="ctr"/>
                      <a:r>
                        <a:rPr lang="en-GB" sz="800" u="none" strike="noStrike" dirty="0">
                          <a:solidFill>
                            <a:srgbClr val="000000"/>
                          </a:solidFill>
                          <a:effectLst/>
                          <a:highlight>
                            <a:srgbClr val="70AD47"/>
                          </a:highlight>
                        </a:rPr>
                        <a:t> </a:t>
                      </a:r>
                      <a:endParaRPr lang="en-GB" sz="800" b="0" i="0" u="none" strike="noStrike" dirty="0">
                        <a:solidFill>
                          <a:srgbClr val="000000"/>
                        </a:solidFill>
                        <a:effectLst/>
                        <a:highlight>
                          <a:srgbClr val="70AD47"/>
                        </a:highlight>
                        <a:latin typeface="Arial" panose="020B0604020202020204" pitchFamily="34" charset="0"/>
                      </a:endParaRPr>
                    </a:p>
                  </a:txBody>
                  <a:tcPr marL="5225" marR="5225" marT="5225" marB="0" anchor="ctr">
                    <a:solidFill>
                      <a:srgbClr val="9E5ECE"/>
                    </a:solidFill>
                  </a:tcPr>
                </a:tc>
                <a:tc>
                  <a:txBody>
                    <a:bodyPr/>
                    <a:lstStyle/>
                    <a:p>
                      <a:pPr algn="ctr" fontAlgn="ctr"/>
                      <a:r>
                        <a:rPr lang="en-GB" sz="800" u="none" strike="noStrike" dirty="0">
                          <a:solidFill>
                            <a:srgbClr val="000000"/>
                          </a:solidFill>
                          <a:effectLst/>
                          <a:highlight>
                            <a:srgbClr val="70AD47"/>
                          </a:highlight>
                        </a:rPr>
                        <a:t> </a:t>
                      </a:r>
                      <a:endParaRPr lang="en-GB" sz="800" b="0" i="0" u="none" strike="noStrike" dirty="0">
                        <a:solidFill>
                          <a:srgbClr val="000000"/>
                        </a:solidFill>
                        <a:effectLst/>
                        <a:highlight>
                          <a:srgbClr val="70AD47"/>
                        </a:highlight>
                        <a:latin typeface="Arial" panose="020B0604020202020204" pitchFamily="34" charset="0"/>
                      </a:endParaRPr>
                    </a:p>
                  </a:txBody>
                  <a:tcPr marL="5225" marR="5225" marT="5225" marB="0" anchor="ctr">
                    <a:solidFill>
                      <a:srgbClr val="9E5ECE"/>
                    </a:solidFill>
                  </a:tcPr>
                </a:tc>
                <a:tc>
                  <a:txBody>
                    <a:bodyPr/>
                    <a:lstStyle/>
                    <a:p>
                      <a:pPr algn="ctr" fontAlgn="ctr"/>
                      <a:r>
                        <a:rPr lang="en-GB" sz="800" u="none" strike="noStrike" dirty="0">
                          <a:solidFill>
                            <a:srgbClr val="000000"/>
                          </a:solidFill>
                          <a:effectLst/>
                          <a:highlight>
                            <a:srgbClr val="70AD47"/>
                          </a:highlight>
                        </a:rPr>
                        <a:t> </a:t>
                      </a:r>
                      <a:endParaRPr lang="en-GB" sz="800" b="0" i="0" u="none" strike="noStrike" dirty="0">
                        <a:solidFill>
                          <a:srgbClr val="000000"/>
                        </a:solidFill>
                        <a:effectLst/>
                        <a:highlight>
                          <a:srgbClr val="70AD47"/>
                        </a:highlight>
                        <a:latin typeface="Arial" panose="020B0604020202020204" pitchFamily="34" charset="0"/>
                      </a:endParaRPr>
                    </a:p>
                  </a:txBody>
                  <a:tcPr marL="5225" marR="5225" marT="5225" marB="0" anchor="ctr">
                    <a:solidFill>
                      <a:srgbClr val="9E5ECE"/>
                    </a:solidFill>
                  </a:tcPr>
                </a:tc>
                <a:tc>
                  <a:txBody>
                    <a:bodyPr/>
                    <a:lstStyle/>
                    <a:p>
                      <a:pPr algn="ctr" fontAlgn="ctr"/>
                      <a:r>
                        <a:rPr lang="en-GB" sz="800" u="none" strike="noStrike" dirty="0">
                          <a:solidFill>
                            <a:srgbClr val="000000"/>
                          </a:solidFill>
                          <a:effectLst/>
                          <a:highlight>
                            <a:srgbClr val="70AD47"/>
                          </a:highlight>
                        </a:rPr>
                        <a:t> </a:t>
                      </a:r>
                      <a:endParaRPr lang="en-GB" sz="800" b="0" i="0" u="none" strike="noStrike" dirty="0">
                        <a:solidFill>
                          <a:srgbClr val="000000"/>
                        </a:solidFill>
                        <a:effectLst/>
                        <a:highlight>
                          <a:srgbClr val="70AD47"/>
                        </a:highlight>
                        <a:latin typeface="Arial" panose="020B0604020202020204" pitchFamily="34" charset="0"/>
                      </a:endParaRPr>
                    </a:p>
                  </a:txBody>
                  <a:tcPr marL="5225" marR="5225" marT="5225" marB="0" anchor="ctr">
                    <a:solidFill>
                      <a:srgbClr val="9E5ECE"/>
                    </a:solidFill>
                  </a:tcPr>
                </a:tc>
                <a:tc>
                  <a:txBody>
                    <a:bodyPr/>
                    <a:lstStyle/>
                    <a:p>
                      <a:pPr algn="ctr" fontAlgn="ctr"/>
                      <a:r>
                        <a:rPr lang="en-GB" sz="800" u="none" strike="noStrike" dirty="0">
                          <a:solidFill>
                            <a:srgbClr val="000000"/>
                          </a:solidFill>
                          <a:effectLst/>
                          <a:highlight>
                            <a:srgbClr val="70AD47"/>
                          </a:highlight>
                        </a:rPr>
                        <a:t> </a:t>
                      </a:r>
                      <a:endParaRPr lang="en-GB" sz="800" b="0" i="0" u="none" strike="noStrike" dirty="0">
                        <a:solidFill>
                          <a:srgbClr val="000000"/>
                        </a:solidFill>
                        <a:effectLst/>
                        <a:highlight>
                          <a:srgbClr val="70AD47"/>
                        </a:highlight>
                        <a:latin typeface="Arial" panose="020B0604020202020204" pitchFamily="34" charset="0"/>
                      </a:endParaRPr>
                    </a:p>
                  </a:txBody>
                  <a:tcPr marL="5225" marR="5225" marT="5225" marB="0" anchor="ctr">
                    <a:solidFill>
                      <a:srgbClr val="9E5ECE"/>
                    </a:solidFill>
                  </a:tcPr>
                </a:tc>
                <a:tc>
                  <a:txBody>
                    <a:bodyPr/>
                    <a:lstStyle/>
                    <a:p>
                      <a:pPr algn="ctr" fontAlgn="ctr"/>
                      <a:r>
                        <a:rPr lang="en-GB" sz="800" u="none" strike="noStrike" dirty="0">
                          <a:solidFill>
                            <a:srgbClr val="000000"/>
                          </a:solidFill>
                          <a:effectLst/>
                          <a:highlight>
                            <a:srgbClr val="70AD47"/>
                          </a:highlight>
                        </a:rPr>
                        <a:t> </a:t>
                      </a:r>
                      <a:endParaRPr lang="en-GB" sz="800" b="0" i="0" u="none" strike="noStrike" dirty="0">
                        <a:solidFill>
                          <a:srgbClr val="000000"/>
                        </a:solidFill>
                        <a:effectLst/>
                        <a:highlight>
                          <a:srgbClr val="70AD47"/>
                        </a:highlight>
                        <a:latin typeface="Arial" panose="020B0604020202020204" pitchFamily="34" charset="0"/>
                      </a:endParaRPr>
                    </a:p>
                  </a:txBody>
                  <a:tcPr marL="5225" marR="5225" marT="5225" marB="0" anchor="ctr">
                    <a:solidFill>
                      <a:srgbClr val="9E5ECE"/>
                    </a:solidFill>
                  </a:tcPr>
                </a:tc>
                <a:extLst>
                  <a:ext uri="{0D108BD9-81ED-4DB2-BD59-A6C34878D82A}">
                    <a16:rowId xmlns:a16="http://schemas.microsoft.com/office/drawing/2014/main" val="403653320"/>
                  </a:ext>
                </a:extLst>
              </a:tr>
              <a:tr h="658359">
                <a:tc>
                  <a:txBody>
                    <a:bodyPr/>
                    <a:lstStyle/>
                    <a:p>
                      <a:pPr algn="ctr" fontAlgn="ctr"/>
                      <a:r>
                        <a:rPr lang="en-GB" sz="1000" u="none" strike="noStrike">
                          <a:solidFill>
                            <a:srgbClr val="000000"/>
                          </a:solidFill>
                          <a:effectLst/>
                        </a:rPr>
                        <a:t>CRYOSTAT MEMBRANE VALVES</a:t>
                      </a:r>
                      <a:endParaRPr lang="en-GB" sz="1000" b="0" i="1" u="none" strike="noStrike">
                        <a:solidFill>
                          <a:srgbClr val="000000"/>
                        </a:solidFill>
                        <a:effectLst/>
                        <a:latin typeface="Arial" panose="020B0604020202020204" pitchFamily="34" charset="0"/>
                      </a:endParaRPr>
                    </a:p>
                  </a:txBody>
                  <a:tcPr marL="5225" marR="5225" marT="5225" marB="0" anchor="ctr"/>
                </a:tc>
                <a:tc>
                  <a:txBody>
                    <a:bodyPr/>
                    <a:lstStyle/>
                    <a:p>
                      <a:pPr algn="ctr" fontAlgn="ctr"/>
                      <a:r>
                        <a:rPr lang="en-GB" sz="800" u="none" strike="noStrike" dirty="0">
                          <a:solidFill>
                            <a:srgbClr val="000000"/>
                          </a:solidFill>
                          <a:effectLst/>
                          <a:highlight>
                            <a:srgbClr val="70AD47"/>
                          </a:highlight>
                        </a:rPr>
                        <a:t> </a:t>
                      </a:r>
                    </a:p>
                  </a:txBody>
                  <a:tcPr marL="5225" marR="5225" marT="5225" marB="0" anchor="ctr">
                    <a:solidFill>
                      <a:srgbClr val="9E5ECE"/>
                    </a:solidFill>
                  </a:tcPr>
                </a:tc>
                <a:tc>
                  <a:txBody>
                    <a:bodyPr/>
                    <a:lstStyle/>
                    <a:p>
                      <a:pPr algn="ctr" fontAlgn="ctr"/>
                      <a:r>
                        <a:rPr lang="en-GB" sz="800" u="none" strike="noStrike" dirty="0">
                          <a:solidFill>
                            <a:srgbClr val="000000"/>
                          </a:solidFill>
                          <a:effectLst/>
                          <a:highlight>
                            <a:srgbClr val="70AD47"/>
                          </a:highlight>
                        </a:rPr>
                        <a:t> </a:t>
                      </a:r>
                      <a:endParaRPr lang="en-GB" sz="800" b="0" i="0" u="none" strike="noStrike" dirty="0">
                        <a:solidFill>
                          <a:srgbClr val="000000"/>
                        </a:solidFill>
                        <a:effectLst/>
                        <a:highlight>
                          <a:srgbClr val="70AD47"/>
                        </a:highlight>
                        <a:latin typeface="Arial" panose="020B0604020202020204" pitchFamily="34" charset="0"/>
                      </a:endParaRPr>
                    </a:p>
                  </a:txBody>
                  <a:tcPr marL="5225" marR="5225" marT="5225" marB="0" anchor="ctr">
                    <a:solidFill>
                      <a:srgbClr val="9E5ECE"/>
                    </a:solidFill>
                  </a:tcPr>
                </a:tc>
                <a:tc>
                  <a:txBody>
                    <a:bodyPr/>
                    <a:lstStyle/>
                    <a:p>
                      <a:pPr algn="ctr" fontAlgn="ctr"/>
                      <a:r>
                        <a:rPr lang="en-GB" sz="800" u="none" strike="noStrike">
                          <a:solidFill>
                            <a:srgbClr val="000000"/>
                          </a:solidFill>
                          <a:effectLst/>
                        </a:rPr>
                        <a:t> </a:t>
                      </a:r>
                      <a:endParaRPr lang="en-GB" sz="800" b="0" i="0" u="none" strike="noStrike">
                        <a:solidFill>
                          <a:srgbClr val="000000"/>
                        </a:solidFill>
                        <a:effectLst/>
                        <a:latin typeface="Arial" panose="020B0604020202020204" pitchFamily="34" charset="0"/>
                      </a:endParaRPr>
                    </a:p>
                  </a:txBody>
                  <a:tcPr marL="5225" marR="5225" marT="5225" marB="0" anchor="ctr"/>
                </a:tc>
                <a:tc>
                  <a:txBody>
                    <a:bodyPr/>
                    <a:lstStyle/>
                    <a:p>
                      <a:pPr algn="ctr" fontAlgn="ctr"/>
                      <a:r>
                        <a:rPr lang="en-GB" sz="800" u="none" strike="noStrike" dirty="0">
                          <a:solidFill>
                            <a:srgbClr val="000000"/>
                          </a:solidFill>
                          <a:effectLst/>
                        </a:rPr>
                        <a:t> </a:t>
                      </a:r>
                      <a:endParaRPr lang="en-GB" sz="800" b="0" i="0" u="none" strike="noStrike" dirty="0">
                        <a:solidFill>
                          <a:srgbClr val="000000"/>
                        </a:solidFill>
                        <a:effectLst/>
                        <a:latin typeface="Arial" panose="020B0604020202020204" pitchFamily="34" charset="0"/>
                      </a:endParaRPr>
                    </a:p>
                  </a:txBody>
                  <a:tcPr marL="5225" marR="5225" marT="5225" marB="0" anchor="ctr"/>
                </a:tc>
                <a:tc>
                  <a:txBody>
                    <a:bodyPr/>
                    <a:lstStyle/>
                    <a:p>
                      <a:pPr algn="ctr" fontAlgn="ctr"/>
                      <a:r>
                        <a:rPr lang="en-GB" sz="800" u="none" strike="noStrike" dirty="0">
                          <a:solidFill>
                            <a:srgbClr val="000000"/>
                          </a:solidFill>
                          <a:effectLst/>
                        </a:rPr>
                        <a:t> </a:t>
                      </a:r>
                      <a:endParaRPr lang="en-GB" sz="800" b="0" i="0" u="none" strike="noStrike" dirty="0">
                        <a:solidFill>
                          <a:srgbClr val="000000"/>
                        </a:solidFill>
                        <a:effectLst/>
                        <a:latin typeface="Arial" panose="020B0604020202020204" pitchFamily="34" charset="0"/>
                      </a:endParaRPr>
                    </a:p>
                  </a:txBody>
                  <a:tcPr marL="5225" marR="5225" marT="5225" marB="0" anchor="ctr"/>
                </a:tc>
                <a:tc>
                  <a:txBody>
                    <a:bodyPr/>
                    <a:lstStyle/>
                    <a:p>
                      <a:pPr algn="ctr" fontAlgn="ctr"/>
                      <a:r>
                        <a:rPr lang="en-GB" sz="800" u="none" strike="noStrike" dirty="0">
                          <a:solidFill>
                            <a:srgbClr val="000000"/>
                          </a:solidFill>
                          <a:effectLst/>
                          <a:highlight>
                            <a:srgbClr val="70AD47"/>
                          </a:highlight>
                        </a:rPr>
                        <a:t> </a:t>
                      </a:r>
                      <a:endParaRPr lang="en-GB" sz="800" b="0" i="0" u="none" strike="noStrike" dirty="0">
                        <a:solidFill>
                          <a:srgbClr val="000000"/>
                        </a:solidFill>
                        <a:effectLst/>
                        <a:highlight>
                          <a:srgbClr val="70AD47"/>
                        </a:highlight>
                        <a:latin typeface="Arial" panose="020B0604020202020204" pitchFamily="34" charset="0"/>
                      </a:endParaRPr>
                    </a:p>
                  </a:txBody>
                  <a:tcPr marL="5225" marR="5225" marT="5225" marB="0" anchor="ctr">
                    <a:solidFill>
                      <a:srgbClr val="9E5ECE"/>
                    </a:solidFill>
                  </a:tcPr>
                </a:tc>
                <a:tc>
                  <a:txBody>
                    <a:bodyPr/>
                    <a:lstStyle/>
                    <a:p>
                      <a:pPr algn="ctr" fontAlgn="ctr"/>
                      <a:r>
                        <a:rPr lang="en-GB" sz="800" u="none" strike="noStrike" dirty="0">
                          <a:solidFill>
                            <a:srgbClr val="000000"/>
                          </a:solidFill>
                          <a:effectLst/>
                          <a:highlight>
                            <a:srgbClr val="70AD47"/>
                          </a:highlight>
                        </a:rPr>
                        <a:t> </a:t>
                      </a:r>
                      <a:endParaRPr lang="en-GB" sz="800" b="0" i="0" u="none" strike="noStrike" dirty="0">
                        <a:solidFill>
                          <a:srgbClr val="000000"/>
                        </a:solidFill>
                        <a:effectLst/>
                        <a:highlight>
                          <a:srgbClr val="70AD47"/>
                        </a:highlight>
                        <a:latin typeface="Arial" panose="020B0604020202020204" pitchFamily="34" charset="0"/>
                      </a:endParaRPr>
                    </a:p>
                  </a:txBody>
                  <a:tcPr marL="5225" marR="5225" marT="5225" marB="0" anchor="ctr">
                    <a:solidFill>
                      <a:srgbClr val="9E5ECE"/>
                    </a:solidFill>
                  </a:tcPr>
                </a:tc>
                <a:tc>
                  <a:txBody>
                    <a:bodyPr/>
                    <a:lstStyle/>
                    <a:p>
                      <a:pPr algn="ctr" fontAlgn="ctr"/>
                      <a:r>
                        <a:rPr lang="en-GB" sz="800" u="none" strike="noStrike" dirty="0">
                          <a:solidFill>
                            <a:srgbClr val="000000"/>
                          </a:solidFill>
                          <a:effectLst/>
                          <a:highlight>
                            <a:srgbClr val="70AD47"/>
                          </a:highlight>
                        </a:rPr>
                        <a:t> </a:t>
                      </a:r>
                      <a:endParaRPr lang="en-GB" sz="800" b="0" i="0" u="none" strike="noStrike" dirty="0">
                        <a:solidFill>
                          <a:srgbClr val="000000"/>
                        </a:solidFill>
                        <a:effectLst/>
                        <a:highlight>
                          <a:srgbClr val="70AD47"/>
                        </a:highlight>
                        <a:latin typeface="Arial" panose="020B0604020202020204" pitchFamily="34" charset="0"/>
                      </a:endParaRPr>
                    </a:p>
                  </a:txBody>
                  <a:tcPr marL="5225" marR="5225" marT="5225" marB="0" anchor="ctr">
                    <a:solidFill>
                      <a:srgbClr val="9E5ECE"/>
                    </a:solidFill>
                  </a:tcPr>
                </a:tc>
                <a:tc>
                  <a:txBody>
                    <a:bodyPr/>
                    <a:lstStyle/>
                    <a:p>
                      <a:pPr algn="ctr" fontAlgn="ctr"/>
                      <a:r>
                        <a:rPr lang="en-GB" sz="800" u="none" strike="noStrike" dirty="0">
                          <a:solidFill>
                            <a:srgbClr val="000000"/>
                          </a:solidFill>
                          <a:effectLst/>
                          <a:highlight>
                            <a:srgbClr val="70AD47"/>
                          </a:highlight>
                        </a:rPr>
                        <a:t> </a:t>
                      </a:r>
                      <a:endParaRPr lang="en-GB" sz="800" b="0" i="0" u="none" strike="noStrike" dirty="0">
                        <a:solidFill>
                          <a:srgbClr val="000000"/>
                        </a:solidFill>
                        <a:effectLst/>
                        <a:highlight>
                          <a:srgbClr val="70AD47"/>
                        </a:highlight>
                        <a:latin typeface="Arial" panose="020B0604020202020204" pitchFamily="34" charset="0"/>
                      </a:endParaRPr>
                    </a:p>
                  </a:txBody>
                  <a:tcPr marL="5225" marR="5225" marT="5225" marB="0" anchor="ctr">
                    <a:solidFill>
                      <a:srgbClr val="9E5ECE"/>
                    </a:solidFill>
                  </a:tcPr>
                </a:tc>
                <a:tc>
                  <a:txBody>
                    <a:bodyPr/>
                    <a:lstStyle/>
                    <a:p>
                      <a:pPr algn="ctr" fontAlgn="ctr"/>
                      <a:r>
                        <a:rPr lang="en-GB" sz="800" u="none" strike="noStrike" dirty="0">
                          <a:solidFill>
                            <a:srgbClr val="000000"/>
                          </a:solidFill>
                          <a:effectLst/>
                        </a:rPr>
                        <a:t> </a:t>
                      </a:r>
                      <a:endParaRPr lang="en-GB" sz="800" b="0" i="0" u="none" strike="noStrike" dirty="0">
                        <a:solidFill>
                          <a:srgbClr val="000000"/>
                        </a:solidFill>
                        <a:effectLst/>
                        <a:latin typeface="Arial" panose="020B0604020202020204" pitchFamily="34" charset="0"/>
                      </a:endParaRPr>
                    </a:p>
                  </a:txBody>
                  <a:tcPr marL="5225" marR="5225" marT="5225" marB="0" anchor="ctr"/>
                </a:tc>
                <a:tc>
                  <a:txBody>
                    <a:bodyPr/>
                    <a:lstStyle/>
                    <a:p>
                      <a:pPr algn="ctr" fontAlgn="ctr"/>
                      <a:r>
                        <a:rPr lang="en-GB" sz="800" u="none" strike="noStrike" dirty="0">
                          <a:solidFill>
                            <a:srgbClr val="000000"/>
                          </a:solidFill>
                          <a:effectLst/>
                          <a:highlight>
                            <a:srgbClr val="70AD47"/>
                          </a:highlight>
                        </a:rPr>
                        <a:t> </a:t>
                      </a:r>
                      <a:endParaRPr lang="en-GB" sz="800" b="0" i="0" u="none" strike="noStrike" dirty="0">
                        <a:solidFill>
                          <a:srgbClr val="000000"/>
                        </a:solidFill>
                        <a:effectLst/>
                        <a:highlight>
                          <a:srgbClr val="70AD47"/>
                        </a:highlight>
                        <a:latin typeface="Arial" panose="020B0604020202020204" pitchFamily="34" charset="0"/>
                      </a:endParaRPr>
                    </a:p>
                  </a:txBody>
                  <a:tcPr marL="5225" marR="5225" marT="5225" marB="0" anchor="ctr">
                    <a:solidFill>
                      <a:srgbClr val="9E5ECE"/>
                    </a:solidFill>
                  </a:tcPr>
                </a:tc>
                <a:tc>
                  <a:txBody>
                    <a:bodyPr/>
                    <a:lstStyle/>
                    <a:p>
                      <a:pPr algn="ctr" fontAlgn="ctr"/>
                      <a:r>
                        <a:rPr lang="en-GB" sz="800" u="none" strike="noStrike" dirty="0">
                          <a:solidFill>
                            <a:srgbClr val="000000"/>
                          </a:solidFill>
                          <a:effectLst/>
                          <a:highlight>
                            <a:srgbClr val="70AD47"/>
                          </a:highlight>
                        </a:rPr>
                        <a:t> </a:t>
                      </a:r>
                      <a:endParaRPr lang="en-GB" sz="800" b="0" i="0" u="none" strike="noStrike" dirty="0">
                        <a:solidFill>
                          <a:srgbClr val="000000"/>
                        </a:solidFill>
                        <a:effectLst/>
                        <a:highlight>
                          <a:srgbClr val="70AD47"/>
                        </a:highlight>
                        <a:latin typeface="Arial" panose="020B0604020202020204" pitchFamily="34" charset="0"/>
                      </a:endParaRPr>
                    </a:p>
                  </a:txBody>
                  <a:tcPr marL="5225" marR="5225" marT="5225" marB="0" anchor="ctr">
                    <a:solidFill>
                      <a:srgbClr val="9E5ECE"/>
                    </a:solidFill>
                  </a:tcPr>
                </a:tc>
                <a:extLst>
                  <a:ext uri="{0D108BD9-81ED-4DB2-BD59-A6C34878D82A}">
                    <a16:rowId xmlns:a16="http://schemas.microsoft.com/office/drawing/2014/main" val="532415677"/>
                  </a:ext>
                </a:extLst>
              </a:tr>
              <a:tr h="658359">
                <a:tc>
                  <a:txBody>
                    <a:bodyPr/>
                    <a:lstStyle/>
                    <a:p>
                      <a:pPr algn="ctr" fontAlgn="ctr"/>
                      <a:r>
                        <a:rPr lang="en-GB" sz="1000" u="none" strike="noStrike">
                          <a:solidFill>
                            <a:srgbClr val="000000"/>
                          </a:solidFill>
                          <a:effectLst/>
                        </a:rPr>
                        <a:t>CRYOSTAT SAFETY VALVES</a:t>
                      </a:r>
                      <a:endParaRPr lang="en-GB" sz="1000" b="0" i="1" u="none" strike="noStrike">
                        <a:solidFill>
                          <a:srgbClr val="000000"/>
                        </a:solidFill>
                        <a:effectLst/>
                        <a:latin typeface="Arial" panose="020B0604020202020204" pitchFamily="34" charset="0"/>
                      </a:endParaRPr>
                    </a:p>
                  </a:txBody>
                  <a:tcPr marL="5225" marR="5225" marT="5225" marB="0" anchor="ctr"/>
                </a:tc>
                <a:tc>
                  <a:txBody>
                    <a:bodyPr/>
                    <a:lstStyle/>
                    <a:p>
                      <a:pPr algn="ctr" fontAlgn="ctr"/>
                      <a:r>
                        <a:rPr lang="en-GB" sz="800" u="none" strike="noStrike" dirty="0">
                          <a:solidFill>
                            <a:srgbClr val="000000"/>
                          </a:solidFill>
                          <a:effectLst/>
                          <a:highlight>
                            <a:srgbClr val="70AD47"/>
                          </a:highlight>
                        </a:rPr>
                        <a:t> </a:t>
                      </a:r>
                      <a:endParaRPr lang="en-GB" sz="800" b="0" i="0" u="none" strike="noStrike" dirty="0">
                        <a:solidFill>
                          <a:srgbClr val="000000"/>
                        </a:solidFill>
                        <a:effectLst/>
                        <a:highlight>
                          <a:srgbClr val="70AD47"/>
                        </a:highlight>
                        <a:latin typeface="Arial" panose="020B0604020202020204" pitchFamily="34" charset="0"/>
                      </a:endParaRPr>
                    </a:p>
                  </a:txBody>
                  <a:tcPr marL="5225" marR="5225" marT="5225" marB="0" anchor="ctr">
                    <a:solidFill>
                      <a:srgbClr val="9E5ECE"/>
                    </a:solidFill>
                  </a:tcPr>
                </a:tc>
                <a:tc>
                  <a:txBody>
                    <a:bodyPr/>
                    <a:lstStyle/>
                    <a:p>
                      <a:pPr algn="ctr" fontAlgn="ctr"/>
                      <a:r>
                        <a:rPr lang="en-GB" sz="800" u="none" strike="noStrike">
                          <a:solidFill>
                            <a:srgbClr val="000000"/>
                          </a:solidFill>
                          <a:effectLst/>
                        </a:rPr>
                        <a:t> </a:t>
                      </a:r>
                      <a:endParaRPr lang="en-GB" sz="800" b="0" i="0" u="none" strike="noStrike">
                        <a:solidFill>
                          <a:srgbClr val="000000"/>
                        </a:solidFill>
                        <a:effectLst/>
                        <a:latin typeface="Arial" panose="020B0604020202020204" pitchFamily="34" charset="0"/>
                      </a:endParaRPr>
                    </a:p>
                  </a:txBody>
                  <a:tcPr marL="5225" marR="5225" marT="5225" marB="0" anchor="ctr"/>
                </a:tc>
                <a:tc>
                  <a:txBody>
                    <a:bodyPr/>
                    <a:lstStyle/>
                    <a:p>
                      <a:pPr algn="ctr" fontAlgn="ctr"/>
                      <a:r>
                        <a:rPr lang="en-GB" sz="800" u="none" strike="noStrike">
                          <a:solidFill>
                            <a:srgbClr val="000000"/>
                          </a:solidFill>
                          <a:effectLst/>
                        </a:rPr>
                        <a:t> </a:t>
                      </a:r>
                      <a:endParaRPr lang="en-GB" sz="800" b="0" i="0" u="none" strike="noStrike">
                        <a:solidFill>
                          <a:srgbClr val="000000"/>
                        </a:solidFill>
                        <a:effectLst/>
                        <a:latin typeface="Arial" panose="020B0604020202020204" pitchFamily="34" charset="0"/>
                      </a:endParaRPr>
                    </a:p>
                  </a:txBody>
                  <a:tcPr marL="5225" marR="5225" marT="5225" marB="0" anchor="ctr"/>
                </a:tc>
                <a:tc>
                  <a:txBody>
                    <a:bodyPr/>
                    <a:lstStyle/>
                    <a:p>
                      <a:pPr algn="ctr" fontAlgn="ctr"/>
                      <a:r>
                        <a:rPr lang="en-GB" sz="800" u="none" strike="noStrike" dirty="0">
                          <a:solidFill>
                            <a:srgbClr val="000000"/>
                          </a:solidFill>
                          <a:effectLst/>
                          <a:highlight>
                            <a:srgbClr val="70AD47"/>
                          </a:highlight>
                        </a:rPr>
                        <a:t> </a:t>
                      </a:r>
                      <a:endParaRPr lang="en-GB" sz="800" b="0" i="0" u="none" strike="noStrike" dirty="0">
                        <a:solidFill>
                          <a:srgbClr val="000000"/>
                        </a:solidFill>
                        <a:effectLst/>
                        <a:highlight>
                          <a:srgbClr val="70AD47"/>
                        </a:highlight>
                        <a:latin typeface="Arial" panose="020B0604020202020204" pitchFamily="34" charset="0"/>
                      </a:endParaRPr>
                    </a:p>
                  </a:txBody>
                  <a:tcPr marL="5225" marR="5225" marT="5225" marB="0" anchor="ctr">
                    <a:solidFill>
                      <a:srgbClr val="9E5ECE"/>
                    </a:solidFill>
                  </a:tcPr>
                </a:tc>
                <a:tc>
                  <a:txBody>
                    <a:bodyPr/>
                    <a:lstStyle/>
                    <a:p>
                      <a:pPr algn="ctr" fontAlgn="ctr"/>
                      <a:r>
                        <a:rPr lang="en-GB" sz="800" u="none" strike="noStrike">
                          <a:solidFill>
                            <a:srgbClr val="000000"/>
                          </a:solidFill>
                          <a:effectLst/>
                        </a:rPr>
                        <a:t> </a:t>
                      </a:r>
                      <a:endParaRPr lang="en-GB" sz="800" b="0" i="0" u="none" strike="noStrike">
                        <a:solidFill>
                          <a:srgbClr val="000000"/>
                        </a:solidFill>
                        <a:effectLst/>
                        <a:latin typeface="Arial" panose="020B0604020202020204" pitchFamily="34" charset="0"/>
                      </a:endParaRPr>
                    </a:p>
                  </a:txBody>
                  <a:tcPr marL="5225" marR="5225" marT="5225" marB="0" anchor="ctr"/>
                </a:tc>
                <a:tc>
                  <a:txBody>
                    <a:bodyPr/>
                    <a:lstStyle/>
                    <a:p>
                      <a:pPr algn="ctr" fontAlgn="ctr"/>
                      <a:r>
                        <a:rPr lang="en-GB" sz="800" u="none" strike="noStrike" dirty="0">
                          <a:solidFill>
                            <a:srgbClr val="000000"/>
                          </a:solidFill>
                          <a:effectLst/>
                        </a:rPr>
                        <a:t> </a:t>
                      </a:r>
                      <a:endParaRPr lang="en-GB" sz="800" b="0" i="0" u="none" strike="noStrike" dirty="0">
                        <a:solidFill>
                          <a:srgbClr val="000000"/>
                        </a:solidFill>
                        <a:effectLst/>
                        <a:latin typeface="Arial" panose="020B0604020202020204" pitchFamily="34" charset="0"/>
                      </a:endParaRPr>
                    </a:p>
                  </a:txBody>
                  <a:tcPr marL="5225" marR="5225" marT="5225" marB="0" anchor="ctr">
                    <a:solidFill>
                      <a:srgbClr val="9E5ECE"/>
                    </a:solidFill>
                  </a:tcPr>
                </a:tc>
                <a:tc>
                  <a:txBody>
                    <a:bodyPr/>
                    <a:lstStyle/>
                    <a:p>
                      <a:pPr algn="ctr" fontAlgn="ctr"/>
                      <a:r>
                        <a:rPr lang="en-GB" sz="800" u="none" strike="noStrike" dirty="0">
                          <a:solidFill>
                            <a:srgbClr val="000000"/>
                          </a:solidFill>
                          <a:effectLst/>
                        </a:rPr>
                        <a:t> </a:t>
                      </a:r>
                      <a:endParaRPr lang="en-GB" sz="800" b="0" i="0" u="none" strike="noStrike" dirty="0">
                        <a:solidFill>
                          <a:srgbClr val="000000"/>
                        </a:solidFill>
                        <a:effectLst/>
                        <a:latin typeface="Arial" panose="020B0604020202020204" pitchFamily="34" charset="0"/>
                      </a:endParaRPr>
                    </a:p>
                  </a:txBody>
                  <a:tcPr marL="5225" marR="5225" marT="5225" marB="0" anchor="ctr">
                    <a:solidFill>
                      <a:srgbClr val="9E5ECE"/>
                    </a:solidFill>
                  </a:tcPr>
                </a:tc>
                <a:tc>
                  <a:txBody>
                    <a:bodyPr/>
                    <a:lstStyle/>
                    <a:p>
                      <a:pPr algn="ctr" fontAlgn="ctr"/>
                      <a:r>
                        <a:rPr lang="en-GB" sz="800" u="none" strike="noStrike" dirty="0">
                          <a:solidFill>
                            <a:srgbClr val="000000"/>
                          </a:solidFill>
                          <a:effectLst/>
                          <a:highlight>
                            <a:srgbClr val="70AD47"/>
                          </a:highlight>
                        </a:rPr>
                        <a:t> </a:t>
                      </a:r>
                      <a:endParaRPr lang="en-GB" sz="800" b="0" i="0" u="none" strike="noStrike" dirty="0">
                        <a:solidFill>
                          <a:srgbClr val="000000"/>
                        </a:solidFill>
                        <a:effectLst/>
                        <a:highlight>
                          <a:srgbClr val="70AD47"/>
                        </a:highlight>
                        <a:latin typeface="Arial" panose="020B0604020202020204" pitchFamily="34" charset="0"/>
                      </a:endParaRPr>
                    </a:p>
                  </a:txBody>
                  <a:tcPr marL="5225" marR="5225" marT="5225" marB="0" anchor="ctr">
                    <a:solidFill>
                      <a:srgbClr val="9E5ECE"/>
                    </a:solidFill>
                  </a:tcPr>
                </a:tc>
                <a:tc>
                  <a:txBody>
                    <a:bodyPr/>
                    <a:lstStyle/>
                    <a:p>
                      <a:pPr algn="ctr" fontAlgn="ctr"/>
                      <a:r>
                        <a:rPr lang="en-GB" sz="800" u="none" strike="noStrike" dirty="0">
                          <a:solidFill>
                            <a:srgbClr val="000000"/>
                          </a:solidFill>
                          <a:effectLst/>
                          <a:highlight>
                            <a:srgbClr val="70AD47"/>
                          </a:highlight>
                        </a:rPr>
                        <a:t> </a:t>
                      </a:r>
                      <a:endParaRPr lang="en-GB" sz="800" b="0" i="0" u="none" strike="noStrike" dirty="0">
                        <a:solidFill>
                          <a:srgbClr val="000000"/>
                        </a:solidFill>
                        <a:effectLst/>
                        <a:highlight>
                          <a:srgbClr val="70AD47"/>
                        </a:highlight>
                        <a:latin typeface="Arial" panose="020B0604020202020204" pitchFamily="34" charset="0"/>
                      </a:endParaRPr>
                    </a:p>
                  </a:txBody>
                  <a:tcPr marL="5225" marR="5225" marT="5225" marB="0" anchor="ctr">
                    <a:solidFill>
                      <a:srgbClr val="9E5ECE"/>
                    </a:solidFill>
                  </a:tcPr>
                </a:tc>
                <a:tc>
                  <a:txBody>
                    <a:bodyPr/>
                    <a:lstStyle/>
                    <a:p>
                      <a:pPr algn="ctr" fontAlgn="ctr"/>
                      <a:r>
                        <a:rPr lang="en-GB" sz="800" u="none" strike="noStrike" dirty="0">
                          <a:solidFill>
                            <a:srgbClr val="000000"/>
                          </a:solidFill>
                          <a:effectLst/>
                        </a:rPr>
                        <a:t> </a:t>
                      </a:r>
                      <a:endParaRPr lang="en-GB" sz="800" b="0" i="0" u="none" strike="noStrike" dirty="0">
                        <a:solidFill>
                          <a:srgbClr val="000000"/>
                        </a:solidFill>
                        <a:effectLst/>
                        <a:latin typeface="Arial" panose="020B0604020202020204" pitchFamily="34" charset="0"/>
                      </a:endParaRPr>
                    </a:p>
                  </a:txBody>
                  <a:tcPr marL="5225" marR="5225" marT="5225" marB="0" anchor="ctr"/>
                </a:tc>
                <a:tc>
                  <a:txBody>
                    <a:bodyPr/>
                    <a:lstStyle/>
                    <a:p>
                      <a:pPr algn="ctr" fontAlgn="ctr"/>
                      <a:r>
                        <a:rPr lang="en-GB" sz="800" u="none" strike="noStrike" dirty="0">
                          <a:solidFill>
                            <a:srgbClr val="000000"/>
                          </a:solidFill>
                          <a:effectLst/>
                        </a:rPr>
                        <a:t> </a:t>
                      </a:r>
                      <a:endParaRPr lang="en-GB" sz="800" b="0" i="0" u="none" strike="noStrike" dirty="0">
                        <a:solidFill>
                          <a:srgbClr val="000000"/>
                        </a:solidFill>
                        <a:effectLst/>
                        <a:latin typeface="Arial" panose="020B0604020202020204" pitchFamily="34" charset="0"/>
                      </a:endParaRPr>
                    </a:p>
                  </a:txBody>
                  <a:tcPr marL="5225" marR="5225" marT="5225" marB="0" anchor="ctr"/>
                </a:tc>
                <a:tc>
                  <a:txBody>
                    <a:bodyPr/>
                    <a:lstStyle/>
                    <a:p>
                      <a:pPr algn="ctr" fontAlgn="ctr"/>
                      <a:r>
                        <a:rPr lang="en-GB" sz="800" u="none" strike="noStrike" dirty="0">
                          <a:solidFill>
                            <a:srgbClr val="000000"/>
                          </a:solidFill>
                          <a:effectLst/>
                          <a:highlight>
                            <a:srgbClr val="70AD47"/>
                          </a:highlight>
                        </a:rPr>
                        <a:t> </a:t>
                      </a:r>
                      <a:endParaRPr lang="en-GB" sz="800" b="0" i="0" u="none" strike="noStrike" dirty="0">
                        <a:solidFill>
                          <a:srgbClr val="000000"/>
                        </a:solidFill>
                        <a:effectLst/>
                        <a:highlight>
                          <a:srgbClr val="70AD47"/>
                        </a:highlight>
                        <a:latin typeface="Arial" panose="020B0604020202020204" pitchFamily="34" charset="0"/>
                      </a:endParaRPr>
                    </a:p>
                  </a:txBody>
                  <a:tcPr marL="5225" marR="5225" marT="5225" marB="0" anchor="ctr">
                    <a:solidFill>
                      <a:srgbClr val="9E5ECE"/>
                    </a:solidFill>
                  </a:tcPr>
                </a:tc>
                <a:extLst>
                  <a:ext uri="{0D108BD9-81ED-4DB2-BD59-A6C34878D82A}">
                    <a16:rowId xmlns:a16="http://schemas.microsoft.com/office/drawing/2014/main" val="1181751876"/>
                  </a:ext>
                </a:extLst>
              </a:tr>
            </a:tbl>
          </a:graphicData>
        </a:graphic>
      </p:graphicFrame>
      <p:graphicFrame>
        <p:nvGraphicFramePr>
          <p:cNvPr id="13" name="Table 12">
            <a:extLst>
              <a:ext uri="{FF2B5EF4-FFF2-40B4-BE49-F238E27FC236}">
                <a16:creationId xmlns:a16="http://schemas.microsoft.com/office/drawing/2014/main" id="{378B65CE-856F-938C-6D93-CE09232D6EA9}"/>
              </a:ext>
            </a:extLst>
          </p:cNvPr>
          <p:cNvGraphicFramePr>
            <a:graphicFrameLocks noGrp="1"/>
          </p:cNvGraphicFramePr>
          <p:nvPr/>
        </p:nvGraphicFramePr>
        <p:xfrm>
          <a:off x="8094160" y="120903"/>
          <a:ext cx="3295105" cy="877284"/>
        </p:xfrm>
        <a:graphic>
          <a:graphicData uri="http://schemas.openxmlformats.org/drawingml/2006/table">
            <a:tbl>
              <a:tblPr>
                <a:tableStyleId>{C4B1156A-380E-4F78-BDF5-A606A8083BF9}</a:tableStyleId>
              </a:tblPr>
              <a:tblGrid>
                <a:gridCol w="732881">
                  <a:extLst>
                    <a:ext uri="{9D8B030D-6E8A-4147-A177-3AD203B41FA5}">
                      <a16:colId xmlns:a16="http://schemas.microsoft.com/office/drawing/2014/main" val="1715541597"/>
                    </a:ext>
                  </a:extLst>
                </a:gridCol>
                <a:gridCol w="2562224">
                  <a:extLst>
                    <a:ext uri="{9D8B030D-6E8A-4147-A177-3AD203B41FA5}">
                      <a16:colId xmlns:a16="http://schemas.microsoft.com/office/drawing/2014/main" val="4099444866"/>
                    </a:ext>
                  </a:extLst>
                </a:gridCol>
              </a:tblGrid>
              <a:tr h="292428">
                <a:tc>
                  <a:txBody>
                    <a:bodyPr/>
                    <a:lstStyle/>
                    <a:p>
                      <a:pPr algn="ctr" fontAlgn="ctr"/>
                      <a:r>
                        <a:rPr lang="en-GB" sz="1000" u="none" strike="noStrike" dirty="0">
                          <a:effectLst/>
                          <a:highlight>
                            <a:srgbClr val="70AD47"/>
                          </a:highlight>
                        </a:rPr>
                        <a:t> </a:t>
                      </a:r>
                      <a:endParaRPr lang="en-GB" sz="1000" b="0" i="0" u="none" strike="noStrike" dirty="0">
                        <a:solidFill>
                          <a:srgbClr val="000000"/>
                        </a:solidFill>
                        <a:effectLst/>
                        <a:highlight>
                          <a:srgbClr val="70AD47"/>
                        </a:highlight>
                        <a:latin typeface="Arial" panose="020B0604020202020204" pitchFamily="34" charset="0"/>
                      </a:endParaRPr>
                    </a:p>
                  </a:txBody>
                  <a:tcPr marL="6350" marR="6350" marT="6350" marB="0" anchor="ctr">
                    <a:solidFill>
                      <a:srgbClr val="2166FF"/>
                    </a:solidFill>
                  </a:tcPr>
                </a:tc>
                <a:tc>
                  <a:txBody>
                    <a:bodyPr/>
                    <a:lstStyle/>
                    <a:p>
                      <a:pPr algn="ctr" fontAlgn="ctr"/>
                      <a:r>
                        <a:rPr lang="en-GB" sz="1100" u="none" strike="noStrike" dirty="0">
                          <a:solidFill>
                            <a:srgbClr val="000000"/>
                          </a:solidFill>
                          <a:effectLst/>
                        </a:rPr>
                        <a:t>CRIOTEC’s RESPONSIBILITY</a:t>
                      </a:r>
                      <a:endParaRPr lang="en-GB" sz="1100" b="1" i="0" u="none" strike="noStrike" dirty="0">
                        <a:solidFill>
                          <a:srgbClr val="000000"/>
                        </a:solidFill>
                        <a:effectLst/>
                        <a:latin typeface="Arial" panose="020B0604020202020204" pitchFamily="34" charset="0"/>
                      </a:endParaRPr>
                    </a:p>
                  </a:txBody>
                  <a:tcPr marL="6350" marR="6350" marT="6350" marB="0" anchor="ctr"/>
                </a:tc>
                <a:extLst>
                  <a:ext uri="{0D108BD9-81ED-4DB2-BD59-A6C34878D82A}">
                    <a16:rowId xmlns:a16="http://schemas.microsoft.com/office/drawing/2014/main" val="306574673"/>
                  </a:ext>
                </a:extLst>
              </a:tr>
              <a:tr h="292428">
                <a:tc>
                  <a:txBody>
                    <a:bodyPr/>
                    <a:lstStyle/>
                    <a:p>
                      <a:pPr algn="ctr" fontAlgn="ctr"/>
                      <a:r>
                        <a:rPr lang="en-GB" sz="1000" u="none" strike="noStrike" dirty="0">
                          <a:effectLst/>
                          <a:highlight>
                            <a:srgbClr val="FFC000"/>
                          </a:highlight>
                        </a:rPr>
                        <a:t> </a:t>
                      </a:r>
                      <a:endParaRPr lang="en-GB" sz="1000" b="0" i="0" u="none" strike="noStrike" dirty="0">
                        <a:solidFill>
                          <a:srgbClr val="000000"/>
                        </a:solidFill>
                        <a:effectLst/>
                        <a:highlight>
                          <a:srgbClr val="FFC000"/>
                        </a:highlight>
                        <a:latin typeface="Arial" panose="020B0604020202020204" pitchFamily="34" charset="0"/>
                      </a:endParaRPr>
                    </a:p>
                  </a:txBody>
                  <a:tcPr marL="6350" marR="6350" marT="6350" marB="0" anchor="ctr">
                    <a:pattFill prst="wdDnDiag">
                      <a:fgClr>
                        <a:srgbClr val="2166FF"/>
                      </a:fgClr>
                      <a:bgClr>
                        <a:srgbClr val="9E5ECE"/>
                      </a:bgClr>
                    </a:pattFill>
                  </a:tcPr>
                </a:tc>
                <a:tc>
                  <a:txBody>
                    <a:bodyPr/>
                    <a:lstStyle/>
                    <a:p>
                      <a:pPr algn="ctr" fontAlgn="ctr"/>
                      <a:r>
                        <a:rPr lang="en-GB" sz="1100" u="none" strike="noStrike" dirty="0">
                          <a:solidFill>
                            <a:srgbClr val="000000"/>
                          </a:solidFill>
                          <a:effectLst/>
                        </a:rPr>
                        <a:t>SHARED RESPONSIBILITY</a:t>
                      </a:r>
                      <a:endParaRPr lang="en-GB" sz="1100" b="1" i="0" u="none" strike="noStrike" dirty="0">
                        <a:solidFill>
                          <a:srgbClr val="000000"/>
                        </a:solidFill>
                        <a:effectLst/>
                        <a:latin typeface="Arial" panose="020B0604020202020204" pitchFamily="34" charset="0"/>
                      </a:endParaRPr>
                    </a:p>
                  </a:txBody>
                  <a:tcPr marL="6350" marR="6350" marT="6350" marB="0" anchor="ctr"/>
                </a:tc>
                <a:extLst>
                  <a:ext uri="{0D108BD9-81ED-4DB2-BD59-A6C34878D82A}">
                    <a16:rowId xmlns:a16="http://schemas.microsoft.com/office/drawing/2014/main" val="4033741237"/>
                  </a:ext>
                </a:extLst>
              </a:tr>
              <a:tr h="292428">
                <a:tc>
                  <a:txBody>
                    <a:bodyPr/>
                    <a:lstStyle/>
                    <a:p>
                      <a:pPr algn="ctr" fontAlgn="ctr"/>
                      <a:r>
                        <a:rPr lang="en-GB" sz="1000" u="none" strike="noStrike" dirty="0">
                          <a:effectLst/>
                          <a:highlight>
                            <a:srgbClr val="FFC000"/>
                          </a:highlight>
                        </a:rPr>
                        <a:t> </a:t>
                      </a:r>
                      <a:endParaRPr lang="en-GB" sz="1000" b="0" i="0" u="none" strike="noStrike" dirty="0">
                        <a:solidFill>
                          <a:srgbClr val="000000"/>
                        </a:solidFill>
                        <a:effectLst/>
                        <a:highlight>
                          <a:srgbClr val="FFC000"/>
                        </a:highlight>
                        <a:latin typeface="Arial" panose="020B0604020202020204" pitchFamily="34" charset="0"/>
                      </a:endParaRPr>
                    </a:p>
                  </a:txBody>
                  <a:tcPr marL="6350" marR="6350" marT="6350" marB="0" anchor="ctr">
                    <a:solidFill>
                      <a:srgbClr val="9E5ECE"/>
                    </a:solidFill>
                  </a:tcPr>
                </a:tc>
                <a:tc>
                  <a:txBody>
                    <a:bodyPr/>
                    <a:lstStyle/>
                    <a:p>
                      <a:pPr algn="ctr" fontAlgn="ctr"/>
                      <a:r>
                        <a:rPr lang="en-GB" sz="1100" u="none" strike="noStrike" dirty="0">
                          <a:solidFill>
                            <a:srgbClr val="000000"/>
                          </a:solidFill>
                          <a:effectLst/>
                        </a:rPr>
                        <a:t>CERN's RESPONSIBILITY</a:t>
                      </a:r>
                      <a:endParaRPr lang="en-GB" sz="1100" b="1" i="0" u="none" strike="noStrike" dirty="0">
                        <a:solidFill>
                          <a:srgbClr val="000000"/>
                        </a:solidFill>
                        <a:effectLst/>
                        <a:latin typeface="Arial" panose="020B0604020202020204" pitchFamily="34" charset="0"/>
                      </a:endParaRPr>
                    </a:p>
                  </a:txBody>
                  <a:tcPr marL="6350" marR="6350" marT="6350" marB="0" anchor="ctr"/>
                </a:tc>
                <a:extLst>
                  <a:ext uri="{0D108BD9-81ED-4DB2-BD59-A6C34878D82A}">
                    <a16:rowId xmlns:a16="http://schemas.microsoft.com/office/drawing/2014/main" val="3849873428"/>
                  </a:ext>
                </a:extLst>
              </a:tr>
            </a:tbl>
          </a:graphicData>
        </a:graphic>
      </p:graphicFrame>
      <p:sp>
        <p:nvSpPr>
          <p:cNvPr id="3" name="Content Placeholder 10">
            <a:extLst>
              <a:ext uri="{FF2B5EF4-FFF2-40B4-BE49-F238E27FC236}">
                <a16:creationId xmlns:a16="http://schemas.microsoft.com/office/drawing/2014/main" id="{E309D6AC-BA39-659F-E828-1FAD36C4B316}"/>
              </a:ext>
            </a:extLst>
          </p:cNvPr>
          <p:cNvSpPr txBox="1">
            <a:spLocks/>
          </p:cNvSpPr>
          <p:nvPr/>
        </p:nvSpPr>
        <p:spPr>
          <a:xfrm>
            <a:off x="407989" y="631559"/>
            <a:ext cx="11380811" cy="5414693"/>
          </a:xfrm>
          <a:prstGeom prst="rect">
            <a:avLst/>
          </a:prstGeom>
        </p:spPr>
        <p:txBody>
          <a:bodyPr>
            <a:normAutofit/>
          </a:bodyPr>
          <a:lstStyle>
            <a:lvl1pPr marL="0" indent="0" algn="l" defTabSz="914400" rtl="0" eaLnBrk="1" latinLnBrk="0" hangingPunct="1">
              <a:lnSpc>
                <a:spcPct val="90000"/>
              </a:lnSpc>
              <a:spcBef>
                <a:spcPts val="1000"/>
              </a:spcBef>
              <a:spcAft>
                <a:spcPts val="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US" dirty="0"/>
              <a:t>Activities breakdown</a:t>
            </a:r>
            <a:endParaRPr lang="en-GB" dirty="0"/>
          </a:p>
        </p:txBody>
      </p:sp>
      <p:sp>
        <p:nvSpPr>
          <p:cNvPr id="7" name="Rectangle 6">
            <a:extLst>
              <a:ext uri="{FF2B5EF4-FFF2-40B4-BE49-F238E27FC236}">
                <a16:creationId xmlns:a16="http://schemas.microsoft.com/office/drawing/2014/main" id="{45826629-31AE-2F5F-6B3E-7833E44272CA}"/>
              </a:ext>
            </a:extLst>
          </p:cNvPr>
          <p:cNvSpPr/>
          <p:nvPr/>
        </p:nvSpPr>
        <p:spPr>
          <a:xfrm>
            <a:off x="1896533" y="3747642"/>
            <a:ext cx="811100" cy="686414"/>
          </a:xfrm>
          <a:prstGeom prst="rect">
            <a:avLst/>
          </a:prstGeom>
          <a:solidFill>
            <a:srgbClr val="FFFF00"/>
          </a:solidFill>
          <a:ln w="12700">
            <a:solidFill>
              <a:srgbClr val="0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mc:AlternateContent xmlns:mc="http://schemas.openxmlformats.org/markup-compatibility/2006" xmlns:p14="http://schemas.microsoft.com/office/powerpoint/2010/main">
        <mc:Choice Requires="p14">
          <p:contentPart p14:bwMode="auto" r:id="rId2">
            <p14:nvContentPartPr>
              <p14:cNvPr id="8" name="Ink 7">
                <a:extLst>
                  <a:ext uri="{FF2B5EF4-FFF2-40B4-BE49-F238E27FC236}">
                    <a16:creationId xmlns:a16="http://schemas.microsoft.com/office/drawing/2014/main" id="{AA2594EE-033C-043A-6DAD-4B2C9A84AB83}"/>
                  </a:ext>
                </a:extLst>
              </p14:cNvPr>
              <p14:cNvContentPartPr/>
              <p14:nvPr/>
            </p14:nvContentPartPr>
            <p14:xfrm>
              <a:off x="1997075" y="2762715"/>
              <a:ext cx="593725" cy="360"/>
            </p14:xfrm>
          </p:contentPart>
        </mc:Choice>
        <mc:Fallback xmlns="">
          <p:pic>
            <p:nvPicPr>
              <p:cNvPr id="8" name="Ink 7">
                <a:extLst>
                  <a:ext uri="{FF2B5EF4-FFF2-40B4-BE49-F238E27FC236}">
                    <a16:creationId xmlns:a16="http://schemas.microsoft.com/office/drawing/2014/main" id="{AA2594EE-033C-043A-6DAD-4B2C9A84AB83}"/>
                  </a:ext>
                </a:extLst>
              </p:cNvPr>
              <p:cNvPicPr/>
              <p:nvPr/>
            </p:nvPicPr>
            <p:blipFill>
              <a:blip r:embed="rId3"/>
              <a:stretch>
                <a:fillRect/>
              </a:stretch>
            </p:blipFill>
            <p:spPr>
              <a:xfrm>
                <a:off x="1943067" y="2654715"/>
                <a:ext cx="701380" cy="216000"/>
              </a:xfrm>
              <a:prstGeom prst="rect">
                <a:avLst/>
              </a:prstGeom>
            </p:spPr>
          </p:pic>
        </mc:Fallback>
      </mc:AlternateContent>
      <mc:AlternateContent xmlns:mc="http://schemas.openxmlformats.org/markup-compatibility/2006" xmlns:p14="http://schemas.microsoft.com/office/powerpoint/2010/main">
        <mc:Choice Requires="p14">
          <p:contentPart p14:bwMode="auto" r:id="rId4">
            <p14:nvContentPartPr>
              <p14:cNvPr id="14" name="Ink 13">
                <a:extLst>
                  <a:ext uri="{FF2B5EF4-FFF2-40B4-BE49-F238E27FC236}">
                    <a16:creationId xmlns:a16="http://schemas.microsoft.com/office/drawing/2014/main" id="{4CB65212-CAAE-104D-0F54-83D662B0B04A}"/>
                  </a:ext>
                </a:extLst>
              </p14:cNvPr>
              <p14:cNvContentPartPr/>
              <p14:nvPr/>
            </p14:nvContentPartPr>
            <p14:xfrm>
              <a:off x="962280" y="4099891"/>
              <a:ext cx="743040" cy="360"/>
            </p14:xfrm>
          </p:contentPart>
        </mc:Choice>
        <mc:Fallback xmlns="">
          <p:pic>
            <p:nvPicPr>
              <p:cNvPr id="14" name="Ink 13">
                <a:extLst>
                  <a:ext uri="{FF2B5EF4-FFF2-40B4-BE49-F238E27FC236}">
                    <a16:creationId xmlns:a16="http://schemas.microsoft.com/office/drawing/2014/main" id="{4CB65212-CAAE-104D-0F54-83D662B0B04A}"/>
                  </a:ext>
                </a:extLst>
              </p:cNvPr>
              <p:cNvPicPr/>
              <p:nvPr/>
            </p:nvPicPr>
            <p:blipFill>
              <a:blip r:embed="rId5"/>
              <a:stretch>
                <a:fillRect/>
              </a:stretch>
            </p:blipFill>
            <p:spPr>
              <a:xfrm>
                <a:off x="908280" y="3991891"/>
                <a:ext cx="850680" cy="216000"/>
              </a:xfrm>
              <a:prstGeom prst="rect">
                <a:avLst/>
              </a:prstGeom>
            </p:spPr>
          </p:pic>
        </mc:Fallback>
      </mc:AlternateContent>
      <p:sp>
        <p:nvSpPr>
          <p:cNvPr id="10" name="TextBox 9">
            <a:extLst>
              <a:ext uri="{FF2B5EF4-FFF2-40B4-BE49-F238E27FC236}">
                <a16:creationId xmlns:a16="http://schemas.microsoft.com/office/drawing/2014/main" id="{56B17972-81DC-622B-475B-2ED34AC56173}"/>
              </a:ext>
            </a:extLst>
          </p:cNvPr>
          <p:cNvSpPr txBox="1"/>
          <p:nvPr/>
        </p:nvSpPr>
        <p:spPr>
          <a:xfrm>
            <a:off x="4834467" y="5835793"/>
            <a:ext cx="3484116" cy="276999"/>
          </a:xfrm>
          <a:prstGeom prst="rect">
            <a:avLst/>
          </a:prstGeom>
          <a:noFill/>
        </p:spPr>
        <p:txBody>
          <a:bodyPr wrap="square">
            <a:spAutoFit/>
          </a:bodyPr>
          <a:lstStyle/>
          <a:p>
            <a:pPr algn="ctr"/>
            <a:r>
              <a:rPr lang="en-US" sz="1200" i="1" dirty="0">
                <a:solidFill>
                  <a:srgbClr val="000000"/>
                </a:solidFill>
              </a:rPr>
              <a:t>Tab. 4.1 – DS 20k activities breakdown. </a:t>
            </a:r>
            <a:endParaRPr lang="en-GB" sz="1200" i="1" dirty="0">
              <a:solidFill>
                <a:srgbClr val="000000"/>
              </a:solidFill>
            </a:endParaRPr>
          </a:p>
        </p:txBody>
      </p:sp>
    </p:spTree>
    <p:extLst>
      <p:ext uri="{BB962C8B-B14F-4D97-AF65-F5344CB8AC3E}">
        <p14:creationId xmlns:p14="http://schemas.microsoft.com/office/powerpoint/2010/main" val="22469705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7" name="Picture 56">
            <a:extLst>
              <a:ext uri="{FF2B5EF4-FFF2-40B4-BE49-F238E27FC236}">
                <a16:creationId xmlns:a16="http://schemas.microsoft.com/office/drawing/2014/main" id="{38CB656B-9C15-2E1A-289A-ED57848B7074}"/>
              </a:ext>
            </a:extLst>
          </p:cNvPr>
          <p:cNvPicPr>
            <a:picLocks noChangeAspect="1"/>
          </p:cNvPicPr>
          <p:nvPr/>
        </p:nvPicPr>
        <p:blipFill>
          <a:blip r:embed="rId2"/>
          <a:stretch>
            <a:fillRect/>
          </a:stretch>
        </p:blipFill>
        <p:spPr>
          <a:xfrm>
            <a:off x="5765684" y="687682"/>
            <a:ext cx="6139330" cy="4512206"/>
          </a:xfrm>
          <a:prstGeom prst="rect">
            <a:avLst/>
          </a:prstGeom>
        </p:spPr>
      </p:pic>
      <p:grpSp>
        <p:nvGrpSpPr>
          <p:cNvPr id="67" name="Group 66">
            <a:extLst>
              <a:ext uri="{FF2B5EF4-FFF2-40B4-BE49-F238E27FC236}">
                <a16:creationId xmlns:a16="http://schemas.microsoft.com/office/drawing/2014/main" id="{DF949F81-0B2A-DFC0-2719-8D521B8F4DA5}"/>
              </a:ext>
            </a:extLst>
          </p:cNvPr>
          <p:cNvGrpSpPr/>
          <p:nvPr/>
        </p:nvGrpSpPr>
        <p:grpSpPr>
          <a:xfrm>
            <a:off x="5991862" y="706344"/>
            <a:ext cx="5508899" cy="4472122"/>
            <a:chOff x="5991862" y="693644"/>
            <a:chExt cx="5508899" cy="4472122"/>
          </a:xfrm>
        </p:grpSpPr>
        <p:cxnSp>
          <p:nvCxnSpPr>
            <p:cNvPr id="36" name="Straight Connector 35">
              <a:extLst>
                <a:ext uri="{FF2B5EF4-FFF2-40B4-BE49-F238E27FC236}">
                  <a16:creationId xmlns:a16="http://schemas.microsoft.com/office/drawing/2014/main" id="{A2D170D6-EB94-1B7B-84BF-D8B6117E347C}"/>
                </a:ext>
              </a:extLst>
            </p:cNvPr>
            <p:cNvCxnSpPr>
              <a:cxnSpLocks/>
            </p:cNvCxnSpPr>
            <p:nvPr/>
          </p:nvCxnSpPr>
          <p:spPr>
            <a:xfrm flipV="1">
              <a:off x="11244589" y="4145658"/>
              <a:ext cx="0" cy="1020108"/>
            </a:xfrm>
            <a:prstGeom prst="line">
              <a:avLst/>
            </a:prstGeom>
            <a:ln w="38100">
              <a:solidFill>
                <a:srgbClr val="00B0F0"/>
              </a:solidFill>
            </a:ln>
          </p:spPr>
          <p:style>
            <a:lnRef idx="1">
              <a:schemeClr val="accent1"/>
            </a:lnRef>
            <a:fillRef idx="0">
              <a:schemeClr val="accent1"/>
            </a:fillRef>
            <a:effectRef idx="0">
              <a:schemeClr val="accent1"/>
            </a:effectRef>
            <a:fontRef idx="minor">
              <a:schemeClr val="tx1"/>
            </a:fontRef>
          </p:style>
        </p:cxnSp>
        <p:sp>
          <p:nvSpPr>
            <p:cNvPr id="37" name="Arrow: Left 36">
              <a:extLst>
                <a:ext uri="{FF2B5EF4-FFF2-40B4-BE49-F238E27FC236}">
                  <a16:creationId xmlns:a16="http://schemas.microsoft.com/office/drawing/2014/main" id="{FD035C66-9677-0A3A-4848-151B894A0E7E}"/>
                </a:ext>
              </a:extLst>
            </p:cNvPr>
            <p:cNvSpPr/>
            <p:nvPr/>
          </p:nvSpPr>
          <p:spPr>
            <a:xfrm rot="5400000">
              <a:off x="11235094" y="4773300"/>
              <a:ext cx="383256" cy="148079"/>
            </a:xfrm>
            <a:prstGeom prst="leftArrow">
              <a:avLst/>
            </a:prstGeom>
            <a:solidFill>
              <a:srgbClr val="00B0F0">
                <a:alpha val="50000"/>
              </a:srgbClr>
            </a:solidFill>
            <a:ln w="63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38" name="Straight Connector 37">
              <a:extLst>
                <a:ext uri="{FF2B5EF4-FFF2-40B4-BE49-F238E27FC236}">
                  <a16:creationId xmlns:a16="http://schemas.microsoft.com/office/drawing/2014/main" id="{3B02B665-7659-9DB0-FDCC-7AE59BB02E8A}"/>
                </a:ext>
              </a:extLst>
            </p:cNvPr>
            <p:cNvCxnSpPr>
              <a:cxnSpLocks/>
            </p:cNvCxnSpPr>
            <p:nvPr/>
          </p:nvCxnSpPr>
          <p:spPr>
            <a:xfrm>
              <a:off x="10879712" y="4145658"/>
              <a:ext cx="364877" cy="0"/>
            </a:xfrm>
            <a:prstGeom prst="line">
              <a:avLst/>
            </a:prstGeom>
            <a:ln w="38100">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39" name="Straight Connector 38">
              <a:extLst>
                <a:ext uri="{FF2B5EF4-FFF2-40B4-BE49-F238E27FC236}">
                  <a16:creationId xmlns:a16="http://schemas.microsoft.com/office/drawing/2014/main" id="{420B8C76-5B05-5FF3-848F-B2800ADA24FD}"/>
                </a:ext>
              </a:extLst>
            </p:cNvPr>
            <p:cNvCxnSpPr>
              <a:cxnSpLocks/>
            </p:cNvCxnSpPr>
            <p:nvPr/>
          </p:nvCxnSpPr>
          <p:spPr>
            <a:xfrm>
              <a:off x="10879712" y="3379150"/>
              <a:ext cx="0" cy="766508"/>
            </a:xfrm>
            <a:prstGeom prst="line">
              <a:avLst/>
            </a:prstGeom>
            <a:ln w="38100">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40" name="Straight Connector 39">
              <a:extLst>
                <a:ext uri="{FF2B5EF4-FFF2-40B4-BE49-F238E27FC236}">
                  <a16:creationId xmlns:a16="http://schemas.microsoft.com/office/drawing/2014/main" id="{146F0408-93FF-F9BC-37CD-258765D6F8E6}"/>
                </a:ext>
              </a:extLst>
            </p:cNvPr>
            <p:cNvCxnSpPr>
              <a:cxnSpLocks/>
            </p:cNvCxnSpPr>
            <p:nvPr/>
          </p:nvCxnSpPr>
          <p:spPr>
            <a:xfrm flipH="1">
              <a:off x="8185956" y="3379150"/>
              <a:ext cx="2693755" cy="0"/>
            </a:xfrm>
            <a:prstGeom prst="line">
              <a:avLst/>
            </a:prstGeom>
            <a:ln w="38100">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41" name="Straight Connector 40">
              <a:extLst>
                <a:ext uri="{FF2B5EF4-FFF2-40B4-BE49-F238E27FC236}">
                  <a16:creationId xmlns:a16="http://schemas.microsoft.com/office/drawing/2014/main" id="{F06E6681-4009-7F7C-004E-9239BE489870}"/>
                </a:ext>
              </a:extLst>
            </p:cNvPr>
            <p:cNvCxnSpPr>
              <a:cxnSpLocks/>
            </p:cNvCxnSpPr>
            <p:nvPr/>
          </p:nvCxnSpPr>
          <p:spPr>
            <a:xfrm>
              <a:off x="8185956" y="3074288"/>
              <a:ext cx="0" cy="304861"/>
            </a:xfrm>
            <a:prstGeom prst="line">
              <a:avLst/>
            </a:prstGeom>
            <a:ln w="38100">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42" name="Straight Connector 41">
              <a:extLst>
                <a:ext uri="{FF2B5EF4-FFF2-40B4-BE49-F238E27FC236}">
                  <a16:creationId xmlns:a16="http://schemas.microsoft.com/office/drawing/2014/main" id="{3D805E51-70BF-28A9-38A6-06132759EDC8}"/>
                </a:ext>
              </a:extLst>
            </p:cNvPr>
            <p:cNvCxnSpPr>
              <a:cxnSpLocks/>
            </p:cNvCxnSpPr>
            <p:nvPr/>
          </p:nvCxnSpPr>
          <p:spPr>
            <a:xfrm>
              <a:off x="8185956" y="3074288"/>
              <a:ext cx="1595664" cy="0"/>
            </a:xfrm>
            <a:prstGeom prst="line">
              <a:avLst/>
            </a:prstGeom>
            <a:ln w="38100">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43" name="Straight Connector 42">
              <a:extLst>
                <a:ext uri="{FF2B5EF4-FFF2-40B4-BE49-F238E27FC236}">
                  <a16:creationId xmlns:a16="http://schemas.microsoft.com/office/drawing/2014/main" id="{F137A457-8A87-30DF-6935-9D63C56D8FBC}"/>
                </a:ext>
              </a:extLst>
            </p:cNvPr>
            <p:cNvCxnSpPr>
              <a:cxnSpLocks/>
            </p:cNvCxnSpPr>
            <p:nvPr/>
          </p:nvCxnSpPr>
          <p:spPr>
            <a:xfrm>
              <a:off x="9781620" y="2852175"/>
              <a:ext cx="0" cy="222113"/>
            </a:xfrm>
            <a:prstGeom prst="line">
              <a:avLst/>
            </a:prstGeom>
            <a:ln w="38100">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44" name="Straight Connector 43">
              <a:extLst>
                <a:ext uri="{FF2B5EF4-FFF2-40B4-BE49-F238E27FC236}">
                  <a16:creationId xmlns:a16="http://schemas.microsoft.com/office/drawing/2014/main" id="{009E8D35-316F-0257-5C5C-9A26365A141C}"/>
                </a:ext>
              </a:extLst>
            </p:cNvPr>
            <p:cNvCxnSpPr>
              <a:cxnSpLocks/>
            </p:cNvCxnSpPr>
            <p:nvPr/>
          </p:nvCxnSpPr>
          <p:spPr>
            <a:xfrm flipH="1">
              <a:off x="9618623" y="2852175"/>
              <a:ext cx="162998" cy="0"/>
            </a:xfrm>
            <a:prstGeom prst="line">
              <a:avLst/>
            </a:prstGeom>
            <a:ln w="38100">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45" name="Straight Connector 44">
              <a:extLst>
                <a:ext uri="{FF2B5EF4-FFF2-40B4-BE49-F238E27FC236}">
                  <a16:creationId xmlns:a16="http://schemas.microsoft.com/office/drawing/2014/main" id="{62B63529-276E-0604-FB95-B9268623BDAA}"/>
                </a:ext>
              </a:extLst>
            </p:cNvPr>
            <p:cNvCxnSpPr>
              <a:cxnSpLocks/>
            </p:cNvCxnSpPr>
            <p:nvPr/>
          </p:nvCxnSpPr>
          <p:spPr>
            <a:xfrm>
              <a:off x="8843667" y="2786848"/>
              <a:ext cx="774955" cy="65327"/>
            </a:xfrm>
            <a:prstGeom prst="line">
              <a:avLst/>
            </a:prstGeom>
            <a:ln w="38100">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7DE341F2-AACA-9982-A249-0ABA603EB116}"/>
                </a:ext>
              </a:extLst>
            </p:cNvPr>
            <p:cNvCxnSpPr>
              <a:cxnSpLocks/>
            </p:cNvCxnSpPr>
            <p:nvPr/>
          </p:nvCxnSpPr>
          <p:spPr>
            <a:xfrm flipH="1">
              <a:off x="6215683" y="2786848"/>
              <a:ext cx="2627984" cy="0"/>
            </a:xfrm>
            <a:prstGeom prst="line">
              <a:avLst/>
            </a:prstGeom>
            <a:ln w="38100">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46FC019C-4888-C540-5995-35F71D26E9C5}"/>
                </a:ext>
              </a:extLst>
            </p:cNvPr>
            <p:cNvCxnSpPr>
              <a:cxnSpLocks/>
            </p:cNvCxnSpPr>
            <p:nvPr/>
          </p:nvCxnSpPr>
          <p:spPr>
            <a:xfrm>
              <a:off x="6215684" y="693644"/>
              <a:ext cx="0" cy="2093204"/>
            </a:xfrm>
            <a:prstGeom prst="line">
              <a:avLst/>
            </a:prstGeom>
            <a:ln w="38100">
              <a:solidFill>
                <a:srgbClr val="00B0F0"/>
              </a:solidFill>
            </a:ln>
          </p:spPr>
          <p:style>
            <a:lnRef idx="1">
              <a:schemeClr val="accent1"/>
            </a:lnRef>
            <a:fillRef idx="0">
              <a:schemeClr val="accent1"/>
            </a:fillRef>
            <a:effectRef idx="0">
              <a:schemeClr val="accent1"/>
            </a:effectRef>
            <a:fontRef idx="minor">
              <a:schemeClr val="tx1"/>
            </a:fontRef>
          </p:style>
        </p:cxnSp>
        <p:sp>
          <p:nvSpPr>
            <p:cNvPr id="48" name="Arrow: Left 47">
              <a:extLst>
                <a:ext uri="{FF2B5EF4-FFF2-40B4-BE49-F238E27FC236}">
                  <a16:creationId xmlns:a16="http://schemas.microsoft.com/office/drawing/2014/main" id="{52D505B4-B446-3AB5-E627-A1F801A3332D}"/>
                </a:ext>
              </a:extLst>
            </p:cNvPr>
            <p:cNvSpPr/>
            <p:nvPr/>
          </p:nvSpPr>
          <p:spPr>
            <a:xfrm rot="5400000">
              <a:off x="5874274" y="898334"/>
              <a:ext cx="383256" cy="148079"/>
            </a:xfrm>
            <a:prstGeom prst="leftArrow">
              <a:avLst/>
            </a:prstGeom>
            <a:solidFill>
              <a:srgbClr val="00B0F0">
                <a:alpha val="50000"/>
              </a:srgbClr>
            </a:solidFill>
            <a:ln w="63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63" name="Group 62">
            <a:extLst>
              <a:ext uri="{FF2B5EF4-FFF2-40B4-BE49-F238E27FC236}">
                <a16:creationId xmlns:a16="http://schemas.microsoft.com/office/drawing/2014/main" id="{E1D74109-A402-788E-1E19-2D4BB0A01732}"/>
              </a:ext>
            </a:extLst>
          </p:cNvPr>
          <p:cNvGrpSpPr/>
          <p:nvPr/>
        </p:nvGrpSpPr>
        <p:grpSpPr>
          <a:xfrm>
            <a:off x="6468414" y="724411"/>
            <a:ext cx="730797" cy="1454624"/>
            <a:chOff x="6468414" y="724411"/>
            <a:chExt cx="730797" cy="1454624"/>
          </a:xfrm>
        </p:grpSpPr>
        <p:sp>
          <p:nvSpPr>
            <p:cNvPr id="51" name="Arrow: Left 50">
              <a:extLst>
                <a:ext uri="{FF2B5EF4-FFF2-40B4-BE49-F238E27FC236}">
                  <a16:creationId xmlns:a16="http://schemas.microsoft.com/office/drawing/2014/main" id="{F3C81E2A-D2B2-090E-AAB3-54A36C5CE5B3}"/>
                </a:ext>
              </a:extLst>
            </p:cNvPr>
            <p:cNvSpPr/>
            <p:nvPr/>
          </p:nvSpPr>
          <p:spPr>
            <a:xfrm rot="5400000">
              <a:off x="6350826" y="904600"/>
              <a:ext cx="383256" cy="148079"/>
            </a:xfrm>
            <a:prstGeom prst="leftArrow">
              <a:avLst/>
            </a:prstGeom>
            <a:solidFill>
              <a:schemeClr val="accent5">
                <a:lumMod val="60000"/>
                <a:lumOff val="40000"/>
                <a:alpha val="50000"/>
              </a:schemeClr>
            </a:solidFill>
            <a:ln w="63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52" name="Straight Connector 51">
              <a:extLst>
                <a:ext uri="{FF2B5EF4-FFF2-40B4-BE49-F238E27FC236}">
                  <a16:creationId xmlns:a16="http://schemas.microsoft.com/office/drawing/2014/main" id="{DD3634EF-E72A-0A91-AD3B-5A79BAED3730}"/>
                </a:ext>
              </a:extLst>
            </p:cNvPr>
            <p:cNvCxnSpPr>
              <a:cxnSpLocks/>
            </p:cNvCxnSpPr>
            <p:nvPr/>
          </p:nvCxnSpPr>
          <p:spPr>
            <a:xfrm flipH="1">
              <a:off x="6661211" y="2174680"/>
              <a:ext cx="328475" cy="0"/>
            </a:xfrm>
            <a:prstGeom prst="line">
              <a:avLst/>
            </a:prstGeom>
            <a:ln w="38100">
              <a:solidFill>
                <a:schemeClr val="accent5">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53" name="Straight Connector 52">
              <a:extLst>
                <a:ext uri="{FF2B5EF4-FFF2-40B4-BE49-F238E27FC236}">
                  <a16:creationId xmlns:a16="http://schemas.microsoft.com/office/drawing/2014/main" id="{304C2DD8-C9D7-7208-C82E-059317265E18}"/>
                </a:ext>
              </a:extLst>
            </p:cNvPr>
            <p:cNvCxnSpPr>
              <a:cxnSpLocks/>
            </p:cNvCxnSpPr>
            <p:nvPr/>
          </p:nvCxnSpPr>
          <p:spPr>
            <a:xfrm>
              <a:off x="6989686" y="724411"/>
              <a:ext cx="0" cy="1454624"/>
            </a:xfrm>
            <a:prstGeom prst="line">
              <a:avLst/>
            </a:prstGeom>
            <a:ln w="38100">
              <a:solidFill>
                <a:schemeClr val="accent5">
                  <a:lumMod val="60000"/>
                  <a:lumOff val="40000"/>
                </a:schemeClr>
              </a:solidFill>
            </a:ln>
          </p:spPr>
          <p:style>
            <a:lnRef idx="1">
              <a:schemeClr val="accent1"/>
            </a:lnRef>
            <a:fillRef idx="0">
              <a:schemeClr val="accent1"/>
            </a:fillRef>
            <a:effectRef idx="0">
              <a:schemeClr val="accent1"/>
            </a:effectRef>
            <a:fontRef idx="minor">
              <a:schemeClr val="tx1"/>
            </a:fontRef>
          </p:style>
        </p:cxnSp>
        <p:sp>
          <p:nvSpPr>
            <p:cNvPr id="54" name="Arrow: Left 53">
              <a:extLst>
                <a:ext uri="{FF2B5EF4-FFF2-40B4-BE49-F238E27FC236}">
                  <a16:creationId xmlns:a16="http://schemas.microsoft.com/office/drawing/2014/main" id="{D7BB2EC1-BED1-9CD7-B4D4-5ACCDECB330C}"/>
                </a:ext>
              </a:extLst>
            </p:cNvPr>
            <p:cNvSpPr/>
            <p:nvPr/>
          </p:nvSpPr>
          <p:spPr>
            <a:xfrm rot="16200000">
              <a:off x="6933544" y="904600"/>
              <a:ext cx="383256" cy="148079"/>
            </a:xfrm>
            <a:prstGeom prst="leftArrow">
              <a:avLst/>
            </a:prstGeom>
            <a:solidFill>
              <a:schemeClr val="accent5">
                <a:lumMod val="60000"/>
                <a:lumOff val="40000"/>
                <a:alpha val="50000"/>
              </a:schemeClr>
            </a:solidFill>
            <a:ln w="63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55" name="Straight Connector 54">
              <a:extLst>
                <a:ext uri="{FF2B5EF4-FFF2-40B4-BE49-F238E27FC236}">
                  <a16:creationId xmlns:a16="http://schemas.microsoft.com/office/drawing/2014/main" id="{4A46E046-2BFD-FA68-2233-66DC06A62115}"/>
                </a:ext>
              </a:extLst>
            </p:cNvPr>
            <p:cNvCxnSpPr>
              <a:cxnSpLocks/>
            </p:cNvCxnSpPr>
            <p:nvPr/>
          </p:nvCxnSpPr>
          <p:spPr>
            <a:xfrm>
              <a:off x="6661211" y="724411"/>
              <a:ext cx="0" cy="1450269"/>
            </a:xfrm>
            <a:prstGeom prst="line">
              <a:avLst/>
            </a:prstGeom>
            <a:ln w="38100">
              <a:solidFill>
                <a:schemeClr val="accent5">
                  <a:lumMod val="60000"/>
                  <a:lumOff val="40000"/>
                </a:schemeClr>
              </a:solidFill>
            </a:ln>
          </p:spPr>
          <p:style>
            <a:lnRef idx="1">
              <a:schemeClr val="accent1"/>
            </a:lnRef>
            <a:fillRef idx="0">
              <a:schemeClr val="accent1"/>
            </a:fillRef>
            <a:effectRef idx="0">
              <a:schemeClr val="accent1"/>
            </a:effectRef>
            <a:fontRef idx="minor">
              <a:schemeClr val="tx1"/>
            </a:fontRef>
          </p:style>
        </p:cxnSp>
      </p:grpSp>
      <p:grpSp>
        <p:nvGrpSpPr>
          <p:cNvPr id="64" name="Group 63">
            <a:extLst>
              <a:ext uri="{FF2B5EF4-FFF2-40B4-BE49-F238E27FC236}">
                <a16:creationId xmlns:a16="http://schemas.microsoft.com/office/drawing/2014/main" id="{63C4C7ED-FADB-A515-FCE3-A750909D2AFD}"/>
              </a:ext>
            </a:extLst>
          </p:cNvPr>
          <p:cNvGrpSpPr/>
          <p:nvPr/>
        </p:nvGrpSpPr>
        <p:grpSpPr>
          <a:xfrm>
            <a:off x="7226569" y="687682"/>
            <a:ext cx="854046" cy="1164716"/>
            <a:chOff x="7226569" y="687682"/>
            <a:chExt cx="854046" cy="1164716"/>
          </a:xfrm>
        </p:grpSpPr>
        <p:sp>
          <p:nvSpPr>
            <p:cNvPr id="58" name="Arrow: Left 57">
              <a:extLst>
                <a:ext uri="{FF2B5EF4-FFF2-40B4-BE49-F238E27FC236}">
                  <a16:creationId xmlns:a16="http://schemas.microsoft.com/office/drawing/2014/main" id="{D0B4553D-ABB9-F7D0-C29C-8A4227DDC437}"/>
                </a:ext>
              </a:extLst>
            </p:cNvPr>
            <p:cNvSpPr/>
            <p:nvPr/>
          </p:nvSpPr>
          <p:spPr>
            <a:xfrm rot="5400000">
              <a:off x="7814948" y="904600"/>
              <a:ext cx="383256" cy="148079"/>
            </a:xfrm>
            <a:prstGeom prst="leftArrow">
              <a:avLst/>
            </a:prstGeom>
            <a:solidFill>
              <a:srgbClr val="7030A0">
                <a:alpha val="50000"/>
              </a:srgbClr>
            </a:solidFill>
            <a:ln w="63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59" name="Straight Connector 58">
              <a:extLst>
                <a:ext uri="{FF2B5EF4-FFF2-40B4-BE49-F238E27FC236}">
                  <a16:creationId xmlns:a16="http://schemas.microsoft.com/office/drawing/2014/main" id="{665EFE27-7370-03BF-510F-BEC226D0CEB3}"/>
                </a:ext>
              </a:extLst>
            </p:cNvPr>
            <p:cNvCxnSpPr>
              <a:cxnSpLocks/>
            </p:cNvCxnSpPr>
            <p:nvPr/>
          </p:nvCxnSpPr>
          <p:spPr>
            <a:xfrm flipH="1">
              <a:off x="7439598" y="1852398"/>
              <a:ext cx="427988" cy="0"/>
            </a:xfrm>
            <a:prstGeom prst="line">
              <a:avLst/>
            </a:prstGeom>
            <a:ln w="381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60" name="Straight Connector 59">
              <a:extLst>
                <a:ext uri="{FF2B5EF4-FFF2-40B4-BE49-F238E27FC236}">
                  <a16:creationId xmlns:a16="http://schemas.microsoft.com/office/drawing/2014/main" id="{62863685-0DA2-A5C4-33B4-80A780B570AC}"/>
                </a:ext>
              </a:extLst>
            </p:cNvPr>
            <p:cNvCxnSpPr>
              <a:cxnSpLocks/>
            </p:cNvCxnSpPr>
            <p:nvPr/>
          </p:nvCxnSpPr>
          <p:spPr>
            <a:xfrm>
              <a:off x="7439598" y="687682"/>
              <a:ext cx="0" cy="1164716"/>
            </a:xfrm>
            <a:prstGeom prst="line">
              <a:avLst/>
            </a:prstGeom>
            <a:ln w="38100">
              <a:solidFill>
                <a:srgbClr val="7030A0"/>
              </a:solidFill>
            </a:ln>
          </p:spPr>
          <p:style>
            <a:lnRef idx="1">
              <a:schemeClr val="accent1"/>
            </a:lnRef>
            <a:fillRef idx="0">
              <a:schemeClr val="accent1"/>
            </a:fillRef>
            <a:effectRef idx="0">
              <a:schemeClr val="accent1"/>
            </a:effectRef>
            <a:fontRef idx="minor">
              <a:schemeClr val="tx1"/>
            </a:fontRef>
          </p:style>
        </p:cxnSp>
        <p:sp>
          <p:nvSpPr>
            <p:cNvPr id="61" name="Arrow: Left 60">
              <a:extLst>
                <a:ext uri="{FF2B5EF4-FFF2-40B4-BE49-F238E27FC236}">
                  <a16:creationId xmlns:a16="http://schemas.microsoft.com/office/drawing/2014/main" id="{ADF50BAC-9201-A127-C9AB-D15F4E4E52D3}"/>
                </a:ext>
              </a:extLst>
            </p:cNvPr>
            <p:cNvSpPr/>
            <p:nvPr/>
          </p:nvSpPr>
          <p:spPr>
            <a:xfrm rot="16200000">
              <a:off x="7108981" y="904600"/>
              <a:ext cx="383256" cy="148079"/>
            </a:xfrm>
            <a:prstGeom prst="leftArrow">
              <a:avLst/>
            </a:prstGeom>
            <a:solidFill>
              <a:srgbClr val="7030A0">
                <a:alpha val="50000"/>
              </a:srgbClr>
            </a:solidFill>
            <a:ln w="63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62" name="Straight Connector 61">
              <a:extLst>
                <a:ext uri="{FF2B5EF4-FFF2-40B4-BE49-F238E27FC236}">
                  <a16:creationId xmlns:a16="http://schemas.microsoft.com/office/drawing/2014/main" id="{E92226ED-DE34-30A5-068F-CE757F1E0821}"/>
                </a:ext>
              </a:extLst>
            </p:cNvPr>
            <p:cNvCxnSpPr>
              <a:cxnSpLocks/>
            </p:cNvCxnSpPr>
            <p:nvPr/>
          </p:nvCxnSpPr>
          <p:spPr>
            <a:xfrm>
              <a:off x="7867587" y="687682"/>
              <a:ext cx="0" cy="1164716"/>
            </a:xfrm>
            <a:prstGeom prst="line">
              <a:avLst/>
            </a:prstGeom>
            <a:ln w="38100">
              <a:solidFill>
                <a:srgbClr val="7030A0"/>
              </a:solidFill>
            </a:ln>
          </p:spPr>
          <p:style>
            <a:lnRef idx="1">
              <a:schemeClr val="accent1"/>
            </a:lnRef>
            <a:fillRef idx="0">
              <a:schemeClr val="accent1"/>
            </a:fillRef>
            <a:effectRef idx="0">
              <a:schemeClr val="accent1"/>
            </a:effectRef>
            <a:fontRef idx="minor">
              <a:schemeClr val="tx1"/>
            </a:fontRef>
          </p:style>
        </p:cxnSp>
      </p:grpSp>
      <p:sp>
        <p:nvSpPr>
          <p:cNvPr id="4" name="Date Placeholder 3">
            <a:extLst>
              <a:ext uri="{FF2B5EF4-FFF2-40B4-BE49-F238E27FC236}">
                <a16:creationId xmlns:a16="http://schemas.microsoft.com/office/drawing/2014/main" id="{2209C0CB-B331-D0C8-BFBD-74ADB64CE81D}"/>
              </a:ext>
            </a:extLst>
          </p:cNvPr>
          <p:cNvSpPr>
            <a:spLocks noGrp="1"/>
          </p:cNvSpPr>
          <p:nvPr>
            <p:ph type="dt" sz="half" idx="14"/>
          </p:nvPr>
        </p:nvSpPr>
        <p:spPr/>
        <p:txBody>
          <a:bodyPr/>
          <a:lstStyle/>
          <a:p>
            <a:fld id="{312CAFC2-26B6-134E-85E5-5D171C2C5E12}" type="datetime3">
              <a:rPr lang="en-US" smtClean="0"/>
              <a:t>29 May 2024</a:t>
            </a:fld>
            <a:endParaRPr lang="en-US" dirty="0"/>
          </a:p>
        </p:txBody>
      </p:sp>
      <p:sp>
        <p:nvSpPr>
          <p:cNvPr id="5" name="Footer Placeholder 4">
            <a:extLst>
              <a:ext uri="{FF2B5EF4-FFF2-40B4-BE49-F238E27FC236}">
                <a16:creationId xmlns:a16="http://schemas.microsoft.com/office/drawing/2014/main" id="{E2BB2703-2D33-5DD4-AA44-95D28D1489BA}"/>
              </a:ext>
            </a:extLst>
          </p:cNvPr>
          <p:cNvSpPr>
            <a:spLocks noGrp="1"/>
          </p:cNvSpPr>
          <p:nvPr>
            <p:ph type="ftr" sz="quarter" idx="15"/>
          </p:nvPr>
        </p:nvSpPr>
        <p:spPr/>
        <p:txBody>
          <a:bodyPr/>
          <a:lstStyle/>
          <a:p>
            <a:r>
              <a:rPr lang="en-US" dirty="0"/>
              <a:t>Tiziano Baroncelli | </a:t>
            </a:r>
            <a:r>
              <a:rPr lang="en-GB" dirty="0"/>
              <a:t>Engineering Development of the DarkSide 20k AAr Cryogenic System</a:t>
            </a:r>
            <a:endParaRPr lang="en-US" dirty="0"/>
          </a:p>
        </p:txBody>
      </p:sp>
      <p:sp>
        <p:nvSpPr>
          <p:cNvPr id="6" name="Slide Number Placeholder 5">
            <a:extLst>
              <a:ext uri="{FF2B5EF4-FFF2-40B4-BE49-F238E27FC236}">
                <a16:creationId xmlns:a16="http://schemas.microsoft.com/office/drawing/2014/main" id="{B07A4660-F589-B4DE-FCB5-6CC5EBAF49B1}"/>
              </a:ext>
            </a:extLst>
          </p:cNvPr>
          <p:cNvSpPr>
            <a:spLocks noGrp="1"/>
          </p:cNvSpPr>
          <p:nvPr>
            <p:ph type="sldNum" sz="quarter" idx="16"/>
          </p:nvPr>
        </p:nvSpPr>
        <p:spPr/>
        <p:txBody>
          <a:bodyPr/>
          <a:lstStyle/>
          <a:p>
            <a:fld id="{36B5EA5A-BC32-A742-B11B-8E7414D5B535}" type="slidenum">
              <a:rPr lang="en-US" smtClean="0"/>
              <a:pPr/>
              <a:t>21</a:t>
            </a:fld>
            <a:endParaRPr lang="en-US" dirty="0"/>
          </a:p>
        </p:txBody>
      </p:sp>
      <p:sp>
        <p:nvSpPr>
          <p:cNvPr id="2" name="Title 6">
            <a:extLst>
              <a:ext uri="{FF2B5EF4-FFF2-40B4-BE49-F238E27FC236}">
                <a16:creationId xmlns:a16="http://schemas.microsoft.com/office/drawing/2014/main" id="{099DE08D-6F78-1BA3-F770-8942D9B3E9FF}"/>
              </a:ext>
            </a:extLst>
          </p:cNvPr>
          <p:cNvSpPr txBox="1">
            <a:spLocks/>
          </p:cNvSpPr>
          <p:nvPr/>
        </p:nvSpPr>
        <p:spPr>
          <a:xfrm>
            <a:off x="407202" y="120903"/>
            <a:ext cx="10888661" cy="510656"/>
          </a:xfrm>
          <a:prstGeom prst="rect">
            <a:avLst/>
          </a:prstGeom>
          <a:solidFill>
            <a:schemeClr val="bg1"/>
          </a:solidFill>
        </p:spPr>
        <p:txBody>
          <a:bodyPr vert="horz" lIns="0" tIns="0" rIns="0" bIns="0" rtlCol="0" anchor="t" anchorCtr="0">
            <a:noAutofit/>
          </a:bodyPr>
          <a:lst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a:lstStyle>
          <a:p>
            <a:r>
              <a:rPr lang="en-GB" sz="2800" dirty="0"/>
              <a:t>4. AAr cryogenics – Warm panel</a:t>
            </a:r>
            <a:endParaRPr lang="en-GB" sz="2800" u="sng" dirty="0"/>
          </a:p>
        </p:txBody>
      </p:sp>
      <p:sp>
        <p:nvSpPr>
          <p:cNvPr id="65" name="Content Placeholder 12">
            <a:extLst>
              <a:ext uri="{FF2B5EF4-FFF2-40B4-BE49-F238E27FC236}">
                <a16:creationId xmlns:a16="http://schemas.microsoft.com/office/drawing/2014/main" id="{FD1DD2CC-1C54-D5EB-DC20-95DB04F0A87D}"/>
              </a:ext>
            </a:extLst>
          </p:cNvPr>
          <p:cNvSpPr>
            <a:spLocks noGrp="1"/>
          </p:cNvSpPr>
          <p:nvPr>
            <p:ph sz="half" idx="1"/>
          </p:nvPr>
        </p:nvSpPr>
        <p:spPr>
          <a:xfrm>
            <a:off x="407987" y="631560"/>
            <a:ext cx="5037449" cy="5569216"/>
          </a:xfrm>
        </p:spPr>
        <p:txBody>
          <a:bodyPr/>
          <a:lstStyle/>
          <a:p>
            <a:pPr marL="0" indent="0">
              <a:buNone/>
            </a:pPr>
            <a:r>
              <a:rPr lang="en-US" dirty="0"/>
              <a:t>Warm panel overview</a:t>
            </a:r>
          </a:p>
          <a:p>
            <a:pPr lvl="1"/>
            <a:r>
              <a:rPr lang="en-US" sz="1600" dirty="0"/>
              <a:t>Distribution gas argon* at ambient temperature (300 K) and regeneration temperature (500 K)</a:t>
            </a:r>
          </a:p>
          <a:p>
            <a:pPr lvl="1"/>
            <a:r>
              <a:rPr lang="en-US" sz="1600" dirty="0"/>
              <a:t>Four operating modes (chimneys flow, cryostat overpressure, purge, regeneration)</a:t>
            </a:r>
          </a:p>
          <a:p>
            <a:pPr lvl="1"/>
            <a:r>
              <a:rPr lang="en-US" sz="1600" dirty="0"/>
              <a:t>*98% argon + 2% hydrogen mixture from bottles for activation of Cu filters; vaporized argon for all other modes </a:t>
            </a:r>
            <a:endParaRPr lang="en-GB" dirty="0"/>
          </a:p>
          <a:p>
            <a:pPr lvl="1"/>
            <a:r>
              <a:rPr lang="en-GB" sz="1600" dirty="0"/>
              <a:t>29 bellow-sealed valves to be sized:</a:t>
            </a:r>
          </a:p>
          <a:p>
            <a:pPr lvl="2"/>
            <a:r>
              <a:rPr lang="en-GB" sz="1500" dirty="0"/>
              <a:t>10 x control valves (CV)</a:t>
            </a:r>
          </a:p>
          <a:p>
            <a:pPr lvl="2"/>
            <a:r>
              <a:rPr lang="en-GB" sz="1500" dirty="0"/>
              <a:t>16 x pneumatic on/off valves (PV)</a:t>
            </a:r>
          </a:p>
          <a:p>
            <a:pPr lvl="2"/>
            <a:r>
              <a:rPr lang="en-GB" sz="1500" dirty="0"/>
              <a:t>3 x manual on/off valves (HV)</a:t>
            </a:r>
            <a:endParaRPr lang="en-US" sz="1500" dirty="0"/>
          </a:p>
        </p:txBody>
      </p:sp>
      <mc:AlternateContent xmlns:mc="http://schemas.openxmlformats.org/markup-compatibility/2006" xmlns:p14="http://schemas.microsoft.com/office/powerpoint/2010/main">
        <mc:Choice Requires="p14">
          <p:contentPart p14:bwMode="auto" r:id="rId3">
            <p14:nvContentPartPr>
              <p14:cNvPr id="66" name="Ink 65">
                <a:extLst>
                  <a:ext uri="{FF2B5EF4-FFF2-40B4-BE49-F238E27FC236}">
                    <a16:creationId xmlns:a16="http://schemas.microsoft.com/office/drawing/2014/main" id="{4C0826F8-C0C0-0A02-2097-470787D9209A}"/>
                  </a:ext>
                </a:extLst>
              </p14:cNvPr>
              <p14:cNvContentPartPr/>
              <p14:nvPr/>
            </p14:nvContentPartPr>
            <p14:xfrm>
              <a:off x="2828078" y="1709823"/>
              <a:ext cx="1258560" cy="360"/>
            </p14:xfrm>
          </p:contentPart>
        </mc:Choice>
        <mc:Fallback xmlns="">
          <p:pic>
            <p:nvPicPr>
              <p:cNvPr id="66" name="Ink 65">
                <a:extLst>
                  <a:ext uri="{FF2B5EF4-FFF2-40B4-BE49-F238E27FC236}">
                    <a16:creationId xmlns:a16="http://schemas.microsoft.com/office/drawing/2014/main" id="{4C0826F8-C0C0-0A02-2097-470787D9209A}"/>
                  </a:ext>
                </a:extLst>
              </p:cNvPr>
              <p:cNvPicPr/>
              <p:nvPr/>
            </p:nvPicPr>
            <p:blipFill>
              <a:blip r:embed="rId4"/>
              <a:stretch>
                <a:fillRect/>
              </a:stretch>
            </p:blipFill>
            <p:spPr>
              <a:xfrm>
                <a:off x="2774078" y="1601823"/>
                <a:ext cx="1366200" cy="216000"/>
              </a:xfrm>
              <a:prstGeom prst="rect">
                <a:avLst/>
              </a:prstGeom>
            </p:spPr>
          </p:pic>
        </mc:Fallback>
      </mc:AlternateContent>
      <mc:AlternateContent xmlns:mc="http://schemas.openxmlformats.org/markup-compatibility/2006" xmlns:p14="http://schemas.microsoft.com/office/powerpoint/2010/main">
        <mc:Choice Requires="p14">
          <p:contentPart p14:bwMode="auto" r:id="rId5">
            <p14:nvContentPartPr>
              <p14:cNvPr id="68" name="Ink 67">
                <a:extLst>
                  <a:ext uri="{FF2B5EF4-FFF2-40B4-BE49-F238E27FC236}">
                    <a16:creationId xmlns:a16="http://schemas.microsoft.com/office/drawing/2014/main" id="{1C103200-D30A-A4B7-58D5-656F134CD07F}"/>
                  </a:ext>
                </a:extLst>
              </p14:cNvPr>
              <p14:cNvContentPartPr/>
              <p14:nvPr/>
            </p14:nvContentPartPr>
            <p14:xfrm>
              <a:off x="4289318" y="1709823"/>
              <a:ext cx="621360" cy="360"/>
            </p14:xfrm>
          </p:contentPart>
        </mc:Choice>
        <mc:Fallback xmlns="">
          <p:pic>
            <p:nvPicPr>
              <p:cNvPr id="68" name="Ink 67">
                <a:extLst>
                  <a:ext uri="{FF2B5EF4-FFF2-40B4-BE49-F238E27FC236}">
                    <a16:creationId xmlns:a16="http://schemas.microsoft.com/office/drawing/2014/main" id="{1C103200-D30A-A4B7-58D5-656F134CD07F}"/>
                  </a:ext>
                </a:extLst>
              </p:cNvPr>
              <p:cNvPicPr/>
              <p:nvPr/>
            </p:nvPicPr>
            <p:blipFill>
              <a:blip r:embed="rId6"/>
              <a:stretch>
                <a:fillRect/>
              </a:stretch>
            </p:blipFill>
            <p:spPr>
              <a:xfrm>
                <a:off x="4235318" y="1601823"/>
                <a:ext cx="729000" cy="216000"/>
              </a:xfrm>
              <a:prstGeom prst="rect">
                <a:avLst/>
              </a:prstGeom>
            </p:spPr>
          </p:pic>
        </mc:Fallback>
      </mc:AlternateContent>
      <mc:AlternateContent xmlns:mc="http://schemas.openxmlformats.org/markup-compatibility/2006" xmlns:p14="http://schemas.microsoft.com/office/powerpoint/2010/main">
        <mc:Choice Requires="p14">
          <p:contentPart p14:bwMode="auto" r:id="rId7">
            <p14:nvContentPartPr>
              <p14:cNvPr id="69" name="Ink 68">
                <a:extLst>
                  <a:ext uri="{FF2B5EF4-FFF2-40B4-BE49-F238E27FC236}">
                    <a16:creationId xmlns:a16="http://schemas.microsoft.com/office/drawing/2014/main" id="{F5172FBC-EA2B-2B85-3B6A-4428A66936C3}"/>
                  </a:ext>
                </a:extLst>
              </p14:cNvPr>
              <p14:cNvContentPartPr/>
              <p14:nvPr/>
            </p14:nvContentPartPr>
            <p14:xfrm>
              <a:off x="753758" y="1973703"/>
              <a:ext cx="1133640" cy="360"/>
            </p14:xfrm>
          </p:contentPart>
        </mc:Choice>
        <mc:Fallback xmlns="">
          <p:pic>
            <p:nvPicPr>
              <p:cNvPr id="69" name="Ink 68">
                <a:extLst>
                  <a:ext uri="{FF2B5EF4-FFF2-40B4-BE49-F238E27FC236}">
                    <a16:creationId xmlns:a16="http://schemas.microsoft.com/office/drawing/2014/main" id="{F5172FBC-EA2B-2B85-3B6A-4428A66936C3}"/>
                  </a:ext>
                </a:extLst>
              </p:cNvPr>
              <p:cNvPicPr/>
              <p:nvPr/>
            </p:nvPicPr>
            <p:blipFill>
              <a:blip r:embed="rId8"/>
              <a:stretch>
                <a:fillRect/>
              </a:stretch>
            </p:blipFill>
            <p:spPr>
              <a:xfrm>
                <a:off x="699758" y="1865703"/>
                <a:ext cx="1241280" cy="216000"/>
              </a:xfrm>
              <a:prstGeom prst="rect">
                <a:avLst/>
              </a:prstGeom>
            </p:spPr>
          </p:pic>
        </mc:Fallback>
      </mc:AlternateContent>
      <mc:AlternateContent xmlns:mc="http://schemas.openxmlformats.org/markup-compatibility/2006" xmlns:p14="http://schemas.microsoft.com/office/powerpoint/2010/main">
        <mc:Choice Requires="p14">
          <p:contentPart p14:bwMode="auto" r:id="rId9">
            <p14:nvContentPartPr>
              <p14:cNvPr id="70" name="Ink 69">
                <a:extLst>
                  <a:ext uri="{FF2B5EF4-FFF2-40B4-BE49-F238E27FC236}">
                    <a16:creationId xmlns:a16="http://schemas.microsoft.com/office/drawing/2014/main" id="{AC334EBA-99E7-CBBF-756C-65F8C1387DCD}"/>
                  </a:ext>
                </a:extLst>
              </p14:cNvPr>
              <p14:cNvContentPartPr/>
              <p14:nvPr/>
            </p14:nvContentPartPr>
            <p14:xfrm>
              <a:off x="2083238" y="1973703"/>
              <a:ext cx="449650" cy="360"/>
            </p14:xfrm>
          </p:contentPart>
        </mc:Choice>
        <mc:Fallback xmlns="">
          <p:pic>
            <p:nvPicPr>
              <p:cNvPr id="70" name="Ink 69">
                <a:extLst>
                  <a:ext uri="{FF2B5EF4-FFF2-40B4-BE49-F238E27FC236}">
                    <a16:creationId xmlns:a16="http://schemas.microsoft.com/office/drawing/2014/main" id="{AC334EBA-99E7-CBBF-756C-65F8C1387DCD}"/>
                  </a:ext>
                </a:extLst>
              </p:cNvPr>
              <p:cNvPicPr/>
              <p:nvPr/>
            </p:nvPicPr>
            <p:blipFill>
              <a:blip r:embed="rId10"/>
              <a:stretch>
                <a:fillRect/>
              </a:stretch>
            </p:blipFill>
            <p:spPr>
              <a:xfrm>
                <a:off x="2029280" y="1865703"/>
                <a:ext cx="557206" cy="216000"/>
              </a:xfrm>
              <a:prstGeom prst="rect">
                <a:avLst/>
              </a:prstGeom>
            </p:spPr>
          </p:pic>
        </mc:Fallback>
      </mc:AlternateContent>
      <mc:AlternateContent xmlns:mc="http://schemas.openxmlformats.org/markup-compatibility/2006" xmlns:p14="http://schemas.microsoft.com/office/powerpoint/2010/main">
        <mc:Choice Requires="p14">
          <p:contentPart p14:bwMode="auto" r:id="rId11">
            <p14:nvContentPartPr>
              <p14:cNvPr id="71" name="Ink 70">
                <a:extLst>
                  <a:ext uri="{FF2B5EF4-FFF2-40B4-BE49-F238E27FC236}">
                    <a16:creationId xmlns:a16="http://schemas.microsoft.com/office/drawing/2014/main" id="{4AAED389-6923-42E2-90B5-C6D981871012}"/>
                  </a:ext>
                </a:extLst>
              </p14:cNvPr>
              <p14:cNvContentPartPr/>
              <p14:nvPr/>
            </p14:nvContentPartPr>
            <p14:xfrm>
              <a:off x="2736926" y="1945983"/>
              <a:ext cx="1036440" cy="360"/>
            </p14:xfrm>
          </p:contentPart>
        </mc:Choice>
        <mc:Fallback xmlns="">
          <p:pic>
            <p:nvPicPr>
              <p:cNvPr id="71" name="Ink 70">
                <a:extLst>
                  <a:ext uri="{FF2B5EF4-FFF2-40B4-BE49-F238E27FC236}">
                    <a16:creationId xmlns:a16="http://schemas.microsoft.com/office/drawing/2014/main" id="{4AAED389-6923-42E2-90B5-C6D981871012}"/>
                  </a:ext>
                </a:extLst>
              </p:cNvPr>
              <p:cNvPicPr/>
              <p:nvPr/>
            </p:nvPicPr>
            <p:blipFill>
              <a:blip r:embed="rId12"/>
              <a:stretch>
                <a:fillRect/>
              </a:stretch>
            </p:blipFill>
            <p:spPr>
              <a:xfrm>
                <a:off x="2682926" y="1837983"/>
                <a:ext cx="1144080" cy="216000"/>
              </a:xfrm>
              <a:prstGeom prst="rect">
                <a:avLst/>
              </a:prstGeom>
            </p:spPr>
          </p:pic>
        </mc:Fallback>
      </mc:AlternateContent>
      <p:sp>
        <p:nvSpPr>
          <p:cNvPr id="99" name="TextBox 98">
            <a:extLst>
              <a:ext uri="{FF2B5EF4-FFF2-40B4-BE49-F238E27FC236}">
                <a16:creationId xmlns:a16="http://schemas.microsoft.com/office/drawing/2014/main" id="{34A673EB-9EA4-68AF-1B5A-D4C95CEE35A2}"/>
              </a:ext>
            </a:extLst>
          </p:cNvPr>
          <p:cNvSpPr txBox="1"/>
          <p:nvPr/>
        </p:nvSpPr>
        <p:spPr>
          <a:xfrm>
            <a:off x="10402288" y="5306250"/>
            <a:ext cx="1684601" cy="461665"/>
          </a:xfrm>
          <a:prstGeom prst="rect">
            <a:avLst/>
          </a:prstGeom>
          <a:noFill/>
        </p:spPr>
        <p:txBody>
          <a:bodyPr wrap="square">
            <a:spAutoFit/>
          </a:bodyPr>
          <a:lstStyle/>
          <a:p>
            <a:pPr algn="ctr"/>
            <a:r>
              <a:rPr lang="en-US" sz="1200" dirty="0"/>
              <a:t>vaporized argon (from liquid storage) </a:t>
            </a:r>
            <a:endParaRPr lang="en-GB" sz="1200" dirty="0"/>
          </a:p>
        </p:txBody>
      </p:sp>
      <p:sp>
        <p:nvSpPr>
          <p:cNvPr id="100" name="TextBox 99">
            <a:extLst>
              <a:ext uri="{FF2B5EF4-FFF2-40B4-BE49-F238E27FC236}">
                <a16:creationId xmlns:a16="http://schemas.microsoft.com/office/drawing/2014/main" id="{16B4F41A-F3B5-B3F5-1E31-642338D212AB}"/>
              </a:ext>
            </a:extLst>
          </p:cNvPr>
          <p:cNvSpPr txBox="1"/>
          <p:nvPr/>
        </p:nvSpPr>
        <p:spPr>
          <a:xfrm>
            <a:off x="10037411" y="5306250"/>
            <a:ext cx="1684601" cy="461665"/>
          </a:xfrm>
          <a:prstGeom prst="rect">
            <a:avLst/>
          </a:prstGeom>
          <a:noFill/>
        </p:spPr>
        <p:txBody>
          <a:bodyPr wrap="square">
            <a:spAutoFit/>
          </a:bodyPr>
          <a:lstStyle/>
          <a:p>
            <a:pPr algn="ctr"/>
            <a:r>
              <a:rPr lang="en-US" sz="1200" dirty="0">
                <a:solidFill>
                  <a:schemeClr val="accent3"/>
                </a:solidFill>
              </a:rPr>
              <a:t>98% Ar / 2% H</a:t>
            </a:r>
            <a:r>
              <a:rPr lang="en-US" sz="1200" baseline="-25000" dirty="0">
                <a:solidFill>
                  <a:schemeClr val="accent3"/>
                </a:solidFill>
              </a:rPr>
              <a:t>2</a:t>
            </a:r>
            <a:r>
              <a:rPr lang="en-US" sz="1200" dirty="0">
                <a:solidFill>
                  <a:schemeClr val="accent3"/>
                </a:solidFill>
              </a:rPr>
              <a:t> (from gas storage)</a:t>
            </a:r>
            <a:endParaRPr lang="en-GB" sz="1200" dirty="0">
              <a:solidFill>
                <a:schemeClr val="accent3"/>
              </a:solidFill>
            </a:endParaRPr>
          </a:p>
        </p:txBody>
      </p:sp>
      <mc:AlternateContent xmlns:mc="http://schemas.openxmlformats.org/markup-compatibility/2006" xmlns:p14="http://schemas.microsoft.com/office/powerpoint/2010/main">
        <mc:Choice Requires="p14">
          <p:contentPart p14:bwMode="auto" r:id="rId13">
            <p14:nvContentPartPr>
              <p14:cNvPr id="101" name="Ink 100">
                <a:extLst>
                  <a:ext uri="{FF2B5EF4-FFF2-40B4-BE49-F238E27FC236}">
                    <a16:creationId xmlns:a16="http://schemas.microsoft.com/office/drawing/2014/main" id="{DD43C2BD-8E26-893F-249A-61D3F720EBE6}"/>
                  </a:ext>
                </a:extLst>
              </p14:cNvPr>
              <p14:cNvContentPartPr/>
              <p14:nvPr/>
            </p14:nvContentPartPr>
            <p14:xfrm>
              <a:off x="2766120" y="2544780"/>
              <a:ext cx="1467000" cy="360"/>
            </p14:xfrm>
          </p:contentPart>
        </mc:Choice>
        <mc:Fallback xmlns="">
          <p:pic>
            <p:nvPicPr>
              <p:cNvPr id="101" name="Ink 100">
                <a:extLst>
                  <a:ext uri="{FF2B5EF4-FFF2-40B4-BE49-F238E27FC236}">
                    <a16:creationId xmlns:a16="http://schemas.microsoft.com/office/drawing/2014/main" id="{DD43C2BD-8E26-893F-249A-61D3F720EBE6}"/>
                  </a:ext>
                </a:extLst>
              </p:cNvPr>
              <p:cNvPicPr/>
              <p:nvPr/>
            </p:nvPicPr>
            <p:blipFill>
              <a:blip r:embed="rId15"/>
              <a:stretch>
                <a:fillRect/>
              </a:stretch>
            </p:blipFill>
            <p:spPr>
              <a:xfrm>
                <a:off x="2712120" y="2437140"/>
                <a:ext cx="1574640" cy="216000"/>
              </a:xfrm>
              <a:prstGeom prst="rect">
                <a:avLst/>
              </a:prstGeom>
            </p:spPr>
          </p:pic>
        </mc:Fallback>
      </mc:AlternateContent>
      <mc:AlternateContent xmlns:mc="http://schemas.openxmlformats.org/markup-compatibility/2006" xmlns:p14="http://schemas.microsoft.com/office/powerpoint/2010/main">
        <mc:Choice Requires="p14">
          <p:contentPart p14:bwMode="auto" r:id="rId16">
            <p14:nvContentPartPr>
              <p14:cNvPr id="102" name="Ink 101">
                <a:extLst>
                  <a:ext uri="{FF2B5EF4-FFF2-40B4-BE49-F238E27FC236}">
                    <a16:creationId xmlns:a16="http://schemas.microsoft.com/office/drawing/2014/main" id="{9D41A3E5-7DFA-E37B-CDD8-824826E954BF}"/>
                  </a:ext>
                </a:extLst>
              </p14:cNvPr>
              <p14:cNvContentPartPr/>
              <p14:nvPr/>
            </p14:nvContentPartPr>
            <p14:xfrm>
              <a:off x="723840" y="2308620"/>
              <a:ext cx="2468160" cy="360"/>
            </p14:xfrm>
          </p:contentPart>
        </mc:Choice>
        <mc:Fallback xmlns="">
          <p:pic>
            <p:nvPicPr>
              <p:cNvPr id="102" name="Ink 101">
                <a:extLst>
                  <a:ext uri="{FF2B5EF4-FFF2-40B4-BE49-F238E27FC236}">
                    <a16:creationId xmlns:a16="http://schemas.microsoft.com/office/drawing/2014/main" id="{9D41A3E5-7DFA-E37B-CDD8-824826E954BF}"/>
                  </a:ext>
                </a:extLst>
              </p:cNvPr>
              <p:cNvPicPr/>
              <p:nvPr/>
            </p:nvPicPr>
            <p:blipFill>
              <a:blip r:embed="rId17"/>
              <a:stretch>
                <a:fillRect/>
              </a:stretch>
            </p:blipFill>
            <p:spPr>
              <a:xfrm>
                <a:off x="670200" y="2200980"/>
                <a:ext cx="2575800" cy="216000"/>
              </a:xfrm>
              <a:prstGeom prst="rect">
                <a:avLst/>
              </a:prstGeom>
            </p:spPr>
          </p:pic>
        </mc:Fallback>
      </mc:AlternateContent>
      <p:grpSp>
        <p:nvGrpSpPr>
          <p:cNvPr id="11" name="Group 10">
            <a:extLst>
              <a:ext uri="{FF2B5EF4-FFF2-40B4-BE49-F238E27FC236}">
                <a16:creationId xmlns:a16="http://schemas.microsoft.com/office/drawing/2014/main" id="{4E0455FE-D68B-07F1-9FF3-5E0552552809}"/>
              </a:ext>
            </a:extLst>
          </p:cNvPr>
          <p:cNvGrpSpPr/>
          <p:nvPr/>
        </p:nvGrpSpPr>
        <p:grpSpPr>
          <a:xfrm>
            <a:off x="7939439" y="687682"/>
            <a:ext cx="3303008" cy="4497126"/>
            <a:chOff x="-5077756" y="5900339"/>
            <a:chExt cx="3303008" cy="4497126"/>
          </a:xfrm>
        </p:grpSpPr>
        <p:cxnSp>
          <p:nvCxnSpPr>
            <p:cNvPr id="12" name="Straight Connector 11">
              <a:extLst>
                <a:ext uri="{FF2B5EF4-FFF2-40B4-BE49-F238E27FC236}">
                  <a16:creationId xmlns:a16="http://schemas.microsoft.com/office/drawing/2014/main" id="{6D8B4206-CF35-473A-6507-C7A9CBAE6778}"/>
                </a:ext>
              </a:extLst>
            </p:cNvPr>
            <p:cNvCxnSpPr>
              <a:cxnSpLocks/>
            </p:cNvCxnSpPr>
            <p:nvPr/>
          </p:nvCxnSpPr>
          <p:spPr>
            <a:xfrm flipV="1">
              <a:off x="-1774748" y="7161191"/>
              <a:ext cx="0" cy="2197410"/>
            </a:xfrm>
            <a:prstGeom prst="line">
              <a:avLst/>
            </a:prstGeom>
            <a:ln w="381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41538789-1BFB-D67C-D907-63E0BD1DAB5C}"/>
                </a:ext>
              </a:extLst>
            </p:cNvPr>
            <p:cNvCxnSpPr>
              <a:cxnSpLocks/>
            </p:cNvCxnSpPr>
            <p:nvPr/>
          </p:nvCxnSpPr>
          <p:spPr>
            <a:xfrm>
              <a:off x="-3215144" y="7161191"/>
              <a:ext cx="1440396" cy="0"/>
            </a:xfrm>
            <a:prstGeom prst="line">
              <a:avLst/>
            </a:prstGeom>
            <a:ln w="381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6D16DC9A-2862-4819-D787-A88EE04B262E}"/>
                </a:ext>
              </a:extLst>
            </p:cNvPr>
            <p:cNvCxnSpPr>
              <a:cxnSpLocks/>
            </p:cNvCxnSpPr>
            <p:nvPr/>
          </p:nvCxnSpPr>
          <p:spPr>
            <a:xfrm>
              <a:off x="-3215145" y="5900339"/>
              <a:ext cx="1" cy="1260851"/>
            </a:xfrm>
            <a:prstGeom prst="line">
              <a:avLst/>
            </a:prstGeom>
            <a:ln w="381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77E6FABE-C20E-ACB2-0E42-1A5EF44A1D1A}"/>
                </a:ext>
              </a:extLst>
            </p:cNvPr>
            <p:cNvCxnSpPr>
              <a:cxnSpLocks/>
            </p:cNvCxnSpPr>
            <p:nvPr/>
          </p:nvCxnSpPr>
          <p:spPr>
            <a:xfrm>
              <a:off x="-4099718" y="5900339"/>
              <a:ext cx="0" cy="925126"/>
            </a:xfrm>
            <a:prstGeom prst="line">
              <a:avLst/>
            </a:prstGeom>
            <a:ln w="381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E0D9B6F5-DCAF-F7D1-6A8B-D1847B9364EC}"/>
                </a:ext>
              </a:extLst>
            </p:cNvPr>
            <p:cNvCxnSpPr>
              <a:cxnSpLocks/>
            </p:cNvCxnSpPr>
            <p:nvPr/>
          </p:nvCxnSpPr>
          <p:spPr>
            <a:xfrm flipH="1">
              <a:off x="-4833380" y="6825465"/>
              <a:ext cx="733662" cy="0"/>
            </a:xfrm>
            <a:prstGeom prst="line">
              <a:avLst/>
            </a:prstGeom>
            <a:ln w="381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B01D0BEC-1FAD-8FBB-8186-0181EB43E4C9}"/>
                </a:ext>
              </a:extLst>
            </p:cNvPr>
            <p:cNvCxnSpPr>
              <a:cxnSpLocks/>
            </p:cNvCxnSpPr>
            <p:nvPr/>
          </p:nvCxnSpPr>
          <p:spPr>
            <a:xfrm>
              <a:off x="-4833380" y="5900339"/>
              <a:ext cx="0" cy="925126"/>
            </a:xfrm>
            <a:prstGeom prst="line">
              <a:avLst/>
            </a:prstGeom>
            <a:ln w="38100">
              <a:solidFill>
                <a:srgbClr val="0070C0"/>
              </a:solidFill>
            </a:ln>
          </p:spPr>
          <p:style>
            <a:lnRef idx="1">
              <a:schemeClr val="accent1"/>
            </a:lnRef>
            <a:fillRef idx="0">
              <a:schemeClr val="accent1"/>
            </a:fillRef>
            <a:effectRef idx="0">
              <a:schemeClr val="accent1"/>
            </a:effectRef>
            <a:fontRef idx="minor">
              <a:schemeClr val="tx1"/>
            </a:fontRef>
          </p:style>
        </p:cxnSp>
        <p:sp>
          <p:nvSpPr>
            <p:cNvPr id="18" name="Arrow: Left 17">
              <a:extLst>
                <a:ext uri="{FF2B5EF4-FFF2-40B4-BE49-F238E27FC236}">
                  <a16:creationId xmlns:a16="http://schemas.microsoft.com/office/drawing/2014/main" id="{5EC03FBD-2E5F-4136-6FD7-2390741F5BE3}"/>
                </a:ext>
              </a:extLst>
            </p:cNvPr>
            <p:cNvSpPr/>
            <p:nvPr/>
          </p:nvSpPr>
          <p:spPr>
            <a:xfrm rot="5400000">
              <a:off x="-2571607" y="9543040"/>
              <a:ext cx="383788" cy="148079"/>
            </a:xfrm>
            <a:prstGeom prst="leftArrow">
              <a:avLst/>
            </a:prstGeom>
            <a:solidFill>
              <a:schemeClr val="accent3">
                <a:alpha val="50000"/>
              </a:schemeClr>
            </a:solidFill>
            <a:ln w="6350">
              <a:solidFill>
                <a:srgbClr val="0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Arrow: Left 18">
              <a:extLst>
                <a:ext uri="{FF2B5EF4-FFF2-40B4-BE49-F238E27FC236}">
                  <a16:creationId xmlns:a16="http://schemas.microsoft.com/office/drawing/2014/main" id="{3D6879BB-F152-2E38-1894-BBDC24A9DCC2}"/>
                </a:ext>
              </a:extLst>
            </p:cNvPr>
            <p:cNvSpPr/>
            <p:nvPr/>
          </p:nvSpPr>
          <p:spPr>
            <a:xfrm rot="5400000">
              <a:off x="-3262041" y="6096967"/>
              <a:ext cx="383788" cy="148079"/>
            </a:xfrm>
            <a:prstGeom prst="leftArrow">
              <a:avLst/>
            </a:prstGeom>
            <a:solidFill>
              <a:srgbClr val="0070C0">
                <a:alpha val="50000"/>
              </a:srgbClr>
            </a:solidFill>
            <a:ln w="63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Arrow: Left 19">
              <a:extLst>
                <a:ext uri="{FF2B5EF4-FFF2-40B4-BE49-F238E27FC236}">
                  <a16:creationId xmlns:a16="http://schemas.microsoft.com/office/drawing/2014/main" id="{FC17BAF2-0A36-9245-C9F5-7035BDDD9F11}"/>
                </a:ext>
              </a:extLst>
            </p:cNvPr>
            <p:cNvSpPr/>
            <p:nvPr/>
          </p:nvSpPr>
          <p:spPr>
            <a:xfrm rot="5400000">
              <a:off x="-5195610" y="6096967"/>
              <a:ext cx="383788" cy="148079"/>
            </a:xfrm>
            <a:prstGeom prst="leftArrow">
              <a:avLst/>
            </a:prstGeom>
            <a:solidFill>
              <a:srgbClr val="0070C0">
                <a:alpha val="50000"/>
              </a:srgbClr>
            </a:solidFill>
            <a:ln w="63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Arrow: Left 20">
              <a:extLst>
                <a:ext uri="{FF2B5EF4-FFF2-40B4-BE49-F238E27FC236}">
                  <a16:creationId xmlns:a16="http://schemas.microsoft.com/office/drawing/2014/main" id="{DD8073EF-AB16-B583-348A-A41B660C848E}"/>
                </a:ext>
              </a:extLst>
            </p:cNvPr>
            <p:cNvSpPr/>
            <p:nvPr/>
          </p:nvSpPr>
          <p:spPr>
            <a:xfrm rot="16200000">
              <a:off x="-4149013" y="6096968"/>
              <a:ext cx="383788" cy="148079"/>
            </a:xfrm>
            <a:prstGeom prst="leftArrow">
              <a:avLst/>
            </a:prstGeom>
            <a:solidFill>
              <a:srgbClr val="0070C0">
                <a:alpha val="50000"/>
              </a:srgbClr>
            </a:solidFill>
            <a:ln w="63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22" name="Straight Connector 21">
              <a:extLst>
                <a:ext uri="{FF2B5EF4-FFF2-40B4-BE49-F238E27FC236}">
                  <a16:creationId xmlns:a16="http://schemas.microsoft.com/office/drawing/2014/main" id="{38679041-8449-DF27-E94E-CAEEADA19366}"/>
                </a:ext>
              </a:extLst>
            </p:cNvPr>
            <p:cNvCxnSpPr>
              <a:cxnSpLocks/>
            </p:cNvCxnSpPr>
            <p:nvPr/>
          </p:nvCxnSpPr>
          <p:spPr>
            <a:xfrm flipV="1">
              <a:off x="-2139625" y="9356166"/>
              <a:ext cx="355202" cy="2435"/>
            </a:xfrm>
            <a:prstGeom prst="line">
              <a:avLst/>
            </a:prstGeom>
            <a:solidFill>
              <a:schemeClr val="accent3">
                <a:alpha val="50000"/>
              </a:schemeClr>
            </a:solidFill>
            <a:ln w="38100">
              <a:solidFill>
                <a:schemeClr val="accent3"/>
              </a:solidFill>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3AF72D7A-15C7-4284-53A4-85FF99AA7F66}"/>
                </a:ext>
              </a:extLst>
            </p:cNvPr>
            <p:cNvCxnSpPr>
              <a:cxnSpLocks/>
            </p:cNvCxnSpPr>
            <p:nvPr/>
          </p:nvCxnSpPr>
          <p:spPr>
            <a:xfrm>
              <a:off x="-2139625" y="9358601"/>
              <a:ext cx="0" cy="1038864"/>
            </a:xfrm>
            <a:prstGeom prst="line">
              <a:avLst/>
            </a:prstGeom>
            <a:solidFill>
              <a:schemeClr val="accent3">
                <a:alpha val="50000"/>
              </a:schemeClr>
            </a:solidFill>
            <a:ln w="38100">
              <a:solidFill>
                <a:schemeClr val="accent3"/>
              </a:solidFill>
            </a:ln>
          </p:spPr>
          <p:style>
            <a:lnRef idx="1">
              <a:schemeClr val="accent1"/>
            </a:lnRef>
            <a:fillRef idx="0">
              <a:schemeClr val="accent1"/>
            </a:fillRef>
            <a:effectRef idx="0">
              <a:schemeClr val="accent1"/>
            </a:effectRef>
            <a:fontRef idx="minor">
              <a:schemeClr val="tx1"/>
            </a:fontRef>
          </p:style>
        </p:cxnSp>
      </p:grpSp>
      <p:grpSp>
        <p:nvGrpSpPr>
          <p:cNvPr id="72" name="Group 71">
            <a:extLst>
              <a:ext uri="{FF2B5EF4-FFF2-40B4-BE49-F238E27FC236}">
                <a16:creationId xmlns:a16="http://schemas.microsoft.com/office/drawing/2014/main" id="{2E747354-DF60-C603-8E32-38951A104BC3}"/>
              </a:ext>
            </a:extLst>
          </p:cNvPr>
          <p:cNvGrpSpPr/>
          <p:nvPr/>
        </p:nvGrpSpPr>
        <p:grpSpPr>
          <a:xfrm>
            <a:off x="7939439" y="687682"/>
            <a:ext cx="3519921" cy="4497126"/>
            <a:chOff x="7939439" y="687682"/>
            <a:chExt cx="3519921" cy="4497126"/>
          </a:xfrm>
        </p:grpSpPr>
        <p:cxnSp>
          <p:nvCxnSpPr>
            <p:cNvPr id="73" name="Straight Connector 72">
              <a:extLst>
                <a:ext uri="{FF2B5EF4-FFF2-40B4-BE49-F238E27FC236}">
                  <a16:creationId xmlns:a16="http://schemas.microsoft.com/office/drawing/2014/main" id="{AF7A8287-BD29-BF94-D1E2-B9D0C47D7FDC}"/>
                </a:ext>
              </a:extLst>
            </p:cNvPr>
            <p:cNvCxnSpPr>
              <a:cxnSpLocks/>
            </p:cNvCxnSpPr>
            <p:nvPr/>
          </p:nvCxnSpPr>
          <p:spPr>
            <a:xfrm flipV="1">
              <a:off x="11232772" y="1948534"/>
              <a:ext cx="9675" cy="3236274"/>
            </a:xfrm>
            <a:prstGeom prst="line">
              <a:avLst/>
            </a:prstGeom>
            <a:ln w="381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74" name="Straight Connector 73">
              <a:extLst>
                <a:ext uri="{FF2B5EF4-FFF2-40B4-BE49-F238E27FC236}">
                  <a16:creationId xmlns:a16="http://schemas.microsoft.com/office/drawing/2014/main" id="{D877C1EB-2BB9-8A2A-C80D-296DA23293C9}"/>
                </a:ext>
              </a:extLst>
            </p:cNvPr>
            <p:cNvCxnSpPr>
              <a:cxnSpLocks/>
            </p:cNvCxnSpPr>
            <p:nvPr/>
          </p:nvCxnSpPr>
          <p:spPr>
            <a:xfrm>
              <a:off x="9802051" y="1948534"/>
              <a:ext cx="1440396" cy="0"/>
            </a:xfrm>
            <a:prstGeom prst="line">
              <a:avLst/>
            </a:prstGeom>
            <a:ln w="381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75" name="Straight Connector 74">
              <a:extLst>
                <a:ext uri="{FF2B5EF4-FFF2-40B4-BE49-F238E27FC236}">
                  <a16:creationId xmlns:a16="http://schemas.microsoft.com/office/drawing/2014/main" id="{BB88D6EF-EEE6-15E4-0811-C4F8C04BB1EF}"/>
                </a:ext>
              </a:extLst>
            </p:cNvPr>
            <p:cNvCxnSpPr>
              <a:cxnSpLocks/>
            </p:cNvCxnSpPr>
            <p:nvPr/>
          </p:nvCxnSpPr>
          <p:spPr>
            <a:xfrm>
              <a:off x="9802050" y="687682"/>
              <a:ext cx="1" cy="1260851"/>
            </a:xfrm>
            <a:prstGeom prst="line">
              <a:avLst/>
            </a:prstGeom>
            <a:ln w="381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76" name="Straight Connector 75">
              <a:extLst>
                <a:ext uri="{FF2B5EF4-FFF2-40B4-BE49-F238E27FC236}">
                  <a16:creationId xmlns:a16="http://schemas.microsoft.com/office/drawing/2014/main" id="{130FB050-E181-570D-7D72-480C71AC2038}"/>
                </a:ext>
              </a:extLst>
            </p:cNvPr>
            <p:cNvCxnSpPr>
              <a:cxnSpLocks/>
            </p:cNvCxnSpPr>
            <p:nvPr/>
          </p:nvCxnSpPr>
          <p:spPr>
            <a:xfrm>
              <a:off x="8917477" y="687682"/>
              <a:ext cx="0" cy="925126"/>
            </a:xfrm>
            <a:prstGeom prst="line">
              <a:avLst/>
            </a:prstGeom>
            <a:ln w="381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77" name="Straight Connector 76">
              <a:extLst>
                <a:ext uri="{FF2B5EF4-FFF2-40B4-BE49-F238E27FC236}">
                  <a16:creationId xmlns:a16="http://schemas.microsoft.com/office/drawing/2014/main" id="{D4430870-FA5D-BE21-E7BC-6DB0FCD85AA3}"/>
                </a:ext>
              </a:extLst>
            </p:cNvPr>
            <p:cNvCxnSpPr>
              <a:cxnSpLocks/>
            </p:cNvCxnSpPr>
            <p:nvPr/>
          </p:nvCxnSpPr>
          <p:spPr>
            <a:xfrm flipH="1">
              <a:off x="8183815" y="1612808"/>
              <a:ext cx="733662" cy="0"/>
            </a:xfrm>
            <a:prstGeom prst="line">
              <a:avLst/>
            </a:prstGeom>
            <a:ln w="381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78" name="Straight Connector 77">
              <a:extLst>
                <a:ext uri="{FF2B5EF4-FFF2-40B4-BE49-F238E27FC236}">
                  <a16:creationId xmlns:a16="http://schemas.microsoft.com/office/drawing/2014/main" id="{1169F0BB-6F1F-9F80-6291-633B8BC2EF0B}"/>
                </a:ext>
              </a:extLst>
            </p:cNvPr>
            <p:cNvCxnSpPr>
              <a:cxnSpLocks/>
            </p:cNvCxnSpPr>
            <p:nvPr/>
          </p:nvCxnSpPr>
          <p:spPr>
            <a:xfrm>
              <a:off x="8183815" y="687682"/>
              <a:ext cx="0" cy="925126"/>
            </a:xfrm>
            <a:prstGeom prst="line">
              <a:avLst/>
            </a:prstGeom>
            <a:ln w="38100">
              <a:solidFill>
                <a:srgbClr val="0070C0"/>
              </a:solidFill>
            </a:ln>
          </p:spPr>
          <p:style>
            <a:lnRef idx="1">
              <a:schemeClr val="accent1"/>
            </a:lnRef>
            <a:fillRef idx="0">
              <a:schemeClr val="accent1"/>
            </a:fillRef>
            <a:effectRef idx="0">
              <a:schemeClr val="accent1"/>
            </a:effectRef>
            <a:fontRef idx="minor">
              <a:schemeClr val="tx1"/>
            </a:fontRef>
          </p:style>
        </p:cxnSp>
        <p:sp>
          <p:nvSpPr>
            <p:cNvPr id="90" name="Arrow: Left 89">
              <a:extLst>
                <a:ext uri="{FF2B5EF4-FFF2-40B4-BE49-F238E27FC236}">
                  <a16:creationId xmlns:a16="http://schemas.microsoft.com/office/drawing/2014/main" id="{0B162667-7B33-2178-1EA1-BA7A088F0241}"/>
                </a:ext>
              </a:extLst>
            </p:cNvPr>
            <p:cNvSpPr/>
            <p:nvPr/>
          </p:nvSpPr>
          <p:spPr>
            <a:xfrm rot="5400000">
              <a:off x="9755154" y="884310"/>
              <a:ext cx="383788" cy="148079"/>
            </a:xfrm>
            <a:prstGeom prst="leftArrow">
              <a:avLst/>
            </a:prstGeom>
            <a:solidFill>
              <a:srgbClr val="0070C0">
                <a:alpha val="50000"/>
              </a:srgbClr>
            </a:solidFill>
            <a:ln w="63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1" name="Arrow: Left 90">
              <a:extLst>
                <a:ext uri="{FF2B5EF4-FFF2-40B4-BE49-F238E27FC236}">
                  <a16:creationId xmlns:a16="http://schemas.microsoft.com/office/drawing/2014/main" id="{C42EE29A-41B1-2D22-1B41-BDDC2D49DD51}"/>
                </a:ext>
              </a:extLst>
            </p:cNvPr>
            <p:cNvSpPr/>
            <p:nvPr/>
          </p:nvSpPr>
          <p:spPr>
            <a:xfrm rot="5400000">
              <a:off x="7821585" y="884310"/>
              <a:ext cx="383788" cy="148079"/>
            </a:xfrm>
            <a:prstGeom prst="leftArrow">
              <a:avLst/>
            </a:prstGeom>
            <a:solidFill>
              <a:srgbClr val="0070C0">
                <a:alpha val="50000"/>
              </a:srgbClr>
            </a:solidFill>
            <a:ln w="63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2" name="Arrow: Left 91">
              <a:extLst>
                <a:ext uri="{FF2B5EF4-FFF2-40B4-BE49-F238E27FC236}">
                  <a16:creationId xmlns:a16="http://schemas.microsoft.com/office/drawing/2014/main" id="{940F102F-8576-C4D1-5341-AC3B70F16945}"/>
                </a:ext>
              </a:extLst>
            </p:cNvPr>
            <p:cNvSpPr/>
            <p:nvPr/>
          </p:nvSpPr>
          <p:spPr>
            <a:xfrm rot="16200000">
              <a:off x="8868182" y="884311"/>
              <a:ext cx="383788" cy="148079"/>
            </a:xfrm>
            <a:prstGeom prst="leftArrow">
              <a:avLst/>
            </a:prstGeom>
            <a:solidFill>
              <a:srgbClr val="0070C0">
                <a:alpha val="50000"/>
              </a:srgbClr>
            </a:solidFill>
            <a:ln w="63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3" name="Arrow: Left 92">
              <a:extLst>
                <a:ext uri="{FF2B5EF4-FFF2-40B4-BE49-F238E27FC236}">
                  <a16:creationId xmlns:a16="http://schemas.microsoft.com/office/drawing/2014/main" id="{9C824CDB-DD11-CF1E-52A0-B072F2FB4D77}"/>
                </a:ext>
              </a:extLst>
            </p:cNvPr>
            <p:cNvSpPr/>
            <p:nvPr/>
          </p:nvSpPr>
          <p:spPr>
            <a:xfrm rot="5400000">
              <a:off x="11193427" y="4330383"/>
              <a:ext cx="383788" cy="148079"/>
            </a:xfrm>
            <a:prstGeom prst="leftArrow">
              <a:avLst/>
            </a:prstGeom>
            <a:solidFill>
              <a:schemeClr val="tx1">
                <a:lumMod val="60000"/>
                <a:lumOff val="40000"/>
                <a:alpha val="50000"/>
              </a:schemeClr>
            </a:solidFill>
            <a:ln w="6350">
              <a:solidFill>
                <a:srgbClr val="0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grpSp>
      <p:sp>
        <p:nvSpPr>
          <p:cNvPr id="95" name="TextBox 94">
            <a:extLst>
              <a:ext uri="{FF2B5EF4-FFF2-40B4-BE49-F238E27FC236}">
                <a16:creationId xmlns:a16="http://schemas.microsoft.com/office/drawing/2014/main" id="{AB94DA4C-0559-50CA-B705-F89769DB4943}"/>
              </a:ext>
            </a:extLst>
          </p:cNvPr>
          <p:cNvSpPr txBox="1"/>
          <p:nvPr/>
        </p:nvSpPr>
        <p:spPr>
          <a:xfrm>
            <a:off x="7430484" y="5306250"/>
            <a:ext cx="2809730" cy="461665"/>
          </a:xfrm>
          <a:prstGeom prst="rect">
            <a:avLst/>
          </a:prstGeom>
          <a:noFill/>
        </p:spPr>
        <p:txBody>
          <a:bodyPr wrap="square">
            <a:spAutoFit/>
          </a:bodyPr>
          <a:lstStyle/>
          <a:p>
            <a:pPr algn="ctr"/>
            <a:r>
              <a:rPr lang="en-US" sz="1200" i="1" dirty="0">
                <a:solidFill>
                  <a:srgbClr val="000000"/>
                </a:solidFill>
              </a:rPr>
              <a:t>Fig. 4.2 – DarkSide 20k AAr P&amp;ID (warm panel detail).</a:t>
            </a:r>
            <a:endParaRPr lang="en-GB" sz="1200" i="1" dirty="0">
              <a:solidFill>
                <a:srgbClr val="000000"/>
              </a:solidFill>
            </a:endParaRPr>
          </a:p>
        </p:txBody>
      </p:sp>
    </p:spTree>
    <p:extLst>
      <p:ext uri="{BB962C8B-B14F-4D97-AF65-F5344CB8AC3E}">
        <p14:creationId xmlns:p14="http://schemas.microsoft.com/office/powerpoint/2010/main" val="42555594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6"/>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3"/>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xit" presetSubtype="0" fill="hold" nodeType="clickEffect">
                                  <p:stCondLst>
                                    <p:cond delay="0"/>
                                  </p:stCondLst>
                                  <p:childTnLst>
                                    <p:set>
                                      <p:cBhvr>
                                        <p:cTn id="12" dur="1" fill="hold">
                                          <p:stCondLst>
                                            <p:cond delay="0"/>
                                          </p:stCondLst>
                                        </p:cTn>
                                        <p:tgtEl>
                                          <p:spTgt spid="66"/>
                                        </p:tgtEl>
                                        <p:attrNameLst>
                                          <p:attrName>style.visibility</p:attrName>
                                        </p:attrNameLst>
                                      </p:cBhvr>
                                      <p:to>
                                        <p:strVal val="hidden"/>
                                      </p:to>
                                    </p:set>
                                  </p:childTnLst>
                                </p:cTn>
                              </p:par>
                              <p:par>
                                <p:cTn id="13" presetID="1" presetClass="entr" presetSubtype="0" fill="hold" nodeType="withEffect">
                                  <p:stCondLst>
                                    <p:cond delay="0"/>
                                  </p:stCondLst>
                                  <p:childTnLst>
                                    <p:set>
                                      <p:cBhvr>
                                        <p:cTn id="14" dur="1" fill="hold">
                                          <p:stCondLst>
                                            <p:cond delay="0"/>
                                          </p:stCondLst>
                                        </p:cTn>
                                        <p:tgtEl>
                                          <p:spTgt spid="69"/>
                                        </p:tgtEl>
                                        <p:attrNameLst>
                                          <p:attrName>style.visibility</p:attrName>
                                        </p:attrNameLst>
                                      </p:cBhvr>
                                      <p:to>
                                        <p:strVal val="visible"/>
                                      </p:to>
                                    </p:set>
                                  </p:childTnLst>
                                </p:cTn>
                              </p:par>
                            </p:childTnLst>
                          </p:cTn>
                        </p:par>
                        <p:par>
                          <p:cTn id="15" fill="hold">
                            <p:stCondLst>
                              <p:cond delay="0"/>
                            </p:stCondLst>
                            <p:childTnLst>
                              <p:par>
                                <p:cTn id="16" presetID="1" presetClass="entr" presetSubtype="0" fill="hold" nodeType="afterEffect">
                                  <p:stCondLst>
                                    <p:cond delay="0"/>
                                  </p:stCondLst>
                                  <p:childTnLst>
                                    <p:set>
                                      <p:cBhvr>
                                        <p:cTn id="17" dur="1" fill="hold">
                                          <p:stCondLst>
                                            <p:cond delay="0"/>
                                          </p:stCondLst>
                                        </p:cTn>
                                        <p:tgtEl>
                                          <p:spTgt spid="64"/>
                                        </p:tgtEl>
                                        <p:attrNameLst>
                                          <p:attrName>style.visibility</p:attrName>
                                        </p:attrNameLst>
                                      </p:cBhvr>
                                      <p:to>
                                        <p:strVal val="visible"/>
                                      </p:to>
                                    </p:set>
                                  </p:childTnLst>
                                </p:cTn>
                              </p:par>
                              <p:par>
                                <p:cTn id="18" presetID="1" presetClass="entr" presetSubtype="0" fill="hold" nodeType="withEffect">
                                  <p:stCondLst>
                                    <p:cond delay="0"/>
                                  </p:stCondLst>
                                  <p:childTnLst>
                                    <p:set>
                                      <p:cBhvr>
                                        <p:cTn id="19" dur="1" fill="hold">
                                          <p:stCondLst>
                                            <p:cond delay="0"/>
                                          </p:stCondLst>
                                        </p:cTn>
                                        <p:tgtEl>
                                          <p:spTgt spid="68"/>
                                        </p:tgtEl>
                                        <p:attrNameLst>
                                          <p:attrName>style.visibility</p:attrName>
                                        </p:attrNameLst>
                                      </p:cBhvr>
                                      <p:to>
                                        <p:strVal val="visible"/>
                                      </p:to>
                                    </p:set>
                                  </p:childTnLst>
                                </p:cTn>
                              </p:par>
                              <p:par>
                                <p:cTn id="20" presetID="1" presetClass="exit" presetSubtype="0" fill="hold" nodeType="withEffect">
                                  <p:stCondLst>
                                    <p:cond delay="0"/>
                                  </p:stCondLst>
                                  <p:childTnLst>
                                    <p:set>
                                      <p:cBhvr>
                                        <p:cTn id="21" dur="1" fill="hold">
                                          <p:stCondLst>
                                            <p:cond delay="0"/>
                                          </p:stCondLst>
                                        </p:cTn>
                                        <p:tgtEl>
                                          <p:spTgt spid="63"/>
                                        </p:tgtEl>
                                        <p:attrNameLst>
                                          <p:attrName>style.visibility</p:attrName>
                                        </p:attrNameLst>
                                      </p:cBhvr>
                                      <p:to>
                                        <p:strVal val="hidden"/>
                                      </p:to>
                                    </p:set>
                                  </p:childTnLst>
                                </p:cTn>
                              </p:par>
                            </p:childTnLst>
                          </p:cTn>
                        </p:par>
                      </p:childTnLst>
                    </p:cTn>
                  </p:par>
                  <p:par>
                    <p:cTn id="22" fill="hold">
                      <p:stCondLst>
                        <p:cond delay="indefinite"/>
                      </p:stCondLst>
                      <p:childTnLst>
                        <p:par>
                          <p:cTn id="23" fill="hold">
                            <p:stCondLst>
                              <p:cond delay="0"/>
                            </p:stCondLst>
                            <p:childTnLst>
                              <p:par>
                                <p:cTn id="24" presetID="1" presetClass="entr" presetSubtype="0" fill="hold" nodeType="clickEffect">
                                  <p:stCondLst>
                                    <p:cond delay="0"/>
                                  </p:stCondLst>
                                  <p:childTnLst>
                                    <p:set>
                                      <p:cBhvr>
                                        <p:cTn id="25" dur="1" fill="hold">
                                          <p:stCondLst>
                                            <p:cond delay="0"/>
                                          </p:stCondLst>
                                        </p:cTn>
                                        <p:tgtEl>
                                          <p:spTgt spid="67"/>
                                        </p:tgtEl>
                                        <p:attrNameLst>
                                          <p:attrName>style.visibility</p:attrName>
                                        </p:attrNameLst>
                                      </p:cBhvr>
                                      <p:to>
                                        <p:strVal val="visible"/>
                                      </p:to>
                                    </p:set>
                                  </p:childTnLst>
                                </p:cTn>
                              </p:par>
                              <p:par>
                                <p:cTn id="26" presetID="1" presetClass="entr" presetSubtype="0" fill="hold" nodeType="withEffect">
                                  <p:stCondLst>
                                    <p:cond delay="0"/>
                                  </p:stCondLst>
                                  <p:childTnLst>
                                    <p:set>
                                      <p:cBhvr>
                                        <p:cTn id="27" dur="1" fill="hold">
                                          <p:stCondLst>
                                            <p:cond delay="0"/>
                                          </p:stCondLst>
                                        </p:cTn>
                                        <p:tgtEl>
                                          <p:spTgt spid="70"/>
                                        </p:tgtEl>
                                        <p:attrNameLst>
                                          <p:attrName>style.visibility</p:attrName>
                                        </p:attrNameLst>
                                      </p:cBhvr>
                                      <p:to>
                                        <p:strVal val="visible"/>
                                      </p:to>
                                    </p:set>
                                  </p:childTnLst>
                                </p:cTn>
                              </p:par>
                              <p:par>
                                <p:cTn id="28" presetID="1" presetClass="exit" presetSubtype="0" fill="hold" nodeType="withEffect">
                                  <p:stCondLst>
                                    <p:cond delay="0"/>
                                  </p:stCondLst>
                                  <p:childTnLst>
                                    <p:set>
                                      <p:cBhvr>
                                        <p:cTn id="29" dur="1" fill="hold">
                                          <p:stCondLst>
                                            <p:cond delay="0"/>
                                          </p:stCondLst>
                                        </p:cTn>
                                        <p:tgtEl>
                                          <p:spTgt spid="68"/>
                                        </p:tgtEl>
                                        <p:attrNameLst>
                                          <p:attrName>style.visibility</p:attrName>
                                        </p:attrNameLst>
                                      </p:cBhvr>
                                      <p:to>
                                        <p:strVal val="hidden"/>
                                      </p:to>
                                    </p:set>
                                  </p:childTnLst>
                                </p:cTn>
                              </p:par>
                              <p:par>
                                <p:cTn id="30" presetID="1" presetClass="exit" presetSubtype="0" fill="hold" nodeType="withEffect">
                                  <p:stCondLst>
                                    <p:cond delay="0"/>
                                  </p:stCondLst>
                                  <p:childTnLst>
                                    <p:set>
                                      <p:cBhvr>
                                        <p:cTn id="31" dur="1" fill="hold">
                                          <p:stCondLst>
                                            <p:cond delay="0"/>
                                          </p:stCondLst>
                                        </p:cTn>
                                        <p:tgtEl>
                                          <p:spTgt spid="69"/>
                                        </p:tgtEl>
                                        <p:attrNameLst>
                                          <p:attrName>style.visibility</p:attrName>
                                        </p:attrNameLst>
                                      </p:cBhvr>
                                      <p:to>
                                        <p:strVal val="hidden"/>
                                      </p:to>
                                    </p:set>
                                  </p:childTnLst>
                                </p:cTn>
                              </p:par>
                              <p:par>
                                <p:cTn id="32" presetID="1" presetClass="exit" presetSubtype="0" fill="hold" nodeType="withEffect">
                                  <p:stCondLst>
                                    <p:cond delay="0"/>
                                  </p:stCondLst>
                                  <p:childTnLst>
                                    <p:set>
                                      <p:cBhvr>
                                        <p:cTn id="33" dur="1" fill="hold">
                                          <p:stCondLst>
                                            <p:cond delay="0"/>
                                          </p:stCondLst>
                                        </p:cTn>
                                        <p:tgtEl>
                                          <p:spTgt spid="64"/>
                                        </p:tgtEl>
                                        <p:attrNameLst>
                                          <p:attrName>style.visibility</p:attrName>
                                        </p:attrNameLst>
                                      </p:cBhvr>
                                      <p:to>
                                        <p:strVal val="hidden"/>
                                      </p:to>
                                    </p:set>
                                  </p:childTnLst>
                                </p:cTn>
                              </p:par>
                            </p:childTnLst>
                          </p:cTn>
                        </p:par>
                      </p:childTnLst>
                    </p:cTn>
                  </p:par>
                  <p:par>
                    <p:cTn id="34" fill="hold">
                      <p:stCondLst>
                        <p:cond delay="indefinite"/>
                      </p:stCondLst>
                      <p:childTnLst>
                        <p:par>
                          <p:cTn id="35" fill="hold">
                            <p:stCondLst>
                              <p:cond delay="0"/>
                            </p:stCondLst>
                            <p:childTnLst>
                              <p:par>
                                <p:cTn id="36" presetID="1" presetClass="entr" presetSubtype="0" fill="hold" grpId="0" nodeType="clickEffect">
                                  <p:stCondLst>
                                    <p:cond delay="0"/>
                                  </p:stCondLst>
                                  <p:childTnLst>
                                    <p:set>
                                      <p:cBhvr>
                                        <p:cTn id="37" dur="1" fill="hold">
                                          <p:stCondLst>
                                            <p:cond delay="0"/>
                                          </p:stCondLst>
                                        </p:cTn>
                                        <p:tgtEl>
                                          <p:spTgt spid="99"/>
                                        </p:tgtEl>
                                        <p:attrNameLst>
                                          <p:attrName>style.visibility</p:attrName>
                                        </p:attrNameLst>
                                      </p:cBhvr>
                                      <p:to>
                                        <p:strVal val="visible"/>
                                      </p:to>
                                    </p:set>
                                  </p:childTnLst>
                                </p:cTn>
                              </p:par>
                              <p:par>
                                <p:cTn id="38" presetID="1" presetClass="entr" presetSubtype="0" fill="hold" nodeType="withEffect">
                                  <p:stCondLst>
                                    <p:cond delay="0"/>
                                  </p:stCondLst>
                                  <p:childTnLst>
                                    <p:set>
                                      <p:cBhvr>
                                        <p:cTn id="39" dur="1" fill="hold">
                                          <p:stCondLst>
                                            <p:cond delay="0"/>
                                          </p:stCondLst>
                                        </p:cTn>
                                        <p:tgtEl>
                                          <p:spTgt spid="72"/>
                                        </p:tgtEl>
                                        <p:attrNameLst>
                                          <p:attrName>style.visibility</p:attrName>
                                        </p:attrNameLst>
                                      </p:cBhvr>
                                      <p:to>
                                        <p:strVal val="visible"/>
                                      </p:to>
                                    </p:set>
                                  </p:childTnLst>
                                </p:cTn>
                              </p:par>
                              <p:par>
                                <p:cTn id="40" presetID="1" presetClass="entr" presetSubtype="0" fill="hold" nodeType="withEffect">
                                  <p:stCondLst>
                                    <p:cond delay="0"/>
                                  </p:stCondLst>
                                  <p:childTnLst>
                                    <p:set>
                                      <p:cBhvr>
                                        <p:cTn id="41" dur="1" fill="hold">
                                          <p:stCondLst>
                                            <p:cond delay="0"/>
                                          </p:stCondLst>
                                        </p:cTn>
                                        <p:tgtEl>
                                          <p:spTgt spid="71"/>
                                        </p:tgtEl>
                                        <p:attrNameLst>
                                          <p:attrName>style.visibility</p:attrName>
                                        </p:attrNameLst>
                                      </p:cBhvr>
                                      <p:to>
                                        <p:strVal val="visible"/>
                                      </p:to>
                                    </p:set>
                                  </p:childTnLst>
                                </p:cTn>
                              </p:par>
                              <p:par>
                                <p:cTn id="42" presetID="1" presetClass="exit" presetSubtype="0" fill="hold" nodeType="withEffect">
                                  <p:stCondLst>
                                    <p:cond delay="0"/>
                                  </p:stCondLst>
                                  <p:childTnLst>
                                    <p:set>
                                      <p:cBhvr>
                                        <p:cTn id="43" dur="1" fill="hold">
                                          <p:stCondLst>
                                            <p:cond delay="0"/>
                                          </p:stCondLst>
                                        </p:cTn>
                                        <p:tgtEl>
                                          <p:spTgt spid="67"/>
                                        </p:tgtEl>
                                        <p:attrNameLst>
                                          <p:attrName>style.visibility</p:attrName>
                                        </p:attrNameLst>
                                      </p:cBhvr>
                                      <p:to>
                                        <p:strVal val="hidden"/>
                                      </p:to>
                                    </p:set>
                                  </p:childTnLst>
                                </p:cTn>
                              </p:par>
                              <p:par>
                                <p:cTn id="44" presetID="1" presetClass="exit" presetSubtype="0" fill="hold" nodeType="withEffect">
                                  <p:stCondLst>
                                    <p:cond delay="0"/>
                                  </p:stCondLst>
                                  <p:childTnLst>
                                    <p:set>
                                      <p:cBhvr>
                                        <p:cTn id="45" dur="1" fill="hold">
                                          <p:stCondLst>
                                            <p:cond delay="0"/>
                                          </p:stCondLst>
                                        </p:cTn>
                                        <p:tgtEl>
                                          <p:spTgt spid="70"/>
                                        </p:tgtEl>
                                        <p:attrNameLst>
                                          <p:attrName>style.visibility</p:attrName>
                                        </p:attrNameLst>
                                      </p:cBhvr>
                                      <p:to>
                                        <p:strVal val="hidden"/>
                                      </p:to>
                                    </p:set>
                                  </p:childTnLst>
                                </p:cTn>
                              </p:par>
                              <p:par>
                                <p:cTn id="46" presetID="1" presetClass="entr" presetSubtype="0" fill="hold" nodeType="withEffect">
                                  <p:stCondLst>
                                    <p:cond delay="0"/>
                                  </p:stCondLst>
                                  <p:childTnLst>
                                    <p:set>
                                      <p:cBhvr>
                                        <p:cTn id="47" dur="1" fill="hold">
                                          <p:stCondLst>
                                            <p:cond delay="0"/>
                                          </p:stCondLst>
                                        </p:cTn>
                                        <p:tgtEl>
                                          <p:spTgt spid="101"/>
                                        </p:tgtEl>
                                        <p:attrNameLst>
                                          <p:attrName>style.visibility</p:attrName>
                                        </p:attrNameLst>
                                      </p:cBhvr>
                                      <p:to>
                                        <p:strVal val="visible"/>
                                      </p:to>
                                    </p:set>
                                  </p:childTnLst>
                                </p:cTn>
                              </p:par>
                            </p:childTnLst>
                          </p:cTn>
                        </p:par>
                      </p:childTnLst>
                    </p:cTn>
                  </p:par>
                  <p:par>
                    <p:cTn id="48" fill="hold">
                      <p:stCondLst>
                        <p:cond delay="indefinite"/>
                      </p:stCondLst>
                      <p:childTnLst>
                        <p:par>
                          <p:cTn id="49" fill="hold">
                            <p:stCondLst>
                              <p:cond delay="0"/>
                            </p:stCondLst>
                            <p:childTnLst>
                              <p:par>
                                <p:cTn id="50" presetID="1" presetClass="entr" presetSubtype="0" fill="hold" grpId="0" nodeType="clickEffect">
                                  <p:stCondLst>
                                    <p:cond delay="0"/>
                                  </p:stCondLst>
                                  <p:childTnLst>
                                    <p:set>
                                      <p:cBhvr>
                                        <p:cTn id="51" dur="1" fill="hold">
                                          <p:stCondLst>
                                            <p:cond delay="0"/>
                                          </p:stCondLst>
                                        </p:cTn>
                                        <p:tgtEl>
                                          <p:spTgt spid="100"/>
                                        </p:tgtEl>
                                        <p:attrNameLst>
                                          <p:attrName>style.visibility</p:attrName>
                                        </p:attrNameLst>
                                      </p:cBhvr>
                                      <p:to>
                                        <p:strVal val="visible"/>
                                      </p:to>
                                    </p:set>
                                  </p:childTnLst>
                                </p:cTn>
                              </p:par>
                              <p:par>
                                <p:cTn id="52" presetID="1" presetClass="entr" presetSubtype="0" fill="hold" nodeType="withEffect">
                                  <p:stCondLst>
                                    <p:cond delay="0"/>
                                  </p:stCondLst>
                                  <p:childTnLst>
                                    <p:set>
                                      <p:cBhvr>
                                        <p:cTn id="53" dur="1" fill="hold">
                                          <p:stCondLst>
                                            <p:cond delay="0"/>
                                          </p:stCondLst>
                                        </p:cTn>
                                        <p:tgtEl>
                                          <p:spTgt spid="102"/>
                                        </p:tgtEl>
                                        <p:attrNameLst>
                                          <p:attrName>style.visibility</p:attrName>
                                        </p:attrNameLst>
                                      </p:cBhvr>
                                      <p:to>
                                        <p:strVal val="visible"/>
                                      </p:to>
                                    </p:set>
                                  </p:childTnLst>
                                </p:cTn>
                              </p:par>
                              <p:par>
                                <p:cTn id="54" presetID="1" presetClass="exit" presetSubtype="0" fill="hold" grpId="1" nodeType="withEffect">
                                  <p:stCondLst>
                                    <p:cond delay="0"/>
                                  </p:stCondLst>
                                  <p:childTnLst>
                                    <p:set>
                                      <p:cBhvr>
                                        <p:cTn id="55" dur="1" fill="hold">
                                          <p:stCondLst>
                                            <p:cond delay="0"/>
                                          </p:stCondLst>
                                        </p:cTn>
                                        <p:tgtEl>
                                          <p:spTgt spid="99"/>
                                        </p:tgtEl>
                                        <p:attrNameLst>
                                          <p:attrName>style.visibility</p:attrName>
                                        </p:attrNameLst>
                                      </p:cBhvr>
                                      <p:to>
                                        <p:strVal val="hidden"/>
                                      </p:to>
                                    </p:set>
                                  </p:childTnLst>
                                </p:cTn>
                              </p:par>
                              <p:par>
                                <p:cTn id="56" presetID="1" presetClass="entr" presetSubtype="0" fill="hold" nodeType="withEffect">
                                  <p:stCondLst>
                                    <p:cond delay="0"/>
                                  </p:stCondLst>
                                  <p:childTnLst>
                                    <p:set>
                                      <p:cBhvr>
                                        <p:cTn id="57" dur="1" fill="hold">
                                          <p:stCondLst>
                                            <p:cond delay="0"/>
                                          </p:stCondLst>
                                        </p:cTn>
                                        <p:tgtEl>
                                          <p:spTgt spid="11"/>
                                        </p:tgtEl>
                                        <p:attrNameLst>
                                          <p:attrName>style.visibility</p:attrName>
                                        </p:attrNameLst>
                                      </p:cBhvr>
                                      <p:to>
                                        <p:strVal val="visible"/>
                                      </p:to>
                                    </p:set>
                                  </p:childTnLst>
                                </p:cTn>
                              </p:par>
                              <p:par>
                                <p:cTn id="58" presetID="1" presetClass="exit" presetSubtype="0" fill="hold" nodeType="withEffect">
                                  <p:stCondLst>
                                    <p:cond delay="0"/>
                                  </p:stCondLst>
                                  <p:childTnLst>
                                    <p:set>
                                      <p:cBhvr>
                                        <p:cTn id="59" dur="1" fill="hold">
                                          <p:stCondLst>
                                            <p:cond delay="0"/>
                                          </p:stCondLst>
                                        </p:cTn>
                                        <p:tgtEl>
                                          <p:spTgt spid="7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9" grpId="0"/>
      <p:bldP spid="99" grpId="1"/>
      <p:bldP spid="100"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2209C0CB-B331-D0C8-BFBD-74ADB64CE81D}"/>
              </a:ext>
            </a:extLst>
          </p:cNvPr>
          <p:cNvSpPr>
            <a:spLocks noGrp="1"/>
          </p:cNvSpPr>
          <p:nvPr>
            <p:ph type="dt" sz="half" idx="14"/>
          </p:nvPr>
        </p:nvSpPr>
        <p:spPr/>
        <p:txBody>
          <a:bodyPr/>
          <a:lstStyle/>
          <a:p>
            <a:fld id="{312CAFC2-26B6-134E-85E5-5D171C2C5E12}" type="datetime3">
              <a:rPr lang="en-US" smtClean="0"/>
              <a:t>29 May 2024</a:t>
            </a:fld>
            <a:endParaRPr lang="en-US" dirty="0"/>
          </a:p>
        </p:txBody>
      </p:sp>
      <p:sp>
        <p:nvSpPr>
          <p:cNvPr id="5" name="Footer Placeholder 4">
            <a:extLst>
              <a:ext uri="{FF2B5EF4-FFF2-40B4-BE49-F238E27FC236}">
                <a16:creationId xmlns:a16="http://schemas.microsoft.com/office/drawing/2014/main" id="{E2BB2703-2D33-5DD4-AA44-95D28D1489BA}"/>
              </a:ext>
            </a:extLst>
          </p:cNvPr>
          <p:cNvSpPr>
            <a:spLocks noGrp="1"/>
          </p:cNvSpPr>
          <p:nvPr>
            <p:ph type="ftr" sz="quarter" idx="15"/>
          </p:nvPr>
        </p:nvSpPr>
        <p:spPr/>
        <p:txBody>
          <a:bodyPr/>
          <a:lstStyle/>
          <a:p>
            <a:r>
              <a:rPr lang="en-US" dirty="0"/>
              <a:t>Tiziano Baroncelli | </a:t>
            </a:r>
            <a:r>
              <a:rPr lang="en-GB" dirty="0"/>
              <a:t>Engineering Development of the DarkSide 20k AAr Cryogenic System</a:t>
            </a:r>
            <a:endParaRPr lang="en-US" dirty="0"/>
          </a:p>
        </p:txBody>
      </p:sp>
      <p:sp>
        <p:nvSpPr>
          <p:cNvPr id="6" name="Slide Number Placeholder 5">
            <a:extLst>
              <a:ext uri="{FF2B5EF4-FFF2-40B4-BE49-F238E27FC236}">
                <a16:creationId xmlns:a16="http://schemas.microsoft.com/office/drawing/2014/main" id="{B07A4660-F589-B4DE-FCB5-6CC5EBAF49B1}"/>
              </a:ext>
            </a:extLst>
          </p:cNvPr>
          <p:cNvSpPr>
            <a:spLocks noGrp="1"/>
          </p:cNvSpPr>
          <p:nvPr>
            <p:ph type="sldNum" sz="quarter" idx="16"/>
          </p:nvPr>
        </p:nvSpPr>
        <p:spPr/>
        <p:txBody>
          <a:bodyPr/>
          <a:lstStyle/>
          <a:p>
            <a:fld id="{36B5EA5A-BC32-A742-B11B-8E7414D5B535}" type="slidenum">
              <a:rPr lang="en-US" smtClean="0"/>
              <a:pPr/>
              <a:t>22</a:t>
            </a:fld>
            <a:endParaRPr lang="en-US" dirty="0"/>
          </a:p>
        </p:txBody>
      </p:sp>
      <p:sp>
        <p:nvSpPr>
          <p:cNvPr id="2" name="Title 6">
            <a:extLst>
              <a:ext uri="{FF2B5EF4-FFF2-40B4-BE49-F238E27FC236}">
                <a16:creationId xmlns:a16="http://schemas.microsoft.com/office/drawing/2014/main" id="{099DE08D-6F78-1BA3-F770-8942D9B3E9FF}"/>
              </a:ext>
            </a:extLst>
          </p:cNvPr>
          <p:cNvSpPr txBox="1">
            <a:spLocks/>
          </p:cNvSpPr>
          <p:nvPr/>
        </p:nvSpPr>
        <p:spPr>
          <a:xfrm>
            <a:off x="407202" y="120903"/>
            <a:ext cx="10888661" cy="510656"/>
          </a:xfrm>
          <a:prstGeom prst="rect">
            <a:avLst/>
          </a:prstGeom>
          <a:solidFill>
            <a:schemeClr val="bg1"/>
          </a:solidFill>
        </p:spPr>
        <p:txBody>
          <a:bodyPr vert="horz" lIns="0" tIns="0" rIns="0" bIns="0" rtlCol="0" anchor="t" anchorCtr="0">
            <a:noAutofit/>
          </a:bodyPr>
          <a:lst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a:lstStyle>
          <a:p>
            <a:r>
              <a:rPr lang="en-GB" sz="2800" dirty="0"/>
              <a:t>4. AAr cryogenics – Warm panel</a:t>
            </a:r>
            <a:endParaRPr lang="en-GB" sz="2800" u="sng" dirty="0"/>
          </a:p>
        </p:txBody>
      </p:sp>
      <mc:AlternateContent xmlns:mc="http://schemas.openxmlformats.org/markup-compatibility/2006" xmlns:a14="http://schemas.microsoft.com/office/drawing/2010/main">
        <mc:Choice Requires="a14">
          <p:sp>
            <p:nvSpPr>
              <p:cNvPr id="13" name="Content Placeholder 12">
                <a:extLst>
                  <a:ext uri="{FF2B5EF4-FFF2-40B4-BE49-F238E27FC236}">
                    <a16:creationId xmlns:a16="http://schemas.microsoft.com/office/drawing/2014/main" id="{5C8004EE-1AFA-9925-9AE2-FB2F6D42B96B}"/>
                  </a:ext>
                </a:extLst>
              </p:cNvPr>
              <p:cNvSpPr>
                <a:spLocks noGrp="1"/>
              </p:cNvSpPr>
              <p:nvPr>
                <p:ph sz="half" idx="1"/>
              </p:nvPr>
            </p:nvSpPr>
            <p:spPr>
              <a:xfrm>
                <a:off x="407987" y="631560"/>
                <a:ext cx="11259757" cy="5569216"/>
              </a:xfrm>
            </p:spPr>
            <p:txBody>
              <a:bodyPr/>
              <a:lstStyle/>
              <a:p>
                <a:pPr marL="0" indent="0">
                  <a:buNone/>
                </a:pPr>
                <a:r>
                  <a:rPr lang="en-US" dirty="0">
                    <a:latin typeface="+mj-lt"/>
                  </a:rPr>
                  <a:t>Warm valves sizing</a:t>
                </a:r>
              </a:p>
              <a:p>
                <a:pPr lvl="1"/>
                <a:r>
                  <a:rPr lang="en-US" sz="1600" dirty="0">
                    <a:latin typeface="+mj-lt"/>
                  </a:rPr>
                  <a:t>Kv (or Cv) to be determined for all 29 valves</a:t>
                </a:r>
              </a:p>
              <a:p>
                <a:pPr lvl="2"/>
                <a:r>
                  <a:rPr lang="en-US" sz="1400" dirty="0">
                    <a:latin typeface="+mj-lt"/>
                  </a:rPr>
                  <a:t>All valves (CV + PV + HV): guarantee max flow at max opening </a:t>
                </a:r>
                <a14:m>
                  <m:oMath xmlns:m="http://schemas.openxmlformats.org/officeDocument/2006/math">
                    <m:r>
                      <a:rPr lang="en-US" sz="1400" i="1" smtClean="0">
                        <a:latin typeface="Cambria Math" panose="02040503050406030204" pitchFamily="18" charset="0"/>
                        <a:ea typeface="Cambria Math" panose="02040503050406030204" pitchFamily="18" charset="0"/>
                      </a:rPr>
                      <m:t>→</m:t>
                    </m:r>
                    <m:acc>
                      <m:accPr>
                        <m:chr m:val="̇"/>
                        <m:ctrlPr>
                          <a:rPr lang="en-US" sz="1400" i="1" smtClean="0">
                            <a:latin typeface="Cambria Math" panose="02040503050406030204" pitchFamily="18" charset="0"/>
                            <a:ea typeface="Cambria Math" panose="02040503050406030204" pitchFamily="18" charset="0"/>
                          </a:rPr>
                        </m:ctrlPr>
                      </m:accPr>
                      <m:e>
                        <m:r>
                          <a:rPr lang="en-US" sz="1400" b="0" i="1" smtClean="0">
                            <a:latin typeface="Cambria Math" panose="02040503050406030204" pitchFamily="18" charset="0"/>
                            <a:ea typeface="Cambria Math" panose="02040503050406030204" pitchFamily="18" charset="0"/>
                          </a:rPr>
                          <m:t>𝑚</m:t>
                        </m:r>
                      </m:e>
                    </m:acc>
                    <m:d>
                      <m:dPr>
                        <m:ctrlPr>
                          <a:rPr lang="en-US" sz="1400" b="0" i="1" smtClean="0">
                            <a:latin typeface="Cambria Math" panose="02040503050406030204" pitchFamily="18" charset="0"/>
                            <a:ea typeface="Cambria Math" panose="02040503050406030204" pitchFamily="18" charset="0"/>
                          </a:rPr>
                        </m:ctrlPr>
                      </m:dPr>
                      <m:e>
                        <m:sSub>
                          <m:sSubPr>
                            <m:ctrlPr>
                              <a:rPr lang="en-US" sz="1400" i="1" smtClean="0">
                                <a:latin typeface="Cambria Math" panose="02040503050406030204" pitchFamily="18" charset="0"/>
                                <a:ea typeface="Cambria Math" panose="02040503050406030204" pitchFamily="18" charset="0"/>
                              </a:rPr>
                            </m:ctrlPr>
                          </m:sSubPr>
                          <m:e>
                            <m:r>
                              <a:rPr lang="en-US" sz="1400" b="0" i="1" smtClean="0">
                                <a:latin typeface="Cambria Math" panose="02040503050406030204" pitchFamily="18" charset="0"/>
                                <a:ea typeface="Cambria Math" panose="02040503050406030204" pitchFamily="18" charset="0"/>
                              </a:rPr>
                              <m:t>𝐾</m:t>
                            </m:r>
                          </m:e>
                          <m:sub>
                            <m:r>
                              <a:rPr lang="en-US" sz="1400" b="0" i="1" smtClean="0">
                                <a:latin typeface="Cambria Math" panose="02040503050406030204" pitchFamily="18" charset="0"/>
                                <a:ea typeface="Cambria Math" panose="02040503050406030204" pitchFamily="18" charset="0"/>
                              </a:rPr>
                              <m:t>𝑣</m:t>
                            </m:r>
                            <m:r>
                              <a:rPr lang="en-US" sz="1400" b="0" i="1" smtClean="0">
                                <a:latin typeface="Cambria Math" panose="02040503050406030204" pitchFamily="18" charset="0"/>
                                <a:ea typeface="Cambria Math" panose="02040503050406030204" pitchFamily="18" charset="0"/>
                              </a:rPr>
                              <m:t>,</m:t>
                            </m:r>
                            <m:r>
                              <a:rPr lang="en-US" sz="1400" b="0" i="1" smtClean="0">
                                <a:latin typeface="Cambria Math" panose="02040503050406030204" pitchFamily="18" charset="0"/>
                                <a:ea typeface="Cambria Math" panose="02040503050406030204" pitchFamily="18" charset="0"/>
                              </a:rPr>
                              <m:t>𝑚𝑎𝑥</m:t>
                            </m:r>
                          </m:sub>
                        </m:sSub>
                      </m:e>
                    </m:d>
                    <m:r>
                      <a:rPr lang="en-US" sz="1400" i="1">
                        <a:latin typeface="Cambria Math" panose="02040503050406030204" pitchFamily="18" charset="0"/>
                        <a:ea typeface="Cambria Math" panose="02040503050406030204" pitchFamily="18" charset="0"/>
                      </a:rPr>
                      <m:t>≥</m:t>
                    </m:r>
                    <m:acc>
                      <m:accPr>
                        <m:chr m:val="̇"/>
                        <m:ctrlPr>
                          <a:rPr lang="en-US" sz="1400" i="1" smtClean="0">
                            <a:latin typeface="Cambria Math" panose="02040503050406030204" pitchFamily="18" charset="0"/>
                            <a:ea typeface="Cambria Math" panose="02040503050406030204" pitchFamily="18" charset="0"/>
                          </a:rPr>
                        </m:ctrlPr>
                      </m:accPr>
                      <m:e>
                        <m:sSub>
                          <m:sSubPr>
                            <m:ctrlPr>
                              <a:rPr lang="en-US" sz="1400" i="1" smtClean="0">
                                <a:latin typeface="Cambria Math" panose="02040503050406030204" pitchFamily="18" charset="0"/>
                                <a:ea typeface="Cambria Math" panose="02040503050406030204" pitchFamily="18" charset="0"/>
                              </a:rPr>
                            </m:ctrlPr>
                          </m:sSubPr>
                          <m:e>
                            <m:r>
                              <a:rPr lang="en-US" sz="1400" b="0" i="1" smtClean="0">
                                <a:latin typeface="Cambria Math" panose="02040503050406030204" pitchFamily="18" charset="0"/>
                                <a:ea typeface="Cambria Math" panose="02040503050406030204" pitchFamily="18" charset="0"/>
                              </a:rPr>
                              <m:t>𝑚</m:t>
                            </m:r>
                          </m:e>
                          <m:sub>
                            <m:r>
                              <a:rPr lang="en-US" sz="1400" b="0" i="1" smtClean="0">
                                <a:latin typeface="Cambria Math" panose="02040503050406030204" pitchFamily="18" charset="0"/>
                                <a:ea typeface="Cambria Math" panose="02040503050406030204" pitchFamily="18" charset="0"/>
                              </a:rPr>
                              <m:t>𝑚𝑎𝑥</m:t>
                            </m:r>
                          </m:sub>
                        </m:sSub>
                      </m:e>
                    </m:acc>
                  </m:oMath>
                </a14:m>
                <a:endParaRPr lang="en-US" sz="1400" dirty="0">
                  <a:latin typeface="+mj-lt"/>
                </a:endParaRPr>
              </a:p>
              <a:p>
                <a:pPr lvl="2"/>
                <a:r>
                  <a:rPr lang="en-US" sz="1400" dirty="0">
                    <a:latin typeface="+mj-lt"/>
                  </a:rPr>
                  <a:t>Control valves (CV): operate around 35% </a:t>
                </a:r>
                <a:r>
                  <a:rPr lang="en-US" sz="1400" dirty="0" err="1">
                    <a:latin typeface="+mj-lt"/>
                  </a:rPr>
                  <a:t>Kv</a:t>
                </a:r>
                <a:r>
                  <a:rPr lang="en-US" sz="1400" baseline="-25000" dirty="0" err="1">
                    <a:latin typeface="+mj-lt"/>
                  </a:rPr>
                  <a:t>max</a:t>
                </a:r>
                <a:r>
                  <a:rPr lang="en-US" sz="1400" dirty="0">
                    <a:latin typeface="+mj-lt"/>
                  </a:rPr>
                  <a:t> at nominal flow (best control)</a:t>
                </a:r>
                <a:r>
                  <a:rPr lang="en-US" sz="1400" dirty="0">
                    <a:latin typeface="+mj-lt"/>
                    <a:ea typeface="Cambria Math" panose="02040503050406030204" pitchFamily="18" charset="0"/>
                  </a:rPr>
                  <a:t> </a:t>
                </a:r>
                <a14:m>
                  <m:oMath xmlns:m="http://schemas.openxmlformats.org/officeDocument/2006/math">
                    <m:r>
                      <a:rPr lang="en-US" sz="1400" i="1" smtClean="0">
                        <a:latin typeface="Cambria Math" panose="02040503050406030204" pitchFamily="18" charset="0"/>
                        <a:ea typeface="Cambria Math" panose="02040503050406030204" pitchFamily="18" charset="0"/>
                      </a:rPr>
                      <m:t>→</m:t>
                    </m:r>
                    <m:acc>
                      <m:accPr>
                        <m:chr m:val="̇"/>
                        <m:ctrlPr>
                          <a:rPr lang="en-US" sz="1400" i="1" smtClean="0">
                            <a:latin typeface="Cambria Math" panose="02040503050406030204" pitchFamily="18" charset="0"/>
                            <a:ea typeface="Cambria Math" panose="02040503050406030204" pitchFamily="18" charset="0"/>
                          </a:rPr>
                        </m:ctrlPr>
                      </m:accPr>
                      <m:e>
                        <m:r>
                          <a:rPr lang="en-US" sz="1400" b="0" i="1" smtClean="0">
                            <a:latin typeface="Cambria Math" panose="02040503050406030204" pitchFamily="18" charset="0"/>
                            <a:ea typeface="Cambria Math" panose="02040503050406030204" pitchFamily="18" charset="0"/>
                          </a:rPr>
                          <m:t>𝑚</m:t>
                        </m:r>
                      </m:e>
                    </m:acc>
                    <m:d>
                      <m:dPr>
                        <m:ctrlPr>
                          <a:rPr lang="en-US" sz="1400" b="0" i="1" smtClean="0">
                            <a:latin typeface="Cambria Math" panose="02040503050406030204" pitchFamily="18" charset="0"/>
                            <a:ea typeface="Cambria Math" panose="02040503050406030204" pitchFamily="18" charset="0"/>
                          </a:rPr>
                        </m:ctrlPr>
                      </m:dPr>
                      <m:e>
                        <m:sSub>
                          <m:sSubPr>
                            <m:ctrlPr>
                              <a:rPr lang="en-US" sz="1400" i="1" smtClean="0">
                                <a:latin typeface="Cambria Math" panose="02040503050406030204" pitchFamily="18" charset="0"/>
                                <a:ea typeface="Cambria Math" panose="02040503050406030204" pitchFamily="18" charset="0"/>
                              </a:rPr>
                            </m:ctrlPr>
                          </m:sSubPr>
                          <m:e>
                            <m:r>
                              <a:rPr lang="en-US" sz="1400" b="0" i="1" smtClean="0">
                                <a:latin typeface="Cambria Math" panose="02040503050406030204" pitchFamily="18" charset="0"/>
                                <a:ea typeface="Cambria Math" panose="02040503050406030204" pitchFamily="18" charset="0"/>
                              </a:rPr>
                              <m:t>0.35 </m:t>
                            </m:r>
                            <m:r>
                              <a:rPr lang="en-US" sz="1400" b="0" i="1" smtClean="0">
                                <a:latin typeface="Cambria Math" panose="02040503050406030204" pitchFamily="18" charset="0"/>
                                <a:ea typeface="Cambria Math" panose="02040503050406030204" pitchFamily="18" charset="0"/>
                              </a:rPr>
                              <m:t>𝐾</m:t>
                            </m:r>
                          </m:e>
                          <m:sub>
                            <m:r>
                              <a:rPr lang="en-US" sz="1400" b="0" i="1" smtClean="0">
                                <a:latin typeface="Cambria Math" panose="02040503050406030204" pitchFamily="18" charset="0"/>
                                <a:ea typeface="Cambria Math" panose="02040503050406030204" pitchFamily="18" charset="0"/>
                              </a:rPr>
                              <m:t>𝑣</m:t>
                            </m:r>
                            <m:r>
                              <a:rPr lang="en-US" sz="1400" b="0" i="1" smtClean="0">
                                <a:latin typeface="Cambria Math" panose="02040503050406030204" pitchFamily="18" charset="0"/>
                                <a:ea typeface="Cambria Math" panose="02040503050406030204" pitchFamily="18" charset="0"/>
                              </a:rPr>
                              <m:t>,</m:t>
                            </m:r>
                            <m:r>
                              <a:rPr lang="en-US" sz="1400" b="0" i="1" smtClean="0">
                                <a:latin typeface="Cambria Math" panose="02040503050406030204" pitchFamily="18" charset="0"/>
                                <a:ea typeface="Cambria Math" panose="02040503050406030204" pitchFamily="18" charset="0"/>
                              </a:rPr>
                              <m:t>𝑚𝑎𝑥</m:t>
                            </m:r>
                          </m:sub>
                        </m:sSub>
                      </m:e>
                    </m:d>
                    <m:r>
                      <a:rPr lang="en-US" sz="1400" b="0" i="1" smtClean="0">
                        <a:latin typeface="Cambria Math" panose="02040503050406030204" pitchFamily="18" charset="0"/>
                        <a:ea typeface="Cambria Math" panose="02040503050406030204" pitchFamily="18" charset="0"/>
                      </a:rPr>
                      <m:t> </m:t>
                    </m:r>
                    <m:r>
                      <a:rPr lang="en-US" sz="1400" i="1">
                        <a:latin typeface="Cambria Math" panose="02040503050406030204" pitchFamily="18" charset="0"/>
                        <a:ea typeface="Cambria Math" panose="02040503050406030204" pitchFamily="18" charset="0"/>
                      </a:rPr>
                      <m:t>~</m:t>
                    </m:r>
                    <m:acc>
                      <m:accPr>
                        <m:chr m:val="̇"/>
                        <m:ctrlPr>
                          <a:rPr lang="en-US" sz="1400" i="1" smtClean="0">
                            <a:latin typeface="Cambria Math" panose="02040503050406030204" pitchFamily="18" charset="0"/>
                            <a:ea typeface="Cambria Math" panose="02040503050406030204" pitchFamily="18" charset="0"/>
                          </a:rPr>
                        </m:ctrlPr>
                      </m:accPr>
                      <m:e>
                        <m:sSub>
                          <m:sSubPr>
                            <m:ctrlPr>
                              <a:rPr lang="en-US" sz="1400" i="1" smtClean="0">
                                <a:latin typeface="Cambria Math" panose="02040503050406030204" pitchFamily="18" charset="0"/>
                                <a:ea typeface="Cambria Math" panose="02040503050406030204" pitchFamily="18" charset="0"/>
                              </a:rPr>
                            </m:ctrlPr>
                          </m:sSubPr>
                          <m:e>
                            <m:r>
                              <a:rPr lang="en-US" sz="1400" b="0" i="1" smtClean="0">
                                <a:latin typeface="Cambria Math" panose="02040503050406030204" pitchFamily="18" charset="0"/>
                                <a:ea typeface="Cambria Math" panose="02040503050406030204" pitchFamily="18" charset="0"/>
                              </a:rPr>
                              <m:t> </m:t>
                            </m:r>
                            <m:r>
                              <a:rPr lang="en-US" sz="1400" b="0" i="1" smtClean="0">
                                <a:latin typeface="Cambria Math" panose="02040503050406030204" pitchFamily="18" charset="0"/>
                                <a:ea typeface="Cambria Math" panose="02040503050406030204" pitchFamily="18" charset="0"/>
                              </a:rPr>
                              <m:t>𝑚</m:t>
                            </m:r>
                          </m:e>
                          <m:sub>
                            <m:r>
                              <a:rPr lang="en-US" sz="1400" b="0" i="1" smtClean="0">
                                <a:latin typeface="Cambria Math" panose="02040503050406030204" pitchFamily="18" charset="0"/>
                                <a:ea typeface="Cambria Math" panose="02040503050406030204" pitchFamily="18" charset="0"/>
                              </a:rPr>
                              <m:t>𝑛𝑜𝑚</m:t>
                            </m:r>
                          </m:sub>
                        </m:sSub>
                      </m:e>
                    </m:acc>
                  </m:oMath>
                </a14:m>
                <a:endParaRPr lang="en-US" sz="1600" dirty="0">
                  <a:latin typeface="+mj-lt"/>
                </a:endParaRPr>
              </a:p>
              <a:p>
                <a:pPr marL="285750" lvl="1" indent="-285750"/>
                <a:r>
                  <a:rPr lang="en-US" sz="1600" dirty="0">
                    <a:latin typeface="+mj-lt"/>
                  </a:rPr>
                  <a:t>Development of VBA code coupled with REFPROP to automate calculations</a:t>
                </a:r>
              </a:p>
              <a:p>
                <a:pPr marL="0" lvl="1" indent="0">
                  <a:buNone/>
                </a:pPr>
                <a:r>
                  <a:rPr lang="en-US" sz="1600" dirty="0">
                    <a:latin typeface="+mj-lt"/>
                  </a:rPr>
                  <a:t>Step 1) analysis of all operating modes &amp; valve activation sequences</a:t>
                </a:r>
              </a:p>
              <a:p>
                <a:pPr marL="0" lvl="1" indent="0">
                  <a:buNone/>
                </a:pPr>
                <a:r>
                  <a:rPr lang="en-US" sz="1600" dirty="0">
                    <a:latin typeface="+mj-lt"/>
                  </a:rPr>
                  <a:t>Step 2) preliminary sizing (Kv) based on selected reference modes</a:t>
                </a:r>
              </a:p>
              <a:p>
                <a:pPr marL="0" lvl="1" indent="0">
                  <a:buNone/>
                </a:pPr>
                <a:r>
                  <a:rPr lang="en-US" sz="1600" dirty="0">
                    <a:latin typeface="+mj-lt"/>
                  </a:rPr>
                  <a:t>Step 3) additional performance check on CV </a:t>
                </a:r>
              </a:p>
              <a:p>
                <a:endParaRPr lang="en-GB" dirty="0">
                  <a:latin typeface="+mj-lt"/>
                </a:endParaRPr>
              </a:p>
            </p:txBody>
          </p:sp>
        </mc:Choice>
        <mc:Fallback xmlns="">
          <p:sp>
            <p:nvSpPr>
              <p:cNvPr id="13" name="Content Placeholder 12">
                <a:extLst>
                  <a:ext uri="{FF2B5EF4-FFF2-40B4-BE49-F238E27FC236}">
                    <a16:creationId xmlns:a16="http://schemas.microsoft.com/office/drawing/2014/main" id="{5C8004EE-1AFA-9925-9AE2-FB2F6D42B96B}"/>
                  </a:ext>
                </a:extLst>
              </p:cNvPr>
              <p:cNvSpPr>
                <a:spLocks noGrp="1" noRot="1" noChangeAspect="1" noMove="1" noResize="1" noEditPoints="1" noAdjustHandles="1" noChangeArrowheads="1" noChangeShapeType="1" noTextEdit="1"/>
              </p:cNvSpPr>
              <p:nvPr>
                <p:ph sz="half" idx="1"/>
              </p:nvPr>
            </p:nvSpPr>
            <p:spPr>
              <a:xfrm>
                <a:off x="407987" y="631560"/>
                <a:ext cx="11259757" cy="5569216"/>
              </a:xfrm>
              <a:blipFill>
                <a:blip r:embed="rId2"/>
                <a:stretch>
                  <a:fillRect l="-1462" t="-2191"/>
                </a:stretch>
              </a:blipFill>
            </p:spPr>
            <p:txBody>
              <a:bodyPr/>
              <a:lstStyle/>
              <a:p>
                <a:r>
                  <a:rPr lang="en-GB">
                    <a:noFill/>
                  </a:rPr>
                  <a:t> </a:t>
                </a:r>
              </a:p>
            </p:txBody>
          </p:sp>
        </mc:Fallback>
      </mc:AlternateContent>
      <p:pic>
        <p:nvPicPr>
          <p:cNvPr id="7" name="Picture 6">
            <a:extLst>
              <a:ext uri="{FF2B5EF4-FFF2-40B4-BE49-F238E27FC236}">
                <a16:creationId xmlns:a16="http://schemas.microsoft.com/office/drawing/2014/main" id="{41BAEADF-603A-256D-9169-BB3DD9C258F1}"/>
              </a:ext>
            </a:extLst>
          </p:cNvPr>
          <p:cNvPicPr>
            <a:picLocks noChangeAspect="1"/>
          </p:cNvPicPr>
          <p:nvPr/>
        </p:nvPicPr>
        <p:blipFill>
          <a:blip r:embed="rId3"/>
          <a:stretch>
            <a:fillRect/>
          </a:stretch>
        </p:blipFill>
        <p:spPr>
          <a:xfrm>
            <a:off x="662487" y="2735467"/>
            <a:ext cx="5607974" cy="3429000"/>
          </a:xfrm>
          <a:prstGeom prst="rect">
            <a:avLst/>
          </a:prstGeom>
        </p:spPr>
      </p:pic>
      <p:pic>
        <p:nvPicPr>
          <p:cNvPr id="8" name="Picture 7">
            <a:extLst>
              <a:ext uri="{FF2B5EF4-FFF2-40B4-BE49-F238E27FC236}">
                <a16:creationId xmlns:a16="http://schemas.microsoft.com/office/drawing/2014/main" id="{D2FFAF92-A169-7F93-7185-3031C12F8AB6}"/>
              </a:ext>
            </a:extLst>
          </p:cNvPr>
          <p:cNvPicPr>
            <a:picLocks noChangeAspect="1"/>
          </p:cNvPicPr>
          <p:nvPr/>
        </p:nvPicPr>
        <p:blipFill>
          <a:blip r:embed="rId4"/>
          <a:stretch>
            <a:fillRect/>
          </a:stretch>
        </p:blipFill>
        <p:spPr>
          <a:xfrm>
            <a:off x="6965224" y="2382207"/>
            <a:ext cx="4848977" cy="1975394"/>
          </a:xfrm>
          <a:prstGeom prst="rect">
            <a:avLst/>
          </a:prstGeom>
        </p:spPr>
      </p:pic>
      <p:pic>
        <p:nvPicPr>
          <p:cNvPr id="9" name="Picture 8">
            <a:extLst>
              <a:ext uri="{FF2B5EF4-FFF2-40B4-BE49-F238E27FC236}">
                <a16:creationId xmlns:a16="http://schemas.microsoft.com/office/drawing/2014/main" id="{1D68B18A-10F8-B9A5-506E-AF60E8C84097}"/>
              </a:ext>
            </a:extLst>
          </p:cNvPr>
          <p:cNvPicPr>
            <a:picLocks noChangeAspect="1"/>
          </p:cNvPicPr>
          <p:nvPr/>
        </p:nvPicPr>
        <p:blipFill>
          <a:blip r:embed="rId5"/>
          <a:stretch>
            <a:fillRect/>
          </a:stretch>
        </p:blipFill>
        <p:spPr>
          <a:xfrm>
            <a:off x="6965225" y="4449520"/>
            <a:ext cx="4071710" cy="1708389"/>
          </a:xfrm>
          <a:prstGeom prst="rect">
            <a:avLst/>
          </a:prstGeom>
        </p:spPr>
      </p:pic>
      <p:grpSp>
        <p:nvGrpSpPr>
          <p:cNvPr id="15" name="Group 14">
            <a:extLst>
              <a:ext uri="{FF2B5EF4-FFF2-40B4-BE49-F238E27FC236}">
                <a16:creationId xmlns:a16="http://schemas.microsoft.com/office/drawing/2014/main" id="{53933A49-FA74-F163-C3D4-52CA527FC40C}"/>
              </a:ext>
            </a:extLst>
          </p:cNvPr>
          <p:cNvGrpSpPr/>
          <p:nvPr/>
        </p:nvGrpSpPr>
        <p:grpSpPr>
          <a:xfrm>
            <a:off x="7009807" y="3452339"/>
            <a:ext cx="4704261" cy="2712128"/>
            <a:chOff x="1371600" y="2424711"/>
            <a:chExt cx="12192000" cy="5736412"/>
          </a:xfrm>
        </p:grpSpPr>
        <p:pic>
          <p:nvPicPr>
            <p:cNvPr id="11" name="Picture 10">
              <a:extLst>
                <a:ext uri="{FF2B5EF4-FFF2-40B4-BE49-F238E27FC236}">
                  <a16:creationId xmlns:a16="http://schemas.microsoft.com/office/drawing/2014/main" id="{BC2F70DA-D09D-F536-1C23-DB1D58AE6CBE}"/>
                </a:ext>
              </a:extLst>
            </p:cNvPr>
            <p:cNvPicPr>
              <a:picLocks noChangeAspect="1"/>
            </p:cNvPicPr>
            <p:nvPr/>
          </p:nvPicPr>
          <p:blipFill>
            <a:blip r:embed="rId6"/>
            <a:stretch>
              <a:fillRect/>
            </a:stretch>
          </p:blipFill>
          <p:spPr>
            <a:xfrm>
              <a:off x="1371600" y="2424711"/>
              <a:ext cx="12192000" cy="5736412"/>
            </a:xfrm>
            <a:prstGeom prst="rect">
              <a:avLst/>
            </a:prstGeom>
          </p:spPr>
        </p:pic>
        <p:pic>
          <p:nvPicPr>
            <p:cNvPr id="14" name="Picture 13">
              <a:extLst>
                <a:ext uri="{FF2B5EF4-FFF2-40B4-BE49-F238E27FC236}">
                  <a16:creationId xmlns:a16="http://schemas.microsoft.com/office/drawing/2014/main" id="{1DBF7AFE-EBC8-6A42-37A9-99EF268DC433}"/>
                </a:ext>
              </a:extLst>
            </p:cNvPr>
            <p:cNvPicPr>
              <a:picLocks noChangeAspect="1"/>
            </p:cNvPicPr>
            <p:nvPr/>
          </p:nvPicPr>
          <p:blipFill>
            <a:blip r:embed="rId7"/>
            <a:stretch>
              <a:fillRect/>
            </a:stretch>
          </p:blipFill>
          <p:spPr>
            <a:xfrm>
              <a:off x="1712983" y="7021009"/>
              <a:ext cx="10399777" cy="972918"/>
            </a:xfrm>
            <a:prstGeom prst="rect">
              <a:avLst/>
            </a:prstGeom>
          </p:spPr>
        </p:pic>
      </p:grpSp>
      <p:grpSp>
        <p:nvGrpSpPr>
          <p:cNvPr id="18" name="Group 17">
            <a:extLst>
              <a:ext uri="{FF2B5EF4-FFF2-40B4-BE49-F238E27FC236}">
                <a16:creationId xmlns:a16="http://schemas.microsoft.com/office/drawing/2014/main" id="{FDEF95B9-9A33-B08F-8B42-02DD1FDBE1C7}"/>
              </a:ext>
            </a:extLst>
          </p:cNvPr>
          <p:cNvGrpSpPr/>
          <p:nvPr/>
        </p:nvGrpSpPr>
        <p:grpSpPr>
          <a:xfrm>
            <a:off x="487711" y="3452339"/>
            <a:ext cx="5683407" cy="2712128"/>
            <a:chOff x="-6965224" y="5828024"/>
            <a:chExt cx="12192000" cy="4699580"/>
          </a:xfrm>
        </p:grpSpPr>
        <p:pic>
          <p:nvPicPr>
            <p:cNvPr id="16" name="Picture 15">
              <a:extLst>
                <a:ext uri="{FF2B5EF4-FFF2-40B4-BE49-F238E27FC236}">
                  <a16:creationId xmlns:a16="http://schemas.microsoft.com/office/drawing/2014/main" id="{31EAC4D9-F2C7-7970-89A8-FB7C4C99B34F}"/>
                </a:ext>
              </a:extLst>
            </p:cNvPr>
            <p:cNvPicPr>
              <a:picLocks noChangeAspect="1"/>
            </p:cNvPicPr>
            <p:nvPr/>
          </p:nvPicPr>
          <p:blipFill>
            <a:blip r:embed="rId8"/>
            <a:stretch>
              <a:fillRect/>
            </a:stretch>
          </p:blipFill>
          <p:spPr>
            <a:xfrm>
              <a:off x="-6965224" y="5828024"/>
              <a:ext cx="12192000" cy="4699580"/>
            </a:xfrm>
            <a:prstGeom prst="rect">
              <a:avLst/>
            </a:prstGeom>
          </p:spPr>
        </p:pic>
        <p:pic>
          <p:nvPicPr>
            <p:cNvPr id="17" name="Picture 16">
              <a:extLst>
                <a:ext uri="{FF2B5EF4-FFF2-40B4-BE49-F238E27FC236}">
                  <a16:creationId xmlns:a16="http://schemas.microsoft.com/office/drawing/2014/main" id="{3D935D0A-432E-7833-EC3F-A569C4FFF19D}"/>
                </a:ext>
              </a:extLst>
            </p:cNvPr>
            <p:cNvPicPr>
              <a:picLocks noChangeAspect="1"/>
            </p:cNvPicPr>
            <p:nvPr/>
          </p:nvPicPr>
          <p:blipFill>
            <a:blip r:embed="rId9"/>
            <a:stretch>
              <a:fillRect/>
            </a:stretch>
          </p:blipFill>
          <p:spPr>
            <a:xfrm>
              <a:off x="-6590295" y="9674493"/>
              <a:ext cx="10171695" cy="786884"/>
            </a:xfrm>
            <a:prstGeom prst="rect">
              <a:avLst/>
            </a:prstGeom>
          </p:spPr>
        </p:pic>
      </p:grpSp>
      <p:grpSp>
        <p:nvGrpSpPr>
          <p:cNvPr id="31" name="Group 30">
            <a:extLst>
              <a:ext uri="{FF2B5EF4-FFF2-40B4-BE49-F238E27FC236}">
                <a16:creationId xmlns:a16="http://schemas.microsoft.com/office/drawing/2014/main" id="{2D293459-0E1E-65AB-0786-6B9866512D43}"/>
              </a:ext>
            </a:extLst>
          </p:cNvPr>
          <p:cNvGrpSpPr/>
          <p:nvPr/>
        </p:nvGrpSpPr>
        <p:grpSpPr>
          <a:xfrm>
            <a:off x="9482668" y="204091"/>
            <a:ext cx="1999135" cy="2008060"/>
            <a:chOff x="9482668" y="204091"/>
            <a:chExt cx="1999135" cy="2008060"/>
          </a:xfrm>
        </p:grpSpPr>
        <p:pic>
          <p:nvPicPr>
            <p:cNvPr id="29" name="Picture 28" descr="A graph showing the value of a valve&#10;&#10;Description automatically generated">
              <a:extLst>
                <a:ext uri="{FF2B5EF4-FFF2-40B4-BE49-F238E27FC236}">
                  <a16:creationId xmlns:a16="http://schemas.microsoft.com/office/drawing/2014/main" id="{06150853-6401-122F-A714-6B5F3FE15306}"/>
                </a:ext>
              </a:extLst>
            </p:cNvPr>
            <p:cNvPicPr>
              <a:picLocks noChangeAspect="1"/>
            </p:cNvPicPr>
            <p:nvPr/>
          </p:nvPicPr>
          <p:blipFill>
            <a:blip r:embed="rId10"/>
            <a:stretch>
              <a:fillRect/>
            </a:stretch>
          </p:blipFill>
          <p:spPr>
            <a:xfrm>
              <a:off x="9482668" y="204091"/>
              <a:ext cx="1999135" cy="2008060"/>
            </a:xfrm>
            <a:prstGeom prst="rect">
              <a:avLst/>
            </a:prstGeom>
          </p:spPr>
        </p:pic>
        <p:sp>
          <p:nvSpPr>
            <p:cNvPr id="30" name="Oval 29">
              <a:extLst>
                <a:ext uri="{FF2B5EF4-FFF2-40B4-BE49-F238E27FC236}">
                  <a16:creationId xmlns:a16="http://schemas.microsoft.com/office/drawing/2014/main" id="{1AB23711-0B42-F24C-0C6E-20DC04BC59B9}"/>
                </a:ext>
              </a:extLst>
            </p:cNvPr>
            <p:cNvSpPr/>
            <p:nvPr/>
          </p:nvSpPr>
          <p:spPr>
            <a:xfrm>
              <a:off x="10567988" y="1182170"/>
              <a:ext cx="468947" cy="612082"/>
            </a:xfrm>
            <a:prstGeom prst="ellipse">
              <a:avLst/>
            </a:prstGeom>
            <a:noFill/>
            <a:ln>
              <a:solidFill>
                <a:schemeClr val="tx1"/>
              </a:solidFill>
              <a:prstDash val="sys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grpSp>
      <mc:AlternateContent xmlns:mc="http://schemas.openxmlformats.org/markup-compatibility/2006" xmlns:p14="http://schemas.microsoft.com/office/powerpoint/2010/main">
        <mc:Choice Requires="p14">
          <p:contentPart p14:bwMode="auto" r:id="rId11">
            <p14:nvContentPartPr>
              <p14:cNvPr id="32" name="Ink 31">
                <a:extLst>
                  <a:ext uri="{FF2B5EF4-FFF2-40B4-BE49-F238E27FC236}">
                    <a16:creationId xmlns:a16="http://schemas.microsoft.com/office/drawing/2014/main" id="{87C8B0A6-9F41-694C-70A2-4D5358E9DF36}"/>
                  </a:ext>
                </a:extLst>
              </p14:cNvPr>
              <p14:cNvContentPartPr/>
              <p14:nvPr/>
            </p14:nvContentPartPr>
            <p14:xfrm>
              <a:off x="2714220" y="1816080"/>
              <a:ext cx="3266640" cy="360"/>
            </p14:xfrm>
          </p:contentPart>
        </mc:Choice>
        <mc:Fallback xmlns="">
          <p:pic>
            <p:nvPicPr>
              <p:cNvPr id="32" name="Ink 31">
                <a:extLst>
                  <a:ext uri="{FF2B5EF4-FFF2-40B4-BE49-F238E27FC236}">
                    <a16:creationId xmlns:a16="http://schemas.microsoft.com/office/drawing/2014/main" id="{87C8B0A6-9F41-694C-70A2-4D5358E9DF36}"/>
                  </a:ext>
                </a:extLst>
              </p:cNvPr>
              <p:cNvPicPr/>
              <p:nvPr/>
            </p:nvPicPr>
            <p:blipFill>
              <a:blip r:embed="rId12"/>
              <a:stretch>
                <a:fillRect/>
              </a:stretch>
            </p:blipFill>
            <p:spPr>
              <a:xfrm>
                <a:off x="2660580" y="1708440"/>
                <a:ext cx="3374280" cy="216000"/>
              </a:xfrm>
              <a:prstGeom prst="rect">
                <a:avLst/>
              </a:prstGeom>
            </p:spPr>
          </p:pic>
        </mc:Fallback>
      </mc:AlternateContent>
    </p:spTree>
    <p:extLst>
      <p:ext uri="{BB962C8B-B14F-4D97-AF65-F5344CB8AC3E}">
        <p14:creationId xmlns:p14="http://schemas.microsoft.com/office/powerpoint/2010/main" val="846734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1"/>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2"/>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3">
                                            <p:txEl>
                                              <p:pRg st="5" end="5"/>
                                            </p:txEl>
                                          </p:spTgt>
                                        </p:tgtEl>
                                        <p:attrNameLst>
                                          <p:attrName>style.visibility</p:attrName>
                                        </p:attrNameLst>
                                      </p:cBhvr>
                                      <p:to>
                                        <p:strVal val="visible"/>
                                      </p:to>
                                    </p:set>
                                  </p:childTnLst>
                                </p:cTn>
                              </p:par>
                              <p:par>
                                <p:cTn id="13" presetID="1" presetClass="exit" presetSubtype="0" fill="hold" nodeType="withEffect">
                                  <p:stCondLst>
                                    <p:cond delay="0"/>
                                  </p:stCondLst>
                                  <p:childTnLst>
                                    <p:set>
                                      <p:cBhvr>
                                        <p:cTn id="14" dur="1" fill="hold">
                                          <p:stCondLst>
                                            <p:cond delay="0"/>
                                          </p:stCondLst>
                                        </p:cTn>
                                        <p:tgtEl>
                                          <p:spTgt spid="31"/>
                                        </p:tgtEl>
                                        <p:attrNameLst>
                                          <p:attrName>style.visibility</p:attrName>
                                        </p:attrNameLst>
                                      </p:cBhvr>
                                      <p:to>
                                        <p:strVal val="hidden"/>
                                      </p:to>
                                    </p:set>
                                  </p:childTnLst>
                                </p:cTn>
                              </p:par>
                              <p:par>
                                <p:cTn id="15" presetID="1" presetClass="exit" presetSubtype="0" fill="hold" nodeType="withEffect">
                                  <p:stCondLst>
                                    <p:cond delay="0"/>
                                  </p:stCondLst>
                                  <p:childTnLst>
                                    <p:set>
                                      <p:cBhvr>
                                        <p:cTn id="16" dur="1" fill="hold">
                                          <p:stCondLst>
                                            <p:cond delay="0"/>
                                          </p:stCondLst>
                                        </p:cTn>
                                        <p:tgtEl>
                                          <p:spTgt spid="32"/>
                                        </p:tgtEl>
                                        <p:attrNameLst>
                                          <p:attrName>style.visibility</p:attrName>
                                        </p:attrNameLst>
                                      </p:cBhvr>
                                      <p:to>
                                        <p:strVal val="hidden"/>
                                      </p:to>
                                    </p:set>
                                  </p:childTnLst>
                                </p:cTn>
                              </p:par>
                              <p:par>
                                <p:cTn id="17" presetID="1" presetClass="entr" presetSubtype="0" fill="hold" nodeType="with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9"/>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8"/>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13">
                                            <p:txEl>
                                              <p:pRg st="6" end="6"/>
                                            </p:txEl>
                                          </p:spTgt>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13">
                                            <p:txEl>
                                              <p:pRg st="7" end="7"/>
                                            </p:txEl>
                                          </p:spTgt>
                                        </p:tgtEl>
                                        <p:attrNameLst>
                                          <p:attrName>style.visibility</p:attrName>
                                        </p:attrNameLst>
                                      </p:cBhvr>
                                      <p:to>
                                        <p:strVal val="visible"/>
                                      </p:to>
                                    </p:set>
                                  </p:childTnLst>
                                </p:cTn>
                              </p:par>
                              <p:par>
                                <p:cTn id="31" presetID="1" presetClass="exit" presetSubtype="0" fill="hold" nodeType="withEffect">
                                  <p:stCondLst>
                                    <p:cond delay="0"/>
                                  </p:stCondLst>
                                  <p:childTnLst>
                                    <p:set>
                                      <p:cBhvr>
                                        <p:cTn id="32" dur="1" fill="hold">
                                          <p:stCondLst>
                                            <p:cond delay="0"/>
                                          </p:stCondLst>
                                        </p:cTn>
                                        <p:tgtEl>
                                          <p:spTgt spid="7"/>
                                        </p:tgtEl>
                                        <p:attrNameLst>
                                          <p:attrName>style.visibility</p:attrName>
                                        </p:attrNameLst>
                                      </p:cBhvr>
                                      <p:to>
                                        <p:strVal val="hidden"/>
                                      </p:to>
                                    </p:set>
                                  </p:childTnLst>
                                </p:cTn>
                              </p:par>
                              <p:par>
                                <p:cTn id="33" presetID="1" presetClass="exit" presetSubtype="0" fill="hold" nodeType="withEffect">
                                  <p:stCondLst>
                                    <p:cond delay="0"/>
                                  </p:stCondLst>
                                  <p:childTnLst>
                                    <p:set>
                                      <p:cBhvr>
                                        <p:cTn id="34" dur="1" fill="hold">
                                          <p:stCondLst>
                                            <p:cond delay="0"/>
                                          </p:stCondLst>
                                        </p:cTn>
                                        <p:tgtEl>
                                          <p:spTgt spid="9"/>
                                        </p:tgtEl>
                                        <p:attrNameLst>
                                          <p:attrName>style.visibility</p:attrName>
                                        </p:attrNameLst>
                                      </p:cBhvr>
                                      <p:to>
                                        <p:strVal val="hidden"/>
                                      </p:to>
                                    </p:set>
                                  </p:childTnLst>
                                </p:cTn>
                              </p:par>
                              <p:par>
                                <p:cTn id="35" presetID="1" presetClass="exit" presetSubtype="0" fill="hold" nodeType="withEffect">
                                  <p:stCondLst>
                                    <p:cond delay="0"/>
                                  </p:stCondLst>
                                  <p:childTnLst>
                                    <p:set>
                                      <p:cBhvr>
                                        <p:cTn id="36" dur="1" fill="hold">
                                          <p:stCondLst>
                                            <p:cond delay="0"/>
                                          </p:stCondLst>
                                        </p:cTn>
                                        <p:tgtEl>
                                          <p:spTgt spid="8"/>
                                        </p:tgtEl>
                                        <p:attrNameLst>
                                          <p:attrName>style.visibility</p:attrName>
                                        </p:attrNameLst>
                                      </p:cBhvr>
                                      <p:to>
                                        <p:strVal val="hidden"/>
                                      </p:to>
                                    </p:set>
                                  </p:childTnLst>
                                </p:cTn>
                              </p:par>
                              <p:par>
                                <p:cTn id="37" presetID="1" presetClass="entr" presetSubtype="0" fill="hold" nodeType="withEffect">
                                  <p:stCondLst>
                                    <p:cond delay="0"/>
                                  </p:stCondLst>
                                  <p:childTnLst>
                                    <p:set>
                                      <p:cBhvr>
                                        <p:cTn id="38" dur="1" fill="hold">
                                          <p:stCondLst>
                                            <p:cond delay="0"/>
                                          </p:stCondLst>
                                        </p:cTn>
                                        <p:tgtEl>
                                          <p:spTgt spid="18"/>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Content Placeholder 10">
            <a:extLst>
              <a:ext uri="{FF2B5EF4-FFF2-40B4-BE49-F238E27FC236}">
                <a16:creationId xmlns:a16="http://schemas.microsoft.com/office/drawing/2014/main" id="{8D77E239-DBAA-4744-061A-46636C18733D}"/>
              </a:ext>
            </a:extLst>
          </p:cNvPr>
          <p:cNvSpPr>
            <a:spLocks noGrp="1"/>
          </p:cNvSpPr>
          <p:nvPr>
            <p:ph idx="1"/>
          </p:nvPr>
        </p:nvSpPr>
        <p:spPr>
          <a:xfrm>
            <a:off x="407989" y="631560"/>
            <a:ext cx="11376024" cy="5569216"/>
          </a:xfrm>
        </p:spPr>
        <p:txBody>
          <a:bodyPr/>
          <a:lstStyle/>
          <a:p>
            <a:pPr lvl="1"/>
            <a:r>
              <a:rPr lang="en-US" dirty="0"/>
              <a:t>2 x skids fully developed under CERN’s responsibility</a:t>
            </a:r>
          </a:p>
          <a:p>
            <a:pPr lvl="1"/>
            <a:r>
              <a:rPr lang="en-US" dirty="0"/>
              <a:t>1</a:t>
            </a:r>
            <a:r>
              <a:rPr lang="en-US" baseline="30000" dirty="0"/>
              <a:t>st</a:t>
            </a:r>
            <a:r>
              <a:rPr lang="en-US" dirty="0"/>
              <a:t> skid completed (photo), 2</a:t>
            </a:r>
            <a:r>
              <a:rPr lang="en-US" baseline="30000" dirty="0"/>
              <a:t>nd</a:t>
            </a:r>
            <a:r>
              <a:rPr lang="en-US" dirty="0"/>
              <a:t> will be completed next week</a:t>
            </a:r>
            <a:endParaRPr lang="en-US" dirty="0">
              <a:highlight>
                <a:srgbClr val="FFFF00"/>
              </a:highlight>
            </a:endParaRPr>
          </a:p>
          <a:p>
            <a:pPr lvl="1"/>
            <a:r>
              <a:rPr lang="en-US" dirty="0"/>
              <a:t>WP testing in first half of June 2024 (Leak testing, pressure testing, NDE of welds)</a:t>
            </a:r>
          </a:p>
          <a:p>
            <a:pPr lvl="1"/>
            <a:r>
              <a:rPr lang="en-US" dirty="0"/>
              <a:t>WP will be delivered together with AAr cryogenic system (end of September 2024)</a:t>
            </a:r>
          </a:p>
          <a:p>
            <a:pPr lvl="1"/>
            <a:endParaRPr lang="en-US" dirty="0"/>
          </a:p>
          <a:p>
            <a:pPr marL="285750" lvl="1" indent="0">
              <a:buNone/>
            </a:pPr>
            <a:endParaRPr lang="en-US" dirty="0"/>
          </a:p>
          <a:p>
            <a:pPr marL="285750" lvl="1" indent="0">
              <a:buNone/>
            </a:pPr>
            <a:endParaRPr lang="en-US" dirty="0"/>
          </a:p>
          <a:p>
            <a:endParaRPr lang="en-GB" dirty="0"/>
          </a:p>
        </p:txBody>
      </p:sp>
      <p:sp>
        <p:nvSpPr>
          <p:cNvPr id="5" name="Date Placeholder 4">
            <a:extLst>
              <a:ext uri="{FF2B5EF4-FFF2-40B4-BE49-F238E27FC236}">
                <a16:creationId xmlns:a16="http://schemas.microsoft.com/office/drawing/2014/main" id="{8FA8D49E-1D52-5B5C-7210-02913401C1D9}"/>
              </a:ext>
            </a:extLst>
          </p:cNvPr>
          <p:cNvSpPr>
            <a:spLocks noGrp="1"/>
          </p:cNvSpPr>
          <p:nvPr>
            <p:ph type="dt" sz="half" idx="10"/>
          </p:nvPr>
        </p:nvSpPr>
        <p:spPr/>
        <p:txBody>
          <a:bodyPr/>
          <a:lstStyle/>
          <a:p>
            <a:r>
              <a:rPr lang="en-US" dirty="0"/>
              <a:t>29 May 2024</a:t>
            </a:r>
          </a:p>
        </p:txBody>
      </p:sp>
      <p:sp>
        <p:nvSpPr>
          <p:cNvPr id="6" name="Footer Placeholder 5">
            <a:extLst>
              <a:ext uri="{FF2B5EF4-FFF2-40B4-BE49-F238E27FC236}">
                <a16:creationId xmlns:a16="http://schemas.microsoft.com/office/drawing/2014/main" id="{0C57EB4A-8184-6ECF-5FD8-05B81614FCA0}"/>
              </a:ext>
            </a:extLst>
          </p:cNvPr>
          <p:cNvSpPr>
            <a:spLocks noGrp="1"/>
          </p:cNvSpPr>
          <p:nvPr>
            <p:ph type="ftr" sz="quarter" idx="11"/>
          </p:nvPr>
        </p:nvSpPr>
        <p:spPr/>
        <p:txBody>
          <a:bodyPr/>
          <a:lstStyle/>
          <a:p>
            <a:r>
              <a:rPr lang="en-US" dirty="0"/>
              <a:t>Tiziano Baroncelli | </a:t>
            </a:r>
            <a:r>
              <a:rPr lang="en-GB" dirty="0"/>
              <a:t>Engineering Development of the DarkSide 20k AAr Cryogenic System</a:t>
            </a:r>
            <a:endParaRPr lang="en-US" dirty="0"/>
          </a:p>
        </p:txBody>
      </p:sp>
      <p:sp>
        <p:nvSpPr>
          <p:cNvPr id="7" name="Slide Number Placeholder 6">
            <a:extLst>
              <a:ext uri="{FF2B5EF4-FFF2-40B4-BE49-F238E27FC236}">
                <a16:creationId xmlns:a16="http://schemas.microsoft.com/office/drawing/2014/main" id="{D520C4DF-2B38-8CCC-0C9A-D8E1D9517AA7}"/>
              </a:ext>
            </a:extLst>
          </p:cNvPr>
          <p:cNvSpPr>
            <a:spLocks noGrp="1"/>
          </p:cNvSpPr>
          <p:nvPr>
            <p:ph type="sldNum" sz="quarter" idx="12"/>
          </p:nvPr>
        </p:nvSpPr>
        <p:spPr/>
        <p:txBody>
          <a:bodyPr/>
          <a:lstStyle/>
          <a:p>
            <a:fld id="{36B5EA5A-BC32-A742-B11B-8E7414D5B535}" type="slidenum">
              <a:rPr lang="en-US" smtClean="0"/>
              <a:pPr/>
              <a:t>23</a:t>
            </a:fld>
            <a:endParaRPr lang="en-US" dirty="0"/>
          </a:p>
        </p:txBody>
      </p:sp>
      <p:sp>
        <p:nvSpPr>
          <p:cNvPr id="4" name="Title 6">
            <a:extLst>
              <a:ext uri="{FF2B5EF4-FFF2-40B4-BE49-F238E27FC236}">
                <a16:creationId xmlns:a16="http://schemas.microsoft.com/office/drawing/2014/main" id="{3BD42C76-C133-A428-0C23-B480A02786DE}"/>
              </a:ext>
            </a:extLst>
          </p:cNvPr>
          <p:cNvSpPr txBox="1">
            <a:spLocks/>
          </p:cNvSpPr>
          <p:nvPr/>
        </p:nvSpPr>
        <p:spPr>
          <a:xfrm>
            <a:off x="407202" y="120903"/>
            <a:ext cx="10888661" cy="510656"/>
          </a:xfrm>
          <a:prstGeom prst="rect">
            <a:avLst/>
          </a:prstGeom>
          <a:solidFill>
            <a:schemeClr val="bg1"/>
          </a:solidFill>
        </p:spPr>
        <p:txBody>
          <a:bodyPr vert="horz" lIns="0" tIns="0" rIns="0" bIns="0" rtlCol="0" anchor="t" anchorCtr="0">
            <a:noAutofit/>
          </a:bodyPr>
          <a:lst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a:lstStyle>
          <a:p>
            <a:r>
              <a:rPr lang="en-GB" sz="2800" dirty="0"/>
              <a:t>4. AAr cryogenics – Warm panel (status)</a:t>
            </a:r>
            <a:endParaRPr lang="en-GB" sz="2800" u="sng" dirty="0"/>
          </a:p>
        </p:txBody>
      </p:sp>
      <p:pic>
        <p:nvPicPr>
          <p:cNvPr id="3" name="Picture 2" descr="A machine with pipes in a factory&#10;&#10;Description automatically generated">
            <a:extLst>
              <a:ext uri="{FF2B5EF4-FFF2-40B4-BE49-F238E27FC236}">
                <a16:creationId xmlns:a16="http://schemas.microsoft.com/office/drawing/2014/main" id="{4AA75993-D9F4-A16A-3AC9-471364B00FEC}"/>
              </a:ext>
            </a:extLst>
          </p:cNvPr>
          <p:cNvPicPr>
            <a:picLocks noChangeAspect="1"/>
          </p:cNvPicPr>
          <p:nvPr/>
        </p:nvPicPr>
        <p:blipFill rotWithShape="1">
          <a:blip r:embed="rId3"/>
          <a:srcRect t="9584" b="22353"/>
          <a:stretch/>
        </p:blipFill>
        <p:spPr>
          <a:xfrm>
            <a:off x="2483799" y="2145828"/>
            <a:ext cx="7224401" cy="3687898"/>
          </a:xfrm>
          <a:prstGeom prst="rect">
            <a:avLst/>
          </a:prstGeom>
        </p:spPr>
      </p:pic>
      <p:sp>
        <p:nvSpPr>
          <p:cNvPr id="8" name="TextBox 7">
            <a:extLst>
              <a:ext uri="{FF2B5EF4-FFF2-40B4-BE49-F238E27FC236}">
                <a16:creationId xmlns:a16="http://schemas.microsoft.com/office/drawing/2014/main" id="{9961FB09-2849-E715-D97E-77CEC183FE45}"/>
              </a:ext>
            </a:extLst>
          </p:cNvPr>
          <p:cNvSpPr txBox="1"/>
          <p:nvPr/>
        </p:nvSpPr>
        <p:spPr>
          <a:xfrm>
            <a:off x="3267962" y="5945834"/>
            <a:ext cx="5167138" cy="276999"/>
          </a:xfrm>
          <a:prstGeom prst="rect">
            <a:avLst/>
          </a:prstGeom>
          <a:noFill/>
        </p:spPr>
        <p:txBody>
          <a:bodyPr wrap="square">
            <a:spAutoFit/>
          </a:bodyPr>
          <a:lstStyle/>
          <a:p>
            <a:pPr algn="ctr"/>
            <a:r>
              <a:rPr lang="en-US" sz="1200" i="1" dirty="0">
                <a:solidFill>
                  <a:srgbClr val="000000"/>
                </a:solidFill>
              </a:rPr>
              <a:t>Fig. 4.3 – DarkSide 20k AAr warm panel – skid 1 fully fabricated.</a:t>
            </a:r>
            <a:endParaRPr lang="en-GB" sz="1200" i="1" dirty="0">
              <a:solidFill>
                <a:srgbClr val="000000"/>
              </a:solidFill>
            </a:endParaRPr>
          </a:p>
        </p:txBody>
      </p:sp>
    </p:spTree>
    <p:extLst>
      <p:ext uri="{BB962C8B-B14F-4D97-AF65-F5344CB8AC3E}">
        <p14:creationId xmlns:p14="http://schemas.microsoft.com/office/powerpoint/2010/main" val="194622409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a:extLst>
              <a:ext uri="{FF2B5EF4-FFF2-40B4-BE49-F238E27FC236}">
                <a16:creationId xmlns:a16="http://schemas.microsoft.com/office/drawing/2014/main" id="{7A8DE4BC-FF73-198C-030E-D147D0C629A4}"/>
              </a:ext>
            </a:extLst>
          </p:cNvPr>
          <p:cNvSpPr>
            <a:spLocks noGrp="1"/>
          </p:cNvSpPr>
          <p:nvPr>
            <p:ph sz="half" idx="1"/>
          </p:nvPr>
        </p:nvSpPr>
        <p:spPr>
          <a:xfrm>
            <a:off x="407987" y="773158"/>
            <a:ext cx="5616574" cy="4992642"/>
          </a:xfrm>
        </p:spPr>
        <p:txBody>
          <a:bodyPr>
            <a:normAutofit/>
          </a:bodyPr>
          <a:lstStyle/>
          <a:p>
            <a:pPr marL="342900" indent="-342900" algn="just">
              <a:buFont typeface="Arial" panose="020B0604020202020204" pitchFamily="34" charset="0"/>
              <a:buChar char="•"/>
            </a:pPr>
            <a:r>
              <a:rPr lang="en-US" sz="2000" b="0" dirty="0"/>
              <a:t>Cryogenic fluid handling system composed of 9 valve boxes (VB), 16 cold + 18 warm transfer lines (TL), and two warm skids (WP)</a:t>
            </a:r>
          </a:p>
          <a:p>
            <a:pPr marL="342900" indent="-342900" algn="just">
              <a:buFont typeface="Arial" panose="020B0604020202020204" pitchFamily="34" charset="0"/>
              <a:buChar char="•"/>
            </a:pPr>
            <a:r>
              <a:rPr lang="en-GB" sz="2000" b="0" dirty="0"/>
              <a:t>Complex engineering system stemming from broad functional analysis and previous experience (</a:t>
            </a:r>
            <a:r>
              <a:rPr lang="en-GB" sz="2000" b="0" dirty="0" err="1"/>
              <a:t>ProtoDUNE</a:t>
            </a:r>
            <a:r>
              <a:rPr lang="en-GB" sz="2000" b="0" dirty="0"/>
              <a:t>):</a:t>
            </a:r>
          </a:p>
          <a:p>
            <a:pPr marL="666750" lvl="1" indent="-342900" algn="just">
              <a:buFont typeface="Arial" panose="020B0604020202020204" pitchFamily="34" charset="0"/>
              <a:buChar char="•"/>
            </a:pPr>
            <a:r>
              <a:rPr lang="en-GB" sz="1700" dirty="0"/>
              <a:t>Requirements (purity, thermodynamic, safety)</a:t>
            </a:r>
          </a:p>
          <a:p>
            <a:pPr marL="666750" lvl="1" indent="-342900" algn="just">
              <a:buFont typeface="Arial" panose="020B0604020202020204" pitchFamily="34" charset="0"/>
              <a:buChar char="•"/>
            </a:pPr>
            <a:r>
              <a:rPr lang="en-GB" sz="1700" dirty="0"/>
              <a:t>Constraints (operational modes, mechanical performance, compliance with standards, etc.)</a:t>
            </a:r>
          </a:p>
        </p:txBody>
      </p:sp>
      <p:pic>
        <p:nvPicPr>
          <p:cNvPr id="3" name="Picture 2">
            <a:extLst>
              <a:ext uri="{FF2B5EF4-FFF2-40B4-BE49-F238E27FC236}">
                <a16:creationId xmlns:a16="http://schemas.microsoft.com/office/drawing/2014/main" id="{A0D90EFC-9386-1158-16FE-2EECCD76152A}"/>
              </a:ext>
            </a:extLst>
          </p:cNvPr>
          <p:cNvPicPr>
            <a:picLocks noChangeAspect="1"/>
          </p:cNvPicPr>
          <p:nvPr/>
        </p:nvPicPr>
        <p:blipFill>
          <a:blip r:embed="rId3"/>
          <a:stretch>
            <a:fillRect/>
          </a:stretch>
        </p:blipFill>
        <p:spPr>
          <a:xfrm>
            <a:off x="6267453" y="30839"/>
            <a:ext cx="5516560" cy="6275720"/>
          </a:xfrm>
          <a:prstGeom prst="rect">
            <a:avLst/>
          </a:prstGeom>
        </p:spPr>
      </p:pic>
      <p:sp>
        <p:nvSpPr>
          <p:cNvPr id="10" name="Content Placeholder 7">
            <a:extLst>
              <a:ext uri="{FF2B5EF4-FFF2-40B4-BE49-F238E27FC236}">
                <a16:creationId xmlns:a16="http://schemas.microsoft.com/office/drawing/2014/main" id="{67F1BC1B-5BC5-63A8-47AD-C879BFA7D5AF}"/>
              </a:ext>
            </a:extLst>
          </p:cNvPr>
          <p:cNvSpPr txBox="1">
            <a:spLocks/>
          </p:cNvSpPr>
          <p:nvPr/>
        </p:nvSpPr>
        <p:spPr>
          <a:xfrm>
            <a:off x="6410331" y="1116776"/>
            <a:ext cx="5616574" cy="1712150"/>
          </a:xfrm>
          <a:prstGeom prst="rect">
            <a:avLst/>
          </a:prstGeom>
        </p:spPr>
        <p:txBody>
          <a:bodyPr vert="horz" lIns="0" tIns="0" rIns="0" bIns="0" rtlCol="0">
            <a:normAutofit lnSpcReduction="10000"/>
          </a:bodyPr>
          <a:lstStyle>
            <a:lvl1pPr marL="0" indent="0" algn="l" defTabSz="914400" rtl="0" eaLnBrk="1" latinLnBrk="0" hangingPunct="1">
              <a:lnSpc>
                <a:spcPct val="90000"/>
              </a:lnSpc>
              <a:spcBef>
                <a:spcPts val="1000"/>
              </a:spcBef>
              <a:spcAft>
                <a:spcPts val="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algn="just"/>
            <a:r>
              <a:rPr lang="en-GB" sz="1800" dirty="0"/>
              <a:t>Purity requirements</a:t>
            </a:r>
          </a:p>
          <a:p>
            <a:pPr marL="666750" lvl="1" indent="-342900" algn="just">
              <a:buFont typeface="Arial" panose="020B0604020202020204" pitchFamily="34" charset="0"/>
              <a:buChar char="•"/>
            </a:pPr>
            <a:r>
              <a:rPr lang="en-GB" sz="1600" dirty="0"/>
              <a:t>Contamination levels (222Rn &lt; 0.01 </a:t>
            </a:r>
            <a:r>
              <a:rPr lang="en-GB" sz="1600" dirty="0" err="1"/>
              <a:t>Bq</a:t>
            </a:r>
            <a:r>
              <a:rPr lang="en-GB" sz="1600" dirty="0"/>
              <a:t>/kg; N</a:t>
            </a:r>
            <a:r>
              <a:rPr lang="en-GB" sz="1600" baseline="-25000" dirty="0"/>
              <a:t>2</a:t>
            </a:r>
            <a:r>
              <a:rPr lang="en-GB" sz="1600" dirty="0"/>
              <a:t> &lt; 1 ppm; O</a:t>
            </a:r>
            <a:r>
              <a:rPr lang="en-GB" sz="1600" baseline="-25000" dirty="0"/>
              <a:t>2</a:t>
            </a:r>
            <a:r>
              <a:rPr lang="en-GB" sz="1600" dirty="0"/>
              <a:t> &lt; 0.1 ppm; H</a:t>
            </a:r>
            <a:r>
              <a:rPr lang="en-GB" sz="1600" baseline="-25000" dirty="0"/>
              <a:t>2</a:t>
            </a:r>
            <a:r>
              <a:rPr lang="en-GB" sz="1600" dirty="0"/>
              <a:t>0 &lt; 0.1 ppm)</a:t>
            </a:r>
          </a:p>
          <a:p>
            <a:pPr marL="666750" lvl="1" indent="-342900" algn="just">
              <a:buFont typeface="Arial" panose="020B0604020202020204" pitchFamily="34" charset="0"/>
              <a:buChar char="•"/>
            </a:pPr>
            <a:r>
              <a:rPr lang="en-GB" sz="1600" dirty="0"/>
              <a:t>Recirculation rate (700 ton / 4.5 days)</a:t>
            </a:r>
          </a:p>
          <a:p>
            <a:pPr marL="666750" lvl="1" indent="-342900" algn="just">
              <a:buFont typeface="Arial" panose="020B0604020202020204" pitchFamily="34" charset="0"/>
              <a:buChar char="•"/>
            </a:pPr>
            <a:r>
              <a:rPr lang="en-GB" sz="1600" dirty="0"/>
              <a:t>Purification system (liquid filter VB, 2 x gas filter VB, each with 3 internal filters)</a:t>
            </a:r>
          </a:p>
          <a:p>
            <a:pPr lvl="1" indent="0" algn="just">
              <a:buFont typeface="Arial" charset="0"/>
              <a:buNone/>
            </a:pPr>
            <a:endParaRPr lang="en-GB" sz="1600" dirty="0"/>
          </a:p>
        </p:txBody>
      </p:sp>
      <p:sp>
        <p:nvSpPr>
          <p:cNvPr id="4" name="Date Placeholder 3">
            <a:extLst>
              <a:ext uri="{FF2B5EF4-FFF2-40B4-BE49-F238E27FC236}">
                <a16:creationId xmlns:a16="http://schemas.microsoft.com/office/drawing/2014/main" id="{03140EFF-D7F8-CFBB-D156-808A5E21D65E}"/>
              </a:ext>
            </a:extLst>
          </p:cNvPr>
          <p:cNvSpPr>
            <a:spLocks noGrp="1"/>
          </p:cNvSpPr>
          <p:nvPr>
            <p:ph type="dt" sz="half" idx="14"/>
          </p:nvPr>
        </p:nvSpPr>
        <p:spPr/>
        <p:txBody>
          <a:bodyPr/>
          <a:lstStyle/>
          <a:p>
            <a:r>
              <a:rPr lang="en-US" dirty="0"/>
              <a:t>29 May 2024</a:t>
            </a:r>
          </a:p>
        </p:txBody>
      </p:sp>
      <p:sp>
        <p:nvSpPr>
          <p:cNvPr id="5" name="Footer Placeholder 4">
            <a:extLst>
              <a:ext uri="{FF2B5EF4-FFF2-40B4-BE49-F238E27FC236}">
                <a16:creationId xmlns:a16="http://schemas.microsoft.com/office/drawing/2014/main" id="{D25C5278-2F62-09E8-8781-F44594E5A1A1}"/>
              </a:ext>
            </a:extLst>
          </p:cNvPr>
          <p:cNvSpPr>
            <a:spLocks noGrp="1"/>
          </p:cNvSpPr>
          <p:nvPr>
            <p:ph type="ftr" sz="quarter" idx="15"/>
          </p:nvPr>
        </p:nvSpPr>
        <p:spPr/>
        <p:txBody>
          <a:bodyPr/>
          <a:lstStyle/>
          <a:p>
            <a:r>
              <a:rPr lang="en-US" dirty="0"/>
              <a:t>Tiziano Baroncelli | </a:t>
            </a:r>
            <a:r>
              <a:rPr lang="en-GB" dirty="0"/>
              <a:t>Engineering Development of the DarkSide 20k AAr Cryogenic System</a:t>
            </a:r>
            <a:endParaRPr lang="en-US" dirty="0"/>
          </a:p>
        </p:txBody>
      </p:sp>
      <p:sp>
        <p:nvSpPr>
          <p:cNvPr id="6" name="Slide Number Placeholder 5">
            <a:extLst>
              <a:ext uri="{FF2B5EF4-FFF2-40B4-BE49-F238E27FC236}">
                <a16:creationId xmlns:a16="http://schemas.microsoft.com/office/drawing/2014/main" id="{2C5CA18E-3CC6-5249-DBC7-D8C1A7FCBD82}"/>
              </a:ext>
            </a:extLst>
          </p:cNvPr>
          <p:cNvSpPr>
            <a:spLocks noGrp="1"/>
          </p:cNvSpPr>
          <p:nvPr>
            <p:ph type="sldNum" sz="quarter" idx="16"/>
          </p:nvPr>
        </p:nvSpPr>
        <p:spPr/>
        <p:txBody>
          <a:bodyPr/>
          <a:lstStyle/>
          <a:p>
            <a:fld id="{36B5EA5A-BC32-A742-B11B-8E7414D5B535}" type="slidenum">
              <a:rPr lang="en-US" smtClean="0"/>
              <a:pPr/>
              <a:t>24</a:t>
            </a:fld>
            <a:endParaRPr lang="en-US" dirty="0"/>
          </a:p>
        </p:txBody>
      </p:sp>
      <p:sp>
        <p:nvSpPr>
          <p:cNvPr id="17" name="Title 6">
            <a:extLst>
              <a:ext uri="{FF2B5EF4-FFF2-40B4-BE49-F238E27FC236}">
                <a16:creationId xmlns:a16="http://schemas.microsoft.com/office/drawing/2014/main" id="{3410FBFD-B254-AF48-1086-C31DA363B38C}"/>
              </a:ext>
            </a:extLst>
          </p:cNvPr>
          <p:cNvSpPr txBox="1">
            <a:spLocks/>
          </p:cNvSpPr>
          <p:nvPr/>
        </p:nvSpPr>
        <p:spPr>
          <a:xfrm>
            <a:off x="407202" y="120903"/>
            <a:ext cx="10888661" cy="510656"/>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a:lstStyle>
          <a:p>
            <a:r>
              <a:rPr lang="en-US" sz="2800" dirty="0"/>
              <a:t>2. Overview of the DarkSide 20k AAr system</a:t>
            </a:r>
            <a:endParaRPr lang="en-GB" sz="2800" dirty="0"/>
          </a:p>
        </p:txBody>
      </p:sp>
      <p:sp>
        <p:nvSpPr>
          <p:cNvPr id="11" name="Content Placeholder 7">
            <a:extLst>
              <a:ext uri="{FF2B5EF4-FFF2-40B4-BE49-F238E27FC236}">
                <a16:creationId xmlns:a16="http://schemas.microsoft.com/office/drawing/2014/main" id="{A350391C-9D0C-B729-75A8-8D49889F145B}"/>
              </a:ext>
            </a:extLst>
          </p:cNvPr>
          <p:cNvSpPr txBox="1">
            <a:spLocks/>
          </p:cNvSpPr>
          <p:nvPr/>
        </p:nvSpPr>
        <p:spPr>
          <a:xfrm>
            <a:off x="6410331" y="2842117"/>
            <a:ext cx="5616574" cy="1355131"/>
          </a:xfrm>
          <a:prstGeom prst="rect">
            <a:avLst/>
          </a:prstGeom>
        </p:spPr>
        <p:txBody>
          <a:bodyPr vert="horz" lIns="0" tIns="0" rIns="0" bIns="0" rtlCol="0">
            <a:normAutofit/>
          </a:bodyPr>
          <a:lstStyle>
            <a:lvl1pPr marL="0" indent="0" algn="l" defTabSz="914400" rtl="0" eaLnBrk="1" latinLnBrk="0" hangingPunct="1">
              <a:lnSpc>
                <a:spcPct val="90000"/>
              </a:lnSpc>
              <a:spcBef>
                <a:spcPts val="1000"/>
              </a:spcBef>
              <a:spcAft>
                <a:spcPts val="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algn="just"/>
            <a:r>
              <a:rPr lang="en-US" sz="1800" dirty="0"/>
              <a:t>Thermodynamic stability</a:t>
            </a:r>
          </a:p>
          <a:p>
            <a:pPr marL="666750" lvl="1" indent="-342900" algn="just">
              <a:buFont typeface="Arial" panose="020B0604020202020204" pitchFamily="34" charset="0"/>
              <a:buChar char="•"/>
            </a:pPr>
            <a:r>
              <a:rPr lang="en-US" sz="1600" dirty="0"/>
              <a:t>Stable pressure and temperature inside cryostat</a:t>
            </a:r>
          </a:p>
          <a:p>
            <a:pPr marL="666750" lvl="1" indent="-342900" algn="just">
              <a:buFont typeface="Arial" panose="020B0604020202020204" pitchFamily="34" charset="0"/>
              <a:buChar char="•"/>
            </a:pPr>
            <a:r>
              <a:rPr lang="en-US" sz="1600" dirty="0"/>
              <a:t>Stable liquid level &amp; gas phase inside cryostat</a:t>
            </a:r>
          </a:p>
          <a:p>
            <a:pPr marL="666750" lvl="1" indent="-342900" algn="just">
              <a:buFont typeface="Arial" panose="020B0604020202020204" pitchFamily="34" charset="0"/>
              <a:buChar char="•"/>
            </a:pPr>
            <a:r>
              <a:rPr lang="en-GB" sz="1600" dirty="0"/>
              <a:t>Uniform temperature across cryostat</a:t>
            </a:r>
          </a:p>
          <a:p>
            <a:pPr lvl="1" indent="0" algn="just">
              <a:buFont typeface="Arial" charset="0"/>
              <a:buNone/>
            </a:pPr>
            <a:endParaRPr lang="en-GB" sz="1700" dirty="0"/>
          </a:p>
        </p:txBody>
      </p:sp>
      <p:sp>
        <p:nvSpPr>
          <p:cNvPr id="12" name="Content Placeholder 7">
            <a:extLst>
              <a:ext uri="{FF2B5EF4-FFF2-40B4-BE49-F238E27FC236}">
                <a16:creationId xmlns:a16="http://schemas.microsoft.com/office/drawing/2014/main" id="{D90945E5-06A6-9D54-7741-0BC2E258D870}"/>
              </a:ext>
            </a:extLst>
          </p:cNvPr>
          <p:cNvSpPr txBox="1">
            <a:spLocks/>
          </p:cNvSpPr>
          <p:nvPr/>
        </p:nvSpPr>
        <p:spPr>
          <a:xfrm>
            <a:off x="6413240" y="4306858"/>
            <a:ext cx="5616574" cy="1919668"/>
          </a:xfrm>
          <a:prstGeom prst="rect">
            <a:avLst/>
          </a:prstGeom>
        </p:spPr>
        <p:txBody>
          <a:bodyPr vert="horz" lIns="0" tIns="0" rIns="0" bIns="0" rtlCol="0">
            <a:normAutofit lnSpcReduction="10000"/>
          </a:bodyPr>
          <a:lstStyle>
            <a:lvl1pPr marL="0" indent="0" algn="l" defTabSz="914400" rtl="0" eaLnBrk="1" latinLnBrk="0" hangingPunct="1">
              <a:lnSpc>
                <a:spcPct val="90000"/>
              </a:lnSpc>
              <a:spcBef>
                <a:spcPts val="1000"/>
              </a:spcBef>
              <a:spcAft>
                <a:spcPts val="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algn="just"/>
            <a:r>
              <a:rPr lang="en-GB" sz="1800" dirty="0"/>
              <a:t>Operational modes</a:t>
            </a:r>
          </a:p>
          <a:p>
            <a:pPr marL="666750" lvl="1" indent="-342900" algn="just">
              <a:buFont typeface="Arial" panose="020B0604020202020204" pitchFamily="34" charset="0"/>
              <a:buChar char="•"/>
            </a:pPr>
            <a:r>
              <a:rPr lang="en-GB" sz="1600" dirty="0"/>
              <a:t>Purge (gas Argon)</a:t>
            </a:r>
          </a:p>
          <a:p>
            <a:pPr marL="666750" lvl="1" indent="-342900" algn="just">
              <a:buFont typeface="Arial" panose="020B0604020202020204" pitchFamily="34" charset="0"/>
              <a:buChar char="•"/>
            </a:pPr>
            <a:r>
              <a:rPr lang="en-GB" sz="1600" dirty="0"/>
              <a:t>Cool-down and filling (liquid Argon)</a:t>
            </a:r>
          </a:p>
          <a:p>
            <a:pPr marL="666750" lvl="1" indent="-342900" algn="just">
              <a:buFont typeface="Arial" panose="020B0604020202020204" pitchFamily="34" charset="0"/>
              <a:buChar char="•"/>
            </a:pPr>
            <a:r>
              <a:rPr lang="en-GB" sz="1600" dirty="0"/>
              <a:t>Filter activation/regeneration</a:t>
            </a:r>
          </a:p>
          <a:p>
            <a:pPr marL="666750" lvl="1" indent="-342900" algn="just">
              <a:buFont typeface="Arial" panose="020B0604020202020204" pitchFamily="34" charset="0"/>
              <a:buChar char="•"/>
            </a:pPr>
            <a:r>
              <a:rPr lang="en-GB" sz="1600" dirty="0"/>
              <a:t>Steady state (cooling, recirculation, filtering, etc.)</a:t>
            </a:r>
          </a:p>
          <a:p>
            <a:pPr marL="666750" lvl="1" indent="-342900" algn="just">
              <a:buFont typeface="Arial" panose="020B0604020202020204" pitchFamily="34" charset="0"/>
              <a:buChar char="•"/>
            </a:pPr>
            <a:r>
              <a:rPr lang="en-GB" sz="1600" dirty="0"/>
              <a:t>Emptying</a:t>
            </a:r>
          </a:p>
          <a:p>
            <a:pPr lvl="1" indent="0" algn="just">
              <a:buFont typeface="Arial" charset="0"/>
              <a:buNone/>
            </a:pPr>
            <a:endParaRPr lang="en-GB" sz="1700" dirty="0"/>
          </a:p>
        </p:txBody>
      </p:sp>
      <mc:AlternateContent xmlns:mc="http://schemas.openxmlformats.org/markup-compatibility/2006" xmlns:p14="http://schemas.microsoft.com/office/powerpoint/2010/main">
        <mc:Choice Requires="p14">
          <p:contentPart p14:bwMode="auto" r:id="rId4">
            <p14:nvContentPartPr>
              <p14:cNvPr id="24" name="Ink 23">
                <a:extLst>
                  <a:ext uri="{FF2B5EF4-FFF2-40B4-BE49-F238E27FC236}">
                    <a16:creationId xmlns:a16="http://schemas.microsoft.com/office/drawing/2014/main" id="{26C9A283-642C-E5A0-2220-B49387157B6B}"/>
                  </a:ext>
                </a:extLst>
              </p14:cNvPr>
              <p14:cNvContentPartPr/>
              <p14:nvPr/>
            </p14:nvContentPartPr>
            <p14:xfrm>
              <a:off x="2590760" y="2754580"/>
              <a:ext cx="434380" cy="360"/>
            </p14:xfrm>
          </p:contentPart>
        </mc:Choice>
        <mc:Fallback xmlns="">
          <p:pic>
            <p:nvPicPr>
              <p:cNvPr id="24" name="Ink 23">
                <a:extLst>
                  <a:ext uri="{FF2B5EF4-FFF2-40B4-BE49-F238E27FC236}">
                    <a16:creationId xmlns:a16="http://schemas.microsoft.com/office/drawing/2014/main" id="{26C9A283-642C-E5A0-2220-B49387157B6B}"/>
                  </a:ext>
                </a:extLst>
              </p:cNvPr>
              <p:cNvPicPr/>
              <p:nvPr/>
            </p:nvPicPr>
            <p:blipFill>
              <a:blip r:embed="rId5"/>
              <a:stretch>
                <a:fillRect/>
              </a:stretch>
            </p:blipFill>
            <p:spPr>
              <a:xfrm>
                <a:off x="2536777" y="2646580"/>
                <a:ext cx="541985" cy="216000"/>
              </a:xfrm>
              <a:prstGeom prst="rect">
                <a:avLst/>
              </a:prstGeom>
            </p:spPr>
          </p:pic>
        </mc:Fallback>
      </mc:AlternateContent>
      <mc:AlternateContent xmlns:mc="http://schemas.openxmlformats.org/markup-compatibility/2006" xmlns:p14="http://schemas.microsoft.com/office/powerpoint/2010/main">
        <mc:Choice Requires="p14">
          <p:contentPart p14:bwMode="auto" r:id="rId6">
            <p14:nvContentPartPr>
              <p14:cNvPr id="25" name="Ink 24">
                <a:extLst>
                  <a:ext uri="{FF2B5EF4-FFF2-40B4-BE49-F238E27FC236}">
                    <a16:creationId xmlns:a16="http://schemas.microsoft.com/office/drawing/2014/main" id="{3DDC85AB-3E7B-E32F-5967-697FB703898F}"/>
                  </a:ext>
                </a:extLst>
              </p14:cNvPr>
              <p14:cNvContentPartPr/>
              <p14:nvPr/>
            </p14:nvContentPartPr>
            <p14:xfrm>
              <a:off x="6413240" y="1198630"/>
              <a:ext cx="2135448" cy="360"/>
            </p14:xfrm>
          </p:contentPart>
        </mc:Choice>
        <mc:Fallback xmlns="">
          <p:pic>
            <p:nvPicPr>
              <p:cNvPr id="25" name="Ink 24">
                <a:extLst>
                  <a:ext uri="{FF2B5EF4-FFF2-40B4-BE49-F238E27FC236}">
                    <a16:creationId xmlns:a16="http://schemas.microsoft.com/office/drawing/2014/main" id="{3DDC85AB-3E7B-E32F-5967-697FB703898F}"/>
                  </a:ext>
                </a:extLst>
              </p:cNvPr>
              <p:cNvPicPr/>
              <p:nvPr/>
            </p:nvPicPr>
            <p:blipFill>
              <a:blip r:embed="rId7"/>
              <a:stretch>
                <a:fillRect/>
              </a:stretch>
            </p:blipFill>
            <p:spPr>
              <a:xfrm>
                <a:off x="6359214" y="1090990"/>
                <a:ext cx="2243139" cy="216000"/>
              </a:xfrm>
              <a:prstGeom prst="rect">
                <a:avLst/>
              </a:prstGeom>
            </p:spPr>
          </p:pic>
        </mc:Fallback>
      </mc:AlternateContent>
      <mc:AlternateContent xmlns:mc="http://schemas.openxmlformats.org/markup-compatibility/2006" xmlns:p14="http://schemas.microsoft.com/office/powerpoint/2010/main">
        <mc:Choice Requires="p14">
          <p:contentPart p14:bwMode="auto" r:id="rId8">
            <p14:nvContentPartPr>
              <p14:cNvPr id="26" name="Ink 25">
                <a:extLst>
                  <a:ext uri="{FF2B5EF4-FFF2-40B4-BE49-F238E27FC236}">
                    <a16:creationId xmlns:a16="http://schemas.microsoft.com/office/drawing/2014/main" id="{21C2CDEA-081E-DA29-B4BF-4C289D14CC4D}"/>
                  </a:ext>
                </a:extLst>
              </p14:cNvPr>
              <p14:cNvContentPartPr/>
              <p14:nvPr/>
            </p14:nvContentPartPr>
            <p14:xfrm>
              <a:off x="3230820" y="2744940"/>
              <a:ext cx="1378800" cy="360"/>
            </p14:xfrm>
          </p:contentPart>
        </mc:Choice>
        <mc:Fallback xmlns="">
          <p:pic>
            <p:nvPicPr>
              <p:cNvPr id="26" name="Ink 25">
                <a:extLst>
                  <a:ext uri="{FF2B5EF4-FFF2-40B4-BE49-F238E27FC236}">
                    <a16:creationId xmlns:a16="http://schemas.microsoft.com/office/drawing/2014/main" id="{21C2CDEA-081E-DA29-B4BF-4C289D14CC4D}"/>
                  </a:ext>
                </a:extLst>
              </p:cNvPr>
              <p:cNvPicPr/>
              <p:nvPr/>
            </p:nvPicPr>
            <p:blipFill>
              <a:blip r:embed="rId9"/>
              <a:stretch>
                <a:fillRect/>
              </a:stretch>
            </p:blipFill>
            <p:spPr>
              <a:xfrm>
                <a:off x="3176820" y="2636940"/>
                <a:ext cx="1486440" cy="216000"/>
              </a:xfrm>
              <a:prstGeom prst="rect">
                <a:avLst/>
              </a:prstGeom>
            </p:spPr>
          </p:pic>
        </mc:Fallback>
      </mc:AlternateContent>
      <mc:AlternateContent xmlns:mc="http://schemas.openxmlformats.org/markup-compatibility/2006" xmlns:p14="http://schemas.microsoft.com/office/powerpoint/2010/main">
        <mc:Choice Requires="p14">
          <p:contentPart p14:bwMode="auto" r:id="rId10">
            <p14:nvContentPartPr>
              <p14:cNvPr id="27" name="Ink 26">
                <a:extLst>
                  <a:ext uri="{FF2B5EF4-FFF2-40B4-BE49-F238E27FC236}">
                    <a16:creationId xmlns:a16="http://schemas.microsoft.com/office/drawing/2014/main" id="{ED40E1F9-C797-3F29-7F57-3CC6915EDBA9}"/>
                  </a:ext>
                </a:extLst>
              </p14:cNvPr>
              <p14:cNvContentPartPr/>
              <p14:nvPr/>
            </p14:nvContentPartPr>
            <p14:xfrm>
              <a:off x="6439499" y="2938175"/>
              <a:ext cx="2694975" cy="360"/>
            </p14:xfrm>
          </p:contentPart>
        </mc:Choice>
        <mc:Fallback xmlns="">
          <p:pic>
            <p:nvPicPr>
              <p:cNvPr id="27" name="Ink 26">
                <a:extLst>
                  <a:ext uri="{FF2B5EF4-FFF2-40B4-BE49-F238E27FC236}">
                    <a16:creationId xmlns:a16="http://schemas.microsoft.com/office/drawing/2014/main" id="{ED40E1F9-C797-3F29-7F57-3CC6915EDBA9}"/>
                  </a:ext>
                </a:extLst>
              </p:cNvPr>
              <p:cNvPicPr/>
              <p:nvPr/>
            </p:nvPicPr>
            <p:blipFill>
              <a:blip r:embed="rId11"/>
              <a:stretch>
                <a:fillRect/>
              </a:stretch>
            </p:blipFill>
            <p:spPr>
              <a:xfrm>
                <a:off x="6385859" y="2830175"/>
                <a:ext cx="2802616" cy="216000"/>
              </a:xfrm>
              <a:prstGeom prst="rect">
                <a:avLst/>
              </a:prstGeom>
            </p:spPr>
          </p:pic>
        </mc:Fallback>
      </mc:AlternateContent>
      <mc:AlternateContent xmlns:mc="http://schemas.openxmlformats.org/markup-compatibility/2006" xmlns:p14="http://schemas.microsoft.com/office/powerpoint/2010/main">
        <mc:Choice Requires="p14">
          <p:contentPart p14:bwMode="auto" r:id="rId12">
            <p14:nvContentPartPr>
              <p14:cNvPr id="28" name="Ink 27">
                <a:extLst>
                  <a:ext uri="{FF2B5EF4-FFF2-40B4-BE49-F238E27FC236}">
                    <a16:creationId xmlns:a16="http://schemas.microsoft.com/office/drawing/2014/main" id="{474C0B1E-9419-B0C2-1FB6-452C560E86DB}"/>
                  </a:ext>
                </a:extLst>
              </p14:cNvPr>
              <p14:cNvContentPartPr/>
              <p14:nvPr/>
            </p14:nvContentPartPr>
            <p14:xfrm>
              <a:off x="2537460" y="3118260"/>
              <a:ext cx="2010600" cy="360"/>
            </p14:xfrm>
          </p:contentPart>
        </mc:Choice>
        <mc:Fallback xmlns="">
          <p:pic>
            <p:nvPicPr>
              <p:cNvPr id="28" name="Ink 27">
                <a:extLst>
                  <a:ext uri="{FF2B5EF4-FFF2-40B4-BE49-F238E27FC236}">
                    <a16:creationId xmlns:a16="http://schemas.microsoft.com/office/drawing/2014/main" id="{474C0B1E-9419-B0C2-1FB6-452C560E86DB}"/>
                  </a:ext>
                </a:extLst>
              </p:cNvPr>
              <p:cNvPicPr/>
              <p:nvPr/>
            </p:nvPicPr>
            <p:blipFill>
              <a:blip r:embed="rId13"/>
              <a:stretch>
                <a:fillRect/>
              </a:stretch>
            </p:blipFill>
            <p:spPr>
              <a:xfrm>
                <a:off x="2483460" y="3010260"/>
                <a:ext cx="2118240" cy="216000"/>
              </a:xfrm>
              <a:prstGeom prst="rect">
                <a:avLst/>
              </a:prstGeom>
            </p:spPr>
          </p:pic>
        </mc:Fallback>
      </mc:AlternateContent>
      <mc:AlternateContent xmlns:mc="http://schemas.openxmlformats.org/markup-compatibility/2006" xmlns:p14="http://schemas.microsoft.com/office/powerpoint/2010/main">
        <mc:Choice Requires="p14">
          <p:contentPart p14:bwMode="auto" r:id="rId14">
            <p14:nvContentPartPr>
              <p14:cNvPr id="29" name="Ink 28">
                <a:extLst>
                  <a:ext uri="{FF2B5EF4-FFF2-40B4-BE49-F238E27FC236}">
                    <a16:creationId xmlns:a16="http://schemas.microsoft.com/office/drawing/2014/main" id="{676A3B62-74F0-01EE-432B-6BAE5B311B90}"/>
                  </a:ext>
                </a:extLst>
              </p14:cNvPr>
              <p14:cNvContentPartPr/>
              <p14:nvPr/>
            </p14:nvContentPartPr>
            <p14:xfrm>
              <a:off x="6439499" y="4373117"/>
              <a:ext cx="2064600" cy="360"/>
            </p14:xfrm>
          </p:contentPart>
        </mc:Choice>
        <mc:Fallback xmlns="">
          <p:pic>
            <p:nvPicPr>
              <p:cNvPr id="29" name="Ink 28">
                <a:extLst>
                  <a:ext uri="{FF2B5EF4-FFF2-40B4-BE49-F238E27FC236}">
                    <a16:creationId xmlns:a16="http://schemas.microsoft.com/office/drawing/2014/main" id="{676A3B62-74F0-01EE-432B-6BAE5B311B90}"/>
                  </a:ext>
                </a:extLst>
              </p:cNvPr>
              <p:cNvPicPr/>
              <p:nvPr/>
            </p:nvPicPr>
            <p:blipFill>
              <a:blip r:embed="rId15"/>
              <a:stretch>
                <a:fillRect/>
              </a:stretch>
            </p:blipFill>
            <p:spPr>
              <a:xfrm>
                <a:off x="6385499" y="4265117"/>
                <a:ext cx="2172240" cy="216000"/>
              </a:xfrm>
              <a:prstGeom prst="rect">
                <a:avLst/>
              </a:prstGeom>
            </p:spPr>
          </p:pic>
        </mc:Fallback>
      </mc:AlternateContent>
      <p:sp>
        <p:nvSpPr>
          <p:cNvPr id="2" name="TextBox 1">
            <a:extLst>
              <a:ext uri="{FF2B5EF4-FFF2-40B4-BE49-F238E27FC236}">
                <a16:creationId xmlns:a16="http://schemas.microsoft.com/office/drawing/2014/main" id="{18441EC2-5BCD-845C-1A4A-C7A40A0DCBD2}"/>
              </a:ext>
            </a:extLst>
          </p:cNvPr>
          <p:cNvSpPr txBox="1"/>
          <p:nvPr/>
        </p:nvSpPr>
        <p:spPr>
          <a:xfrm>
            <a:off x="4157828" y="5595954"/>
            <a:ext cx="2250772" cy="461665"/>
          </a:xfrm>
          <a:prstGeom prst="rect">
            <a:avLst/>
          </a:prstGeom>
          <a:noFill/>
        </p:spPr>
        <p:txBody>
          <a:bodyPr wrap="square">
            <a:spAutoFit/>
          </a:bodyPr>
          <a:lstStyle/>
          <a:p>
            <a:pPr algn="ctr"/>
            <a:r>
              <a:rPr lang="en-US" sz="1200" i="1" dirty="0">
                <a:solidFill>
                  <a:srgbClr val="000000"/>
                </a:solidFill>
              </a:rPr>
              <a:t>Fig. 2.1 – DarkSide 20k proximity cryogenics system</a:t>
            </a:r>
            <a:endParaRPr lang="en-GB" sz="1200" i="1" dirty="0">
              <a:solidFill>
                <a:srgbClr val="000000"/>
              </a:solidFill>
            </a:endParaRPr>
          </a:p>
        </p:txBody>
      </p:sp>
    </p:spTree>
    <p:extLst>
      <p:ext uri="{BB962C8B-B14F-4D97-AF65-F5344CB8AC3E}">
        <p14:creationId xmlns:p14="http://schemas.microsoft.com/office/powerpoint/2010/main" val="16663822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mph" presetSubtype="0" nodeType="clickEffect">
                                  <p:stCondLst>
                                    <p:cond delay="0"/>
                                  </p:stCondLst>
                                  <p:childTnLst>
                                    <p:set>
                                      <p:cBhvr>
                                        <p:cTn id="6" dur="indefinite"/>
                                        <p:tgtEl>
                                          <p:spTgt spid="3"/>
                                        </p:tgtEl>
                                        <p:attrNameLst>
                                          <p:attrName>style.opacity</p:attrName>
                                        </p:attrNameLst>
                                      </p:cBhvr>
                                      <p:to>
                                        <p:strVal val="0.15"/>
                                      </p:to>
                                    </p:set>
                                    <p:animEffect filter="image" prLst="opacity: 0.15">
                                      <p:cBhvr rctx="IE">
                                        <p:cTn id="7" dur="indefinite"/>
                                        <p:tgtEl>
                                          <p:spTgt spid="3"/>
                                        </p:tgtEl>
                                      </p:cBhvr>
                                    </p:animEffect>
                                  </p:childTnLst>
                                </p:cTn>
                              </p:par>
                              <p:par>
                                <p:cTn id="8" presetID="1" presetClass="exit" presetSubtype="0" fill="hold" grpId="0" nodeType="withEffect">
                                  <p:stCondLst>
                                    <p:cond delay="0"/>
                                  </p:stCondLst>
                                  <p:childTnLst>
                                    <p:set>
                                      <p:cBhvr>
                                        <p:cTn id="9" dur="1" fill="hold">
                                          <p:stCondLst>
                                            <p:cond delay="0"/>
                                          </p:stCondLst>
                                        </p:cTn>
                                        <p:tgtEl>
                                          <p:spTgt spid="2"/>
                                        </p:tgtEl>
                                        <p:attrNameLst>
                                          <p:attrName>style.visibility</p:attrName>
                                        </p:attrNameLst>
                                      </p:cBhvr>
                                      <p:to>
                                        <p:strVal val="hidden"/>
                                      </p:to>
                                    </p:set>
                                  </p:childTnLst>
                                </p:cTn>
                              </p:par>
                              <p:par>
                                <p:cTn id="10" presetID="1" presetClass="entr" presetSubtype="0" fill="hold" grpId="0" nodeType="withEffect">
                                  <p:stCondLst>
                                    <p:cond delay="0"/>
                                  </p:stCondLst>
                                  <p:childTnLst>
                                    <p:set>
                                      <p:cBhvr>
                                        <p:cTn id="11" dur="1" fill="hold">
                                          <p:stCondLst>
                                            <p:cond delay="0"/>
                                          </p:stCondLst>
                                        </p:cTn>
                                        <p:tgtEl>
                                          <p:spTgt spid="10"/>
                                        </p:tgtEl>
                                        <p:attrNameLst>
                                          <p:attrName>style.visibility</p:attrName>
                                        </p:attrNameLst>
                                      </p:cBhvr>
                                      <p:to>
                                        <p:strVal val="visible"/>
                                      </p:to>
                                    </p:set>
                                  </p:childTnLst>
                                </p:cTn>
                              </p:par>
                              <p:par>
                                <p:cTn id="12" presetID="1" presetClass="entr" presetSubtype="0" fill="hold" nodeType="withEffect">
                                  <p:stCondLst>
                                    <p:cond delay="0"/>
                                  </p:stCondLst>
                                  <p:childTnLst>
                                    <p:set>
                                      <p:cBhvr>
                                        <p:cTn id="13" dur="1" fill="hold">
                                          <p:stCondLst>
                                            <p:cond delay="0"/>
                                          </p:stCondLst>
                                        </p:cTn>
                                        <p:tgtEl>
                                          <p:spTgt spid="24"/>
                                        </p:tgtEl>
                                        <p:attrNameLst>
                                          <p:attrName>style.visibility</p:attrName>
                                        </p:attrNameLst>
                                      </p:cBhvr>
                                      <p:to>
                                        <p:strVal val="visible"/>
                                      </p:to>
                                    </p:set>
                                  </p:childTnLst>
                                </p:cTn>
                              </p:par>
                              <p:par>
                                <p:cTn id="14" presetID="1" presetClass="entr" presetSubtype="0" fill="hold" nodeType="withEffect">
                                  <p:stCondLst>
                                    <p:cond delay="0"/>
                                  </p:stCondLst>
                                  <p:childTnLst>
                                    <p:set>
                                      <p:cBhvr>
                                        <p:cTn id="15" dur="1" fill="hold">
                                          <p:stCondLst>
                                            <p:cond delay="0"/>
                                          </p:stCondLst>
                                        </p:cTn>
                                        <p:tgtEl>
                                          <p:spTgt spid="25"/>
                                        </p:tgtEl>
                                        <p:attrNameLst>
                                          <p:attrName>style.visibility</p:attrName>
                                        </p:attrNameLst>
                                      </p:cBhvr>
                                      <p:to>
                                        <p:strVal val="visible"/>
                                      </p:to>
                                    </p:set>
                                  </p:childTnLst>
                                </p:cTn>
                              </p:par>
                            </p:childTnLst>
                          </p:cTn>
                        </p:par>
                      </p:childTnLst>
                    </p:cTn>
                  </p:par>
                  <p:par>
                    <p:cTn id="16" fill="hold">
                      <p:stCondLst>
                        <p:cond delay="indefinite"/>
                      </p:stCondLst>
                      <p:childTnLst>
                        <p:par>
                          <p:cTn id="17" fill="hold">
                            <p:stCondLst>
                              <p:cond delay="0"/>
                            </p:stCondLst>
                            <p:childTnLst>
                              <p:par>
                                <p:cTn id="18" presetID="1" presetClass="entr" presetSubtype="0" fill="hold" grpId="0" nodeType="clickEffect">
                                  <p:stCondLst>
                                    <p:cond delay="0"/>
                                  </p:stCondLst>
                                  <p:childTnLst>
                                    <p:set>
                                      <p:cBhvr>
                                        <p:cTn id="19" dur="1" fill="hold">
                                          <p:stCondLst>
                                            <p:cond delay="0"/>
                                          </p:stCondLst>
                                        </p:cTn>
                                        <p:tgtEl>
                                          <p:spTgt spid="11"/>
                                        </p:tgtEl>
                                        <p:attrNameLst>
                                          <p:attrName>style.visibility</p:attrName>
                                        </p:attrNameLst>
                                      </p:cBhvr>
                                      <p:to>
                                        <p:strVal val="visible"/>
                                      </p:to>
                                    </p:set>
                                  </p:childTnLst>
                                </p:cTn>
                              </p:par>
                              <p:par>
                                <p:cTn id="20" presetID="1" presetClass="entr" presetSubtype="0" fill="hold" nodeType="withEffect">
                                  <p:stCondLst>
                                    <p:cond delay="0"/>
                                  </p:stCondLst>
                                  <p:childTnLst>
                                    <p:set>
                                      <p:cBhvr>
                                        <p:cTn id="21" dur="1" fill="hold">
                                          <p:stCondLst>
                                            <p:cond delay="0"/>
                                          </p:stCondLst>
                                        </p:cTn>
                                        <p:tgtEl>
                                          <p:spTgt spid="26"/>
                                        </p:tgtEl>
                                        <p:attrNameLst>
                                          <p:attrName>style.visibility</p:attrName>
                                        </p:attrNameLst>
                                      </p:cBhvr>
                                      <p:to>
                                        <p:strVal val="visible"/>
                                      </p:to>
                                    </p:set>
                                  </p:childTnLst>
                                </p:cTn>
                              </p:par>
                              <p:par>
                                <p:cTn id="22" presetID="1" presetClass="entr" presetSubtype="0" fill="hold" nodeType="withEffect">
                                  <p:stCondLst>
                                    <p:cond delay="0"/>
                                  </p:stCondLst>
                                  <p:childTnLst>
                                    <p:set>
                                      <p:cBhvr>
                                        <p:cTn id="23" dur="1" fill="hold">
                                          <p:stCondLst>
                                            <p:cond delay="0"/>
                                          </p:stCondLst>
                                        </p:cTn>
                                        <p:tgtEl>
                                          <p:spTgt spid="27"/>
                                        </p:tgtEl>
                                        <p:attrNameLst>
                                          <p:attrName>style.visibility</p:attrName>
                                        </p:attrNameLst>
                                      </p:cBhvr>
                                      <p:to>
                                        <p:strVal val="visible"/>
                                      </p:to>
                                    </p:set>
                                  </p:childTnLst>
                                </p:cTn>
                              </p:par>
                              <p:par>
                                <p:cTn id="24" presetID="1" presetClass="exit" presetSubtype="0" fill="hold" nodeType="withEffect">
                                  <p:stCondLst>
                                    <p:cond delay="0"/>
                                  </p:stCondLst>
                                  <p:childTnLst>
                                    <p:set>
                                      <p:cBhvr>
                                        <p:cTn id="25" dur="1" fill="hold">
                                          <p:stCondLst>
                                            <p:cond delay="0"/>
                                          </p:stCondLst>
                                        </p:cTn>
                                        <p:tgtEl>
                                          <p:spTgt spid="24"/>
                                        </p:tgtEl>
                                        <p:attrNameLst>
                                          <p:attrName>style.visibility</p:attrName>
                                        </p:attrNameLst>
                                      </p:cBhvr>
                                      <p:to>
                                        <p:strVal val="hidden"/>
                                      </p:to>
                                    </p:set>
                                  </p:childTnLst>
                                </p:cTn>
                              </p:par>
                              <p:par>
                                <p:cTn id="26" presetID="1" presetClass="exit" presetSubtype="0" fill="hold" nodeType="withEffect">
                                  <p:stCondLst>
                                    <p:cond delay="0"/>
                                  </p:stCondLst>
                                  <p:childTnLst>
                                    <p:set>
                                      <p:cBhvr>
                                        <p:cTn id="27" dur="1" fill="hold">
                                          <p:stCondLst>
                                            <p:cond delay="0"/>
                                          </p:stCondLst>
                                        </p:cTn>
                                        <p:tgtEl>
                                          <p:spTgt spid="25"/>
                                        </p:tgtEl>
                                        <p:attrNameLst>
                                          <p:attrName>style.visibility</p:attrName>
                                        </p:attrNameLst>
                                      </p:cBhvr>
                                      <p:to>
                                        <p:strVal val="hidden"/>
                                      </p:to>
                                    </p:set>
                                  </p:childTnLst>
                                </p:cTn>
                              </p:par>
                            </p:childTnLst>
                          </p:cTn>
                        </p:par>
                      </p:childTnLst>
                    </p:cTn>
                  </p:par>
                  <p:par>
                    <p:cTn id="28" fill="hold">
                      <p:stCondLst>
                        <p:cond delay="indefinite"/>
                      </p:stCondLst>
                      <p:childTnLst>
                        <p:par>
                          <p:cTn id="29" fill="hold">
                            <p:stCondLst>
                              <p:cond delay="0"/>
                            </p:stCondLst>
                            <p:childTnLst>
                              <p:par>
                                <p:cTn id="30" presetID="1" presetClass="entr" presetSubtype="0" fill="hold" grpId="0" nodeType="clickEffect">
                                  <p:stCondLst>
                                    <p:cond delay="0"/>
                                  </p:stCondLst>
                                  <p:childTnLst>
                                    <p:set>
                                      <p:cBhvr>
                                        <p:cTn id="31" dur="1" fill="hold">
                                          <p:stCondLst>
                                            <p:cond delay="0"/>
                                          </p:stCondLst>
                                        </p:cTn>
                                        <p:tgtEl>
                                          <p:spTgt spid="12"/>
                                        </p:tgtEl>
                                        <p:attrNameLst>
                                          <p:attrName>style.visibility</p:attrName>
                                        </p:attrNameLst>
                                      </p:cBhvr>
                                      <p:to>
                                        <p:strVal val="visible"/>
                                      </p:to>
                                    </p:set>
                                  </p:childTnLst>
                                </p:cTn>
                              </p:par>
                              <p:par>
                                <p:cTn id="32" presetID="1" presetClass="entr" presetSubtype="0" fill="hold" nodeType="withEffect">
                                  <p:stCondLst>
                                    <p:cond delay="0"/>
                                  </p:stCondLst>
                                  <p:childTnLst>
                                    <p:set>
                                      <p:cBhvr>
                                        <p:cTn id="33" dur="1" fill="hold">
                                          <p:stCondLst>
                                            <p:cond delay="0"/>
                                          </p:stCondLst>
                                        </p:cTn>
                                        <p:tgtEl>
                                          <p:spTgt spid="28"/>
                                        </p:tgtEl>
                                        <p:attrNameLst>
                                          <p:attrName>style.visibility</p:attrName>
                                        </p:attrNameLst>
                                      </p:cBhvr>
                                      <p:to>
                                        <p:strVal val="visible"/>
                                      </p:to>
                                    </p:set>
                                  </p:childTnLst>
                                </p:cTn>
                              </p:par>
                              <p:par>
                                <p:cTn id="34" presetID="1" presetClass="entr" presetSubtype="0" fill="hold" nodeType="withEffect">
                                  <p:stCondLst>
                                    <p:cond delay="0"/>
                                  </p:stCondLst>
                                  <p:childTnLst>
                                    <p:set>
                                      <p:cBhvr>
                                        <p:cTn id="35" dur="1" fill="hold">
                                          <p:stCondLst>
                                            <p:cond delay="0"/>
                                          </p:stCondLst>
                                        </p:cTn>
                                        <p:tgtEl>
                                          <p:spTgt spid="29"/>
                                        </p:tgtEl>
                                        <p:attrNameLst>
                                          <p:attrName>style.visibility</p:attrName>
                                        </p:attrNameLst>
                                      </p:cBhvr>
                                      <p:to>
                                        <p:strVal val="visible"/>
                                      </p:to>
                                    </p:set>
                                  </p:childTnLst>
                                </p:cTn>
                              </p:par>
                              <p:par>
                                <p:cTn id="36" presetID="1" presetClass="exit" presetSubtype="0" fill="hold" nodeType="withEffect">
                                  <p:stCondLst>
                                    <p:cond delay="0"/>
                                  </p:stCondLst>
                                  <p:childTnLst>
                                    <p:set>
                                      <p:cBhvr>
                                        <p:cTn id="37" dur="1" fill="hold">
                                          <p:stCondLst>
                                            <p:cond delay="0"/>
                                          </p:stCondLst>
                                        </p:cTn>
                                        <p:tgtEl>
                                          <p:spTgt spid="26"/>
                                        </p:tgtEl>
                                        <p:attrNameLst>
                                          <p:attrName>style.visibility</p:attrName>
                                        </p:attrNameLst>
                                      </p:cBhvr>
                                      <p:to>
                                        <p:strVal val="hidden"/>
                                      </p:to>
                                    </p:set>
                                  </p:childTnLst>
                                </p:cTn>
                              </p:par>
                              <p:par>
                                <p:cTn id="38" presetID="1" presetClass="exit" presetSubtype="0" fill="hold" nodeType="withEffect">
                                  <p:stCondLst>
                                    <p:cond delay="0"/>
                                  </p:stCondLst>
                                  <p:childTnLst>
                                    <p:set>
                                      <p:cBhvr>
                                        <p:cTn id="39" dur="1" fill="hold">
                                          <p:stCondLst>
                                            <p:cond delay="0"/>
                                          </p:stCondLst>
                                        </p:cTn>
                                        <p:tgtEl>
                                          <p:spTgt spid="27"/>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P spid="12" grpId="0"/>
      <p:bldP spid="2"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a:extLst>
              <a:ext uri="{FF2B5EF4-FFF2-40B4-BE49-F238E27FC236}">
                <a16:creationId xmlns:a16="http://schemas.microsoft.com/office/drawing/2014/main" id="{7A8DE4BC-FF73-198C-030E-D147D0C629A4}"/>
              </a:ext>
            </a:extLst>
          </p:cNvPr>
          <p:cNvSpPr>
            <a:spLocks noGrp="1"/>
          </p:cNvSpPr>
          <p:nvPr>
            <p:ph sz="half" idx="1"/>
          </p:nvPr>
        </p:nvSpPr>
        <p:spPr>
          <a:xfrm>
            <a:off x="407202" y="734728"/>
            <a:ext cx="9974263" cy="5437472"/>
          </a:xfrm>
        </p:spPr>
        <p:txBody>
          <a:bodyPr>
            <a:normAutofit/>
          </a:bodyPr>
          <a:lstStyle/>
          <a:p>
            <a:pPr marL="342900" indent="-342900" algn="just">
              <a:buFont typeface="Arial" panose="020B0604020202020204" pitchFamily="34" charset="0"/>
              <a:buChar char="•"/>
            </a:pPr>
            <a:r>
              <a:rPr lang="en-US" sz="2000" b="0" dirty="0"/>
              <a:t>1.5m CHF contract for AAr cryogenics (9 VB + 16 TL)</a:t>
            </a:r>
          </a:p>
          <a:p>
            <a:pPr marL="342900" indent="-342900" algn="just">
              <a:buFont typeface="Arial" panose="020B0604020202020204" pitchFamily="34" charset="0"/>
              <a:buChar char="•"/>
            </a:pPr>
            <a:r>
              <a:rPr lang="en-US" sz="2000" b="0" dirty="0"/>
              <a:t>Contract awarded to Criotec Impianti (Italy) in July 2023</a:t>
            </a:r>
          </a:p>
          <a:p>
            <a:pPr marL="342900" indent="-342900" algn="just">
              <a:buFont typeface="Arial" panose="020B0604020202020204" pitchFamily="34" charset="0"/>
              <a:buChar char="•"/>
            </a:pPr>
            <a:r>
              <a:rPr lang="en-US" sz="2000" b="0" dirty="0"/>
              <a:t>~ 0.2m CHF for AAr warm panel (2 skids, 18 warm TL), internal @ CERN</a:t>
            </a:r>
          </a:p>
          <a:p>
            <a:pPr marL="342900" indent="-342900" algn="just">
              <a:buFont typeface="Arial" panose="020B0604020202020204" pitchFamily="34" charset="0"/>
              <a:buChar char="•"/>
            </a:pPr>
            <a:r>
              <a:rPr lang="en-US" sz="2000" b="0" dirty="0"/>
              <a:t>Other contracts:</a:t>
            </a:r>
          </a:p>
          <a:p>
            <a:pPr marL="666750" lvl="1" indent="-342900" algn="just">
              <a:buFont typeface="Arial" panose="020B0604020202020204" pitchFamily="34" charset="0"/>
              <a:buChar char="•"/>
            </a:pPr>
            <a:r>
              <a:rPr lang="en-US" sz="1700" dirty="0"/>
              <a:t>Cryostat safety relief equipment (~ 150k CHF)</a:t>
            </a:r>
          </a:p>
          <a:p>
            <a:pPr marL="666750" lvl="1" indent="-342900" algn="just">
              <a:buFont typeface="Arial" panose="020B0604020202020204" pitchFamily="34" charset="0"/>
              <a:buChar char="•"/>
            </a:pPr>
            <a:r>
              <a:rPr lang="en-US" sz="1700" dirty="0"/>
              <a:t>Protego valve (147k CHF)</a:t>
            </a:r>
          </a:p>
          <a:p>
            <a:pPr marL="666750" lvl="1" indent="-342900" algn="just">
              <a:buFont typeface="Arial" panose="020B0604020202020204" pitchFamily="34" charset="0"/>
              <a:buChar char="•"/>
            </a:pPr>
            <a:r>
              <a:rPr lang="en-US" sz="1700" b="0" dirty="0"/>
              <a:t>Internal lines (to be manufactured @ CERN)</a:t>
            </a:r>
          </a:p>
          <a:p>
            <a:pPr marL="666750" lvl="1" indent="-342900" algn="just">
              <a:buFont typeface="Arial" panose="020B0604020202020204" pitchFamily="34" charset="0"/>
              <a:buChar char="•"/>
            </a:pPr>
            <a:r>
              <a:rPr lang="en-US" sz="1700" dirty="0"/>
              <a:t>Cryogenic pumps (212k CHF)</a:t>
            </a:r>
            <a:endParaRPr lang="en-US" sz="1700" b="0" dirty="0"/>
          </a:p>
          <a:p>
            <a:pPr marL="342900" indent="-342900" algn="just">
              <a:buFont typeface="Arial" panose="020B0604020202020204" pitchFamily="34" charset="0"/>
              <a:buChar char="•"/>
            </a:pPr>
            <a:r>
              <a:rPr lang="en-GB" sz="2000" b="0" dirty="0"/>
              <a:t>AAr cryogenic system will be installed in LNGS be in October/November 2024</a:t>
            </a:r>
          </a:p>
          <a:p>
            <a:pPr algn="just"/>
            <a:endParaRPr lang="en-GB" sz="2000" b="0" dirty="0"/>
          </a:p>
          <a:p>
            <a:pPr algn="just"/>
            <a:endParaRPr lang="en-GB" sz="2000" b="0" dirty="0"/>
          </a:p>
          <a:p>
            <a:pPr algn="just"/>
            <a:endParaRPr lang="en-GB" sz="2000" b="0" dirty="0"/>
          </a:p>
          <a:p>
            <a:pPr algn="just"/>
            <a:endParaRPr lang="en-GB" sz="2000" b="0" dirty="0"/>
          </a:p>
        </p:txBody>
      </p:sp>
      <p:sp>
        <p:nvSpPr>
          <p:cNvPr id="4" name="Date Placeholder 3">
            <a:extLst>
              <a:ext uri="{FF2B5EF4-FFF2-40B4-BE49-F238E27FC236}">
                <a16:creationId xmlns:a16="http://schemas.microsoft.com/office/drawing/2014/main" id="{03140EFF-D7F8-CFBB-D156-808A5E21D65E}"/>
              </a:ext>
            </a:extLst>
          </p:cNvPr>
          <p:cNvSpPr>
            <a:spLocks noGrp="1"/>
          </p:cNvSpPr>
          <p:nvPr>
            <p:ph type="dt" sz="half" idx="14"/>
          </p:nvPr>
        </p:nvSpPr>
        <p:spPr/>
        <p:txBody>
          <a:bodyPr/>
          <a:lstStyle/>
          <a:p>
            <a:r>
              <a:rPr lang="en-US" dirty="0"/>
              <a:t>29 May 2024</a:t>
            </a:r>
          </a:p>
        </p:txBody>
      </p:sp>
      <p:sp>
        <p:nvSpPr>
          <p:cNvPr id="5" name="Footer Placeholder 4">
            <a:extLst>
              <a:ext uri="{FF2B5EF4-FFF2-40B4-BE49-F238E27FC236}">
                <a16:creationId xmlns:a16="http://schemas.microsoft.com/office/drawing/2014/main" id="{D25C5278-2F62-09E8-8781-F44594E5A1A1}"/>
              </a:ext>
            </a:extLst>
          </p:cNvPr>
          <p:cNvSpPr>
            <a:spLocks noGrp="1"/>
          </p:cNvSpPr>
          <p:nvPr>
            <p:ph type="ftr" sz="quarter" idx="15"/>
          </p:nvPr>
        </p:nvSpPr>
        <p:spPr/>
        <p:txBody>
          <a:bodyPr/>
          <a:lstStyle/>
          <a:p>
            <a:r>
              <a:rPr lang="en-US" dirty="0"/>
              <a:t>Tiziano Baroncelli | </a:t>
            </a:r>
            <a:r>
              <a:rPr lang="en-GB" dirty="0"/>
              <a:t>Engineering Development of the DarkSide 20k AAr Cryogenic System</a:t>
            </a:r>
            <a:endParaRPr lang="en-US" dirty="0"/>
          </a:p>
        </p:txBody>
      </p:sp>
      <p:sp>
        <p:nvSpPr>
          <p:cNvPr id="6" name="Slide Number Placeholder 5">
            <a:extLst>
              <a:ext uri="{FF2B5EF4-FFF2-40B4-BE49-F238E27FC236}">
                <a16:creationId xmlns:a16="http://schemas.microsoft.com/office/drawing/2014/main" id="{2C5CA18E-3CC6-5249-DBC7-D8C1A7FCBD82}"/>
              </a:ext>
            </a:extLst>
          </p:cNvPr>
          <p:cNvSpPr>
            <a:spLocks noGrp="1"/>
          </p:cNvSpPr>
          <p:nvPr>
            <p:ph type="sldNum" sz="quarter" idx="16"/>
          </p:nvPr>
        </p:nvSpPr>
        <p:spPr/>
        <p:txBody>
          <a:bodyPr/>
          <a:lstStyle/>
          <a:p>
            <a:fld id="{36B5EA5A-BC32-A742-B11B-8E7414D5B535}" type="slidenum">
              <a:rPr lang="en-US" smtClean="0"/>
              <a:pPr/>
              <a:t>25</a:t>
            </a:fld>
            <a:endParaRPr lang="en-US" dirty="0"/>
          </a:p>
        </p:txBody>
      </p:sp>
      <p:sp>
        <p:nvSpPr>
          <p:cNvPr id="10" name="Title 6">
            <a:extLst>
              <a:ext uri="{FF2B5EF4-FFF2-40B4-BE49-F238E27FC236}">
                <a16:creationId xmlns:a16="http://schemas.microsoft.com/office/drawing/2014/main" id="{042D4D8A-5A23-9D7C-2346-E61D56134EB1}"/>
              </a:ext>
            </a:extLst>
          </p:cNvPr>
          <p:cNvSpPr txBox="1">
            <a:spLocks/>
          </p:cNvSpPr>
          <p:nvPr/>
        </p:nvSpPr>
        <p:spPr>
          <a:xfrm>
            <a:off x="407202" y="120903"/>
            <a:ext cx="10888661" cy="510656"/>
          </a:xfrm>
          <a:prstGeom prst="rect">
            <a:avLst/>
          </a:prstGeom>
          <a:solidFill>
            <a:schemeClr val="bg1"/>
          </a:solidFill>
        </p:spPr>
        <p:txBody>
          <a:bodyPr vert="horz" lIns="0" tIns="0" rIns="0" bIns="0" rtlCol="0" anchor="t" anchorCtr="0">
            <a:noAutofit/>
          </a:bodyPr>
          <a:lst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a:lstStyle>
          <a:p>
            <a:r>
              <a:rPr lang="en-US" sz="2800" dirty="0"/>
              <a:t>3. AAr cryogenics – project development</a:t>
            </a:r>
            <a:endParaRPr lang="en-GB" sz="2800" u="sng" dirty="0"/>
          </a:p>
        </p:txBody>
      </p:sp>
      <p:sp>
        <p:nvSpPr>
          <p:cNvPr id="2" name="Rectangle 1">
            <a:extLst>
              <a:ext uri="{FF2B5EF4-FFF2-40B4-BE49-F238E27FC236}">
                <a16:creationId xmlns:a16="http://schemas.microsoft.com/office/drawing/2014/main" id="{3BBD25A6-1690-0F41-1413-301BD2BB3082}"/>
              </a:ext>
            </a:extLst>
          </p:cNvPr>
          <p:cNvSpPr/>
          <p:nvPr/>
        </p:nvSpPr>
        <p:spPr>
          <a:xfrm>
            <a:off x="213964" y="685800"/>
            <a:ext cx="7015511" cy="752476"/>
          </a:xfrm>
          <a:prstGeom prst="rect">
            <a:avLst/>
          </a:prstGeom>
          <a:noFill/>
          <a:ln w="12700" cmpd="dbl">
            <a:solidFill>
              <a:schemeClr val="tx1"/>
            </a:solidFill>
            <a:prstDash val="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500" dirty="0"/>
          </a:p>
        </p:txBody>
      </p:sp>
      <p:sp>
        <p:nvSpPr>
          <p:cNvPr id="3" name="Rectangle 2">
            <a:extLst>
              <a:ext uri="{FF2B5EF4-FFF2-40B4-BE49-F238E27FC236}">
                <a16:creationId xmlns:a16="http://schemas.microsoft.com/office/drawing/2014/main" id="{55ACCCA1-49BD-348F-CE72-9811AF2EF595}"/>
              </a:ext>
            </a:extLst>
          </p:cNvPr>
          <p:cNvSpPr/>
          <p:nvPr/>
        </p:nvSpPr>
        <p:spPr>
          <a:xfrm>
            <a:off x="7148165" y="884352"/>
            <a:ext cx="2123998" cy="365125"/>
          </a:xfrm>
          <a:prstGeom prst="rect">
            <a:avLst/>
          </a:prstGeom>
          <a:noFill/>
          <a:ln w="28575" cmpd="dbl">
            <a:noFill/>
            <a:prstDash val="solid"/>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600" b="1" dirty="0">
                <a:solidFill>
                  <a:schemeClr val="tx1"/>
                </a:solidFill>
              </a:rPr>
              <a:t>AAr cryogenics Contractor</a:t>
            </a:r>
            <a:endParaRPr lang="en-GB" sz="1600" b="1" dirty="0">
              <a:solidFill>
                <a:schemeClr val="tx1"/>
              </a:solidFill>
            </a:endParaRPr>
          </a:p>
        </p:txBody>
      </p:sp>
      <p:sp>
        <p:nvSpPr>
          <p:cNvPr id="7" name="Rectangle 6">
            <a:extLst>
              <a:ext uri="{FF2B5EF4-FFF2-40B4-BE49-F238E27FC236}">
                <a16:creationId xmlns:a16="http://schemas.microsoft.com/office/drawing/2014/main" id="{F0956711-826D-0E35-1334-93D102DB6ED6}"/>
              </a:ext>
            </a:extLst>
          </p:cNvPr>
          <p:cNvSpPr/>
          <p:nvPr/>
        </p:nvSpPr>
        <p:spPr>
          <a:xfrm>
            <a:off x="213963" y="1487204"/>
            <a:ext cx="8844312" cy="2218021"/>
          </a:xfrm>
          <a:prstGeom prst="rect">
            <a:avLst/>
          </a:prstGeom>
          <a:noFill/>
          <a:ln w="12700" cmpd="dbl">
            <a:solidFill>
              <a:srgbClr val="7030A0"/>
            </a:solidFill>
            <a:prstDash val="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500" dirty="0"/>
          </a:p>
        </p:txBody>
      </p:sp>
      <p:sp>
        <p:nvSpPr>
          <p:cNvPr id="9" name="Rectangle 8">
            <a:extLst>
              <a:ext uri="{FF2B5EF4-FFF2-40B4-BE49-F238E27FC236}">
                <a16:creationId xmlns:a16="http://schemas.microsoft.com/office/drawing/2014/main" id="{C13F393A-14AF-46E2-3DA8-16E4FC9CA98C}"/>
              </a:ext>
            </a:extLst>
          </p:cNvPr>
          <p:cNvSpPr/>
          <p:nvPr/>
        </p:nvSpPr>
        <p:spPr>
          <a:xfrm>
            <a:off x="9058276" y="2413651"/>
            <a:ext cx="1323190" cy="365125"/>
          </a:xfrm>
          <a:prstGeom prst="rect">
            <a:avLst/>
          </a:prstGeom>
          <a:noFill/>
          <a:ln w="28575" cmpd="dbl">
            <a:noFill/>
            <a:prstDash val="solid"/>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600" b="1" dirty="0">
                <a:solidFill>
                  <a:srgbClr val="7030A0"/>
                </a:solidFill>
              </a:rPr>
              <a:t>CERN</a:t>
            </a:r>
            <a:endParaRPr lang="en-GB" sz="1600" b="1" dirty="0">
              <a:solidFill>
                <a:srgbClr val="7030A0"/>
              </a:solidFill>
            </a:endParaRPr>
          </a:p>
        </p:txBody>
      </p:sp>
    </p:spTree>
    <p:extLst>
      <p:ext uri="{BB962C8B-B14F-4D97-AF65-F5344CB8AC3E}">
        <p14:creationId xmlns:p14="http://schemas.microsoft.com/office/powerpoint/2010/main" val="15122866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7"/>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7" grpId="0" animBg="1"/>
      <p:bldP spid="9"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8A64CB7D-C7E4-1CCA-8C07-C827AAE3B269}"/>
              </a:ext>
            </a:extLst>
          </p:cNvPr>
          <p:cNvSpPr>
            <a:spLocks noGrp="1"/>
          </p:cNvSpPr>
          <p:nvPr>
            <p:ph idx="1"/>
          </p:nvPr>
        </p:nvSpPr>
        <p:spPr>
          <a:xfrm>
            <a:off x="407989" y="631560"/>
            <a:ext cx="11376024" cy="5569216"/>
          </a:xfrm>
        </p:spPr>
        <p:txBody>
          <a:bodyPr>
            <a:normAutofit/>
          </a:bodyPr>
          <a:lstStyle/>
          <a:p>
            <a:pPr marL="0" indent="0">
              <a:buNone/>
            </a:pPr>
            <a:r>
              <a:rPr lang="en-US" sz="1800" dirty="0"/>
              <a:t>Complexities stemming from:</a:t>
            </a:r>
          </a:p>
          <a:p>
            <a:r>
              <a:rPr lang="en-US" sz="1600" b="0" dirty="0"/>
              <a:t>Intrinsic complexity of engineering system</a:t>
            </a:r>
          </a:p>
          <a:p>
            <a:r>
              <a:rPr lang="en-US" sz="1600" b="0" dirty="0"/>
              <a:t>Scope of supply, responsibilities, interfaces</a:t>
            </a:r>
          </a:p>
          <a:p>
            <a:r>
              <a:rPr lang="en-US" sz="1600" b="0" dirty="0"/>
              <a:t>Project &amp; collaboration layout, external constraints</a:t>
            </a:r>
          </a:p>
          <a:p>
            <a:pPr marL="0" indent="0">
              <a:buNone/>
            </a:pPr>
            <a:r>
              <a:rPr lang="en-GB" sz="1800" dirty="0"/>
              <a:t>Such complexities need to be addressed by means of a strict, consistent project management and quality control framework:</a:t>
            </a:r>
          </a:p>
          <a:p>
            <a:r>
              <a:rPr lang="en-GB" sz="1600" b="0" dirty="0"/>
              <a:t>Project structure (WBS, PBS)</a:t>
            </a:r>
          </a:p>
          <a:p>
            <a:r>
              <a:rPr lang="en-GB" sz="1600" b="0" dirty="0"/>
              <a:t>Technical and other specifications</a:t>
            </a:r>
          </a:p>
          <a:p>
            <a:r>
              <a:rPr lang="en-GB" sz="1600" b="0" dirty="0"/>
              <a:t>Milestone </a:t>
            </a:r>
            <a:r>
              <a:rPr lang="en-US" sz="1600" b="0" dirty="0"/>
              <a:t>&amp; project reviews</a:t>
            </a:r>
            <a:r>
              <a:rPr lang="en-GB" sz="1600" b="0" dirty="0"/>
              <a:t>, deliverables, schedule</a:t>
            </a:r>
          </a:p>
          <a:p>
            <a:pPr marL="0" indent="0">
              <a:buNone/>
            </a:pPr>
            <a:r>
              <a:rPr lang="en-GB" sz="1800" dirty="0"/>
              <a:t>Project status</a:t>
            </a:r>
          </a:p>
          <a:p>
            <a:r>
              <a:rPr lang="en-GB" sz="1600" b="0" dirty="0"/>
              <a:t>Design phase of VB completed (mid-May 2024), design phase of TL to be completed before end of June 2024</a:t>
            </a:r>
          </a:p>
          <a:p>
            <a:r>
              <a:rPr lang="en-GB" sz="1600" b="0" dirty="0"/>
              <a:t>Manufacturing of first 3 VB almost completed, manufacturing of all VB to be completed before end of July 2024</a:t>
            </a:r>
          </a:p>
          <a:p>
            <a:r>
              <a:rPr lang="en-GB" sz="1600" b="0" dirty="0"/>
              <a:t>FAT: June/July 2024 for VB, September for TL</a:t>
            </a:r>
          </a:p>
          <a:p>
            <a:r>
              <a:rPr lang="en-GB" sz="1600" b="0" dirty="0"/>
              <a:t>Beginning of final installation foreseen for 1</a:t>
            </a:r>
            <a:r>
              <a:rPr lang="en-GB" sz="1600" b="0" baseline="30000" dirty="0"/>
              <a:t>st</a:t>
            </a:r>
            <a:r>
              <a:rPr lang="en-GB" sz="1600" b="0" dirty="0"/>
              <a:t> week of October</a:t>
            </a:r>
          </a:p>
          <a:p>
            <a:pPr marL="0" indent="0">
              <a:buNone/>
            </a:pPr>
            <a:endParaRPr lang="en-GB" dirty="0"/>
          </a:p>
          <a:p>
            <a:pPr marL="0" indent="0">
              <a:buNone/>
            </a:pPr>
            <a:endParaRPr lang="en-GB" dirty="0"/>
          </a:p>
        </p:txBody>
      </p:sp>
      <p:sp>
        <p:nvSpPr>
          <p:cNvPr id="4" name="Date Placeholder 3">
            <a:extLst>
              <a:ext uri="{FF2B5EF4-FFF2-40B4-BE49-F238E27FC236}">
                <a16:creationId xmlns:a16="http://schemas.microsoft.com/office/drawing/2014/main" id="{75045492-46CD-70A2-48D8-6C2226202C45}"/>
              </a:ext>
            </a:extLst>
          </p:cNvPr>
          <p:cNvSpPr>
            <a:spLocks noGrp="1"/>
          </p:cNvSpPr>
          <p:nvPr>
            <p:ph type="dt" sz="half" idx="10"/>
          </p:nvPr>
        </p:nvSpPr>
        <p:spPr/>
        <p:txBody>
          <a:bodyPr/>
          <a:lstStyle/>
          <a:p>
            <a:fld id="{312CAFC2-26B6-134E-85E5-5D171C2C5E12}" type="datetime3">
              <a:rPr lang="en-US" smtClean="0"/>
              <a:t>28 May 2024</a:t>
            </a:fld>
            <a:endParaRPr lang="en-US" dirty="0"/>
          </a:p>
        </p:txBody>
      </p:sp>
      <p:sp>
        <p:nvSpPr>
          <p:cNvPr id="5" name="Footer Placeholder 4">
            <a:extLst>
              <a:ext uri="{FF2B5EF4-FFF2-40B4-BE49-F238E27FC236}">
                <a16:creationId xmlns:a16="http://schemas.microsoft.com/office/drawing/2014/main" id="{BBEC2672-0191-94B0-A866-456D30F277E8}"/>
              </a:ext>
            </a:extLst>
          </p:cNvPr>
          <p:cNvSpPr>
            <a:spLocks noGrp="1"/>
          </p:cNvSpPr>
          <p:nvPr>
            <p:ph type="ftr" sz="quarter" idx="11"/>
          </p:nvPr>
        </p:nvSpPr>
        <p:spPr/>
        <p:txBody>
          <a:bodyPr/>
          <a:lstStyle/>
          <a:p>
            <a:r>
              <a:rPr lang="en-US" dirty="0"/>
              <a:t>Tiziano Baroncelli | </a:t>
            </a:r>
            <a:r>
              <a:rPr lang="en-GB" dirty="0"/>
              <a:t>Engineering Development of the DarkSide 20k AAr Cryogenic System</a:t>
            </a:r>
            <a:endParaRPr lang="en-US" dirty="0"/>
          </a:p>
        </p:txBody>
      </p:sp>
      <p:sp>
        <p:nvSpPr>
          <p:cNvPr id="6" name="Slide Number Placeholder 5">
            <a:extLst>
              <a:ext uri="{FF2B5EF4-FFF2-40B4-BE49-F238E27FC236}">
                <a16:creationId xmlns:a16="http://schemas.microsoft.com/office/drawing/2014/main" id="{626BFF3E-C1C8-2376-8C20-B3EA7AF0BA6D}"/>
              </a:ext>
            </a:extLst>
          </p:cNvPr>
          <p:cNvSpPr>
            <a:spLocks noGrp="1"/>
          </p:cNvSpPr>
          <p:nvPr>
            <p:ph type="sldNum" sz="quarter" idx="12"/>
          </p:nvPr>
        </p:nvSpPr>
        <p:spPr/>
        <p:txBody>
          <a:bodyPr/>
          <a:lstStyle/>
          <a:p>
            <a:fld id="{36B5EA5A-BC32-A742-B11B-8E7414D5B535}" type="slidenum">
              <a:rPr lang="en-US" smtClean="0"/>
              <a:pPr/>
              <a:t>26</a:t>
            </a:fld>
            <a:endParaRPr lang="en-US" dirty="0"/>
          </a:p>
        </p:txBody>
      </p:sp>
      <p:sp>
        <p:nvSpPr>
          <p:cNvPr id="9" name="Title 6">
            <a:extLst>
              <a:ext uri="{FF2B5EF4-FFF2-40B4-BE49-F238E27FC236}">
                <a16:creationId xmlns:a16="http://schemas.microsoft.com/office/drawing/2014/main" id="{B3B5DFA9-58E2-E7B4-0D5E-C64FDDE0686F}"/>
              </a:ext>
            </a:extLst>
          </p:cNvPr>
          <p:cNvSpPr txBox="1">
            <a:spLocks/>
          </p:cNvSpPr>
          <p:nvPr/>
        </p:nvSpPr>
        <p:spPr>
          <a:xfrm>
            <a:off x="407202" y="120903"/>
            <a:ext cx="10888661" cy="510656"/>
          </a:xfrm>
          <a:prstGeom prst="rect">
            <a:avLst/>
          </a:prstGeom>
          <a:solidFill>
            <a:schemeClr val="bg1"/>
          </a:solidFill>
        </p:spPr>
        <p:txBody>
          <a:bodyPr vert="horz" lIns="0" tIns="0" rIns="0" bIns="0" rtlCol="0" anchor="t" anchorCtr="0">
            <a:noAutofit/>
          </a:bodyPr>
          <a:lst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a:lstStyle>
          <a:p>
            <a:r>
              <a:rPr lang="en-US" sz="2800" dirty="0"/>
              <a:t>3. AAr cryogenics – project development</a:t>
            </a:r>
            <a:endParaRPr lang="en-GB" sz="2800" u="sng" dirty="0"/>
          </a:p>
        </p:txBody>
      </p:sp>
    </p:spTree>
    <p:extLst>
      <p:ext uri="{BB962C8B-B14F-4D97-AF65-F5344CB8AC3E}">
        <p14:creationId xmlns:p14="http://schemas.microsoft.com/office/powerpoint/2010/main" val="122581715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10">
            <a:extLst>
              <a:ext uri="{FF2B5EF4-FFF2-40B4-BE49-F238E27FC236}">
                <a16:creationId xmlns:a16="http://schemas.microsoft.com/office/drawing/2014/main" id="{E3EA604C-8667-0DF0-99F9-EFF65686B02A}"/>
              </a:ext>
            </a:extLst>
          </p:cNvPr>
          <p:cNvSpPr>
            <a:spLocks noGrp="1"/>
          </p:cNvSpPr>
          <p:nvPr>
            <p:ph idx="1"/>
          </p:nvPr>
        </p:nvSpPr>
        <p:spPr>
          <a:xfrm>
            <a:off x="407989" y="631560"/>
            <a:ext cx="11376024" cy="5569216"/>
          </a:xfrm>
        </p:spPr>
        <p:txBody>
          <a:bodyPr>
            <a:normAutofit/>
          </a:bodyPr>
          <a:lstStyle/>
          <a:p>
            <a:r>
              <a:rPr lang="en-US" dirty="0"/>
              <a:t>Features:</a:t>
            </a:r>
          </a:p>
          <a:p>
            <a:pPr lvl="1"/>
            <a:r>
              <a:rPr lang="en-US" dirty="0"/>
              <a:t>Argon dual-phase TPC, constant el. drift field of 200 V/cm</a:t>
            </a:r>
          </a:p>
          <a:p>
            <a:pPr lvl="1"/>
            <a:r>
              <a:rPr lang="en-US" dirty="0"/>
              <a:t>Drift volume topped by gas pocket (GAr)</a:t>
            </a:r>
          </a:p>
          <a:p>
            <a:r>
              <a:rPr lang="en-US" dirty="0"/>
              <a:t>Objective:</a:t>
            </a:r>
          </a:p>
          <a:p>
            <a:pPr lvl="1"/>
            <a:r>
              <a:rPr lang="en-US" dirty="0"/>
              <a:t>Direct DM search, WIMP particles</a:t>
            </a:r>
          </a:p>
          <a:p>
            <a:r>
              <a:rPr lang="en-US" dirty="0"/>
              <a:t>Principle:</a:t>
            </a:r>
          </a:p>
          <a:p>
            <a:pPr lvl="1"/>
            <a:r>
              <a:rPr lang="en-US" dirty="0"/>
              <a:t>Charged particles interact in LAr producing scintillation photons (UV range) + ionization electrons</a:t>
            </a:r>
          </a:p>
          <a:p>
            <a:pPr lvl="1"/>
            <a:r>
              <a:rPr lang="en-US" dirty="0"/>
              <a:t>Standard LAr TPC: </a:t>
            </a:r>
          </a:p>
          <a:p>
            <a:pPr lvl="2"/>
            <a:r>
              <a:rPr lang="en-US" dirty="0"/>
              <a:t>Primary photons detected (S1)</a:t>
            </a:r>
          </a:p>
          <a:p>
            <a:pPr lvl="2"/>
            <a:r>
              <a:rPr lang="en-US" dirty="0"/>
              <a:t>Electrons collected on the anode</a:t>
            </a:r>
          </a:p>
          <a:p>
            <a:pPr lvl="1"/>
            <a:r>
              <a:rPr lang="en-US" dirty="0"/>
              <a:t>Dual-phase LAr TPC: </a:t>
            </a:r>
          </a:p>
          <a:p>
            <a:pPr lvl="2"/>
            <a:r>
              <a:rPr lang="en-US" dirty="0"/>
              <a:t>Primary photons detected (S1)</a:t>
            </a:r>
          </a:p>
          <a:p>
            <a:pPr lvl="2"/>
            <a:r>
              <a:rPr lang="en-US" dirty="0"/>
              <a:t>Electrons produce light signal in gas phase, so signal (S2) detected</a:t>
            </a:r>
          </a:p>
          <a:p>
            <a:pPr lvl="1"/>
            <a:r>
              <a:rPr lang="en-US" dirty="0"/>
              <a:t>Shape of S1 pulse and S2/S1 ratio allows for background discrimination</a:t>
            </a:r>
          </a:p>
          <a:p>
            <a:pPr lvl="2"/>
            <a:endParaRPr lang="en-US" dirty="0"/>
          </a:p>
          <a:p>
            <a:pPr marL="324000" lvl="2" indent="0">
              <a:buNone/>
            </a:pPr>
            <a:endParaRPr lang="en-US" dirty="0"/>
          </a:p>
          <a:p>
            <a:pPr marL="285750" lvl="1" indent="0">
              <a:buNone/>
            </a:pPr>
            <a:endParaRPr lang="en-US" dirty="0"/>
          </a:p>
          <a:p>
            <a:pPr marL="285750" lvl="1" indent="0">
              <a:buNone/>
            </a:pPr>
            <a:endParaRPr lang="en-US" dirty="0"/>
          </a:p>
          <a:p>
            <a:pPr marL="285750" lvl="1" indent="0">
              <a:buNone/>
            </a:pPr>
            <a:endParaRPr lang="en-US" dirty="0"/>
          </a:p>
          <a:p>
            <a:endParaRPr lang="en-GB" dirty="0"/>
          </a:p>
        </p:txBody>
      </p:sp>
      <p:sp>
        <p:nvSpPr>
          <p:cNvPr id="2" name="Title 1">
            <a:extLst>
              <a:ext uri="{FF2B5EF4-FFF2-40B4-BE49-F238E27FC236}">
                <a16:creationId xmlns:a16="http://schemas.microsoft.com/office/drawing/2014/main" id="{67EEAFF3-934F-D22B-20D1-C9433749CF33}"/>
              </a:ext>
            </a:extLst>
          </p:cNvPr>
          <p:cNvSpPr>
            <a:spLocks noGrp="1"/>
          </p:cNvSpPr>
          <p:nvPr>
            <p:ph type="title"/>
          </p:nvPr>
        </p:nvSpPr>
        <p:spPr>
          <a:xfrm>
            <a:off x="407988" y="136523"/>
            <a:ext cx="11376025" cy="520700"/>
          </a:xfrm>
        </p:spPr>
        <p:txBody>
          <a:bodyPr/>
          <a:lstStyle/>
          <a:p>
            <a:r>
              <a:rPr lang="it-IT" sz="2800" dirty="0"/>
              <a:t>Detection principle</a:t>
            </a:r>
            <a:endParaRPr lang="en-GB" sz="2800" dirty="0"/>
          </a:p>
        </p:txBody>
      </p:sp>
      <p:sp>
        <p:nvSpPr>
          <p:cNvPr id="4" name="Date Placeholder 3">
            <a:extLst>
              <a:ext uri="{FF2B5EF4-FFF2-40B4-BE49-F238E27FC236}">
                <a16:creationId xmlns:a16="http://schemas.microsoft.com/office/drawing/2014/main" id="{D1B8167C-4829-025D-22C0-99409554541A}"/>
              </a:ext>
            </a:extLst>
          </p:cNvPr>
          <p:cNvSpPr>
            <a:spLocks noGrp="1"/>
          </p:cNvSpPr>
          <p:nvPr>
            <p:ph type="dt" sz="half" idx="2"/>
          </p:nvPr>
        </p:nvSpPr>
        <p:spPr/>
        <p:txBody>
          <a:bodyPr/>
          <a:lstStyle/>
          <a:p>
            <a:r>
              <a:rPr lang="fr-FR"/>
              <a:t>2 October 2017</a:t>
            </a:r>
            <a:endParaRPr lang="en-US" dirty="0"/>
          </a:p>
        </p:txBody>
      </p:sp>
      <p:sp>
        <p:nvSpPr>
          <p:cNvPr id="5" name="Footer Placeholder 4">
            <a:extLst>
              <a:ext uri="{FF2B5EF4-FFF2-40B4-BE49-F238E27FC236}">
                <a16:creationId xmlns:a16="http://schemas.microsoft.com/office/drawing/2014/main" id="{D8036F74-3F2E-C5E0-8D75-F7C250C7BEC9}"/>
              </a:ext>
            </a:extLst>
          </p:cNvPr>
          <p:cNvSpPr>
            <a:spLocks noGrp="1"/>
          </p:cNvSpPr>
          <p:nvPr>
            <p:ph type="ftr" sz="quarter" idx="3"/>
          </p:nvPr>
        </p:nvSpPr>
        <p:spPr/>
        <p:txBody>
          <a:bodyPr/>
          <a:lstStyle/>
          <a:p>
            <a:r>
              <a:rPr lang="en-US"/>
              <a:t>AFC-2017-2 Presentation</a:t>
            </a:r>
            <a:endParaRPr lang="en-US" dirty="0"/>
          </a:p>
        </p:txBody>
      </p:sp>
    </p:spTree>
    <p:extLst>
      <p:ext uri="{BB962C8B-B14F-4D97-AF65-F5344CB8AC3E}">
        <p14:creationId xmlns:p14="http://schemas.microsoft.com/office/powerpoint/2010/main" val="376367324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EEAFF3-934F-D22B-20D1-C9433749CF33}"/>
              </a:ext>
            </a:extLst>
          </p:cNvPr>
          <p:cNvSpPr>
            <a:spLocks noGrp="1"/>
          </p:cNvSpPr>
          <p:nvPr>
            <p:ph type="title"/>
          </p:nvPr>
        </p:nvSpPr>
        <p:spPr>
          <a:xfrm>
            <a:off x="407988" y="136523"/>
            <a:ext cx="11376025" cy="520700"/>
          </a:xfrm>
        </p:spPr>
        <p:txBody>
          <a:bodyPr/>
          <a:lstStyle/>
          <a:p>
            <a:r>
              <a:rPr lang="it-IT" sz="2800" dirty="0"/>
              <a:t>Detection principle</a:t>
            </a:r>
            <a:endParaRPr lang="en-GB" sz="2800" dirty="0"/>
          </a:p>
        </p:txBody>
      </p:sp>
      <p:sp>
        <p:nvSpPr>
          <p:cNvPr id="4" name="Date Placeholder 3">
            <a:extLst>
              <a:ext uri="{FF2B5EF4-FFF2-40B4-BE49-F238E27FC236}">
                <a16:creationId xmlns:a16="http://schemas.microsoft.com/office/drawing/2014/main" id="{D1B8167C-4829-025D-22C0-99409554541A}"/>
              </a:ext>
            </a:extLst>
          </p:cNvPr>
          <p:cNvSpPr>
            <a:spLocks noGrp="1"/>
          </p:cNvSpPr>
          <p:nvPr>
            <p:ph type="dt" sz="half" idx="2"/>
          </p:nvPr>
        </p:nvSpPr>
        <p:spPr/>
        <p:txBody>
          <a:bodyPr/>
          <a:lstStyle/>
          <a:p>
            <a:r>
              <a:rPr lang="fr-FR"/>
              <a:t>2 October 2017</a:t>
            </a:r>
            <a:endParaRPr lang="en-US" dirty="0"/>
          </a:p>
        </p:txBody>
      </p:sp>
      <p:sp>
        <p:nvSpPr>
          <p:cNvPr id="5" name="Footer Placeholder 4">
            <a:extLst>
              <a:ext uri="{FF2B5EF4-FFF2-40B4-BE49-F238E27FC236}">
                <a16:creationId xmlns:a16="http://schemas.microsoft.com/office/drawing/2014/main" id="{D8036F74-3F2E-C5E0-8D75-F7C250C7BEC9}"/>
              </a:ext>
            </a:extLst>
          </p:cNvPr>
          <p:cNvSpPr>
            <a:spLocks noGrp="1"/>
          </p:cNvSpPr>
          <p:nvPr>
            <p:ph type="ftr" sz="quarter" idx="3"/>
          </p:nvPr>
        </p:nvSpPr>
        <p:spPr/>
        <p:txBody>
          <a:bodyPr/>
          <a:lstStyle/>
          <a:p>
            <a:r>
              <a:rPr lang="en-US"/>
              <a:t>AFC-2017-2 Presentation</a:t>
            </a:r>
            <a:endParaRPr lang="en-US" dirty="0"/>
          </a:p>
        </p:txBody>
      </p:sp>
      <p:pic>
        <p:nvPicPr>
          <p:cNvPr id="8" name="Picture 7">
            <a:extLst>
              <a:ext uri="{FF2B5EF4-FFF2-40B4-BE49-F238E27FC236}">
                <a16:creationId xmlns:a16="http://schemas.microsoft.com/office/drawing/2014/main" id="{AD694722-8F1E-A3A6-8444-739110EB0BDE}"/>
              </a:ext>
            </a:extLst>
          </p:cNvPr>
          <p:cNvPicPr>
            <a:picLocks noChangeAspect="1"/>
          </p:cNvPicPr>
          <p:nvPr/>
        </p:nvPicPr>
        <p:blipFill>
          <a:blip r:embed="rId2"/>
          <a:stretch>
            <a:fillRect/>
          </a:stretch>
        </p:blipFill>
        <p:spPr>
          <a:xfrm>
            <a:off x="1361119" y="657223"/>
            <a:ext cx="9469761" cy="5307071"/>
          </a:xfrm>
          <a:prstGeom prst="rect">
            <a:avLst/>
          </a:prstGeom>
        </p:spPr>
      </p:pic>
    </p:spTree>
    <p:extLst>
      <p:ext uri="{BB962C8B-B14F-4D97-AF65-F5344CB8AC3E}">
        <p14:creationId xmlns:p14="http://schemas.microsoft.com/office/powerpoint/2010/main" val="402192270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10">
            <a:extLst>
              <a:ext uri="{FF2B5EF4-FFF2-40B4-BE49-F238E27FC236}">
                <a16:creationId xmlns:a16="http://schemas.microsoft.com/office/drawing/2014/main" id="{E3EA604C-8667-0DF0-99F9-EFF65686B02A}"/>
              </a:ext>
            </a:extLst>
          </p:cNvPr>
          <p:cNvSpPr>
            <a:spLocks noGrp="1"/>
          </p:cNvSpPr>
          <p:nvPr>
            <p:ph idx="1"/>
          </p:nvPr>
        </p:nvSpPr>
        <p:spPr>
          <a:xfrm>
            <a:off x="407989" y="631560"/>
            <a:ext cx="11376024" cy="5569216"/>
          </a:xfrm>
        </p:spPr>
        <p:txBody>
          <a:bodyPr>
            <a:normAutofit/>
          </a:bodyPr>
          <a:lstStyle/>
          <a:p>
            <a:r>
              <a:rPr lang="en-US" dirty="0"/>
              <a:t>Detector vetoing:</a:t>
            </a:r>
          </a:p>
          <a:p>
            <a:pPr lvl="1"/>
            <a:r>
              <a:rPr lang="en-US" dirty="0"/>
              <a:t>Volume between octagonal barrel and vessel also sensitive</a:t>
            </a:r>
          </a:p>
          <a:p>
            <a:pPr lvl="1"/>
            <a:r>
              <a:rPr lang="en-US" dirty="0"/>
              <a:t>Acts as inner veto (15 cm thick gadolinium-doped PMMA); Gd enhances neutron interactions (which produce photons)</a:t>
            </a:r>
          </a:p>
          <a:p>
            <a:pPr lvl="1"/>
            <a:r>
              <a:rPr lang="en-US" dirty="0"/>
              <a:t>Thin plastic layer (passive shielding) will be installed on inner SS vessel outer surface</a:t>
            </a:r>
          </a:p>
          <a:p>
            <a:pPr lvl="1"/>
            <a:r>
              <a:rPr lang="en-US" dirty="0"/>
              <a:t>700t AAr used as outer veto, 32 photo-detectors installed on the outer face of the plastic shielding (to detect muons)</a:t>
            </a:r>
          </a:p>
          <a:p>
            <a:pPr marL="324000" lvl="2" indent="0">
              <a:buNone/>
            </a:pPr>
            <a:endParaRPr lang="en-US" dirty="0"/>
          </a:p>
          <a:p>
            <a:pPr marL="285750" lvl="1" indent="0">
              <a:buNone/>
            </a:pPr>
            <a:endParaRPr lang="en-US" dirty="0"/>
          </a:p>
          <a:p>
            <a:pPr marL="285750" lvl="1" indent="0">
              <a:buNone/>
            </a:pPr>
            <a:endParaRPr lang="en-US" dirty="0"/>
          </a:p>
          <a:p>
            <a:pPr marL="285750" lvl="1" indent="0">
              <a:buNone/>
            </a:pPr>
            <a:endParaRPr lang="en-US" dirty="0"/>
          </a:p>
          <a:p>
            <a:endParaRPr lang="en-GB" dirty="0"/>
          </a:p>
        </p:txBody>
      </p:sp>
      <p:sp>
        <p:nvSpPr>
          <p:cNvPr id="2" name="Title 1">
            <a:extLst>
              <a:ext uri="{FF2B5EF4-FFF2-40B4-BE49-F238E27FC236}">
                <a16:creationId xmlns:a16="http://schemas.microsoft.com/office/drawing/2014/main" id="{67EEAFF3-934F-D22B-20D1-C9433749CF33}"/>
              </a:ext>
            </a:extLst>
          </p:cNvPr>
          <p:cNvSpPr>
            <a:spLocks noGrp="1"/>
          </p:cNvSpPr>
          <p:nvPr>
            <p:ph type="title"/>
          </p:nvPr>
        </p:nvSpPr>
        <p:spPr>
          <a:xfrm>
            <a:off x="407988" y="136523"/>
            <a:ext cx="11376025" cy="520700"/>
          </a:xfrm>
        </p:spPr>
        <p:txBody>
          <a:bodyPr/>
          <a:lstStyle/>
          <a:p>
            <a:r>
              <a:rPr lang="it-IT" sz="2800" dirty="0"/>
              <a:t>Detection principle</a:t>
            </a:r>
            <a:endParaRPr lang="en-GB" sz="2800" dirty="0"/>
          </a:p>
        </p:txBody>
      </p:sp>
      <p:sp>
        <p:nvSpPr>
          <p:cNvPr id="4" name="Date Placeholder 3">
            <a:extLst>
              <a:ext uri="{FF2B5EF4-FFF2-40B4-BE49-F238E27FC236}">
                <a16:creationId xmlns:a16="http://schemas.microsoft.com/office/drawing/2014/main" id="{D1B8167C-4829-025D-22C0-99409554541A}"/>
              </a:ext>
            </a:extLst>
          </p:cNvPr>
          <p:cNvSpPr>
            <a:spLocks noGrp="1"/>
          </p:cNvSpPr>
          <p:nvPr>
            <p:ph type="dt" sz="half" idx="2"/>
          </p:nvPr>
        </p:nvSpPr>
        <p:spPr/>
        <p:txBody>
          <a:bodyPr/>
          <a:lstStyle/>
          <a:p>
            <a:r>
              <a:rPr lang="fr-FR"/>
              <a:t>2 October 2017</a:t>
            </a:r>
            <a:endParaRPr lang="en-US" dirty="0"/>
          </a:p>
        </p:txBody>
      </p:sp>
      <p:sp>
        <p:nvSpPr>
          <p:cNvPr id="5" name="Footer Placeholder 4">
            <a:extLst>
              <a:ext uri="{FF2B5EF4-FFF2-40B4-BE49-F238E27FC236}">
                <a16:creationId xmlns:a16="http://schemas.microsoft.com/office/drawing/2014/main" id="{D8036F74-3F2E-C5E0-8D75-F7C250C7BEC9}"/>
              </a:ext>
            </a:extLst>
          </p:cNvPr>
          <p:cNvSpPr>
            <a:spLocks noGrp="1"/>
          </p:cNvSpPr>
          <p:nvPr>
            <p:ph type="ftr" sz="quarter" idx="3"/>
          </p:nvPr>
        </p:nvSpPr>
        <p:spPr/>
        <p:txBody>
          <a:bodyPr/>
          <a:lstStyle/>
          <a:p>
            <a:r>
              <a:rPr lang="en-US"/>
              <a:t>AFC-2017-2 Presentation</a:t>
            </a:r>
            <a:endParaRPr lang="en-US" dirty="0"/>
          </a:p>
        </p:txBody>
      </p:sp>
      <p:pic>
        <p:nvPicPr>
          <p:cNvPr id="10" name="Picture 9">
            <a:extLst>
              <a:ext uri="{FF2B5EF4-FFF2-40B4-BE49-F238E27FC236}">
                <a16:creationId xmlns:a16="http://schemas.microsoft.com/office/drawing/2014/main" id="{CCF1BD42-E4FA-9C20-EAA8-A4E88EF22F0A}"/>
              </a:ext>
            </a:extLst>
          </p:cNvPr>
          <p:cNvPicPr>
            <a:picLocks noChangeAspect="1"/>
          </p:cNvPicPr>
          <p:nvPr/>
        </p:nvPicPr>
        <p:blipFill>
          <a:blip r:embed="rId2"/>
          <a:stretch>
            <a:fillRect/>
          </a:stretch>
        </p:blipFill>
        <p:spPr>
          <a:xfrm>
            <a:off x="1557244" y="2965665"/>
            <a:ext cx="4538756" cy="3370585"/>
          </a:xfrm>
          <a:prstGeom prst="rect">
            <a:avLst/>
          </a:prstGeom>
        </p:spPr>
      </p:pic>
    </p:spTree>
    <p:extLst>
      <p:ext uri="{BB962C8B-B14F-4D97-AF65-F5344CB8AC3E}">
        <p14:creationId xmlns:p14="http://schemas.microsoft.com/office/powerpoint/2010/main" val="94587681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descr="A group of colorful buildings&#10;&#10;Description automatically generated with medium confidence">
            <a:extLst>
              <a:ext uri="{FF2B5EF4-FFF2-40B4-BE49-F238E27FC236}">
                <a16:creationId xmlns:a16="http://schemas.microsoft.com/office/drawing/2014/main" id="{3A787116-CE0D-A911-EEB5-52E0E7D26461}"/>
              </a:ext>
            </a:extLst>
          </p:cNvPr>
          <p:cNvPicPr>
            <a:picLocks noChangeAspect="1"/>
          </p:cNvPicPr>
          <p:nvPr/>
        </p:nvPicPr>
        <p:blipFill>
          <a:blip r:embed="rId3"/>
          <a:stretch>
            <a:fillRect/>
          </a:stretch>
        </p:blipFill>
        <p:spPr>
          <a:xfrm>
            <a:off x="504190" y="528187"/>
            <a:ext cx="11666220" cy="6000179"/>
          </a:xfrm>
          <a:prstGeom prst="rect">
            <a:avLst/>
          </a:prstGeom>
        </p:spPr>
      </p:pic>
      <p:sp>
        <p:nvSpPr>
          <p:cNvPr id="4" name="Date Placeholder 3">
            <a:extLst>
              <a:ext uri="{FF2B5EF4-FFF2-40B4-BE49-F238E27FC236}">
                <a16:creationId xmlns:a16="http://schemas.microsoft.com/office/drawing/2014/main" id="{03140EFF-D7F8-CFBB-D156-808A5E21D65E}"/>
              </a:ext>
            </a:extLst>
          </p:cNvPr>
          <p:cNvSpPr>
            <a:spLocks noGrp="1"/>
          </p:cNvSpPr>
          <p:nvPr>
            <p:ph type="dt" sz="half" idx="10"/>
          </p:nvPr>
        </p:nvSpPr>
        <p:spPr/>
        <p:txBody>
          <a:bodyPr/>
          <a:lstStyle/>
          <a:p>
            <a:r>
              <a:rPr lang="en-US" dirty="0"/>
              <a:t>29 May 2024</a:t>
            </a:r>
          </a:p>
        </p:txBody>
      </p:sp>
      <p:sp>
        <p:nvSpPr>
          <p:cNvPr id="5" name="Footer Placeholder 4">
            <a:extLst>
              <a:ext uri="{FF2B5EF4-FFF2-40B4-BE49-F238E27FC236}">
                <a16:creationId xmlns:a16="http://schemas.microsoft.com/office/drawing/2014/main" id="{D25C5278-2F62-09E8-8781-F44594E5A1A1}"/>
              </a:ext>
            </a:extLst>
          </p:cNvPr>
          <p:cNvSpPr>
            <a:spLocks noGrp="1"/>
          </p:cNvSpPr>
          <p:nvPr>
            <p:ph type="ftr" sz="quarter" idx="11"/>
          </p:nvPr>
        </p:nvSpPr>
        <p:spPr/>
        <p:txBody>
          <a:bodyPr/>
          <a:lstStyle/>
          <a:p>
            <a:r>
              <a:rPr lang="en-US" dirty="0"/>
              <a:t>Tiziano Baroncelli | </a:t>
            </a:r>
            <a:r>
              <a:rPr lang="en-GB" dirty="0"/>
              <a:t>Engineering Development of the DarkSide 20k AAr Cryogenic System</a:t>
            </a:r>
            <a:endParaRPr lang="en-US" dirty="0"/>
          </a:p>
        </p:txBody>
      </p:sp>
      <p:sp>
        <p:nvSpPr>
          <p:cNvPr id="6" name="Slide Number Placeholder 5">
            <a:extLst>
              <a:ext uri="{FF2B5EF4-FFF2-40B4-BE49-F238E27FC236}">
                <a16:creationId xmlns:a16="http://schemas.microsoft.com/office/drawing/2014/main" id="{2C5CA18E-3CC6-5249-DBC7-D8C1A7FCBD82}"/>
              </a:ext>
            </a:extLst>
          </p:cNvPr>
          <p:cNvSpPr>
            <a:spLocks noGrp="1"/>
          </p:cNvSpPr>
          <p:nvPr>
            <p:ph type="sldNum" sz="quarter" idx="12"/>
          </p:nvPr>
        </p:nvSpPr>
        <p:spPr/>
        <p:txBody>
          <a:bodyPr/>
          <a:lstStyle/>
          <a:p>
            <a:fld id="{36B5EA5A-BC32-A742-B11B-8E7414D5B535}" type="slidenum">
              <a:rPr lang="en-US" smtClean="0"/>
              <a:pPr/>
              <a:t>3</a:t>
            </a:fld>
            <a:endParaRPr lang="en-US" dirty="0"/>
          </a:p>
        </p:txBody>
      </p:sp>
      <p:sp>
        <p:nvSpPr>
          <p:cNvPr id="11" name="Title 6">
            <a:extLst>
              <a:ext uri="{FF2B5EF4-FFF2-40B4-BE49-F238E27FC236}">
                <a16:creationId xmlns:a16="http://schemas.microsoft.com/office/drawing/2014/main" id="{28A29C6B-0E8E-0BA8-EA77-BA13A6395C46}"/>
              </a:ext>
            </a:extLst>
          </p:cNvPr>
          <p:cNvSpPr txBox="1">
            <a:spLocks/>
          </p:cNvSpPr>
          <p:nvPr/>
        </p:nvSpPr>
        <p:spPr>
          <a:xfrm>
            <a:off x="407202" y="120903"/>
            <a:ext cx="10888661" cy="510656"/>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a:lstStyle>
          <a:p>
            <a:r>
              <a:rPr lang="en-US" sz="2800" dirty="0"/>
              <a:t>1. Overview of the DarkSide 20k experiment</a:t>
            </a:r>
            <a:endParaRPr lang="en-GB" sz="2800" dirty="0"/>
          </a:p>
        </p:txBody>
      </p:sp>
      <p:sp>
        <p:nvSpPr>
          <p:cNvPr id="14" name="TextBox 13">
            <a:extLst>
              <a:ext uri="{FF2B5EF4-FFF2-40B4-BE49-F238E27FC236}">
                <a16:creationId xmlns:a16="http://schemas.microsoft.com/office/drawing/2014/main" id="{7398B13A-E156-085E-A3C8-FEF26200BFFD}"/>
              </a:ext>
            </a:extLst>
          </p:cNvPr>
          <p:cNvSpPr txBox="1"/>
          <p:nvPr/>
        </p:nvSpPr>
        <p:spPr>
          <a:xfrm>
            <a:off x="5743552" y="5985008"/>
            <a:ext cx="4752975" cy="276999"/>
          </a:xfrm>
          <a:prstGeom prst="rect">
            <a:avLst/>
          </a:prstGeom>
          <a:noFill/>
        </p:spPr>
        <p:txBody>
          <a:bodyPr wrap="square">
            <a:spAutoFit/>
          </a:bodyPr>
          <a:lstStyle/>
          <a:p>
            <a:pPr algn="ctr"/>
            <a:r>
              <a:rPr lang="en-US" sz="1200" i="1" dirty="0">
                <a:solidFill>
                  <a:srgbClr val="000000"/>
                </a:solidFill>
              </a:rPr>
              <a:t>Fig. 1.2 – Full 3D CAD model of the DarkSide 20k experiment.</a:t>
            </a:r>
            <a:endParaRPr lang="en-GB" sz="1200" i="1" dirty="0">
              <a:solidFill>
                <a:srgbClr val="000000"/>
              </a:solidFill>
            </a:endParaRPr>
          </a:p>
        </p:txBody>
      </p:sp>
      <p:sp>
        <p:nvSpPr>
          <p:cNvPr id="12" name="Rectangle 11">
            <a:extLst>
              <a:ext uri="{FF2B5EF4-FFF2-40B4-BE49-F238E27FC236}">
                <a16:creationId xmlns:a16="http://schemas.microsoft.com/office/drawing/2014/main" id="{2AC6517B-F6E6-E948-3782-15F942197A7E}"/>
              </a:ext>
            </a:extLst>
          </p:cNvPr>
          <p:cNvSpPr/>
          <p:nvPr/>
        </p:nvSpPr>
        <p:spPr>
          <a:xfrm>
            <a:off x="2801620" y="2133600"/>
            <a:ext cx="4053839" cy="3672253"/>
          </a:xfrm>
          <a:prstGeom prst="rect">
            <a:avLst/>
          </a:prstGeom>
          <a:noFill/>
          <a:ln w="12700">
            <a:solidFill>
              <a:schemeClr val="tx1"/>
            </a:solidFill>
            <a:prstDash val="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5" name="Rectangle 14">
            <a:extLst>
              <a:ext uri="{FF2B5EF4-FFF2-40B4-BE49-F238E27FC236}">
                <a16:creationId xmlns:a16="http://schemas.microsoft.com/office/drawing/2014/main" id="{732A3DAA-F080-BF1A-28C0-04BC9D3D67A0}"/>
              </a:ext>
            </a:extLst>
          </p:cNvPr>
          <p:cNvSpPr/>
          <p:nvPr/>
        </p:nvSpPr>
        <p:spPr>
          <a:xfrm>
            <a:off x="6406275" y="599424"/>
            <a:ext cx="3169525" cy="4871736"/>
          </a:xfrm>
          <a:prstGeom prst="rect">
            <a:avLst/>
          </a:prstGeom>
          <a:noFill/>
          <a:ln w="12700">
            <a:solidFill>
              <a:schemeClr val="tx1"/>
            </a:solidFill>
            <a:prstDash val="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6" name="TextBox 15">
            <a:extLst>
              <a:ext uri="{FF2B5EF4-FFF2-40B4-BE49-F238E27FC236}">
                <a16:creationId xmlns:a16="http://schemas.microsoft.com/office/drawing/2014/main" id="{4AF89172-C41F-0614-25A8-46EA66B50E4D}"/>
              </a:ext>
            </a:extLst>
          </p:cNvPr>
          <p:cNvSpPr txBox="1"/>
          <p:nvPr/>
        </p:nvSpPr>
        <p:spPr>
          <a:xfrm>
            <a:off x="840257" y="3831226"/>
            <a:ext cx="1949983" cy="276999"/>
          </a:xfrm>
          <a:prstGeom prst="rect">
            <a:avLst/>
          </a:prstGeom>
          <a:noFill/>
          <a:ln>
            <a:noFill/>
          </a:ln>
        </p:spPr>
        <p:txBody>
          <a:bodyPr wrap="square" lIns="0" tIns="0" rIns="0" bIns="0" rtlCol="0">
            <a:spAutoFit/>
          </a:bodyPr>
          <a:lstStyle/>
          <a:p>
            <a:pPr algn="ctr"/>
            <a:r>
              <a:rPr lang="en-US" dirty="0"/>
              <a:t>DS-20k cryostat</a:t>
            </a:r>
            <a:endParaRPr lang="en-US" sz="1400" dirty="0"/>
          </a:p>
        </p:txBody>
      </p:sp>
      <p:sp>
        <p:nvSpPr>
          <p:cNvPr id="17" name="TextBox 16">
            <a:extLst>
              <a:ext uri="{FF2B5EF4-FFF2-40B4-BE49-F238E27FC236}">
                <a16:creationId xmlns:a16="http://schemas.microsoft.com/office/drawing/2014/main" id="{F798803B-8BB7-EFA2-6A3E-186C7E20BFD7}"/>
              </a:ext>
            </a:extLst>
          </p:cNvPr>
          <p:cNvSpPr txBox="1"/>
          <p:nvPr/>
        </p:nvSpPr>
        <p:spPr>
          <a:xfrm>
            <a:off x="9739490" y="3277228"/>
            <a:ext cx="1949983" cy="553998"/>
          </a:xfrm>
          <a:prstGeom prst="rect">
            <a:avLst/>
          </a:prstGeom>
          <a:noFill/>
          <a:ln>
            <a:noFill/>
          </a:ln>
        </p:spPr>
        <p:txBody>
          <a:bodyPr wrap="square" lIns="0" tIns="0" rIns="0" bIns="0" rtlCol="0">
            <a:spAutoFit/>
          </a:bodyPr>
          <a:lstStyle/>
          <a:p>
            <a:pPr algn="ctr"/>
            <a:r>
              <a:rPr lang="en-US" dirty="0"/>
              <a:t>DS-20k proximity cryogenics</a:t>
            </a:r>
            <a:endParaRPr lang="en-US" sz="1400" dirty="0"/>
          </a:p>
        </p:txBody>
      </p:sp>
      <p:sp>
        <p:nvSpPr>
          <p:cNvPr id="2" name="Content Placeholder 7">
            <a:extLst>
              <a:ext uri="{FF2B5EF4-FFF2-40B4-BE49-F238E27FC236}">
                <a16:creationId xmlns:a16="http://schemas.microsoft.com/office/drawing/2014/main" id="{ED0F7096-5688-3D25-A27C-FB165710CC90}"/>
              </a:ext>
            </a:extLst>
          </p:cNvPr>
          <p:cNvSpPr txBox="1">
            <a:spLocks/>
          </p:cNvSpPr>
          <p:nvPr/>
        </p:nvSpPr>
        <p:spPr>
          <a:xfrm>
            <a:off x="407987" y="631559"/>
            <a:ext cx="5616574" cy="5134241"/>
          </a:xfrm>
          <a:prstGeom prst="rect">
            <a:avLst/>
          </a:prstGeom>
        </p:spPr>
        <p:txBody>
          <a:bodyPr>
            <a:normAutofit/>
          </a:bodyPr>
          <a:lstStyle>
            <a:lvl1pPr marL="0" indent="0" algn="l" defTabSz="914400" rtl="0" eaLnBrk="1" latinLnBrk="0" hangingPunct="1">
              <a:lnSpc>
                <a:spcPct val="90000"/>
              </a:lnSpc>
              <a:spcBef>
                <a:spcPts val="1000"/>
              </a:spcBef>
              <a:spcAft>
                <a:spcPts val="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algn="just"/>
            <a:r>
              <a:rPr lang="en-US" sz="2000" b="0" dirty="0"/>
              <a:t>Cryogenic fluid handling system composed of 9 valve boxes (VB), 16 cold + 18 warm transfer lines (TL), and two warm skids (WP)</a:t>
            </a:r>
          </a:p>
        </p:txBody>
      </p:sp>
    </p:spTree>
    <p:extLst>
      <p:ext uri="{BB962C8B-B14F-4D97-AF65-F5344CB8AC3E}">
        <p14:creationId xmlns:p14="http://schemas.microsoft.com/office/powerpoint/2010/main" val="41868490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6"/>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5"/>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7"/>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5" grpId="0" animBg="1"/>
      <p:bldP spid="16" grpId="0"/>
      <p:bldP spid="17" grpId="0"/>
      <p:bldP spid="2"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03140EFF-D7F8-CFBB-D156-808A5E21D65E}"/>
              </a:ext>
            </a:extLst>
          </p:cNvPr>
          <p:cNvSpPr>
            <a:spLocks noGrp="1"/>
          </p:cNvSpPr>
          <p:nvPr>
            <p:ph type="dt" sz="half" idx="10"/>
          </p:nvPr>
        </p:nvSpPr>
        <p:spPr/>
        <p:txBody>
          <a:bodyPr/>
          <a:lstStyle/>
          <a:p>
            <a:r>
              <a:rPr lang="en-US" dirty="0"/>
              <a:t>29 May 2024</a:t>
            </a:r>
          </a:p>
        </p:txBody>
      </p:sp>
      <p:sp>
        <p:nvSpPr>
          <p:cNvPr id="5" name="Footer Placeholder 4">
            <a:extLst>
              <a:ext uri="{FF2B5EF4-FFF2-40B4-BE49-F238E27FC236}">
                <a16:creationId xmlns:a16="http://schemas.microsoft.com/office/drawing/2014/main" id="{D25C5278-2F62-09E8-8781-F44594E5A1A1}"/>
              </a:ext>
            </a:extLst>
          </p:cNvPr>
          <p:cNvSpPr>
            <a:spLocks noGrp="1"/>
          </p:cNvSpPr>
          <p:nvPr>
            <p:ph type="ftr" sz="quarter" idx="11"/>
          </p:nvPr>
        </p:nvSpPr>
        <p:spPr/>
        <p:txBody>
          <a:bodyPr/>
          <a:lstStyle/>
          <a:p>
            <a:r>
              <a:rPr lang="en-US" dirty="0"/>
              <a:t>Tiziano Baroncelli | </a:t>
            </a:r>
            <a:r>
              <a:rPr lang="en-GB" dirty="0"/>
              <a:t>Engineering Development of the DarkSide 20k AAr Cryogenic System</a:t>
            </a:r>
            <a:endParaRPr lang="en-US" dirty="0"/>
          </a:p>
        </p:txBody>
      </p:sp>
      <p:sp>
        <p:nvSpPr>
          <p:cNvPr id="6" name="Slide Number Placeholder 5">
            <a:extLst>
              <a:ext uri="{FF2B5EF4-FFF2-40B4-BE49-F238E27FC236}">
                <a16:creationId xmlns:a16="http://schemas.microsoft.com/office/drawing/2014/main" id="{2C5CA18E-3CC6-5249-DBC7-D8C1A7FCBD82}"/>
              </a:ext>
            </a:extLst>
          </p:cNvPr>
          <p:cNvSpPr>
            <a:spLocks noGrp="1"/>
          </p:cNvSpPr>
          <p:nvPr>
            <p:ph type="sldNum" sz="quarter" idx="12"/>
          </p:nvPr>
        </p:nvSpPr>
        <p:spPr/>
        <p:txBody>
          <a:bodyPr/>
          <a:lstStyle/>
          <a:p>
            <a:fld id="{36B5EA5A-BC32-A742-B11B-8E7414D5B535}" type="slidenum">
              <a:rPr lang="en-US" smtClean="0"/>
              <a:pPr/>
              <a:t>30</a:t>
            </a:fld>
            <a:endParaRPr lang="en-US" dirty="0"/>
          </a:p>
        </p:txBody>
      </p:sp>
      <p:pic>
        <p:nvPicPr>
          <p:cNvPr id="41" name="Picture 40">
            <a:extLst>
              <a:ext uri="{FF2B5EF4-FFF2-40B4-BE49-F238E27FC236}">
                <a16:creationId xmlns:a16="http://schemas.microsoft.com/office/drawing/2014/main" id="{0A48E5BD-CB95-43C9-AA4C-F682EDDAB681}"/>
              </a:ext>
            </a:extLst>
          </p:cNvPr>
          <p:cNvPicPr>
            <a:picLocks noChangeAspect="1"/>
          </p:cNvPicPr>
          <p:nvPr/>
        </p:nvPicPr>
        <p:blipFill>
          <a:blip r:embed="rId2"/>
          <a:stretch>
            <a:fillRect/>
          </a:stretch>
        </p:blipFill>
        <p:spPr>
          <a:xfrm>
            <a:off x="308447" y="788180"/>
            <a:ext cx="5787553" cy="4601531"/>
          </a:xfrm>
          <a:prstGeom prst="rect">
            <a:avLst/>
          </a:prstGeom>
        </p:spPr>
      </p:pic>
      <p:grpSp>
        <p:nvGrpSpPr>
          <p:cNvPr id="45" name="Group 44">
            <a:extLst>
              <a:ext uri="{FF2B5EF4-FFF2-40B4-BE49-F238E27FC236}">
                <a16:creationId xmlns:a16="http://schemas.microsoft.com/office/drawing/2014/main" id="{785D5928-9C3C-6D66-BE68-FCA403DCFE96}"/>
              </a:ext>
            </a:extLst>
          </p:cNvPr>
          <p:cNvGrpSpPr/>
          <p:nvPr/>
        </p:nvGrpSpPr>
        <p:grpSpPr>
          <a:xfrm>
            <a:off x="6407240" y="832071"/>
            <a:ext cx="5289460" cy="4721004"/>
            <a:chOff x="6547920" y="1100210"/>
            <a:chExt cx="5083522" cy="4557640"/>
          </a:xfrm>
        </p:grpSpPr>
        <p:pic>
          <p:nvPicPr>
            <p:cNvPr id="42" name="Picture 41">
              <a:extLst>
                <a:ext uri="{FF2B5EF4-FFF2-40B4-BE49-F238E27FC236}">
                  <a16:creationId xmlns:a16="http://schemas.microsoft.com/office/drawing/2014/main" id="{149BC22E-2005-7CE5-8C24-6D6273A22B76}"/>
                </a:ext>
              </a:extLst>
            </p:cNvPr>
            <p:cNvPicPr>
              <a:picLocks noChangeAspect="1"/>
            </p:cNvPicPr>
            <p:nvPr/>
          </p:nvPicPr>
          <p:blipFill>
            <a:blip r:embed="rId3"/>
            <a:stretch>
              <a:fillRect/>
            </a:stretch>
          </p:blipFill>
          <p:spPr>
            <a:xfrm>
              <a:off x="6547920" y="1100210"/>
              <a:ext cx="5083522" cy="4557640"/>
            </a:xfrm>
            <a:prstGeom prst="rect">
              <a:avLst/>
            </a:prstGeom>
          </p:spPr>
        </p:pic>
        <p:sp>
          <p:nvSpPr>
            <p:cNvPr id="43" name="Rectangle 42">
              <a:extLst>
                <a:ext uri="{FF2B5EF4-FFF2-40B4-BE49-F238E27FC236}">
                  <a16:creationId xmlns:a16="http://schemas.microsoft.com/office/drawing/2014/main" id="{3998F8A5-EB30-914E-4208-D5CE4C3C157B}"/>
                </a:ext>
              </a:extLst>
            </p:cNvPr>
            <p:cNvSpPr/>
            <p:nvPr/>
          </p:nvSpPr>
          <p:spPr>
            <a:xfrm>
              <a:off x="6621780" y="1226820"/>
              <a:ext cx="678180" cy="495300"/>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4" name="Rectangle 43">
              <a:extLst>
                <a:ext uri="{FF2B5EF4-FFF2-40B4-BE49-F238E27FC236}">
                  <a16:creationId xmlns:a16="http://schemas.microsoft.com/office/drawing/2014/main" id="{278E4482-0903-821E-565E-84A7F1822784}"/>
                </a:ext>
              </a:extLst>
            </p:cNvPr>
            <p:cNvSpPr/>
            <p:nvPr/>
          </p:nvSpPr>
          <p:spPr>
            <a:xfrm>
              <a:off x="6789420" y="1149740"/>
              <a:ext cx="541020" cy="495300"/>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150" dirty="0">
                  <a:solidFill>
                    <a:srgbClr val="000000"/>
                  </a:solidFill>
                  <a:latin typeface="+mj-lt"/>
                  <a:ea typeface="Calibri Light" panose="020F0302020204030204" pitchFamily="34" charset="0"/>
                  <a:cs typeface="Calibri Light" panose="020F0302020204030204" pitchFamily="34" charset="0"/>
                </a:rPr>
                <a:t>Steel</a:t>
              </a:r>
              <a:endParaRPr lang="en-GB" sz="1150" dirty="0">
                <a:solidFill>
                  <a:srgbClr val="000000"/>
                </a:solidFill>
                <a:latin typeface="+mj-lt"/>
                <a:ea typeface="Calibri Light" panose="020F0302020204030204" pitchFamily="34" charset="0"/>
                <a:cs typeface="Calibri Light" panose="020F0302020204030204" pitchFamily="34" charset="0"/>
              </a:endParaRPr>
            </a:p>
          </p:txBody>
        </p:sp>
      </p:grpSp>
      <p:sp>
        <p:nvSpPr>
          <p:cNvPr id="46" name="TextBox 45">
            <a:extLst>
              <a:ext uri="{FF2B5EF4-FFF2-40B4-BE49-F238E27FC236}">
                <a16:creationId xmlns:a16="http://schemas.microsoft.com/office/drawing/2014/main" id="{1348E7D5-478C-F374-954E-83BD03476214}"/>
              </a:ext>
            </a:extLst>
          </p:cNvPr>
          <p:cNvSpPr txBox="1"/>
          <p:nvPr/>
        </p:nvSpPr>
        <p:spPr>
          <a:xfrm>
            <a:off x="308447" y="5674073"/>
            <a:ext cx="4752975" cy="276999"/>
          </a:xfrm>
          <a:prstGeom prst="rect">
            <a:avLst/>
          </a:prstGeom>
          <a:noFill/>
        </p:spPr>
        <p:txBody>
          <a:bodyPr wrap="square">
            <a:spAutoFit/>
          </a:bodyPr>
          <a:lstStyle/>
          <a:p>
            <a:pPr algn="ctr"/>
            <a:r>
              <a:rPr lang="en-US" sz="1200" i="1" dirty="0">
                <a:solidFill>
                  <a:srgbClr val="000000"/>
                </a:solidFill>
              </a:rPr>
              <a:t>Fig. 1.2 – Detail of the DarkSide 20k inner vessel.</a:t>
            </a:r>
            <a:endParaRPr lang="en-GB" sz="1200" i="1" dirty="0">
              <a:solidFill>
                <a:srgbClr val="000000"/>
              </a:solidFill>
            </a:endParaRPr>
          </a:p>
        </p:txBody>
      </p:sp>
      <p:sp>
        <p:nvSpPr>
          <p:cNvPr id="47" name="TextBox 46">
            <a:extLst>
              <a:ext uri="{FF2B5EF4-FFF2-40B4-BE49-F238E27FC236}">
                <a16:creationId xmlns:a16="http://schemas.microsoft.com/office/drawing/2014/main" id="{C28164D4-F451-3D6A-DD2A-0E8772C6223D}"/>
              </a:ext>
            </a:extLst>
          </p:cNvPr>
          <p:cNvSpPr txBox="1"/>
          <p:nvPr/>
        </p:nvSpPr>
        <p:spPr>
          <a:xfrm>
            <a:off x="6618142" y="5674074"/>
            <a:ext cx="5170658" cy="276999"/>
          </a:xfrm>
          <a:prstGeom prst="rect">
            <a:avLst/>
          </a:prstGeom>
          <a:noFill/>
        </p:spPr>
        <p:txBody>
          <a:bodyPr wrap="square">
            <a:spAutoFit/>
          </a:bodyPr>
          <a:lstStyle/>
          <a:p>
            <a:pPr algn="ctr"/>
            <a:r>
              <a:rPr lang="en-US" sz="1200" i="1" dirty="0">
                <a:solidFill>
                  <a:srgbClr val="000000"/>
                </a:solidFill>
              </a:rPr>
              <a:t>Fig. 1.3 – Detail of the DarkSide 20k inner vessel photosensitive devices.</a:t>
            </a:r>
            <a:endParaRPr lang="en-GB" sz="1200" i="1" dirty="0">
              <a:solidFill>
                <a:srgbClr val="000000"/>
              </a:solidFill>
            </a:endParaRPr>
          </a:p>
        </p:txBody>
      </p:sp>
      <p:sp>
        <p:nvSpPr>
          <p:cNvPr id="50" name="Title 6">
            <a:extLst>
              <a:ext uri="{FF2B5EF4-FFF2-40B4-BE49-F238E27FC236}">
                <a16:creationId xmlns:a16="http://schemas.microsoft.com/office/drawing/2014/main" id="{FB229B09-9887-BCBC-A89F-AD4297B41F12}"/>
              </a:ext>
            </a:extLst>
          </p:cNvPr>
          <p:cNvSpPr txBox="1">
            <a:spLocks/>
          </p:cNvSpPr>
          <p:nvPr/>
        </p:nvSpPr>
        <p:spPr>
          <a:xfrm>
            <a:off x="407202" y="120903"/>
            <a:ext cx="10888661" cy="510656"/>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a:lstStyle>
          <a:p>
            <a:r>
              <a:rPr lang="en-US" sz="2800" dirty="0"/>
              <a:t>1. Overview of the DarkSide 20k experiment</a:t>
            </a:r>
            <a:endParaRPr lang="en-GB" sz="2800" dirty="0"/>
          </a:p>
        </p:txBody>
      </p:sp>
    </p:spTree>
    <p:extLst>
      <p:ext uri="{BB962C8B-B14F-4D97-AF65-F5344CB8AC3E}">
        <p14:creationId xmlns:p14="http://schemas.microsoft.com/office/powerpoint/2010/main" val="308968972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2"/>
          </p:nvPr>
        </p:nvSpPr>
        <p:spPr/>
        <p:txBody>
          <a:bodyPr/>
          <a:lstStyle/>
          <a:p>
            <a:r>
              <a:rPr lang="fr-FR" sz="1400" dirty="0"/>
              <a:t>26 </a:t>
            </a:r>
            <a:r>
              <a:rPr lang="fr-FR" sz="1400" dirty="0" err="1"/>
              <a:t>October</a:t>
            </a:r>
            <a:r>
              <a:rPr lang="fr-FR" sz="1400" dirty="0"/>
              <a:t> 2017</a:t>
            </a:r>
            <a:endParaRPr lang="en-US" sz="1400" dirty="0"/>
          </a:p>
        </p:txBody>
      </p:sp>
      <p:sp>
        <p:nvSpPr>
          <p:cNvPr id="5" name="Footer Placeholder 4"/>
          <p:cNvSpPr>
            <a:spLocks noGrp="1"/>
          </p:cNvSpPr>
          <p:nvPr>
            <p:ph type="ftr" sz="quarter" idx="3"/>
          </p:nvPr>
        </p:nvSpPr>
        <p:spPr/>
        <p:txBody>
          <a:bodyPr/>
          <a:lstStyle/>
          <a:p>
            <a:pPr algn="ctr"/>
            <a:r>
              <a:rPr lang="en-US" sz="1400" dirty="0" err="1"/>
              <a:t>ProtoDUNE</a:t>
            </a:r>
            <a:r>
              <a:rPr lang="en-US" sz="1400" dirty="0"/>
              <a:t> cryogenics</a:t>
            </a:r>
          </a:p>
        </p:txBody>
      </p:sp>
      <p:cxnSp>
        <p:nvCxnSpPr>
          <p:cNvPr id="7" name="Straight Connector 6"/>
          <p:cNvCxnSpPr/>
          <p:nvPr/>
        </p:nvCxnSpPr>
        <p:spPr>
          <a:xfrm>
            <a:off x="1524000" y="657729"/>
            <a:ext cx="9144000" cy="48127"/>
          </a:xfrm>
          <a:prstGeom prst="line">
            <a:avLst/>
          </a:prstGeom>
          <a:effectLst/>
        </p:spPr>
        <p:style>
          <a:lnRef idx="2">
            <a:schemeClr val="dk1"/>
          </a:lnRef>
          <a:fillRef idx="0">
            <a:schemeClr val="dk1"/>
          </a:fillRef>
          <a:effectRef idx="1">
            <a:schemeClr val="dk1"/>
          </a:effectRef>
          <a:fontRef idx="minor">
            <a:schemeClr val="tx1"/>
          </a:fontRef>
        </p:style>
      </p:cxnSp>
      <p:grpSp>
        <p:nvGrpSpPr>
          <p:cNvPr id="6" name="Group 5"/>
          <p:cNvGrpSpPr/>
          <p:nvPr/>
        </p:nvGrpSpPr>
        <p:grpSpPr>
          <a:xfrm>
            <a:off x="6537255" y="861426"/>
            <a:ext cx="4599570" cy="3156781"/>
            <a:chOff x="416179" y="538944"/>
            <a:chExt cx="3449677" cy="2367586"/>
          </a:xfrm>
        </p:grpSpPr>
        <p:pic>
          <p:nvPicPr>
            <p:cNvPr id="37" name="Picture 36" descr="Image result for alumina"/>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416179" y="550472"/>
              <a:ext cx="3449677" cy="2356057"/>
            </a:xfrm>
            <a:prstGeom prst="rect">
              <a:avLst/>
            </a:prstGeom>
            <a:noFill/>
          </p:spPr>
        </p:pic>
        <p:sp>
          <p:nvSpPr>
            <p:cNvPr id="38" name="Rectangle 37"/>
            <p:cNvSpPr/>
            <p:nvPr/>
          </p:nvSpPr>
          <p:spPr>
            <a:xfrm>
              <a:off x="431520" y="538944"/>
              <a:ext cx="3434336" cy="2367586"/>
            </a:xfrm>
            <a:prstGeom prst="rect">
              <a:avLst/>
            </a:prstGeom>
            <a:solidFill>
              <a:schemeClr val="accent6">
                <a:lumMod val="75000"/>
                <a:alpha val="60000"/>
              </a:schemeClr>
            </a:solid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n-GB" sz="2400"/>
            </a:p>
          </p:txBody>
        </p:sp>
        <mc:AlternateContent xmlns:mc="http://schemas.openxmlformats.org/markup-compatibility/2006" xmlns:a14="http://schemas.microsoft.com/office/drawing/2010/main">
          <mc:Choice Requires="a14">
            <p:sp>
              <p:nvSpPr>
                <p:cNvPr id="39" name="TextBox 5"/>
                <p:cNvSpPr txBox="1"/>
                <p:nvPr/>
              </p:nvSpPr>
              <p:spPr>
                <a:xfrm>
                  <a:off x="529389" y="2377371"/>
                  <a:ext cx="2560797" cy="276999"/>
                </a:xfrm>
                <a:prstGeom prst="rect">
                  <a:avLst/>
                </a:prstGeom>
                <a:noFill/>
              </p:spPr>
              <p:txBody>
                <a:bodyPr wrap="none" lIns="0" tIns="0" rIns="0" bIns="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14:m>
                    <m:oMathPara xmlns:m="http://schemas.openxmlformats.org/officeDocument/2006/math">
                      <m:oMathParaPr>
                        <m:jc m:val="centerGroup"/>
                      </m:oMathParaPr>
                      <m:oMath xmlns:m="http://schemas.openxmlformats.org/officeDocument/2006/math">
                        <m:r>
                          <a:rPr lang="es-ES" sz="2400" i="1">
                            <a:solidFill>
                              <a:schemeClr val="bg1"/>
                            </a:solidFill>
                            <a:latin typeface="Cambria Math" panose="02040503050406030204" pitchFamily="18" charset="0"/>
                          </a:rPr>
                          <m:t>𝐶𝑢𝑂</m:t>
                        </m:r>
                        <m:r>
                          <a:rPr lang="es-ES" sz="2400" i="1">
                            <a:solidFill>
                              <a:schemeClr val="bg1"/>
                            </a:solidFill>
                            <a:latin typeface="Cambria Math" panose="02040503050406030204" pitchFamily="18" charset="0"/>
                          </a:rPr>
                          <m:t>+</m:t>
                        </m:r>
                        <m:sSub>
                          <m:sSubPr>
                            <m:ctrlPr>
                              <a:rPr lang="es-ES" sz="2400" i="1">
                                <a:solidFill>
                                  <a:schemeClr val="bg1"/>
                                </a:solidFill>
                                <a:latin typeface="Cambria Math" panose="02040503050406030204" pitchFamily="18" charset="0"/>
                              </a:rPr>
                            </m:ctrlPr>
                          </m:sSubPr>
                          <m:e>
                            <m:r>
                              <a:rPr lang="es-ES" sz="2400" i="1">
                                <a:solidFill>
                                  <a:schemeClr val="bg1"/>
                                </a:solidFill>
                                <a:latin typeface="Cambria Math" panose="02040503050406030204" pitchFamily="18" charset="0"/>
                              </a:rPr>
                              <m:t>𝐻</m:t>
                            </m:r>
                          </m:e>
                          <m:sub>
                            <m:r>
                              <a:rPr lang="es-ES" sz="2400" i="1">
                                <a:solidFill>
                                  <a:schemeClr val="bg1"/>
                                </a:solidFill>
                                <a:latin typeface="Cambria Math" panose="02040503050406030204" pitchFamily="18" charset="0"/>
                              </a:rPr>
                              <m:t>2</m:t>
                            </m:r>
                          </m:sub>
                        </m:sSub>
                        <m:r>
                          <a:rPr lang="es-ES" sz="2400" i="1">
                            <a:solidFill>
                              <a:schemeClr val="bg1"/>
                            </a:solidFill>
                            <a:latin typeface="Cambria Math" panose="02040503050406030204" pitchFamily="18" charset="0"/>
                            <a:ea typeface="Cambria Math" panose="02040503050406030204" pitchFamily="18" charset="0"/>
                          </a:rPr>
                          <m:t>→</m:t>
                        </m:r>
                        <m:sSub>
                          <m:sSubPr>
                            <m:ctrlPr>
                              <a:rPr lang="es-ES" sz="2400" i="1">
                                <a:solidFill>
                                  <a:schemeClr val="bg1"/>
                                </a:solidFill>
                                <a:latin typeface="Cambria Math" panose="02040503050406030204" pitchFamily="18" charset="0"/>
                                <a:ea typeface="Cambria Math" panose="02040503050406030204" pitchFamily="18" charset="0"/>
                              </a:rPr>
                            </m:ctrlPr>
                          </m:sSubPr>
                          <m:e>
                            <m:r>
                              <m:rPr>
                                <m:sty m:val="p"/>
                              </m:rPr>
                              <a:rPr lang="es-ES" sz="2400">
                                <a:solidFill>
                                  <a:schemeClr val="bg1"/>
                                </a:solidFill>
                                <a:latin typeface="Cambria Math" panose="02040503050406030204" pitchFamily="18" charset="0"/>
                                <a:ea typeface="Cambria Math" panose="02040503050406030204" pitchFamily="18" charset="0"/>
                              </a:rPr>
                              <m:t>H</m:t>
                            </m:r>
                          </m:e>
                          <m:sub>
                            <m:r>
                              <a:rPr lang="es-ES" sz="2400">
                                <a:solidFill>
                                  <a:schemeClr val="bg1"/>
                                </a:solidFill>
                                <a:latin typeface="Cambria Math" panose="02040503050406030204" pitchFamily="18" charset="0"/>
                                <a:ea typeface="Cambria Math" panose="02040503050406030204" pitchFamily="18" charset="0"/>
                              </a:rPr>
                              <m:t>2</m:t>
                            </m:r>
                          </m:sub>
                        </m:sSub>
                        <m:r>
                          <m:rPr>
                            <m:sty m:val="p"/>
                          </m:rPr>
                          <a:rPr lang="es-ES" sz="2400">
                            <a:solidFill>
                              <a:schemeClr val="bg1"/>
                            </a:solidFill>
                            <a:latin typeface="Cambria Math" panose="02040503050406030204" pitchFamily="18" charset="0"/>
                            <a:ea typeface="Cambria Math" panose="02040503050406030204" pitchFamily="18" charset="0"/>
                          </a:rPr>
                          <m:t>O</m:t>
                        </m:r>
                        <m:r>
                          <a:rPr lang="es-ES" sz="2400">
                            <a:solidFill>
                              <a:schemeClr val="bg1"/>
                            </a:solidFill>
                            <a:latin typeface="Cambria Math" panose="02040503050406030204" pitchFamily="18" charset="0"/>
                            <a:ea typeface="Cambria Math" panose="02040503050406030204" pitchFamily="18" charset="0"/>
                          </a:rPr>
                          <m:t>+</m:t>
                        </m:r>
                        <m:r>
                          <a:rPr lang="es-ES" sz="2400" i="1">
                            <a:solidFill>
                              <a:schemeClr val="bg1"/>
                            </a:solidFill>
                            <a:latin typeface="Cambria Math" panose="02040503050406030204" pitchFamily="18" charset="0"/>
                          </a:rPr>
                          <m:t>𝐶</m:t>
                        </m:r>
                        <m:sSup>
                          <m:sSupPr>
                            <m:ctrlPr>
                              <a:rPr lang="es-ES" sz="2400" i="1">
                                <a:solidFill>
                                  <a:schemeClr val="bg1"/>
                                </a:solidFill>
                                <a:latin typeface="Cambria Math" panose="02040503050406030204" pitchFamily="18" charset="0"/>
                              </a:rPr>
                            </m:ctrlPr>
                          </m:sSupPr>
                          <m:e>
                            <m:r>
                              <a:rPr lang="es-ES" sz="2400" i="1">
                                <a:solidFill>
                                  <a:schemeClr val="bg1"/>
                                </a:solidFill>
                                <a:latin typeface="Cambria Math" panose="02040503050406030204" pitchFamily="18" charset="0"/>
                              </a:rPr>
                              <m:t>𝑢</m:t>
                            </m:r>
                          </m:e>
                          <m:sup>
                            <m:r>
                              <a:rPr lang="es-ES" sz="2400" i="1">
                                <a:solidFill>
                                  <a:schemeClr val="bg1"/>
                                </a:solidFill>
                                <a:latin typeface="Cambria Math" panose="02040503050406030204" pitchFamily="18" charset="0"/>
                              </a:rPr>
                              <m:t>2+</m:t>
                            </m:r>
                          </m:sup>
                        </m:sSup>
                      </m:oMath>
                    </m:oMathPara>
                  </a14:m>
                  <a:endParaRPr lang="en-GB" sz="2400" dirty="0">
                    <a:solidFill>
                      <a:schemeClr val="bg1"/>
                    </a:solidFill>
                  </a:endParaRPr>
                </a:p>
              </p:txBody>
            </p:sp>
          </mc:Choice>
          <mc:Fallback xmlns="">
            <p:sp>
              <p:nvSpPr>
                <p:cNvPr id="39" name="TextBox 5"/>
                <p:cNvSpPr txBox="1">
                  <a:spLocks noRot="1" noChangeAspect="1" noMove="1" noResize="1" noEditPoints="1" noAdjustHandles="1" noChangeArrowheads="1" noChangeShapeType="1" noTextEdit="1"/>
                </p:cNvSpPr>
                <p:nvPr/>
              </p:nvSpPr>
              <p:spPr>
                <a:xfrm>
                  <a:off x="529389" y="2377371"/>
                  <a:ext cx="2560797" cy="276999"/>
                </a:xfrm>
                <a:prstGeom prst="rect">
                  <a:avLst/>
                </a:prstGeom>
                <a:blipFill>
                  <a:blip r:embed="rId3"/>
                  <a:stretch>
                    <a:fillRect l="-1250" r="-179" b="-16393"/>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40" name="TextBox 12"/>
                <p:cNvSpPr txBox="1"/>
                <p:nvPr/>
              </p:nvSpPr>
              <p:spPr>
                <a:xfrm>
                  <a:off x="529389" y="1474703"/>
                  <a:ext cx="2027574" cy="518603"/>
                </a:xfrm>
                <a:prstGeom prst="rect">
                  <a:avLst/>
                </a:prstGeom>
                <a:noFill/>
              </p:spPr>
              <p:txBody>
                <a:bodyPr wrap="none" lIns="0" tIns="0" rIns="0" bIns="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14:m>
                    <m:oMathPara xmlns:m="http://schemas.openxmlformats.org/officeDocument/2006/math">
                      <m:oMathParaPr>
                        <m:jc m:val="centerGroup"/>
                      </m:oMathParaPr>
                      <m:oMath xmlns:m="http://schemas.openxmlformats.org/officeDocument/2006/math">
                        <m:r>
                          <a:rPr lang="es-ES" sz="2400" i="1">
                            <a:solidFill>
                              <a:schemeClr val="bg1"/>
                            </a:solidFill>
                            <a:latin typeface="Cambria Math" panose="02040503050406030204" pitchFamily="18" charset="0"/>
                          </a:rPr>
                          <m:t>𝐶</m:t>
                        </m:r>
                        <m:sSup>
                          <m:sSupPr>
                            <m:ctrlPr>
                              <a:rPr lang="es-ES" sz="2400" i="1">
                                <a:solidFill>
                                  <a:schemeClr val="bg1"/>
                                </a:solidFill>
                                <a:latin typeface="Cambria Math" panose="02040503050406030204" pitchFamily="18" charset="0"/>
                              </a:rPr>
                            </m:ctrlPr>
                          </m:sSupPr>
                          <m:e>
                            <m:r>
                              <a:rPr lang="es-ES" sz="2400" i="1">
                                <a:solidFill>
                                  <a:schemeClr val="bg1"/>
                                </a:solidFill>
                                <a:latin typeface="Cambria Math" panose="02040503050406030204" pitchFamily="18" charset="0"/>
                              </a:rPr>
                              <m:t>𝑢</m:t>
                            </m:r>
                          </m:e>
                          <m:sup>
                            <m:r>
                              <a:rPr lang="es-ES" sz="2400" i="1">
                                <a:solidFill>
                                  <a:schemeClr val="bg1"/>
                                </a:solidFill>
                                <a:latin typeface="Cambria Math" panose="02040503050406030204" pitchFamily="18" charset="0"/>
                              </a:rPr>
                              <m:t>2+</m:t>
                            </m:r>
                          </m:sup>
                        </m:sSup>
                        <m:r>
                          <a:rPr lang="es-ES" sz="2400" i="1">
                            <a:solidFill>
                              <a:schemeClr val="bg1"/>
                            </a:solidFill>
                            <a:latin typeface="Cambria Math" panose="02040503050406030204" pitchFamily="18" charset="0"/>
                          </a:rPr>
                          <m:t>+</m:t>
                        </m:r>
                        <m:sSub>
                          <m:sSubPr>
                            <m:ctrlPr>
                              <a:rPr lang="es-ES" sz="2400" i="1">
                                <a:solidFill>
                                  <a:schemeClr val="bg1"/>
                                </a:solidFill>
                                <a:latin typeface="Cambria Math" panose="02040503050406030204" pitchFamily="18" charset="0"/>
                              </a:rPr>
                            </m:ctrlPr>
                          </m:sSubPr>
                          <m:e>
                            <m:f>
                              <m:fPr>
                                <m:ctrlPr>
                                  <a:rPr lang="es-ES" sz="2400" i="1">
                                    <a:solidFill>
                                      <a:schemeClr val="bg1"/>
                                    </a:solidFill>
                                    <a:latin typeface="Cambria Math" panose="02040503050406030204" pitchFamily="18" charset="0"/>
                                  </a:rPr>
                                </m:ctrlPr>
                              </m:fPr>
                              <m:num>
                                <m:r>
                                  <a:rPr lang="es-ES" sz="2400" i="1">
                                    <a:solidFill>
                                      <a:schemeClr val="bg1"/>
                                    </a:solidFill>
                                    <a:latin typeface="Cambria Math" panose="02040503050406030204" pitchFamily="18" charset="0"/>
                                  </a:rPr>
                                  <m:t>1</m:t>
                                </m:r>
                              </m:num>
                              <m:den>
                                <m:r>
                                  <a:rPr lang="es-ES" sz="2400" i="1">
                                    <a:solidFill>
                                      <a:schemeClr val="bg1"/>
                                    </a:solidFill>
                                    <a:latin typeface="Cambria Math" panose="02040503050406030204" pitchFamily="18" charset="0"/>
                                  </a:rPr>
                                  <m:t>2</m:t>
                                </m:r>
                              </m:den>
                            </m:f>
                            <m:r>
                              <a:rPr lang="es-ES" sz="2400" i="1">
                                <a:solidFill>
                                  <a:schemeClr val="bg1"/>
                                </a:solidFill>
                                <a:latin typeface="Cambria Math" panose="02040503050406030204" pitchFamily="18" charset="0"/>
                              </a:rPr>
                              <m:t>𝑂</m:t>
                            </m:r>
                          </m:e>
                          <m:sub>
                            <m:r>
                              <a:rPr lang="es-ES" sz="2400" i="1">
                                <a:solidFill>
                                  <a:schemeClr val="bg1"/>
                                </a:solidFill>
                                <a:latin typeface="Cambria Math" panose="02040503050406030204" pitchFamily="18" charset="0"/>
                              </a:rPr>
                              <m:t>2</m:t>
                            </m:r>
                          </m:sub>
                        </m:sSub>
                        <m:r>
                          <a:rPr lang="es-ES" sz="2400" i="1">
                            <a:solidFill>
                              <a:schemeClr val="bg1"/>
                            </a:solidFill>
                            <a:latin typeface="Cambria Math" panose="02040503050406030204" pitchFamily="18" charset="0"/>
                            <a:ea typeface="Cambria Math" panose="02040503050406030204" pitchFamily="18" charset="0"/>
                          </a:rPr>
                          <m:t>→</m:t>
                        </m:r>
                        <m:r>
                          <a:rPr lang="es-ES" sz="2400" i="1">
                            <a:solidFill>
                              <a:schemeClr val="bg1"/>
                            </a:solidFill>
                            <a:latin typeface="Cambria Math" panose="02040503050406030204" pitchFamily="18" charset="0"/>
                            <a:ea typeface="Cambria Math" panose="02040503050406030204" pitchFamily="18" charset="0"/>
                          </a:rPr>
                          <m:t>𝐶𝑢𝑂</m:t>
                        </m:r>
                      </m:oMath>
                    </m:oMathPara>
                  </a14:m>
                  <a:endParaRPr lang="en-GB" sz="2400" dirty="0">
                    <a:solidFill>
                      <a:schemeClr val="bg1"/>
                    </a:solidFill>
                  </a:endParaRPr>
                </a:p>
              </p:txBody>
            </p:sp>
          </mc:Choice>
          <mc:Fallback xmlns="">
            <p:sp>
              <p:nvSpPr>
                <p:cNvPr id="40" name="TextBox 12"/>
                <p:cNvSpPr txBox="1">
                  <a:spLocks noRot="1" noChangeAspect="1" noMove="1" noResize="1" noEditPoints="1" noAdjustHandles="1" noChangeArrowheads="1" noChangeShapeType="1" noTextEdit="1"/>
                </p:cNvSpPr>
                <p:nvPr/>
              </p:nvSpPr>
              <p:spPr>
                <a:xfrm>
                  <a:off x="529389" y="1474703"/>
                  <a:ext cx="2027574" cy="518603"/>
                </a:xfrm>
                <a:prstGeom prst="rect">
                  <a:avLst/>
                </a:prstGeom>
                <a:blipFill>
                  <a:blip r:embed="rId4"/>
                  <a:stretch>
                    <a:fillRect/>
                  </a:stretch>
                </a:blipFill>
              </p:spPr>
              <p:txBody>
                <a:bodyPr/>
                <a:lstStyle/>
                <a:p>
                  <a:r>
                    <a:rPr lang="en-GB">
                      <a:noFill/>
                    </a:rPr>
                    <a:t> </a:t>
                  </a:r>
                </a:p>
              </p:txBody>
            </p:sp>
          </mc:Fallback>
        </mc:AlternateContent>
        <p:sp>
          <p:nvSpPr>
            <p:cNvPr id="41" name="TextBox 6"/>
            <p:cNvSpPr txBox="1"/>
            <p:nvPr/>
          </p:nvSpPr>
          <p:spPr>
            <a:xfrm>
              <a:off x="457200" y="1154501"/>
              <a:ext cx="1880061" cy="346249"/>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s-ES" sz="2400" dirty="0" err="1">
                  <a:solidFill>
                    <a:schemeClr val="bg1"/>
                  </a:solidFill>
                </a:rPr>
                <a:t>Oxidation</a:t>
              </a:r>
              <a:r>
                <a:rPr lang="es-ES" sz="2400" dirty="0">
                  <a:solidFill>
                    <a:schemeClr val="bg1"/>
                  </a:solidFill>
                </a:rPr>
                <a:t> – 87K</a:t>
              </a:r>
              <a:endParaRPr lang="en-GB" sz="2400" dirty="0">
                <a:solidFill>
                  <a:schemeClr val="bg1"/>
                </a:solidFill>
              </a:endParaRPr>
            </a:p>
          </p:txBody>
        </p:sp>
        <p:sp>
          <p:nvSpPr>
            <p:cNvPr id="42" name="TextBox 14"/>
            <p:cNvSpPr txBox="1"/>
            <p:nvPr/>
          </p:nvSpPr>
          <p:spPr>
            <a:xfrm>
              <a:off x="497305" y="2033121"/>
              <a:ext cx="3368550" cy="346249"/>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s-ES" sz="2400" dirty="0" err="1">
                  <a:solidFill>
                    <a:schemeClr val="bg1"/>
                  </a:solidFill>
                </a:rPr>
                <a:t>Regeneration</a:t>
              </a:r>
              <a:r>
                <a:rPr lang="es-ES" sz="2400" dirty="0">
                  <a:solidFill>
                    <a:schemeClr val="bg1"/>
                  </a:solidFill>
                </a:rPr>
                <a:t> – 420K</a:t>
              </a:r>
              <a:endParaRPr lang="en-GB" sz="2400" dirty="0">
                <a:solidFill>
                  <a:schemeClr val="bg1"/>
                </a:solidFill>
              </a:endParaRPr>
            </a:p>
          </p:txBody>
        </p:sp>
        <p:sp>
          <p:nvSpPr>
            <p:cNvPr id="43" name="TextBox 42"/>
            <p:cNvSpPr txBox="1"/>
            <p:nvPr/>
          </p:nvSpPr>
          <p:spPr>
            <a:xfrm>
              <a:off x="455704" y="606527"/>
              <a:ext cx="3410151" cy="438581"/>
            </a:xfrm>
            <a:prstGeom prst="rect">
              <a:avLst/>
            </a:prstGeom>
            <a:noFill/>
          </p:spPr>
          <p:txBody>
            <a:bodyPr wrap="square" rtlCol="0">
              <a:spAutoFit/>
            </a:bodyPr>
            <a:lstStyle/>
            <a:p>
              <a:r>
                <a:rPr lang="es-ES" sz="3200" b="1" dirty="0">
                  <a:solidFill>
                    <a:schemeClr val="bg1"/>
                  </a:solidFill>
                </a:rPr>
                <a:t>Cu-226 </a:t>
              </a:r>
              <a:r>
                <a:rPr lang="es-ES" sz="2400" dirty="0">
                  <a:solidFill>
                    <a:schemeClr val="bg1"/>
                  </a:solidFill>
                </a:rPr>
                <a:t>( Cu </a:t>
              </a:r>
              <a:r>
                <a:rPr lang="es-ES" sz="2400" dirty="0" err="1">
                  <a:solidFill>
                    <a:schemeClr val="bg1"/>
                  </a:solidFill>
                </a:rPr>
                <a:t>coated</a:t>
              </a:r>
              <a:r>
                <a:rPr lang="es-ES" sz="2400" dirty="0">
                  <a:solidFill>
                    <a:schemeClr val="bg1"/>
                  </a:solidFill>
                </a:rPr>
                <a:t> </a:t>
              </a:r>
              <a:r>
                <a:rPr lang="en-GB" sz="2400" dirty="0">
                  <a:solidFill>
                    <a:schemeClr val="bg1"/>
                  </a:solidFill>
                </a:rPr>
                <a:t>Al</a:t>
              </a:r>
              <a:r>
                <a:rPr lang="en-GB" sz="2400" baseline="-25000" dirty="0">
                  <a:solidFill>
                    <a:schemeClr val="bg1"/>
                  </a:solidFill>
                </a:rPr>
                <a:t>2</a:t>
              </a:r>
              <a:r>
                <a:rPr lang="en-GB" sz="2400" dirty="0">
                  <a:solidFill>
                    <a:schemeClr val="bg1"/>
                  </a:solidFill>
                </a:rPr>
                <a:t>O</a:t>
              </a:r>
              <a:r>
                <a:rPr lang="en-GB" sz="2400" baseline="-25000" dirty="0">
                  <a:solidFill>
                    <a:schemeClr val="bg1"/>
                  </a:solidFill>
                </a:rPr>
                <a:t>3</a:t>
              </a:r>
              <a:r>
                <a:rPr lang="en-GB" sz="2400" dirty="0">
                  <a:solidFill>
                    <a:schemeClr val="bg1"/>
                  </a:solidFill>
                </a:rPr>
                <a:t> )</a:t>
              </a:r>
              <a:endParaRPr lang="en-GB" sz="2400" baseline="-25000" dirty="0">
                <a:solidFill>
                  <a:schemeClr val="bg1"/>
                </a:solidFill>
              </a:endParaRPr>
            </a:p>
          </p:txBody>
        </p:sp>
      </p:grpSp>
      <p:sp>
        <p:nvSpPr>
          <p:cNvPr id="45" name="TextBox 44"/>
          <p:cNvSpPr txBox="1"/>
          <p:nvPr/>
        </p:nvSpPr>
        <p:spPr>
          <a:xfrm>
            <a:off x="300839" y="4018208"/>
            <a:ext cx="7813704" cy="1816266"/>
          </a:xfrm>
          <a:prstGeom prst="rect">
            <a:avLst/>
          </a:prstGeom>
          <a:noFill/>
        </p:spPr>
        <p:txBody>
          <a:bodyPr wrap="square" rtlCol="0">
            <a:spAutoFit/>
          </a:bodyPr>
          <a:lstStyle/>
          <a:p>
            <a:pPr marL="380990" indent="-380990">
              <a:buFont typeface="Arial" panose="020B0604020202020204" pitchFamily="34" charset="0"/>
              <a:buChar char="•"/>
            </a:pPr>
            <a:r>
              <a:rPr lang="es-ES" sz="1867" dirty="0" err="1"/>
              <a:t>Activation</a:t>
            </a:r>
            <a:endParaRPr lang="es-ES" sz="1867" dirty="0"/>
          </a:p>
          <a:p>
            <a:r>
              <a:rPr lang="es-ES" sz="1867" dirty="0"/>
              <a:t>	“</a:t>
            </a:r>
            <a:r>
              <a:rPr lang="es-ES" sz="1867" dirty="0" err="1"/>
              <a:t>Controlled</a:t>
            </a:r>
            <a:r>
              <a:rPr lang="es-ES" sz="1867" dirty="0"/>
              <a:t> </a:t>
            </a:r>
            <a:r>
              <a:rPr lang="es-ES" sz="1867" dirty="0" err="1"/>
              <a:t>reduction</a:t>
            </a:r>
            <a:r>
              <a:rPr lang="es-ES" sz="1867" dirty="0"/>
              <a:t> of </a:t>
            </a:r>
            <a:r>
              <a:rPr lang="es-ES" sz="1867" dirty="0" err="1"/>
              <a:t>atmosphere</a:t>
            </a:r>
            <a:r>
              <a:rPr lang="es-ES" sz="1867" dirty="0"/>
              <a:t> </a:t>
            </a:r>
            <a:r>
              <a:rPr lang="es-ES" sz="1867" dirty="0" err="1"/>
              <a:t>exposed</a:t>
            </a:r>
            <a:r>
              <a:rPr lang="es-ES" sz="1867" dirty="0"/>
              <a:t> Cu-226”</a:t>
            </a:r>
          </a:p>
          <a:p>
            <a:r>
              <a:rPr lang="es-ES" sz="1867" dirty="0"/>
              <a:t>	“</a:t>
            </a:r>
            <a:r>
              <a:rPr lang="es-ES" sz="1867" dirty="0" err="1"/>
              <a:t>very</a:t>
            </a:r>
            <a:r>
              <a:rPr lang="es-ES" sz="1867" dirty="0"/>
              <a:t>” </a:t>
            </a:r>
            <a:r>
              <a:rPr lang="es-ES" sz="1867" dirty="0" err="1"/>
              <a:t>exothermal</a:t>
            </a:r>
            <a:r>
              <a:rPr lang="es-ES" sz="1867" dirty="0"/>
              <a:t>, 0.5 % </a:t>
            </a:r>
            <a:r>
              <a:rPr lang="es-ES" sz="1867" dirty="0" err="1"/>
              <a:t>hydrogen</a:t>
            </a:r>
            <a:endParaRPr lang="es-ES" sz="1867" dirty="0"/>
          </a:p>
          <a:p>
            <a:pPr marL="380990" indent="-380990">
              <a:buFont typeface="Arial" panose="020B0604020202020204" pitchFamily="34" charset="0"/>
              <a:buChar char="•"/>
            </a:pPr>
            <a:r>
              <a:rPr lang="es-ES" sz="1867" dirty="0" err="1"/>
              <a:t>Regeneration</a:t>
            </a:r>
            <a:endParaRPr lang="es-ES" sz="1867" dirty="0"/>
          </a:p>
          <a:p>
            <a:r>
              <a:rPr lang="es-ES" sz="1867" dirty="0"/>
              <a:t>	“</a:t>
            </a:r>
            <a:r>
              <a:rPr lang="es-ES" sz="1867" dirty="0" err="1"/>
              <a:t>Controlled</a:t>
            </a:r>
            <a:r>
              <a:rPr lang="es-ES" sz="1867" dirty="0"/>
              <a:t> </a:t>
            </a:r>
            <a:r>
              <a:rPr lang="es-ES" sz="1867" dirty="0" err="1"/>
              <a:t>reduction</a:t>
            </a:r>
            <a:r>
              <a:rPr lang="es-ES" sz="1867" dirty="0"/>
              <a:t> of Cu-226 </a:t>
            </a:r>
            <a:r>
              <a:rPr lang="es-ES" sz="1867" dirty="0" err="1"/>
              <a:t>oxidised</a:t>
            </a:r>
            <a:r>
              <a:rPr lang="es-ES" sz="1867" dirty="0"/>
              <a:t> in </a:t>
            </a:r>
            <a:r>
              <a:rPr lang="es-ES" sz="1867" dirty="0" err="1"/>
              <a:t>purity</a:t>
            </a:r>
            <a:r>
              <a:rPr lang="es-ES" sz="1867" dirty="0"/>
              <a:t> </a:t>
            </a:r>
            <a:r>
              <a:rPr lang="es-ES" sz="1867" dirty="0" err="1"/>
              <a:t>conditions</a:t>
            </a:r>
            <a:r>
              <a:rPr lang="es-ES" sz="1867" dirty="0"/>
              <a:t>”</a:t>
            </a:r>
          </a:p>
          <a:p>
            <a:r>
              <a:rPr lang="es-ES" sz="1867" dirty="0"/>
              <a:t>	</a:t>
            </a:r>
            <a:r>
              <a:rPr lang="es-ES" sz="1867" dirty="0" err="1"/>
              <a:t>exothermal</a:t>
            </a:r>
            <a:r>
              <a:rPr lang="es-ES" sz="1867" dirty="0"/>
              <a:t>, 2.5% </a:t>
            </a:r>
            <a:r>
              <a:rPr lang="es-ES" sz="1867" dirty="0" err="1"/>
              <a:t>hydrogen</a:t>
            </a:r>
            <a:endParaRPr lang="es-ES" sz="1867" dirty="0"/>
          </a:p>
        </p:txBody>
      </p:sp>
      <p:grpSp>
        <p:nvGrpSpPr>
          <p:cNvPr id="9" name="Group 8"/>
          <p:cNvGrpSpPr/>
          <p:nvPr/>
        </p:nvGrpSpPr>
        <p:grpSpPr>
          <a:xfrm>
            <a:off x="792223" y="846055"/>
            <a:ext cx="4689859" cy="3156781"/>
            <a:chOff x="4884872" y="537741"/>
            <a:chExt cx="3517394" cy="2367586"/>
          </a:xfrm>
        </p:grpSpPr>
        <p:pic>
          <p:nvPicPr>
            <p:cNvPr id="34" name="Picture 4" descr="http://2.wlimg.com/product_images/bc-full/dir_2/47806/activated-clay-desiccant-1463207.jpg"/>
            <p:cNvPicPr>
              <a:picLocks noChangeAspect="1" noChangeArrowheads="1"/>
            </p:cNvPicPr>
            <p:nvPr/>
          </p:nvPicPr>
          <p:blipFill rotWithShape="1">
            <a:blip r:embed="rId5" cstate="print">
              <a:extLst>
                <a:ext uri="{28A0092B-C50C-407E-A947-70E740481C1C}">
                  <a14:useLocalDpi xmlns:a14="http://schemas.microsoft.com/office/drawing/2010/main"/>
                </a:ext>
              </a:extLst>
            </a:blip>
            <a:srcRect/>
            <a:stretch/>
          </p:blipFill>
          <p:spPr bwMode="auto">
            <a:xfrm>
              <a:off x="4892040" y="550473"/>
              <a:ext cx="3420000" cy="2354854"/>
            </a:xfrm>
            <a:prstGeom prst="rect">
              <a:avLst/>
            </a:prstGeom>
            <a:noFill/>
            <a:extLst>
              <a:ext uri="{909E8E84-426E-40DD-AFC4-6F175D3DCCD1}">
                <a14:hiddenFill xmlns:a14="http://schemas.microsoft.com/office/drawing/2010/main">
                  <a:solidFill>
                    <a:srgbClr val="FFFFFF"/>
                  </a:solidFill>
                </a14:hiddenFill>
              </a:ext>
            </a:extLst>
          </p:spPr>
        </p:pic>
        <p:sp>
          <p:nvSpPr>
            <p:cNvPr id="35" name="Rectangle 34"/>
            <p:cNvSpPr/>
            <p:nvPr/>
          </p:nvSpPr>
          <p:spPr>
            <a:xfrm>
              <a:off x="4884872" y="537741"/>
              <a:ext cx="3434336" cy="2367586"/>
            </a:xfrm>
            <a:prstGeom prst="rect">
              <a:avLst/>
            </a:prstGeom>
            <a:solidFill>
              <a:schemeClr val="accent6">
                <a:lumMod val="75000"/>
                <a:alpha val="60000"/>
              </a:schemeClr>
            </a:solid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n-GB" sz="2400"/>
            </a:p>
          </p:txBody>
        </p:sp>
        <p:sp>
          <p:nvSpPr>
            <p:cNvPr id="44" name="TextBox 43"/>
            <p:cNvSpPr txBox="1"/>
            <p:nvPr/>
          </p:nvSpPr>
          <p:spPr>
            <a:xfrm>
              <a:off x="4992115" y="664561"/>
              <a:ext cx="3410151" cy="807914"/>
            </a:xfrm>
            <a:prstGeom prst="rect">
              <a:avLst/>
            </a:prstGeom>
            <a:noFill/>
          </p:spPr>
          <p:txBody>
            <a:bodyPr wrap="square" rtlCol="0">
              <a:spAutoFit/>
            </a:bodyPr>
            <a:lstStyle/>
            <a:p>
              <a:r>
                <a:rPr lang="es-ES" sz="3200" b="1" dirty="0">
                  <a:solidFill>
                    <a:schemeClr val="bg1"/>
                  </a:solidFill>
                </a:rPr>
                <a:t>Molecular </a:t>
              </a:r>
              <a:r>
                <a:rPr lang="es-ES" sz="3200" b="1" dirty="0" err="1">
                  <a:solidFill>
                    <a:schemeClr val="bg1"/>
                  </a:solidFill>
                </a:rPr>
                <a:t>Sieve</a:t>
              </a:r>
              <a:endParaRPr lang="es-ES" sz="3200" b="1" dirty="0">
                <a:solidFill>
                  <a:schemeClr val="bg1"/>
                </a:solidFill>
              </a:endParaRPr>
            </a:p>
            <a:p>
              <a:r>
                <a:rPr lang="es-ES" sz="3200" b="1" dirty="0">
                  <a:solidFill>
                    <a:schemeClr val="bg1"/>
                  </a:solidFill>
                </a:rPr>
                <a:t> </a:t>
              </a:r>
              <a:endParaRPr lang="en-GB" sz="3200" b="1" dirty="0">
                <a:solidFill>
                  <a:schemeClr val="bg1"/>
                </a:solidFill>
              </a:endParaRPr>
            </a:p>
          </p:txBody>
        </p:sp>
        <p:sp>
          <p:nvSpPr>
            <p:cNvPr id="46" name="TextBox 6"/>
            <p:cNvSpPr txBox="1"/>
            <p:nvPr/>
          </p:nvSpPr>
          <p:spPr>
            <a:xfrm>
              <a:off x="4992115" y="1105371"/>
              <a:ext cx="2648400" cy="346249"/>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s-ES" sz="2400" dirty="0" err="1">
                  <a:solidFill>
                    <a:schemeClr val="bg1"/>
                  </a:solidFill>
                </a:rPr>
                <a:t>Moisture</a:t>
              </a:r>
              <a:r>
                <a:rPr lang="es-ES" sz="2400" dirty="0">
                  <a:solidFill>
                    <a:schemeClr val="bg1"/>
                  </a:solidFill>
                </a:rPr>
                <a:t> </a:t>
              </a:r>
              <a:r>
                <a:rPr lang="es-ES" sz="2400" dirty="0" err="1">
                  <a:solidFill>
                    <a:schemeClr val="bg1"/>
                  </a:solidFill>
                </a:rPr>
                <a:t>adsorption</a:t>
              </a:r>
              <a:endParaRPr lang="en-GB" sz="2400" dirty="0">
                <a:solidFill>
                  <a:schemeClr val="bg1"/>
                </a:solidFill>
              </a:endParaRPr>
            </a:p>
          </p:txBody>
        </p:sp>
      </p:grpSp>
      <p:sp>
        <p:nvSpPr>
          <p:cNvPr id="3" name="Title 6">
            <a:extLst>
              <a:ext uri="{FF2B5EF4-FFF2-40B4-BE49-F238E27FC236}">
                <a16:creationId xmlns:a16="http://schemas.microsoft.com/office/drawing/2014/main" id="{80D0AD3F-F283-855F-760F-BF9D0516D545}"/>
              </a:ext>
            </a:extLst>
          </p:cNvPr>
          <p:cNvSpPr txBox="1">
            <a:spLocks/>
          </p:cNvSpPr>
          <p:nvPr/>
        </p:nvSpPr>
        <p:spPr>
          <a:xfrm>
            <a:off x="407989" y="126309"/>
            <a:ext cx="5616574" cy="1065742"/>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a:lstStyle>
          <a:p>
            <a:r>
              <a:rPr lang="en-US" dirty="0"/>
              <a:t>Purification principle</a:t>
            </a:r>
            <a:endParaRPr lang="en-GB" dirty="0"/>
          </a:p>
        </p:txBody>
      </p:sp>
    </p:spTree>
    <p:extLst>
      <p:ext uri="{BB962C8B-B14F-4D97-AF65-F5344CB8AC3E}">
        <p14:creationId xmlns:p14="http://schemas.microsoft.com/office/powerpoint/2010/main" val="256966820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10">
            <a:extLst>
              <a:ext uri="{FF2B5EF4-FFF2-40B4-BE49-F238E27FC236}">
                <a16:creationId xmlns:a16="http://schemas.microsoft.com/office/drawing/2014/main" id="{E3EA604C-8667-0DF0-99F9-EFF65686B02A}"/>
              </a:ext>
            </a:extLst>
          </p:cNvPr>
          <p:cNvSpPr>
            <a:spLocks noGrp="1"/>
          </p:cNvSpPr>
          <p:nvPr>
            <p:ph idx="1"/>
          </p:nvPr>
        </p:nvSpPr>
        <p:spPr>
          <a:xfrm>
            <a:off x="407989" y="631560"/>
            <a:ext cx="11376024" cy="5569216"/>
          </a:xfrm>
        </p:spPr>
        <p:txBody>
          <a:bodyPr>
            <a:normAutofit/>
          </a:bodyPr>
          <a:lstStyle/>
          <a:p>
            <a:pPr lvl="1"/>
            <a:r>
              <a:rPr lang="en-US" dirty="0"/>
              <a:t>Same membrane technology as ProtoDUNE, SBND (FNAL)</a:t>
            </a:r>
          </a:p>
          <a:p>
            <a:pPr lvl="1"/>
            <a:r>
              <a:rPr lang="en-US" dirty="0"/>
              <a:t>Licensed technology by GTT</a:t>
            </a:r>
          </a:p>
          <a:p>
            <a:pPr lvl="1"/>
            <a:r>
              <a:rPr lang="en-US" dirty="0"/>
              <a:t>Modular technology</a:t>
            </a:r>
          </a:p>
          <a:p>
            <a:pPr marL="0" lvl="1" indent="0">
              <a:buNone/>
            </a:pPr>
            <a:r>
              <a:rPr lang="en-US" dirty="0"/>
              <a:t>From outside to inside:</a:t>
            </a:r>
          </a:p>
          <a:p>
            <a:pPr lvl="1"/>
            <a:r>
              <a:rPr lang="en-US" dirty="0"/>
              <a:t>External support structure in steel (I-beams)</a:t>
            </a:r>
          </a:p>
          <a:p>
            <a:pPr lvl="1"/>
            <a:r>
              <a:rPr lang="en-US" dirty="0"/>
              <a:t>SS “tertiary” membrane</a:t>
            </a:r>
          </a:p>
          <a:p>
            <a:pPr lvl="1"/>
            <a:r>
              <a:rPr lang="en-US" dirty="0"/>
              <a:t>Outer layer of polyurethane foam insulation</a:t>
            </a:r>
          </a:p>
          <a:p>
            <a:pPr lvl="1"/>
            <a:r>
              <a:rPr lang="en-US" dirty="0"/>
              <a:t>SS “secondary” membrane (in case of leaks)</a:t>
            </a:r>
          </a:p>
          <a:p>
            <a:pPr lvl="1"/>
            <a:r>
              <a:rPr lang="en-US" dirty="0"/>
              <a:t>Inner layer of polyurethane foam insulation</a:t>
            </a:r>
          </a:p>
          <a:p>
            <a:pPr lvl="1"/>
            <a:r>
              <a:rPr lang="en-US" dirty="0"/>
              <a:t>Corrugated SS “primary” membrane (1.2 mm)</a:t>
            </a:r>
          </a:p>
          <a:p>
            <a:pPr marL="285750" lvl="1" indent="0">
              <a:buNone/>
            </a:pPr>
            <a:endParaRPr lang="en-US" dirty="0"/>
          </a:p>
          <a:p>
            <a:pPr marL="285750" lvl="1" indent="0">
              <a:buNone/>
            </a:pPr>
            <a:endParaRPr lang="en-US" dirty="0"/>
          </a:p>
          <a:p>
            <a:pPr marL="285750" lvl="1" indent="0">
              <a:buNone/>
            </a:pPr>
            <a:endParaRPr lang="en-US" dirty="0"/>
          </a:p>
          <a:p>
            <a:endParaRPr lang="en-GB" dirty="0"/>
          </a:p>
        </p:txBody>
      </p:sp>
      <p:sp>
        <p:nvSpPr>
          <p:cNvPr id="4" name="Date Placeholder 3">
            <a:extLst>
              <a:ext uri="{FF2B5EF4-FFF2-40B4-BE49-F238E27FC236}">
                <a16:creationId xmlns:a16="http://schemas.microsoft.com/office/drawing/2014/main" id="{D1B8167C-4829-025D-22C0-99409554541A}"/>
              </a:ext>
            </a:extLst>
          </p:cNvPr>
          <p:cNvSpPr>
            <a:spLocks noGrp="1"/>
          </p:cNvSpPr>
          <p:nvPr>
            <p:ph type="dt" sz="half" idx="2"/>
          </p:nvPr>
        </p:nvSpPr>
        <p:spPr/>
        <p:txBody>
          <a:bodyPr/>
          <a:lstStyle/>
          <a:p>
            <a:r>
              <a:rPr lang="fr-FR"/>
              <a:t>2 October 2017</a:t>
            </a:r>
            <a:endParaRPr lang="en-US" dirty="0"/>
          </a:p>
        </p:txBody>
      </p:sp>
      <p:sp>
        <p:nvSpPr>
          <p:cNvPr id="5" name="Footer Placeholder 4">
            <a:extLst>
              <a:ext uri="{FF2B5EF4-FFF2-40B4-BE49-F238E27FC236}">
                <a16:creationId xmlns:a16="http://schemas.microsoft.com/office/drawing/2014/main" id="{D8036F74-3F2E-C5E0-8D75-F7C250C7BEC9}"/>
              </a:ext>
            </a:extLst>
          </p:cNvPr>
          <p:cNvSpPr>
            <a:spLocks noGrp="1"/>
          </p:cNvSpPr>
          <p:nvPr>
            <p:ph type="ftr" sz="quarter" idx="3"/>
          </p:nvPr>
        </p:nvSpPr>
        <p:spPr/>
        <p:txBody>
          <a:bodyPr/>
          <a:lstStyle/>
          <a:p>
            <a:r>
              <a:rPr lang="en-US"/>
              <a:t>AFC-2017-2 Presentation</a:t>
            </a:r>
            <a:endParaRPr lang="en-US" dirty="0"/>
          </a:p>
        </p:txBody>
      </p:sp>
      <p:sp>
        <p:nvSpPr>
          <p:cNvPr id="8" name="Title 6">
            <a:extLst>
              <a:ext uri="{FF2B5EF4-FFF2-40B4-BE49-F238E27FC236}">
                <a16:creationId xmlns:a16="http://schemas.microsoft.com/office/drawing/2014/main" id="{5654DAAD-1F5D-2704-68F6-D4D10E102627}"/>
              </a:ext>
            </a:extLst>
          </p:cNvPr>
          <p:cNvSpPr txBox="1">
            <a:spLocks/>
          </p:cNvSpPr>
          <p:nvPr/>
        </p:nvSpPr>
        <p:spPr>
          <a:xfrm>
            <a:off x="407202" y="120903"/>
            <a:ext cx="10888661" cy="510656"/>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a:lstStyle>
          <a:p>
            <a:r>
              <a:rPr lang="en-US" sz="2800" dirty="0"/>
              <a:t>Cryostat membrane</a:t>
            </a:r>
            <a:endParaRPr lang="en-GB" sz="2800" dirty="0"/>
          </a:p>
        </p:txBody>
      </p:sp>
      <p:pic>
        <p:nvPicPr>
          <p:cNvPr id="11" name="Picture 10">
            <a:extLst>
              <a:ext uri="{FF2B5EF4-FFF2-40B4-BE49-F238E27FC236}">
                <a16:creationId xmlns:a16="http://schemas.microsoft.com/office/drawing/2014/main" id="{054B208A-760C-2C48-C9C7-D359924BAFF4}"/>
              </a:ext>
            </a:extLst>
          </p:cNvPr>
          <p:cNvPicPr>
            <a:picLocks noChangeAspect="1"/>
          </p:cNvPicPr>
          <p:nvPr/>
        </p:nvPicPr>
        <p:blipFill>
          <a:blip r:embed="rId2"/>
          <a:stretch>
            <a:fillRect/>
          </a:stretch>
        </p:blipFill>
        <p:spPr>
          <a:xfrm>
            <a:off x="7081805" y="475984"/>
            <a:ext cx="4214058" cy="3636885"/>
          </a:xfrm>
          <a:prstGeom prst="rect">
            <a:avLst/>
          </a:prstGeom>
        </p:spPr>
      </p:pic>
      <p:pic>
        <p:nvPicPr>
          <p:cNvPr id="12" name="Picture 11">
            <a:extLst>
              <a:ext uri="{FF2B5EF4-FFF2-40B4-BE49-F238E27FC236}">
                <a16:creationId xmlns:a16="http://schemas.microsoft.com/office/drawing/2014/main" id="{ECE18378-5085-153E-C7BB-48D12B43CB0F}"/>
              </a:ext>
            </a:extLst>
          </p:cNvPr>
          <p:cNvPicPr>
            <a:picLocks noChangeAspect="1"/>
          </p:cNvPicPr>
          <p:nvPr/>
        </p:nvPicPr>
        <p:blipFill>
          <a:blip r:embed="rId3"/>
          <a:stretch>
            <a:fillRect/>
          </a:stretch>
        </p:blipFill>
        <p:spPr>
          <a:xfrm>
            <a:off x="7242129" y="4112869"/>
            <a:ext cx="4413077" cy="2243483"/>
          </a:xfrm>
          <a:prstGeom prst="rect">
            <a:avLst/>
          </a:prstGeom>
        </p:spPr>
      </p:pic>
    </p:spTree>
    <p:extLst>
      <p:ext uri="{BB962C8B-B14F-4D97-AF65-F5344CB8AC3E}">
        <p14:creationId xmlns:p14="http://schemas.microsoft.com/office/powerpoint/2010/main" val="308536050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D1B8167C-4829-025D-22C0-99409554541A}"/>
              </a:ext>
            </a:extLst>
          </p:cNvPr>
          <p:cNvSpPr>
            <a:spLocks noGrp="1"/>
          </p:cNvSpPr>
          <p:nvPr>
            <p:ph type="dt" sz="half" idx="2"/>
          </p:nvPr>
        </p:nvSpPr>
        <p:spPr/>
        <p:txBody>
          <a:bodyPr/>
          <a:lstStyle/>
          <a:p>
            <a:r>
              <a:rPr lang="fr-FR"/>
              <a:t>2 October 2017</a:t>
            </a:r>
            <a:endParaRPr lang="en-US" dirty="0"/>
          </a:p>
        </p:txBody>
      </p:sp>
      <p:sp>
        <p:nvSpPr>
          <p:cNvPr id="5" name="Footer Placeholder 4">
            <a:extLst>
              <a:ext uri="{FF2B5EF4-FFF2-40B4-BE49-F238E27FC236}">
                <a16:creationId xmlns:a16="http://schemas.microsoft.com/office/drawing/2014/main" id="{D8036F74-3F2E-C5E0-8D75-F7C250C7BEC9}"/>
              </a:ext>
            </a:extLst>
          </p:cNvPr>
          <p:cNvSpPr>
            <a:spLocks noGrp="1"/>
          </p:cNvSpPr>
          <p:nvPr>
            <p:ph type="ftr" sz="quarter" idx="3"/>
          </p:nvPr>
        </p:nvSpPr>
        <p:spPr/>
        <p:txBody>
          <a:bodyPr/>
          <a:lstStyle/>
          <a:p>
            <a:r>
              <a:rPr lang="en-US"/>
              <a:t>AFC-2017-2 Presentation</a:t>
            </a:r>
            <a:endParaRPr lang="en-US" dirty="0"/>
          </a:p>
        </p:txBody>
      </p:sp>
      <p:sp>
        <p:nvSpPr>
          <p:cNvPr id="8" name="Title 6">
            <a:extLst>
              <a:ext uri="{FF2B5EF4-FFF2-40B4-BE49-F238E27FC236}">
                <a16:creationId xmlns:a16="http://schemas.microsoft.com/office/drawing/2014/main" id="{5654DAAD-1F5D-2704-68F6-D4D10E102627}"/>
              </a:ext>
            </a:extLst>
          </p:cNvPr>
          <p:cNvSpPr txBox="1">
            <a:spLocks/>
          </p:cNvSpPr>
          <p:nvPr/>
        </p:nvSpPr>
        <p:spPr>
          <a:xfrm>
            <a:off x="407202" y="120903"/>
            <a:ext cx="10888661" cy="510656"/>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a:lstStyle>
          <a:p>
            <a:r>
              <a:rPr lang="en-US" sz="2800" dirty="0"/>
              <a:t>Cryostat membrane</a:t>
            </a:r>
            <a:endParaRPr lang="en-GB" sz="2800" dirty="0"/>
          </a:p>
        </p:txBody>
      </p:sp>
      <p:pic>
        <p:nvPicPr>
          <p:cNvPr id="7" name="Picture 6" descr="IMG_3257.JPG">
            <a:extLst>
              <a:ext uri="{FF2B5EF4-FFF2-40B4-BE49-F238E27FC236}">
                <a16:creationId xmlns:a16="http://schemas.microsoft.com/office/drawing/2014/main" id="{5E08A92E-0E56-2E0B-FDFE-BD5C22C7252E}"/>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rot="5400000">
            <a:off x="3684155" y="1418810"/>
            <a:ext cx="4672568" cy="3504426"/>
          </a:xfrm>
          <a:prstGeom prst="rect">
            <a:avLst/>
          </a:prstGeom>
        </p:spPr>
      </p:pic>
      <p:pic>
        <p:nvPicPr>
          <p:cNvPr id="9" name="Picture 8" descr="IMG_3582.JPG">
            <a:extLst>
              <a:ext uri="{FF2B5EF4-FFF2-40B4-BE49-F238E27FC236}">
                <a16:creationId xmlns:a16="http://schemas.microsoft.com/office/drawing/2014/main" id="{62AB5AD2-D792-C74A-1DFC-6415C3BF3800}"/>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rot="16200000" flipH="1" flipV="1">
            <a:off x="-121482" y="1418808"/>
            <a:ext cx="4672570" cy="3504427"/>
          </a:xfrm>
          <a:prstGeom prst="rect">
            <a:avLst/>
          </a:prstGeom>
        </p:spPr>
      </p:pic>
      <p:pic>
        <p:nvPicPr>
          <p:cNvPr id="10" name="Picture 9" descr="IMG_3943.JPG">
            <a:extLst>
              <a:ext uri="{FF2B5EF4-FFF2-40B4-BE49-F238E27FC236}">
                <a16:creationId xmlns:a16="http://schemas.microsoft.com/office/drawing/2014/main" id="{6B8B5D9A-F617-B68B-D5A2-0DBCA203ED17}"/>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rot="5400000">
            <a:off x="7494925" y="1418812"/>
            <a:ext cx="4672568" cy="3504426"/>
          </a:xfrm>
          <a:prstGeom prst="rect">
            <a:avLst/>
          </a:prstGeom>
        </p:spPr>
      </p:pic>
      <p:sp>
        <p:nvSpPr>
          <p:cNvPr id="13" name="TextBox 12">
            <a:extLst>
              <a:ext uri="{FF2B5EF4-FFF2-40B4-BE49-F238E27FC236}">
                <a16:creationId xmlns:a16="http://schemas.microsoft.com/office/drawing/2014/main" id="{28D9CCED-45B3-37D7-56EA-A69221143008}"/>
              </a:ext>
            </a:extLst>
          </p:cNvPr>
          <p:cNvSpPr txBox="1"/>
          <p:nvPr/>
        </p:nvSpPr>
        <p:spPr>
          <a:xfrm>
            <a:off x="4268226" y="5676961"/>
            <a:ext cx="3499292" cy="646331"/>
          </a:xfrm>
          <a:prstGeom prst="rect">
            <a:avLst/>
          </a:prstGeom>
          <a:noFill/>
        </p:spPr>
        <p:txBody>
          <a:bodyPr wrap="square" rtlCol="0">
            <a:spAutoFit/>
          </a:bodyPr>
          <a:lstStyle/>
          <a:p>
            <a:pPr algn="ctr"/>
            <a:r>
              <a:rPr lang="en-US" dirty="0"/>
              <a:t>Intermediate/outer PU insulation + 10 mm SS tertiary plate</a:t>
            </a:r>
          </a:p>
        </p:txBody>
      </p:sp>
      <p:sp>
        <p:nvSpPr>
          <p:cNvPr id="14" name="TextBox 13">
            <a:extLst>
              <a:ext uri="{FF2B5EF4-FFF2-40B4-BE49-F238E27FC236}">
                <a16:creationId xmlns:a16="http://schemas.microsoft.com/office/drawing/2014/main" id="{3692795B-A5E3-BEB1-3AEC-3643F43538E5}"/>
              </a:ext>
            </a:extLst>
          </p:cNvPr>
          <p:cNvSpPr txBox="1"/>
          <p:nvPr/>
        </p:nvSpPr>
        <p:spPr>
          <a:xfrm>
            <a:off x="8084130" y="5799700"/>
            <a:ext cx="3499292" cy="369332"/>
          </a:xfrm>
          <a:prstGeom prst="rect">
            <a:avLst/>
          </a:prstGeom>
          <a:noFill/>
        </p:spPr>
        <p:txBody>
          <a:bodyPr wrap="square" rtlCol="0">
            <a:spAutoFit/>
          </a:bodyPr>
          <a:lstStyle/>
          <a:p>
            <a:pPr algn="ctr"/>
            <a:r>
              <a:rPr lang="en-US" dirty="0"/>
              <a:t>Outer warm structure</a:t>
            </a:r>
          </a:p>
        </p:txBody>
      </p:sp>
      <p:sp>
        <p:nvSpPr>
          <p:cNvPr id="15" name="TextBox 14">
            <a:extLst>
              <a:ext uri="{FF2B5EF4-FFF2-40B4-BE49-F238E27FC236}">
                <a16:creationId xmlns:a16="http://schemas.microsoft.com/office/drawing/2014/main" id="{FD5EC94C-F25E-1DAC-1858-DDDF752DCBB2}"/>
              </a:ext>
            </a:extLst>
          </p:cNvPr>
          <p:cNvSpPr txBox="1"/>
          <p:nvPr/>
        </p:nvSpPr>
        <p:spPr>
          <a:xfrm>
            <a:off x="467725" y="5747163"/>
            <a:ext cx="3499292" cy="369332"/>
          </a:xfrm>
          <a:prstGeom prst="rect">
            <a:avLst/>
          </a:prstGeom>
          <a:noFill/>
        </p:spPr>
        <p:txBody>
          <a:bodyPr wrap="square" rtlCol="0">
            <a:spAutoFit/>
          </a:bodyPr>
          <a:lstStyle/>
          <a:p>
            <a:pPr algn="ctr"/>
            <a:r>
              <a:rPr lang="en-US" dirty="0"/>
              <a:t>Inner PU insulation layer</a:t>
            </a:r>
          </a:p>
        </p:txBody>
      </p:sp>
    </p:spTree>
    <p:extLst>
      <p:ext uri="{BB962C8B-B14F-4D97-AF65-F5344CB8AC3E}">
        <p14:creationId xmlns:p14="http://schemas.microsoft.com/office/powerpoint/2010/main" val="13369065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03140EFF-D7F8-CFBB-D156-808A5E21D65E}"/>
              </a:ext>
            </a:extLst>
          </p:cNvPr>
          <p:cNvSpPr>
            <a:spLocks noGrp="1"/>
          </p:cNvSpPr>
          <p:nvPr>
            <p:ph type="dt" sz="half" idx="10"/>
          </p:nvPr>
        </p:nvSpPr>
        <p:spPr/>
        <p:txBody>
          <a:bodyPr/>
          <a:lstStyle/>
          <a:p>
            <a:r>
              <a:rPr lang="en-US" dirty="0"/>
              <a:t>29 May 2024</a:t>
            </a:r>
          </a:p>
        </p:txBody>
      </p:sp>
      <p:sp>
        <p:nvSpPr>
          <p:cNvPr id="5" name="Footer Placeholder 4">
            <a:extLst>
              <a:ext uri="{FF2B5EF4-FFF2-40B4-BE49-F238E27FC236}">
                <a16:creationId xmlns:a16="http://schemas.microsoft.com/office/drawing/2014/main" id="{D25C5278-2F62-09E8-8781-F44594E5A1A1}"/>
              </a:ext>
            </a:extLst>
          </p:cNvPr>
          <p:cNvSpPr>
            <a:spLocks noGrp="1"/>
          </p:cNvSpPr>
          <p:nvPr>
            <p:ph type="ftr" sz="quarter" idx="11"/>
          </p:nvPr>
        </p:nvSpPr>
        <p:spPr/>
        <p:txBody>
          <a:bodyPr/>
          <a:lstStyle/>
          <a:p>
            <a:r>
              <a:rPr lang="en-US" dirty="0"/>
              <a:t>Tiziano Baroncelli | </a:t>
            </a:r>
            <a:r>
              <a:rPr lang="en-GB" dirty="0"/>
              <a:t>Engineering Development of the DarkSide 20k AAr Cryogenic System</a:t>
            </a:r>
            <a:endParaRPr lang="en-US" dirty="0"/>
          </a:p>
        </p:txBody>
      </p:sp>
      <p:sp>
        <p:nvSpPr>
          <p:cNvPr id="6" name="Slide Number Placeholder 5">
            <a:extLst>
              <a:ext uri="{FF2B5EF4-FFF2-40B4-BE49-F238E27FC236}">
                <a16:creationId xmlns:a16="http://schemas.microsoft.com/office/drawing/2014/main" id="{2C5CA18E-3CC6-5249-DBC7-D8C1A7FCBD82}"/>
              </a:ext>
            </a:extLst>
          </p:cNvPr>
          <p:cNvSpPr>
            <a:spLocks noGrp="1"/>
          </p:cNvSpPr>
          <p:nvPr>
            <p:ph type="sldNum" sz="quarter" idx="12"/>
          </p:nvPr>
        </p:nvSpPr>
        <p:spPr/>
        <p:txBody>
          <a:bodyPr/>
          <a:lstStyle/>
          <a:p>
            <a:fld id="{36B5EA5A-BC32-A742-B11B-8E7414D5B535}" type="slidenum">
              <a:rPr lang="en-US" smtClean="0"/>
              <a:pPr/>
              <a:t>34</a:t>
            </a:fld>
            <a:endParaRPr lang="en-US" dirty="0"/>
          </a:p>
        </p:txBody>
      </p:sp>
      <p:sp>
        <p:nvSpPr>
          <p:cNvPr id="46" name="TextBox 45">
            <a:extLst>
              <a:ext uri="{FF2B5EF4-FFF2-40B4-BE49-F238E27FC236}">
                <a16:creationId xmlns:a16="http://schemas.microsoft.com/office/drawing/2014/main" id="{1348E7D5-478C-F374-954E-83BD03476214}"/>
              </a:ext>
            </a:extLst>
          </p:cNvPr>
          <p:cNvSpPr txBox="1"/>
          <p:nvPr/>
        </p:nvSpPr>
        <p:spPr>
          <a:xfrm>
            <a:off x="373993" y="3531796"/>
            <a:ext cx="4752975" cy="276999"/>
          </a:xfrm>
          <a:prstGeom prst="rect">
            <a:avLst/>
          </a:prstGeom>
          <a:noFill/>
        </p:spPr>
        <p:txBody>
          <a:bodyPr wrap="square">
            <a:spAutoFit/>
          </a:bodyPr>
          <a:lstStyle/>
          <a:p>
            <a:pPr algn="ctr"/>
            <a:r>
              <a:rPr lang="en-US" sz="1200" i="1" dirty="0">
                <a:solidFill>
                  <a:srgbClr val="000000"/>
                </a:solidFill>
              </a:rPr>
              <a:t>Fig. 1.4 – Detail of DarkSide 20k cryostat insulation system.</a:t>
            </a:r>
            <a:endParaRPr lang="en-GB" sz="1200" i="1" dirty="0">
              <a:solidFill>
                <a:srgbClr val="000000"/>
              </a:solidFill>
            </a:endParaRPr>
          </a:p>
        </p:txBody>
      </p:sp>
      <p:sp>
        <p:nvSpPr>
          <p:cNvPr id="47" name="TextBox 46">
            <a:extLst>
              <a:ext uri="{FF2B5EF4-FFF2-40B4-BE49-F238E27FC236}">
                <a16:creationId xmlns:a16="http://schemas.microsoft.com/office/drawing/2014/main" id="{C28164D4-F451-3D6A-DD2A-0E8772C6223D}"/>
              </a:ext>
            </a:extLst>
          </p:cNvPr>
          <p:cNvSpPr txBox="1"/>
          <p:nvPr/>
        </p:nvSpPr>
        <p:spPr>
          <a:xfrm>
            <a:off x="6125205" y="5727888"/>
            <a:ext cx="5170658" cy="276999"/>
          </a:xfrm>
          <a:prstGeom prst="rect">
            <a:avLst/>
          </a:prstGeom>
          <a:noFill/>
        </p:spPr>
        <p:txBody>
          <a:bodyPr wrap="square">
            <a:spAutoFit/>
          </a:bodyPr>
          <a:lstStyle/>
          <a:p>
            <a:pPr algn="ctr"/>
            <a:r>
              <a:rPr lang="en-US" sz="1200" i="1" dirty="0">
                <a:solidFill>
                  <a:srgbClr val="000000"/>
                </a:solidFill>
              </a:rPr>
              <a:t>Fig. 1.6 – Internal view of NP04 cryostat.</a:t>
            </a:r>
            <a:endParaRPr lang="en-GB" sz="1200" i="1" dirty="0">
              <a:solidFill>
                <a:srgbClr val="000000"/>
              </a:solidFill>
            </a:endParaRPr>
          </a:p>
        </p:txBody>
      </p:sp>
      <p:pic>
        <p:nvPicPr>
          <p:cNvPr id="2" name="Picture 1">
            <a:extLst>
              <a:ext uri="{FF2B5EF4-FFF2-40B4-BE49-F238E27FC236}">
                <a16:creationId xmlns:a16="http://schemas.microsoft.com/office/drawing/2014/main" id="{58B525CE-6998-3B1A-9562-839AEA1DE19E}"/>
              </a:ext>
            </a:extLst>
          </p:cNvPr>
          <p:cNvPicPr>
            <a:picLocks noChangeAspect="1"/>
          </p:cNvPicPr>
          <p:nvPr/>
        </p:nvPicPr>
        <p:blipFill>
          <a:blip r:embed="rId2"/>
          <a:stretch>
            <a:fillRect/>
          </a:stretch>
        </p:blipFill>
        <p:spPr>
          <a:xfrm>
            <a:off x="242102" y="853112"/>
            <a:ext cx="5016758" cy="2550377"/>
          </a:xfrm>
          <a:prstGeom prst="rect">
            <a:avLst/>
          </a:prstGeom>
        </p:spPr>
      </p:pic>
      <p:pic>
        <p:nvPicPr>
          <p:cNvPr id="8" name="Picture 7" descr="Oct 08 2017_0_73.jpg">
            <a:extLst>
              <a:ext uri="{FF2B5EF4-FFF2-40B4-BE49-F238E27FC236}">
                <a16:creationId xmlns:a16="http://schemas.microsoft.com/office/drawing/2014/main" id="{3598FEAC-1709-0783-F64F-B1BD7DFD8901}"/>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5581598" y="1268988"/>
            <a:ext cx="6368298" cy="4248848"/>
          </a:xfrm>
          <a:prstGeom prst="rect">
            <a:avLst/>
          </a:prstGeom>
        </p:spPr>
      </p:pic>
      <p:sp>
        <p:nvSpPr>
          <p:cNvPr id="11" name="Title 6">
            <a:extLst>
              <a:ext uri="{FF2B5EF4-FFF2-40B4-BE49-F238E27FC236}">
                <a16:creationId xmlns:a16="http://schemas.microsoft.com/office/drawing/2014/main" id="{28A29C6B-0E8E-0BA8-EA77-BA13A6395C46}"/>
              </a:ext>
            </a:extLst>
          </p:cNvPr>
          <p:cNvSpPr txBox="1">
            <a:spLocks/>
          </p:cNvSpPr>
          <p:nvPr/>
        </p:nvSpPr>
        <p:spPr>
          <a:xfrm>
            <a:off x="407202" y="120903"/>
            <a:ext cx="10888661" cy="510656"/>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a:lstStyle>
          <a:p>
            <a:r>
              <a:rPr lang="en-US" sz="2800" dirty="0"/>
              <a:t>Cryostat membrane</a:t>
            </a:r>
            <a:endParaRPr lang="en-GB" sz="2800" dirty="0"/>
          </a:p>
        </p:txBody>
      </p:sp>
      <p:pic>
        <p:nvPicPr>
          <p:cNvPr id="13" name="Picture 12">
            <a:extLst>
              <a:ext uri="{FF2B5EF4-FFF2-40B4-BE49-F238E27FC236}">
                <a16:creationId xmlns:a16="http://schemas.microsoft.com/office/drawing/2014/main" id="{0551DB41-3FE1-B23A-A636-540EF1646B87}"/>
              </a:ext>
            </a:extLst>
          </p:cNvPr>
          <p:cNvPicPr>
            <a:picLocks noChangeAspect="1"/>
          </p:cNvPicPr>
          <p:nvPr/>
        </p:nvPicPr>
        <p:blipFill>
          <a:blip r:embed="rId4"/>
          <a:stretch>
            <a:fillRect/>
          </a:stretch>
        </p:blipFill>
        <p:spPr>
          <a:xfrm>
            <a:off x="242104" y="3997200"/>
            <a:ext cx="5016756" cy="1587582"/>
          </a:xfrm>
          <a:prstGeom prst="rect">
            <a:avLst/>
          </a:prstGeom>
        </p:spPr>
      </p:pic>
      <p:sp>
        <p:nvSpPr>
          <p:cNvPr id="14" name="TextBox 13">
            <a:extLst>
              <a:ext uri="{FF2B5EF4-FFF2-40B4-BE49-F238E27FC236}">
                <a16:creationId xmlns:a16="http://schemas.microsoft.com/office/drawing/2014/main" id="{7398B13A-E156-085E-A3C8-FEF26200BFFD}"/>
              </a:ext>
            </a:extLst>
          </p:cNvPr>
          <p:cNvSpPr txBox="1"/>
          <p:nvPr/>
        </p:nvSpPr>
        <p:spPr>
          <a:xfrm>
            <a:off x="373992" y="5727888"/>
            <a:ext cx="4752975" cy="276999"/>
          </a:xfrm>
          <a:prstGeom prst="rect">
            <a:avLst/>
          </a:prstGeom>
          <a:noFill/>
        </p:spPr>
        <p:txBody>
          <a:bodyPr wrap="square">
            <a:spAutoFit/>
          </a:bodyPr>
          <a:lstStyle/>
          <a:p>
            <a:pPr algn="ctr"/>
            <a:r>
              <a:rPr lang="en-US" sz="1200" i="1" dirty="0">
                <a:solidFill>
                  <a:srgbClr val="000000"/>
                </a:solidFill>
              </a:rPr>
              <a:t>Fig. 1.5 – Detail of DarkSide 20k photodetection units.</a:t>
            </a:r>
            <a:endParaRPr lang="en-GB" sz="1200" i="1" dirty="0">
              <a:solidFill>
                <a:srgbClr val="000000"/>
              </a:solidFill>
            </a:endParaRPr>
          </a:p>
        </p:txBody>
      </p:sp>
    </p:spTree>
    <p:extLst>
      <p:ext uri="{BB962C8B-B14F-4D97-AF65-F5344CB8AC3E}">
        <p14:creationId xmlns:p14="http://schemas.microsoft.com/office/powerpoint/2010/main" val="409692893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A61696A7-D167-FB10-9A68-C4872BB83A10}"/>
              </a:ext>
            </a:extLst>
          </p:cNvPr>
          <p:cNvSpPr>
            <a:spLocks noGrp="1"/>
          </p:cNvSpPr>
          <p:nvPr>
            <p:ph type="dt" sz="half" idx="2"/>
          </p:nvPr>
        </p:nvSpPr>
        <p:spPr>
          <a:xfrm>
            <a:off x="911113" y="6356352"/>
            <a:ext cx="1422400" cy="152235"/>
          </a:xfrm>
        </p:spPr>
        <p:txBody>
          <a:bodyPr/>
          <a:lstStyle/>
          <a:p>
            <a:r>
              <a:rPr lang="fr-FR"/>
              <a:t>2 October 2017</a:t>
            </a:r>
            <a:endParaRPr lang="en-US" dirty="0"/>
          </a:p>
        </p:txBody>
      </p:sp>
      <p:sp>
        <p:nvSpPr>
          <p:cNvPr id="5" name="Footer Placeholder 4">
            <a:extLst>
              <a:ext uri="{FF2B5EF4-FFF2-40B4-BE49-F238E27FC236}">
                <a16:creationId xmlns:a16="http://schemas.microsoft.com/office/drawing/2014/main" id="{23D148C6-F129-8FA9-CAF6-84A3B35A0B55}"/>
              </a:ext>
            </a:extLst>
          </p:cNvPr>
          <p:cNvSpPr>
            <a:spLocks noGrp="1"/>
          </p:cNvSpPr>
          <p:nvPr>
            <p:ph type="ftr" sz="quarter" idx="3"/>
          </p:nvPr>
        </p:nvSpPr>
        <p:spPr>
          <a:xfrm>
            <a:off x="4224423" y="6356352"/>
            <a:ext cx="2064084" cy="152235"/>
          </a:xfrm>
        </p:spPr>
        <p:txBody>
          <a:bodyPr/>
          <a:lstStyle/>
          <a:p>
            <a:r>
              <a:rPr lang="en-US"/>
              <a:t>AFC-2017-2 Presentation</a:t>
            </a:r>
            <a:endParaRPr lang="en-US" dirty="0"/>
          </a:p>
        </p:txBody>
      </p:sp>
      <p:sp>
        <p:nvSpPr>
          <p:cNvPr id="15" name="Content Placeholder 10">
            <a:extLst>
              <a:ext uri="{FF2B5EF4-FFF2-40B4-BE49-F238E27FC236}">
                <a16:creationId xmlns:a16="http://schemas.microsoft.com/office/drawing/2014/main" id="{4DD1F959-C9C4-E18C-682C-060890BD7DCB}"/>
              </a:ext>
            </a:extLst>
          </p:cNvPr>
          <p:cNvSpPr>
            <a:spLocks noGrp="1"/>
          </p:cNvSpPr>
          <p:nvPr>
            <p:ph idx="1"/>
          </p:nvPr>
        </p:nvSpPr>
        <p:spPr>
          <a:xfrm>
            <a:off x="407989" y="631560"/>
            <a:ext cx="11376024" cy="5569216"/>
          </a:xfrm>
        </p:spPr>
        <p:txBody>
          <a:bodyPr>
            <a:normAutofit fontScale="92500" lnSpcReduction="10000"/>
          </a:bodyPr>
          <a:lstStyle/>
          <a:p>
            <a:r>
              <a:rPr lang="en-US" dirty="0"/>
              <a:t>Overview:</a:t>
            </a:r>
          </a:p>
          <a:p>
            <a:pPr lvl="1"/>
            <a:r>
              <a:rPr lang="en-US" dirty="0"/>
              <a:t>Atmospheric argon detectors, one of main issues is presence of </a:t>
            </a:r>
            <a:r>
              <a:rPr lang="en-US" baseline="30000" dirty="0"/>
              <a:t>39</a:t>
            </a:r>
            <a:r>
              <a:rPr lang="en-US" dirty="0"/>
              <a:t>Ar (beta-decaying isotope of Ar)</a:t>
            </a:r>
          </a:p>
          <a:p>
            <a:pPr lvl="1"/>
            <a:r>
              <a:rPr lang="en-US" dirty="0"/>
              <a:t>Concentration produces about 1 </a:t>
            </a:r>
            <a:r>
              <a:rPr lang="en-US" dirty="0" err="1"/>
              <a:t>Bq</a:t>
            </a:r>
            <a:r>
              <a:rPr lang="en-US" dirty="0"/>
              <a:t>/kg</a:t>
            </a:r>
          </a:p>
          <a:p>
            <a:pPr lvl="1"/>
            <a:r>
              <a:rPr lang="en-US" dirty="0"/>
              <a:t>Spectrum can overlap with region of interest for DM searches</a:t>
            </a:r>
          </a:p>
          <a:p>
            <a:pPr lvl="1"/>
            <a:r>
              <a:rPr lang="en-US" dirty="0"/>
              <a:t>Dedicated Urania plant in Colorado (US) being constructed to produce UAr @ 250 kg/d (420 days to obtain 100t+!)</a:t>
            </a:r>
          </a:p>
          <a:p>
            <a:r>
              <a:rPr lang="en-US" dirty="0"/>
              <a:t>Objective:</a:t>
            </a:r>
          </a:p>
          <a:p>
            <a:pPr lvl="1"/>
            <a:r>
              <a:rPr lang="en-US" dirty="0"/>
              <a:t>Direct DM search, WIMP particles</a:t>
            </a:r>
          </a:p>
          <a:p>
            <a:r>
              <a:rPr lang="en-US" dirty="0"/>
              <a:t>Principle:</a:t>
            </a:r>
          </a:p>
          <a:p>
            <a:pPr lvl="1"/>
            <a:r>
              <a:rPr lang="en-US" dirty="0"/>
              <a:t>Charged particles interact in LAr producing scintillation photons (UV range) + ionization electrons</a:t>
            </a:r>
          </a:p>
          <a:p>
            <a:pPr lvl="1"/>
            <a:r>
              <a:rPr lang="en-US" dirty="0"/>
              <a:t>Standard LAr TPC: </a:t>
            </a:r>
          </a:p>
          <a:p>
            <a:pPr lvl="2"/>
            <a:r>
              <a:rPr lang="en-US" dirty="0"/>
              <a:t>Primary photons detected (S1)</a:t>
            </a:r>
          </a:p>
          <a:p>
            <a:pPr lvl="2"/>
            <a:r>
              <a:rPr lang="en-US" dirty="0"/>
              <a:t>Electrons collected on the anode</a:t>
            </a:r>
          </a:p>
          <a:p>
            <a:pPr lvl="1"/>
            <a:r>
              <a:rPr lang="en-US" dirty="0"/>
              <a:t>Dual-phase LAr TPC: </a:t>
            </a:r>
          </a:p>
          <a:p>
            <a:pPr lvl="2"/>
            <a:r>
              <a:rPr lang="en-US" dirty="0"/>
              <a:t>Primary photons detected (S1)</a:t>
            </a:r>
          </a:p>
          <a:p>
            <a:pPr lvl="2"/>
            <a:r>
              <a:rPr lang="en-US" dirty="0"/>
              <a:t>Electrons produce light signal in gas phase, so signal (S2) detected</a:t>
            </a:r>
          </a:p>
          <a:p>
            <a:pPr lvl="1"/>
            <a:r>
              <a:rPr lang="en-US" dirty="0"/>
              <a:t>Shape of S1 pulse and S2/S1 ratio allows for background discrimination</a:t>
            </a:r>
          </a:p>
          <a:p>
            <a:pPr lvl="2"/>
            <a:endParaRPr lang="en-US" dirty="0"/>
          </a:p>
          <a:p>
            <a:pPr marL="324000" lvl="2" indent="0">
              <a:buNone/>
            </a:pPr>
            <a:endParaRPr lang="en-US" dirty="0"/>
          </a:p>
          <a:p>
            <a:pPr marL="285750" lvl="1" indent="0">
              <a:buNone/>
            </a:pPr>
            <a:endParaRPr lang="en-US" dirty="0"/>
          </a:p>
          <a:p>
            <a:pPr marL="285750" lvl="1" indent="0">
              <a:buNone/>
            </a:pPr>
            <a:endParaRPr lang="en-US" dirty="0"/>
          </a:p>
          <a:p>
            <a:pPr marL="285750" lvl="1" indent="0">
              <a:buNone/>
            </a:pPr>
            <a:endParaRPr lang="en-US" dirty="0"/>
          </a:p>
          <a:p>
            <a:endParaRPr lang="en-GB" dirty="0"/>
          </a:p>
        </p:txBody>
      </p:sp>
      <p:sp>
        <p:nvSpPr>
          <p:cNvPr id="17" name="Title 1">
            <a:extLst>
              <a:ext uri="{FF2B5EF4-FFF2-40B4-BE49-F238E27FC236}">
                <a16:creationId xmlns:a16="http://schemas.microsoft.com/office/drawing/2014/main" id="{0F0A710F-4B94-90F9-553C-95AB4879DBBB}"/>
              </a:ext>
            </a:extLst>
          </p:cNvPr>
          <p:cNvSpPr>
            <a:spLocks noGrp="1"/>
          </p:cNvSpPr>
          <p:nvPr>
            <p:ph type="title"/>
          </p:nvPr>
        </p:nvSpPr>
        <p:spPr>
          <a:xfrm>
            <a:off x="407988" y="136523"/>
            <a:ext cx="11376025" cy="520700"/>
          </a:xfrm>
        </p:spPr>
        <p:txBody>
          <a:bodyPr/>
          <a:lstStyle/>
          <a:p>
            <a:r>
              <a:rPr lang="it-IT" sz="2800" dirty="0"/>
              <a:t>UAr procurement</a:t>
            </a:r>
            <a:endParaRPr lang="en-GB" sz="2800" dirty="0"/>
          </a:p>
        </p:txBody>
      </p:sp>
    </p:spTree>
    <p:extLst>
      <p:ext uri="{BB962C8B-B14F-4D97-AF65-F5344CB8AC3E}">
        <p14:creationId xmlns:p14="http://schemas.microsoft.com/office/powerpoint/2010/main" val="2762115654"/>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A61696A7-D167-FB10-9A68-C4872BB83A10}"/>
              </a:ext>
            </a:extLst>
          </p:cNvPr>
          <p:cNvSpPr>
            <a:spLocks noGrp="1"/>
          </p:cNvSpPr>
          <p:nvPr>
            <p:ph type="dt" sz="half" idx="2"/>
          </p:nvPr>
        </p:nvSpPr>
        <p:spPr>
          <a:xfrm>
            <a:off x="911113" y="6356352"/>
            <a:ext cx="1422400" cy="152235"/>
          </a:xfrm>
        </p:spPr>
        <p:txBody>
          <a:bodyPr/>
          <a:lstStyle/>
          <a:p>
            <a:r>
              <a:rPr lang="fr-FR"/>
              <a:t>2 October 2017</a:t>
            </a:r>
            <a:endParaRPr lang="en-US" dirty="0"/>
          </a:p>
        </p:txBody>
      </p:sp>
      <p:sp>
        <p:nvSpPr>
          <p:cNvPr id="5" name="Footer Placeholder 4">
            <a:extLst>
              <a:ext uri="{FF2B5EF4-FFF2-40B4-BE49-F238E27FC236}">
                <a16:creationId xmlns:a16="http://schemas.microsoft.com/office/drawing/2014/main" id="{23D148C6-F129-8FA9-CAF6-84A3B35A0B55}"/>
              </a:ext>
            </a:extLst>
          </p:cNvPr>
          <p:cNvSpPr>
            <a:spLocks noGrp="1"/>
          </p:cNvSpPr>
          <p:nvPr>
            <p:ph type="ftr" sz="quarter" idx="3"/>
          </p:nvPr>
        </p:nvSpPr>
        <p:spPr>
          <a:xfrm>
            <a:off x="4224423" y="6356352"/>
            <a:ext cx="2064084" cy="152235"/>
          </a:xfrm>
        </p:spPr>
        <p:txBody>
          <a:bodyPr/>
          <a:lstStyle/>
          <a:p>
            <a:r>
              <a:rPr lang="en-US"/>
              <a:t>AFC-2017-2 Presentation</a:t>
            </a:r>
            <a:endParaRPr lang="en-US" dirty="0"/>
          </a:p>
        </p:txBody>
      </p:sp>
      <p:sp>
        <p:nvSpPr>
          <p:cNvPr id="15" name="Content Placeholder 10">
            <a:extLst>
              <a:ext uri="{FF2B5EF4-FFF2-40B4-BE49-F238E27FC236}">
                <a16:creationId xmlns:a16="http://schemas.microsoft.com/office/drawing/2014/main" id="{4DD1F959-C9C4-E18C-682C-060890BD7DCB}"/>
              </a:ext>
            </a:extLst>
          </p:cNvPr>
          <p:cNvSpPr>
            <a:spLocks noGrp="1"/>
          </p:cNvSpPr>
          <p:nvPr>
            <p:ph idx="1"/>
          </p:nvPr>
        </p:nvSpPr>
        <p:spPr>
          <a:xfrm>
            <a:off x="407989" y="631560"/>
            <a:ext cx="11376024" cy="5569216"/>
          </a:xfrm>
        </p:spPr>
        <p:txBody>
          <a:bodyPr>
            <a:normAutofit/>
          </a:bodyPr>
          <a:lstStyle/>
          <a:p>
            <a:r>
              <a:rPr lang="en-US" dirty="0"/>
              <a:t>Overview:</a:t>
            </a:r>
          </a:p>
          <a:p>
            <a:pPr lvl="1"/>
            <a:r>
              <a:rPr lang="en-US" dirty="0"/>
              <a:t>Atmospheric argon detectors, one of main issues is presence of </a:t>
            </a:r>
            <a:r>
              <a:rPr lang="en-US" baseline="30000" dirty="0"/>
              <a:t>39</a:t>
            </a:r>
            <a:r>
              <a:rPr lang="en-US" dirty="0"/>
              <a:t>Ar (beta-decaying isotope of Ar)</a:t>
            </a:r>
          </a:p>
          <a:p>
            <a:pPr lvl="1"/>
            <a:r>
              <a:rPr lang="en-US" dirty="0"/>
              <a:t>Concentration produces about 1 </a:t>
            </a:r>
            <a:r>
              <a:rPr lang="en-US" dirty="0" err="1"/>
              <a:t>Bq</a:t>
            </a:r>
            <a:r>
              <a:rPr lang="en-US" dirty="0"/>
              <a:t>/kg</a:t>
            </a:r>
          </a:p>
          <a:p>
            <a:pPr lvl="1"/>
            <a:r>
              <a:rPr lang="en-US" dirty="0"/>
              <a:t>Spectrum can overlap with region of interest for DM searches</a:t>
            </a:r>
          </a:p>
          <a:p>
            <a:pPr lvl="1"/>
            <a:r>
              <a:rPr lang="en-US" dirty="0"/>
              <a:t>Dedicated Urania plant in Colorado (US) being constructed to produce UAr @ 250 kg/d (420 days to obtain 100t+!)</a:t>
            </a:r>
          </a:p>
          <a:p>
            <a:pPr lvl="1"/>
            <a:r>
              <a:rPr lang="en-US" dirty="0"/>
              <a:t>Further purification (distillation) in ARIA, Sardinia</a:t>
            </a:r>
          </a:p>
          <a:p>
            <a:pPr marL="285750" lvl="1" indent="0">
              <a:buNone/>
            </a:pPr>
            <a:endParaRPr lang="en-US" dirty="0"/>
          </a:p>
          <a:p>
            <a:endParaRPr lang="en-GB" dirty="0"/>
          </a:p>
        </p:txBody>
      </p:sp>
      <p:sp>
        <p:nvSpPr>
          <p:cNvPr id="17" name="Title 1">
            <a:extLst>
              <a:ext uri="{FF2B5EF4-FFF2-40B4-BE49-F238E27FC236}">
                <a16:creationId xmlns:a16="http://schemas.microsoft.com/office/drawing/2014/main" id="{0F0A710F-4B94-90F9-553C-95AB4879DBBB}"/>
              </a:ext>
            </a:extLst>
          </p:cNvPr>
          <p:cNvSpPr>
            <a:spLocks noGrp="1"/>
          </p:cNvSpPr>
          <p:nvPr>
            <p:ph type="title"/>
          </p:nvPr>
        </p:nvSpPr>
        <p:spPr>
          <a:xfrm>
            <a:off x="407988" y="136523"/>
            <a:ext cx="11376025" cy="520700"/>
          </a:xfrm>
        </p:spPr>
        <p:txBody>
          <a:bodyPr/>
          <a:lstStyle/>
          <a:p>
            <a:r>
              <a:rPr lang="it-IT" sz="2800" dirty="0"/>
              <a:t>UAr procurement</a:t>
            </a:r>
            <a:endParaRPr lang="en-GB" sz="2800" dirty="0"/>
          </a:p>
        </p:txBody>
      </p:sp>
      <p:pic>
        <p:nvPicPr>
          <p:cNvPr id="20" name="Picture 19">
            <a:extLst>
              <a:ext uri="{FF2B5EF4-FFF2-40B4-BE49-F238E27FC236}">
                <a16:creationId xmlns:a16="http://schemas.microsoft.com/office/drawing/2014/main" id="{FF2C095E-F02A-1AE0-D6C2-695043304AD7}"/>
              </a:ext>
            </a:extLst>
          </p:cNvPr>
          <p:cNvPicPr>
            <a:picLocks noChangeAspect="1"/>
          </p:cNvPicPr>
          <p:nvPr/>
        </p:nvPicPr>
        <p:blipFill>
          <a:blip r:embed="rId2"/>
          <a:stretch>
            <a:fillRect/>
          </a:stretch>
        </p:blipFill>
        <p:spPr>
          <a:xfrm>
            <a:off x="592557" y="3140277"/>
            <a:ext cx="5198643" cy="2924237"/>
          </a:xfrm>
          <a:prstGeom prst="rect">
            <a:avLst/>
          </a:prstGeom>
        </p:spPr>
      </p:pic>
    </p:spTree>
    <p:extLst>
      <p:ext uri="{BB962C8B-B14F-4D97-AF65-F5344CB8AC3E}">
        <p14:creationId xmlns:p14="http://schemas.microsoft.com/office/powerpoint/2010/main" val="2927182349"/>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36BC70C1-6783-A9BA-F971-7891BA95456E}"/>
              </a:ext>
            </a:extLst>
          </p:cNvPr>
          <p:cNvSpPr>
            <a:spLocks noGrp="1"/>
          </p:cNvSpPr>
          <p:nvPr>
            <p:ph type="dt" sz="half" idx="2"/>
          </p:nvPr>
        </p:nvSpPr>
        <p:spPr/>
        <p:txBody>
          <a:bodyPr/>
          <a:lstStyle/>
          <a:p>
            <a:r>
              <a:rPr lang="fr-FR"/>
              <a:t>2 October 2017</a:t>
            </a:r>
            <a:endParaRPr lang="en-US" dirty="0"/>
          </a:p>
        </p:txBody>
      </p:sp>
      <p:sp>
        <p:nvSpPr>
          <p:cNvPr id="5" name="Footer Placeholder 4">
            <a:extLst>
              <a:ext uri="{FF2B5EF4-FFF2-40B4-BE49-F238E27FC236}">
                <a16:creationId xmlns:a16="http://schemas.microsoft.com/office/drawing/2014/main" id="{7B2DA82C-7FA8-B33E-163D-FED82218DFF1}"/>
              </a:ext>
            </a:extLst>
          </p:cNvPr>
          <p:cNvSpPr>
            <a:spLocks noGrp="1"/>
          </p:cNvSpPr>
          <p:nvPr>
            <p:ph type="ftr" sz="quarter" idx="3"/>
          </p:nvPr>
        </p:nvSpPr>
        <p:spPr/>
        <p:txBody>
          <a:bodyPr/>
          <a:lstStyle/>
          <a:p>
            <a:r>
              <a:rPr lang="en-US"/>
              <a:t>AFC-2017-2 Presentation</a:t>
            </a:r>
            <a:endParaRPr lang="en-US" dirty="0"/>
          </a:p>
        </p:txBody>
      </p:sp>
      <p:pic>
        <p:nvPicPr>
          <p:cNvPr id="7" name="Picture 6">
            <a:extLst>
              <a:ext uri="{FF2B5EF4-FFF2-40B4-BE49-F238E27FC236}">
                <a16:creationId xmlns:a16="http://schemas.microsoft.com/office/drawing/2014/main" id="{E72DA847-9105-D3AD-3FD2-145552329085}"/>
              </a:ext>
            </a:extLst>
          </p:cNvPr>
          <p:cNvPicPr>
            <a:picLocks noChangeAspect="1"/>
          </p:cNvPicPr>
          <p:nvPr/>
        </p:nvPicPr>
        <p:blipFill>
          <a:blip r:embed="rId2"/>
          <a:stretch>
            <a:fillRect/>
          </a:stretch>
        </p:blipFill>
        <p:spPr>
          <a:xfrm>
            <a:off x="323732" y="868891"/>
            <a:ext cx="5856522" cy="2330450"/>
          </a:xfrm>
          <a:prstGeom prst="rect">
            <a:avLst/>
          </a:prstGeom>
        </p:spPr>
      </p:pic>
      <p:pic>
        <p:nvPicPr>
          <p:cNvPr id="9" name="Picture 8">
            <a:extLst>
              <a:ext uri="{FF2B5EF4-FFF2-40B4-BE49-F238E27FC236}">
                <a16:creationId xmlns:a16="http://schemas.microsoft.com/office/drawing/2014/main" id="{8E7DEB16-8335-7D80-08C0-B9A7E383DE83}"/>
              </a:ext>
            </a:extLst>
          </p:cNvPr>
          <p:cNvPicPr>
            <a:picLocks noChangeAspect="1"/>
          </p:cNvPicPr>
          <p:nvPr/>
        </p:nvPicPr>
        <p:blipFill>
          <a:blip r:embed="rId3"/>
          <a:stretch>
            <a:fillRect/>
          </a:stretch>
        </p:blipFill>
        <p:spPr>
          <a:xfrm>
            <a:off x="407987" y="3421776"/>
            <a:ext cx="5688013" cy="2567333"/>
          </a:xfrm>
          <a:prstGeom prst="rect">
            <a:avLst/>
          </a:prstGeom>
        </p:spPr>
      </p:pic>
      <p:grpSp>
        <p:nvGrpSpPr>
          <p:cNvPr id="14" name="Group 13">
            <a:extLst>
              <a:ext uri="{FF2B5EF4-FFF2-40B4-BE49-F238E27FC236}">
                <a16:creationId xmlns:a16="http://schemas.microsoft.com/office/drawing/2014/main" id="{D58A8F3D-C5D2-43D2-A8CD-AC47F3A58862}"/>
              </a:ext>
            </a:extLst>
          </p:cNvPr>
          <p:cNvGrpSpPr/>
          <p:nvPr/>
        </p:nvGrpSpPr>
        <p:grpSpPr>
          <a:xfrm>
            <a:off x="6557743" y="2991728"/>
            <a:ext cx="5076035" cy="3103263"/>
            <a:chOff x="6557743" y="3006336"/>
            <a:chExt cx="5076035" cy="3103263"/>
          </a:xfrm>
        </p:grpSpPr>
        <p:pic>
          <p:nvPicPr>
            <p:cNvPr id="11" name="Picture 10">
              <a:extLst>
                <a:ext uri="{FF2B5EF4-FFF2-40B4-BE49-F238E27FC236}">
                  <a16:creationId xmlns:a16="http://schemas.microsoft.com/office/drawing/2014/main" id="{CAE064AD-A8F2-8D84-5189-8C501AE9976D}"/>
                </a:ext>
              </a:extLst>
            </p:cNvPr>
            <p:cNvPicPr>
              <a:picLocks noChangeAspect="1"/>
            </p:cNvPicPr>
            <p:nvPr/>
          </p:nvPicPr>
          <p:blipFill>
            <a:blip r:embed="rId4"/>
            <a:stretch>
              <a:fillRect/>
            </a:stretch>
          </p:blipFill>
          <p:spPr>
            <a:xfrm>
              <a:off x="6557743" y="3551687"/>
              <a:ext cx="5076035" cy="2557912"/>
            </a:xfrm>
            <a:prstGeom prst="rect">
              <a:avLst/>
            </a:prstGeom>
          </p:spPr>
        </p:pic>
        <p:pic>
          <p:nvPicPr>
            <p:cNvPr id="13" name="Picture 12">
              <a:extLst>
                <a:ext uri="{FF2B5EF4-FFF2-40B4-BE49-F238E27FC236}">
                  <a16:creationId xmlns:a16="http://schemas.microsoft.com/office/drawing/2014/main" id="{312E8E78-2E90-F742-6CBF-47BD925F0519}"/>
                </a:ext>
              </a:extLst>
            </p:cNvPr>
            <p:cNvPicPr>
              <a:picLocks noChangeAspect="1"/>
            </p:cNvPicPr>
            <p:nvPr/>
          </p:nvPicPr>
          <p:blipFill>
            <a:blip r:embed="rId5"/>
            <a:stretch>
              <a:fillRect/>
            </a:stretch>
          </p:blipFill>
          <p:spPr>
            <a:xfrm>
              <a:off x="6722843" y="3006336"/>
              <a:ext cx="3157757" cy="545351"/>
            </a:xfrm>
            <a:prstGeom prst="rect">
              <a:avLst/>
            </a:prstGeom>
          </p:spPr>
        </p:pic>
      </p:grpSp>
      <p:pic>
        <p:nvPicPr>
          <p:cNvPr id="16" name="Picture 15">
            <a:extLst>
              <a:ext uri="{FF2B5EF4-FFF2-40B4-BE49-F238E27FC236}">
                <a16:creationId xmlns:a16="http://schemas.microsoft.com/office/drawing/2014/main" id="{8443A060-AD88-CF5F-7F08-A0A984CDCDE3}"/>
              </a:ext>
            </a:extLst>
          </p:cNvPr>
          <p:cNvPicPr>
            <a:picLocks noChangeAspect="1"/>
          </p:cNvPicPr>
          <p:nvPr/>
        </p:nvPicPr>
        <p:blipFill>
          <a:blip r:embed="rId6"/>
          <a:stretch>
            <a:fillRect/>
          </a:stretch>
        </p:blipFill>
        <p:spPr>
          <a:xfrm>
            <a:off x="6557743" y="627835"/>
            <a:ext cx="4287041" cy="2070995"/>
          </a:xfrm>
          <a:prstGeom prst="rect">
            <a:avLst/>
          </a:prstGeom>
        </p:spPr>
      </p:pic>
      <p:sp>
        <p:nvSpPr>
          <p:cNvPr id="17" name="Title 6">
            <a:extLst>
              <a:ext uri="{FF2B5EF4-FFF2-40B4-BE49-F238E27FC236}">
                <a16:creationId xmlns:a16="http://schemas.microsoft.com/office/drawing/2014/main" id="{1385B737-2981-EEF0-5445-DDFA1987FCC7}"/>
              </a:ext>
            </a:extLst>
          </p:cNvPr>
          <p:cNvSpPr txBox="1">
            <a:spLocks/>
          </p:cNvSpPr>
          <p:nvPr/>
        </p:nvSpPr>
        <p:spPr>
          <a:xfrm>
            <a:off x="407202" y="120903"/>
            <a:ext cx="10888661" cy="510656"/>
          </a:xfrm>
          <a:prstGeom prst="rect">
            <a:avLst/>
          </a:prstGeom>
          <a:solidFill>
            <a:schemeClr val="bg1"/>
          </a:solidFill>
        </p:spPr>
        <p:txBody>
          <a:bodyPr vert="horz" lIns="0" tIns="0" rIns="0" bIns="0" rtlCol="0" anchor="t" anchorCtr="0">
            <a:noAutofit/>
          </a:bodyPr>
          <a:lst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a:lstStyle>
          <a:p>
            <a:r>
              <a:rPr lang="en-GB" sz="2800" dirty="0"/>
              <a:t>Sintered steel filters</a:t>
            </a:r>
            <a:endParaRPr lang="en-GB" sz="2800" u="sng" dirty="0"/>
          </a:p>
        </p:txBody>
      </p:sp>
    </p:spTree>
    <p:extLst>
      <p:ext uri="{BB962C8B-B14F-4D97-AF65-F5344CB8AC3E}">
        <p14:creationId xmlns:p14="http://schemas.microsoft.com/office/powerpoint/2010/main" val="1296750220"/>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9D06DD94-61CE-064F-AE12-259FF0397AB6}"/>
              </a:ext>
            </a:extLst>
          </p:cNvPr>
          <p:cNvSpPr>
            <a:spLocks noGrp="1"/>
          </p:cNvSpPr>
          <p:nvPr>
            <p:ph idx="1"/>
          </p:nvPr>
        </p:nvSpPr>
        <p:spPr>
          <a:xfrm>
            <a:off x="407989" y="631560"/>
            <a:ext cx="11376024" cy="5569216"/>
          </a:xfrm>
        </p:spPr>
        <p:txBody>
          <a:bodyPr>
            <a:noAutofit/>
          </a:bodyPr>
          <a:lstStyle/>
          <a:p>
            <a:r>
              <a:rPr lang="en-GB" sz="1400" b="0" dirty="0"/>
              <a:t>Sintered stainless steel is a type of material produced through a process called sintering, where fine stainless steel powders are compacted and then heated to a temperature below their melting point. This process causes the particles to bond together, creating a solid piece of metal. </a:t>
            </a:r>
          </a:p>
          <a:p>
            <a:pPr>
              <a:buFont typeface="+mj-lt"/>
              <a:buAutoNum type="arabicPeriod"/>
            </a:pPr>
            <a:r>
              <a:rPr lang="en-GB" sz="1400" b="0" dirty="0"/>
              <a:t>High Strength and Durability</a:t>
            </a:r>
          </a:p>
          <a:p>
            <a:pPr>
              <a:buFont typeface="+mj-lt"/>
              <a:buAutoNum type="arabicPeriod"/>
            </a:pPr>
            <a:r>
              <a:rPr lang="en-GB" sz="1400" b="0" dirty="0"/>
              <a:t>Porosity Control</a:t>
            </a:r>
          </a:p>
          <a:p>
            <a:pPr>
              <a:buFont typeface="+mj-lt"/>
              <a:buAutoNum type="arabicPeriod"/>
            </a:pPr>
            <a:r>
              <a:rPr lang="en-GB" sz="1400" b="0" dirty="0"/>
              <a:t>Complex Shapes and Precision</a:t>
            </a:r>
          </a:p>
          <a:p>
            <a:pPr>
              <a:buFont typeface="+mj-lt"/>
              <a:buAutoNum type="arabicPeriod"/>
            </a:pPr>
            <a:r>
              <a:rPr lang="en-GB" sz="1400" b="0" dirty="0"/>
              <a:t>Uniform Properties</a:t>
            </a:r>
          </a:p>
          <a:p>
            <a:pPr>
              <a:buFont typeface="+mj-lt"/>
              <a:buAutoNum type="arabicPeriod"/>
            </a:pPr>
            <a:r>
              <a:rPr lang="en-GB" sz="1400" b="0" dirty="0"/>
              <a:t>Customization</a:t>
            </a:r>
          </a:p>
          <a:p>
            <a:r>
              <a:rPr lang="en-GB" sz="1400" b="0" dirty="0"/>
              <a:t>Sintering Process Overview</a:t>
            </a:r>
          </a:p>
          <a:p>
            <a:pPr>
              <a:buFont typeface="+mj-lt"/>
              <a:buAutoNum type="arabicPeriod"/>
            </a:pPr>
            <a:r>
              <a:rPr lang="en-GB" sz="1400" b="0" dirty="0"/>
              <a:t>Powder Preparation: Stainless steel powders are carefully prepared and mixed to achieve the desired composition.</a:t>
            </a:r>
          </a:p>
          <a:p>
            <a:pPr>
              <a:buFont typeface="+mj-lt"/>
              <a:buAutoNum type="arabicPeriod"/>
            </a:pPr>
            <a:r>
              <a:rPr lang="en-GB" sz="1400" b="0" dirty="0"/>
              <a:t>Compaction: The powders are compacted into a </a:t>
            </a:r>
            <a:r>
              <a:rPr lang="en-GB" sz="1400" b="0" dirty="0" err="1"/>
              <a:t>mold</a:t>
            </a:r>
            <a:r>
              <a:rPr lang="en-GB" sz="1400" b="0" dirty="0"/>
              <a:t> under high pressure to form a "green" (</a:t>
            </a:r>
            <a:r>
              <a:rPr lang="en-GB" sz="1400" b="0" dirty="0" err="1"/>
              <a:t>unsintered</a:t>
            </a:r>
            <a:r>
              <a:rPr lang="en-GB" sz="1400" b="0" dirty="0"/>
              <a:t>) part.</a:t>
            </a:r>
          </a:p>
          <a:p>
            <a:pPr>
              <a:buFont typeface="+mj-lt"/>
              <a:buAutoNum type="arabicPeriod"/>
            </a:pPr>
            <a:r>
              <a:rPr lang="en-GB" sz="1400" b="0" dirty="0"/>
              <a:t>Sintering: The compacted part is heated in a controlled atmosphere furnace to a temperature below the melting point of the base metal, causing the particles to bond.</a:t>
            </a:r>
          </a:p>
          <a:p>
            <a:pPr>
              <a:buFont typeface="+mj-lt"/>
              <a:buAutoNum type="arabicPeriod"/>
            </a:pPr>
            <a:r>
              <a:rPr lang="en-GB" sz="1400" b="0" dirty="0"/>
              <a:t>Post-Sintering Operations: Depending on the application, additional processes such as machining, heat treatment, or surface finishing may be applied to achieve the final specifications.</a:t>
            </a:r>
          </a:p>
        </p:txBody>
      </p:sp>
      <p:sp>
        <p:nvSpPr>
          <p:cNvPr id="4" name="Date Placeholder 3">
            <a:extLst>
              <a:ext uri="{FF2B5EF4-FFF2-40B4-BE49-F238E27FC236}">
                <a16:creationId xmlns:a16="http://schemas.microsoft.com/office/drawing/2014/main" id="{36BC70C1-6783-A9BA-F971-7891BA95456E}"/>
              </a:ext>
            </a:extLst>
          </p:cNvPr>
          <p:cNvSpPr>
            <a:spLocks noGrp="1"/>
          </p:cNvSpPr>
          <p:nvPr>
            <p:ph type="dt" sz="half" idx="10"/>
          </p:nvPr>
        </p:nvSpPr>
        <p:spPr/>
        <p:txBody>
          <a:bodyPr/>
          <a:lstStyle/>
          <a:p>
            <a:r>
              <a:rPr lang="fr-FR"/>
              <a:t>2 October 2017</a:t>
            </a:r>
            <a:endParaRPr lang="en-US" dirty="0"/>
          </a:p>
        </p:txBody>
      </p:sp>
      <p:sp>
        <p:nvSpPr>
          <p:cNvPr id="5" name="Footer Placeholder 4">
            <a:extLst>
              <a:ext uri="{FF2B5EF4-FFF2-40B4-BE49-F238E27FC236}">
                <a16:creationId xmlns:a16="http://schemas.microsoft.com/office/drawing/2014/main" id="{7B2DA82C-7FA8-B33E-163D-FED82218DFF1}"/>
              </a:ext>
            </a:extLst>
          </p:cNvPr>
          <p:cNvSpPr>
            <a:spLocks noGrp="1"/>
          </p:cNvSpPr>
          <p:nvPr>
            <p:ph type="ftr" sz="quarter" idx="11"/>
          </p:nvPr>
        </p:nvSpPr>
        <p:spPr/>
        <p:txBody>
          <a:bodyPr/>
          <a:lstStyle/>
          <a:p>
            <a:r>
              <a:rPr lang="en-US"/>
              <a:t>AFC-2017-2 Presentation</a:t>
            </a:r>
            <a:endParaRPr lang="en-US" dirty="0"/>
          </a:p>
        </p:txBody>
      </p:sp>
      <p:sp>
        <p:nvSpPr>
          <p:cNvPr id="10" name="Title 6">
            <a:extLst>
              <a:ext uri="{FF2B5EF4-FFF2-40B4-BE49-F238E27FC236}">
                <a16:creationId xmlns:a16="http://schemas.microsoft.com/office/drawing/2014/main" id="{0B08CFD0-0511-2A4B-5F93-C74A6C2EC59B}"/>
              </a:ext>
            </a:extLst>
          </p:cNvPr>
          <p:cNvSpPr txBox="1">
            <a:spLocks/>
          </p:cNvSpPr>
          <p:nvPr/>
        </p:nvSpPr>
        <p:spPr>
          <a:xfrm>
            <a:off x="407202" y="120903"/>
            <a:ext cx="10888661" cy="510656"/>
          </a:xfrm>
          <a:prstGeom prst="rect">
            <a:avLst/>
          </a:prstGeom>
          <a:solidFill>
            <a:schemeClr val="bg1"/>
          </a:solidFill>
        </p:spPr>
        <p:txBody>
          <a:bodyPr vert="horz" lIns="0" tIns="0" rIns="0" bIns="0" rtlCol="0" anchor="t" anchorCtr="0">
            <a:noAutofit/>
          </a:bodyPr>
          <a:lst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a:lstStyle>
          <a:p>
            <a:r>
              <a:rPr lang="en-GB" sz="2800" dirty="0"/>
              <a:t>Sintered steel filters</a:t>
            </a:r>
            <a:endParaRPr lang="en-GB" sz="2800" u="sng" dirty="0"/>
          </a:p>
        </p:txBody>
      </p:sp>
    </p:spTree>
    <p:extLst>
      <p:ext uri="{BB962C8B-B14F-4D97-AF65-F5344CB8AC3E}">
        <p14:creationId xmlns:p14="http://schemas.microsoft.com/office/powerpoint/2010/main" val="1954370333"/>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TextBox 41">
            <a:extLst>
              <a:ext uri="{FF2B5EF4-FFF2-40B4-BE49-F238E27FC236}">
                <a16:creationId xmlns:a16="http://schemas.microsoft.com/office/drawing/2014/main" id="{BFF6B1AB-4FC1-F811-071E-428F4936C454}"/>
              </a:ext>
            </a:extLst>
          </p:cNvPr>
          <p:cNvSpPr txBox="1"/>
          <p:nvPr/>
        </p:nvSpPr>
        <p:spPr>
          <a:xfrm>
            <a:off x="6664814" y="5861598"/>
            <a:ext cx="4156363" cy="338554"/>
          </a:xfrm>
          <a:prstGeom prst="rect">
            <a:avLst/>
          </a:prstGeom>
          <a:noFill/>
          <a:ln>
            <a:noFill/>
          </a:ln>
        </p:spPr>
        <p:txBody>
          <a:bodyPr vert="horz" wrap="square">
            <a:spAutoFit/>
          </a:bodyPr>
          <a:lstStyle/>
          <a:p>
            <a:pPr algn="ctr"/>
            <a:r>
              <a:rPr lang="en-US" sz="1600" b="1" dirty="0"/>
              <a:t>Step 5 – Technical specifications </a:t>
            </a:r>
            <a:r>
              <a:rPr lang="en-US" sz="1600" dirty="0"/>
              <a:t>for PE</a:t>
            </a:r>
            <a:endParaRPr lang="en-GB" sz="1600" dirty="0"/>
          </a:p>
        </p:txBody>
      </p:sp>
      <p:graphicFrame>
        <p:nvGraphicFramePr>
          <p:cNvPr id="18" name="Table 17">
            <a:extLst>
              <a:ext uri="{FF2B5EF4-FFF2-40B4-BE49-F238E27FC236}">
                <a16:creationId xmlns:a16="http://schemas.microsoft.com/office/drawing/2014/main" id="{A11A6FA3-5180-3C39-0E2C-0661FD3B7531}"/>
              </a:ext>
            </a:extLst>
          </p:cNvPr>
          <p:cNvGraphicFramePr>
            <a:graphicFrameLocks noGrp="1"/>
          </p:cNvGraphicFramePr>
          <p:nvPr/>
        </p:nvGraphicFramePr>
        <p:xfrm>
          <a:off x="6043938" y="1098786"/>
          <a:ext cx="5393001" cy="4688314"/>
        </p:xfrm>
        <a:graphic>
          <a:graphicData uri="http://schemas.openxmlformats.org/drawingml/2006/table">
            <a:tbl>
              <a:tblPr/>
              <a:tblGrid>
                <a:gridCol w="338660">
                  <a:extLst>
                    <a:ext uri="{9D8B030D-6E8A-4147-A177-3AD203B41FA5}">
                      <a16:colId xmlns:a16="http://schemas.microsoft.com/office/drawing/2014/main" val="2711065236"/>
                    </a:ext>
                  </a:extLst>
                </a:gridCol>
                <a:gridCol w="530354">
                  <a:extLst>
                    <a:ext uri="{9D8B030D-6E8A-4147-A177-3AD203B41FA5}">
                      <a16:colId xmlns:a16="http://schemas.microsoft.com/office/drawing/2014/main" val="3603661219"/>
                    </a:ext>
                  </a:extLst>
                </a:gridCol>
                <a:gridCol w="530354">
                  <a:extLst>
                    <a:ext uri="{9D8B030D-6E8A-4147-A177-3AD203B41FA5}">
                      <a16:colId xmlns:a16="http://schemas.microsoft.com/office/drawing/2014/main" val="3476481953"/>
                    </a:ext>
                  </a:extLst>
                </a:gridCol>
                <a:gridCol w="607033">
                  <a:extLst>
                    <a:ext uri="{9D8B030D-6E8A-4147-A177-3AD203B41FA5}">
                      <a16:colId xmlns:a16="http://schemas.microsoft.com/office/drawing/2014/main" val="1680337187"/>
                    </a:ext>
                  </a:extLst>
                </a:gridCol>
                <a:gridCol w="338660">
                  <a:extLst>
                    <a:ext uri="{9D8B030D-6E8A-4147-A177-3AD203B41FA5}">
                      <a16:colId xmlns:a16="http://schemas.microsoft.com/office/drawing/2014/main" val="1183808801"/>
                    </a:ext>
                  </a:extLst>
                </a:gridCol>
                <a:gridCol w="338660">
                  <a:extLst>
                    <a:ext uri="{9D8B030D-6E8A-4147-A177-3AD203B41FA5}">
                      <a16:colId xmlns:a16="http://schemas.microsoft.com/office/drawing/2014/main" val="1324247447"/>
                    </a:ext>
                  </a:extLst>
                </a:gridCol>
                <a:gridCol w="338660">
                  <a:extLst>
                    <a:ext uri="{9D8B030D-6E8A-4147-A177-3AD203B41FA5}">
                      <a16:colId xmlns:a16="http://schemas.microsoft.com/office/drawing/2014/main" val="634133923"/>
                    </a:ext>
                  </a:extLst>
                </a:gridCol>
                <a:gridCol w="338660">
                  <a:extLst>
                    <a:ext uri="{9D8B030D-6E8A-4147-A177-3AD203B41FA5}">
                      <a16:colId xmlns:a16="http://schemas.microsoft.com/office/drawing/2014/main" val="3681890983"/>
                    </a:ext>
                  </a:extLst>
                </a:gridCol>
                <a:gridCol w="338660">
                  <a:extLst>
                    <a:ext uri="{9D8B030D-6E8A-4147-A177-3AD203B41FA5}">
                      <a16:colId xmlns:a16="http://schemas.microsoft.com/office/drawing/2014/main" val="1834835050"/>
                    </a:ext>
                  </a:extLst>
                </a:gridCol>
                <a:gridCol w="338660">
                  <a:extLst>
                    <a:ext uri="{9D8B030D-6E8A-4147-A177-3AD203B41FA5}">
                      <a16:colId xmlns:a16="http://schemas.microsoft.com/office/drawing/2014/main" val="4179656836"/>
                    </a:ext>
                  </a:extLst>
                </a:gridCol>
                <a:gridCol w="338660">
                  <a:extLst>
                    <a:ext uri="{9D8B030D-6E8A-4147-A177-3AD203B41FA5}">
                      <a16:colId xmlns:a16="http://schemas.microsoft.com/office/drawing/2014/main" val="1091900182"/>
                    </a:ext>
                  </a:extLst>
                </a:gridCol>
                <a:gridCol w="338660">
                  <a:extLst>
                    <a:ext uri="{9D8B030D-6E8A-4147-A177-3AD203B41FA5}">
                      <a16:colId xmlns:a16="http://schemas.microsoft.com/office/drawing/2014/main" val="4103842012"/>
                    </a:ext>
                  </a:extLst>
                </a:gridCol>
                <a:gridCol w="338660">
                  <a:extLst>
                    <a:ext uri="{9D8B030D-6E8A-4147-A177-3AD203B41FA5}">
                      <a16:colId xmlns:a16="http://schemas.microsoft.com/office/drawing/2014/main" val="685781310"/>
                    </a:ext>
                  </a:extLst>
                </a:gridCol>
                <a:gridCol w="338660">
                  <a:extLst>
                    <a:ext uri="{9D8B030D-6E8A-4147-A177-3AD203B41FA5}">
                      <a16:colId xmlns:a16="http://schemas.microsoft.com/office/drawing/2014/main" val="1540239280"/>
                    </a:ext>
                  </a:extLst>
                </a:gridCol>
              </a:tblGrid>
              <a:tr h="215729">
                <a:tc>
                  <a:txBody>
                    <a:bodyPr/>
                    <a:lstStyle/>
                    <a:p>
                      <a:pPr algn="ctr" fontAlgn="ctr"/>
                      <a:r>
                        <a:rPr lang="en-GB" sz="500" b="1" i="0" u="none" strike="noStrike">
                          <a:solidFill>
                            <a:srgbClr val="000000"/>
                          </a:solidFill>
                          <a:effectLst/>
                          <a:latin typeface="Calibri" panose="020F0502020204030204" pitchFamily="34" charset="0"/>
                        </a:rPr>
                        <a:t>VALVE</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GB" sz="500" b="0" i="0" u="none" strike="noStrike">
                          <a:solidFill>
                            <a:srgbClr val="000000"/>
                          </a:solidFill>
                          <a:effectLst/>
                          <a:latin typeface="Calibri" panose="020F0502020204030204" pitchFamily="34" charset="0"/>
                        </a:rPr>
                        <a:t>Location P</a:t>
                      </a:r>
                      <a:r>
                        <a:rPr lang="en-GB" sz="500" b="0" i="0" u="none" strike="noStrike" baseline="-25000">
                          <a:solidFill>
                            <a:srgbClr val="000000"/>
                          </a:solidFill>
                          <a:effectLst/>
                          <a:latin typeface="Calibri" panose="020F0502020204030204" pitchFamily="34" charset="0"/>
                        </a:rPr>
                        <a:t>0</a:t>
                      </a:r>
                      <a:endParaRPr lang="en-GB" sz="500" b="0" i="0" u="none" strike="noStrike">
                        <a:solidFill>
                          <a:srgbClr val="000000"/>
                        </a:solidFill>
                        <a:effectLst/>
                        <a:latin typeface="Calibri" panose="020F0502020204030204" pitchFamily="34" charset="0"/>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GB" sz="500" b="0" i="0" u="none" strike="noStrike">
                          <a:solidFill>
                            <a:srgbClr val="000000"/>
                          </a:solidFill>
                          <a:effectLst/>
                          <a:latin typeface="Calibri" panose="020F0502020204030204" pitchFamily="34" charset="0"/>
                        </a:rPr>
                        <a:t>Sizing scenario</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GB" sz="500" b="0" i="0" u="none" strike="noStrike">
                          <a:solidFill>
                            <a:srgbClr val="000000"/>
                          </a:solidFill>
                          <a:effectLst/>
                          <a:latin typeface="Calibri" panose="020F0502020204030204" pitchFamily="34" charset="0"/>
                        </a:rPr>
                        <a:t>Q</a:t>
                      </a:r>
                      <a:r>
                        <a:rPr lang="en-GB" sz="500" b="0" i="0" u="none" strike="noStrike" baseline="-25000">
                          <a:solidFill>
                            <a:srgbClr val="000000"/>
                          </a:solidFill>
                          <a:effectLst/>
                          <a:latin typeface="Calibri" panose="020F0502020204030204" pitchFamily="34" charset="0"/>
                        </a:rPr>
                        <a:t>max</a:t>
                      </a:r>
                      <a:endParaRPr lang="en-GB" sz="500" b="0" i="0" u="none" strike="noStrike">
                        <a:solidFill>
                          <a:srgbClr val="000000"/>
                        </a:solidFill>
                        <a:effectLst/>
                        <a:latin typeface="Calibri" panose="020F0502020204030204" pitchFamily="34" charset="0"/>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GB" sz="500" b="0" i="0" u="none" strike="noStrike">
                          <a:solidFill>
                            <a:srgbClr val="000000"/>
                          </a:solidFill>
                          <a:effectLst/>
                          <a:latin typeface="Calibri" panose="020F0502020204030204" pitchFamily="34" charset="0"/>
                        </a:rPr>
                        <a:t>P</a:t>
                      </a:r>
                      <a:r>
                        <a:rPr lang="en-GB" sz="500" b="0" i="0" u="none" strike="noStrike" baseline="-25000">
                          <a:solidFill>
                            <a:srgbClr val="000000"/>
                          </a:solidFill>
                          <a:effectLst/>
                          <a:latin typeface="Calibri" panose="020F0502020204030204" pitchFamily="34" charset="0"/>
                        </a:rPr>
                        <a:t>0</a:t>
                      </a:r>
                      <a:endParaRPr lang="en-GB" sz="500" b="0" i="0" u="none" strike="noStrike">
                        <a:solidFill>
                          <a:srgbClr val="000000"/>
                        </a:solidFill>
                        <a:effectLst/>
                        <a:latin typeface="Calibri" panose="020F0502020204030204" pitchFamily="34" charset="0"/>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l-GR" sz="500" b="0" i="0" u="none" strike="noStrike">
                          <a:solidFill>
                            <a:srgbClr val="000000"/>
                          </a:solidFill>
                          <a:effectLst/>
                          <a:latin typeface="Calibri" panose="020F0502020204030204" pitchFamily="34" charset="0"/>
                        </a:rPr>
                        <a:t>Δ</a:t>
                      </a:r>
                      <a:r>
                        <a:rPr lang="en-GB" sz="500" b="0" i="0" u="none" strike="noStrike">
                          <a:solidFill>
                            <a:srgbClr val="000000"/>
                          </a:solidFill>
                          <a:effectLst/>
                          <a:latin typeface="Calibri" panose="020F0502020204030204" pitchFamily="34" charset="0"/>
                        </a:rPr>
                        <a:t>P</a:t>
                      </a:r>
                      <a:r>
                        <a:rPr lang="en-GB" sz="500" b="0" i="0" u="none" strike="noStrike" baseline="-25000">
                          <a:solidFill>
                            <a:srgbClr val="000000"/>
                          </a:solidFill>
                          <a:effectLst/>
                          <a:latin typeface="Calibri" panose="020F0502020204030204" pitchFamily="34" charset="0"/>
                        </a:rPr>
                        <a:t>LOCAL</a:t>
                      </a:r>
                      <a:endParaRPr lang="en-GB" sz="500" b="0" i="0" u="none" strike="noStrike">
                        <a:solidFill>
                          <a:srgbClr val="000000"/>
                        </a:solidFill>
                        <a:effectLst/>
                        <a:latin typeface="Calibri" panose="020F0502020204030204" pitchFamily="34" charset="0"/>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GB" sz="500" b="0" i="0" u="none" strike="noStrike">
                          <a:solidFill>
                            <a:srgbClr val="000000"/>
                          </a:solidFill>
                          <a:effectLst/>
                          <a:latin typeface="Calibri" panose="020F0502020204030204" pitchFamily="34" charset="0"/>
                        </a:rPr>
                        <a:t>P</a:t>
                      </a:r>
                      <a:r>
                        <a:rPr lang="en-GB" sz="500" b="0" i="0" u="none" strike="noStrike" baseline="-25000">
                          <a:solidFill>
                            <a:srgbClr val="000000"/>
                          </a:solidFill>
                          <a:effectLst/>
                          <a:latin typeface="Calibri" panose="020F0502020204030204" pitchFamily="34" charset="0"/>
                        </a:rPr>
                        <a:t>in,VALVE</a:t>
                      </a:r>
                      <a:endParaRPr lang="en-GB" sz="500" b="0" i="0" u="none" strike="noStrike">
                        <a:solidFill>
                          <a:srgbClr val="000000"/>
                        </a:solidFill>
                        <a:effectLst/>
                        <a:latin typeface="Calibri" panose="020F0502020204030204" pitchFamily="34" charset="0"/>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l-GR" sz="500" b="0" i="0" u="none" strike="noStrike">
                          <a:solidFill>
                            <a:srgbClr val="000000"/>
                          </a:solidFill>
                          <a:effectLst/>
                          <a:latin typeface="Calibri" panose="020F0502020204030204" pitchFamily="34" charset="0"/>
                        </a:rPr>
                        <a:t>Δ</a:t>
                      </a:r>
                      <a:r>
                        <a:rPr lang="en-GB" sz="500" b="0" i="0" u="none" strike="noStrike">
                          <a:solidFill>
                            <a:srgbClr val="000000"/>
                          </a:solidFill>
                          <a:effectLst/>
                          <a:latin typeface="Calibri" panose="020F0502020204030204" pitchFamily="34" charset="0"/>
                        </a:rPr>
                        <a:t>P</a:t>
                      </a:r>
                      <a:r>
                        <a:rPr lang="en-GB" sz="500" b="0" i="0" u="none" strike="noStrike" baseline="-25000">
                          <a:solidFill>
                            <a:srgbClr val="000000"/>
                          </a:solidFill>
                          <a:effectLst/>
                          <a:latin typeface="Calibri" panose="020F0502020204030204" pitchFamily="34" charset="0"/>
                        </a:rPr>
                        <a:t>VALVE</a:t>
                      </a:r>
                      <a:r>
                        <a:rPr lang="en-GB" sz="500" b="0" i="0" u="none" strike="noStrike">
                          <a:solidFill>
                            <a:srgbClr val="000000"/>
                          </a:solidFill>
                          <a:effectLst/>
                          <a:latin typeface="Calibri" panose="020F0502020204030204" pitchFamily="34" charset="0"/>
                        </a:rPr>
                        <a:t> (Qmax)</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GB" sz="500" b="0" i="0" u="none" strike="noStrike">
                          <a:solidFill>
                            <a:srgbClr val="000000"/>
                          </a:solidFill>
                          <a:effectLst/>
                          <a:latin typeface="Calibri" panose="020F0502020204030204" pitchFamily="34" charset="0"/>
                        </a:rPr>
                        <a:t>P</a:t>
                      </a:r>
                      <a:r>
                        <a:rPr lang="en-GB" sz="500" b="0" i="0" u="none" strike="noStrike" baseline="-25000">
                          <a:solidFill>
                            <a:srgbClr val="000000"/>
                          </a:solidFill>
                          <a:effectLst/>
                          <a:latin typeface="Calibri" panose="020F0502020204030204" pitchFamily="34" charset="0"/>
                        </a:rPr>
                        <a:t>out,VALVE</a:t>
                      </a:r>
                      <a:endParaRPr lang="en-GB" sz="500" b="0" i="0" u="none" strike="noStrike">
                        <a:solidFill>
                          <a:srgbClr val="000000"/>
                        </a:solidFill>
                        <a:effectLst/>
                        <a:latin typeface="Calibri" panose="020F0502020204030204" pitchFamily="34" charset="0"/>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GB" sz="500" b="0" i="0" u="none" strike="noStrike">
                          <a:solidFill>
                            <a:srgbClr val="000000"/>
                          </a:solidFill>
                          <a:effectLst/>
                          <a:latin typeface="Calibri" panose="020F0502020204030204" pitchFamily="34" charset="0"/>
                        </a:rPr>
                        <a:t>K</a:t>
                      </a:r>
                      <a:r>
                        <a:rPr lang="en-GB" sz="500" b="0" i="0" u="none" strike="noStrike" baseline="-25000">
                          <a:solidFill>
                            <a:srgbClr val="000000"/>
                          </a:solidFill>
                          <a:effectLst/>
                          <a:latin typeface="Calibri" panose="020F0502020204030204" pitchFamily="34" charset="0"/>
                        </a:rPr>
                        <a:t>v,max</a:t>
                      </a:r>
                      <a:endParaRPr lang="en-GB" sz="500" b="0" i="0" u="none" strike="noStrike">
                        <a:solidFill>
                          <a:srgbClr val="000000"/>
                        </a:solidFill>
                        <a:effectLst/>
                        <a:latin typeface="Calibri" panose="020F0502020204030204" pitchFamily="34" charset="0"/>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GB" sz="500" b="0" i="0" u="none" strike="noStrike">
                          <a:solidFill>
                            <a:srgbClr val="000000"/>
                          </a:solidFill>
                          <a:effectLst/>
                          <a:latin typeface="Calibri" panose="020F0502020204030204" pitchFamily="34" charset="0"/>
                        </a:rPr>
                        <a:t>C</a:t>
                      </a:r>
                      <a:r>
                        <a:rPr lang="en-GB" sz="500" b="0" i="0" u="none" strike="noStrike" baseline="-25000">
                          <a:solidFill>
                            <a:srgbClr val="000000"/>
                          </a:solidFill>
                          <a:effectLst/>
                          <a:latin typeface="Calibri" panose="020F0502020204030204" pitchFamily="34" charset="0"/>
                        </a:rPr>
                        <a:t>v,max</a:t>
                      </a:r>
                      <a:endParaRPr lang="en-GB" sz="500" b="0" i="0" u="none" strike="noStrike">
                        <a:solidFill>
                          <a:srgbClr val="000000"/>
                        </a:solidFill>
                        <a:effectLst/>
                        <a:latin typeface="Calibri" panose="020F0502020204030204" pitchFamily="34" charset="0"/>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GB" sz="500" b="1" i="0" u="none" strike="noStrike">
                          <a:solidFill>
                            <a:srgbClr val="000000"/>
                          </a:solidFill>
                          <a:effectLst/>
                          <a:latin typeface="Calibri" panose="020F0502020204030204" pitchFamily="34" charset="0"/>
                        </a:rPr>
                        <a:t>DN Velan</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l-GR" sz="500" b="1" i="0" u="none" strike="noStrike">
                          <a:solidFill>
                            <a:srgbClr val="000000"/>
                          </a:solidFill>
                          <a:effectLst/>
                          <a:latin typeface="Calibri" panose="020F0502020204030204" pitchFamily="34" charset="0"/>
                        </a:rPr>
                        <a:t>Φ</a:t>
                      </a:r>
                      <a:r>
                        <a:rPr lang="en-GB" sz="500" b="1" i="0" u="none" strike="noStrike" baseline="-25000">
                          <a:solidFill>
                            <a:srgbClr val="000000"/>
                          </a:solidFill>
                          <a:effectLst/>
                          <a:latin typeface="Calibri" panose="020F0502020204030204" pitchFamily="34" charset="0"/>
                        </a:rPr>
                        <a:t>seat</a:t>
                      </a:r>
                      <a:r>
                        <a:rPr lang="en-GB" sz="500" b="1" i="0" u="none" strike="noStrike">
                          <a:solidFill>
                            <a:srgbClr val="000000"/>
                          </a:solidFill>
                          <a:effectLst/>
                          <a:latin typeface="Calibri" panose="020F0502020204030204" pitchFamily="34" charset="0"/>
                        </a:rPr>
                        <a:t> Velan</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GB" sz="500" b="1" i="0" u="none" strike="noStrike">
                          <a:solidFill>
                            <a:srgbClr val="000000"/>
                          </a:solidFill>
                          <a:effectLst/>
                          <a:latin typeface="Calibri" panose="020F0502020204030204" pitchFamily="34" charset="0"/>
                        </a:rPr>
                        <a:t>C</a:t>
                      </a:r>
                      <a:r>
                        <a:rPr lang="en-GB" sz="500" b="1" i="0" u="none" strike="noStrike" baseline="-25000">
                          <a:solidFill>
                            <a:srgbClr val="000000"/>
                          </a:solidFill>
                          <a:effectLst/>
                          <a:latin typeface="Calibri" panose="020F0502020204030204" pitchFamily="34" charset="0"/>
                        </a:rPr>
                        <a:t>v</a:t>
                      </a:r>
                      <a:r>
                        <a:rPr lang="en-GB" sz="500" b="1" i="0" u="none" strike="noStrike">
                          <a:solidFill>
                            <a:srgbClr val="000000"/>
                          </a:solidFill>
                          <a:effectLst/>
                          <a:latin typeface="Calibri" panose="020F0502020204030204" pitchFamily="34" charset="0"/>
                        </a:rPr>
                        <a:t> Velan</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760753429"/>
                  </a:ext>
                </a:extLst>
              </a:tr>
              <a:tr h="95061">
                <a:tc>
                  <a:txBody>
                    <a:bodyPr/>
                    <a:lstStyle/>
                    <a:p>
                      <a:pPr algn="ctr" fontAlgn="ctr"/>
                      <a:r>
                        <a:rPr lang="en-GB" sz="500" b="1" i="0" u="none" strike="noStrike">
                          <a:solidFill>
                            <a:srgbClr val="000000"/>
                          </a:solidFill>
                          <a:effectLst/>
                          <a:latin typeface="Calibri" panose="020F0502020204030204" pitchFamily="34" charset="0"/>
                        </a:rPr>
                        <a:t>[tag]</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ctr"/>
                      <a:r>
                        <a:rPr lang="en-GB" sz="500" b="0" i="0" u="none" strike="noStrike">
                          <a:solidFill>
                            <a:srgbClr val="000000"/>
                          </a:solidFill>
                          <a:effectLst/>
                          <a:latin typeface="Calibri" panose="020F0502020204030204" pitchFamily="34" charset="0"/>
                        </a:rPr>
                        <a:t>[name]</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ctr"/>
                      <a:r>
                        <a:rPr lang="en-GB" sz="500" b="0" i="0" u="none" strike="noStrike">
                          <a:solidFill>
                            <a:srgbClr val="000000"/>
                          </a:solidFill>
                          <a:effectLst/>
                          <a:latin typeface="Calibri" panose="020F0502020204030204" pitchFamily="34" charset="0"/>
                        </a:rPr>
                        <a:t>[name]</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ctr"/>
                      <a:r>
                        <a:rPr lang="en-GB" sz="500" b="0" i="0" u="none" strike="noStrike">
                          <a:solidFill>
                            <a:srgbClr val="000000"/>
                          </a:solidFill>
                          <a:effectLst/>
                          <a:latin typeface="Calibri" panose="020F0502020204030204" pitchFamily="34" charset="0"/>
                        </a:rPr>
                        <a:t>[kg/s]</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ctr"/>
                      <a:r>
                        <a:rPr lang="en-GB" sz="500" b="0" i="0" u="none" strike="noStrike">
                          <a:solidFill>
                            <a:srgbClr val="000000"/>
                          </a:solidFill>
                          <a:effectLst/>
                          <a:latin typeface="Calibri" panose="020F0502020204030204" pitchFamily="34" charset="0"/>
                        </a:rPr>
                        <a:t>[MPa]</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ctr"/>
                      <a:r>
                        <a:rPr lang="en-GB" sz="500" b="0" i="0" u="none" strike="noStrike">
                          <a:solidFill>
                            <a:srgbClr val="000000"/>
                          </a:solidFill>
                          <a:effectLst/>
                          <a:latin typeface="Calibri" panose="020F0502020204030204" pitchFamily="34" charset="0"/>
                        </a:rPr>
                        <a:t>[bar]</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ctr"/>
                      <a:r>
                        <a:rPr lang="en-GB" sz="500" b="0" i="0" u="none" strike="noStrike">
                          <a:solidFill>
                            <a:srgbClr val="000000"/>
                          </a:solidFill>
                          <a:effectLst/>
                          <a:latin typeface="Calibri" panose="020F0502020204030204" pitchFamily="34" charset="0"/>
                        </a:rPr>
                        <a:t>[MPa]</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ctr"/>
                      <a:r>
                        <a:rPr lang="en-GB" sz="500" b="0" i="0" u="none" strike="noStrike">
                          <a:solidFill>
                            <a:srgbClr val="000000"/>
                          </a:solidFill>
                          <a:effectLst/>
                          <a:latin typeface="Calibri" panose="020F0502020204030204" pitchFamily="34" charset="0"/>
                        </a:rPr>
                        <a:t>[bar]</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ctr"/>
                      <a:r>
                        <a:rPr lang="en-GB" sz="500" b="0" i="0" u="none" strike="noStrike">
                          <a:solidFill>
                            <a:srgbClr val="000000"/>
                          </a:solidFill>
                          <a:effectLst/>
                          <a:latin typeface="Calibri" panose="020F0502020204030204" pitchFamily="34" charset="0"/>
                        </a:rPr>
                        <a:t>[MPa]</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ctr"/>
                      <a:r>
                        <a:rPr lang="en-GB" sz="500" b="0" i="0" u="none" strike="noStrike">
                          <a:solidFill>
                            <a:srgbClr val="000000"/>
                          </a:solidFill>
                          <a:effectLst/>
                          <a:latin typeface="Calibri" panose="020F0502020204030204" pitchFamily="34" charset="0"/>
                        </a:rPr>
                        <a:t>[-]</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ctr"/>
                      <a:r>
                        <a:rPr lang="en-GB" sz="500" b="0" i="0" u="none" strike="noStrike">
                          <a:solidFill>
                            <a:srgbClr val="000000"/>
                          </a:solidFill>
                          <a:effectLst/>
                          <a:latin typeface="Calibri" panose="020F0502020204030204" pitchFamily="34" charset="0"/>
                        </a:rPr>
                        <a:t>[-]</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ctr"/>
                      <a:r>
                        <a:rPr lang="en-GB" sz="500" b="1" i="0" u="none" strike="noStrike">
                          <a:solidFill>
                            <a:srgbClr val="000000"/>
                          </a:solidFill>
                          <a:effectLst/>
                          <a:latin typeface="Calibri" panose="020F0502020204030204" pitchFamily="34" charset="0"/>
                        </a:rPr>
                        <a:t>[mm]</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ctr"/>
                      <a:r>
                        <a:rPr lang="en-GB" sz="500" b="0" i="0" u="none" strike="noStrike">
                          <a:solidFill>
                            <a:srgbClr val="000000"/>
                          </a:solidFill>
                          <a:effectLst/>
                          <a:latin typeface="Calibri" panose="020F0502020204030204" pitchFamily="34" charset="0"/>
                        </a:rPr>
                        <a:t>[mm]</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ctr"/>
                      <a:r>
                        <a:rPr lang="en-GB" sz="500" b="1" i="0" u="none" strike="noStrike">
                          <a:solidFill>
                            <a:srgbClr val="000000"/>
                          </a:solidFill>
                          <a:effectLst/>
                          <a:latin typeface="Calibri" panose="020F0502020204030204" pitchFamily="34" charset="0"/>
                        </a:rPr>
                        <a:t>[-]</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724823450"/>
                  </a:ext>
                </a:extLst>
              </a:tr>
              <a:tr h="143820">
                <a:tc>
                  <a:txBody>
                    <a:bodyPr/>
                    <a:lstStyle/>
                    <a:p>
                      <a:pPr algn="ctr" fontAlgn="ctr"/>
                      <a:r>
                        <a:rPr lang="en-GB" sz="500" b="1" i="0" u="none" strike="noStrike">
                          <a:solidFill>
                            <a:srgbClr val="000000"/>
                          </a:solidFill>
                          <a:effectLst/>
                          <a:highlight>
                            <a:srgbClr val="92D050"/>
                          </a:highlight>
                          <a:latin typeface="Calibri" panose="020F0502020204030204" pitchFamily="34" charset="0"/>
                        </a:rPr>
                        <a:t>CV4420</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n-GB" sz="500" b="0" i="0" u="none" strike="noStrike">
                          <a:solidFill>
                            <a:srgbClr val="000000"/>
                          </a:solidFill>
                          <a:effectLst/>
                          <a:latin typeface="Calibri" panose="020F0502020204030204" pitchFamily="34" charset="0"/>
                        </a:rPr>
                        <a:t>cryostat</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GB" sz="500" b="0" i="0" u="none" strike="noStrike">
                          <a:solidFill>
                            <a:srgbClr val="000000"/>
                          </a:solidFill>
                          <a:effectLst/>
                          <a:latin typeface="Calibri" panose="020F0502020204030204" pitchFamily="34" charset="0"/>
                        </a:rPr>
                        <a:t>GAr from cryostat</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GB" sz="500" b="0" i="0" u="none" strike="noStrike">
                          <a:solidFill>
                            <a:srgbClr val="000000"/>
                          </a:solidFill>
                          <a:effectLst/>
                          <a:latin typeface="Calibri" panose="020F0502020204030204" pitchFamily="34" charset="0"/>
                        </a:rPr>
                        <a:t>0.1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GB" sz="500" b="1" i="0" u="none" strike="noStrike">
                          <a:solidFill>
                            <a:srgbClr val="000000"/>
                          </a:solidFill>
                          <a:effectLst/>
                          <a:latin typeface="Calibri" panose="020F0502020204030204" pitchFamily="34" charset="0"/>
                        </a:rPr>
                        <a:t>0.1070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GB" sz="500" b="0" i="0" u="none" strike="noStrike">
                          <a:solidFill>
                            <a:srgbClr val="000000"/>
                          </a:solidFill>
                          <a:effectLst/>
                          <a:latin typeface="Calibri" panose="020F0502020204030204" pitchFamily="34" charset="0"/>
                        </a:rPr>
                        <a:t>2.622E-04</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GB" sz="500" b="0" i="0" u="none" strike="noStrike">
                          <a:solidFill>
                            <a:srgbClr val="000000"/>
                          </a:solidFill>
                          <a:effectLst/>
                          <a:latin typeface="Calibri" panose="020F0502020204030204" pitchFamily="34" charset="0"/>
                        </a:rPr>
                        <a:t>0.1070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GB" sz="500" b="0" i="0" u="none" strike="noStrike">
                          <a:solidFill>
                            <a:srgbClr val="000000"/>
                          </a:solidFill>
                          <a:effectLst/>
                          <a:latin typeface="Calibri" panose="020F0502020204030204" pitchFamily="34" charset="0"/>
                        </a:rPr>
                        <a:t>0.067</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GB" sz="500" b="1" i="0" u="none" strike="noStrike">
                          <a:solidFill>
                            <a:srgbClr val="000000"/>
                          </a:solidFill>
                          <a:effectLst/>
                          <a:latin typeface="Calibri" panose="020F0502020204030204" pitchFamily="34" charset="0"/>
                        </a:rPr>
                        <a:t>0.1003</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GB" sz="500" b="0" i="0" u="none" strike="noStrike">
                          <a:solidFill>
                            <a:srgbClr val="000000"/>
                          </a:solidFill>
                          <a:effectLst/>
                          <a:highlight>
                            <a:srgbClr val="E2EFDA"/>
                          </a:highlight>
                          <a:latin typeface="Calibri" panose="020F0502020204030204" pitchFamily="34" charset="0"/>
                        </a:rPr>
                        <a:t>35.97</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ctr" fontAlgn="ctr"/>
                      <a:r>
                        <a:rPr lang="en-GB" sz="500" b="0" i="0" u="none" strike="noStrike">
                          <a:solidFill>
                            <a:srgbClr val="000000"/>
                          </a:solidFill>
                          <a:effectLst/>
                          <a:latin typeface="Calibri" panose="020F0502020204030204" pitchFamily="34" charset="0"/>
                        </a:rPr>
                        <a:t>41.59</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GB" sz="500" b="1" i="0" u="none" strike="noStrike">
                          <a:solidFill>
                            <a:srgbClr val="000000"/>
                          </a:solidFill>
                          <a:effectLst/>
                          <a:highlight>
                            <a:srgbClr val="92D050"/>
                          </a:highlight>
                          <a:latin typeface="Calibri" panose="020F0502020204030204" pitchFamily="34" charset="0"/>
                        </a:rPr>
                        <a:t>DN50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n-GB" sz="500" b="1" i="0" u="none" strike="noStrike">
                          <a:solidFill>
                            <a:srgbClr val="000000"/>
                          </a:solidFill>
                          <a:effectLst/>
                          <a:highlight>
                            <a:srgbClr val="92D050"/>
                          </a:highlight>
                          <a:latin typeface="Calibri" panose="020F0502020204030204" pitchFamily="34" charset="0"/>
                        </a:rPr>
                        <a:t>45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n-GB" sz="500" b="1" i="0" u="none" strike="noStrike">
                          <a:solidFill>
                            <a:srgbClr val="000000"/>
                          </a:solidFill>
                          <a:effectLst/>
                          <a:highlight>
                            <a:srgbClr val="92D050"/>
                          </a:highlight>
                          <a:latin typeface="Calibri" panose="020F0502020204030204" pitchFamily="34" charset="0"/>
                        </a:rPr>
                        <a:t>70.0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extLst>
                  <a:ext uri="{0D108BD9-81ED-4DB2-BD59-A6C34878D82A}">
                    <a16:rowId xmlns:a16="http://schemas.microsoft.com/office/drawing/2014/main" val="4125023326"/>
                  </a:ext>
                </a:extLst>
              </a:tr>
              <a:tr h="143820">
                <a:tc>
                  <a:txBody>
                    <a:bodyPr/>
                    <a:lstStyle/>
                    <a:p>
                      <a:pPr algn="ctr" fontAlgn="ctr"/>
                      <a:r>
                        <a:rPr lang="en-GB" sz="500" b="1" i="0" u="none" strike="noStrike">
                          <a:solidFill>
                            <a:srgbClr val="000000"/>
                          </a:solidFill>
                          <a:effectLst/>
                          <a:highlight>
                            <a:srgbClr val="92D050"/>
                          </a:highlight>
                          <a:latin typeface="Calibri" panose="020F0502020204030204" pitchFamily="34" charset="0"/>
                        </a:rPr>
                        <a:t>HV4431</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n-GB" sz="500" b="0" i="0" u="none" strike="noStrike">
                          <a:solidFill>
                            <a:srgbClr val="000000"/>
                          </a:solidFill>
                          <a:effectLst/>
                          <a:latin typeface="Calibri" panose="020F0502020204030204" pitchFamily="34" charset="0"/>
                        </a:rPr>
                        <a:t>cryostat</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GB" sz="500" b="0" i="0" u="none" strike="noStrike">
                          <a:solidFill>
                            <a:srgbClr val="000000"/>
                          </a:solidFill>
                          <a:effectLst/>
                          <a:latin typeface="Calibri" panose="020F0502020204030204" pitchFamily="34" charset="0"/>
                        </a:rPr>
                        <a:t>GAr from cryostat</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GB" sz="500" b="0" i="0" u="none" strike="noStrike">
                          <a:solidFill>
                            <a:srgbClr val="000000"/>
                          </a:solidFill>
                          <a:effectLst/>
                          <a:latin typeface="Calibri" panose="020F0502020204030204" pitchFamily="34" charset="0"/>
                        </a:rPr>
                        <a:t>0.01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GB" sz="500" b="0" i="0" u="none" strike="noStrike">
                          <a:solidFill>
                            <a:srgbClr val="000000"/>
                          </a:solidFill>
                          <a:effectLst/>
                          <a:latin typeface="Calibri" panose="020F0502020204030204" pitchFamily="34" charset="0"/>
                        </a:rPr>
                        <a:t>0.1070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GB" sz="500" b="0" i="0" u="none" strike="noStrike">
                          <a:solidFill>
                            <a:srgbClr val="000000"/>
                          </a:solidFill>
                          <a:effectLst/>
                          <a:latin typeface="Calibri" panose="020F0502020204030204" pitchFamily="34" charset="0"/>
                        </a:rPr>
                        <a:t>0.0010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GB" sz="500" b="0" i="0" u="none" strike="noStrike">
                          <a:solidFill>
                            <a:srgbClr val="000000"/>
                          </a:solidFill>
                          <a:effectLst/>
                          <a:latin typeface="Calibri" panose="020F0502020204030204" pitchFamily="34" charset="0"/>
                        </a:rPr>
                        <a:t>0.1069</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GB" sz="500" b="0" i="0" u="none" strike="noStrike">
                          <a:solidFill>
                            <a:srgbClr val="000000"/>
                          </a:solidFill>
                          <a:effectLst/>
                          <a:highlight>
                            <a:srgbClr val="E2EFDA"/>
                          </a:highlight>
                          <a:latin typeface="Calibri" panose="020F0502020204030204" pitchFamily="34" charset="0"/>
                        </a:rPr>
                        <a:t>0.0012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ctr" fontAlgn="ctr"/>
                      <a:r>
                        <a:rPr lang="en-GB" sz="500" b="0" i="0" u="none" strike="noStrike">
                          <a:solidFill>
                            <a:srgbClr val="000000"/>
                          </a:solidFill>
                          <a:effectLst/>
                          <a:latin typeface="Calibri" panose="020F0502020204030204" pitchFamily="34" charset="0"/>
                        </a:rPr>
                        <a:t>0.1068</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GB" sz="500" b="0" i="0" u="none" strike="noStrike">
                          <a:solidFill>
                            <a:srgbClr val="000000"/>
                          </a:solidFill>
                          <a:effectLst/>
                          <a:highlight>
                            <a:srgbClr val="E2EFDA"/>
                          </a:highlight>
                          <a:latin typeface="Calibri" panose="020F0502020204030204" pitchFamily="34" charset="0"/>
                        </a:rPr>
                        <a:t>25.95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ctr" fontAlgn="ctr"/>
                      <a:r>
                        <a:rPr lang="en-GB" sz="500" b="0" i="0" u="none" strike="noStrike">
                          <a:solidFill>
                            <a:srgbClr val="000000"/>
                          </a:solidFill>
                          <a:effectLst/>
                          <a:latin typeface="Calibri" panose="020F0502020204030204" pitchFamily="34" charset="0"/>
                        </a:rPr>
                        <a:t>30.00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GB" sz="500" b="1" i="0" u="none" strike="noStrike">
                          <a:solidFill>
                            <a:srgbClr val="000000"/>
                          </a:solidFill>
                          <a:effectLst/>
                          <a:highlight>
                            <a:srgbClr val="92D050"/>
                          </a:highlight>
                          <a:latin typeface="Calibri" panose="020F0502020204030204" pitchFamily="34" charset="0"/>
                        </a:rPr>
                        <a:t>DN32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n-GB" sz="500" b="1" i="0" u="none" strike="noStrike">
                          <a:solidFill>
                            <a:srgbClr val="000000"/>
                          </a:solidFill>
                          <a:effectLst/>
                          <a:highlight>
                            <a:srgbClr val="92D050"/>
                          </a:highlight>
                          <a:latin typeface="Calibri" panose="020F0502020204030204" pitchFamily="34" charset="0"/>
                        </a:rPr>
                        <a:t>28</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n-GB" sz="500" b="1" i="0" u="none" strike="noStrike">
                          <a:solidFill>
                            <a:srgbClr val="000000"/>
                          </a:solidFill>
                          <a:effectLst/>
                          <a:highlight>
                            <a:srgbClr val="92D050"/>
                          </a:highlight>
                          <a:latin typeface="Calibri" panose="020F0502020204030204" pitchFamily="34" charset="0"/>
                        </a:rPr>
                        <a:t>30.0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extLst>
                  <a:ext uri="{0D108BD9-81ED-4DB2-BD59-A6C34878D82A}">
                    <a16:rowId xmlns:a16="http://schemas.microsoft.com/office/drawing/2014/main" val="370090889"/>
                  </a:ext>
                </a:extLst>
              </a:tr>
              <a:tr h="143820">
                <a:tc>
                  <a:txBody>
                    <a:bodyPr/>
                    <a:lstStyle/>
                    <a:p>
                      <a:pPr algn="ctr" fontAlgn="ctr"/>
                      <a:r>
                        <a:rPr lang="en-GB" sz="500" b="1" i="0" u="none" strike="noStrike">
                          <a:solidFill>
                            <a:srgbClr val="000000"/>
                          </a:solidFill>
                          <a:effectLst/>
                          <a:highlight>
                            <a:srgbClr val="92D050"/>
                          </a:highlight>
                          <a:latin typeface="Calibri" panose="020F0502020204030204" pitchFamily="34" charset="0"/>
                        </a:rPr>
                        <a:t>HV4432</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n-GB" sz="500" b="0" i="0" u="none" strike="noStrike">
                          <a:solidFill>
                            <a:srgbClr val="000000"/>
                          </a:solidFill>
                          <a:effectLst/>
                          <a:latin typeface="Calibri" panose="020F0502020204030204" pitchFamily="34" charset="0"/>
                        </a:rPr>
                        <a:t>HV4421 outlet</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GB" sz="500" b="0" i="0" u="none" strike="noStrike">
                          <a:solidFill>
                            <a:srgbClr val="000000"/>
                          </a:solidFill>
                          <a:effectLst/>
                          <a:latin typeface="Calibri" panose="020F0502020204030204" pitchFamily="34" charset="0"/>
                        </a:rPr>
                        <a:t>GAr from cryostat</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GB" sz="500" b="0" i="0" u="none" strike="noStrike">
                          <a:solidFill>
                            <a:srgbClr val="000000"/>
                          </a:solidFill>
                          <a:effectLst/>
                          <a:latin typeface="Calibri" panose="020F0502020204030204" pitchFamily="34" charset="0"/>
                        </a:rPr>
                        <a:t>0.01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GB" sz="500" b="0" i="0" u="none" strike="noStrike">
                          <a:solidFill>
                            <a:srgbClr val="000000"/>
                          </a:solidFill>
                          <a:effectLst/>
                          <a:latin typeface="Calibri" panose="020F0502020204030204" pitchFamily="34" charset="0"/>
                        </a:rPr>
                        <a:t>0.1068</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GB" sz="500" b="0" i="0" u="none" strike="noStrike">
                          <a:solidFill>
                            <a:srgbClr val="000000"/>
                          </a:solidFill>
                          <a:effectLst/>
                          <a:latin typeface="Calibri" panose="020F0502020204030204" pitchFamily="34" charset="0"/>
                        </a:rPr>
                        <a:t>0.0209</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GB" sz="500" b="0" i="0" u="none" strike="noStrike">
                          <a:solidFill>
                            <a:srgbClr val="000000"/>
                          </a:solidFill>
                          <a:effectLst/>
                          <a:latin typeface="Calibri" panose="020F0502020204030204" pitchFamily="34" charset="0"/>
                        </a:rPr>
                        <a:t>0.1047</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GB" sz="500" b="0" i="0" u="none" strike="noStrike">
                          <a:solidFill>
                            <a:srgbClr val="000000"/>
                          </a:solidFill>
                          <a:effectLst/>
                          <a:highlight>
                            <a:srgbClr val="E2EFDA"/>
                          </a:highlight>
                          <a:latin typeface="Calibri" panose="020F0502020204030204" pitchFamily="34" charset="0"/>
                        </a:rPr>
                        <a:t>0.0012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ctr" fontAlgn="ctr"/>
                      <a:r>
                        <a:rPr lang="en-GB" sz="500" b="0" i="0" u="none" strike="noStrike">
                          <a:solidFill>
                            <a:srgbClr val="000000"/>
                          </a:solidFill>
                          <a:effectLst/>
                          <a:latin typeface="Calibri" panose="020F0502020204030204" pitchFamily="34" charset="0"/>
                        </a:rPr>
                        <a:t>0.1046</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GB" sz="500" b="0" i="0" u="none" strike="noStrike">
                          <a:solidFill>
                            <a:srgbClr val="000000"/>
                          </a:solidFill>
                          <a:effectLst/>
                          <a:highlight>
                            <a:srgbClr val="E2EFDA"/>
                          </a:highlight>
                          <a:latin typeface="Calibri" panose="020F0502020204030204" pitchFamily="34" charset="0"/>
                        </a:rPr>
                        <a:t>25.95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ctr" fontAlgn="ctr"/>
                      <a:r>
                        <a:rPr lang="en-GB" sz="500" b="0" i="0" u="none" strike="noStrike" dirty="0">
                          <a:solidFill>
                            <a:srgbClr val="000000"/>
                          </a:solidFill>
                          <a:effectLst/>
                          <a:latin typeface="Calibri" panose="020F0502020204030204" pitchFamily="34" charset="0"/>
                        </a:rPr>
                        <a:t>30.00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GB" sz="500" b="1" i="0" u="none" strike="noStrike" dirty="0">
                          <a:solidFill>
                            <a:srgbClr val="000000"/>
                          </a:solidFill>
                          <a:effectLst/>
                          <a:highlight>
                            <a:srgbClr val="92D050"/>
                          </a:highlight>
                          <a:latin typeface="Calibri" panose="020F0502020204030204" pitchFamily="34" charset="0"/>
                        </a:rPr>
                        <a:t>DN32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n-GB" sz="500" b="1" i="0" u="none" strike="noStrike" dirty="0">
                          <a:solidFill>
                            <a:srgbClr val="000000"/>
                          </a:solidFill>
                          <a:effectLst/>
                          <a:highlight>
                            <a:srgbClr val="92D050"/>
                          </a:highlight>
                          <a:latin typeface="Calibri" panose="020F0502020204030204" pitchFamily="34" charset="0"/>
                        </a:rPr>
                        <a:t>28</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n-GB" sz="500" b="1" i="0" u="none" strike="noStrike" dirty="0">
                          <a:solidFill>
                            <a:srgbClr val="000000"/>
                          </a:solidFill>
                          <a:effectLst/>
                          <a:highlight>
                            <a:srgbClr val="92D050"/>
                          </a:highlight>
                          <a:latin typeface="Calibri" panose="020F0502020204030204" pitchFamily="34" charset="0"/>
                        </a:rPr>
                        <a:t>30.0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extLst>
                  <a:ext uri="{0D108BD9-81ED-4DB2-BD59-A6C34878D82A}">
                    <a16:rowId xmlns:a16="http://schemas.microsoft.com/office/drawing/2014/main" val="2376332362"/>
                  </a:ext>
                </a:extLst>
              </a:tr>
              <a:tr h="143820">
                <a:tc>
                  <a:txBody>
                    <a:bodyPr/>
                    <a:lstStyle/>
                    <a:p>
                      <a:pPr algn="ctr" fontAlgn="ctr"/>
                      <a:r>
                        <a:rPr lang="en-GB" sz="500" b="1" i="0" u="none" strike="noStrike">
                          <a:solidFill>
                            <a:srgbClr val="000000"/>
                          </a:solidFill>
                          <a:effectLst/>
                          <a:highlight>
                            <a:srgbClr val="92D050"/>
                          </a:highlight>
                          <a:latin typeface="Calibri" panose="020F0502020204030204" pitchFamily="34" charset="0"/>
                        </a:rPr>
                        <a:t>HV4433</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n-GB" sz="500" b="0" i="0" u="none" strike="noStrike">
                          <a:solidFill>
                            <a:srgbClr val="000000"/>
                          </a:solidFill>
                          <a:effectLst/>
                          <a:latin typeface="Calibri" panose="020F0502020204030204" pitchFamily="34" charset="0"/>
                        </a:rPr>
                        <a:t>cryostat</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GB" sz="500" b="0" i="0" u="none" strike="noStrike">
                          <a:solidFill>
                            <a:srgbClr val="000000"/>
                          </a:solidFill>
                          <a:effectLst/>
                          <a:latin typeface="Calibri" panose="020F0502020204030204" pitchFamily="34" charset="0"/>
                        </a:rPr>
                        <a:t>GAr from cryostat</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GB" sz="500" b="0" i="0" u="none" strike="noStrike">
                          <a:solidFill>
                            <a:srgbClr val="000000"/>
                          </a:solidFill>
                          <a:effectLst/>
                          <a:latin typeface="Calibri" panose="020F0502020204030204" pitchFamily="34" charset="0"/>
                        </a:rPr>
                        <a:t>0.01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GB" sz="500" b="0" i="0" u="none" strike="noStrike">
                          <a:solidFill>
                            <a:srgbClr val="000000"/>
                          </a:solidFill>
                          <a:effectLst/>
                          <a:latin typeface="Calibri" panose="020F0502020204030204" pitchFamily="34" charset="0"/>
                        </a:rPr>
                        <a:t>0.1070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GB" sz="500" b="0" i="0" u="none" strike="noStrike">
                          <a:solidFill>
                            <a:srgbClr val="000000"/>
                          </a:solidFill>
                          <a:effectLst/>
                          <a:latin typeface="Calibri" panose="020F0502020204030204" pitchFamily="34" charset="0"/>
                        </a:rPr>
                        <a:t>0.0010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GB" sz="500" b="0" i="0" u="none" strike="noStrike">
                          <a:solidFill>
                            <a:srgbClr val="000000"/>
                          </a:solidFill>
                          <a:effectLst/>
                          <a:latin typeface="Calibri" panose="020F0502020204030204" pitchFamily="34" charset="0"/>
                        </a:rPr>
                        <a:t>0.1069</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GB" sz="500" b="0" i="0" u="none" strike="noStrike">
                          <a:solidFill>
                            <a:srgbClr val="000000"/>
                          </a:solidFill>
                          <a:effectLst/>
                          <a:highlight>
                            <a:srgbClr val="E2EFDA"/>
                          </a:highlight>
                          <a:latin typeface="Calibri" panose="020F0502020204030204" pitchFamily="34" charset="0"/>
                        </a:rPr>
                        <a:t>0.0012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ctr" fontAlgn="ctr"/>
                      <a:r>
                        <a:rPr lang="en-GB" sz="500" b="0" i="0" u="none" strike="noStrike">
                          <a:solidFill>
                            <a:srgbClr val="000000"/>
                          </a:solidFill>
                          <a:effectLst/>
                          <a:latin typeface="Calibri" panose="020F0502020204030204" pitchFamily="34" charset="0"/>
                        </a:rPr>
                        <a:t>0.1068</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GB" sz="500" b="0" i="0" u="none" strike="noStrike">
                          <a:solidFill>
                            <a:srgbClr val="000000"/>
                          </a:solidFill>
                          <a:effectLst/>
                          <a:highlight>
                            <a:srgbClr val="E2EFDA"/>
                          </a:highlight>
                          <a:latin typeface="Calibri" panose="020F0502020204030204" pitchFamily="34" charset="0"/>
                        </a:rPr>
                        <a:t>25.95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ctr" fontAlgn="ctr"/>
                      <a:r>
                        <a:rPr lang="en-GB" sz="500" b="0" i="0" u="none" strike="noStrike">
                          <a:solidFill>
                            <a:srgbClr val="000000"/>
                          </a:solidFill>
                          <a:effectLst/>
                          <a:latin typeface="Calibri" panose="020F0502020204030204" pitchFamily="34" charset="0"/>
                        </a:rPr>
                        <a:t>30.00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GB" sz="500" b="1" i="0" u="none" strike="noStrike">
                          <a:solidFill>
                            <a:srgbClr val="000000"/>
                          </a:solidFill>
                          <a:effectLst/>
                          <a:highlight>
                            <a:srgbClr val="92D050"/>
                          </a:highlight>
                          <a:latin typeface="Calibri" panose="020F0502020204030204" pitchFamily="34" charset="0"/>
                        </a:rPr>
                        <a:t>DN32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n-GB" sz="500" b="1" i="0" u="none" strike="noStrike">
                          <a:solidFill>
                            <a:srgbClr val="000000"/>
                          </a:solidFill>
                          <a:effectLst/>
                          <a:highlight>
                            <a:srgbClr val="92D050"/>
                          </a:highlight>
                          <a:latin typeface="Calibri" panose="020F0502020204030204" pitchFamily="34" charset="0"/>
                        </a:rPr>
                        <a:t>28</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n-GB" sz="500" b="1" i="0" u="none" strike="noStrike">
                          <a:solidFill>
                            <a:srgbClr val="000000"/>
                          </a:solidFill>
                          <a:effectLst/>
                          <a:highlight>
                            <a:srgbClr val="92D050"/>
                          </a:highlight>
                          <a:latin typeface="Calibri" panose="020F0502020204030204" pitchFamily="34" charset="0"/>
                        </a:rPr>
                        <a:t>30.0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extLst>
                  <a:ext uri="{0D108BD9-81ED-4DB2-BD59-A6C34878D82A}">
                    <a16:rowId xmlns:a16="http://schemas.microsoft.com/office/drawing/2014/main" val="89955610"/>
                  </a:ext>
                </a:extLst>
              </a:tr>
              <a:tr h="143820">
                <a:tc>
                  <a:txBody>
                    <a:bodyPr/>
                    <a:lstStyle/>
                    <a:p>
                      <a:pPr algn="ctr" fontAlgn="ctr"/>
                      <a:r>
                        <a:rPr lang="en-GB" sz="500" b="1" i="0" u="none" strike="noStrike">
                          <a:solidFill>
                            <a:srgbClr val="000000"/>
                          </a:solidFill>
                          <a:effectLst/>
                          <a:highlight>
                            <a:srgbClr val="92D050"/>
                          </a:highlight>
                          <a:latin typeface="Calibri" panose="020F0502020204030204" pitchFamily="34" charset="0"/>
                        </a:rPr>
                        <a:t>CV4430</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n-GB" sz="500" b="0" i="0" u="none" strike="noStrike">
                          <a:solidFill>
                            <a:srgbClr val="000000"/>
                          </a:solidFill>
                          <a:effectLst/>
                          <a:latin typeface="Calibri" panose="020F0502020204030204" pitchFamily="34" charset="0"/>
                        </a:rPr>
                        <a:t>HV4422 outlet</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GB" sz="500" b="0" i="0" u="none" strike="noStrike">
                          <a:solidFill>
                            <a:srgbClr val="000000"/>
                          </a:solidFill>
                          <a:effectLst/>
                          <a:latin typeface="Calibri" panose="020F0502020204030204" pitchFamily="34" charset="0"/>
                        </a:rPr>
                        <a:t>GAr from cryostat</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GB" sz="500" b="0" i="0" u="none" strike="noStrike">
                          <a:solidFill>
                            <a:srgbClr val="000000"/>
                          </a:solidFill>
                          <a:effectLst/>
                          <a:latin typeface="Calibri" panose="020F0502020204030204" pitchFamily="34" charset="0"/>
                        </a:rPr>
                        <a:t>0.01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GB" sz="500" b="0" i="0" u="none" strike="noStrike">
                          <a:solidFill>
                            <a:srgbClr val="000000"/>
                          </a:solidFill>
                          <a:effectLst/>
                          <a:latin typeface="Calibri" panose="020F0502020204030204" pitchFamily="34" charset="0"/>
                        </a:rPr>
                        <a:t>0.1046</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GB" sz="500" b="0" i="0" u="none" strike="noStrike">
                          <a:solidFill>
                            <a:srgbClr val="000000"/>
                          </a:solidFill>
                          <a:effectLst/>
                          <a:latin typeface="Calibri" panose="020F0502020204030204" pitchFamily="34" charset="0"/>
                        </a:rPr>
                        <a:t>0.000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GB" sz="500" b="0" i="0" u="none" strike="noStrike">
                          <a:solidFill>
                            <a:srgbClr val="000000"/>
                          </a:solidFill>
                          <a:effectLst/>
                          <a:latin typeface="Calibri" panose="020F0502020204030204" pitchFamily="34" charset="0"/>
                        </a:rPr>
                        <a:t>0.1046</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GB" sz="500" b="0" i="0" u="none" strike="noStrike">
                          <a:solidFill>
                            <a:srgbClr val="000000"/>
                          </a:solidFill>
                          <a:effectLst/>
                          <a:latin typeface="Calibri" panose="020F0502020204030204" pitchFamily="34" charset="0"/>
                        </a:rPr>
                        <a:t>0.010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GB" sz="500" b="1" i="0" u="none" strike="noStrike">
                          <a:solidFill>
                            <a:srgbClr val="000000"/>
                          </a:solidFill>
                          <a:effectLst/>
                          <a:latin typeface="Calibri" panose="020F0502020204030204" pitchFamily="34" charset="0"/>
                        </a:rPr>
                        <a:t>0.1035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GB" sz="500" b="0" i="0" u="none" strike="noStrike">
                          <a:solidFill>
                            <a:srgbClr val="000000"/>
                          </a:solidFill>
                          <a:effectLst/>
                          <a:highlight>
                            <a:srgbClr val="E2EFDA"/>
                          </a:highlight>
                          <a:latin typeface="Calibri" panose="020F0502020204030204" pitchFamily="34" charset="0"/>
                        </a:rPr>
                        <a:t>8.83</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ctr" fontAlgn="ctr"/>
                      <a:r>
                        <a:rPr lang="en-GB" sz="500" b="0" i="0" u="none" strike="noStrike">
                          <a:solidFill>
                            <a:srgbClr val="000000"/>
                          </a:solidFill>
                          <a:effectLst/>
                          <a:latin typeface="Calibri" panose="020F0502020204030204" pitchFamily="34" charset="0"/>
                        </a:rPr>
                        <a:t>10.20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GB" sz="500" b="1" i="0" u="none" strike="noStrike">
                          <a:solidFill>
                            <a:srgbClr val="000000"/>
                          </a:solidFill>
                          <a:effectLst/>
                          <a:highlight>
                            <a:srgbClr val="92D050"/>
                          </a:highlight>
                          <a:latin typeface="Calibri" panose="020F0502020204030204" pitchFamily="34" charset="0"/>
                        </a:rPr>
                        <a:t>DN32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n-GB" sz="500" b="1" i="0" u="none" strike="noStrike">
                          <a:solidFill>
                            <a:srgbClr val="000000"/>
                          </a:solidFill>
                          <a:effectLst/>
                          <a:highlight>
                            <a:srgbClr val="92D050"/>
                          </a:highlight>
                          <a:latin typeface="Calibri" panose="020F0502020204030204" pitchFamily="34" charset="0"/>
                        </a:rPr>
                        <a:t>28</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n-GB" sz="500" b="1" i="0" u="none" strike="noStrike">
                          <a:solidFill>
                            <a:srgbClr val="000000"/>
                          </a:solidFill>
                          <a:effectLst/>
                          <a:highlight>
                            <a:srgbClr val="92D050"/>
                          </a:highlight>
                          <a:latin typeface="Calibri" panose="020F0502020204030204" pitchFamily="34" charset="0"/>
                        </a:rPr>
                        <a:t>18.0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extLst>
                  <a:ext uri="{0D108BD9-81ED-4DB2-BD59-A6C34878D82A}">
                    <a16:rowId xmlns:a16="http://schemas.microsoft.com/office/drawing/2014/main" val="3761000257"/>
                  </a:ext>
                </a:extLst>
              </a:tr>
              <a:tr h="146300">
                <a:tc>
                  <a:txBody>
                    <a:bodyPr/>
                    <a:lstStyle/>
                    <a:p>
                      <a:pPr algn="ctr" fontAlgn="ctr"/>
                      <a:r>
                        <a:rPr lang="en-GB" sz="500" b="1" i="0" u="none" strike="noStrike">
                          <a:solidFill>
                            <a:srgbClr val="000000"/>
                          </a:solidFill>
                          <a:effectLst/>
                          <a:highlight>
                            <a:srgbClr val="92D050"/>
                          </a:highlight>
                          <a:latin typeface="Calibri" panose="020F0502020204030204" pitchFamily="34" charset="0"/>
                        </a:rPr>
                        <a:t>CV4440</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n-GB" sz="500" b="0" i="0" u="none" strike="noStrike">
                          <a:solidFill>
                            <a:srgbClr val="000000"/>
                          </a:solidFill>
                          <a:effectLst/>
                          <a:latin typeface="Calibri" panose="020F0502020204030204" pitchFamily="34" charset="0"/>
                        </a:rPr>
                        <a:t>HV4422 outlet</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ctr"/>
                      <a:r>
                        <a:rPr lang="en-GB" sz="500" b="0" i="0" u="none" strike="noStrike">
                          <a:solidFill>
                            <a:srgbClr val="000000"/>
                          </a:solidFill>
                          <a:effectLst/>
                          <a:latin typeface="Calibri" panose="020F0502020204030204" pitchFamily="34" charset="0"/>
                        </a:rPr>
                        <a:t>GAr from cryostat</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ctr"/>
                      <a:r>
                        <a:rPr lang="en-GB" sz="500" b="0" i="0" u="none" strike="noStrike">
                          <a:solidFill>
                            <a:srgbClr val="000000"/>
                          </a:solidFill>
                          <a:effectLst/>
                          <a:latin typeface="Calibri" panose="020F0502020204030204" pitchFamily="34" charset="0"/>
                        </a:rPr>
                        <a:t>0.01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ctr"/>
                      <a:r>
                        <a:rPr lang="en-GB" sz="500" b="0" i="0" u="none" strike="noStrike">
                          <a:solidFill>
                            <a:srgbClr val="000000"/>
                          </a:solidFill>
                          <a:effectLst/>
                          <a:latin typeface="Calibri" panose="020F0502020204030204" pitchFamily="34" charset="0"/>
                        </a:rPr>
                        <a:t>0.1046</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ctr"/>
                      <a:r>
                        <a:rPr lang="en-GB" sz="500" b="0" i="0" u="none" strike="noStrike">
                          <a:solidFill>
                            <a:srgbClr val="000000"/>
                          </a:solidFill>
                          <a:effectLst/>
                          <a:latin typeface="Calibri" panose="020F0502020204030204" pitchFamily="34" charset="0"/>
                        </a:rPr>
                        <a:t>0.000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ctr"/>
                      <a:r>
                        <a:rPr lang="en-GB" sz="500" b="0" i="0" u="none" strike="noStrike">
                          <a:solidFill>
                            <a:srgbClr val="000000"/>
                          </a:solidFill>
                          <a:effectLst/>
                          <a:latin typeface="Calibri" panose="020F0502020204030204" pitchFamily="34" charset="0"/>
                        </a:rPr>
                        <a:t>0.1046</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ctr"/>
                      <a:r>
                        <a:rPr lang="en-GB" sz="500" b="0" i="0" u="none" strike="noStrike">
                          <a:solidFill>
                            <a:srgbClr val="000000"/>
                          </a:solidFill>
                          <a:effectLst/>
                          <a:latin typeface="Calibri" panose="020F0502020204030204" pitchFamily="34" charset="0"/>
                        </a:rPr>
                        <a:t>0.043</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ctr"/>
                      <a:r>
                        <a:rPr lang="en-GB" sz="500" b="1" i="0" u="none" strike="noStrike">
                          <a:solidFill>
                            <a:srgbClr val="000000"/>
                          </a:solidFill>
                          <a:effectLst/>
                          <a:latin typeface="Calibri" panose="020F0502020204030204" pitchFamily="34" charset="0"/>
                        </a:rPr>
                        <a:t>0.1003</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ctr"/>
                      <a:r>
                        <a:rPr lang="en-GB" sz="500" b="0" i="0" u="none" strike="noStrike">
                          <a:solidFill>
                            <a:srgbClr val="000000"/>
                          </a:solidFill>
                          <a:effectLst/>
                          <a:highlight>
                            <a:srgbClr val="E2EFDA"/>
                          </a:highlight>
                          <a:latin typeface="Calibri" panose="020F0502020204030204" pitchFamily="34" charset="0"/>
                        </a:rPr>
                        <a:t>4.47</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2EFDA"/>
                    </a:solidFill>
                  </a:tcPr>
                </a:tc>
                <a:tc>
                  <a:txBody>
                    <a:bodyPr/>
                    <a:lstStyle/>
                    <a:p>
                      <a:pPr algn="ctr" fontAlgn="ctr"/>
                      <a:r>
                        <a:rPr lang="en-GB" sz="500" b="0" i="0" u="none" strike="noStrike">
                          <a:solidFill>
                            <a:srgbClr val="000000"/>
                          </a:solidFill>
                          <a:effectLst/>
                          <a:latin typeface="Calibri" panose="020F0502020204030204" pitchFamily="34" charset="0"/>
                        </a:rPr>
                        <a:t>5.16</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ctr"/>
                      <a:r>
                        <a:rPr lang="en-GB" sz="500" b="1" i="0" u="none" strike="noStrike">
                          <a:solidFill>
                            <a:srgbClr val="000000"/>
                          </a:solidFill>
                          <a:effectLst/>
                          <a:highlight>
                            <a:srgbClr val="92D050"/>
                          </a:highlight>
                          <a:latin typeface="Calibri" panose="020F0502020204030204" pitchFamily="34" charset="0"/>
                        </a:rPr>
                        <a:t>DN32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n-GB" sz="500" b="1" i="0" u="none" strike="noStrike">
                          <a:solidFill>
                            <a:srgbClr val="000000"/>
                          </a:solidFill>
                          <a:effectLst/>
                          <a:highlight>
                            <a:srgbClr val="92D050"/>
                          </a:highlight>
                          <a:latin typeface="Calibri" panose="020F0502020204030204" pitchFamily="34" charset="0"/>
                        </a:rPr>
                        <a:t>20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n-GB" sz="500" b="1" i="0" u="none" strike="noStrike">
                          <a:solidFill>
                            <a:srgbClr val="000000"/>
                          </a:solidFill>
                          <a:effectLst/>
                          <a:highlight>
                            <a:srgbClr val="92D050"/>
                          </a:highlight>
                          <a:latin typeface="Calibri" panose="020F0502020204030204" pitchFamily="34" charset="0"/>
                        </a:rPr>
                        <a:t>11.0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extLst>
                  <a:ext uri="{0D108BD9-81ED-4DB2-BD59-A6C34878D82A}">
                    <a16:rowId xmlns:a16="http://schemas.microsoft.com/office/drawing/2014/main" val="1338315387"/>
                  </a:ext>
                </a:extLst>
              </a:tr>
              <a:tr h="95061">
                <a:tc>
                  <a:txBody>
                    <a:bodyPr/>
                    <a:lstStyle/>
                    <a:p>
                      <a:pPr algn="ctr" fontAlgn="ctr"/>
                      <a:r>
                        <a:rPr lang="en-GB" sz="500" b="1" i="0" u="none" strike="noStrike">
                          <a:solidFill>
                            <a:srgbClr val="000000"/>
                          </a:solidFill>
                          <a:effectLst/>
                          <a:highlight>
                            <a:srgbClr val="92D050"/>
                          </a:highlight>
                          <a:latin typeface="Calibri" panose="020F0502020204030204" pitchFamily="34" charset="0"/>
                        </a:rPr>
                        <a:t>CV4171</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n-GB" sz="500" b="0" i="0" u="none" strike="noStrike">
                          <a:solidFill>
                            <a:srgbClr val="000000"/>
                          </a:solidFill>
                          <a:effectLst/>
                          <a:latin typeface="Calibri" panose="020F0502020204030204" pitchFamily="34" charset="0"/>
                        </a:rPr>
                        <a:t>GAr/H2 storage</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GB" sz="500" b="0" i="0" u="none" strike="noStrike">
                          <a:solidFill>
                            <a:srgbClr val="000000"/>
                          </a:solidFill>
                          <a:effectLst/>
                          <a:latin typeface="Calibri" panose="020F0502020204030204" pitchFamily="34" charset="0"/>
                        </a:rPr>
                        <a:t>Regeneration</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GB" sz="500" b="0" i="0" u="none" strike="noStrike">
                          <a:solidFill>
                            <a:srgbClr val="000000"/>
                          </a:solidFill>
                          <a:effectLst/>
                          <a:latin typeface="Calibri" panose="020F0502020204030204" pitchFamily="34" charset="0"/>
                        </a:rPr>
                        <a:t>0.075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GB" sz="500" b="1" i="0" u="none" strike="noStrike">
                          <a:solidFill>
                            <a:srgbClr val="000000"/>
                          </a:solidFill>
                          <a:effectLst/>
                          <a:latin typeface="Calibri" panose="020F0502020204030204" pitchFamily="34" charset="0"/>
                        </a:rPr>
                        <a:t>0.4</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GB" sz="500" b="0" i="0" u="none" strike="noStrike">
                          <a:solidFill>
                            <a:srgbClr val="000000"/>
                          </a:solidFill>
                          <a:effectLst/>
                          <a:latin typeface="Calibri" panose="020F0502020204030204" pitchFamily="34" charset="0"/>
                        </a:rPr>
                        <a:t>0.000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GB" sz="500" b="0" i="0" u="none" strike="noStrike">
                          <a:solidFill>
                            <a:srgbClr val="000000"/>
                          </a:solidFill>
                          <a:effectLst/>
                          <a:latin typeface="Calibri" panose="020F0502020204030204" pitchFamily="34" charset="0"/>
                        </a:rPr>
                        <a:t>0.400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GB" sz="500" b="0" i="0" u="none" strike="noStrike">
                          <a:solidFill>
                            <a:srgbClr val="000000"/>
                          </a:solidFill>
                          <a:effectLst/>
                          <a:highlight>
                            <a:srgbClr val="FFF2CC"/>
                          </a:highlight>
                          <a:latin typeface="Calibri" panose="020F0502020204030204" pitchFamily="34" charset="0"/>
                        </a:rPr>
                        <a:t>0.800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2CC"/>
                    </a:solidFill>
                  </a:tcPr>
                </a:tc>
                <a:tc>
                  <a:txBody>
                    <a:bodyPr/>
                    <a:lstStyle/>
                    <a:p>
                      <a:pPr algn="ctr" fontAlgn="ctr"/>
                      <a:r>
                        <a:rPr lang="en-GB" sz="500" b="0" i="0" u="none" strike="noStrike">
                          <a:solidFill>
                            <a:srgbClr val="000000"/>
                          </a:solidFill>
                          <a:effectLst/>
                          <a:latin typeface="Calibri" panose="020F0502020204030204" pitchFamily="34" charset="0"/>
                        </a:rPr>
                        <a:t>0.3200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GB" sz="500" b="0" i="0" u="none" strike="noStrike">
                          <a:solidFill>
                            <a:srgbClr val="000000"/>
                          </a:solidFill>
                          <a:effectLst/>
                          <a:highlight>
                            <a:srgbClr val="E2EFDA"/>
                          </a:highlight>
                          <a:latin typeface="Calibri" panose="020F0502020204030204" pitchFamily="34" charset="0"/>
                        </a:rPr>
                        <a:t>4.37</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ctr" fontAlgn="ctr"/>
                      <a:r>
                        <a:rPr lang="en-GB" sz="500" b="0" i="0" u="none" strike="noStrike">
                          <a:solidFill>
                            <a:srgbClr val="000000"/>
                          </a:solidFill>
                          <a:effectLst/>
                          <a:latin typeface="Calibri" panose="020F0502020204030204" pitchFamily="34" charset="0"/>
                        </a:rPr>
                        <a:t>5.06</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GB" sz="500" b="1" i="0" u="none" strike="noStrike">
                          <a:solidFill>
                            <a:srgbClr val="000000"/>
                          </a:solidFill>
                          <a:effectLst/>
                          <a:highlight>
                            <a:srgbClr val="92D050"/>
                          </a:highlight>
                          <a:latin typeface="Calibri" panose="020F0502020204030204" pitchFamily="34" charset="0"/>
                        </a:rPr>
                        <a:t>DN32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n-GB" sz="500" b="1" i="0" u="none" strike="noStrike">
                          <a:solidFill>
                            <a:srgbClr val="000000"/>
                          </a:solidFill>
                          <a:effectLst/>
                          <a:highlight>
                            <a:srgbClr val="92D050"/>
                          </a:highlight>
                          <a:latin typeface="Calibri" panose="020F0502020204030204" pitchFamily="34" charset="0"/>
                        </a:rPr>
                        <a:t>20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n-GB" sz="500" b="1" i="0" u="none" strike="noStrike">
                          <a:solidFill>
                            <a:srgbClr val="000000"/>
                          </a:solidFill>
                          <a:effectLst/>
                          <a:highlight>
                            <a:srgbClr val="92D050"/>
                          </a:highlight>
                          <a:latin typeface="Calibri" panose="020F0502020204030204" pitchFamily="34" charset="0"/>
                        </a:rPr>
                        <a:t>11.0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extLst>
                  <a:ext uri="{0D108BD9-81ED-4DB2-BD59-A6C34878D82A}">
                    <a16:rowId xmlns:a16="http://schemas.microsoft.com/office/drawing/2014/main" val="3173607993"/>
                  </a:ext>
                </a:extLst>
              </a:tr>
              <a:tr h="95061">
                <a:tc>
                  <a:txBody>
                    <a:bodyPr/>
                    <a:lstStyle/>
                    <a:p>
                      <a:pPr algn="ctr" fontAlgn="ctr"/>
                      <a:r>
                        <a:rPr lang="en-GB" sz="500" b="1" i="0" u="none" strike="noStrike">
                          <a:solidFill>
                            <a:srgbClr val="000000"/>
                          </a:solidFill>
                          <a:effectLst/>
                          <a:highlight>
                            <a:srgbClr val="92D050"/>
                          </a:highlight>
                          <a:latin typeface="Calibri" panose="020F0502020204030204" pitchFamily="34" charset="0"/>
                        </a:rPr>
                        <a:t>CV4051</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n-GB" sz="500" b="0" i="0" u="none" strike="noStrike">
                          <a:solidFill>
                            <a:srgbClr val="000000"/>
                          </a:solidFill>
                          <a:effectLst/>
                          <a:latin typeface="Calibri" panose="020F0502020204030204" pitchFamily="34" charset="0"/>
                        </a:rPr>
                        <a:t>Atm. HEX</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GB" sz="500" b="0" i="0" u="none" strike="noStrike">
                          <a:solidFill>
                            <a:srgbClr val="000000"/>
                          </a:solidFill>
                          <a:effectLst/>
                          <a:latin typeface="Calibri" panose="020F0502020204030204" pitchFamily="34" charset="0"/>
                        </a:rPr>
                        <a:t>Regeneration</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GB" sz="500" b="0" i="0" u="none" strike="noStrike">
                          <a:solidFill>
                            <a:srgbClr val="000000"/>
                          </a:solidFill>
                          <a:effectLst/>
                          <a:latin typeface="Calibri" panose="020F0502020204030204" pitchFamily="34" charset="0"/>
                        </a:rPr>
                        <a:t>0.075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GB" sz="500" b="1" i="0" u="none" strike="noStrike">
                          <a:solidFill>
                            <a:srgbClr val="000000"/>
                          </a:solidFill>
                          <a:effectLst/>
                          <a:latin typeface="Calibri" panose="020F0502020204030204" pitchFamily="34" charset="0"/>
                        </a:rPr>
                        <a:t>0.4</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GB" sz="500" b="0" i="0" u="none" strike="noStrike">
                          <a:solidFill>
                            <a:srgbClr val="000000"/>
                          </a:solidFill>
                          <a:effectLst/>
                          <a:latin typeface="Calibri" panose="020F0502020204030204" pitchFamily="34" charset="0"/>
                        </a:rPr>
                        <a:t>0.000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GB" sz="500" b="0" i="0" u="none" strike="noStrike">
                          <a:solidFill>
                            <a:srgbClr val="000000"/>
                          </a:solidFill>
                          <a:effectLst/>
                          <a:latin typeface="Calibri" panose="020F0502020204030204" pitchFamily="34" charset="0"/>
                        </a:rPr>
                        <a:t>0.400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GB" sz="500" b="0" i="0" u="none" strike="noStrike">
                          <a:solidFill>
                            <a:srgbClr val="000000"/>
                          </a:solidFill>
                          <a:effectLst/>
                          <a:highlight>
                            <a:srgbClr val="FFF2CC"/>
                          </a:highlight>
                          <a:latin typeface="Calibri" panose="020F0502020204030204" pitchFamily="34" charset="0"/>
                        </a:rPr>
                        <a:t>0.800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2CC"/>
                    </a:solidFill>
                  </a:tcPr>
                </a:tc>
                <a:tc>
                  <a:txBody>
                    <a:bodyPr/>
                    <a:lstStyle/>
                    <a:p>
                      <a:pPr algn="ctr" fontAlgn="ctr"/>
                      <a:r>
                        <a:rPr lang="en-GB" sz="500" b="0" i="0" u="none" strike="noStrike">
                          <a:solidFill>
                            <a:srgbClr val="000000"/>
                          </a:solidFill>
                          <a:effectLst/>
                          <a:latin typeface="Calibri" panose="020F0502020204030204" pitchFamily="34" charset="0"/>
                        </a:rPr>
                        <a:t>0.3200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GB" sz="500" b="0" i="0" u="none" strike="noStrike">
                          <a:solidFill>
                            <a:srgbClr val="000000"/>
                          </a:solidFill>
                          <a:effectLst/>
                          <a:highlight>
                            <a:srgbClr val="E2EFDA"/>
                          </a:highlight>
                          <a:latin typeface="Calibri" panose="020F0502020204030204" pitchFamily="34" charset="0"/>
                        </a:rPr>
                        <a:t>4.37</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ctr" fontAlgn="ctr"/>
                      <a:r>
                        <a:rPr lang="en-GB" sz="500" b="0" i="0" u="none" strike="noStrike">
                          <a:solidFill>
                            <a:srgbClr val="000000"/>
                          </a:solidFill>
                          <a:effectLst/>
                          <a:latin typeface="Calibri" panose="020F0502020204030204" pitchFamily="34" charset="0"/>
                        </a:rPr>
                        <a:t>5.06</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GB" sz="500" b="1" i="0" u="none" strike="noStrike">
                          <a:solidFill>
                            <a:srgbClr val="000000"/>
                          </a:solidFill>
                          <a:effectLst/>
                          <a:highlight>
                            <a:srgbClr val="92D050"/>
                          </a:highlight>
                          <a:latin typeface="Calibri" panose="020F0502020204030204" pitchFamily="34" charset="0"/>
                        </a:rPr>
                        <a:t>DN32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n-GB" sz="500" b="1" i="0" u="none" strike="noStrike">
                          <a:solidFill>
                            <a:srgbClr val="000000"/>
                          </a:solidFill>
                          <a:effectLst/>
                          <a:highlight>
                            <a:srgbClr val="92D050"/>
                          </a:highlight>
                          <a:latin typeface="Calibri" panose="020F0502020204030204" pitchFamily="34" charset="0"/>
                        </a:rPr>
                        <a:t>20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n-GB" sz="500" b="1" i="0" u="none" strike="noStrike">
                          <a:solidFill>
                            <a:srgbClr val="000000"/>
                          </a:solidFill>
                          <a:effectLst/>
                          <a:highlight>
                            <a:srgbClr val="92D050"/>
                          </a:highlight>
                          <a:latin typeface="Calibri" panose="020F0502020204030204" pitchFamily="34" charset="0"/>
                        </a:rPr>
                        <a:t>11.0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extLst>
                  <a:ext uri="{0D108BD9-81ED-4DB2-BD59-A6C34878D82A}">
                    <a16:rowId xmlns:a16="http://schemas.microsoft.com/office/drawing/2014/main" val="1251051513"/>
                  </a:ext>
                </a:extLst>
              </a:tr>
              <a:tr h="95061">
                <a:tc>
                  <a:txBody>
                    <a:bodyPr/>
                    <a:lstStyle/>
                    <a:p>
                      <a:pPr algn="ctr" fontAlgn="ctr"/>
                      <a:r>
                        <a:rPr lang="en-GB" sz="500" b="1" i="0" u="none" strike="noStrike">
                          <a:solidFill>
                            <a:srgbClr val="000000"/>
                          </a:solidFill>
                          <a:effectLst/>
                          <a:highlight>
                            <a:srgbClr val="92D050"/>
                          </a:highlight>
                          <a:latin typeface="Calibri" panose="020F0502020204030204" pitchFamily="34" charset="0"/>
                        </a:rPr>
                        <a:t>CV4170</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n-GB" sz="500" b="0" i="0" u="none" strike="noStrike">
                          <a:solidFill>
                            <a:srgbClr val="000000"/>
                          </a:solidFill>
                          <a:effectLst/>
                          <a:latin typeface="Calibri" panose="020F0502020204030204" pitchFamily="34" charset="0"/>
                        </a:rPr>
                        <a:t>CV4051 outlet</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GB" sz="500" b="0" i="0" u="none" strike="noStrike">
                          <a:solidFill>
                            <a:srgbClr val="000000"/>
                          </a:solidFill>
                          <a:effectLst/>
                          <a:latin typeface="Calibri" panose="020F0502020204030204" pitchFamily="34" charset="0"/>
                        </a:rPr>
                        <a:t>Regeneration</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GB" sz="500" b="0" i="0" u="none" strike="noStrike">
                          <a:solidFill>
                            <a:srgbClr val="000000"/>
                          </a:solidFill>
                          <a:effectLst/>
                          <a:latin typeface="Calibri" panose="020F0502020204030204" pitchFamily="34" charset="0"/>
                        </a:rPr>
                        <a:t>0.075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GB" sz="500" b="0" i="0" u="none" strike="noStrike">
                          <a:solidFill>
                            <a:srgbClr val="000000"/>
                          </a:solidFill>
                          <a:effectLst/>
                          <a:latin typeface="Calibri" panose="020F0502020204030204" pitchFamily="34" charset="0"/>
                        </a:rPr>
                        <a:t>0.320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GB" sz="500" b="0" i="0" u="none" strike="noStrike">
                          <a:solidFill>
                            <a:srgbClr val="000000"/>
                          </a:solidFill>
                          <a:effectLst/>
                          <a:latin typeface="Calibri" panose="020F0502020204030204" pitchFamily="34" charset="0"/>
                        </a:rPr>
                        <a:t>0.034</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GB" sz="500" b="0" i="0" u="none" strike="noStrike">
                          <a:solidFill>
                            <a:srgbClr val="000000"/>
                          </a:solidFill>
                          <a:effectLst/>
                          <a:latin typeface="Calibri" panose="020F0502020204030204" pitchFamily="34" charset="0"/>
                        </a:rPr>
                        <a:t>0.317</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GB" sz="500" b="0" i="0" u="none" strike="noStrike">
                          <a:solidFill>
                            <a:srgbClr val="000000"/>
                          </a:solidFill>
                          <a:effectLst/>
                          <a:highlight>
                            <a:srgbClr val="FFF2CC"/>
                          </a:highlight>
                          <a:latin typeface="Calibri" panose="020F0502020204030204" pitchFamily="34" charset="0"/>
                        </a:rPr>
                        <a:t>0.800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2CC"/>
                    </a:solidFill>
                  </a:tcPr>
                </a:tc>
                <a:tc>
                  <a:txBody>
                    <a:bodyPr/>
                    <a:lstStyle/>
                    <a:p>
                      <a:pPr algn="ctr" fontAlgn="ctr"/>
                      <a:r>
                        <a:rPr lang="en-GB" sz="500" b="0" i="0" u="none" strike="noStrike">
                          <a:solidFill>
                            <a:srgbClr val="000000"/>
                          </a:solidFill>
                          <a:effectLst/>
                          <a:latin typeface="Calibri" panose="020F0502020204030204" pitchFamily="34" charset="0"/>
                        </a:rPr>
                        <a:t>0.2366</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GB" sz="500" b="0" i="0" u="none" strike="noStrike">
                          <a:solidFill>
                            <a:srgbClr val="000000"/>
                          </a:solidFill>
                          <a:effectLst/>
                          <a:highlight>
                            <a:srgbClr val="E2EFDA"/>
                          </a:highlight>
                          <a:latin typeface="Calibri" panose="020F0502020204030204" pitchFamily="34" charset="0"/>
                        </a:rPr>
                        <a:t>5.08</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ctr" fontAlgn="ctr"/>
                      <a:r>
                        <a:rPr lang="en-GB" sz="500" b="0" i="0" u="none" strike="noStrike">
                          <a:solidFill>
                            <a:srgbClr val="000000"/>
                          </a:solidFill>
                          <a:effectLst/>
                          <a:latin typeface="Calibri" panose="020F0502020204030204" pitchFamily="34" charset="0"/>
                        </a:rPr>
                        <a:t>5.88</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GB" sz="500" b="1" i="0" u="none" strike="noStrike">
                          <a:solidFill>
                            <a:srgbClr val="000000"/>
                          </a:solidFill>
                          <a:effectLst/>
                          <a:highlight>
                            <a:srgbClr val="92D050"/>
                          </a:highlight>
                          <a:latin typeface="Calibri" panose="020F0502020204030204" pitchFamily="34" charset="0"/>
                        </a:rPr>
                        <a:t>DN32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n-GB" sz="500" b="1" i="0" u="none" strike="noStrike">
                          <a:solidFill>
                            <a:srgbClr val="000000"/>
                          </a:solidFill>
                          <a:effectLst/>
                          <a:highlight>
                            <a:srgbClr val="92D050"/>
                          </a:highlight>
                          <a:latin typeface="Calibri" panose="020F0502020204030204" pitchFamily="34" charset="0"/>
                        </a:rPr>
                        <a:t>20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n-GB" sz="500" b="1" i="0" u="none" strike="noStrike">
                          <a:solidFill>
                            <a:srgbClr val="000000"/>
                          </a:solidFill>
                          <a:effectLst/>
                          <a:highlight>
                            <a:srgbClr val="92D050"/>
                          </a:highlight>
                          <a:latin typeface="Calibri" panose="020F0502020204030204" pitchFamily="34" charset="0"/>
                        </a:rPr>
                        <a:t>11.0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extLst>
                  <a:ext uri="{0D108BD9-81ED-4DB2-BD59-A6C34878D82A}">
                    <a16:rowId xmlns:a16="http://schemas.microsoft.com/office/drawing/2014/main" val="2083813920"/>
                  </a:ext>
                </a:extLst>
              </a:tr>
              <a:tr h="95061">
                <a:tc>
                  <a:txBody>
                    <a:bodyPr/>
                    <a:lstStyle/>
                    <a:p>
                      <a:pPr algn="ctr" fontAlgn="ctr"/>
                      <a:r>
                        <a:rPr lang="en-GB" sz="500" b="1" i="0" u="none" strike="noStrike">
                          <a:solidFill>
                            <a:srgbClr val="000000"/>
                          </a:solidFill>
                          <a:effectLst/>
                          <a:highlight>
                            <a:srgbClr val="92D050"/>
                          </a:highlight>
                          <a:latin typeface="Calibri" panose="020F0502020204030204" pitchFamily="34" charset="0"/>
                        </a:rPr>
                        <a:t>PV4162</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n-GB" sz="500" b="0" i="0" u="none" strike="noStrike">
                          <a:solidFill>
                            <a:srgbClr val="000000"/>
                          </a:solidFill>
                          <a:effectLst/>
                          <a:latin typeface="Calibri" panose="020F0502020204030204" pitchFamily="34" charset="0"/>
                        </a:rPr>
                        <a:t>CV4170 outlet</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GB" sz="500" b="0" i="0" u="none" strike="noStrike">
                          <a:solidFill>
                            <a:srgbClr val="000000"/>
                          </a:solidFill>
                          <a:effectLst/>
                          <a:latin typeface="Calibri" panose="020F0502020204030204" pitchFamily="34" charset="0"/>
                        </a:rPr>
                        <a:t>Regeneration</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GB" sz="500" b="0" i="0" u="none" strike="noStrike">
                          <a:solidFill>
                            <a:srgbClr val="000000"/>
                          </a:solidFill>
                          <a:effectLst/>
                          <a:latin typeface="Calibri" panose="020F0502020204030204" pitchFamily="34" charset="0"/>
                        </a:rPr>
                        <a:t>0.075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GB" sz="500" b="0" i="0" u="none" strike="noStrike">
                          <a:solidFill>
                            <a:srgbClr val="000000"/>
                          </a:solidFill>
                          <a:effectLst/>
                          <a:latin typeface="Calibri" panose="020F0502020204030204" pitchFamily="34" charset="0"/>
                        </a:rPr>
                        <a:t>0.2366</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GB" sz="500" b="0" i="0" u="none" strike="noStrike">
                          <a:solidFill>
                            <a:srgbClr val="000000"/>
                          </a:solidFill>
                          <a:effectLst/>
                          <a:latin typeface="Calibri" panose="020F0502020204030204" pitchFamily="34" charset="0"/>
                        </a:rPr>
                        <a:t>0.026</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GB" sz="500" b="0" i="0" u="none" strike="noStrike">
                          <a:solidFill>
                            <a:srgbClr val="000000"/>
                          </a:solidFill>
                          <a:effectLst/>
                          <a:latin typeface="Calibri" panose="020F0502020204030204" pitchFamily="34" charset="0"/>
                        </a:rPr>
                        <a:t>0.2340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GB" sz="500" b="0" i="0" u="none" strike="noStrike">
                          <a:solidFill>
                            <a:srgbClr val="000000"/>
                          </a:solidFill>
                          <a:effectLst/>
                          <a:highlight>
                            <a:srgbClr val="E2EFDA"/>
                          </a:highlight>
                          <a:latin typeface="Calibri" panose="020F0502020204030204" pitchFamily="34" charset="0"/>
                        </a:rPr>
                        <a:t>0.053</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ctr" fontAlgn="ctr"/>
                      <a:r>
                        <a:rPr lang="en-GB" sz="500" b="0" i="0" u="none" strike="noStrike">
                          <a:solidFill>
                            <a:srgbClr val="000000"/>
                          </a:solidFill>
                          <a:effectLst/>
                          <a:latin typeface="Calibri" panose="020F0502020204030204" pitchFamily="34" charset="0"/>
                        </a:rPr>
                        <a:t>0.2288</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GB" sz="500" b="0" i="0" u="none" strike="noStrike">
                          <a:solidFill>
                            <a:srgbClr val="000000"/>
                          </a:solidFill>
                          <a:effectLst/>
                          <a:highlight>
                            <a:srgbClr val="E2EFDA"/>
                          </a:highlight>
                          <a:latin typeface="Calibri" panose="020F0502020204030204" pitchFamily="34" charset="0"/>
                        </a:rPr>
                        <a:t>25.95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ctr" fontAlgn="ctr"/>
                      <a:r>
                        <a:rPr lang="en-GB" sz="500" b="0" i="0" u="none" strike="noStrike">
                          <a:solidFill>
                            <a:srgbClr val="000000"/>
                          </a:solidFill>
                          <a:effectLst/>
                          <a:latin typeface="Calibri" panose="020F0502020204030204" pitchFamily="34" charset="0"/>
                        </a:rPr>
                        <a:t>30.00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GB" sz="500" b="1" i="0" u="none" strike="noStrike">
                          <a:solidFill>
                            <a:srgbClr val="000000"/>
                          </a:solidFill>
                          <a:effectLst/>
                          <a:highlight>
                            <a:srgbClr val="92D050"/>
                          </a:highlight>
                          <a:latin typeface="Calibri" panose="020F0502020204030204" pitchFamily="34" charset="0"/>
                        </a:rPr>
                        <a:t>DN32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n-GB" sz="500" b="1" i="0" u="none" strike="noStrike">
                          <a:solidFill>
                            <a:srgbClr val="000000"/>
                          </a:solidFill>
                          <a:effectLst/>
                          <a:highlight>
                            <a:srgbClr val="92D050"/>
                          </a:highlight>
                          <a:latin typeface="Calibri" panose="020F0502020204030204" pitchFamily="34" charset="0"/>
                        </a:rPr>
                        <a:t>28</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n-GB" sz="500" b="1" i="0" u="none" strike="noStrike">
                          <a:solidFill>
                            <a:srgbClr val="000000"/>
                          </a:solidFill>
                          <a:effectLst/>
                          <a:highlight>
                            <a:srgbClr val="92D050"/>
                          </a:highlight>
                          <a:latin typeface="Calibri" panose="020F0502020204030204" pitchFamily="34" charset="0"/>
                        </a:rPr>
                        <a:t>30.0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extLst>
                  <a:ext uri="{0D108BD9-81ED-4DB2-BD59-A6C34878D82A}">
                    <a16:rowId xmlns:a16="http://schemas.microsoft.com/office/drawing/2014/main" val="3690409351"/>
                  </a:ext>
                </a:extLst>
              </a:tr>
              <a:tr h="95061">
                <a:tc>
                  <a:txBody>
                    <a:bodyPr/>
                    <a:lstStyle/>
                    <a:p>
                      <a:pPr algn="ctr" fontAlgn="ctr"/>
                      <a:r>
                        <a:rPr lang="en-GB" sz="500" b="1" i="0" u="none" strike="noStrike">
                          <a:solidFill>
                            <a:srgbClr val="000000"/>
                          </a:solidFill>
                          <a:effectLst/>
                          <a:highlight>
                            <a:srgbClr val="92D050"/>
                          </a:highlight>
                          <a:latin typeface="Calibri" panose="020F0502020204030204" pitchFamily="34" charset="0"/>
                        </a:rPr>
                        <a:t>PV4163</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n-GB" sz="500" b="0" i="0" u="none" strike="noStrike">
                          <a:solidFill>
                            <a:srgbClr val="000000"/>
                          </a:solidFill>
                          <a:effectLst/>
                          <a:latin typeface="Calibri" panose="020F0502020204030204" pitchFamily="34" charset="0"/>
                        </a:rPr>
                        <a:t>PV4160 outlet</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GB" sz="500" b="0" i="0" u="none" strike="noStrike">
                          <a:solidFill>
                            <a:srgbClr val="000000"/>
                          </a:solidFill>
                          <a:effectLst/>
                          <a:latin typeface="Calibri" panose="020F0502020204030204" pitchFamily="34" charset="0"/>
                        </a:rPr>
                        <a:t>Regeneration</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GB" sz="500" b="0" i="0" u="none" strike="noStrike">
                          <a:solidFill>
                            <a:srgbClr val="000000"/>
                          </a:solidFill>
                          <a:effectLst/>
                          <a:latin typeface="Calibri" panose="020F0502020204030204" pitchFamily="34" charset="0"/>
                        </a:rPr>
                        <a:t>0.075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GB" sz="500" b="0" i="0" u="none" strike="noStrike">
                          <a:solidFill>
                            <a:srgbClr val="000000"/>
                          </a:solidFill>
                          <a:effectLst/>
                          <a:latin typeface="Calibri" panose="020F0502020204030204" pitchFamily="34" charset="0"/>
                        </a:rPr>
                        <a:t>0.2366</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GB" sz="500" b="0" i="0" u="none" strike="noStrike">
                          <a:solidFill>
                            <a:srgbClr val="000000"/>
                          </a:solidFill>
                          <a:effectLst/>
                          <a:latin typeface="Calibri" panose="020F0502020204030204" pitchFamily="34" charset="0"/>
                        </a:rPr>
                        <a:t>0.026</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GB" sz="500" b="0" i="0" u="none" strike="noStrike">
                          <a:solidFill>
                            <a:srgbClr val="000000"/>
                          </a:solidFill>
                          <a:effectLst/>
                          <a:latin typeface="Calibri" panose="020F0502020204030204" pitchFamily="34" charset="0"/>
                        </a:rPr>
                        <a:t>0.2340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GB" sz="500" b="0" i="0" u="none" strike="noStrike">
                          <a:solidFill>
                            <a:srgbClr val="000000"/>
                          </a:solidFill>
                          <a:effectLst/>
                          <a:highlight>
                            <a:srgbClr val="E2EFDA"/>
                          </a:highlight>
                          <a:latin typeface="Calibri" panose="020F0502020204030204" pitchFamily="34" charset="0"/>
                        </a:rPr>
                        <a:t>0.053</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ctr" fontAlgn="ctr"/>
                      <a:r>
                        <a:rPr lang="en-GB" sz="500" b="0" i="0" u="none" strike="noStrike">
                          <a:solidFill>
                            <a:srgbClr val="000000"/>
                          </a:solidFill>
                          <a:effectLst/>
                          <a:latin typeface="Calibri" panose="020F0502020204030204" pitchFamily="34" charset="0"/>
                        </a:rPr>
                        <a:t>0.2288</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GB" sz="500" b="0" i="0" u="none" strike="noStrike">
                          <a:solidFill>
                            <a:srgbClr val="000000"/>
                          </a:solidFill>
                          <a:effectLst/>
                          <a:highlight>
                            <a:srgbClr val="E2EFDA"/>
                          </a:highlight>
                          <a:latin typeface="Calibri" panose="020F0502020204030204" pitchFamily="34" charset="0"/>
                        </a:rPr>
                        <a:t>25.95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ctr" fontAlgn="ctr"/>
                      <a:r>
                        <a:rPr lang="en-GB" sz="500" b="0" i="0" u="none" strike="noStrike">
                          <a:solidFill>
                            <a:srgbClr val="000000"/>
                          </a:solidFill>
                          <a:effectLst/>
                          <a:latin typeface="Calibri" panose="020F0502020204030204" pitchFamily="34" charset="0"/>
                        </a:rPr>
                        <a:t>30.00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GB" sz="500" b="1" i="0" u="none" strike="noStrike">
                          <a:solidFill>
                            <a:srgbClr val="000000"/>
                          </a:solidFill>
                          <a:effectLst/>
                          <a:highlight>
                            <a:srgbClr val="92D050"/>
                          </a:highlight>
                          <a:latin typeface="Calibri" panose="020F0502020204030204" pitchFamily="34" charset="0"/>
                        </a:rPr>
                        <a:t>DN32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n-GB" sz="500" b="1" i="0" u="none" strike="noStrike">
                          <a:solidFill>
                            <a:srgbClr val="000000"/>
                          </a:solidFill>
                          <a:effectLst/>
                          <a:highlight>
                            <a:srgbClr val="92D050"/>
                          </a:highlight>
                          <a:latin typeface="Calibri" panose="020F0502020204030204" pitchFamily="34" charset="0"/>
                        </a:rPr>
                        <a:t>28</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n-GB" sz="500" b="1" i="0" u="none" strike="noStrike" dirty="0">
                          <a:solidFill>
                            <a:srgbClr val="000000"/>
                          </a:solidFill>
                          <a:effectLst/>
                          <a:highlight>
                            <a:srgbClr val="92D050"/>
                          </a:highlight>
                          <a:latin typeface="Calibri" panose="020F0502020204030204" pitchFamily="34" charset="0"/>
                        </a:rPr>
                        <a:t>30.0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extLst>
                  <a:ext uri="{0D108BD9-81ED-4DB2-BD59-A6C34878D82A}">
                    <a16:rowId xmlns:a16="http://schemas.microsoft.com/office/drawing/2014/main" val="2986684037"/>
                  </a:ext>
                </a:extLst>
              </a:tr>
              <a:tr h="95061">
                <a:tc>
                  <a:txBody>
                    <a:bodyPr/>
                    <a:lstStyle/>
                    <a:p>
                      <a:pPr algn="ctr" fontAlgn="ctr"/>
                      <a:r>
                        <a:rPr lang="en-GB" sz="500" b="1" i="0" u="none" strike="noStrike">
                          <a:solidFill>
                            <a:srgbClr val="000000"/>
                          </a:solidFill>
                          <a:effectLst/>
                          <a:highlight>
                            <a:srgbClr val="92D050"/>
                          </a:highlight>
                          <a:latin typeface="Calibri" panose="020F0502020204030204" pitchFamily="34" charset="0"/>
                        </a:rPr>
                        <a:t>PV4164</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n-GB" sz="500" b="0" i="0" u="none" strike="noStrike">
                          <a:solidFill>
                            <a:srgbClr val="000000"/>
                          </a:solidFill>
                          <a:effectLst/>
                          <a:latin typeface="Calibri" panose="020F0502020204030204" pitchFamily="34" charset="0"/>
                        </a:rPr>
                        <a:t>PV4162 outlet</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GB" sz="500" b="0" i="0" u="none" strike="noStrike">
                          <a:solidFill>
                            <a:srgbClr val="000000"/>
                          </a:solidFill>
                          <a:effectLst/>
                          <a:latin typeface="Calibri" panose="020F0502020204030204" pitchFamily="34" charset="0"/>
                        </a:rPr>
                        <a:t>Regeneration</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GB" sz="500" b="0" i="0" u="none" strike="noStrike">
                          <a:solidFill>
                            <a:srgbClr val="000000"/>
                          </a:solidFill>
                          <a:effectLst/>
                          <a:latin typeface="Calibri" panose="020F0502020204030204" pitchFamily="34" charset="0"/>
                        </a:rPr>
                        <a:t>0.075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GB" sz="500" b="0" i="0" u="none" strike="noStrike">
                          <a:solidFill>
                            <a:srgbClr val="000000"/>
                          </a:solidFill>
                          <a:effectLst/>
                          <a:latin typeface="Calibri" panose="020F0502020204030204" pitchFamily="34" charset="0"/>
                        </a:rPr>
                        <a:t>0.2288</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GB" sz="500" b="0" i="0" u="none" strike="noStrike">
                          <a:solidFill>
                            <a:srgbClr val="000000"/>
                          </a:solidFill>
                          <a:effectLst/>
                          <a:latin typeface="Calibri" panose="020F0502020204030204" pitchFamily="34" charset="0"/>
                        </a:rPr>
                        <a:t>0.005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GB" sz="500" b="0" i="0" u="none" strike="noStrike">
                          <a:solidFill>
                            <a:srgbClr val="000000"/>
                          </a:solidFill>
                          <a:effectLst/>
                          <a:latin typeface="Calibri" panose="020F0502020204030204" pitchFamily="34" charset="0"/>
                        </a:rPr>
                        <a:t>0.2283</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GB" sz="500" b="0" i="0" u="none" strike="noStrike">
                          <a:solidFill>
                            <a:srgbClr val="000000"/>
                          </a:solidFill>
                          <a:effectLst/>
                          <a:highlight>
                            <a:srgbClr val="E2EFDA"/>
                          </a:highlight>
                          <a:latin typeface="Calibri" panose="020F0502020204030204" pitchFamily="34" charset="0"/>
                        </a:rPr>
                        <a:t>0.054</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ctr" fontAlgn="ctr"/>
                      <a:r>
                        <a:rPr lang="en-GB" sz="500" b="0" i="0" u="none" strike="noStrike">
                          <a:solidFill>
                            <a:srgbClr val="000000"/>
                          </a:solidFill>
                          <a:effectLst/>
                          <a:latin typeface="Calibri" panose="020F0502020204030204" pitchFamily="34" charset="0"/>
                        </a:rPr>
                        <a:t>0.2228</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GB" sz="500" b="0" i="0" u="none" strike="noStrike">
                          <a:solidFill>
                            <a:srgbClr val="000000"/>
                          </a:solidFill>
                          <a:effectLst/>
                          <a:highlight>
                            <a:srgbClr val="E2EFDA"/>
                          </a:highlight>
                          <a:latin typeface="Calibri" panose="020F0502020204030204" pitchFamily="34" charset="0"/>
                        </a:rPr>
                        <a:t>25.95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ctr" fontAlgn="ctr"/>
                      <a:r>
                        <a:rPr lang="en-GB" sz="500" b="0" i="0" u="none" strike="noStrike">
                          <a:solidFill>
                            <a:srgbClr val="000000"/>
                          </a:solidFill>
                          <a:effectLst/>
                          <a:latin typeface="Calibri" panose="020F0502020204030204" pitchFamily="34" charset="0"/>
                        </a:rPr>
                        <a:t>30.00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GB" sz="500" b="1" i="0" u="none" strike="noStrike">
                          <a:solidFill>
                            <a:srgbClr val="000000"/>
                          </a:solidFill>
                          <a:effectLst/>
                          <a:highlight>
                            <a:srgbClr val="92D050"/>
                          </a:highlight>
                          <a:latin typeface="Calibri" panose="020F0502020204030204" pitchFamily="34" charset="0"/>
                        </a:rPr>
                        <a:t>DN32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n-GB" sz="500" b="1" i="0" u="none" strike="noStrike">
                          <a:solidFill>
                            <a:srgbClr val="000000"/>
                          </a:solidFill>
                          <a:effectLst/>
                          <a:highlight>
                            <a:srgbClr val="92D050"/>
                          </a:highlight>
                          <a:latin typeface="Calibri" panose="020F0502020204030204" pitchFamily="34" charset="0"/>
                        </a:rPr>
                        <a:t>28</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n-GB" sz="500" b="1" i="0" u="none" strike="noStrike">
                          <a:solidFill>
                            <a:srgbClr val="000000"/>
                          </a:solidFill>
                          <a:effectLst/>
                          <a:highlight>
                            <a:srgbClr val="92D050"/>
                          </a:highlight>
                          <a:latin typeface="Calibri" panose="020F0502020204030204" pitchFamily="34" charset="0"/>
                        </a:rPr>
                        <a:t>30.0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extLst>
                  <a:ext uri="{0D108BD9-81ED-4DB2-BD59-A6C34878D82A}">
                    <a16:rowId xmlns:a16="http://schemas.microsoft.com/office/drawing/2014/main" val="2415137256"/>
                  </a:ext>
                </a:extLst>
              </a:tr>
              <a:tr h="95061">
                <a:tc>
                  <a:txBody>
                    <a:bodyPr/>
                    <a:lstStyle/>
                    <a:p>
                      <a:pPr algn="ctr" fontAlgn="ctr"/>
                      <a:r>
                        <a:rPr lang="en-GB" sz="500" b="1" i="0" u="none" strike="noStrike">
                          <a:solidFill>
                            <a:srgbClr val="000000"/>
                          </a:solidFill>
                          <a:effectLst/>
                          <a:highlight>
                            <a:srgbClr val="92D050"/>
                          </a:highlight>
                          <a:latin typeface="Calibri" panose="020F0502020204030204" pitchFamily="34" charset="0"/>
                        </a:rPr>
                        <a:t>PV4165</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n-GB" sz="500" b="0" i="0" u="none" strike="noStrike">
                          <a:solidFill>
                            <a:srgbClr val="000000"/>
                          </a:solidFill>
                          <a:effectLst/>
                          <a:latin typeface="Calibri" panose="020F0502020204030204" pitchFamily="34" charset="0"/>
                        </a:rPr>
                        <a:t>PV4162 outlet</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GB" sz="500" b="0" i="0" u="none" strike="noStrike">
                          <a:solidFill>
                            <a:srgbClr val="000000"/>
                          </a:solidFill>
                          <a:effectLst/>
                          <a:latin typeface="Calibri" panose="020F0502020204030204" pitchFamily="34" charset="0"/>
                        </a:rPr>
                        <a:t>Regeneration</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GB" sz="500" b="0" i="0" u="none" strike="noStrike">
                          <a:solidFill>
                            <a:srgbClr val="000000"/>
                          </a:solidFill>
                          <a:effectLst/>
                          <a:latin typeface="Calibri" panose="020F0502020204030204" pitchFamily="34" charset="0"/>
                        </a:rPr>
                        <a:t>0.075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GB" sz="500" b="0" i="0" u="none" strike="noStrike">
                          <a:solidFill>
                            <a:srgbClr val="000000"/>
                          </a:solidFill>
                          <a:effectLst/>
                          <a:latin typeface="Calibri" panose="020F0502020204030204" pitchFamily="34" charset="0"/>
                        </a:rPr>
                        <a:t>0.2288</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GB" sz="500" b="0" i="0" u="none" strike="noStrike">
                          <a:solidFill>
                            <a:srgbClr val="000000"/>
                          </a:solidFill>
                          <a:effectLst/>
                          <a:latin typeface="Calibri" panose="020F0502020204030204" pitchFamily="34" charset="0"/>
                        </a:rPr>
                        <a:t>0.002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GB" sz="500" b="0" i="0" u="none" strike="noStrike">
                          <a:solidFill>
                            <a:srgbClr val="000000"/>
                          </a:solidFill>
                          <a:effectLst/>
                          <a:latin typeface="Calibri" panose="020F0502020204030204" pitchFamily="34" charset="0"/>
                        </a:rPr>
                        <a:t>0.2286</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GB" sz="500" b="0" i="0" u="none" strike="noStrike">
                          <a:solidFill>
                            <a:srgbClr val="000000"/>
                          </a:solidFill>
                          <a:effectLst/>
                          <a:highlight>
                            <a:srgbClr val="E2EFDA"/>
                          </a:highlight>
                          <a:latin typeface="Calibri" panose="020F0502020204030204" pitchFamily="34" charset="0"/>
                        </a:rPr>
                        <a:t>0.054</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ctr" fontAlgn="ctr"/>
                      <a:r>
                        <a:rPr lang="en-GB" sz="500" b="0" i="0" u="none" strike="noStrike">
                          <a:solidFill>
                            <a:srgbClr val="000000"/>
                          </a:solidFill>
                          <a:effectLst/>
                          <a:latin typeface="Calibri" panose="020F0502020204030204" pitchFamily="34" charset="0"/>
                        </a:rPr>
                        <a:t>0.2231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GB" sz="500" b="0" i="0" u="none" strike="noStrike">
                          <a:solidFill>
                            <a:srgbClr val="000000"/>
                          </a:solidFill>
                          <a:effectLst/>
                          <a:highlight>
                            <a:srgbClr val="E2EFDA"/>
                          </a:highlight>
                          <a:latin typeface="Calibri" panose="020F0502020204030204" pitchFamily="34" charset="0"/>
                        </a:rPr>
                        <a:t>25.95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ctr" fontAlgn="ctr"/>
                      <a:r>
                        <a:rPr lang="en-GB" sz="500" b="0" i="0" u="none" strike="noStrike">
                          <a:solidFill>
                            <a:srgbClr val="000000"/>
                          </a:solidFill>
                          <a:effectLst/>
                          <a:latin typeface="Calibri" panose="020F0502020204030204" pitchFamily="34" charset="0"/>
                        </a:rPr>
                        <a:t>30.00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GB" sz="500" b="1" i="0" u="none" strike="noStrike">
                          <a:solidFill>
                            <a:srgbClr val="000000"/>
                          </a:solidFill>
                          <a:effectLst/>
                          <a:highlight>
                            <a:srgbClr val="92D050"/>
                          </a:highlight>
                          <a:latin typeface="Calibri" panose="020F0502020204030204" pitchFamily="34" charset="0"/>
                        </a:rPr>
                        <a:t>DN32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n-GB" sz="500" b="1" i="0" u="none" strike="noStrike">
                          <a:solidFill>
                            <a:srgbClr val="000000"/>
                          </a:solidFill>
                          <a:effectLst/>
                          <a:highlight>
                            <a:srgbClr val="92D050"/>
                          </a:highlight>
                          <a:latin typeface="Calibri" panose="020F0502020204030204" pitchFamily="34" charset="0"/>
                        </a:rPr>
                        <a:t>28</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n-GB" sz="500" b="1" i="0" u="none" strike="noStrike">
                          <a:solidFill>
                            <a:srgbClr val="000000"/>
                          </a:solidFill>
                          <a:effectLst/>
                          <a:highlight>
                            <a:srgbClr val="92D050"/>
                          </a:highlight>
                          <a:latin typeface="Calibri" panose="020F0502020204030204" pitchFamily="34" charset="0"/>
                        </a:rPr>
                        <a:t>30.0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extLst>
                  <a:ext uri="{0D108BD9-81ED-4DB2-BD59-A6C34878D82A}">
                    <a16:rowId xmlns:a16="http://schemas.microsoft.com/office/drawing/2014/main" val="1195819883"/>
                  </a:ext>
                </a:extLst>
              </a:tr>
              <a:tr h="95061">
                <a:tc>
                  <a:txBody>
                    <a:bodyPr/>
                    <a:lstStyle/>
                    <a:p>
                      <a:pPr algn="ctr" fontAlgn="ctr"/>
                      <a:r>
                        <a:rPr lang="en-GB" sz="500" b="1" i="0" u="none" strike="noStrike">
                          <a:solidFill>
                            <a:srgbClr val="000000"/>
                          </a:solidFill>
                          <a:effectLst/>
                          <a:highlight>
                            <a:srgbClr val="92D050"/>
                          </a:highlight>
                          <a:latin typeface="Calibri" panose="020F0502020204030204" pitchFamily="34" charset="0"/>
                        </a:rPr>
                        <a:t>PV4161</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n-GB" sz="500" b="0" i="0" u="none" strike="noStrike">
                          <a:solidFill>
                            <a:srgbClr val="000000"/>
                          </a:solidFill>
                          <a:effectLst/>
                          <a:latin typeface="Calibri" panose="020F0502020204030204" pitchFamily="34" charset="0"/>
                        </a:rPr>
                        <a:t>PV4163 outlet</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GB" sz="500" b="0" i="0" u="none" strike="noStrike">
                          <a:solidFill>
                            <a:srgbClr val="000000"/>
                          </a:solidFill>
                          <a:effectLst/>
                          <a:latin typeface="Calibri" panose="020F0502020204030204" pitchFamily="34" charset="0"/>
                        </a:rPr>
                        <a:t>Regeneration</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GB" sz="500" b="0" i="0" u="none" strike="noStrike">
                          <a:solidFill>
                            <a:srgbClr val="000000"/>
                          </a:solidFill>
                          <a:effectLst/>
                          <a:latin typeface="Calibri" panose="020F0502020204030204" pitchFamily="34" charset="0"/>
                        </a:rPr>
                        <a:t>0.075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GB" sz="500" b="0" i="0" u="none" strike="noStrike">
                          <a:solidFill>
                            <a:srgbClr val="000000"/>
                          </a:solidFill>
                          <a:effectLst/>
                          <a:latin typeface="Calibri" panose="020F0502020204030204" pitchFamily="34" charset="0"/>
                        </a:rPr>
                        <a:t>0.2288</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GB" sz="500" b="0" i="0" u="none" strike="noStrike">
                          <a:solidFill>
                            <a:srgbClr val="000000"/>
                          </a:solidFill>
                          <a:effectLst/>
                          <a:latin typeface="Calibri" panose="020F0502020204030204" pitchFamily="34" charset="0"/>
                        </a:rPr>
                        <a:t>0.002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GB" sz="500" b="0" i="0" u="none" strike="noStrike">
                          <a:solidFill>
                            <a:srgbClr val="000000"/>
                          </a:solidFill>
                          <a:effectLst/>
                          <a:latin typeface="Calibri" panose="020F0502020204030204" pitchFamily="34" charset="0"/>
                        </a:rPr>
                        <a:t>0.2286</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GB" sz="500" b="0" i="0" u="none" strike="noStrike">
                          <a:solidFill>
                            <a:srgbClr val="000000"/>
                          </a:solidFill>
                          <a:effectLst/>
                          <a:highlight>
                            <a:srgbClr val="E2EFDA"/>
                          </a:highlight>
                          <a:latin typeface="Calibri" panose="020F0502020204030204" pitchFamily="34" charset="0"/>
                        </a:rPr>
                        <a:t>0.054</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ctr" fontAlgn="ctr"/>
                      <a:r>
                        <a:rPr lang="en-GB" sz="500" b="0" i="0" u="none" strike="noStrike">
                          <a:solidFill>
                            <a:srgbClr val="000000"/>
                          </a:solidFill>
                          <a:effectLst/>
                          <a:latin typeface="Calibri" panose="020F0502020204030204" pitchFamily="34" charset="0"/>
                        </a:rPr>
                        <a:t>0.2231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GB" sz="500" b="0" i="0" u="none" strike="noStrike">
                          <a:solidFill>
                            <a:srgbClr val="000000"/>
                          </a:solidFill>
                          <a:effectLst/>
                          <a:highlight>
                            <a:srgbClr val="E2EFDA"/>
                          </a:highlight>
                          <a:latin typeface="Calibri" panose="020F0502020204030204" pitchFamily="34" charset="0"/>
                        </a:rPr>
                        <a:t>25.95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ctr" fontAlgn="ctr"/>
                      <a:r>
                        <a:rPr lang="en-GB" sz="500" b="0" i="0" u="none" strike="noStrike">
                          <a:solidFill>
                            <a:srgbClr val="000000"/>
                          </a:solidFill>
                          <a:effectLst/>
                          <a:latin typeface="Calibri" panose="020F0502020204030204" pitchFamily="34" charset="0"/>
                        </a:rPr>
                        <a:t>30.00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GB" sz="500" b="1" i="0" u="none" strike="noStrike">
                          <a:solidFill>
                            <a:srgbClr val="000000"/>
                          </a:solidFill>
                          <a:effectLst/>
                          <a:highlight>
                            <a:srgbClr val="92D050"/>
                          </a:highlight>
                          <a:latin typeface="Calibri" panose="020F0502020204030204" pitchFamily="34" charset="0"/>
                        </a:rPr>
                        <a:t>DN32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n-GB" sz="500" b="1" i="0" u="none" strike="noStrike">
                          <a:solidFill>
                            <a:srgbClr val="000000"/>
                          </a:solidFill>
                          <a:effectLst/>
                          <a:highlight>
                            <a:srgbClr val="92D050"/>
                          </a:highlight>
                          <a:latin typeface="Calibri" panose="020F0502020204030204" pitchFamily="34" charset="0"/>
                        </a:rPr>
                        <a:t>28</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n-GB" sz="500" b="1" i="0" u="none" strike="noStrike">
                          <a:solidFill>
                            <a:srgbClr val="000000"/>
                          </a:solidFill>
                          <a:effectLst/>
                          <a:highlight>
                            <a:srgbClr val="92D050"/>
                          </a:highlight>
                          <a:latin typeface="Calibri" panose="020F0502020204030204" pitchFamily="34" charset="0"/>
                        </a:rPr>
                        <a:t>30.0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extLst>
                  <a:ext uri="{0D108BD9-81ED-4DB2-BD59-A6C34878D82A}">
                    <a16:rowId xmlns:a16="http://schemas.microsoft.com/office/drawing/2014/main" val="2420177544"/>
                  </a:ext>
                </a:extLst>
              </a:tr>
              <a:tr h="95061">
                <a:tc>
                  <a:txBody>
                    <a:bodyPr/>
                    <a:lstStyle/>
                    <a:p>
                      <a:pPr algn="ctr" fontAlgn="ctr"/>
                      <a:r>
                        <a:rPr lang="en-GB" sz="500" b="1" i="0" u="none" strike="noStrike">
                          <a:solidFill>
                            <a:srgbClr val="000000"/>
                          </a:solidFill>
                          <a:effectLst/>
                          <a:highlight>
                            <a:srgbClr val="92D050"/>
                          </a:highlight>
                          <a:latin typeface="Calibri" panose="020F0502020204030204" pitchFamily="34" charset="0"/>
                        </a:rPr>
                        <a:t>PV4180</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n-GB" sz="500" b="0" i="0" u="none" strike="noStrike">
                          <a:solidFill>
                            <a:srgbClr val="000000"/>
                          </a:solidFill>
                          <a:effectLst/>
                          <a:latin typeface="Calibri" panose="020F0502020204030204" pitchFamily="34" charset="0"/>
                        </a:rPr>
                        <a:t>CV4170 outlet</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GB" sz="500" b="0" i="0" u="none" strike="noStrike">
                          <a:solidFill>
                            <a:srgbClr val="000000"/>
                          </a:solidFill>
                          <a:effectLst/>
                          <a:latin typeface="Calibri" panose="020F0502020204030204" pitchFamily="34" charset="0"/>
                        </a:rPr>
                        <a:t>Regeneration</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GB" sz="500" b="0" i="0" u="none" strike="noStrike">
                          <a:solidFill>
                            <a:srgbClr val="000000"/>
                          </a:solidFill>
                          <a:effectLst/>
                          <a:latin typeface="Calibri" panose="020F0502020204030204" pitchFamily="34" charset="0"/>
                        </a:rPr>
                        <a:t>0.075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GB" sz="500" b="0" i="0" u="none" strike="noStrike">
                          <a:solidFill>
                            <a:srgbClr val="000000"/>
                          </a:solidFill>
                          <a:effectLst/>
                          <a:latin typeface="Calibri" panose="020F0502020204030204" pitchFamily="34" charset="0"/>
                        </a:rPr>
                        <a:t>0.2366</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GB" sz="500" b="0" i="0" u="none" strike="noStrike">
                          <a:solidFill>
                            <a:srgbClr val="000000"/>
                          </a:solidFill>
                          <a:effectLst/>
                          <a:latin typeface="Calibri" panose="020F0502020204030204" pitchFamily="34" charset="0"/>
                        </a:rPr>
                        <a:t>0.026</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GB" sz="500" b="0" i="0" u="none" strike="noStrike">
                          <a:solidFill>
                            <a:srgbClr val="000000"/>
                          </a:solidFill>
                          <a:effectLst/>
                          <a:latin typeface="Calibri" panose="020F0502020204030204" pitchFamily="34" charset="0"/>
                        </a:rPr>
                        <a:t>0.2340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GB" sz="500" b="0" i="0" u="none" strike="noStrike">
                          <a:solidFill>
                            <a:srgbClr val="000000"/>
                          </a:solidFill>
                          <a:effectLst/>
                          <a:highlight>
                            <a:srgbClr val="E2EFDA"/>
                          </a:highlight>
                          <a:latin typeface="Calibri" panose="020F0502020204030204" pitchFamily="34" charset="0"/>
                        </a:rPr>
                        <a:t>0.053</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ctr" fontAlgn="ctr"/>
                      <a:r>
                        <a:rPr lang="en-GB" sz="500" b="0" i="0" u="none" strike="noStrike">
                          <a:solidFill>
                            <a:srgbClr val="000000"/>
                          </a:solidFill>
                          <a:effectLst/>
                          <a:latin typeface="Calibri" panose="020F0502020204030204" pitchFamily="34" charset="0"/>
                        </a:rPr>
                        <a:t>0.2288</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GB" sz="500" b="0" i="0" u="none" strike="noStrike">
                          <a:solidFill>
                            <a:srgbClr val="000000"/>
                          </a:solidFill>
                          <a:effectLst/>
                          <a:highlight>
                            <a:srgbClr val="E2EFDA"/>
                          </a:highlight>
                          <a:latin typeface="Calibri" panose="020F0502020204030204" pitchFamily="34" charset="0"/>
                        </a:rPr>
                        <a:t>25.95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ctr" fontAlgn="ctr"/>
                      <a:r>
                        <a:rPr lang="en-GB" sz="500" b="0" i="0" u="none" strike="noStrike">
                          <a:solidFill>
                            <a:srgbClr val="000000"/>
                          </a:solidFill>
                          <a:effectLst/>
                          <a:latin typeface="Calibri" panose="020F0502020204030204" pitchFamily="34" charset="0"/>
                        </a:rPr>
                        <a:t>30.00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GB" sz="500" b="1" i="0" u="none" strike="noStrike">
                          <a:solidFill>
                            <a:srgbClr val="000000"/>
                          </a:solidFill>
                          <a:effectLst/>
                          <a:highlight>
                            <a:srgbClr val="92D050"/>
                          </a:highlight>
                          <a:latin typeface="Calibri" panose="020F0502020204030204" pitchFamily="34" charset="0"/>
                        </a:rPr>
                        <a:t>DN32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n-GB" sz="500" b="1" i="0" u="none" strike="noStrike">
                          <a:solidFill>
                            <a:srgbClr val="000000"/>
                          </a:solidFill>
                          <a:effectLst/>
                          <a:highlight>
                            <a:srgbClr val="92D050"/>
                          </a:highlight>
                          <a:latin typeface="Calibri" panose="020F0502020204030204" pitchFamily="34" charset="0"/>
                        </a:rPr>
                        <a:t>28</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n-GB" sz="500" b="1" i="0" u="none" strike="noStrike">
                          <a:solidFill>
                            <a:srgbClr val="000000"/>
                          </a:solidFill>
                          <a:effectLst/>
                          <a:highlight>
                            <a:srgbClr val="92D050"/>
                          </a:highlight>
                          <a:latin typeface="Calibri" panose="020F0502020204030204" pitchFamily="34" charset="0"/>
                        </a:rPr>
                        <a:t>30.0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extLst>
                  <a:ext uri="{0D108BD9-81ED-4DB2-BD59-A6C34878D82A}">
                    <a16:rowId xmlns:a16="http://schemas.microsoft.com/office/drawing/2014/main" val="939742934"/>
                  </a:ext>
                </a:extLst>
              </a:tr>
              <a:tr h="95061">
                <a:tc>
                  <a:txBody>
                    <a:bodyPr/>
                    <a:lstStyle/>
                    <a:p>
                      <a:pPr algn="ctr" fontAlgn="ctr"/>
                      <a:r>
                        <a:rPr lang="en-GB" sz="500" b="1" i="0" u="none" strike="noStrike">
                          <a:solidFill>
                            <a:srgbClr val="000000"/>
                          </a:solidFill>
                          <a:effectLst/>
                          <a:highlight>
                            <a:srgbClr val="92D050"/>
                          </a:highlight>
                          <a:latin typeface="Calibri" panose="020F0502020204030204" pitchFamily="34" charset="0"/>
                        </a:rPr>
                        <a:t>PV4182</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n-GB" sz="500" b="0" i="0" u="none" strike="noStrike">
                          <a:solidFill>
                            <a:srgbClr val="000000"/>
                          </a:solidFill>
                          <a:effectLst/>
                          <a:latin typeface="Calibri" panose="020F0502020204030204" pitchFamily="34" charset="0"/>
                        </a:rPr>
                        <a:t>PV4180 outlet</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GB" sz="500" b="0" i="0" u="none" strike="noStrike">
                          <a:solidFill>
                            <a:srgbClr val="000000"/>
                          </a:solidFill>
                          <a:effectLst/>
                          <a:latin typeface="Calibri" panose="020F0502020204030204" pitchFamily="34" charset="0"/>
                        </a:rPr>
                        <a:t>Regeneration</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GB" sz="500" b="0" i="0" u="none" strike="noStrike">
                          <a:solidFill>
                            <a:srgbClr val="000000"/>
                          </a:solidFill>
                          <a:effectLst/>
                          <a:latin typeface="Calibri" panose="020F0502020204030204" pitchFamily="34" charset="0"/>
                        </a:rPr>
                        <a:t>0.075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GB" sz="500" b="0" i="0" u="none" strike="noStrike">
                          <a:solidFill>
                            <a:srgbClr val="000000"/>
                          </a:solidFill>
                          <a:effectLst/>
                          <a:latin typeface="Calibri" panose="020F0502020204030204" pitchFamily="34" charset="0"/>
                        </a:rPr>
                        <a:t>0.2288</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GB" sz="500" b="0" i="0" u="none" strike="noStrike">
                          <a:solidFill>
                            <a:srgbClr val="000000"/>
                          </a:solidFill>
                          <a:effectLst/>
                          <a:latin typeface="Calibri" panose="020F0502020204030204" pitchFamily="34" charset="0"/>
                        </a:rPr>
                        <a:t>0.000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GB" sz="500" b="0" i="0" u="none" strike="noStrike">
                          <a:solidFill>
                            <a:srgbClr val="000000"/>
                          </a:solidFill>
                          <a:effectLst/>
                          <a:latin typeface="Calibri" panose="020F0502020204030204" pitchFamily="34" charset="0"/>
                        </a:rPr>
                        <a:t>0.2288</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GB" sz="500" b="0" i="0" u="none" strike="noStrike">
                          <a:solidFill>
                            <a:srgbClr val="000000"/>
                          </a:solidFill>
                          <a:effectLst/>
                          <a:highlight>
                            <a:srgbClr val="E2EFDA"/>
                          </a:highlight>
                          <a:latin typeface="Calibri" panose="020F0502020204030204" pitchFamily="34" charset="0"/>
                        </a:rPr>
                        <a:t>0.054</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ctr" fontAlgn="ctr"/>
                      <a:r>
                        <a:rPr lang="en-GB" sz="500" b="0" i="0" u="none" strike="noStrike">
                          <a:solidFill>
                            <a:srgbClr val="000000"/>
                          </a:solidFill>
                          <a:effectLst/>
                          <a:latin typeface="Calibri" panose="020F0502020204030204" pitchFamily="34" charset="0"/>
                        </a:rPr>
                        <a:t>0.2233</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GB" sz="500" b="0" i="0" u="none" strike="noStrike">
                          <a:solidFill>
                            <a:srgbClr val="000000"/>
                          </a:solidFill>
                          <a:effectLst/>
                          <a:highlight>
                            <a:srgbClr val="E2EFDA"/>
                          </a:highlight>
                          <a:latin typeface="Calibri" panose="020F0502020204030204" pitchFamily="34" charset="0"/>
                        </a:rPr>
                        <a:t>25.95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ctr" fontAlgn="ctr"/>
                      <a:r>
                        <a:rPr lang="en-GB" sz="500" b="0" i="0" u="none" strike="noStrike">
                          <a:solidFill>
                            <a:srgbClr val="000000"/>
                          </a:solidFill>
                          <a:effectLst/>
                          <a:latin typeface="Calibri" panose="020F0502020204030204" pitchFamily="34" charset="0"/>
                        </a:rPr>
                        <a:t>30.00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GB" sz="500" b="1" i="0" u="none" strike="noStrike">
                          <a:solidFill>
                            <a:srgbClr val="000000"/>
                          </a:solidFill>
                          <a:effectLst/>
                          <a:highlight>
                            <a:srgbClr val="92D050"/>
                          </a:highlight>
                          <a:latin typeface="Calibri" panose="020F0502020204030204" pitchFamily="34" charset="0"/>
                        </a:rPr>
                        <a:t>DN32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n-GB" sz="500" b="1" i="0" u="none" strike="noStrike">
                          <a:solidFill>
                            <a:srgbClr val="000000"/>
                          </a:solidFill>
                          <a:effectLst/>
                          <a:highlight>
                            <a:srgbClr val="92D050"/>
                          </a:highlight>
                          <a:latin typeface="Calibri" panose="020F0502020204030204" pitchFamily="34" charset="0"/>
                        </a:rPr>
                        <a:t>28</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n-GB" sz="500" b="1" i="0" u="none" strike="noStrike">
                          <a:solidFill>
                            <a:srgbClr val="000000"/>
                          </a:solidFill>
                          <a:effectLst/>
                          <a:highlight>
                            <a:srgbClr val="92D050"/>
                          </a:highlight>
                          <a:latin typeface="Calibri" panose="020F0502020204030204" pitchFamily="34" charset="0"/>
                        </a:rPr>
                        <a:t>30.0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extLst>
                  <a:ext uri="{0D108BD9-81ED-4DB2-BD59-A6C34878D82A}">
                    <a16:rowId xmlns:a16="http://schemas.microsoft.com/office/drawing/2014/main" val="3365298923"/>
                  </a:ext>
                </a:extLst>
              </a:tr>
              <a:tr h="223897">
                <a:tc>
                  <a:txBody>
                    <a:bodyPr/>
                    <a:lstStyle/>
                    <a:p>
                      <a:pPr algn="ctr" fontAlgn="ctr"/>
                      <a:r>
                        <a:rPr lang="en-GB" sz="500" b="1" i="0" u="none" strike="noStrike">
                          <a:solidFill>
                            <a:srgbClr val="000000"/>
                          </a:solidFill>
                          <a:effectLst/>
                          <a:highlight>
                            <a:srgbClr val="92D050"/>
                          </a:highlight>
                          <a:latin typeface="Calibri" panose="020F0502020204030204" pitchFamily="34" charset="0"/>
                        </a:rPr>
                        <a:t>PV4186</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n-GB" sz="500" b="0" i="0" u="none" strike="noStrike">
                          <a:solidFill>
                            <a:srgbClr val="000000"/>
                          </a:solidFill>
                          <a:effectLst/>
                          <a:latin typeface="Calibri" panose="020F0502020204030204" pitchFamily="34" charset="0"/>
                        </a:rPr>
                        <a:t>PV4182 outlet</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GB" sz="500" b="0" i="0" u="none" strike="noStrike">
                          <a:solidFill>
                            <a:srgbClr val="000000"/>
                          </a:solidFill>
                          <a:effectLst/>
                          <a:latin typeface="Calibri" panose="020F0502020204030204" pitchFamily="34" charset="0"/>
                        </a:rPr>
                        <a:t>Regeneration</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GB" sz="500" b="0" i="0" u="none" strike="noStrike">
                          <a:solidFill>
                            <a:srgbClr val="000000"/>
                          </a:solidFill>
                          <a:effectLst/>
                          <a:latin typeface="Calibri" panose="020F0502020204030204" pitchFamily="34" charset="0"/>
                        </a:rPr>
                        <a:t>0.075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GB" sz="500" b="0" i="0" u="none" strike="noStrike">
                          <a:solidFill>
                            <a:srgbClr val="000000"/>
                          </a:solidFill>
                          <a:effectLst/>
                          <a:latin typeface="Calibri" panose="020F0502020204030204" pitchFamily="34" charset="0"/>
                        </a:rPr>
                        <a:t>0.2233</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GB" sz="500" b="0" i="0" u="none" strike="noStrike">
                          <a:solidFill>
                            <a:srgbClr val="000000"/>
                          </a:solidFill>
                          <a:effectLst/>
                          <a:latin typeface="Calibri" panose="020F0502020204030204" pitchFamily="34" charset="0"/>
                        </a:rPr>
                        <a:t>0.076</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GB" sz="500" b="0" i="0" u="none" strike="noStrike">
                          <a:solidFill>
                            <a:srgbClr val="000000"/>
                          </a:solidFill>
                          <a:effectLst/>
                          <a:latin typeface="Calibri" panose="020F0502020204030204" pitchFamily="34" charset="0"/>
                        </a:rPr>
                        <a:t>0.2157</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GB" sz="500" b="0" i="0" u="none" strike="noStrike">
                          <a:solidFill>
                            <a:srgbClr val="000000"/>
                          </a:solidFill>
                          <a:effectLst/>
                          <a:highlight>
                            <a:srgbClr val="E2EFDA"/>
                          </a:highlight>
                          <a:latin typeface="Calibri" panose="020F0502020204030204" pitchFamily="34" charset="0"/>
                        </a:rPr>
                        <a:t>0.058</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ctr" fontAlgn="ctr"/>
                      <a:r>
                        <a:rPr lang="en-GB" sz="500" b="0" i="0" u="none" strike="noStrike">
                          <a:solidFill>
                            <a:srgbClr val="000000"/>
                          </a:solidFill>
                          <a:effectLst/>
                          <a:latin typeface="Calibri" panose="020F0502020204030204" pitchFamily="34" charset="0"/>
                        </a:rPr>
                        <a:t>0.2100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GB" sz="500" b="0" i="0" u="none" strike="noStrike">
                          <a:solidFill>
                            <a:srgbClr val="000000"/>
                          </a:solidFill>
                          <a:effectLst/>
                          <a:highlight>
                            <a:srgbClr val="E2EFDA"/>
                          </a:highlight>
                          <a:latin typeface="Calibri" panose="020F0502020204030204" pitchFamily="34" charset="0"/>
                        </a:rPr>
                        <a:t>25.95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ctr" fontAlgn="ctr"/>
                      <a:r>
                        <a:rPr lang="en-GB" sz="500" b="0" i="0" u="none" strike="noStrike">
                          <a:solidFill>
                            <a:srgbClr val="000000"/>
                          </a:solidFill>
                          <a:effectLst/>
                          <a:latin typeface="Calibri" panose="020F0502020204030204" pitchFamily="34" charset="0"/>
                        </a:rPr>
                        <a:t>30.00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GB" sz="500" b="1" i="0" u="none" strike="noStrike">
                          <a:solidFill>
                            <a:srgbClr val="000000"/>
                          </a:solidFill>
                          <a:effectLst/>
                          <a:highlight>
                            <a:srgbClr val="92D050"/>
                          </a:highlight>
                          <a:latin typeface="Calibri" panose="020F0502020204030204" pitchFamily="34" charset="0"/>
                        </a:rPr>
                        <a:t>DN32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n-GB" sz="500" b="1" i="0" u="none" strike="noStrike">
                          <a:solidFill>
                            <a:srgbClr val="000000"/>
                          </a:solidFill>
                          <a:effectLst/>
                          <a:highlight>
                            <a:srgbClr val="92D050"/>
                          </a:highlight>
                          <a:latin typeface="Calibri" panose="020F0502020204030204" pitchFamily="34" charset="0"/>
                        </a:rPr>
                        <a:t>28</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n-GB" sz="500" b="1" i="0" u="none" strike="noStrike">
                          <a:solidFill>
                            <a:srgbClr val="000000"/>
                          </a:solidFill>
                          <a:effectLst/>
                          <a:highlight>
                            <a:srgbClr val="92D050"/>
                          </a:highlight>
                          <a:latin typeface="Calibri" panose="020F0502020204030204" pitchFamily="34" charset="0"/>
                        </a:rPr>
                        <a:t>30.0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extLst>
                  <a:ext uri="{0D108BD9-81ED-4DB2-BD59-A6C34878D82A}">
                    <a16:rowId xmlns:a16="http://schemas.microsoft.com/office/drawing/2014/main" val="4067902328"/>
                  </a:ext>
                </a:extLst>
              </a:tr>
              <a:tr h="95061">
                <a:tc>
                  <a:txBody>
                    <a:bodyPr/>
                    <a:lstStyle/>
                    <a:p>
                      <a:pPr algn="ctr" fontAlgn="ctr"/>
                      <a:r>
                        <a:rPr lang="en-GB" sz="500" b="1" i="0" u="none" strike="noStrike">
                          <a:solidFill>
                            <a:srgbClr val="000000"/>
                          </a:solidFill>
                          <a:effectLst/>
                          <a:highlight>
                            <a:srgbClr val="92D050"/>
                          </a:highlight>
                          <a:latin typeface="Calibri" panose="020F0502020204030204" pitchFamily="34" charset="0"/>
                        </a:rPr>
                        <a:t>PV4183</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n-GB" sz="500" b="0" i="0" u="none" strike="noStrike">
                          <a:solidFill>
                            <a:srgbClr val="000000"/>
                          </a:solidFill>
                          <a:effectLst/>
                          <a:latin typeface="Calibri" panose="020F0502020204030204" pitchFamily="34" charset="0"/>
                        </a:rPr>
                        <a:t>PV4164 outlet</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GB" sz="500" b="0" i="0" u="none" strike="noStrike">
                          <a:solidFill>
                            <a:srgbClr val="000000"/>
                          </a:solidFill>
                          <a:effectLst/>
                          <a:latin typeface="Calibri" panose="020F0502020204030204" pitchFamily="34" charset="0"/>
                        </a:rPr>
                        <a:t>Regeneration</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GB" sz="500" b="0" i="0" u="none" strike="noStrike">
                          <a:solidFill>
                            <a:srgbClr val="000000"/>
                          </a:solidFill>
                          <a:effectLst/>
                          <a:latin typeface="Calibri" panose="020F0502020204030204" pitchFamily="34" charset="0"/>
                        </a:rPr>
                        <a:t>0.075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GB" sz="500" b="0" i="0" u="none" strike="noStrike">
                          <a:solidFill>
                            <a:srgbClr val="000000"/>
                          </a:solidFill>
                          <a:effectLst/>
                          <a:latin typeface="Calibri" panose="020F0502020204030204" pitchFamily="34" charset="0"/>
                        </a:rPr>
                        <a:t>0.2228</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GB" sz="500" b="0" i="0" u="none" strike="noStrike">
                          <a:solidFill>
                            <a:srgbClr val="000000"/>
                          </a:solidFill>
                          <a:effectLst/>
                          <a:latin typeface="Calibri" panose="020F0502020204030204" pitchFamily="34" charset="0"/>
                        </a:rPr>
                        <a:t>0.000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GB" sz="500" b="0" i="0" u="none" strike="noStrike">
                          <a:solidFill>
                            <a:srgbClr val="000000"/>
                          </a:solidFill>
                          <a:effectLst/>
                          <a:latin typeface="Calibri" panose="020F0502020204030204" pitchFamily="34" charset="0"/>
                        </a:rPr>
                        <a:t>0.2228</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GB" sz="500" b="0" i="0" u="none" strike="noStrike">
                          <a:solidFill>
                            <a:srgbClr val="000000"/>
                          </a:solidFill>
                          <a:effectLst/>
                          <a:highlight>
                            <a:srgbClr val="E2EFDA"/>
                          </a:highlight>
                          <a:latin typeface="Calibri" panose="020F0502020204030204" pitchFamily="34" charset="0"/>
                        </a:rPr>
                        <a:t>0.056</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ctr" fontAlgn="ctr"/>
                      <a:r>
                        <a:rPr lang="en-GB" sz="500" b="0" i="0" u="none" strike="noStrike">
                          <a:solidFill>
                            <a:srgbClr val="000000"/>
                          </a:solidFill>
                          <a:effectLst/>
                          <a:latin typeface="Calibri" panose="020F0502020204030204" pitchFamily="34" charset="0"/>
                        </a:rPr>
                        <a:t>0.2173</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GB" sz="500" b="0" i="0" u="none" strike="noStrike">
                          <a:solidFill>
                            <a:srgbClr val="000000"/>
                          </a:solidFill>
                          <a:effectLst/>
                          <a:highlight>
                            <a:srgbClr val="E2EFDA"/>
                          </a:highlight>
                          <a:latin typeface="Calibri" panose="020F0502020204030204" pitchFamily="34" charset="0"/>
                        </a:rPr>
                        <a:t>25.95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ctr" fontAlgn="ctr"/>
                      <a:r>
                        <a:rPr lang="en-GB" sz="500" b="0" i="0" u="none" strike="noStrike">
                          <a:solidFill>
                            <a:srgbClr val="000000"/>
                          </a:solidFill>
                          <a:effectLst/>
                          <a:latin typeface="Calibri" panose="020F0502020204030204" pitchFamily="34" charset="0"/>
                        </a:rPr>
                        <a:t>30.00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GB" sz="500" b="1" i="0" u="none" strike="noStrike">
                          <a:solidFill>
                            <a:srgbClr val="000000"/>
                          </a:solidFill>
                          <a:effectLst/>
                          <a:highlight>
                            <a:srgbClr val="92D050"/>
                          </a:highlight>
                          <a:latin typeface="Calibri" panose="020F0502020204030204" pitchFamily="34" charset="0"/>
                        </a:rPr>
                        <a:t>DN32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n-GB" sz="500" b="1" i="0" u="none" strike="noStrike">
                          <a:solidFill>
                            <a:srgbClr val="000000"/>
                          </a:solidFill>
                          <a:effectLst/>
                          <a:highlight>
                            <a:srgbClr val="92D050"/>
                          </a:highlight>
                          <a:latin typeface="Calibri" panose="020F0502020204030204" pitchFamily="34" charset="0"/>
                        </a:rPr>
                        <a:t>28</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n-GB" sz="500" b="1" i="0" u="none" strike="noStrike">
                          <a:solidFill>
                            <a:srgbClr val="000000"/>
                          </a:solidFill>
                          <a:effectLst/>
                          <a:highlight>
                            <a:srgbClr val="92D050"/>
                          </a:highlight>
                          <a:latin typeface="Calibri" panose="020F0502020204030204" pitchFamily="34" charset="0"/>
                        </a:rPr>
                        <a:t>30.0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extLst>
                  <a:ext uri="{0D108BD9-81ED-4DB2-BD59-A6C34878D82A}">
                    <a16:rowId xmlns:a16="http://schemas.microsoft.com/office/drawing/2014/main" val="2672706140"/>
                  </a:ext>
                </a:extLst>
              </a:tr>
              <a:tr h="95061">
                <a:tc>
                  <a:txBody>
                    <a:bodyPr/>
                    <a:lstStyle/>
                    <a:p>
                      <a:pPr algn="ctr" fontAlgn="ctr"/>
                      <a:r>
                        <a:rPr lang="en-GB" sz="500" b="1" i="0" u="none" strike="noStrike">
                          <a:solidFill>
                            <a:srgbClr val="000000"/>
                          </a:solidFill>
                          <a:effectLst/>
                          <a:highlight>
                            <a:srgbClr val="92D050"/>
                          </a:highlight>
                          <a:latin typeface="Calibri" panose="020F0502020204030204" pitchFamily="34" charset="0"/>
                        </a:rPr>
                        <a:t>PV4184</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n-GB" sz="500" b="0" i="0" u="none" strike="noStrike">
                          <a:solidFill>
                            <a:srgbClr val="000000"/>
                          </a:solidFill>
                          <a:effectLst/>
                          <a:latin typeface="Calibri" panose="020F0502020204030204" pitchFamily="34" charset="0"/>
                        </a:rPr>
                        <a:t>PV4183 outlet</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GB" sz="500" b="0" i="0" u="none" strike="noStrike">
                          <a:solidFill>
                            <a:srgbClr val="000000"/>
                          </a:solidFill>
                          <a:effectLst/>
                          <a:latin typeface="Calibri" panose="020F0502020204030204" pitchFamily="34" charset="0"/>
                        </a:rPr>
                        <a:t>Regeneration</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GB" sz="500" b="0" i="0" u="none" strike="noStrike">
                          <a:solidFill>
                            <a:srgbClr val="000000"/>
                          </a:solidFill>
                          <a:effectLst/>
                          <a:latin typeface="Calibri" panose="020F0502020204030204" pitchFamily="34" charset="0"/>
                        </a:rPr>
                        <a:t>0.075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GB" sz="500" b="0" i="0" u="none" strike="noStrike">
                          <a:solidFill>
                            <a:srgbClr val="000000"/>
                          </a:solidFill>
                          <a:effectLst/>
                          <a:latin typeface="Calibri" panose="020F0502020204030204" pitchFamily="34" charset="0"/>
                        </a:rPr>
                        <a:t>0.2100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GB" sz="500" b="0" i="0" u="none" strike="noStrike">
                          <a:solidFill>
                            <a:srgbClr val="000000"/>
                          </a:solidFill>
                          <a:effectLst/>
                          <a:latin typeface="Calibri" panose="020F0502020204030204" pitchFamily="34" charset="0"/>
                        </a:rPr>
                        <a:t>0.000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GB" sz="500" b="0" i="0" u="none" strike="noStrike">
                          <a:solidFill>
                            <a:srgbClr val="000000"/>
                          </a:solidFill>
                          <a:effectLst/>
                          <a:latin typeface="Calibri" panose="020F0502020204030204" pitchFamily="34" charset="0"/>
                        </a:rPr>
                        <a:t>0.2100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GB" sz="500" b="0" i="0" u="none" strike="noStrike">
                          <a:solidFill>
                            <a:srgbClr val="000000"/>
                          </a:solidFill>
                          <a:effectLst/>
                          <a:highlight>
                            <a:srgbClr val="E2EFDA"/>
                          </a:highlight>
                          <a:latin typeface="Calibri" panose="020F0502020204030204" pitchFamily="34" charset="0"/>
                        </a:rPr>
                        <a:t>0.059</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ctr" fontAlgn="ctr"/>
                      <a:r>
                        <a:rPr lang="en-GB" sz="500" b="0" i="0" u="none" strike="noStrike">
                          <a:solidFill>
                            <a:srgbClr val="000000"/>
                          </a:solidFill>
                          <a:effectLst/>
                          <a:latin typeface="Calibri" panose="020F0502020204030204" pitchFamily="34" charset="0"/>
                        </a:rPr>
                        <a:t>0.2041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GB" sz="500" b="0" i="0" u="none" strike="noStrike">
                          <a:solidFill>
                            <a:srgbClr val="000000"/>
                          </a:solidFill>
                          <a:effectLst/>
                          <a:highlight>
                            <a:srgbClr val="E2EFDA"/>
                          </a:highlight>
                          <a:latin typeface="Calibri" panose="020F0502020204030204" pitchFamily="34" charset="0"/>
                        </a:rPr>
                        <a:t>25.95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ctr" fontAlgn="ctr"/>
                      <a:r>
                        <a:rPr lang="en-GB" sz="500" b="0" i="0" u="none" strike="noStrike">
                          <a:solidFill>
                            <a:srgbClr val="000000"/>
                          </a:solidFill>
                          <a:effectLst/>
                          <a:latin typeface="Calibri" panose="020F0502020204030204" pitchFamily="34" charset="0"/>
                        </a:rPr>
                        <a:t>30.00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GB" sz="500" b="1" i="0" u="none" strike="noStrike">
                          <a:solidFill>
                            <a:srgbClr val="000000"/>
                          </a:solidFill>
                          <a:effectLst/>
                          <a:highlight>
                            <a:srgbClr val="92D050"/>
                          </a:highlight>
                          <a:latin typeface="Calibri" panose="020F0502020204030204" pitchFamily="34" charset="0"/>
                        </a:rPr>
                        <a:t>DN32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n-GB" sz="500" b="1" i="0" u="none" strike="noStrike">
                          <a:solidFill>
                            <a:srgbClr val="000000"/>
                          </a:solidFill>
                          <a:effectLst/>
                          <a:highlight>
                            <a:srgbClr val="92D050"/>
                          </a:highlight>
                          <a:latin typeface="Calibri" panose="020F0502020204030204" pitchFamily="34" charset="0"/>
                        </a:rPr>
                        <a:t>28</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n-GB" sz="500" b="1" i="0" u="none" strike="noStrike">
                          <a:solidFill>
                            <a:srgbClr val="000000"/>
                          </a:solidFill>
                          <a:effectLst/>
                          <a:highlight>
                            <a:srgbClr val="92D050"/>
                          </a:highlight>
                          <a:latin typeface="Calibri" panose="020F0502020204030204" pitchFamily="34" charset="0"/>
                        </a:rPr>
                        <a:t>30.0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extLst>
                  <a:ext uri="{0D108BD9-81ED-4DB2-BD59-A6C34878D82A}">
                    <a16:rowId xmlns:a16="http://schemas.microsoft.com/office/drawing/2014/main" val="3568526710"/>
                  </a:ext>
                </a:extLst>
              </a:tr>
              <a:tr h="95061">
                <a:tc>
                  <a:txBody>
                    <a:bodyPr/>
                    <a:lstStyle/>
                    <a:p>
                      <a:pPr algn="ctr" fontAlgn="ctr"/>
                      <a:r>
                        <a:rPr lang="en-GB" sz="500" b="1" i="0" u="none" strike="noStrike">
                          <a:solidFill>
                            <a:srgbClr val="000000"/>
                          </a:solidFill>
                          <a:effectLst/>
                          <a:highlight>
                            <a:srgbClr val="92D050"/>
                          </a:highlight>
                          <a:latin typeface="Calibri" panose="020F0502020204030204" pitchFamily="34" charset="0"/>
                        </a:rPr>
                        <a:t>PV4185</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n-GB" sz="500" b="0" i="0" u="none" strike="noStrike">
                          <a:solidFill>
                            <a:srgbClr val="000000"/>
                          </a:solidFill>
                          <a:effectLst/>
                          <a:latin typeface="Calibri" panose="020F0502020204030204" pitchFamily="34" charset="0"/>
                        </a:rPr>
                        <a:t>PV4182 outlet</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GB" sz="500" b="0" i="0" u="none" strike="noStrike">
                          <a:solidFill>
                            <a:srgbClr val="000000"/>
                          </a:solidFill>
                          <a:effectLst/>
                          <a:latin typeface="Calibri" panose="020F0502020204030204" pitchFamily="34" charset="0"/>
                        </a:rPr>
                        <a:t>Regeneration</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GB" sz="500" b="0" i="0" u="none" strike="noStrike">
                          <a:solidFill>
                            <a:srgbClr val="000000"/>
                          </a:solidFill>
                          <a:effectLst/>
                          <a:latin typeface="Calibri" panose="020F0502020204030204" pitchFamily="34" charset="0"/>
                        </a:rPr>
                        <a:t>0.075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GB" sz="500" b="0" i="0" u="none" strike="noStrike">
                          <a:solidFill>
                            <a:srgbClr val="000000"/>
                          </a:solidFill>
                          <a:effectLst/>
                          <a:latin typeface="Calibri" panose="020F0502020204030204" pitchFamily="34" charset="0"/>
                        </a:rPr>
                        <a:t>0.2233</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GB" sz="500" b="0" i="0" u="none" strike="noStrike">
                          <a:solidFill>
                            <a:srgbClr val="000000"/>
                          </a:solidFill>
                          <a:effectLst/>
                          <a:latin typeface="Calibri" panose="020F0502020204030204" pitchFamily="34" charset="0"/>
                        </a:rPr>
                        <a:t>0.051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GB" sz="500" b="0" i="0" u="none" strike="noStrike">
                          <a:solidFill>
                            <a:srgbClr val="000000"/>
                          </a:solidFill>
                          <a:effectLst/>
                          <a:latin typeface="Calibri" panose="020F0502020204030204" pitchFamily="34" charset="0"/>
                        </a:rPr>
                        <a:t>0.2182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GB" sz="500" b="0" i="0" u="none" strike="noStrike">
                          <a:solidFill>
                            <a:srgbClr val="000000"/>
                          </a:solidFill>
                          <a:effectLst/>
                          <a:highlight>
                            <a:srgbClr val="E2EFDA"/>
                          </a:highlight>
                          <a:latin typeface="Calibri" panose="020F0502020204030204" pitchFamily="34" charset="0"/>
                        </a:rPr>
                        <a:t>0.057</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ctr" fontAlgn="ctr"/>
                      <a:r>
                        <a:rPr lang="en-GB" sz="500" b="0" i="0" u="none" strike="noStrike">
                          <a:solidFill>
                            <a:srgbClr val="000000"/>
                          </a:solidFill>
                          <a:effectLst/>
                          <a:latin typeface="Calibri" panose="020F0502020204030204" pitchFamily="34" charset="0"/>
                        </a:rPr>
                        <a:t>0.2125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GB" sz="500" b="0" i="0" u="none" strike="noStrike">
                          <a:solidFill>
                            <a:srgbClr val="000000"/>
                          </a:solidFill>
                          <a:effectLst/>
                          <a:highlight>
                            <a:srgbClr val="E2EFDA"/>
                          </a:highlight>
                          <a:latin typeface="Calibri" panose="020F0502020204030204" pitchFamily="34" charset="0"/>
                        </a:rPr>
                        <a:t>25.95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ctr" fontAlgn="ctr"/>
                      <a:r>
                        <a:rPr lang="en-GB" sz="500" b="0" i="0" u="none" strike="noStrike">
                          <a:solidFill>
                            <a:srgbClr val="000000"/>
                          </a:solidFill>
                          <a:effectLst/>
                          <a:latin typeface="Calibri" panose="020F0502020204030204" pitchFamily="34" charset="0"/>
                        </a:rPr>
                        <a:t>30.00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GB" sz="500" b="1" i="0" u="none" strike="noStrike">
                          <a:solidFill>
                            <a:srgbClr val="000000"/>
                          </a:solidFill>
                          <a:effectLst/>
                          <a:highlight>
                            <a:srgbClr val="92D050"/>
                          </a:highlight>
                          <a:latin typeface="Calibri" panose="020F0502020204030204" pitchFamily="34" charset="0"/>
                        </a:rPr>
                        <a:t>DN32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n-GB" sz="500" b="1" i="0" u="none" strike="noStrike">
                          <a:solidFill>
                            <a:srgbClr val="000000"/>
                          </a:solidFill>
                          <a:effectLst/>
                          <a:highlight>
                            <a:srgbClr val="92D050"/>
                          </a:highlight>
                          <a:latin typeface="Calibri" panose="020F0502020204030204" pitchFamily="34" charset="0"/>
                        </a:rPr>
                        <a:t>28</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n-GB" sz="500" b="1" i="0" u="none" strike="noStrike">
                          <a:solidFill>
                            <a:srgbClr val="000000"/>
                          </a:solidFill>
                          <a:effectLst/>
                          <a:highlight>
                            <a:srgbClr val="92D050"/>
                          </a:highlight>
                          <a:latin typeface="Calibri" panose="020F0502020204030204" pitchFamily="34" charset="0"/>
                        </a:rPr>
                        <a:t>30.0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extLst>
                  <a:ext uri="{0D108BD9-81ED-4DB2-BD59-A6C34878D82A}">
                    <a16:rowId xmlns:a16="http://schemas.microsoft.com/office/drawing/2014/main" val="1212066898"/>
                  </a:ext>
                </a:extLst>
              </a:tr>
              <a:tr h="95061">
                <a:tc>
                  <a:txBody>
                    <a:bodyPr/>
                    <a:lstStyle/>
                    <a:p>
                      <a:pPr algn="ctr" fontAlgn="ctr"/>
                      <a:r>
                        <a:rPr lang="en-GB" sz="500" b="1" i="0" u="none" strike="noStrike">
                          <a:solidFill>
                            <a:srgbClr val="000000"/>
                          </a:solidFill>
                          <a:effectLst/>
                          <a:highlight>
                            <a:srgbClr val="92D050"/>
                          </a:highlight>
                          <a:latin typeface="Calibri" panose="020F0502020204030204" pitchFamily="34" charset="0"/>
                        </a:rPr>
                        <a:t>PV4181</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n-GB" sz="500" b="0" i="0" u="none" strike="noStrike">
                          <a:solidFill>
                            <a:srgbClr val="000000"/>
                          </a:solidFill>
                          <a:effectLst/>
                          <a:latin typeface="Calibri" panose="020F0502020204030204" pitchFamily="34" charset="0"/>
                        </a:rPr>
                        <a:t>PV4183 outlet</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GB" sz="500" b="0" i="0" u="none" strike="noStrike">
                          <a:solidFill>
                            <a:srgbClr val="000000"/>
                          </a:solidFill>
                          <a:effectLst/>
                          <a:latin typeface="Calibri" panose="020F0502020204030204" pitchFamily="34" charset="0"/>
                        </a:rPr>
                        <a:t>Regeneration</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GB" sz="500" b="0" i="0" u="none" strike="noStrike">
                          <a:solidFill>
                            <a:srgbClr val="000000"/>
                          </a:solidFill>
                          <a:effectLst/>
                          <a:latin typeface="Calibri" panose="020F0502020204030204" pitchFamily="34" charset="0"/>
                        </a:rPr>
                        <a:t>0.075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GB" sz="500" b="0" i="0" u="none" strike="noStrike">
                          <a:solidFill>
                            <a:srgbClr val="000000"/>
                          </a:solidFill>
                          <a:effectLst/>
                          <a:latin typeface="Calibri" panose="020F0502020204030204" pitchFamily="34" charset="0"/>
                        </a:rPr>
                        <a:t>0.2173</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GB" sz="500" b="0" i="0" u="none" strike="noStrike">
                          <a:solidFill>
                            <a:srgbClr val="000000"/>
                          </a:solidFill>
                          <a:effectLst/>
                          <a:latin typeface="Calibri" panose="020F0502020204030204" pitchFamily="34" charset="0"/>
                        </a:rPr>
                        <a:t>0.035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GB" sz="500" b="0" i="0" u="none" strike="noStrike">
                          <a:solidFill>
                            <a:srgbClr val="000000"/>
                          </a:solidFill>
                          <a:effectLst/>
                          <a:latin typeface="Calibri" panose="020F0502020204030204" pitchFamily="34" charset="0"/>
                        </a:rPr>
                        <a:t>0.2138</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GB" sz="500" b="0" i="0" u="none" strike="noStrike">
                          <a:solidFill>
                            <a:srgbClr val="000000"/>
                          </a:solidFill>
                          <a:effectLst/>
                          <a:highlight>
                            <a:srgbClr val="E2EFDA"/>
                          </a:highlight>
                          <a:latin typeface="Calibri" panose="020F0502020204030204" pitchFamily="34" charset="0"/>
                        </a:rPr>
                        <a:t>0.058</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ctr" fontAlgn="ctr"/>
                      <a:r>
                        <a:rPr lang="en-GB" sz="500" b="0" i="0" u="none" strike="noStrike">
                          <a:solidFill>
                            <a:srgbClr val="000000"/>
                          </a:solidFill>
                          <a:effectLst/>
                          <a:latin typeface="Calibri" panose="020F0502020204030204" pitchFamily="34" charset="0"/>
                        </a:rPr>
                        <a:t>0.2079</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GB" sz="500" b="0" i="0" u="none" strike="noStrike">
                          <a:solidFill>
                            <a:srgbClr val="000000"/>
                          </a:solidFill>
                          <a:effectLst/>
                          <a:highlight>
                            <a:srgbClr val="E2EFDA"/>
                          </a:highlight>
                          <a:latin typeface="Calibri" panose="020F0502020204030204" pitchFamily="34" charset="0"/>
                        </a:rPr>
                        <a:t>25.95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ctr" fontAlgn="ctr"/>
                      <a:r>
                        <a:rPr lang="en-GB" sz="500" b="0" i="0" u="none" strike="noStrike">
                          <a:solidFill>
                            <a:srgbClr val="000000"/>
                          </a:solidFill>
                          <a:effectLst/>
                          <a:latin typeface="Calibri" panose="020F0502020204030204" pitchFamily="34" charset="0"/>
                        </a:rPr>
                        <a:t>30.00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GB" sz="500" b="1" i="0" u="none" strike="noStrike">
                          <a:solidFill>
                            <a:srgbClr val="000000"/>
                          </a:solidFill>
                          <a:effectLst/>
                          <a:highlight>
                            <a:srgbClr val="92D050"/>
                          </a:highlight>
                          <a:latin typeface="Calibri" panose="020F0502020204030204" pitchFamily="34" charset="0"/>
                        </a:rPr>
                        <a:t>DN32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n-GB" sz="500" b="1" i="0" u="none" strike="noStrike">
                          <a:solidFill>
                            <a:srgbClr val="000000"/>
                          </a:solidFill>
                          <a:effectLst/>
                          <a:highlight>
                            <a:srgbClr val="92D050"/>
                          </a:highlight>
                          <a:latin typeface="Calibri" panose="020F0502020204030204" pitchFamily="34" charset="0"/>
                        </a:rPr>
                        <a:t>28</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n-GB" sz="500" b="1" i="0" u="none" strike="noStrike">
                          <a:solidFill>
                            <a:srgbClr val="000000"/>
                          </a:solidFill>
                          <a:effectLst/>
                          <a:highlight>
                            <a:srgbClr val="92D050"/>
                          </a:highlight>
                          <a:latin typeface="Calibri" panose="020F0502020204030204" pitchFamily="34" charset="0"/>
                        </a:rPr>
                        <a:t>30.0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extLst>
                  <a:ext uri="{0D108BD9-81ED-4DB2-BD59-A6C34878D82A}">
                    <a16:rowId xmlns:a16="http://schemas.microsoft.com/office/drawing/2014/main" val="1563714975"/>
                  </a:ext>
                </a:extLst>
              </a:tr>
              <a:tr h="95061">
                <a:tc>
                  <a:txBody>
                    <a:bodyPr/>
                    <a:lstStyle/>
                    <a:p>
                      <a:pPr algn="ctr" fontAlgn="ctr"/>
                      <a:r>
                        <a:rPr lang="en-GB" sz="500" b="1" i="0" u="none" strike="noStrike">
                          <a:solidFill>
                            <a:srgbClr val="000000"/>
                          </a:solidFill>
                          <a:effectLst/>
                          <a:highlight>
                            <a:srgbClr val="92D050"/>
                          </a:highlight>
                          <a:latin typeface="Calibri" panose="020F0502020204030204" pitchFamily="34" charset="0"/>
                        </a:rPr>
                        <a:t>PV4190</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n-GB" sz="500" b="0" i="0" u="none" strike="noStrike">
                          <a:solidFill>
                            <a:srgbClr val="000000"/>
                          </a:solidFill>
                          <a:effectLst/>
                          <a:latin typeface="Calibri" panose="020F0502020204030204" pitchFamily="34" charset="0"/>
                        </a:rPr>
                        <a:t>CV4170 outlet</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GB" sz="500" b="0" i="0" u="none" strike="noStrike" dirty="0">
                          <a:solidFill>
                            <a:srgbClr val="000000"/>
                          </a:solidFill>
                          <a:effectLst/>
                          <a:latin typeface="Calibri" panose="020F0502020204030204" pitchFamily="34" charset="0"/>
                        </a:rPr>
                        <a:t>Regeneration</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GB" sz="500" b="0" i="0" u="none" strike="noStrike">
                          <a:solidFill>
                            <a:srgbClr val="000000"/>
                          </a:solidFill>
                          <a:effectLst/>
                          <a:latin typeface="Calibri" panose="020F0502020204030204" pitchFamily="34" charset="0"/>
                        </a:rPr>
                        <a:t>0.075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GB" sz="500" b="0" i="0" u="none" strike="noStrike">
                          <a:solidFill>
                            <a:srgbClr val="000000"/>
                          </a:solidFill>
                          <a:effectLst/>
                          <a:latin typeface="Calibri" panose="020F0502020204030204" pitchFamily="34" charset="0"/>
                        </a:rPr>
                        <a:t>0.2366</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GB" sz="500" b="0" i="0" u="none" strike="noStrike">
                          <a:solidFill>
                            <a:srgbClr val="000000"/>
                          </a:solidFill>
                          <a:effectLst/>
                          <a:latin typeface="Calibri" panose="020F0502020204030204" pitchFamily="34" charset="0"/>
                        </a:rPr>
                        <a:t>0.026</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GB" sz="500" b="0" i="0" u="none" strike="noStrike">
                          <a:solidFill>
                            <a:srgbClr val="000000"/>
                          </a:solidFill>
                          <a:effectLst/>
                          <a:latin typeface="Calibri" panose="020F0502020204030204" pitchFamily="34" charset="0"/>
                        </a:rPr>
                        <a:t>0.2340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GB" sz="500" b="0" i="0" u="none" strike="noStrike">
                          <a:solidFill>
                            <a:srgbClr val="000000"/>
                          </a:solidFill>
                          <a:effectLst/>
                          <a:highlight>
                            <a:srgbClr val="E2EFDA"/>
                          </a:highlight>
                          <a:latin typeface="Calibri" panose="020F0502020204030204" pitchFamily="34" charset="0"/>
                        </a:rPr>
                        <a:t>0.053</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ctr" fontAlgn="ctr"/>
                      <a:r>
                        <a:rPr lang="en-GB" sz="500" b="0" i="0" u="none" strike="noStrike">
                          <a:solidFill>
                            <a:srgbClr val="000000"/>
                          </a:solidFill>
                          <a:effectLst/>
                          <a:latin typeface="Calibri" panose="020F0502020204030204" pitchFamily="34" charset="0"/>
                        </a:rPr>
                        <a:t>0.2288</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GB" sz="500" b="0" i="0" u="none" strike="noStrike">
                          <a:solidFill>
                            <a:srgbClr val="000000"/>
                          </a:solidFill>
                          <a:effectLst/>
                          <a:highlight>
                            <a:srgbClr val="E2EFDA"/>
                          </a:highlight>
                          <a:latin typeface="Calibri" panose="020F0502020204030204" pitchFamily="34" charset="0"/>
                        </a:rPr>
                        <a:t>25.95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ctr" fontAlgn="ctr"/>
                      <a:r>
                        <a:rPr lang="en-GB" sz="500" b="0" i="0" u="none" strike="noStrike">
                          <a:solidFill>
                            <a:srgbClr val="000000"/>
                          </a:solidFill>
                          <a:effectLst/>
                          <a:latin typeface="Calibri" panose="020F0502020204030204" pitchFamily="34" charset="0"/>
                        </a:rPr>
                        <a:t>30.00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GB" sz="500" b="1" i="0" u="none" strike="noStrike">
                          <a:solidFill>
                            <a:srgbClr val="000000"/>
                          </a:solidFill>
                          <a:effectLst/>
                          <a:highlight>
                            <a:srgbClr val="92D050"/>
                          </a:highlight>
                          <a:latin typeface="Calibri" panose="020F0502020204030204" pitchFamily="34" charset="0"/>
                        </a:rPr>
                        <a:t>DN32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n-GB" sz="500" b="1" i="0" u="none" strike="noStrike">
                          <a:solidFill>
                            <a:srgbClr val="000000"/>
                          </a:solidFill>
                          <a:effectLst/>
                          <a:highlight>
                            <a:srgbClr val="92D050"/>
                          </a:highlight>
                          <a:latin typeface="Calibri" panose="020F0502020204030204" pitchFamily="34" charset="0"/>
                        </a:rPr>
                        <a:t>28</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n-GB" sz="500" b="1" i="0" u="none" strike="noStrike">
                          <a:solidFill>
                            <a:srgbClr val="000000"/>
                          </a:solidFill>
                          <a:effectLst/>
                          <a:highlight>
                            <a:srgbClr val="92D050"/>
                          </a:highlight>
                          <a:latin typeface="Calibri" panose="020F0502020204030204" pitchFamily="34" charset="0"/>
                        </a:rPr>
                        <a:t>30.0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extLst>
                  <a:ext uri="{0D108BD9-81ED-4DB2-BD59-A6C34878D82A}">
                    <a16:rowId xmlns:a16="http://schemas.microsoft.com/office/drawing/2014/main" val="3158726004"/>
                  </a:ext>
                </a:extLst>
              </a:tr>
              <a:tr h="95061">
                <a:tc>
                  <a:txBody>
                    <a:bodyPr/>
                    <a:lstStyle/>
                    <a:p>
                      <a:pPr algn="ctr" fontAlgn="ctr"/>
                      <a:r>
                        <a:rPr lang="en-GB" sz="500" b="1" i="0" u="none" strike="noStrike">
                          <a:solidFill>
                            <a:srgbClr val="ED7D31"/>
                          </a:solidFill>
                          <a:effectLst/>
                          <a:highlight>
                            <a:srgbClr val="92D050"/>
                          </a:highlight>
                          <a:latin typeface="Calibri" panose="020F0502020204030204" pitchFamily="34" charset="0"/>
                        </a:rPr>
                        <a:t>PV4191</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n-GB" sz="500" b="0" i="0" u="none" strike="noStrike">
                          <a:solidFill>
                            <a:srgbClr val="ED7D31"/>
                          </a:solidFill>
                          <a:effectLst/>
                          <a:latin typeface="Calibri" panose="020F0502020204030204" pitchFamily="34" charset="0"/>
                        </a:rPr>
                        <a:t>PV4190 outlet</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GB" sz="500" b="0" i="0" u="none" strike="noStrike">
                          <a:solidFill>
                            <a:srgbClr val="ED7D31"/>
                          </a:solidFill>
                          <a:effectLst/>
                          <a:latin typeface="Calibri" panose="020F0502020204030204" pitchFamily="34" charset="0"/>
                        </a:rPr>
                        <a:t>Regeneration</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GB" sz="500" b="0" i="0" u="none" strike="noStrike">
                          <a:solidFill>
                            <a:srgbClr val="ED7D31"/>
                          </a:solidFill>
                          <a:effectLst/>
                          <a:latin typeface="Calibri" panose="020F0502020204030204" pitchFamily="34" charset="0"/>
                        </a:rPr>
                        <a:t>0.075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GB" sz="500" b="0" i="0" u="none" strike="noStrike">
                          <a:solidFill>
                            <a:srgbClr val="ED7D31"/>
                          </a:solidFill>
                          <a:effectLst/>
                          <a:latin typeface="Calibri" panose="020F0502020204030204" pitchFamily="34" charset="0"/>
                        </a:rPr>
                        <a:t>0.2288</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GB" sz="500" b="0" i="0" u="none" strike="noStrike">
                          <a:solidFill>
                            <a:srgbClr val="ED7D31"/>
                          </a:solidFill>
                          <a:effectLst/>
                          <a:latin typeface="Calibri" panose="020F0502020204030204" pitchFamily="34" charset="0"/>
                        </a:rPr>
                        <a:t>0.003</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GB" sz="500" b="0" i="0" u="none" strike="noStrike">
                          <a:solidFill>
                            <a:srgbClr val="ED7D31"/>
                          </a:solidFill>
                          <a:effectLst/>
                          <a:latin typeface="Calibri" panose="020F0502020204030204" pitchFamily="34" charset="0"/>
                        </a:rPr>
                        <a:t>0.2285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GB" sz="500" b="0" i="0" u="none" strike="noStrike">
                          <a:solidFill>
                            <a:srgbClr val="ED7D31"/>
                          </a:solidFill>
                          <a:effectLst/>
                          <a:highlight>
                            <a:srgbClr val="E2EFDA"/>
                          </a:highlight>
                          <a:latin typeface="Calibri" panose="020F0502020204030204" pitchFamily="34" charset="0"/>
                        </a:rPr>
                        <a:t>0.017</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ctr" fontAlgn="ctr"/>
                      <a:r>
                        <a:rPr lang="en-GB" sz="500" b="0" i="0" u="none" strike="noStrike">
                          <a:solidFill>
                            <a:srgbClr val="ED7D31"/>
                          </a:solidFill>
                          <a:effectLst/>
                          <a:latin typeface="Calibri" panose="020F0502020204030204" pitchFamily="34" charset="0"/>
                        </a:rPr>
                        <a:t>0.2268</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GB" sz="500" b="0" i="0" u="none" strike="noStrike">
                          <a:solidFill>
                            <a:srgbClr val="ED7D31"/>
                          </a:solidFill>
                          <a:effectLst/>
                          <a:highlight>
                            <a:srgbClr val="E2EFDA"/>
                          </a:highlight>
                          <a:latin typeface="Calibri" panose="020F0502020204030204" pitchFamily="34" charset="0"/>
                        </a:rPr>
                        <a:t>45.85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ctr" fontAlgn="ctr"/>
                      <a:r>
                        <a:rPr lang="en-GB" sz="500" b="0" i="0" u="none" strike="noStrike">
                          <a:solidFill>
                            <a:srgbClr val="ED7D31"/>
                          </a:solidFill>
                          <a:effectLst/>
                          <a:latin typeface="Calibri" panose="020F0502020204030204" pitchFamily="34" charset="0"/>
                        </a:rPr>
                        <a:t>53.00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GB" sz="500" b="1" i="0" u="none" strike="noStrike">
                          <a:solidFill>
                            <a:srgbClr val="ED7D31"/>
                          </a:solidFill>
                          <a:effectLst/>
                          <a:highlight>
                            <a:srgbClr val="92D050"/>
                          </a:highlight>
                          <a:latin typeface="Calibri" panose="020F0502020204030204" pitchFamily="34" charset="0"/>
                        </a:rPr>
                        <a:t>DN40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n-GB" sz="500" b="1" i="0" u="none" strike="noStrike">
                          <a:solidFill>
                            <a:srgbClr val="ED7D31"/>
                          </a:solidFill>
                          <a:effectLst/>
                          <a:highlight>
                            <a:srgbClr val="92D050"/>
                          </a:highlight>
                          <a:latin typeface="Calibri" panose="020F0502020204030204" pitchFamily="34" charset="0"/>
                        </a:rPr>
                        <a:t>40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n-GB" sz="500" b="1" i="0" u="none" strike="noStrike">
                          <a:solidFill>
                            <a:srgbClr val="ED7D31"/>
                          </a:solidFill>
                          <a:effectLst/>
                          <a:highlight>
                            <a:srgbClr val="92D050"/>
                          </a:highlight>
                          <a:latin typeface="Calibri" panose="020F0502020204030204" pitchFamily="34" charset="0"/>
                        </a:rPr>
                        <a:t>53.0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extLst>
                  <a:ext uri="{0D108BD9-81ED-4DB2-BD59-A6C34878D82A}">
                    <a16:rowId xmlns:a16="http://schemas.microsoft.com/office/drawing/2014/main" val="1017239939"/>
                  </a:ext>
                </a:extLst>
              </a:tr>
              <a:tr h="95061">
                <a:tc>
                  <a:txBody>
                    <a:bodyPr/>
                    <a:lstStyle/>
                    <a:p>
                      <a:pPr algn="ctr" fontAlgn="ctr"/>
                      <a:r>
                        <a:rPr lang="en-GB" sz="500" b="1" i="0" u="none" strike="noStrike">
                          <a:solidFill>
                            <a:srgbClr val="ED7D31"/>
                          </a:solidFill>
                          <a:effectLst/>
                          <a:highlight>
                            <a:srgbClr val="92D050"/>
                          </a:highlight>
                          <a:latin typeface="Calibri" panose="020F0502020204030204" pitchFamily="34" charset="0"/>
                        </a:rPr>
                        <a:t>PV4196</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n-GB" sz="500" b="0" i="0" u="none" strike="noStrike">
                          <a:solidFill>
                            <a:srgbClr val="ED7D31"/>
                          </a:solidFill>
                          <a:effectLst/>
                          <a:latin typeface="Calibri" panose="020F0502020204030204" pitchFamily="34" charset="0"/>
                        </a:rPr>
                        <a:t>PV4191 outlet</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GB" sz="500" b="0" i="0" u="none" strike="noStrike">
                          <a:solidFill>
                            <a:srgbClr val="ED7D31"/>
                          </a:solidFill>
                          <a:effectLst/>
                          <a:latin typeface="Calibri" panose="020F0502020204030204" pitchFamily="34" charset="0"/>
                        </a:rPr>
                        <a:t>Regeneration</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GB" sz="500" b="0" i="0" u="none" strike="noStrike">
                          <a:solidFill>
                            <a:srgbClr val="ED7D31"/>
                          </a:solidFill>
                          <a:effectLst/>
                          <a:latin typeface="Calibri" panose="020F0502020204030204" pitchFamily="34" charset="0"/>
                        </a:rPr>
                        <a:t>0.075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GB" sz="500" b="0" i="0" u="none" strike="noStrike">
                          <a:solidFill>
                            <a:srgbClr val="ED7D31"/>
                          </a:solidFill>
                          <a:effectLst/>
                          <a:latin typeface="Calibri" panose="020F0502020204030204" pitchFamily="34" charset="0"/>
                        </a:rPr>
                        <a:t>0.2256</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GB" sz="500" b="0" i="0" u="none" strike="noStrike">
                          <a:solidFill>
                            <a:srgbClr val="ED7D31"/>
                          </a:solidFill>
                          <a:effectLst/>
                          <a:latin typeface="Calibri" panose="020F0502020204030204" pitchFamily="34" charset="0"/>
                        </a:rPr>
                        <a:t>0.000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GB" sz="500" b="0" i="0" u="none" strike="noStrike">
                          <a:solidFill>
                            <a:srgbClr val="ED7D31"/>
                          </a:solidFill>
                          <a:effectLst/>
                          <a:latin typeface="Calibri" panose="020F0502020204030204" pitchFamily="34" charset="0"/>
                        </a:rPr>
                        <a:t>0.2256</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GB" sz="500" b="0" i="0" u="none" strike="noStrike">
                          <a:solidFill>
                            <a:srgbClr val="ED7D31"/>
                          </a:solidFill>
                          <a:effectLst/>
                          <a:highlight>
                            <a:srgbClr val="E2EFDA"/>
                          </a:highlight>
                          <a:latin typeface="Calibri" panose="020F0502020204030204" pitchFamily="34" charset="0"/>
                        </a:rPr>
                        <a:t>0.017</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ctr" fontAlgn="ctr"/>
                      <a:r>
                        <a:rPr lang="en-GB" sz="500" b="0" i="0" u="none" strike="noStrike">
                          <a:solidFill>
                            <a:srgbClr val="ED7D31"/>
                          </a:solidFill>
                          <a:effectLst/>
                          <a:latin typeface="Calibri" panose="020F0502020204030204" pitchFamily="34" charset="0"/>
                        </a:rPr>
                        <a:t>0.2239</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GB" sz="500" b="0" i="0" u="none" strike="noStrike">
                          <a:solidFill>
                            <a:srgbClr val="ED7D31"/>
                          </a:solidFill>
                          <a:effectLst/>
                          <a:highlight>
                            <a:srgbClr val="E2EFDA"/>
                          </a:highlight>
                          <a:latin typeface="Calibri" panose="020F0502020204030204" pitchFamily="34" charset="0"/>
                        </a:rPr>
                        <a:t>45.85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ctr" fontAlgn="ctr"/>
                      <a:r>
                        <a:rPr lang="en-GB" sz="500" b="0" i="0" u="none" strike="noStrike">
                          <a:solidFill>
                            <a:srgbClr val="ED7D31"/>
                          </a:solidFill>
                          <a:effectLst/>
                          <a:latin typeface="Calibri" panose="020F0502020204030204" pitchFamily="34" charset="0"/>
                        </a:rPr>
                        <a:t>53.00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GB" sz="500" b="1" i="0" u="none" strike="noStrike">
                          <a:solidFill>
                            <a:srgbClr val="ED7D31"/>
                          </a:solidFill>
                          <a:effectLst/>
                          <a:highlight>
                            <a:srgbClr val="92D050"/>
                          </a:highlight>
                          <a:latin typeface="Calibri" panose="020F0502020204030204" pitchFamily="34" charset="0"/>
                        </a:rPr>
                        <a:t>DN40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n-GB" sz="500" b="1" i="0" u="none" strike="noStrike">
                          <a:solidFill>
                            <a:srgbClr val="ED7D31"/>
                          </a:solidFill>
                          <a:effectLst/>
                          <a:highlight>
                            <a:srgbClr val="92D050"/>
                          </a:highlight>
                          <a:latin typeface="Calibri" panose="020F0502020204030204" pitchFamily="34" charset="0"/>
                        </a:rPr>
                        <a:t>40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n-GB" sz="500" b="1" i="0" u="none" strike="noStrike">
                          <a:solidFill>
                            <a:srgbClr val="ED7D31"/>
                          </a:solidFill>
                          <a:effectLst/>
                          <a:highlight>
                            <a:srgbClr val="92D050"/>
                          </a:highlight>
                          <a:latin typeface="Calibri" panose="020F0502020204030204" pitchFamily="34" charset="0"/>
                        </a:rPr>
                        <a:t>53.0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extLst>
                  <a:ext uri="{0D108BD9-81ED-4DB2-BD59-A6C34878D82A}">
                    <a16:rowId xmlns:a16="http://schemas.microsoft.com/office/drawing/2014/main" val="96321693"/>
                  </a:ext>
                </a:extLst>
              </a:tr>
              <a:tr h="95061">
                <a:tc>
                  <a:txBody>
                    <a:bodyPr/>
                    <a:lstStyle/>
                    <a:p>
                      <a:pPr algn="ctr" fontAlgn="ctr"/>
                      <a:r>
                        <a:rPr lang="en-GB" sz="500" b="1" i="0" u="none" strike="noStrike">
                          <a:solidFill>
                            <a:srgbClr val="000000"/>
                          </a:solidFill>
                          <a:effectLst/>
                          <a:highlight>
                            <a:srgbClr val="92D050"/>
                          </a:highlight>
                          <a:latin typeface="Calibri" panose="020F0502020204030204" pitchFamily="34" charset="0"/>
                        </a:rPr>
                        <a:t>PV4195</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n-GB" sz="500" b="0" i="0" u="none" strike="noStrike">
                          <a:solidFill>
                            <a:srgbClr val="000000"/>
                          </a:solidFill>
                          <a:effectLst/>
                          <a:latin typeface="Calibri" panose="020F0502020204030204" pitchFamily="34" charset="0"/>
                        </a:rPr>
                        <a:t>CV4170 outlet</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GB" sz="500" b="0" i="0" u="none" strike="noStrike">
                          <a:solidFill>
                            <a:srgbClr val="000000"/>
                          </a:solidFill>
                          <a:effectLst/>
                          <a:latin typeface="Calibri" panose="020F0502020204030204" pitchFamily="34" charset="0"/>
                        </a:rPr>
                        <a:t>Regeneration</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GB" sz="500" b="0" i="0" u="none" strike="noStrike">
                          <a:solidFill>
                            <a:srgbClr val="000000"/>
                          </a:solidFill>
                          <a:effectLst/>
                          <a:latin typeface="Calibri" panose="020F0502020204030204" pitchFamily="34" charset="0"/>
                        </a:rPr>
                        <a:t>0.075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GB" sz="500" b="0" i="0" u="none" strike="noStrike">
                          <a:solidFill>
                            <a:srgbClr val="000000"/>
                          </a:solidFill>
                          <a:effectLst/>
                          <a:latin typeface="Calibri" panose="020F0502020204030204" pitchFamily="34" charset="0"/>
                        </a:rPr>
                        <a:t>0.2366</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GB" sz="500" b="0" i="0" u="none" strike="noStrike">
                          <a:solidFill>
                            <a:srgbClr val="000000"/>
                          </a:solidFill>
                          <a:effectLst/>
                          <a:latin typeface="Calibri" panose="020F0502020204030204" pitchFamily="34" charset="0"/>
                        </a:rPr>
                        <a:t>0.026</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GB" sz="500" b="0" i="0" u="none" strike="noStrike">
                          <a:solidFill>
                            <a:srgbClr val="000000"/>
                          </a:solidFill>
                          <a:effectLst/>
                          <a:latin typeface="Calibri" panose="020F0502020204030204" pitchFamily="34" charset="0"/>
                        </a:rPr>
                        <a:t>0.2340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GB" sz="500" b="0" i="0" u="none" strike="noStrike">
                          <a:solidFill>
                            <a:srgbClr val="000000"/>
                          </a:solidFill>
                          <a:effectLst/>
                          <a:highlight>
                            <a:srgbClr val="E2EFDA"/>
                          </a:highlight>
                          <a:latin typeface="Calibri" panose="020F0502020204030204" pitchFamily="34" charset="0"/>
                        </a:rPr>
                        <a:t>0.053</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ctr" fontAlgn="ctr"/>
                      <a:r>
                        <a:rPr lang="en-GB" sz="500" b="0" i="0" u="none" strike="noStrike">
                          <a:solidFill>
                            <a:srgbClr val="000000"/>
                          </a:solidFill>
                          <a:effectLst/>
                          <a:latin typeface="Calibri" panose="020F0502020204030204" pitchFamily="34" charset="0"/>
                        </a:rPr>
                        <a:t>0.2288</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GB" sz="500" b="0" i="0" u="none" strike="noStrike">
                          <a:solidFill>
                            <a:srgbClr val="000000"/>
                          </a:solidFill>
                          <a:effectLst/>
                          <a:highlight>
                            <a:srgbClr val="E2EFDA"/>
                          </a:highlight>
                          <a:latin typeface="Calibri" panose="020F0502020204030204" pitchFamily="34" charset="0"/>
                        </a:rPr>
                        <a:t>25.95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ctr" fontAlgn="ctr"/>
                      <a:r>
                        <a:rPr lang="en-GB" sz="500" b="0" i="0" u="none" strike="noStrike">
                          <a:solidFill>
                            <a:srgbClr val="000000"/>
                          </a:solidFill>
                          <a:effectLst/>
                          <a:latin typeface="Calibri" panose="020F0502020204030204" pitchFamily="34" charset="0"/>
                        </a:rPr>
                        <a:t>30.00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GB" sz="500" b="1" i="0" u="none" strike="noStrike">
                          <a:solidFill>
                            <a:srgbClr val="000000"/>
                          </a:solidFill>
                          <a:effectLst/>
                          <a:highlight>
                            <a:srgbClr val="92D050"/>
                          </a:highlight>
                          <a:latin typeface="Calibri" panose="020F0502020204030204" pitchFamily="34" charset="0"/>
                        </a:rPr>
                        <a:t>DN32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n-GB" sz="500" b="1" i="0" u="none" strike="noStrike">
                          <a:solidFill>
                            <a:srgbClr val="000000"/>
                          </a:solidFill>
                          <a:effectLst/>
                          <a:highlight>
                            <a:srgbClr val="92D050"/>
                          </a:highlight>
                          <a:latin typeface="Calibri" panose="020F0502020204030204" pitchFamily="34" charset="0"/>
                        </a:rPr>
                        <a:t>28</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n-GB" sz="500" b="1" i="0" u="none" strike="noStrike">
                          <a:solidFill>
                            <a:srgbClr val="000000"/>
                          </a:solidFill>
                          <a:effectLst/>
                          <a:highlight>
                            <a:srgbClr val="92D050"/>
                          </a:highlight>
                          <a:latin typeface="Calibri" panose="020F0502020204030204" pitchFamily="34" charset="0"/>
                        </a:rPr>
                        <a:t>30.0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extLst>
                  <a:ext uri="{0D108BD9-81ED-4DB2-BD59-A6C34878D82A}">
                    <a16:rowId xmlns:a16="http://schemas.microsoft.com/office/drawing/2014/main" val="1562887190"/>
                  </a:ext>
                </a:extLst>
              </a:tr>
              <a:tr h="95061">
                <a:tc>
                  <a:txBody>
                    <a:bodyPr/>
                    <a:lstStyle/>
                    <a:p>
                      <a:pPr algn="ctr" fontAlgn="ctr"/>
                      <a:r>
                        <a:rPr lang="en-GB" sz="500" b="1" i="0" u="none" strike="noStrike">
                          <a:solidFill>
                            <a:srgbClr val="ED7D31"/>
                          </a:solidFill>
                          <a:effectLst/>
                          <a:highlight>
                            <a:srgbClr val="92D050"/>
                          </a:highlight>
                          <a:latin typeface="Calibri" panose="020F0502020204030204" pitchFamily="34" charset="0"/>
                        </a:rPr>
                        <a:t>PV4155</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n-GB" sz="500" b="0" i="0" u="none" strike="noStrike">
                          <a:solidFill>
                            <a:srgbClr val="ED7D31"/>
                          </a:solidFill>
                          <a:effectLst/>
                          <a:latin typeface="Calibri" panose="020F0502020204030204" pitchFamily="34" charset="0"/>
                        </a:rPr>
                        <a:t>PV4152 outlet</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GB" sz="500" b="0" i="0" u="none" strike="noStrike">
                          <a:solidFill>
                            <a:srgbClr val="ED7D31"/>
                          </a:solidFill>
                          <a:effectLst/>
                          <a:latin typeface="Calibri" panose="020F0502020204030204" pitchFamily="34" charset="0"/>
                        </a:rPr>
                        <a:t>Regeneration</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GB" sz="500" b="0" i="0" u="none" strike="noStrike">
                          <a:solidFill>
                            <a:srgbClr val="ED7D31"/>
                          </a:solidFill>
                          <a:effectLst/>
                          <a:latin typeface="Calibri" panose="020F0502020204030204" pitchFamily="34" charset="0"/>
                        </a:rPr>
                        <a:t>0.075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GB" sz="500" b="0" i="0" u="none" strike="noStrike">
                          <a:solidFill>
                            <a:srgbClr val="ED7D31"/>
                          </a:solidFill>
                          <a:effectLst/>
                          <a:latin typeface="Calibri" panose="020F0502020204030204" pitchFamily="34" charset="0"/>
                        </a:rPr>
                        <a:t>0.2288</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GB" sz="500" b="0" i="0" u="none" strike="noStrike">
                          <a:solidFill>
                            <a:srgbClr val="ED7D31"/>
                          </a:solidFill>
                          <a:effectLst/>
                          <a:latin typeface="Calibri" panose="020F0502020204030204" pitchFamily="34" charset="0"/>
                        </a:rPr>
                        <a:t>0.014</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GB" sz="500" b="0" i="0" u="none" strike="noStrike">
                          <a:solidFill>
                            <a:srgbClr val="ED7D31"/>
                          </a:solidFill>
                          <a:effectLst/>
                          <a:latin typeface="Calibri" panose="020F0502020204030204" pitchFamily="34" charset="0"/>
                        </a:rPr>
                        <a:t>0.2274</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GB" sz="500" b="0" i="0" u="none" strike="noStrike">
                          <a:solidFill>
                            <a:srgbClr val="ED7D31"/>
                          </a:solidFill>
                          <a:effectLst/>
                          <a:highlight>
                            <a:srgbClr val="E2EFDA"/>
                          </a:highlight>
                          <a:latin typeface="Calibri" panose="020F0502020204030204" pitchFamily="34" charset="0"/>
                        </a:rPr>
                        <a:t>0.017</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ctr" fontAlgn="ctr"/>
                      <a:r>
                        <a:rPr lang="en-GB" sz="500" b="0" i="0" u="none" strike="noStrike">
                          <a:solidFill>
                            <a:srgbClr val="ED7D31"/>
                          </a:solidFill>
                          <a:effectLst/>
                          <a:latin typeface="Calibri" panose="020F0502020204030204" pitchFamily="34" charset="0"/>
                        </a:rPr>
                        <a:t>0.2256</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GB" sz="500" b="0" i="0" u="none" strike="noStrike">
                          <a:solidFill>
                            <a:srgbClr val="ED7D31"/>
                          </a:solidFill>
                          <a:effectLst/>
                          <a:highlight>
                            <a:srgbClr val="E2EFDA"/>
                          </a:highlight>
                          <a:latin typeface="Calibri" panose="020F0502020204030204" pitchFamily="34" charset="0"/>
                        </a:rPr>
                        <a:t>45.85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ctr" fontAlgn="ctr"/>
                      <a:r>
                        <a:rPr lang="en-GB" sz="500" b="0" i="0" u="none" strike="noStrike">
                          <a:solidFill>
                            <a:srgbClr val="ED7D31"/>
                          </a:solidFill>
                          <a:effectLst/>
                          <a:latin typeface="Calibri" panose="020F0502020204030204" pitchFamily="34" charset="0"/>
                        </a:rPr>
                        <a:t>53.00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GB" sz="500" b="1" i="0" u="none" strike="noStrike">
                          <a:solidFill>
                            <a:srgbClr val="ED7D31"/>
                          </a:solidFill>
                          <a:effectLst/>
                          <a:highlight>
                            <a:srgbClr val="92D050"/>
                          </a:highlight>
                          <a:latin typeface="Calibri" panose="020F0502020204030204" pitchFamily="34" charset="0"/>
                        </a:rPr>
                        <a:t>DN40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n-GB" sz="500" b="1" i="0" u="none" strike="noStrike">
                          <a:solidFill>
                            <a:srgbClr val="ED7D31"/>
                          </a:solidFill>
                          <a:effectLst/>
                          <a:highlight>
                            <a:srgbClr val="92D050"/>
                          </a:highlight>
                          <a:latin typeface="Calibri" panose="020F0502020204030204" pitchFamily="34" charset="0"/>
                        </a:rPr>
                        <a:t>40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n-GB" sz="500" b="1" i="0" u="none" strike="noStrike">
                          <a:solidFill>
                            <a:srgbClr val="ED7D31"/>
                          </a:solidFill>
                          <a:effectLst/>
                          <a:highlight>
                            <a:srgbClr val="92D050"/>
                          </a:highlight>
                          <a:latin typeface="Calibri" panose="020F0502020204030204" pitchFamily="34" charset="0"/>
                        </a:rPr>
                        <a:t>53.0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extLst>
                  <a:ext uri="{0D108BD9-81ED-4DB2-BD59-A6C34878D82A}">
                    <a16:rowId xmlns:a16="http://schemas.microsoft.com/office/drawing/2014/main" val="916732828"/>
                  </a:ext>
                </a:extLst>
              </a:tr>
              <a:tr h="95061">
                <a:tc>
                  <a:txBody>
                    <a:bodyPr/>
                    <a:lstStyle/>
                    <a:p>
                      <a:pPr algn="ctr" fontAlgn="ctr"/>
                      <a:r>
                        <a:rPr lang="en-GB" sz="500" b="1" i="0" u="none" strike="noStrike">
                          <a:solidFill>
                            <a:srgbClr val="000000"/>
                          </a:solidFill>
                          <a:effectLst/>
                          <a:highlight>
                            <a:srgbClr val="92D050"/>
                          </a:highlight>
                          <a:latin typeface="Calibri" panose="020F0502020204030204" pitchFamily="34" charset="0"/>
                        </a:rPr>
                        <a:t>CV4175</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n-GB" sz="500" b="0" i="0" u="none" strike="noStrike">
                          <a:solidFill>
                            <a:srgbClr val="000000"/>
                          </a:solidFill>
                          <a:effectLst/>
                          <a:latin typeface="Calibri" panose="020F0502020204030204" pitchFamily="34" charset="0"/>
                        </a:rPr>
                        <a:t>PV4184 outlet</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ctr"/>
                      <a:r>
                        <a:rPr lang="en-GB" sz="500" b="0" i="0" u="none" strike="noStrike" dirty="0">
                          <a:solidFill>
                            <a:srgbClr val="000000"/>
                          </a:solidFill>
                          <a:effectLst/>
                          <a:latin typeface="Calibri" panose="020F0502020204030204" pitchFamily="34" charset="0"/>
                        </a:rPr>
                        <a:t>Regeneration</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ctr"/>
                      <a:r>
                        <a:rPr lang="en-GB" sz="500" b="0" i="0" u="none" strike="noStrike">
                          <a:solidFill>
                            <a:srgbClr val="000000"/>
                          </a:solidFill>
                          <a:effectLst/>
                          <a:latin typeface="Calibri" panose="020F0502020204030204" pitchFamily="34" charset="0"/>
                        </a:rPr>
                        <a:t>0.075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ctr"/>
                      <a:r>
                        <a:rPr lang="en-GB" sz="500" b="0" i="0" u="none" strike="noStrike">
                          <a:solidFill>
                            <a:srgbClr val="000000"/>
                          </a:solidFill>
                          <a:effectLst/>
                          <a:latin typeface="Calibri" panose="020F0502020204030204" pitchFamily="34" charset="0"/>
                        </a:rPr>
                        <a:t>0.2041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ctr"/>
                      <a:r>
                        <a:rPr lang="en-GB" sz="500" b="0" i="0" u="none" strike="noStrike">
                          <a:solidFill>
                            <a:srgbClr val="000000"/>
                          </a:solidFill>
                          <a:effectLst/>
                          <a:latin typeface="Calibri" panose="020F0502020204030204" pitchFamily="34" charset="0"/>
                        </a:rPr>
                        <a:t>0.000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ctr"/>
                      <a:r>
                        <a:rPr lang="en-GB" sz="500" b="0" i="0" u="none" strike="noStrike">
                          <a:solidFill>
                            <a:srgbClr val="000000"/>
                          </a:solidFill>
                          <a:effectLst/>
                          <a:latin typeface="Calibri" panose="020F0502020204030204" pitchFamily="34" charset="0"/>
                        </a:rPr>
                        <a:t>0.2041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ctr"/>
                      <a:r>
                        <a:rPr lang="en-GB" sz="500" b="0" i="0" u="none" strike="noStrike">
                          <a:solidFill>
                            <a:srgbClr val="000000"/>
                          </a:solidFill>
                          <a:effectLst/>
                          <a:latin typeface="Calibri" panose="020F0502020204030204" pitchFamily="34" charset="0"/>
                        </a:rPr>
                        <a:t>1.038</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ctr"/>
                      <a:r>
                        <a:rPr lang="en-GB" sz="500" b="1" i="0" u="none" strike="noStrike">
                          <a:solidFill>
                            <a:srgbClr val="000000"/>
                          </a:solidFill>
                          <a:effectLst/>
                          <a:latin typeface="Calibri" panose="020F0502020204030204" pitchFamily="34" charset="0"/>
                        </a:rPr>
                        <a:t>0.1003</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ctr"/>
                      <a:r>
                        <a:rPr lang="en-GB" sz="500" b="0" i="0" u="none" strike="noStrike">
                          <a:solidFill>
                            <a:srgbClr val="000000"/>
                          </a:solidFill>
                          <a:effectLst/>
                          <a:highlight>
                            <a:srgbClr val="E2EFDA"/>
                          </a:highlight>
                          <a:latin typeface="Calibri" panose="020F0502020204030204" pitchFamily="34" charset="0"/>
                        </a:rPr>
                        <a:t>8.84</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2EFDA"/>
                    </a:solidFill>
                  </a:tcPr>
                </a:tc>
                <a:tc>
                  <a:txBody>
                    <a:bodyPr/>
                    <a:lstStyle/>
                    <a:p>
                      <a:pPr algn="ctr" fontAlgn="ctr"/>
                      <a:r>
                        <a:rPr lang="en-GB" sz="500" b="0" i="0" u="none" strike="noStrike">
                          <a:solidFill>
                            <a:srgbClr val="000000"/>
                          </a:solidFill>
                          <a:effectLst/>
                          <a:latin typeface="Calibri" panose="020F0502020204030204" pitchFamily="34" charset="0"/>
                        </a:rPr>
                        <a:t>10.22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ctr"/>
                      <a:r>
                        <a:rPr lang="en-GB" sz="500" b="1" i="0" u="none" strike="noStrike">
                          <a:solidFill>
                            <a:srgbClr val="000000"/>
                          </a:solidFill>
                          <a:effectLst/>
                          <a:highlight>
                            <a:srgbClr val="92D050"/>
                          </a:highlight>
                          <a:latin typeface="Calibri" panose="020F0502020204030204" pitchFamily="34" charset="0"/>
                        </a:rPr>
                        <a:t>DN32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n-GB" sz="500" b="1" i="0" u="none" strike="noStrike">
                          <a:solidFill>
                            <a:srgbClr val="000000"/>
                          </a:solidFill>
                          <a:effectLst/>
                          <a:highlight>
                            <a:srgbClr val="92D050"/>
                          </a:highlight>
                          <a:latin typeface="Calibri" panose="020F0502020204030204" pitchFamily="34" charset="0"/>
                        </a:rPr>
                        <a:t>28</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n-GB" sz="500" b="1" i="0" u="none" strike="noStrike">
                          <a:solidFill>
                            <a:srgbClr val="000000"/>
                          </a:solidFill>
                          <a:effectLst/>
                          <a:highlight>
                            <a:srgbClr val="92D050"/>
                          </a:highlight>
                          <a:latin typeface="Calibri" panose="020F0502020204030204" pitchFamily="34" charset="0"/>
                        </a:rPr>
                        <a:t>18.0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extLst>
                  <a:ext uri="{0D108BD9-81ED-4DB2-BD59-A6C34878D82A}">
                    <a16:rowId xmlns:a16="http://schemas.microsoft.com/office/drawing/2014/main" val="711063717"/>
                  </a:ext>
                </a:extLst>
              </a:tr>
              <a:tr h="95061">
                <a:tc>
                  <a:txBody>
                    <a:bodyPr/>
                    <a:lstStyle/>
                    <a:p>
                      <a:pPr algn="ctr" fontAlgn="ctr"/>
                      <a:r>
                        <a:rPr lang="en-GB" sz="500" b="1" i="0" u="none" strike="noStrike">
                          <a:solidFill>
                            <a:srgbClr val="000000"/>
                          </a:solidFill>
                          <a:effectLst/>
                          <a:highlight>
                            <a:srgbClr val="92D050"/>
                          </a:highlight>
                          <a:latin typeface="Calibri" panose="020F0502020204030204" pitchFamily="34" charset="0"/>
                        </a:rPr>
                        <a:t>CV4051</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n-GB" sz="500" b="0" i="0" u="none" strike="noStrike">
                          <a:solidFill>
                            <a:srgbClr val="000000"/>
                          </a:solidFill>
                          <a:effectLst/>
                          <a:latin typeface="Calibri" panose="020F0502020204030204" pitchFamily="34" charset="0"/>
                        </a:rPr>
                        <a:t>Atm. HEX</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GB" sz="500" b="0" i="0" u="none" strike="noStrike" dirty="0">
                          <a:solidFill>
                            <a:srgbClr val="000000"/>
                          </a:solidFill>
                          <a:effectLst/>
                          <a:latin typeface="Calibri" panose="020F0502020204030204" pitchFamily="34" charset="0"/>
                        </a:rPr>
                        <a:t>Purge / make-up</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GB" sz="500" b="0" i="0" u="none" strike="noStrike">
                          <a:solidFill>
                            <a:srgbClr val="000000"/>
                          </a:solidFill>
                          <a:effectLst/>
                          <a:latin typeface="Calibri" panose="020F0502020204030204" pitchFamily="34" charset="0"/>
                        </a:rPr>
                        <a:t>0.075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GB" sz="500" b="0" i="0" u="none" strike="noStrike">
                          <a:solidFill>
                            <a:srgbClr val="000000"/>
                          </a:solidFill>
                          <a:effectLst/>
                          <a:latin typeface="Calibri" panose="020F0502020204030204" pitchFamily="34" charset="0"/>
                        </a:rPr>
                        <a:t>0.28</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GB" sz="500" b="0" i="0" u="none" strike="noStrike">
                          <a:solidFill>
                            <a:srgbClr val="000000"/>
                          </a:solidFill>
                          <a:effectLst/>
                          <a:latin typeface="Calibri" panose="020F0502020204030204" pitchFamily="34" charset="0"/>
                        </a:rPr>
                        <a:t>0.000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GB" sz="500" b="0" i="0" u="none" strike="noStrike">
                          <a:solidFill>
                            <a:srgbClr val="000000"/>
                          </a:solidFill>
                          <a:effectLst/>
                          <a:latin typeface="Calibri" panose="020F0502020204030204" pitchFamily="34" charset="0"/>
                        </a:rPr>
                        <a:t>0.280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GB" sz="500" b="0" i="0" u="none" strike="noStrike">
                          <a:solidFill>
                            <a:srgbClr val="000000"/>
                          </a:solidFill>
                          <a:effectLst/>
                          <a:latin typeface="Calibri" panose="020F0502020204030204" pitchFamily="34" charset="0"/>
                        </a:rPr>
                        <a:t>1.000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GB" sz="500" b="1" i="0" u="none" strike="noStrike">
                          <a:solidFill>
                            <a:srgbClr val="000000"/>
                          </a:solidFill>
                          <a:effectLst/>
                          <a:latin typeface="Calibri" panose="020F0502020204030204" pitchFamily="34" charset="0"/>
                        </a:rPr>
                        <a:t>0.1800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GB" sz="500" b="0" i="0" u="none" strike="noStrike">
                          <a:solidFill>
                            <a:srgbClr val="000000"/>
                          </a:solidFill>
                          <a:effectLst/>
                          <a:highlight>
                            <a:srgbClr val="E2EFDA"/>
                          </a:highlight>
                          <a:latin typeface="Calibri" panose="020F0502020204030204" pitchFamily="34" charset="0"/>
                        </a:rPr>
                        <a:t>5.22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ctr" fontAlgn="ctr"/>
                      <a:r>
                        <a:rPr lang="en-GB" sz="500" b="0" i="0" u="none" strike="noStrike">
                          <a:solidFill>
                            <a:srgbClr val="000000"/>
                          </a:solidFill>
                          <a:effectLst/>
                          <a:latin typeface="Calibri" panose="020F0502020204030204" pitchFamily="34" charset="0"/>
                        </a:rPr>
                        <a:t>6.03</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GB" sz="500" b="1" i="0" u="none" strike="noStrike">
                          <a:solidFill>
                            <a:srgbClr val="000000"/>
                          </a:solidFill>
                          <a:effectLst/>
                          <a:highlight>
                            <a:srgbClr val="92D050"/>
                          </a:highlight>
                          <a:latin typeface="Calibri" panose="020F0502020204030204" pitchFamily="34" charset="0"/>
                        </a:rPr>
                        <a:t>DN32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n-GB" sz="500" b="1" i="0" u="none" strike="noStrike">
                          <a:solidFill>
                            <a:srgbClr val="000000"/>
                          </a:solidFill>
                          <a:effectLst/>
                          <a:highlight>
                            <a:srgbClr val="92D050"/>
                          </a:highlight>
                          <a:latin typeface="Calibri" panose="020F0502020204030204" pitchFamily="34" charset="0"/>
                        </a:rPr>
                        <a:t>20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n-GB" sz="500" b="1" i="0" u="none" strike="noStrike">
                          <a:solidFill>
                            <a:srgbClr val="000000"/>
                          </a:solidFill>
                          <a:effectLst/>
                          <a:highlight>
                            <a:srgbClr val="92D050"/>
                          </a:highlight>
                          <a:latin typeface="Calibri" panose="020F0502020204030204" pitchFamily="34" charset="0"/>
                        </a:rPr>
                        <a:t>11.0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extLst>
                  <a:ext uri="{0D108BD9-81ED-4DB2-BD59-A6C34878D82A}">
                    <a16:rowId xmlns:a16="http://schemas.microsoft.com/office/drawing/2014/main" val="621630959"/>
                  </a:ext>
                </a:extLst>
              </a:tr>
              <a:tr h="95061">
                <a:tc>
                  <a:txBody>
                    <a:bodyPr/>
                    <a:lstStyle/>
                    <a:p>
                      <a:pPr algn="ctr" fontAlgn="ctr"/>
                      <a:r>
                        <a:rPr lang="en-GB" sz="500" b="1" i="0" u="none" strike="noStrike">
                          <a:solidFill>
                            <a:srgbClr val="000000"/>
                          </a:solidFill>
                          <a:effectLst/>
                          <a:highlight>
                            <a:srgbClr val="92D050"/>
                          </a:highlight>
                          <a:latin typeface="Calibri" panose="020F0502020204030204" pitchFamily="34" charset="0"/>
                        </a:rPr>
                        <a:t>PV4150</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n-GB" sz="500" b="0" i="0" u="none" strike="noStrike">
                          <a:solidFill>
                            <a:srgbClr val="000000"/>
                          </a:solidFill>
                          <a:effectLst/>
                          <a:latin typeface="Calibri" panose="020F0502020204030204" pitchFamily="34" charset="0"/>
                        </a:rPr>
                        <a:t>CV4051 outlet</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GB" sz="500" b="0" i="0" u="none" strike="noStrike">
                          <a:solidFill>
                            <a:srgbClr val="000000"/>
                          </a:solidFill>
                          <a:effectLst/>
                          <a:latin typeface="Calibri" panose="020F0502020204030204" pitchFamily="34" charset="0"/>
                        </a:rPr>
                        <a:t>Purge / make-up</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GB" sz="500" b="0" i="0" u="none" strike="noStrike">
                          <a:solidFill>
                            <a:srgbClr val="000000"/>
                          </a:solidFill>
                          <a:effectLst/>
                          <a:latin typeface="Calibri" panose="020F0502020204030204" pitchFamily="34" charset="0"/>
                        </a:rPr>
                        <a:t>0.075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GB" sz="500" b="0" i="0" u="none" strike="noStrike">
                          <a:solidFill>
                            <a:srgbClr val="000000"/>
                          </a:solidFill>
                          <a:effectLst/>
                          <a:latin typeface="Calibri" panose="020F0502020204030204" pitchFamily="34" charset="0"/>
                        </a:rPr>
                        <a:t>0.1800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GB" sz="500" b="0" i="0" u="none" strike="noStrike">
                          <a:solidFill>
                            <a:srgbClr val="000000"/>
                          </a:solidFill>
                          <a:effectLst/>
                          <a:latin typeface="Calibri" panose="020F0502020204030204" pitchFamily="34" charset="0"/>
                        </a:rPr>
                        <a:t>0.034</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GB" sz="500" b="0" i="0" u="none" strike="noStrike">
                          <a:solidFill>
                            <a:srgbClr val="000000"/>
                          </a:solidFill>
                          <a:effectLst/>
                          <a:latin typeface="Calibri" panose="020F0502020204030204" pitchFamily="34" charset="0"/>
                        </a:rPr>
                        <a:t>0.1766</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GB" sz="500" b="0" i="0" u="none" strike="noStrike">
                          <a:solidFill>
                            <a:srgbClr val="ED7D31"/>
                          </a:solidFill>
                          <a:effectLst/>
                          <a:highlight>
                            <a:srgbClr val="E2EFDA"/>
                          </a:highlight>
                          <a:latin typeface="Calibri" panose="020F0502020204030204" pitchFamily="34" charset="0"/>
                        </a:rPr>
                        <a:t>0.042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ctr" fontAlgn="ctr"/>
                      <a:r>
                        <a:rPr lang="en-GB" sz="500" b="0" i="0" u="none" strike="noStrike">
                          <a:solidFill>
                            <a:srgbClr val="000000"/>
                          </a:solidFill>
                          <a:effectLst/>
                          <a:latin typeface="Calibri" panose="020F0502020204030204" pitchFamily="34" charset="0"/>
                        </a:rPr>
                        <a:t>0.1724</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GB" sz="500" b="0" i="0" u="none" strike="noStrike">
                          <a:solidFill>
                            <a:srgbClr val="ED7D31"/>
                          </a:solidFill>
                          <a:effectLst/>
                          <a:highlight>
                            <a:srgbClr val="E2EFDA"/>
                          </a:highlight>
                          <a:latin typeface="Calibri" panose="020F0502020204030204" pitchFamily="34" charset="0"/>
                        </a:rPr>
                        <a:t>25.95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ctr" fontAlgn="ctr"/>
                      <a:r>
                        <a:rPr lang="en-GB" sz="500" b="0" i="0" u="none" strike="noStrike">
                          <a:solidFill>
                            <a:srgbClr val="000000"/>
                          </a:solidFill>
                          <a:effectLst/>
                          <a:latin typeface="Calibri" panose="020F0502020204030204" pitchFamily="34" charset="0"/>
                        </a:rPr>
                        <a:t>30.00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GB" sz="500" b="1" i="0" u="none" strike="noStrike">
                          <a:solidFill>
                            <a:srgbClr val="000000"/>
                          </a:solidFill>
                          <a:effectLst/>
                          <a:highlight>
                            <a:srgbClr val="92D050"/>
                          </a:highlight>
                          <a:latin typeface="Calibri" panose="020F0502020204030204" pitchFamily="34" charset="0"/>
                        </a:rPr>
                        <a:t>DN32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n-GB" sz="500" b="1" i="0" u="none" strike="noStrike">
                          <a:solidFill>
                            <a:srgbClr val="000000"/>
                          </a:solidFill>
                          <a:effectLst/>
                          <a:highlight>
                            <a:srgbClr val="92D050"/>
                          </a:highlight>
                          <a:latin typeface="Calibri" panose="020F0502020204030204" pitchFamily="34" charset="0"/>
                        </a:rPr>
                        <a:t>28</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n-GB" sz="500" b="1" i="0" u="none" strike="noStrike">
                          <a:solidFill>
                            <a:srgbClr val="000000"/>
                          </a:solidFill>
                          <a:effectLst/>
                          <a:highlight>
                            <a:srgbClr val="92D050"/>
                          </a:highlight>
                          <a:latin typeface="Calibri" panose="020F0502020204030204" pitchFamily="34" charset="0"/>
                        </a:rPr>
                        <a:t>30.0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extLst>
                  <a:ext uri="{0D108BD9-81ED-4DB2-BD59-A6C34878D82A}">
                    <a16:rowId xmlns:a16="http://schemas.microsoft.com/office/drawing/2014/main" val="2875742737"/>
                  </a:ext>
                </a:extLst>
              </a:tr>
              <a:tr h="95061">
                <a:tc>
                  <a:txBody>
                    <a:bodyPr/>
                    <a:lstStyle/>
                    <a:p>
                      <a:pPr algn="ctr" fontAlgn="ctr"/>
                      <a:r>
                        <a:rPr lang="en-GB" sz="500" b="1" i="0" u="none" strike="noStrike">
                          <a:solidFill>
                            <a:srgbClr val="ED7D31"/>
                          </a:solidFill>
                          <a:effectLst/>
                          <a:highlight>
                            <a:srgbClr val="92D050"/>
                          </a:highlight>
                          <a:latin typeface="Calibri" panose="020F0502020204030204" pitchFamily="34" charset="0"/>
                        </a:rPr>
                        <a:t>PV4152</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n-GB" sz="500" b="0" i="0" u="none" strike="noStrike">
                          <a:solidFill>
                            <a:srgbClr val="ED7D31"/>
                          </a:solidFill>
                          <a:effectLst/>
                          <a:latin typeface="Calibri" panose="020F0502020204030204" pitchFamily="34" charset="0"/>
                        </a:rPr>
                        <a:t>PV4190 outlet</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GB" sz="500" b="0" i="0" u="none" strike="noStrike">
                          <a:solidFill>
                            <a:srgbClr val="ED7D31"/>
                          </a:solidFill>
                          <a:effectLst/>
                          <a:latin typeface="Calibri" panose="020F0502020204030204" pitchFamily="34" charset="0"/>
                        </a:rPr>
                        <a:t>Purge / make-up</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GB" sz="500" b="0" i="0" u="none" strike="noStrike">
                          <a:solidFill>
                            <a:srgbClr val="ED7D31"/>
                          </a:solidFill>
                          <a:effectLst/>
                          <a:latin typeface="Calibri" panose="020F0502020204030204" pitchFamily="34" charset="0"/>
                        </a:rPr>
                        <a:t>0.075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GB" sz="500" b="0" i="0" u="none" strike="noStrike">
                          <a:solidFill>
                            <a:srgbClr val="ED7D31"/>
                          </a:solidFill>
                          <a:effectLst/>
                          <a:latin typeface="Calibri" panose="020F0502020204030204" pitchFamily="34" charset="0"/>
                        </a:rPr>
                        <a:t>0.1724</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GB" sz="500" b="0" i="0" u="none" strike="noStrike">
                          <a:solidFill>
                            <a:srgbClr val="ED7D31"/>
                          </a:solidFill>
                          <a:effectLst/>
                          <a:latin typeface="Calibri" panose="020F0502020204030204" pitchFamily="34" charset="0"/>
                        </a:rPr>
                        <a:t>0.003</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GB" sz="500" b="0" i="0" u="none" strike="noStrike">
                          <a:solidFill>
                            <a:srgbClr val="ED7D31"/>
                          </a:solidFill>
                          <a:effectLst/>
                          <a:latin typeface="Calibri" panose="020F0502020204030204" pitchFamily="34" charset="0"/>
                        </a:rPr>
                        <a:t>0.1721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GB" sz="500" b="0" i="0" u="none" strike="noStrike">
                          <a:solidFill>
                            <a:srgbClr val="ED7D31"/>
                          </a:solidFill>
                          <a:effectLst/>
                          <a:highlight>
                            <a:srgbClr val="E2EFDA"/>
                          </a:highlight>
                          <a:latin typeface="Calibri" panose="020F0502020204030204" pitchFamily="34" charset="0"/>
                        </a:rPr>
                        <a:t>0.014</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ctr" fontAlgn="ctr"/>
                      <a:r>
                        <a:rPr lang="en-GB" sz="500" b="0" i="0" u="none" strike="noStrike">
                          <a:solidFill>
                            <a:srgbClr val="ED7D31"/>
                          </a:solidFill>
                          <a:effectLst/>
                          <a:latin typeface="Calibri" panose="020F0502020204030204" pitchFamily="34" charset="0"/>
                        </a:rPr>
                        <a:t>0.1708</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GB" sz="500" b="0" i="0" u="none" strike="noStrike">
                          <a:solidFill>
                            <a:srgbClr val="ED7D31"/>
                          </a:solidFill>
                          <a:effectLst/>
                          <a:highlight>
                            <a:srgbClr val="E2EFDA"/>
                          </a:highlight>
                          <a:latin typeface="Calibri" panose="020F0502020204030204" pitchFamily="34" charset="0"/>
                        </a:rPr>
                        <a:t>45.85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ctr" fontAlgn="ctr"/>
                      <a:r>
                        <a:rPr lang="en-GB" sz="500" b="0" i="0" u="none" strike="noStrike">
                          <a:solidFill>
                            <a:srgbClr val="ED7D31"/>
                          </a:solidFill>
                          <a:effectLst/>
                          <a:latin typeface="Calibri" panose="020F0502020204030204" pitchFamily="34" charset="0"/>
                        </a:rPr>
                        <a:t>53.00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GB" sz="500" b="1" i="0" u="none" strike="noStrike">
                          <a:solidFill>
                            <a:srgbClr val="ED7D31"/>
                          </a:solidFill>
                          <a:effectLst/>
                          <a:highlight>
                            <a:srgbClr val="92D050"/>
                          </a:highlight>
                          <a:latin typeface="Calibri" panose="020F0502020204030204" pitchFamily="34" charset="0"/>
                        </a:rPr>
                        <a:t>DN40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n-GB" sz="500" b="1" i="0" u="none" strike="noStrike">
                          <a:solidFill>
                            <a:srgbClr val="ED7D31"/>
                          </a:solidFill>
                          <a:effectLst/>
                          <a:highlight>
                            <a:srgbClr val="92D050"/>
                          </a:highlight>
                          <a:latin typeface="Calibri" panose="020F0502020204030204" pitchFamily="34" charset="0"/>
                        </a:rPr>
                        <a:t>40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n-GB" sz="500" b="1" i="0" u="none" strike="noStrike">
                          <a:solidFill>
                            <a:srgbClr val="ED7D31"/>
                          </a:solidFill>
                          <a:effectLst/>
                          <a:highlight>
                            <a:srgbClr val="92D050"/>
                          </a:highlight>
                          <a:latin typeface="Calibri" panose="020F0502020204030204" pitchFamily="34" charset="0"/>
                        </a:rPr>
                        <a:t>53.0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extLst>
                  <a:ext uri="{0D108BD9-81ED-4DB2-BD59-A6C34878D82A}">
                    <a16:rowId xmlns:a16="http://schemas.microsoft.com/office/drawing/2014/main" val="3782089239"/>
                  </a:ext>
                </a:extLst>
              </a:tr>
              <a:tr h="95061">
                <a:tc>
                  <a:txBody>
                    <a:bodyPr/>
                    <a:lstStyle/>
                    <a:p>
                      <a:pPr algn="ctr" fontAlgn="ctr"/>
                      <a:r>
                        <a:rPr lang="en-GB" sz="500" b="1" i="0" u="none" strike="noStrike">
                          <a:solidFill>
                            <a:srgbClr val="ED7D31"/>
                          </a:solidFill>
                          <a:effectLst/>
                          <a:highlight>
                            <a:srgbClr val="92D050"/>
                          </a:highlight>
                          <a:latin typeface="Calibri" panose="020F0502020204030204" pitchFamily="34" charset="0"/>
                        </a:rPr>
                        <a:t>PV4155</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n-GB" sz="500" b="0" i="0" u="none" strike="noStrike">
                          <a:solidFill>
                            <a:srgbClr val="ED7D31"/>
                          </a:solidFill>
                          <a:effectLst/>
                          <a:latin typeface="Calibri" panose="020F0502020204030204" pitchFamily="34" charset="0"/>
                        </a:rPr>
                        <a:t>PV4152 outlet</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GB" sz="500" b="0" i="0" u="none" strike="noStrike">
                          <a:solidFill>
                            <a:srgbClr val="ED7D31"/>
                          </a:solidFill>
                          <a:effectLst/>
                          <a:latin typeface="Calibri" panose="020F0502020204030204" pitchFamily="34" charset="0"/>
                        </a:rPr>
                        <a:t>Purge / make-up</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GB" sz="500" b="0" i="0" u="none" strike="noStrike">
                          <a:solidFill>
                            <a:srgbClr val="ED7D31"/>
                          </a:solidFill>
                          <a:effectLst/>
                          <a:latin typeface="Calibri" panose="020F0502020204030204" pitchFamily="34" charset="0"/>
                        </a:rPr>
                        <a:t>0.075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GB" sz="500" b="0" i="0" u="none" strike="noStrike">
                          <a:solidFill>
                            <a:srgbClr val="ED7D31"/>
                          </a:solidFill>
                          <a:effectLst/>
                          <a:latin typeface="Calibri" panose="020F0502020204030204" pitchFamily="34" charset="0"/>
                        </a:rPr>
                        <a:t>0.1708</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GB" sz="500" b="0" i="0" u="none" strike="noStrike">
                          <a:solidFill>
                            <a:srgbClr val="ED7D31"/>
                          </a:solidFill>
                          <a:effectLst/>
                          <a:latin typeface="Calibri" panose="020F0502020204030204" pitchFamily="34" charset="0"/>
                        </a:rPr>
                        <a:t>0.014</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GB" sz="500" b="0" i="0" u="none" strike="noStrike">
                          <a:solidFill>
                            <a:srgbClr val="ED7D31"/>
                          </a:solidFill>
                          <a:effectLst/>
                          <a:latin typeface="Calibri" panose="020F0502020204030204" pitchFamily="34" charset="0"/>
                        </a:rPr>
                        <a:t>0.1694</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GB" sz="500" b="0" i="0" u="none" strike="noStrike">
                          <a:solidFill>
                            <a:srgbClr val="ED7D31"/>
                          </a:solidFill>
                          <a:effectLst/>
                          <a:highlight>
                            <a:srgbClr val="E2EFDA"/>
                          </a:highlight>
                          <a:latin typeface="Calibri" panose="020F0502020204030204" pitchFamily="34" charset="0"/>
                        </a:rPr>
                        <a:t>0.014</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ctr" fontAlgn="ctr"/>
                      <a:r>
                        <a:rPr lang="en-GB" sz="500" b="0" i="0" u="none" strike="noStrike">
                          <a:solidFill>
                            <a:srgbClr val="ED7D31"/>
                          </a:solidFill>
                          <a:effectLst/>
                          <a:latin typeface="Calibri" panose="020F0502020204030204" pitchFamily="34" charset="0"/>
                        </a:rPr>
                        <a:t>0.1680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GB" sz="500" b="0" i="0" u="none" strike="noStrike">
                          <a:solidFill>
                            <a:srgbClr val="ED7D31"/>
                          </a:solidFill>
                          <a:effectLst/>
                          <a:highlight>
                            <a:srgbClr val="E2EFDA"/>
                          </a:highlight>
                          <a:latin typeface="Calibri" panose="020F0502020204030204" pitchFamily="34" charset="0"/>
                        </a:rPr>
                        <a:t>45.85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ctr" fontAlgn="ctr"/>
                      <a:r>
                        <a:rPr lang="en-GB" sz="500" b="0" i="0" u="none" strike="noStrike">
                          <a:solidFill>
                            <a:srgbClr val="ED7D31"/>
                          </a:solidFill>
                          <a:effectLst/>
                          <a:latin typeface="Calibri" panose="020F0502020204030204" pitchFamily="34" charset="0"/>
                        </a:rPr>
                        <a:t>53.00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GB" sz="500" b="1" i="0" u="none" strike="noStrike">
                          <a:solidFill>
                            <a:srgbClr val="ED7D31"/>
                          </a:solidFill>
                          <a:effectLst/>
                          <a:highlight>
                            <a:srgbClr val="92D050"/>
                          </a:highlight>
                          <a:latin typeface="Calibri" panose="020F0502020204030204" pitchFamily="34" charset="0"/>
                        </a:rPr>
                        <a:t>DN40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n-GB" sz="500" b="1" i="0" u="none" strike="noStrike">
                          <a:solidFill>
                            <a:srgbClr val="ED7D31"/>
                          </a:solidFill>
                          <a:effectLst/>
                          <a:highlight>
                            <a:srgbClr val="92D050"/>
                          </a:highlight>
                          <a:latin typeface="Calibri" panose="020F0502020204030204" pitchFamily="34" charset="0"/>
                        </a:rPr>
                        <a:t>40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n-GB" sz="500" b="1" i="0" u="none" strike="noStrike">
                          <a:solidFill>
                            <a:srgbClr val="ED7D31"/>
                          </a:solidFill>
                          <a:effectLst/>
                          <a:highlight>
                            <a:srgbClr val="92D050"/>
                          </a:highlight>
                          <a:latin typeface="Calibri" panose="020F0502020204030204" pitchFamily="34" charset="0"/>
                        </a:rPr>
                        <a:t>53.0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extLst>
                  <a:ext uri="{0D108BD9-81ED-4DB2-BD59-A6C34878D82A}">
                    <a16:rowId xmlns:a16="http://schemas.microsoft.com/office/drawing/2014/main" val="572618362"/>
                  </a:ext>
                </a:extLst>
              </a:tr>
              <a:tr h="95061">
                <a:tc>
                  <a:txBody>
                    <a:bodyPr/>
                    <a:lstStyle/>
                    <a:p>
                      <a:pPr algn="ctr" fontAlgn="ctr"/>
                      <a:r>
                        <a:rPr lang="en-GB" sz="500" b="1" i="0" u="none" strike="noStrike">
                          <a:solidFill>
                            <a:srgbClr val="000000"/>
                          </a:solidFill>
                          <a:effectLst/>
                          <a:highlight>
                            <a:srgbClr val="92D050"/>
                          </a:highlight>
                          <a:latin typeface="Calibri" panose="020F0502020204030204" pitchFamily="34" charset="0"/>
                        </a:rPr>
                        <a:t>PV4052</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n-GB" sz="500" b="0" i="0" u="none" strike="noStrike">
                          <a:solidFill>
                            <a:srgbClr val="000000"/>
                          </a:solidFill>
                          <a:effectLst/>
                          <a:latin typeface="Calibri" panose="020F0502020204030204" pitchFamily="34" charset="0"/>
                        </a:rPr>
                        <a:t>CV4051 outlet</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GB" sz="500" b="0" i="0" u="none" strike="noStrike">
                          <a:solidFill>
                            <a:srgbClr val="000000"/>
                          </a:solidFill>
                          <a:effectLst/>
                          <a:latin typeface="Calibri" panose="020F0502020204030204" pitchFamily="34" charset="0"/>
                        </a:rPr>
                        <a:t>Purge</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GB" sz="500" b="0" i="0" u="none" strike="noStrike">
                          <a:solidFill>
                            <a:srgbClr val="000000"/>
                          </a:solidFill>
                          <a:effectLst/>
                          <a:latin typeface="Calibri" panose="020F0502020204030204" pitchFamily="34" charset="0"/>
                        </a:rPr>
                        <a:t>0.075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GB" sz="500" b="0" i="0" u="none" strike="noStrike">
                          <a:solidFill>
                            <a:srgbClr val="000000"/>
                          </a:solidFill>
                          <a:effectLst/>
                          <a:latin typeface="Calibri" panose="020F0502020204030204" pitchFamily="34" charset="0"/>
                        </a:rPr>
                        <a:t>0.1800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GB" sz="500" b="0" i="0" u="none" strike="noStrike">
                          <a:solidFill>
                            <a:srgbClr val="000000"/>
                          </a:solidFill>
                          <a:effectLst/>
                          <a:latin typeface="Calibri" panose="020F0502020204030204" pitchFamily="34" charset="0"/>
                        </a:rPr>
                        <a:t>0.034</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GB" sz="500" b="0" i="0" u="none" strike="noStrike">
                          <a:solidFill>
                            <a:srgbClr val="000000"/>
                          </a:solidFill>
                          <a:effectLst/>
                          <a:latin typeface="Calibri" panose="020F0502020204030204" pitchFamily="34" charset="0"/>
                        </a:rPr>
                        <a:t>0.1766</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GB" sz="500" b="0" i="0" u="none" strike="noStrike">
                          <a:solidFill>
                            <a:srgbClr val="000000"/>
                          </a:solidFill>
                          <a:effectLst/>
                          <a:highlight>
                            <a:srgbClr val="E2EFDA"/>
                          </a:highlight>
                          <a:latin typeface="Calibri" panose="020F0502020204030204" pitchFamily="34" charset="0"/>
                        </a:rPr>
                        <a:t>0.042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ctr" fontAlgn="ctr"/>
                      <a:r>
                        <a:rPr lang="en-GB" sz="500" b="0" i="0" u="none" strike="noStrike">
                          <a:solidFill>
                            <a:srgbClr val="000000"/>
                          </a:solidFill>
                          <a:effectLst/>
                          <a:latin typeface="Calibri" panose="020F0502020204030204" pitchFamily="34" charset="0"/>
                        </a:rPr>
                        <a:t>0.1724</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GB" sz="500" b="0" i="0" u="none" strike="noStrike">
                          <a:solidFill>
                            <a:srgbClr val="000000"/>
                          </a:solidFill>
                          <a:effectLst/>
                          <a:highlight>
                            <a:srgbClr val="E2EFDA"/>
                          </a:highlight>
                          <a:latin typeface="Calibri" panose="020F0502020204030204" pitchFamily="34" charset="0"/>
                        </a:rPr>
                        <a:t>25.95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ctr" fontAlgn="ctr"/>
                      <a:r>
                        <a:rPr lang="en-GB" sz="500" b="0" i="0" u="none" strike="noStrike">
                          <a:solidFill>
                            <a:srgbClr val="000000"/>
                          </a:solidFill>
                          <a:effectLst/>
                          <a:latin typeface="Calibri" panose="020F0502020204030204" pitchFamily="34" charset="0"/>
                        </a:rPr>
                        <a:t>30.00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GB" sz="500" b="1" i="0" u="none" strike="noStrike">
                          <a:solidFill>
                            <a:srgbClr val="000000"/>
                          </a:solidFill>
                          <a:effectLst/>
                          <a:highlight>
                            <a:srgbClr val="92D050"/>
                          </a:highlight>
                          <a:latin typeface="Calibri" panose="020F0502020204030204" pitchFamily="34" charset="0"/>
                        </a:rPr>
                        <a:t>DN32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n-GB" sz="500" b="1" i="0" u="none" strike="noStrike">
                          <a:solidFill>
                            <a:srgbClr val="000000"/>
                          </a:solidFill>
                          <a:effectLst/>
                          <a:highlight>
                            <a:srgbClr val="92D050"/>
                          </a:highlight>
                          <a:latin typeface="Calibri" panose="020F0502020204030204" pitchFamily="34" charset="0"/>
                        </a:rPr>
                        <a:t>28</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n-GB" sz="500" b="1" i="0" u="none" strike="noStrike">
                          <a:solidFill>
                            <a:srgbClr val="000000"/>
                          </a:solidFill>
                          <a:effectLst/>
                          <a:highlight>
                            <a:srgbClr val="92D050"/>
                          </a:highlight>
                          <a:latin typeface="Calibri" panose="020F0502020204030204" pitchFamily="34" charset="0"/>
                        </a:rPr>
                        <a:t>30.0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extLst>
                  <a:ext uri="{0D108BD9-81ED-4DB2-BD59-A6C34878D82A}">
                    <a16:rowId xmlns:a16="http://schemas.microsoft.com/office/drawing/2014/main" val="1827173056"/>
                  </a:ext>
                </a:extLst>
              </a:tr>
              <a:tr h="95061">
                <a:tc>
                  <a:txBody>
                    <a:bodyPr/>
                    <a:lstStyle/>
                    <a:p>
                      <a:pPr algn="ctr" fontAlgn="ctr"/>
                      <a:r>
                        <a:rPr lang="en-GB" sz="500" b="1" i="0" u="none" strike="noStrike">
                          <a:solidFill>
                            <a:srgbClr val="000000"/>
                          </a:solidFill>
                          <a:effectLst/>
                          <a:highlight>
                            <a:srgbClr val="92D050"/>
                          </a:highlight>
                          <a:latin typeface="Calibri" panose="020F0502020204030204" pitchFamily="34" charset="0"/>
                        </a:rPr>
                        <a:t>CV4410</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n-GB" sz="500" b="0" i="0" u="none" strike="noStrike">
                          <a:solidFill>
                            <a:srgbClr val="000000"/>
                          </a:solidFill>
                          <a:effectLst/>
                          <a:latin typeface="Calibri" panose="020F0502020204030204" pitchFamily="34" charset="0"/>
                        </a:rPr>
                        <a:t>PV4052 outlet</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GB" sz="500" b="0" i="0" u="none" strike="noStrike">
                          <a:solidFill>
                            <a:srgbClr val="000000"/>
                          </a:solidFill>
                          <a:effectLst/>
                          <a:latin typeface="Calibri" panose="020F0502020204030204" pitchFamily="34" charset="0"/>
                        </a:rPr>
                        <a:t>Purge / make-up</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GB" sz="500" b="0" i="0" u="none" strike="noStrike">
                          <a:solidFill>
                            <a:srgbClr val="000000"/>
                          </a:solidFill>
                          <a:effectLst/>
                          <a:latin typeface="Calibri" panose="020F0502020204030204" pitchFamily="34" charset="0"/>
                        </a:rPr>
                        <a:t>0.075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GB" sz="500" b="0" i="0" u="none" strike="noStrike">
                          <a:solidFill>
                            <a:srgbClr val="000000"/>
                          </a:solidFill>
                          <a:effectLst/>
                          <a:latin typeface="Calibri" panose="020F0502020204030204" pitchFamily="34" charset="0"/>
                        </a:rPr>
                        <a:t>0.1680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GB" sz="500" b="0" i="0" u="none" strike="noStrike">
                          <a:solidFill>
                            <a:srgbClr val="000000"/>
                          </a:solidFill>
                          <a:effectLst/>
                          <a:latin typeface="Calibri" panose="020F0502020204030204" pitchFamily="34" charset="0"/>
                        </a:rPr>
                        <a:t>0.000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GB" sz="500" b="0" i="0" u="none" strike="noStrike">
                          <a:solidFill>
                            <a:srgbClr val="000000"/>
                          </a:solidFill>
                          <a:effectLst/>
                          <a:latin typeface="Calibri" panose="020F0502020204030204" pitchFamily="34" charset="0"/>
                        </a:rPr>
                        <a:t>0.1680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GB" sz="500" b="0" i="0" u="none" strike="noStrike">
                          <a:solidFill>
                            <a:srgbClr val="000000"/>
                          </a:solidFill>
                          <a:effectLst/>
                          <a:latin typeface="Calibri" panose="020F0502020204030204" pitchFamily="34" charset="0"/>
                        </a:rPr>
                        <a:t>0.607</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GB" sz="500" b="1" i="0" u="none" strike="noStrike">
                          <a:solidFill>
                            <a:srgbClr val="000000"/>
                          </a:solidFill>
                          <a:effectLst/>
                          <a:latin typeface="Calibri" panose="020F0502020204030204" pitchFamily="34" charset="0"/>
                        </a:rPr>
                        <a:t>0.1073</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GB" sz="500" b="0" i="0" u="none" strike="noStrike">
                          <a:solidFill>
                            <a:srgbClr val="000000"/>
                          </a:solidFill>
                          <a:effectLst/>
                          <a:highlight>
                            <a:srgbClr val="E2EFDA"/>
                          </a:highlight>
                          <a:latin typeface="Calibri" panose="020F0502020204030204" pitchFamily="34" charset="0"/>
                        </a:rPr>
                        <a:t>8.65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ctr" fontAlgn="ctr"/>
                      <a:r>
                        <a:rPr lang="en-GB" sz="500" b="0" i="0" u="none" strike="noStrike">
                          <a:solidFill>
                            <a:srgbClr val="000000"/>
                          </a:solidFill>
                          <a:effectLst/>
                          <a:latin typeface="Calibri" panose="020F0502020204030204" pitchFamily="34" charset="0"/>
                        </a:rPr>
                        <a:t>10.00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GB" sz="500" b="1" i="0" u="none" strike="noStrike">
                          <a:solidFill>
                            <a:srgbClr val="000000"/>
                          </a:solidFill>
                          <a:effectLst/>
                          <a:highlight>
                            <a:srgbClr val="92D050"/>
                          </a:highlight>
                          <a:latin typeface="Calibri" panose="020F0502020204030204" pitchFamily="34" charset="0"/>
                        </a:rPr>
                        <a:t>DN32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n-GB" sz="500" b="1" i="0" u="none" strike="noStrike">
                          <a:solidFill>
                            <a:srgbClr val="000000"/>
                          </a:solidFill>
                          <a:effectLst/>
                          <a:highlight>
                            <a:srgbClr val="92D050"/>
                          </a:highlight>
                          <a:latin typeface="Calibri" panose="020F0502020204030204" pitchFamily="34" charset="0"/>
                        </a:rPr>
                        <a:t>25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n-GB" sz="500" b="1" i="0" u="none" strike="noStrike">
                          <a:solidFill>
                            <a:srgbClr val="000000"/>
                          </a:solidFill>
                          <a:effectLst/>
                          <a:highlight>
                            <a:srgbClr val="92D050"/>
                          </a:highlight>
                          <a:latin typeface="Calibri" panose="020F0502020204030204" pitchFamily="34" charset="0"/>
                        </a:rPr>
                        <a:t>15.0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extLst>
                  <a:ext uri="{0D108BD9-81ED-4DB2-BD59-A6C34878D82A}">
                    <a16:rowId xmlns:a16="http://schemas.microsoft.com/office/drawing/2014/main" val="317033557"/>
                  </a:ext>
                </a:extLst>
              </a:tr>
              <a:tr h="95061">
                <a:tc>
                  <a:txBody>
                    <a:bodyPr/>
                    <a:lstStyle/>
                    <a:p>
                      <a:pPr algn="ctr" fontAlgn="ctr"/>
                      <a:r>
                        <a:rPr lang="en-GB" sz="500" b="1" i="0" u="none" strike="noStrike">
                          <a:solidFill>
                            <a:srgbClr val="000000"/>
                          </a:solidFill>
                          <a:effectLst/>
                          <a:highlight>
                            <a:srgbClr val="92D050"/>
                          </a:highlight>
                          <a:latin typeface="Calibri" panose="020F0502020204030204" pitchFamily="34" charset="0"/>
                        </a:rPr>
                        <a:t>CV4400</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n-GB" sz="500" b="0" i="0" u="none" strike="noStrike">
                          <a:solidFill>
                            <a:srgbClr val="000000"/>
                          </a:solidFill>
                          <a:effectLst/>
                          <a:latin typeface="Calibri" panose="020F0502020204030204" pitchFamily="34" charset="0"/>
                        </a:rPr>
                        <a:t>PV4156 outlet</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ctr"/>
                      <a:r>
                        <a:rPr lang="en-GB" sz="500" b="0" i="0" u="none" strike="noStrike">
                          <a:solidFill>
                            <a:srgbClr val="000000"/>
                          </a:solidFill>
                          <a:effectLst/>
                          <a:latin typeface="Calibri" panose="020F0502020204030204" pitchFamily="34" charset="0"/>
                        </a:rPr>
                        <a:t>Make-up</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ctr"/>
                      <a:r>
                        <a:rPr lang="en-GB" sz="500" b="0" i="0" u="none" strike="noStrike">
                          <a:solidFill>
                            <a:srgbClr val="000000"/>
                          </a:solidFill>
                          <a:effectLst/>
                          <a:latin typeface="Calibri" panose="020F0502020204030204" pitchFamily="34" charset="0"/>
                        </a:rPr>
                        <a:t>0.075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ctr"/>
                      <a:r>
                        <a:rPr lang="en-GB" sz="500" b="0" i="0" u="none" strike="noStrike">
                          <a:solidFill>
                            <a:srgbClr val="000000"/>
                          </a:solidFill>
                          <a:effectLst/>
                          <a:latin typeface="Calibri" panose="020F0502020204030204" pitchFamily="34" charset="0"/>
                        </a:rPr>
                        <a:t>0.1680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ctr"/>
                      <a:r>
                        <a:rPr lang="en-GB" sz="500" b="0" i="0" u="none" strike="noStrike">
                          <a:solidFill>
                            <a:srgbClr val="000000"/>
                          </a:solidFill>
                          <a:effectLst/>
                          <a:latin typeface="Calibri" panose="020F0502020204030204" pitchFamily="34" charset="0"/>
                        </a:rPr>
                        <a:t>0.000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ctr"/>
                      <a:r>
                        <a:rPr lang="en-GB" sz="500" b="0" i="0" u="none" strike="noStrike">
                          <a:solidFill>
                            <a:srgbClr val="000000"/>
                          </a:solidFill>
                          <a:effectLst/>
                          <a:latin typeface="Calibri" panose="020F0502020204030204" pitchFamily="34" charset="0"/>
                        </a:rPr>
                        <a:t>0.1680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ctr"/>
                      <a:r>
                        <a:rPr lang="en-GB" sz="500" b="0" i="0" u="none" strike="noStrike">
                          <a:solidFill>
                            <a:srgbClr val="000000"/>
                          </a:solidFill>
                          <a:effectLst/>
                          <a:latin typeface="Calibri" panose="020F0502020204030204" pitchFamily="34" charset="0"/>
                        </a:rPr>
                        <a:t>0.607</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ctr"/>
                      <a:r>
                        <a:rPr lang="en-GB" sz="500" b="1" i="0" u="none" strike="noStrike">
                          <a:solidFill>
                            <a:srgbClr val="000000"/>
                          </a:solidFill>
                          <a:effectLst/>
                          <a:latin typeface="Calibri" panose="020F0502020204030204" pitchFamily="34" charset="0"/>
                        </a:rPr>
                        <a:t>0.1073</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ctr"/>
                      <a:r>
                        <a:rPr lang="en-GB" sz="500" b="0" i="0" u="none" strike="noStrike">
                          <a:solidFill>
                            <a:srgbClr val="000000"/>
                          </a:solidFill>
                          <a:effectLst/>
                          <a:highlight>
                            <a:srgbClr val="E2EFDA"/>
                          </a:highlight>
                          <a:latin typeface="Calibri" panose="020F0502020204030204" pitchFamily="34" charset="0"/>
                        </a:rPr>
                        <a:t>8.65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2EFDA"/>
                    </a:solidFill>
                  </a:tcPr>
                </a:tc>
                <a:tc>
                  <a:txBody>
                    <a:bodyPr/>
                    <a:lstStyle/>
                    <a:p>
                      <a:pPr algn="ctr" fontAlgn="ctr"/>
                      <a:r>
                        <a:rPr lang="en-GB" sz="500" b="0" i="0" u="none" strike="noStrike">
                          <a:solidFill>
                            <a:srgbClr val="000000"/>
                          </a:solidFill>
                          <a:effectLst/>
                          <a:latin typeface="Calibri" panose="020F0502020204030204" pitchFamily="34" charset="0"/>
                        </a:rPr>
                        <a:t>10.00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ctr"/>
                      <a:r>
                        <a:rPr lang="en-GB" sz="500" b="1" i="0" u="none" strike="noStrike">
                          <a:solidFill>
                            <a:srgbClr val="000000"/>
                          </a:solidFill>
                          <a:effectLst/>
                          <a:highlight>
                            <a:srgbClr val="92D050"/>
                          </a:highlight>
                          <a:latin typeface="Calibri" panose="020F0502020204030204" pitchFamily="34" charset="0"/>
                        </a:rPr>
                        <a:t>DN32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n-GB" sz="500" b="1" i="0" u="none" strike="noStrike">
                          <a:solidFill>
                            <a:srgbClr val="000000"/>
                          </a:solidFill>
                          <a:effectLst/>
                          <a:highlight>
                            <a:srgbClr val="92D050"/>
                          </a:highlight>
                          <a:latin typeface="Calibri" panose="020F0502020204030204" pitchFamily="34" charset="0"/>
                        </a:rPr>
                        <a:t>25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n-GB" sz="500" b="1" i="0" u="none" strike="noStrike">
                          <a:solidFill>
                            <a:srgbClr val="000000"/>
                          </a:solidFill>
                          <a:effectLst/>
                          <a:highlight>
                            <a:srgbClr val="92D050"/>
                          </a:highlight>
                          <a:latin typeface="Calibri" panose="020F0502020204030204" pitchFamily="34" charset="0"/>
                        </a:rPr>
                        <a:t>15.0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extLst>
                  <a:ext uri="{0D108BD9-81ED-4DB2-BD59-A6C34878D82A}">
                    <a16:rowId xmlns:a16="http://schemas.microsoft.com/office/drawing/2014/main" val="1497616424"/>
                  </a:ext>
                </a:extLst>
              </a:tr>
              <a:tr h="143820">
                <a:tc>
                  <a:txBody>
                    <a:bodyPr/>
                    <a:lstStyle/>
                    <a:p>
                      <a:pPr algn="ctr" fontAlgn="ctr"/>
                      <a:r>
                        <a:rPr lang="en-GB" sz="500" b="1" i="0" u="none" strike="noStrike">
                          <a:solidFill>
                            <a:srgbClr val="000000"/>
                          </a:solidFill>
                          <a:effectLst/>
                          <a:highlight>
                            <a:srgbClr val="92D050"/>
                          </a:highlight>
                          <a:latin typeface="Calibri" panose="020F0502020204030204" pitchFamily="34" charset="0"/>
                        </a:rPr>
                        <a:t>CV4051</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n-GB" sz="500" b="0" i="0" u="none" strike="noStrike">
                          <a:solidFill>
                            <a:srgbClr val="000000"/>
                          </a:solidFill>
                          <a:effectLst/>
                          <a:latin typeface="Calibri" panose="020F0502020204030204" pitchFamily="34" charset="0"/>
                        </a:rPr>
                        <a:t>Atm. HEX</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GB" sz="500" b="0" i="0" u="none" strike="noStrike">
                          <a:solidFill>
                            <a:srgbClr val="000000"/>
                          </a:solidFill>
                          <a:effectLst/>
                          <a:latin typeface="Calibri" panose="020F0502020204030204" pitchFamily="34" charset="0"/>
                        </a:rPr>
                        <a:t>GAr to condenser</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GB" sz="500" b="0" i="0" u="none" strike="noStrike">
                          <a:solidFill>
                            <a:srgbClr val="000000"/>
                          </a:solidFill>
                          <a:effectLst/>
                          <a:latin typeface="Calibri" panose="020F0502020204030204" pitchFamily="34" charset="0"/>
                        </a:rPr>
                        <a:t>0.02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GB" sz="500" b="0" i="0" u="none" strike="noStrike">
                          <a:solidFill>
                            <a:srgbClr val="000000"/>
                          </a:solidFill>
                          <a:effectLst/>
                          <a:latin typeface="Calibri" panose="020F0502020204030204" pitchFamily="34" charset="0"/>
                        </a:rPr>
                        <a:t>0.28</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GB" sz="500" b="0" i="0" u="none" strike="noStrike">
                          <a:solidFill>
                            <a:srgbClr val="000000"/>
                          </a:solidFill>
                          <a:effectLst/>
                          <a:latin typeface="Calibri" panose="020F0502020204030204" pitchFamily="34" charset="0"/>
                        </a:rPr>
                        <a:t>0.000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GB" sz="500" b="0" i="0" u="none" strike="noStrike">
                          <a:solidFill>
                            <a:srgbClr val="000000"/>
                          </a:solidFill>
                          <a:effectLst/>
                          <a:latin typeface="Calibri" panose="020F0502020204030204" pitchFamily="34" charset="0"/>
                        </a:rPr>
                        <a:t>0.280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GB" sz="500" b="0" i="0" u="none" strike="noStrike">
                          <a:solidFill>
                            <a:srgbClr val="000000"/>
                          </a:solidFill>
                          <a:effectLst/>
                          <a:latin typeface="Calibri" panose="020F0502020204030204" pitchFamily="34" charset="0"/>
                        </a:rPr>
                        <a:t>1.000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GB" sz="500" b="1" i="0" u="none" strike="noStrike">
                          <a:solidFill>
                            <a:srgbClr val="000000"/>
                          </a:solidFill>
                          <a:effectLst/>
                          <a:latin typeface="Calibri" panose="020F0502020204030204" pitchFamily="34" charset="0"/>
                        </a:rPr>
                        <a:t>0.1800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GB" sz="500" b="0" i="0" u="none" strike="noStrike">
                          <a:solidFill>
                            <a:srgbClr val="000000"/>
                          </a:solidFill>
                          <a:effectLst/>
                          <a:highlight>
                            <a:srgbClr val="E2EFDA"/>
                          </a:highlight>
                          <a:latin typeface="Calibri" panose="020F0502020204030204" pitchFamily="34" charset="0"/>
                        </a:rPr>
                        <a:t>1.39</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ctr" fontAlgn="ctr"/>
                      <a:r>
                        <a:rPr lang="en-GB" sz="500" b="0" i="0" u="none" strike="noStrike">
                          <a:solidFill>
                            <a:srgbClr val="000000"/>
                          </a:solidFill>
                          <a:effectLst/>
                          <a:latin typeface="Calibri" panose="020F0502020204030204" pitchFamily="34" charset="0"/>
                        </a:rPr>
                        <a:t>1.61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GB" sz="500" b="1" i="0" u="none" strike="noStrike">
                          <a:solidFill>
                            <a:srgbClr val="000000"/>
                          </a:solidFill>
                          <a:effectLst/>
                          <a:highlight>
                            <a:srgbClr val="92D050"/>
                          </a:highlight>
                          <a:latin typeface="Calibri" panose="020F0502020204030204" pitchFamily="34" charset="0"/>
                        </a:rPr>
                        <a:t>DN32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n-GB" sz="500" b="1" i="0" u="none" strike="noStrike">
                          <a:solidFill>
                            <a:srgbClr val="000000"/>
                          </a:solidFill>
                          <a:effectLst/>
                          <a:highlight>
                            <a:srgbClr val="92D050"/>
                          </a:highlight>
                          <a:latin typeface="Calibri" panose="020F0502020204030204" pitchFamily="34" charset="0"/>
                        </a:rPr>
                        <a:t>20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n-GB" sz="500" b="1" i="0" u="none" strike="noStrike">
                          <a:solidFill>
                            <a:srgbClr val="000000"/>
                          </a:solidFill>
                          <a:effectLst/>
                          <a:highlight>
                            <a:srgbClr val="92D050"/>
                          </a:highlight>
                          <a:latin typeface="Calibri" panose="020F0502020204030204" pitchFamily="34" charset="0"/>
                        </a:rPr>
                        <a:t>11.0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extLst>
                  <a:ext uri="{0D108BD9-81ED-4DB2-BD59-A6C34878D82A}">
                    <a16:rowId xmlns:a16="http://schemas.microsoft.com/office/drawing/2014/main" val="3617422961"/>
                  </a:ext>
                </a:extLst>
              </a:tr>
              <a:tr h="143820">
                <a:tc>
                  <a:txBody>
                    <a:bodyPr/>
                    <a:lstStyle/>
                    <a:p>
                      <a:pPr algn="ctr" fontAlgn="ctr"/>
                      <a:r>
                        <a:rPr lang="en-GB" sz="500" b="1" i="0" u="none" strike="noStrike">
                          <a:solidFill>
                            <a:srgbClr val="000000"/>
                          </a:solidFill>
                          <a:effectLst/>
                          <a:highlight>
                            <a:srgbClr val="92D050"/>
                          </a:highlight>
                          <a:latin typeface="Calibri" panose="020F0502020204030204" pitchFamily="34" charset="0"/>
                        </a:rPr>
                        <a:t>PV4150</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n-GB" sz="500" b="0" i="0" u="none" strike="noStrike">
                          <a:solidFill>
                            <a:srgbClr val="000000"/>
                          </a:solidFill>
                          <a:effectLst/>
                          <a:latin typeface="Calibri" panose="020F0502020204030204" pitchFamily="34" charset="0"/>
                        </a:rPr>
                        <a:t>CV4051 outlet</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GB" sz="500" b="0" i="0" u="none" strike="noStrike">
                          <a:solidFill>
                            <a:srgbClr val="000000"/>
                          </a:solidFill>
                          <a:effectLst/>
                          <a:latin typeface="Calibri" panose="020F0502020204030204" pitchFamily="34" charset="0"/>
                        </a:rPr>
                        <a:t>GAr to condenser</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GB" sz="500" b="0" i="0" u="none" strike="noStrike">
                          <a:solidFill>
                            <a:srgbClr val="000000"/>
                          </a:solidFill>
                          <a:effectLst/>
                          <a:latin typeface="Calibri" panose="020F0502020204030204" pitchFamily="34" charset="0"/>
                        </a:rPr>
                        <a:t>0.02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GB" sz="500" b="0" i="0" u="none" strike="noStrike">
                          <a:solidFill>
                            <a:srgbClr val="000000"/>
                          </a:solidFill>
                          <a:effectLst/>
                          <a:latin typeface="Calibri" panose="020F0502020204030204" pitchFamily="34" charset="0"/>
                        </a:rPr>
                        <a:t>0.1800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GB" sz="500" b="0" i="0" u="none" strike="noStrike">
                          <a:solidFill>
                            <a:srgbClr val="000000"/>
                          </a:solidFill>
                          <a:effectLst/>
                          <a:latin typeface="Calibri" panose="020F0502020204030204" pitchFamily="34" charset="0"/>
                        </a:rPr>
                        <a:t>0.034</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GB" sz="500" b="0" i="0" u="none" strike="noStrike">
                          <a:solidFill>
                            <a:srgbClr val="000000"/>
                          </a:solidFill>
                          <a:effectLst/>
                          <a:latin typeface="Calibri" panose="020F0502020204030204" pitchFamily="34" charset="0"/>
                        </a:rPr>
                        <a:t>0.1766</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GB" sz="500" b="0" i="0" u="none" strike="noStrike">
                          <a:solidFill>
                            <a:srgbClr val="000000"/>
                          </a:solidFill>
                          <a:effectLst/>
                          <a:highlight>
                            <a:srgbClr val="E2EFDA"/>
                          </a:highlight>
                          <a:latin typeface="Calibri" panose="020F0502020204030204" pitchFamily="34" charset="0"/>
                        </a:rPr>
                        <a:t>0.003</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ctr" fontAlgn="ctr"/>
                      <a:r>
                        <a:rPr lang="en-GB" sz="500" b="0" i="0" u="none" strike="noStrike">
                          <a:solidFill>
                            <a:srgbClr val="000000"/>
                          </a:solidFill>
                          <a:effectLst/>
                          <a:latin typeface="Calibri" panose="020F0502020204030204" pitchFamily="34" charset="0"/>
                        </a:rPr>
                        <a:t>0.1763</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GB" sz="500" b="0" i="0" u="none" strike="noStrike">
                          <a:solidFill>
                            <a:srgbClr val="000000"/>
                          </a:solidFill>
                          <a:effectLst/>
                          <a:highlight>
                            <a:srgbClr val="E2EFDA"/>
                          </a:highlight>
                          <a:latin typeface="Calibri" panose="020F0502020204030204" pitchFamily="34" charset="0"/>
                        </a:rPr>
                        <a:t>25.95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ctr" fontAlgn="ctr"/>
                      <a:r>
                        <a:rPr lang="en-GB" sz="500" b="0" i="0" u="none" strike="noStrike">
                          <a:solidFill>
                            <a:srgbClr val="000000"/>
                          </a:solidFill>
                          <a:effectLst/>
                          <a:latin typeface="Calibri" panose="020F0502020204030204" pitchFamily="34" charset="0"/>
                        </a:rPr>
                        <a:t>30.00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GB" sz="500" b="1" i="0" u="none" strike="noStrike">
                          <a:solidFill>
                            <a:srgbClr val="000000"/>
                          </a:solidFill>
                          <a:effectLst/>
                          <a:highlight>
                            <a:srgbClr val="92D050"/>
                          </a:highlight>
                          <a:latin typeface="Calibri" panose="020F0502020204030204" pitchFamily="34" charset="0"/>
                        </a:rPr>
                        <a:t>DN32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n-GB" sz="500" b="1" i="0" u="none" strike="noStrike">
                          <a:solidFill>
                            <a:srgbClr val="000000"/>
                          </a:solidFill>
                          <a:effectLst/>
                          <a:highlight>
                            <a:srgbClr val="92D050"/>
                          </a:highlight>
                          <a:latin typeface="Calibri" panose="020F0502020204030204" pitchFamily="34" charset="0"/>
                        </a:rPr>
                        <a:t>28</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n-GB" sz="500" b="1" i="0" u="none" strike="noStrike">
                          <a:solidFill>
                            <a:srgbClr val="000000"/>
                          </a:solidFill>
                          <a:effectLst/>
                          <a:highlight>
                            <a:srgbClr val="92D050"/>
                          </a:highlight>
                          <a:latin typeface="Calibri" panose="020F0502020204030204" pitchFamily="34" charset="0"/>
                        </a:rPr>
                        <a:t>30.0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extLst>
                  <a:ext uri="{0D108BD9-81ED-4DB2-BD59-A6C34878D82A}">
                    <a16:rowId xmlns:a16="http://schemas.microsoft.com/office/drawing/2014/main" val="764710682"/>
                  </a:ext>
                </a:extLst>
              </a:tr>
              <a:tr h="143820">
                <a:tc>
                  <a:txBody>
                    <a:bodyPr/>
                    <a:lstStyle/>
                    <a:p>
                      <a:pPr algn="ctr" fontAlgn="ctr"/>
                      <a:r>
                        <a:rPr lang="en-GB" sz="500" b="1" i="0" u="none" strike="noStrike">
                          <a:solidFill>
                            <a:srgbClr val="ED7D31"/>
                          </a:solidFill>
                          <a:effectLst/>
                          <a:highlight>
                            <a:srgbClr val="92D050"/>
                          </a:highlight>
                          <a:latin typeface="Calibri" panose="020F0502020204030204" pitchFamily="34" charset="0"/>
                        </a:rPr>
                        <a:t>PV4152</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n-GB" sz="500" b="0" i="0" u="none" strike="noStrike">
                          <a:solidFill>
                            <a:srgbClr val="ED7D31"/>
                          </a:solidFill>
                          <a:effectLst/>
                          <a:latin typeface="Calibri" panose="020F0502020204030204" pitchFamily="34" charset="0"/>
                        </a:rPr>
                        <a:t>PV4190 outlet</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GB" sz="500" b="0" i="0" u="none" strike="noStrike">
                          <a:solidFill>
                            <a:srgbClr val="ED7D31"/>
                          </a:solidFill>
                          <a:effectLst/>
                          <a:latin typeface="Calibri" panose="020F0502020204030204" pitchFamily="34" charset="0"/>
                        </a:rPr>
                        <a:t>GAr to condenser</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GB" sz="500" b="0" i="0" u="none" strike="noStrike">
                          <a:solidFill>
                            <a:srgbClr val="ED7D31"/>
                          </a:solidFill>
                          <a:effectLst/>
                          <a:latin typeface="Calibri" panose="020F0502020204030204" pitchFamily="34" charset="0"/>
                        </a:rPr>
                        <a:t>0.02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GB" sz="500" b="0" i="0" u="none" strike="noStrike">
                          <a:solidFill>
                            <a:srgbClr val="ED7D31"/>
                          </a:solidFill>
                          <a:effectLst/>
                          <a:latin typeface="Calibri" panose="020F0502020204030204" pitchFamily="34" charset="0"/>
                        </a:rPr>
                        <a:t>0.1763</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GB" sz="500" b="0" i="0" u="none" strike="noStrike">
                          <a:solidFill>
                            <a:srgbClr val="ED7D31"/>
                          </a:solidFill>
                          <a:effectLst/>
                          <a:latin typeface="Calibri" panose="020F0502020204030204" pitchFamily="34" charset="0"/>
                        </a:rPr>
                        <a:t>0.003</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GB" sz="500" b="0" i="0" u="none" strike="noStrike">
                          <a:solidFill>
                            <a:srgbClr val="ED7D31"/>
                          </a:solidFill>
                          <a:effectLst/>
                          <a:latin typeface="Calibri" panose="020F0502020204030204" pitchFamily="34" charset="0"/>
                        </a:rPr>
                        <a:t>0.1760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GB" sz="500" b="0" i="0" u="none" strike="noStrike">
                          <a:solidFill>
                            <a:srgbClr val="ED7D31"/>
                          </a:solidFill>
                          <a:effectLst/>
                          <a:highlight>
                            <a:srgbClr val="E2EFDA"/>
                          </a:highlight>
                          <a:latin typeface="Calibri" panose="020F0502020204030204" pitchFamily="34" charset="0"/>
                        </a:rPr>
                        <a:t>0.001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ctr" fontAlgn="ctr"/>
                      <a:r>
                        <a:rPr lang="en-GB" sz="500" b="0" i="0" u="none" strike="noStrike">
                          <a:solidFill>
                            <a:srgbClr val="ED7D31"/>
                          </a:solidFill>
                          <a:effectLst/>
                          <a:latin typeface="Calibri" panose="020F0502020204030204" pitchFamily="34" charset="0"/>
                        </a:rPr>
                        <a:t>0.1759</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GB" sz="500" b="0" i="0" u="none" strike="noStrike">
                          <a:solidFill>
                            <a:srgbClr val="ED7D31"/>
                          </a:solidFill>
                          <a:effectLst/>
                          <a:highlight>
                            <a:srgbClr val="E2EFDA"/>
                          </a:highlight>
                          <a:latin typeface="Calibri" panose="020F0502020204030204" pitchFamily="34" charset="0"/>
                        </a:rPr>
                        <a:t>45.85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ctr" fontAlgn="ctr"/>
                      <a:r>
                        <a:rPr lang="en-GB" sz="500" b="0" i="0" u="none" strike="noStrike">
                          <a:solidFill>
                            <a:srgbClr val="ED7D31"/>
                          </a:solidFill>
                          <a:effectLst/>
                          <a:latin typeface="Calibri" panose="020F0502020204030204" pitchFamily="34" charset="0"/>
                        </a:rPr>
                        <a:t>53.00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GB" sz="500" b="1" i="0" u="none" strike="noStrike">
                          <a:solidFill>
                            <a:srgbClr val="ED7D31"/>
                          </a:solidFill>
                          <a:effectLst/>
                          <a:highlight>
                            <a:srgbClr val="92D050"/>
                          </a:highlight>
                          <a:latin typeface="Calibri" panose="020F0502020204030204" pitchFamily="34" charset="0"/>
                        </a:rPr>
                        <a:t>DN40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n-GB" sz="500" b="1" i="0" u="none" strike="noStrike">
                          <a:solidFill>
                            <a:srgbClr val="ED7D31"/>
                          </a:solidFill>
                          <a:effectLst/>
                          <a:highlight>
                            <a:srgbClr val="92D050"/>
                          </a:highlight>
                          <a:latin typeface="Calibri" panose="020F0502020204030204" pitchFamily="34" charset="0"/>
                        </a:rPr>
                        <a:t>40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n-GB" sz="500" b="1" i="0" u="none" strike="noStrike">
                          <a:solidFill>
                            <a:srgbClr val="ED7D31"/>
                          </a:solidFill>
                          <a:effectLst/>
                          <a:highlight>
                            <a:srgbClr val="92D050"/>
                          </a:highlight>
                          <a:latin typeface="Calibri" panose="020F0502020204030204" pitchFamily="34" charset="0"/>
                        </a:rPr>
                        <a:t>53.0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extLst>
                  <a:ext uri="{0D108BD9-81ED-4DB2-BD59-A6C34878D82A}">
                    <a16:rowId xmlns:a16="http://schemas.microsoft.com/office/drawing/2014/main" val="496420301"/>
                  </a:ext>
                </a:extLst>
              </a:tr>
              <a:tr h="143820">
                <a:tc>
                  <a:txBody>
                    <a:bodyPr/>
                    <a:lstStyle/>
                    <a:p>
                      <a:pPr algn="ctr" fontAlgn="ctr"/>
                      <a:r>
                        <a:rPr lang="en-GB" sz="500" b="1" i="0" u="none" strike="noStrike">
                          <a:solidFill>
                            <a:srgbClr val="ED7D31"/>
                          </a:solidFill>
                          <a:effectLst/>
                          <a:highlight>
                            <a:srgbClr val="92D050"/>
                          </a:highlight>
                          <a:latin typeface="Calibri" panose="020F0502020204030204" pitchFamily="34" charset="0"/>
                        </a:rPr>
                        <a:t>PV4155</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n-GB" sz="500" b="0" i="0" u="none" strike="noStrike">
                          <a:solidFill>
                            <a:srgbClr val="ED7D31"/>
                          </a:solidFill>
                          <a:effectLst/>
                          <a:latin typeface="Calibri" panose="020F0502020204030204" pitchFamily="34" charset="0"/>
                        </a:rPr>
                        <a:t>PV4152 outlet</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GB" sz="500" b="0" i="0" u="none" strike="noStrike">
                          <a:solidFill>
                            <a:srgbClr val="ED7D31"/>
                          </a:solidFill>
                          <a:effectLst/>
                          <a:latin typeface="Calibri" panose="020F0502020204030204" pitchFamily="34" charset="0"/>
                        </a:rPr>
                        <a:t>GAr to condenser</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GB" sz="500" b="0" i="0" u="none" strike="noStrike">
                          <a:solidFill>
                            <a:srgbClr val="ED7D31"/>
                          </a:solidFill>
                          <a:effectLst/>
                          <a:latin typeface="Calibri" panose="020F0502020204030204" pitchFamily="34" charset="0"/>
                        </a:rPr>
                        <a:t>0.02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GB" sz="500" b="0" i="0" u="none" strike="noStrike">
                          <a:solidFill>
                            <a:srgbClr val="ED7D31"/>
                          </a:solidFill>
                          <a:effectLst/>
                          <a:latin typeface="Calibri" panose="020F0502020204030204" pitchFamily="34" charset="0"/>
                        </a:rPr>
                        <a:t>0.1759</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GB" sz="500" b="0" i="0" u="none" strike="noStrike">
                          <a:solidFill>
                            <a:srgbClr val="ED7D31"/>
                          </a:solidFill>
                          <a:effectLst/>
                          <a:latin typeface="Calibri" panose="020F0502020204030204" pitchFamily="34" charset="0"/>
                        </a:rPr>
                        <a:t>0.014</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GB" sz="500" b="0" i="0" u="none" strike="noStrike">
                          <a:solidFill>
                            <a:srgbClr val="ED7D31"/>
                          </a:solidFill>
                          <a:effectLst/>
                          <a:latin typeface="Calibri" panose="020F0502020204030204" pitchFamily="34" charset="0"/>
                        </a:rPr>
                        <a:t>0.1745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GB" sz="500" b="0" i="0" u="none" strike="noStrike">
                          <a:solidFill>
                            <a:srgbClr val="ED7D31"/>
                          </a:solidFill>
                          <a:effectLst/>
                          <a:highlight>
                            <a:srgbClr val="E2EFDA"/>
                          </a:highlight>
                          <a:latin typeface="Calibri" panose="020F0502020204030204" pitchFamily="34" charset="0"/>
                        </a:rPr>
                        <a:t>0.001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ctr" fontAlgn="ctr"/>
                      <a:r>
                        <a:rPr lang="en-GB" sz="500" b="0" i="0" u="none" strike="noStrike">
                          <a:solidFill>
                            <a:srgbClr val="ED7D31"/>
                          </a:solidFill>
                          <a:effectLst/>
                          <a:latin typeface="Calibri" panose="020F0502020204030204" pitchFamily="34" charset="0"/>
                        </a:rPr>
                        <a:t>0.1744</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GB" sz="500" b="0" i="0" u="none" strike="noStrike">
                          <a:solidFill>
                            <a:srgbClr val="ED7D31"/>
                          </a:solidFill>
                          <a:effectLst/>
                          <a:highlight>
                            <a:srgbClr val="E2EFDA"/>
                          </a:highlight>
                          <a:latin typeface="Calibri" panose="020F0502020204030204" pitchFamily="34" charset="0"/>
                        </a:rPr>
                        <a:t>45.85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ctr" fontAlgn="ctr"/>
                      <a:r>
                        <a:rPr lang="en-GB" sz="500" b="0" i="0" u="none" strike="noStrike">
                          <a:solidFill>
                            <a:srgbClr val="ED7D31"/>
                          </a:solidFill>
                          <a:effectLst/>
                          <a:latin typeface="Calibri" panose="020F0502020204030204" pitchFamily="34" charset="0"/>
                        </a:rPr>
                        <a:t>53.00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GB" sz="500" b="1" i="0" u="none" strike="noStrike">
                          <a:solidFill>
                            <a:srgbClr val="ED7D31"/>
                          </a:solidFill>
                          <a:effectLst/>
                          <a:highlight>
                            <a:srgbClr val="92D050"/>
                          </a:highlight>
                          <a:latin typeface="Calibri" panose="020F0502020204030204" pitchFamily="34" charset="0"/>
                        </a:rPr>
                        <a:t>DN40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n-GB" sz="500" b="1" i="0" u="none" strike="noStrike">
                          <a:solidFill>
                            <a:srgbClr val="ED7D31"/>
                          </a:solidFill>
                          <a:effectLst/>
                          <a:highlight>
                            <a:srgbClr val="92D050"/>
                          </a:highlight>
                          <a:latin typeface="Calibri" panose="020F0502020204030204" pitchFamily="34" charset="0"/>
                        </a:rPr>
                        <a:t>40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n-GB" sz="500" b="1" i="0" u="none" strike="noStrike">
                          <a:solidFill>
                            <a:srgbClr val="ED7D31"/>
                          </a:solidFill>
                          <a:effectLst/>
                          <a:highlight>
                            <a:srgbClr val="92D050"/>
                          </a:highlight>
                          <a:latin typeface="Calibri" panose="020F0502020204030204" pitchFamily="34" charset="0"/>
                        </a:rPr>
                        <a:t>53.0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extLst>
                  <a:ext uri="{0D108BD9-81ED-4DB2-BD59-A6C34878D82A}">
                    <a16:rowId xmlns:a16="http://schemas.microsoft.com/office/drawing/2014/main" val="2194801251"/>
                  </a:ext>
                </a:extLst>
              </a:tr>
              <a:tr h="146300">
                <a:tc>
                  <a:txBody>
                    <a:bodyPr/>
                    <a:lstStyle/>
                    <a:p>
                      <a:pPr algn="ctr" fontAlgn="ctr"/>
                      <a:r>
                        <a:rPr lang="en-GB" sz="500" b="1" i="0" u="none" strike="noStrike">
                          <a:solidFill>
                            <a:srgbClr val="000000"/>
                          </a:solidFill>
                          <a:effectLst/>
                          <a:highlight>
                            <a:srgbClr val="92D050"/>
                          </a:highlight>
                          <a:latin typeface="Calibri" panose="020F0502020204030204" pitchFamily="34" charset="0"/>
                        </a:rPr>
                        <a:t>CV4300</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n-GB" sz="500" b="0" i="0" u="none" strike="noStrike">
                          <a:solidFill>
                            <a:srgbClr val="000000"/>
                          </a:solidFill>
                          <a:effectLst/>
                          <a:latin typeface="Calibri" panose="020F0502020204030204" pitchFamily="34" charset="0"/>
                        </a:rPr>
                        <a:t>PV4156 outlet</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ctr"/>
                      <a:r>
                        <a:rPr lang="en-GB" sz="500" b="0" i="0" u="none" strike="noStrike">
                          <a:solidFill>
                            <a:srgbClr val="000000"/>
                          </a:solidFill>
                          <a:effectLst/>
                          <a:latin typeface="Calibri" panose="020F0502020204030204" pitchFamily="34" charset="0"/>
                        </a:rPr>
                        <a:t>GAr to condenser</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ctr"/>
                      <a:r>
                        <a:rPr lang="en-GB" sz="500" b="0" i="0" u="none" strike="noStrike">
                          <a:solidFill>
                            <a:srgbClr val="000000"/>
                          </a:solidFill>
                          <a:effectLst/>
                          <a:latin typeface="Calibri" panose="020F0502020204030204" pitchFamily="34" charset="0"/>
                        </a:rPr>
                        <a:t>0.02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ctr"/>
                      <a:r>
                        <a:rPr lang="en-GB" sz="500" b="0" i="0" u="none" strike="noStrike">
                          <a:solidFill>
                            <a:srgbClr val="000000"/>
                          </a:solidFill>
                          <a:effectLst/>
                          <a:latin typeface="Calibri" panose="020F0502020204030204" pitchFamily="34" charset="0"/>
                        </a:rPr>
                        <a:t>0.1744</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ctr"/>
                      <a:r>
                        <a:rPr lang="en-GB" sz="500" b="0" i="0" u="none" strike="noStrike">
                          <a:solidFill>
                            <a:srgbClr val="000000"/>
                          </a:solidFill>
                          <a:effectLst/>
                          <a:latin typeface="Calibri" panose="020F0502020204030204" pitchFamily="34" charset="0"/>
                        </a:rPr>
                        <a:t>0.000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ctr"/>
                      <a:r>
                        <a:rPr lang="en-GB" sz="500" b="0" i="0" u="none" strike="noStrike">
                          <a:solidFill>
                            <a:srgbClr val="000000"/>
                          </a:solidFill>
                          <a:effectLst/>
                          <a:latin typeface="Calibri" panose="020F0502020204030204" pitchFamily="34" charset="0"/>
                        </a:rPr>
                        <a:t>0.1744</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ctr"/>
                      <a:r>
                        <a:rPr lang="en-GB" sz="500" b="0" i="0" u="none" strike="noStrike">
                          <a:solidFill>
                            <a:srgbClr val="000000"/>
                          </a:solidFill>
                          <a:effectLst/>
                          <a:latin typeface="Calibri" panose="020F0502020204030204" pitchFamily="34" charset="0"/>
                        </a:rPr>
                        <a:t>0.763</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ctr"/>
                      <a:r>
                        <a:rPr lang="en-GB" sz="500" b="1" i="0" u="none" strike="noStrike">
                          <a:solidFill>
                            <a:srgbClr val="000000"/>
                          </a:solidFill>
                          <a:effectLst/>
                          <a:latin typeface="Calibri" panose="020F0502020204030204" pitchFamily="34" charset="0"/>
                        </a:rPr>
                        <a:t>0.0981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ctr"/>
                      <a:r>
                        <a:rPr lang="en-GB" sz="500" b="0" i="0" u="none" strike="noStrike">
                          <a:solidFill>
                            <a:srgbClr val="000000"/>
                          </a:solidFill>
                          <a:effectLst/>
                          <a:highlight>
                            <a:srgbClr val="E2EFDA"/>
                          </a:highlight>
                          <a:latin typeface="Calibri" panose="020F0502020204030204" pitchFamily="34" charset="0"/>
                        </a:rPr>
                        <a:t>2.15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2EFDA"/>
                    </a:solidFill>
                  </a:tcPr>
                </a:tc>
                <a:tc>
                  <a:txBody>
                    <a:bodyPr/>
                    <a:lstStyle/>
                    <a:p>
                      <a:pPr algn="ctr" fontAlgn="ctr"/>
                      <a:r>
                        <a:rPr lang="en-GB" sz="500" b="0" i="0" u="none" strike="noStrike">
                          <a:solidFill>
                            <a:srgbClr val="000000"/>
                          </a:solidFill>
                          <a:effectLst/>
                          <a:latin typeface="Calibri" panose="020F0502020204030204" pitchFamily="34" charset="0"/>
                        </a:rPr>
                        <a:t>2.49</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ctr"/>
                      <a:r>
                        <a:rPr lang="en-GB" sz="500" b="1" i="0" u="none" strike="noStrike">
                          <a:solidFill>
                            <a:srgbClr val="000000"/>
                          </a:solidFill>
                          <a:effectLst/>
                          <a:highlight>
                            <a:srgbClr val="92D050"/>
                          </a:highlight>
                          <a:latin typeface="Calibri" panose="020F0502020204030204" pitchFamily="34" charset="0"/>
                        </a:rPr>
                        <a:t>DN15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n-GB" sz="500" b="1" i="0" u="none" strike="noStrike">
                          <a:solidFill>
                            <a:srgbClr val="000000"/>
                          </a:solidFill>
                          <a:effectLst/>
                          <a:highlight>
                            <a:srgbClr val="92D050"/>
                          </a:highlight>
                          <a:latin typeface="Calibri" panose="020F0502020204030204" pitchFamily="34" charset="0"/>
                        </a:rPr>
                        <a:t>13</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n-GB" sz="500" b="1" i="0" u="none" strike="noStrike" dirty="0">
                          <a:solidFill>
                            <a:srgbClr val="000000"/>
                          </a:solidFill>
                          <a:effectLst/>
                          <a:highlight>
                            <a:srgbClr val="92D050"/>
                          </a:highlight>
                          <a:latin typeface="Calibri" panose="020F0502020204030204" pitchFamily="34" charset="0"/>
                        </a:rPr>
                        <a:t>3.75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extLst>
                  <a:ext uri="{0D108BD9-81ED-4DB2-BD59-A6C34878D82A}">
                    <a16:rowId xmlns:a16="http://schemas.microsoft.com/office/drawing/2014/main" val="4223655254"/>
                  </a:ext>
                </a:extLst>
              </a:tr>
            </a:tbl>
          </a:graphicData>
        </a:graphic>
      </p:graphicFrame>
      <p:sp>
        <p:nvSpPr>
          <p:cNvPr id="11" name="Content Placeholder 10">
            <a:extLst>
              <a:ext uri="{FF2B5EF4-FFF2-40B4-BE49-F238E27FC236}">
                <a16:creationId xmlns:a16="http://schemas.microsoft.com/office/drawing/2014/main" id="{8D77E239-DBAA-4744-061A-46636C18733D}"/>
              </a:ext>
            </a:extLst>
          </p:cNvPr>
          <p:cNvSpPr>
            <a:spLocks noGrp="1"/>
          </p:cNvSpPr>
          <p:nvPr>
            <p:ph idx="1"/>
          </p:nvPr>
        </p:nvSpPr>
        <p:spPr>
          <a:xfrm>
            <a:off x="407989" y="631560"/>
            <a:ext cx="11376024" cy="1549632"/>
          </a:xfrm>
        </p:spPr>
        <p:txBody>
          <a:bodyPr>
            <a:normAutofit/>
          </a:bodyPr>
          <a:lstStyle/>
          <a:p>
            <a:r>
              <a:rPr lang="en-US" dirty="0"/>
              <a:t>Warm valves sizing &amp; procurement</a:t>
            </a:r>
          </a:p>
          <a:p>
            <a:pPr lvl="1"/>
            <a:r>
              <a:rPr lang="en-US" dirty="0"/>
              <a:t>Hydraulic calculations (VBA + REFDROP)</a:t>
            </a:r>
          </a:p>
          <a:p>
            <a:pPr lvl="1"/>
            <a:r>
              <a:rPr lang="en-US" dirty="0"/>
              <a:t>TS for PE + DR (final price: 133k EUR)</a:t>
            </a:r>
          </a:p>
          <a:p>
            <a:pPr lvl="1"/>
            <a:r>
              <a:rPr lang="en-US" dirty="0"/>
              <a:t>Contract follow-up</a:t>
            </a:r>
          </a:p>
          <a:p>
            <a:endParaRPr lang="en-GB" dirty="0"/>
          </a:p>
        </p:txBody>
      </p:sp>
      <p:sp>
        <p:nvSpPr>
          <p:cNvPr id="5" name="Date Placeholder 4">
            <a:extLst>
              <a:ext uri="{FF2B5EF4-FFF2-40B4-BE49-F238E27FC236}">
                <a16:creationId xmlns:a16="http://schemas.microsoft.com/office/drawing/2014/main" id="{8FA8D49E-1D52-5B5C-7210-02913401C1D9}"/>
              </a:ext>
            </a:extLst>
          </p:cNvPr>
          <p:cNvSpPr>
            <a:spLocks noGrp="1"/>
          </p:cNvSpPr>
          <p:nvPr>
            <p:ph type="dt" sz="half" idx="10"/>
          </p:nvPr>
        </p:nvSpPr>
        <p:spPr/>
        <p:txBody>
          <a:bodyPr/>
          <a:lstStyle/>
          <a:p>
            <a:r>
              <a:rPr lang="en-US" dirty="0"/>
              <a:t>29 May 2024</a:t>
            </a:r>
          </a:p>
        </p:txBody>
      </p:sp>
      <p:sp>
        <p:nvSpPr>
          <p:cNvPr id="6" name="Footer Placeholder 5">
            <a:extLst>
              <a:ext uri="{FF2B5EF4-FFF2-40B4-BE49-F238E27FC236}">
                <a16:creationId xmlns:a16="http://schemas.microsoft.com/office/drawing/2014/main" id="{0C57EB4A-8184-6ECF-5FD8-05B81614FCA0}"/>
              </a:ext>
            </a:extLst>
          </p:cNvPr>
          <p:cNvSpPr>
            <a:spLocks noGrp="1"/>
          </p:cNvSpPr>
          <p:nvPr>
            <p:ph type="ftr" sz="quarter" idx="11"/>
          </p:nvPr>
        </p:nvSpPr>
        <p:spPr/>
        <p:txBody>
          <a:bodyPr/>
          <a:lstStyle/>
          <a:p>
            <a:r>
              <a:rPr lang="en-US" dirty="0"/>
              <a:t>Tiziano Baroncelli | </a:t>
            </a:r>
            <a:r>
              <a:rPr lang="en-GB" dirty="0"/>
              <a:t>Engineering Development of the DarkSide 20k AAr Cryogenic System</a:t>
            </a:r>
            <a:endParaRPr lang="en-US" dirty="0"/>
          </a:p>
        </p:txBody>
      </p:sp>
      <p:sp>
        <p:nvSpPr>
          <p:cNvPr id="7" name="Slide Number Placeholder 6">
            <a:extLst>
              <a:ext uri="{FF2B5EF4-FFF2-40B4-BE49-F238E27FC236}">
                <a16:creationId xmlns:a16="http://schemas.microsoft.com/office/drawing/2014/main" id="{D520C4DF-2B38-8CCC-0C9A-D8E1D9517AA7}"/>
              </a:ext>
            </a:extLst>
          </p:cNvPr>
          <p:cNvSpPr>
            <a:spLocks noGrp="1"/>
          </p:cNvSpPr>
          <p:nvPr>
            <p:ph type="sldNum" sz="quarter" idx="12"/>
          </p:nvPr>
        </p:nvSpPr>
        <p:spPr/>
        <p:txBody>
          <a:bodyPr/>
          <a:lstStyle/>
          <a:p>
            <a:fld id="{36B5EA5A-BC32-A742-B11B-8E7414D5B535}" type="slidenum">
              <a:rPr lang="en-US" smtClean="0"/>
              <a:pPr/>
              <a:t>39</a:t>
            </a:fld>
            <a:endParaRPr lang="en-US" dirty="0"/>
          </a:p>
        </p:txBody>
      </p:sp>
      <p:sp>
        <p:nvSpPr>
          <p:cNvPr id="2" name="Title 6">
            <a:extLst>
              <a:ext uri="{FF2B5EF4-FFF2-40B4-BE49-F238E27FC236}">
                <a16:creationId xmlns:a16="http://schemas.microsoft.com/office/drawing/2014/main" id="{41EA95F9-093A-7364-8286-C3AB178547EF}"/>
              </a:ext>
            </a:extLst>
          </p:cNvPr>
          <p:cNvSpPr txBox="1">
            <a:spLocks/>
          </p:cNvSpPr>
          <p:nvPr/>
        </p:nvSpPr>
        <p:spPr>
          <a:xfrm>
            <a:off x="407202" y="120903"/>
            <a:ext cx="10888661" cy="510656"/>
          </a:xfrm>
          <a:prstGeom prst="rect">
            <a:avLst/>
          </a:prstGeom>
          <a:solidFill>
            <a:schemeClr val="bg1"/>
          </a:solidFill>
        </p:spPr>
        <p:txBody>
          <a:bodyPr vert="horz" lIns="0" tIns="0" rIns="0" bIns="0" rtlCol="0" anchor="t" anchorCtr="0">
            <a:noAutofit/>
          </a:bodyPr>
          <a:lst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a:lstStyle>
          <a:p>
            <a:r>
              <a:rPr lang="en-GB" sz="2800" dirty="0"/>
              <a:t>AAr cryogenics – Warm panel</a:t>
            </a:r>
            <a:endParaRPr lang="en-GB" sz="2800" u="sng" dirty="0"/>
          </a:p>
        </p:txBody>
      </p:sp>
      <p:pic>
        <p:nvPicPr>
          <p:cNvPr id="17" name="Picture 16">
            <a:extLst>
              <a:ext uri="{FF2B5EF4-FFF2-40B4-BE49-F238E27FC236}">
                <a16:creationId xmlns:a16="http://schemas.microsoft.com/office/drawing/2014/main" id="{4ACF7D28-7F3B-73C4-7B93-E7AE35AF4A0A}"/>
              </a:ext>
            </a:extLst>
          </p:cNvPr>
          <p:cNvPicPr>
            <a:picLocks noChangeAspect="1"/>
          </p:cNvPicPr>
          <p:nvPr/>
        </p:nvPicPr>
        <p:blipFill>
          <a:blip r:embed="rId2"/>
          <a:stretch>
            <a:fillRect/>
          </a:stretch>
        </p:blipFill>
        <p:spPr>
          <a:xfrm>
            <a:off x="1051713" y="2249402"/>
            <a:ext cx="3137174" cy="3539610"/>
          </a:xfrm>
          <a:prstGeom prst="rect">
            <a:avLst/>
          </a:prstGeom>
          <a:ln>
            <a:solidFill>
              <a:srgbClr val="000000"/>
            </a:solidFill>
          </a:ln>
        </p:spPr>
      </p:pic>
      <p:sp>
        <p:nvSpPr>
          <p:cNvPr id="19" name="Arrow: Right 18">
            <a:extLst>
              <a:ext uri="{FF2B5EF4-FFF2-40B4-BE49-F238E27FC236}">
                <a16:creationId xmlns:a16="http://schemas.microsoft.com/office/drawing/2014/main" id="{ADB502D4-87CD-BEEC-D578-A59814206ECA}"/>
              </a:ext>
            </a:extLst>
          </p:cNvPr>
          <p:cNvSpPr/>
          <p:nvPr/>
        </p:nvSpPr>
        <p:spPr>
          <a:xfrm>
            <a:off x="4808174" y="3666222"/>
            <a:ext cx="616476" cy="246794"/>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TextBox 19">
            <a:extLst>
              <a:ext uri="{FF2B5EF4-FFF2-40B4-BE49-F238E27FC236}">
                <a16:creationId xmlns:a16="http://schemas.microsoft.com/office/drawing/2014/main" id="{1C7254EA-8E58-BBF5-4824-716708F4959B}"/>
              </a:ext>
            </a:extLst>
          </p:cNvPr>
          <p:cNvSpPr txBox="1"/>
          <p:nvPr/>
        </p:nvSpPr>
        <p:spPr>
          <a:xfrm>
            <a:off x="375976" y="5870346"/>
            <a:ext cx="4488648" cy="338554"/>
          </a:xfrm>
          <a:prstGeom prst="rect">
            <a:avLst/>
          </a:prstGeom>
          <a:noFill/>
          <a:ln>
            <a:noFill/>
          </a:ln>
        </p:spPr>
        <p:txBody>
          <a:bodyPr vert="horz" wrap="square">
            <a:spAutoFit/>
          </a:bodyPr>
          <a:lstStyle/>
          <a:p>
            <a:pPr algn="ctr"/>
            <a:r>
              <a:rPr lang="en-US" sz="1600" b="1" dirty="0"/>
              <a:t>Step 1 – Process analysis</a:t>
            </a:r>
            <a:endParaRPr lang="en-GB" sz="1600" dirty="0"/>
          </a:p>
        </p:txBody>
      </p:sp>
      <p:sp>
        <p:nvSpPr>
          <p:cNvPr id="21" name="TextBox 20">
            <a:extLst>
              <a:ext uri="{FF2B5EF4-FFF2-40B4-BE49-F238E27FC236}">
                <a16:creationId xmlns:a16="http://schemas.microsoft.com/office/drawing/2014/main" id="{876E753B-F262-CE08-4D85-E9671AAE07E7}"/>
              </a:ext>
            </a:extLst>
          </p:cNvPr>
          <p:cNvSpPr txBox="1"/>
          <p:nvPr/>
        </p:nvSpPr>
        <p:spPr>
          <a:xfrm>
            <a:off x="6594299" y="5864792"/>
            <a:ext cx="4292278" cy="338554"/>
          </a:xfrm>
          <a:prstGeom prst="rect">
            <a:avLst/>
          </a:prstGeom>
          <a:noFill/>
          <a:ln>
            <a:noFill/>
          </a:ln>
        </p:spPr>
        <p:txBody>
          <a:bodyPr vert="horz" wrap="square">
            <a:spAutoFit/>
          </a:bodyPr>
          <a:lstStyle/>
          <a:p>
            <a:pPr algn="ctr"/>
            <a:r>
              <a:rPr lang="en-US" sz="1600" b="1" dirty="0"/>
              <a:t>Step 2 – valve sizing</a:t>
            </a:r>
            <a:endParaRPr lang="en-GB" sz="1600" dirty="0"/>
          </a:p>
        </p:txBody>
      </p:sp>
      <p:sp>
        <p:nvSpPr>
          <p:cNvPr id="22" name="TextBox 21">
            <a:extLst>
              <a:ext uri="{FF2B5EF4-FFF2-40B4-BE49-F238E27FC236}">
                <a16:creationId xmlns:a16="http://schemas.microsoft.com/office/drawing/2014/main" id="{BD25CEB3-60D8-61DE-1BC1-3F86FC845B4F}"/>
              </a:ext>
            </a:extLst>
          </p:cNvPr>
          <p:cNvSpPr txBox="1"/>
          <p:nvPr/>
        </p:nvSpPr>
        <p:spPr>
          <a:xfrm>
            <a:off x="1932344" y="5861598"/>
            <a:ext cx="7943494" cy="338554"/>
          </a:xfrm>
          <a:prstGeom prst="rect">
            <a:avLst/>
          </a:prstGeom>
          <a:noFill/>
          <a:ln>
            <a:noFill/>
          </a:ln>
        </p:spPr>
        <p:txBody>
          <a:bodyPr vert="horz" wrap="square">
            <a:spAutoFit/>
          </a:bodyPr>
          <a:lstStyle/>
          <a:p>
            <a:pPr algn="ctr"/>
            <a:r>
              <a:rPr lang="en-US" sz="1600" b="1" dirty="0"/>
              <a:t>Step 3 – Cross-check </a:t>
            </a:r>
            <a:r>
              <a:rPr lang="en-US" sz="1600" dirty="0"/>
              <a:t>of CV performances, tuning of process inputs </a:t>
            </a:r>
            <a:endParaRPr lang="en-GB" sz="1600" dirty="0"/>
          </a:p>
        </p:txBody>
      </p:sp>
      <p:pic>
        <p:nvPicPr>
          <p:cNvPr id="23" name="Picture 22">
            <a:extLst>
              <a:ext uri="{FF2B5EF4-FFF2-40B4-BE49-F238E27FC236}">
                <a16:creationId xmlns:a16="http://schemas.microsoft.com/office/drawing/2014/main" id="{F64A4CF9-A028-59CC-FA95-BD4F49938BD8}"/>
              </a:ext>
            </a:extLst>
          </p:cNvPr>
          <p:cNvPicPr>
            <a:picLocks/>
          </p:cNvPicPr>
          <p:nvPr/>
        </p:nvPicPr>
        <p:blipFill>
          <a:blip r:embed="rId3"/>
          <a:stretch>
            <a:fillRect/>
          </a:stretch>
        </p:blipFill>
        <p:spPr>
          <a:xfrm>
            <a:off x="365407" y="2892717"/>
            <a:ext cx="5393001" cy="2964507"/>
          </a:xfrm>
          <a:prstGeom prst="rect">
            <a:avLst/>
          </a:prstGeom>
        </p:spPr>
      </p:pic>
      <p:grpSp>
        <p:nvGrpSpPr>
          <p:cNvPr id="30" name="Group 29">
            <a:extLst>
              <a:ext uri="{FF2B5EF4-FFF2-40B4-BE49-F238E27FC236}">
                <a16:creationId xmlns:a16="http://schemas.microsoft.com/office/drawing/2014/main" id="{172FE2C5-3305-A7A7-FD3C-B0C932D41998}"/>
              </a:ext>
            </a:extLst>
          </p:cNvPr>
          <p:cNvGrpSpPr>
            <a:grpSpLocks/>
          </p:cNvGrpSpPr>
          <p:nvPr/>
        </p:nvGrpSpPr>
        <p:grpSpPr>
          <a:xfrm>
            <a:off x="6199632" y="3429000"/>
            <a:ext cx="5688013" cy="2364518"/>
            <a:chOff x="0" y="1181057"/>
            <a:chExt cx="12192000" cy="4495886"/>
          </a:xfrm>
        </p:grpSpPr>
        <p:pic>
          <p:nvPicPr>
            <p:cNvPr id="31" name="Picture 30">
              <a:extLst>
                <a:ext uri="{FF2B5EF4-FFF2-40B4-BE49-F238E27FC236}">
                  <a16:creationId xmlns:a16="http://schemas.microsoft.com/office/drawing/2014/main" id="{39C456C9-A0E1-65F1-9EE9-9F0DA6E1FA8A}"/>
                </a:ext>
              </a:extLst>
            </p:cNvPr>
            <p:cNvPicPr>
              <a:picLocks noChangeAspect="1"/>
            </p:cNvPicPr>
            <p:nvPr/>
          </p:nvPicPr>
          <p:blipFill>
            <a:blip r:embed="rId4"/>
            <a:stretch>
              <a:fillRect/>
            </a:stretch>
          </p:blipFill>
          <p:spPr>
            <a:xfrm>
              <a:off x="0" y="1181057"/>
              <a:ext cx="12192000" cy="4495886"/>
            </a:xfrm>
            <a:prstGeom prst="rect">
              <a:avLst/>
            </a:prstGeom>
            <a:ln>
              <a:solidFill>
                <a:srgbClr val="000000"/>
              </a:solidFill>
            </a:ln>
          </p:spPr>
        </p:pic>
        <p:pic>
          <p:nvPicPr>
            <p:cNvPr id="32" name="Picture 31">
              <a:extLst>
                <a:ext uri="{FF2B5EF4-FFF2-40B4-BE49-F238E27FC236}">
                  <a16:creationId xmlns:a16="http://schemas.microsoft.com/office/drawing/2014/main" id="{9804DA6A-AC57-24F4-A703-4256315FDA9A}"/>
                </a:ext>
              </a:extLst>
            </p:cNvPr>
            <p:cNvPicPr>
              <a:picLocks noChangeAspect="1"/>
            </p:cNvPicPr>
            <p:nvPr/>
          </p:nvPicPr>
          <p:blipFill>
            <a:blip r:embed="rId5"/>
            <a:stretch>
              <a:fillRect/>
            </a:stretch>
          </p:blipFill>
          <p:spPr>
            <a:xfrm>
              <a:off x="628650" y="4797861"/>
              <a:ext cx="10020300" cy="743846"/>
            </a:xfrm>
            <a:prstGeom prst="rect">
              <a:avLst/>
            </a:prstGeom>
            <a:ln>
              <a:noFill/>
            </a:ln>
          </p:spPr>
        </p:pic>
      </p:grpSp>
      <p:grpSp>
        <p:nvGrpSpPr>
          <p:cNvPr id="34" name="Group 33">
            <a:extLst>
              <a:ext uri="{FF2B5EF4-FFF2-40B4-BE49-F238E27FC236}">
                <a16:creationId xmlns:a16="http://schemas.microsoft.com/office/drawing/2014/main" id="{E97B8704-D137-8C04-A8D0-323B56B82576}"/>
              </a:ext>
            </a:extLst>
          </p:cNvPr>
          <p:cNvGrpSpPr>
            <a:grpSpLocks/>
          </p:cNvGrpSpPr>
          <p:nvPr/>
        </p:nvGrpSpPr>
        <p:grpSpPr>
          <a:xfrm>
            <a:off x="6199631" y="762007"/>
            <a:ext cx="5688013" cy="2289598"/>
            <a:chOff x="0" y="683003"/>
            <a:chExt cx="12192000" cy="5491993"/>
          </a:xfrm>
        </p:grpSpPr>
        <p:pic>
          <p:nvPicPr>
            <p:cNvPr id="35" name="Picture 34">
              <a:extLst>
                <a:ext uri="{FF2B5EF4-FFF2-40B4-BE49-F238E27FC236}">
                  <a16:creationId xmlns:a16="http://schemas.microsoft.com/office/drawing/2014/main" id="{B34BB601-6842-453A-5E25-A7607120DBD1}"/>
                </a:ext>
              </a:extLst>
            </p:cNvPr>
            <p:cNvPicPr>
              <a:picLocks noChangeAspect="1"/>
            </p:cNvPicPr>
            <p:nvPr/>
          </p:nvPicPr>
          <p:blipFill>
            <a:blip r:embed="rId6"/>
            <a:stretch>
              <a:fillRect/>
            </a:stretch>
          </p:blipFill>
          <p:spPr>
            <a:xfrm>
              <a:off x="0" y="683003"/>
              <a:ext cx="12192000" cy="5491993"/>
            </a:xfrm>
            <a:prstGeom prst="rect">
              <a:avLst/>
            </a:prstGeom>
            <a:ln>
              <a:solidFill>
                <a:srgbClr val="000000"/>
              </a:solidFill>
            </a:ln>
          </p:spPr>
        </p:pic>
        <p:pic>
          <p:nvPicPr>
            <p:cNvPr id="36" name="Picture 35">
              <a:extLst>
                <a:ext uri="{FF2B5EF4-FFF2-40B4-BE49-F238E27FC236}">
                  <a16:creationId xmlns:a16="http://schemas.microsoft.com/office/drawing/2014/main" id="{776529E6-80E6-DA0A-2C8C-9D5AE048F49A}"/>
                </a:ext>
              </a:extLst>
            </p:cNvPr>
            <p:cNvPicPr>
              <a:picLocks noChangeAspect="1"/>
            </p:cNvPicPr>
            <p:nvPr/>
          </p:nvPicPr>
          <p:blipFill>
            <a:blip r:embed="rId7"/>
            <a:stretch>
              <a:fillRect/>
            </a:stretch>
          </p:blipFill>
          <p:spPr>
            <a:xfrm>
              <a:off x="304799" y="5212763"/>
              <a:ext cx="10639425" cy="960658"/>
            </a:xfrm>
            <a:prstGeom prst="rect">
              <a:avLst/>
            </a:prstGeom>
            <a:ln>
              <a:noFill/>
            </a:ln>
          </p:spPr>
        </p:pic>
      </p:grpSp>
      <p:sp>
        <p:nvSpPr>
          <p:cNvPr id="38" name="TextBox 37">
            <a:extLst>
              <a:ext uri="{FF2B5EF4-FFF2-40B4-BE49-F238E27FC236}">
                <a16:creationId xmlns:a16="http://schemas.microsoft.com/office/drawing/2014/main" id="{E11D5449-4A27-79DC-202D-01510120E518}"/>
              </a:ext>
            </a:extLst>
          </p:cNvPr>
          <p:cNvSpPr txBox="1"/>
          <p:nvPr/>
        </p:nvSpPr>
        <p:spPr>
          <a:xfrm>
            <a:off x="1219595" y="5869133"/>
            <a:ext cx="4307593" cy="338554"/>
          </a:xfrm>
          <a:prstGeom prst="rect">
            <a:avLst/>
          </a:prstGeom>
          <a:noFill/>
          <a:ln>
            <a:noFill/>
          </a:ln>
        </p:spPr>
        <p:txBody>
          <a:bodyPr vert="horz" wrap="square">
            <a:spAutoFit/>
          </a:bodyPr>
          <a:lstStyle/>
          <a:p>
            <a:pPr algn="ctr"/>
            <a:r>
              <a:rPr lang="en-US" sz="1600" b="1" dirty="0"/>
              <a:t>Step 4 – List of valves </a:t>
            </a:r>
            <a:r>
              <a:rPr lang="en-US" sz="1600" dirty="0"/>
              <a:t>for PE</a:t>
            </a:r>
            <a:endParaRPr lang="en-GB" sz="1600" dirty="0"/>
          </a:p>
        </p:txBody>
      </p:sp>
      <p:pic>
        <p:nvPicPr>
          <p:cNvPr id="40" name="Picture 39">
            <a:extLst>
              <a:ext uri="{FF2B5EF4-FFF2-40B4-BE49-F238E27FC236}">
                <a16:creationId xmlns:a16="http://schemas.microsoft.com/office/drawing/2014/main" id="{D1454498-DCDB-F07C-E72C-60E26FEEDB59}"/>
              </a:ext>
            </a:extLst>
          </p:cNvPr>
          <p:cNvPicPr>
            <a:picLocks noChangeAspect="1"/>
          </p:cNvPicPr>
          <p:nvPr/>
        </p:nvPicPr>
        <p:blipFill>
          <a:blip r:embed="rId8"/>
          <a:stretch>
            <a:fillRect/>
          </a:stretch>
        </p:blipFill>
        <p:spPr>
          <a:xfrm>
            <a:off x="6870386" y="346567"/>
            <a:ext cx="4156245" cy="5448548"/>
          </a:xfrm>
          <a:prstGeom prst="rect">
            <a:avLst/>
          </a:prstGeom>
          <a:ln>
            <a:solidFill>
              <a:srgbClr val="000000"/>
            </a:solidFill>
          </a:ln>
        </p:spPr>
      </p:pic>
      <p:pic>
        <p:nvPicPr>
          <p:cNvPr id="41" name="Picture 40">
            <a:extLst>
              <a:ext uri="{FF2B5EF4-FFF2-40B4-BE49-F238E27FC236}">
                <a16:creationId xmlns:a16="http://schemas.microsoft.com/office/drawing/2014/main" id="{41BC31F5-3C86-E429-9A79-D0C0AC670C85}"/>
              </a:ext>
            </a:extLst>
          </p:cNvPr>
          <p:cNvPicPr>
            <a:picLocks noChangeAspect="1"/>
          </p:cNvPicPr>
          <p:nvPr/>
        </p:nvPicPr>
        <p:blipFill>
          <a:blip r:embed="rId9"/>
          <a:stretch>
            <a:fillRect/>
          </a:stretch>
        </p:blipFill>
        <p:spPr>
          <a:xfrm>
            <a:off x="1165369" y="2133598"/>
            <a:ext cx="4156245" cy="3717975"/>
          </a:xfrm>
          <a:prstGeom prst="rect">
            <a:avLst/>
          </a:prstGeom>
        </p:spPr>
      </p:pic>
      <p:sp>
        <p:nvSpPr>
          <p:cNvPr id="4" name="Arrow: Right 3">
            <a:extLst>
              <a:ext uri="{FF2B5EF4-FFF2-40B4-BE49-F238E27FC236}">
                <a16:creationId xmlns:a16="http://schemas.microsoft.com/office/drawing/2014/main" id="{ED3FDB88-00B5-57CA-5AB5-E01BE19F2D82}"/>
              </a:ext>
            </a:extLst>
          </p:cNvPr>
          <p:cNvSpPr/>
          <p:nvPr/>
        </p:nvSpPr>
        <p:spPr>
          <a:xfrm>
            <a:off x="5772863" y="4019207"/>
            <a:ext cx="616476" cy="246794"/>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817667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0"/>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7"/>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9"/>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8"/>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1"/>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3"/>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0"/>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34"/>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22"/>
                                        </p:tgtEl>
                                        <p:attrNameLst>
                                          <p:attrName>style.visibility</p:attrName>
                                        </p:attrNameLst>
                                      </p:cBhvr>
                                      <p:to>
                                        <p:strVal val="visible"/>
                                      </p:to>
                                    </p:set>
                                  </p:childTnLst>
                                </p:cTn>
                              </p:par>
                              <p:par>
                                <p:cTn id="25" presetID="1" presetClass="exit" presetSubtype="0" fill="hold" grpId="1" nodeType="withEffect">
                                  <p:stCondLst>
                                    <p:cond delay="0"/>
                                  </p:stCondLst>
                                  <p:childTnLst>
                                    <p:set>
                                      <p:cBhvr>
                                        <p:cTn id="26" dur="1" fill="hold">
                                          <p:stCondLst>
                                            <p:cond delay="0"/>
                                          </p:stCondLst>
                                        </p:cTn>
                                        <p:tgtEl>
                                          <p:spTgt spid="20"/>
                                        </p:tgtEl>
                                        <p:attrNameLst>
                                          <p:attrName>style.visibility</p:attrName>
                                        </p:attrNameLst>
                                      </p:cBhvr>
                                      <p:to>
                                        <p:strVal val="hidden"/>
                                      </p:to>
                                    </p:set>
                                  </p:childTnLst>
                                </p:cTn>
                              </p:par>
                              <p:par>
                                <p:cTn id="27" presetID="1" presetClass="exit" presetSubtype="0" fill="hold" nodeType="withEffect">
                                  <p:stCondLst>
                                    <p:cond delay="0"/>
                                  </p:stCondLst>
                                  <p:childTnLst>
                                    <p:set>
                                      <p:cBhvr>
                                        <p:cTn id="28" dur="1" fill="hold">
                                          <p:stCondLst>
                                            <p:cond delay="0"/>
                                          </p:stCondLst>
                                        </p:cTn>
                                        <p:tgtEl>
                                          <p:spTgt spid="17"/>
                                        </p:tgtEl>
                                        <p:attrNameLst>
                                          <p:attrName>style.visibility</p:attrName>
                                        </p:attrNameLst>
                                      </p:cBhvr>
                                      <p:to>
                                        <p:strVal val="hidden"/>
                                      </p:to>
                                    </p:set>
                                  </p:childTnLst>
                                </p:cTn>
                              </p:par>
                              <p:par>
                                <p:cTn id="29" presetID="1" presetClass="exit" presetSubtype="0" fill="hold" grpId="1" nodeType="withEffect">
                                  <p:stCondLst>
                                    <p:cond delay="0"/>
                                  </p:stCondLst>
                                  <p:childTnLst>
                                    <p:set>
                                      <p:cBhvr>
                                        <p:cTn id="30" dur="1" fill="hold">
                                          <p:stCondLst>
                                            <p:cond delay="0"/>
                                          </p:stCondLst>
                                        </p:cTn>
                                        <p:tgtEl>
                                          <p:spTgt spid="19"/>
                                        </p:tgtEl>
                                        <p:attrNameLst>
                                          <p:attrName>style.visibility</p:attrName>
                                        </p:attrNameLst>
                                      </p:cBhvr>
                                      <p:to>
                                        <p:strVal val="hidden"/>
                                      </p:to>
                                    </p:set>
                                  </p:childTnLst>
                                </p:cTn>
                              </p:par>
                              <p:par>
                                <p:cTn id="31" presetID="1" presetClass="exit" presetSubtype="0" fill="hold" nodeType="withEffect">
                                  <p:stCondLst>
                                    <p:cond delay="0"/>
                                  </p:stCondLst>
                                  <p:childTnLst>
                                    <p:set>
                                      <p:cBhvr>
                                        <p:cTn id="32" dur="1" fill="hold">
                                          <p:stCondLst>
                                            <p:cond delay="0"/>
                                          </p:stCondLst>
                                        </p:cTn>
                                        <p:tgtEl>
                                          <p:spTgt spid="18"/>
                                        </p:tgtEl>
                                        <p:attrNameLst>
                                          <p:attrName>style.visibility</p:attrName>
                                        </p:attrNameLst>
                                      </p:cBhvr>
                                      <p:to>
                                        <p:strVal val="hidden"/>
                                      </p:to>
                                    </p:set>
                                  </p:childTnLst>
                                </p:cTn>
                              </p:par>
                              <p:par>
                                <p:cTn id="33" presetID="1" presetClass="exit" presetSubtype="0" fill="hold" grpId="1" nodeType="withEffect">
                                  <p:stCondLst>
                                    <p:cond delay="0"/>
                                  </p:stCondLst>
                                  <p:childTnLst>
                                    <p:set>
                                      <p:cBhvr>
                                        <p:cTn id="34" dur="1" fill="hold">
                                          <p:stCondLst>
                                            <p:cond delay="0"/>
                                          </p:stCondLst>
                                        </p:cTn>
                                        <p:tgtEl>
                                          <p:spTgt spid="21"/>
                                        </p:tgtEl>
                                        <p:attrNameLst>
                                          <p:attrName>style.visibility</p:attrName>
                                        </p:attrNameLst>
                                      </p:cBhvr>
                                      <p:to>
                                        <p:strVal val="hidden"/>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41"/>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38"/>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42"/>
                                        </p:tgtEl>
                                        <p:attrNameLst>
                                          <p:attrName>style.visibility</p:attrName>
                                        </p:attrNameLst>
                                      </p:cBhvr>
                                      <p:to>
                                        <p:strVal val="visible"/>
                                      </p:to>
                                    </p:set>
                                  </p:childTnLst>
                                </p:cTn>
                              </p:par>
                              <p:par>
                                <p:cTn id="43" presetID="1" presetClass="entr" presetSubtype="0" fill="hold" nodeType="withEffect">
                                  <p:stCondLst>
                                    <p:cond delay="0"/>
                                  </p:stCondLst>
                                  <p:childTnLst>
                                    <p:set>
                                      <p:cBhvr>
                                        <p:cTn id="44" dur="1" fill="hold">
                                          <p:stCondLst>
                                            <p:cond delay="0"/>
                                          </p:stCondLst>
                                        </p:cTn>
                                        <p:tgtEl>
                                          <p:spTgt spid="40"/>
                                        </p:tgtEl>
                                        <p:attrNameLst>
                                          <p:attrName>style.visibility</p:attrName>
                                        </p:attrNameLst>
                                      </p:cBhvr>
                                      <p:to>
                                        <p:strVal val="visible"/>
                                      </p:to>
                                    </p:set>
                                  </p:childTnLst>
                                </p:cTn>
                              </p:par>
                              <p:par>
                                <p:cTn id="45" presetID="1" presetClass="entr" presetSubtype="0" fill="hold" grpId="0" nodeType="withEffect">
                                  <p:stCondLst>
                                    <p:cond delay="0"/>
                                  </p:stCondLst>
                                  <p:childTnLst>
                                    <p:set>
                                      <p:cBhvr>
                                        <p:cTn id="46" dur="1" fill="hold">
                                          <p:stCondLst>
                                            <p:cond delay="0"/>
                                          </p:stCondLst>
                                        </p:cTn>
                                        <p:tgtEl>
                                          <p:spTgt spid="4"/>
                                        </p:tgtEl>
                                        <p:attrNameLst>
                                          <p:attrName>style.visibility</p:attrName>
                                        </p:attrNameLst>
                                      </p:cBhvr>
                                      <p:to>
                                        <p:strVal val="visible"/>
                                      </p:to>
                                    </p:set>
                                  </p:childTnLst>
                                </p:cTn>
                              </p:par>
                              <p:par>
                                <p:cTn id="47" presetID="1" presetClass="exit" presetSubtype="0" fill="hold" nodeType="withEffect">
                                  <p:stCondLst>
                                    <p:cond delay="0"/>
                                  </p:stCondLst>
                                  <p:childTnLst>
                                    <p:set>
                                      <p:cBhvr>
                                        <p:cTn id="48" dur="1" fill="hold">
                                          <p:stCondLst>
                                            <p:cond delay="0"/>
                                          </p:stCondLst>
                                        </p:cTn>
                                        <p:tgtEl>
                                          <p:spTgt spid="23"/>
                                        </p:tgtEl>
                                        <p:attrNameLst>
                                          <p:attrName>style.visibility</p:attrName>
                                        </p:attrNameLst>
                                      </p:cBhvr>
                                      <p:to>
                                        <p:strVal val="hidden"/>
                                      </p:to>
                                    </p:set>
                                  </p:childTnLst>
                                </p:cTn>
                              </p:par>
                              <p:par>
                                <p:cTn id="49" presetID="1" presetClass="exit" presetSubtype="0" fill="hold" nodeType="withEffect">
                                  <p:stCondLst>
                                    <p:cond delay="0"/>
                                  </p:stCondLst>
                                  <p:childTnLst>
                                    <p:set>
                                      <p:cBhvr>
                                        <p:cTn id="50" dur="1" fill="hold">
                                          <p:stCondLst>
                                            <p:cond delay="0"/>
                                          </p:stCondLst>
                                        </p:cTn>
                                        <p:tgtEl>
                                          <p:spTgt spid="30"/>
                                        </p:tgtEl>
                                        <p:attrNameLst>
                                          <p:attrName>style.visibility</p:attrName>
                                        </p:attrNameLst>
                                      </p:cBhvr>
                                      <p:to>
                                        <p:strVal val="hidden"/>
                                      </p:to>
                                    </p:set>
                                  </p:childTnLst>
                                </p:cTn>
                              </p:par>
                              <p:par>
                                <p:cTn id="51" presetID="1" presetClass="exit" presetSubtype="0" fill="hold" nodeType="withEffect">
                                  <p:stCondLst>
                                    <p:cond delay="0"/>
                                  </p:stCondLst>
                                  <p:childTnLst>
                                    <p:set>
                                      <p:cBhvr>
                                        <p:cTn id="52" dur="1" fill="hold">
                                          <p:stCondLst>
                                            <p:cond delay="0"/>
                                          </p:stCondLst>
                                        </p:cTn>
                                        <p:tgtEl>
                                          <p:spTgt spid="34"/>
                                        </p:tgtEl>
                                        <p:attrNameLst>
                                          <p:attrName>style.visibility</p:attrName>
                                        </p:attrNameLst>
                                      </p:cBhvr>
                                      <p:to>
                                        <p:strVal val="hidden"/>
                                      </p:to>
                                    </p:set>
                                  </p:childTnLst>
                                </p:cTn>
                              </p:par>
                              <p:par>
                                <p:cTn id="53" presetID="1" presetClass="exit" presetSubtype="0" fill="hold" grpId="1" nodeType="withEffect">
                                  <p:stCondLst>
                                    <p:cond delay="0"/>
                                  </p:stCondLst>
                                  <p:childTnLst>
                                    <p:set>
                                      <p:cBhvr>
                                        <p:cTn id="54" dur="1" fill="hold">
                                          <p:stCondLst>
                                            <p:cond delay="0"/>
                                          </p:stCondLst>
                                        </p:cTn>
                                        <p:tgtEl>
                                          <p:spTgt spid="2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p:bldP spid="19" grpId="0" animBg="1"/>
      <p:bldP spid="19" grpId="1" animBg="1"/>
      <p:bldP spid="20" grpId="0"/>
      <p:bldP spid="20" grpId="1"/>
      <p:bldP spid="21" grpId="0"/>
      <p:bldP spid="21" grpId="1"/>
      <p:bldP spid="22" grpId="0"/>
      <p:bldP spid="22" grpId="1"/>
      <p:bldP spid="38" grpId="0"/>
      <p:bldP spid="4"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91D03572-907F-088A-E262-F9570279A132}"/>
              </a:ext>
            </a:extLst>
          </p:cNvPr>
          <p:cNvSpPr>
            <a:spLocks noGrp="1"/>
          </p:cNvSpPr>
          <p:nvPr>
            <p:ph type="dt" sz="half" idx="10"/>
          </p:nvPr>
        </p:nvSpPr>
        <p:spPr/>
        <p:txBody>
          <a:bodyPr/>
          <a:lstStyle/>
          <a:p>
            <a:r>
              <a:rPr lang="en-US" dirty="0"/>
              <a:t>29 May 2024</a:t>
            </a:r>
          </a:p>
        </p:txBody>
      </p:sp>
      <p:sp>
        <p:nvSpPr>
          <p:cNvPr id="6" name="Footer Placeholder 5">
            <a:extLst>
              <a:ext uri="{FF2B5EF4-FFF2-40B4-BE49-F238E27FC236}">
                <a16:creationId xmlns:a16="http://schemas.microsoft.com/office/drawing/2014/main" id="{42F1163A-1AF1-73CC-30A7-C845BE7814BB}"/>
              </a:ext>
            </a:extLst>
          </p:cNvPr>
          <p:cNvSpPr>
            <a:spLocks noGrp="1"/>
          </p:cNvSpPr>
          <p:nvPr>
            <p:ph type="ftr" sz="quarter" idx="11"/>
          </p:nvPr>
        </p:nvSpPr>
        <p:spPr/>
        <p:txBody>
          <a:bodyPr/>
          <a:lstStyle/>
          <a:p>
            <a:r>
              <a:rPr lang="en-US" dirty="0"/>
              <a:t>Tiziano Baroncelli | </a:t>
            </a:r>
            <a:r>
              <a:rPr lang="en-GB" dirty="0"/>
              <a:t>Engineering Development of the DarkSide 20k AAr Cryogenic System</a:t>
            </a:r>
            <a:endParaRPr lang="en-US" dirty="0"/>
          </a:p>
        </p:txBody>
      </p:sp>
      <p:sp>
        <p:nvSpPr>
          <p:cNvPr id="7" name="Slide Number Placeholder 6">
            <a:extLst>
              <a:ext uri="{FF2B5EF4-FFF2-40B4-BE49-F238E27FC236}">
                <a16:creationId xmlns:a16="http://schemas.microsoft.com/office/drawing/2014/main" id="{DF9034BE-8BDA-331F-E020-CFEAF264FAAA}"/>
              </a:ext>
            </a:extLst>
          </p:cNvPr>
          <p:cNvSpPr>
            <a:spLocks noGrp="1"/>
          </p:cNvSpPr>
          <p:nvPr>
            <p:ph type="sldNum" sz="quarter" idx="12"/>
          </p:nvPr>
        </p:nvSpPr>
        <p:spPr/>
        <p:txBody>
          <a:bodyPr/>
          <a:lstStyle/>
          <a:p>
            <a:fld id="{36B5EA5A-BC32-A742-B11B-8E7414D5B535}" type="slidenum">
              <a:rPr lang="en-US" smtClean="0"/>
              <a:pPr/>
              <a:t>4</a:t>
            </a:fld>
            <a:endParaRPr lang="en-US" dirty="0"/>
          </a:p>
        </p:txBody>
      </p:sp>
      <p:pic>
        <p:nvPicPr>
          <p:cNvPr id="17" name="Picture 16">
            <a:extLst>
              <a:ext uri="{FF2B5EF4-FFF2-40B4-BE49-F238E27FC236}">
                <a16:creationId xmlns:a16="http://schemas.microsoft.com/office/drawing/2014/main" id="{7C3386C6-B747-C219-F796-7F476DDF1F0B}"/>
              </a:ext>
            </a:extLst>
          </p:cNvPr>
          <p:cNvPicPr>
            <a:picLocks noChangeAspect="1"/>
          </p:cNvPicPr>
          <p:nvPr/>
        </p:nvPicPr>
        <p:blipFill>
          <a:blip r:embed="rId4"/>
          <a:stretch>
            <a:fillRect/>
          </a:stretch>
        </p:blipFill>
        <p:spPr>
          <a:xfrm>
            <a:off x="2375270" y="67882"/>
            <a:ext cx="8863860" cy="6170004"/>
          </a:xfrm>
          <a:prstGeom prst="rect">
            <a:avLst/>
          </a:prstGeom>
        </p:spPr>
      </p:pic>
      <p:grpSp>
        <p:nvGrpSpPr>
          <p:cNvPr id="171" name="Group 170">
            <a:extLst>
              <a:ext uri="{FF2B5EF4-FFF2-40B4-BE49-F238E27FC236}">
                <a16:creationId xmlns:a16="http://schemas.microsoft.com/office/drawing/2014/main" id="{5BBCB162-1137-7C79-D984-493DB23AC24F}"/>
              </a:ext>
            </a:extLst>
          </p:cNvPr>
          <p:cNvGrpSpPr/>
          <p:nvPr/>
        </p:nvGrpSpPr>
        <p:grpSpPr>
          <a:xfrm>
            <a:off x="2574925" y="2678008"/>
            <a:ext cx="5413375" cy="3024557"/>
            <a:chOff x="1863725" y="2678008"/>
            <a:chExt cx="5413375" cy="3024557"/>
          </a:xfrm>
        </p:grpSpPr>
        <p:sp>
          <p:nvSpPr>
            <p:cNvPr id="3" name="Rectangle 2">
              <a:extLst>
                <a:ext uri="{FF2B5EF4-FFF2-40B4-BE49-F238E27FC236}">
                  <a16:creationId xmlns:a16="http://schemas.microsoft.com/office/drawing/2014/main" id="{3771E8A1-52E1-A5A3-AB4D-BD19247FF96F}"/>
                </a:ext>
              </a:extLst>
            </p:cNvPr>
            <p:cNvSpPr/>
            <p:nvPr/>
          </p:nvSpPr>
          <p:spPr>
            <a:xfrm>
              <a:off x="5345906" y="4824413"/>
              <a:ext cx="1931194" cy="845343"/>
            </a:xfrm>
            <a:prstGeom prst="rect">
              <a:avLst/>
            </a:prstGeom>
            <a:solidFill>
              <a:schemeClr val="accent1">
                <a:lumMod val="20000"/>
                <a:lumOff val="80000"/>
                <a:alpha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113" name="Group 112">
              <a:extLst>
                <a:ext uri="{FF2B5EF4-FFF2-40B4-BE49-F238E27FC236}">
                  <a16:creationId xmlns:a16="http://schemas.microsoft.com/office/drawing/2014/main" id="{9FC11419-1BD9-E064-3325-EE7AED16DD60}"/>
                </a:ext>
              </a:extLst>
            </p:cNvPr>
            <p:cNvGrpSpPr/>
            <p:nvPr/>
          </p:nvGrpSpPr>
          <p:grpSpPr>
            <a:xfrm>
              <a:off x="1863725" y="2678008"/>
              <a:ext cx="5009515" cy="3024557"/>
              <a:chOff x="1863725" y="2678008"/>
              <a:chExt cx="5009515" cy="3024557"/>
            </a:xfrm>
          </p:grpSpPr>
          <p:cxnSp>
            <p:nvCxnSpPr>
              <p:cNvPr id="8" name="Straight Connector 7">
                <a:extLst>
                  <a:ext uri="{FF2B5EF4-FFF2-40B4-BE49-F238E27FC236}">
                    <a16:creationId xmlns:a16="http://schemas.microsoft.com/office/drawing/2014/main" id="{049CA7F0-55F2-AA21-0679-84F60EC2F07B}"/>
                  </a:ext>
                </a:extLst>
              </p:cNvPr>
              <p:cNvCxnSpPr/>
              <p:nvPr/>
            </p:nvCxnSpPr>
            <p:spPr>
              <a:xfrm flipH="1">
                <a:off x="5122069" y="5412581"/>
                <a:ext cx="223837" cy="0"/>
              </a:xfrm>
              <a:prstGeom prst="line">
                <a:avLst/>
              </a:prstGeom>
              <a:ln w="28575">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4D99C667-32DB-B814-BF5E-3723045FF1F6}"/>
                  </a:ext>
                </a:extLst>
              </p:cNvPr>
              <p:cNvCxnSpPr>
                <a:cxnSpLocks/>
              </p:cNvCxnSpPr>
              <p:nvPr/>
            </p:nvCxnSpPr>
            <p:spPr>
              <a:xfrm flipV="1">
                <a:off x="5122069" y="5412581"/>
                <a:ext cx="0" cy="76200"/>
              </a:xfrm>
              <a:prstGeom prst="line">
                <a:avLst/>
              </a:prstGeom>
              <a:ln w="28575">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02C0A2BF-2372-32B9-242B-971F5BF9F946}"/>
                  </a:ext>
                </a:extLst>
              </p:cNvPr>
              <p:cNvCxnSpPr>
                <a:cxnSpLocks/>
              </p:cNvCxnSpPr>
              <p:nvPr/>
            </p:nvCxnSpPr>
            <p:spPr>
              <a:xfrm flipH="1">
                <a:off x="3282950" y="5484018"/>
                <a:ext cx="1839119" cy="4763"/>
              </a:xfrm>
              <a:prstGeom prst="line">
                <a:avLst/>
              </a:prstGeom>
              <a:ln w="28575">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D2300F2B-699E-BA5B-FF63-86FA291552D1}"/>
                  </a:ext>
                </a:extLst>
              </p:cNvPr>
              <p:cNvCxnSpPr>
                <a:cxnSpLocks/>
              </p:cNvCxnSpPr>
              <p:nvPr/>
            </p:nvCxnSpPr>
            <p:spPr>
              <a:xfrm flipV="1">
                <a:off x="3282950" y="4719638"/>
                <a:ext cx="0" cy="769143"/>
              </a:xfrm>
              <a:prstGeom prst="line">
                <a:avLst/>
              </a:prstGeom>
              <a:ln w="28575">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A8A88562-E4B5-F3DB-58A1-A05BA99AEDA8}"/>
                  </a:ext>
                </a:extLst>
              </p:cNvPr>
              <p:cNvCxnSpPr>
                <a:cxnSpLocks/>
              </p:cNvCxnSpPr>
              <p:nvPr/>
            </p:nvCxnSpPr>
            <p:spPr>
              <a:xfrm flipH="1">
                <a:off x="3171825" y="4719638"/>
                <a:ext cx="111125" cy="0"/>
              </a:xfrm>
              <a:prstGeom prst="line">
                <a:avLst/>
              </a:prstGeom>
              <a:ln w="28575">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589FB554-9C0E-C8DB-D0ED-02C71DECFD39}"/>
                  </a:ext>
                </a:extLst>
              </p:cNvPr>
              <p:cNvCxnSpPr>
                <a:cxnSpLocks/>
              </p:cNvCxnSpPr>
              <p:nvPr/>
            </p:nvCxnSpPr>
            <p:spPr>
              <a:xfrm>
                <a:off x="3171825" y="4376738"/>
                <a:ext cx="0" cy="342900"/>
              </a:xfrm>
              <a:prstGeom prst="line">
                <a:avLst/>
              </a:prstGeom>
              <a:ln w="28575">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49" name="Straight Connector 48">
                <a:extLst>
                  <a:ext uri="{FF2B5EF4-FFF2-40B4-BE49-F238E27FC236}">
                    <a16:creationId xmlns:a16="http://schemas.microsoft.com/office/drawing/2014/main" id="{CD36B942-4CB0-E858-D677-70467919DDD4}"/>
                  </a:ext>
                </a:extLst>
              </p:cNvPr>
              <p:cNvCxnSpPr>
                <a:cxnSpLocks/>
              </p:cNvCxnSpPr>
              <p:nvPr/>
            </p:nvCxnSpPr>
            <p:spPr>
              <a:xfrm flipH="1">
                <a:off x="2436019" y="4376738"/>
                <a:ext cx="735806" cy="0"/>
              </a:xfrm>
              <a:prstGeom prst="line">
                <a:avLst/>
              </a:prstGeom>
              <a:ln w="28575">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51" name="Straight Connector 50">
                <a:extLst>
                  <a:ext uri="{FF2B5EF4-FFF2-40B4-BE49-F238E27FC236}">
                    <a16:creationId xmlns:a16="http://schemas.microsoft.com/office/drawing/2014/main" id="{2EC5A980-789D-E8D8-EC38-638F93891C3D}"/>
                  </a:ext>
                </a:extLst>
              </p:cNvPr>
              <p:cNvCxnSpPr>
                <a:cxnSpLocks/>
              </p:cNvCxnSpPr>
              <p:nvPr/>
            </p:nvCxnSpPr>
            <p:spPr>
              <a:xfrm>
                <a:off x="2436019" y="4357688"/>
                <a:ext cx="0" cy="277812"/>
              </a:xfrm>
              <a:prstGeom prst="line">
                <a:avLst/>
              </a:prstGeom>
              <a:ln w="28575">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53" name="Straight Connector 52">
                <a:extLst>
                  <a:ext uri="{FF2B5EF4-FFF2-40B4-BE49-F238E27FC236}">
                    <a16:creationId xmlns:a16="http://schemas.microsoft.com/office/drawing/2014/main" id="{07BA8130-1ED3-80B9-9E99-8DBE835E3841}"/>
                  </a:ext>
                </a:extLst>
              </p:cNvPr>
              <p:cNvCxnSpPr>
                <a:cxnSpLocks/>
              </p:cNvCxnSpPr>
              <p:nvPr/>
            </p:nvCxnSpPr>
            <p:spPr>
              <a:xfrm flipH="1">
                <a:off x="1863725" y="4635500"/>
                <a:ext cx="572294" cy="0"/>
              </a:xfrm>
              <a:prstGeom prst="line">
                <a:avLst/>
              </a:prstGeom>
              <a:ln w="28575">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56" name="Straight Connector 55">
                <a:extLst>
                  <a:ext uri="{FF2B5EF4-FFF2-40B4-BE49-F238E27FC236}">
                    <a16:creationId xmlns:a16="http://schemas.microsoft.com/office/drawing/2014/main" id="{750B1B08-E27C-88A8-488A-3FD0E113B0B9}"/>
                  </a:ext>
                </a:extLst>
              </p:cNvPr>
              <p:cNvCxnSpPr>
                <a:cxnSpLocks/>
              </p:cNvCxnSpPr>
              <p:nvPr/>
            </p:nvCxnSpPr>
            <p:spPr>
              <a:xfrm>
                <a:off x="1867694" y="2851150"/>
                <a:ext cx="0" cy="1784350"/>
              </a:xfrm>
              <a:prstGeom prst="line">
                <a:avLst/>
              </a:prstGeom>
              <a:ln w="28575">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58" name="Straight Connector 57">
                <a:extLst>
                  <a:ext uri="{FF2B5EF4-FFF2-40B4-BE49-F238E27FC236}">
                    <a16:creationId xmlns:a16="http://schemas.microsoft.com/office/drawing/2014/main" id="{53A2067C-A9E1-C8D1-F29F-68FC9E774E00}"/>
                  </a:ext>
                </a:extLst>
              </p:cNvPr>
              <p:cNvCxnSpPr>
                <a:cxnSpLocks/>
              </p:cNvCxnSpPr>
              <p:nvPr/>
            </p:nvCxnSpPr>
            <p:spPr>
              <a:xfrm flipH="1">
                <a:off x="1867694" y="2851150"/>
                <a:ext cx="1359693" cy="0"/>
              </a:xfrm>
              <a:prstGeom prst="line">
                <a:avLst/>
              </a:prstGeom>
              <a:ln w="28575">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60" name="Straight Connector 59">
                <a:extLst>
                  <a:ext uri="{FF2B5EF4-FFF2-40B4-BE49-F238E27FC236}">
                    <a16:creationId xmlns:a16="http://schemas.microsoft.com/office/drawing/2014/main" id="{D73404AE-CCC2-0DB2-599A-A70E359501C4}"/>
                  </a:ext>
                </a:extLst>
              </p:cNvPr>
              <p:cNvCxnSpPr>
                <a:cxnSpLocks/>
              </p:cNvCxnSpPr>
              <p:nvPr/>
            </p:nvCxnSpPr>
            <p:spPr>
              <a:xfrm>
                <a:off x="3234531" y="2833688"/>
                <a:ext cx="0" cy="228600"/>
              </a:xfrm>
              <a:prstGeom prst="line">
                <a:avLst/>
              </a:prstGeom>
              <a:ln w="28575">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62" name="Straight Connector 61">
                <a:extLst>
                  <a:ext uri="{FF2B5EF4-FFF2-40B4-BE49-F238E27FC236}">
                    <a16:creationId xmlns:a16="http://schemas.microsoft.com/office/drawing/2014/main" id="{577580B4-FA85-AEFC-265A-AF8DA3424D8D}"/>
                  </a:ext>
                </a:extLst>
              </p:cNvPr>
              <p:cNvCxnSpPr>
                <a:cxnSpLocks/>
              </p:cNvCxnSpPr>
              <p:nvPr/>
            </p:nvCxnSpPr>
            <p:spPr>
              <a:xfrm>
                <a:off x="3234531" y="3062288"/>
                <a:ext cx="48419" cy="342899"/>
              </a:xfrm>
              <a:prstGeom prst="line">
                <a:avLst/>
              </a:prstGeom>
              <a:ln w="28575">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65" name="Straight Connector 64">
                <a:extLst>
                  <a:ext uri="{FF2B5EF4-FFF2-40B4-BE49-F238E27FC236}">
                    <a16:creationId xmlns:a16="http://schemas.microsoft.com/office/drawing/2014/main" id="{1D4C0899-ABC5-5D75-118C-8FCE3F29C6A8}"/>
                  </a:ext>
                </a:extLst>
              </p:cNvPr>
              <p:cNvCxnSpPr>
                <a:cxnSpLocks/>
              </p:cNvCxnSpPr>
              <p:nvPr/>
            </p:nvCxnSpPr>
            <p:spPr>
              <a:xfrm>
                <a:off x="3282950" y="3405187"/>
                <a:ext cx="0" cy="92869"/>
              </a:xfrm>
              <a:prstGeom prst="line">
                <a:avLst/>
              </a:prstGeom>
              <a:ln w="28575">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67" name="Straight Connector 66">
                <a:extLst>
                  <a:ext uri="{FF2B5EF4-FFF2-40B4-BE49-F238E27FC236}">
                    <a16:creationId xmlns:a16="http://schemas.microsoft.com/office/drawing/2014/main" id="{94941CEE-5E28-FDD6-FD62-309F9E10E78B}"/>
                  </a:ext>
                </a:extLst>
              </p:cNvPr>
              <p:cNvCxnSpPr>
                <a:cxnSpLocks/>
              </p:cNvCxnSpPr>
              <p:nvPr/>
            </p:nvCxnSpPr>
            <p:spPr>
              <a:xfrm flipH="1">
                <a:off x="3282950" y="3491706"/>
                <a:ext cx="95250" cy="0"/>
              </a:xfrm>
              <a:prstGeom prst="line">
                <a:avLst/>
              </a:prstGeom>
              <a:ln w="28575">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70" name="Straight Connector 69">
                <a:extLst>
                  <a:ext uri="{FF2B5EF4-FFF2-40B4-BE49-F238E27FC236}">
                    <a16:creationId xmlns:a16="http://schemas.microsoft.com/office/drawing/2014/main" id="{CF9AC5B4-D499-5AF8-2998-1B0CBB39691E}"/>
                  </a:ext>
                </a:extLst>
              </p:cNvPr>
              <p:cNvCxnSpPr>
                <a:cxnSpLocks/>
              </p:cNvCxnSpPr>
              <p:nvPr/>
            </p:nvCxnSpPr>
            <p:spPr>
              <a:xfrm flipH="1">
                <a:off x="3370262" y="3014663"/>
                <a:ext cx="3969" cy="476249"/>
              </a:xfrm>
              <a:prstGeom prst="line">
                <a:avLst/>
              </a:prstGeom>
              <a:ln w="28575">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73" name="Straight Connector 72">
                <a:extLst>
                  <a:ext uri="{FF2B5EF4-FFF2-40B4-BE49-F238E27FC236}">
                    <a16:creationId xmlns:a16="http://schemas.microsoft.com/office/drawing/2014/main" id="{AFBF9123-17CA-3CE8-6CEC-B88369EE6999}"/>
                  </a:ext>
                </a:extLst>
              </p:cNvPr>
              <p:cNvCxnSpPr>
                <a:cxnSpLocks/>
              </p:cNvCxnSpPr>
              <p:nvPr/>
            </p:nvCxnSpPr>
            <p:spPr>
              <a:xfrm flipH="1">
                <a:off x="3370262" y="3021806"/>
                <a:ext cx="131761" cy="0"/>
              </a:xfrm>
              <a:prstGeom prst="line">
                <a:avLst/>
              </a:prstGeom>
              <a:ln w="28575">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76" name="Straight Connector 75">
                <a:extLst>
                  <a:ext uri="{FF2B5EF4-FFF2-40B4-BE49-F238E27FC236}">
                    <a16:creationId xmlns:a16="http://schemas.microsoft.com/office/drawing/2014/main" id="{B7AA3F63-9D80-FA6F-FE71-6BB5D6055FB7}"/>
                  </a:ext>
                </a:extLst>
              </p:cNvPr>
              <p:cNvCxnSpPr>
                <a:cxnSpLocks/>
              </p:cNvCxnSpPr>
              <p:nvPr/>
            </p:nvCxnSpPr>
            <p:spPr>
              <a:xfrm flipH="1">
                <a:off x="3490910" y="3014663"/>
                <a:ext cx="3969" cy="476249"/>
              </a:xfrm>
              <a:prstGeom prst="line">
                <a:avLst/>
              </a:prstGeom>
              <a:ln w="28575">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77" name="Straight Connector 76">
                <a:extLst>
                  <a:ext uri="{FF2B5EF4-FFF2-40B4-BE49-F238E27FC236}">
                    <a16:creationId xmlns:a16="http://schemas.microsoft.com/office/drawing/2014/main" id="{ADB42EC3-25F1-C479-89F6-E43E0E62CC5F}"/>
                  </a:ext>
                </a:extLst>
              </p:cNvPr>
              <p:cNvCxnSpPr>
                <a:cxnSpLocks/>
              </p:cNvCxnSpPr>
              <p:nvPr/>
            </p:nvCxnSpPr>
            <p:spPr>
              <a:xfrm flipH="1">
                <a:off x="3497260" y="3490117"/>
                <a:ext cx="95250" cy="0"/>
              </a:xfrm>
              <a:prstGeom prst="line">
                <a:avLst/>
              </a:prstGeom>
              <a:ln w="28575">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78" name="Straight Connector 77">
                <a:extLst>
                  <a:ext uri="{FF2B5EF4-FFF2-40B4-BE49-F238E27FC236}">
                    <a16:creationId xmlns:a16="http://schemas.microsoft.com/office/drawing/2014/main" id="{0306FBCC-5A43-45F5-46A1-55C244A97DDB}"/>
                  </a:ext>
                </a:extLst>
              </p:cNvPr>
              <p:cNvCxnSpPr>
                <a:cxnSpLocks/>
              </p:cNvCxnSpPr>
              <p:nvPr/>
            </p:nvCxnSpPr>
            <p:spPr>
              <a:xfrm flipH="1">
                <a:off x="3584572" y="3013074"/>
                <a:ext cx="3969" cy="476249"/>
              </a:xfrm>
              <a:prstGeom prst="line">
                <a:avLst/>
              </a:prstGeom>
              <a:ln w="28575">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79" name="Straight Connector 78">
                <a:extLst>
                  <a:ext uri="{FF2B5EF4-FFF2-40B4-BE49-F238E27FC236}">
                    <a16:creationId xmlns:a16="http://schemas.microsoft.com/office/drawing/2014/main" id="{03676114-7B30-AED3-063C-14949047BBD3}"/>
                  </a:ext>
                </a:extLst>
              </p:cNvPr>
              <p:cNvCxnSpPr>
                <a:cxnSpLocks/>
              </p:cNvCxnSpPr>
              <p:nvPr/>
            </p:nvCxnSpPr>
            <p:spPr>
              <a:xfrm flipH="1">
                <a:off x="3594887" y="3019424"/>
                <a:ext cx="131761" cy="0"/>
              </a:xfrm>
              <a:prstGeom prst="line">
                <a:avLst/>
              </a:prstGeom>
              <a:ln w="28575">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80" name="Straight Connector 79">
                <a:extLst>
                  <a:ext uri="{FF2B5EF4-FFF2-40B4-BE49-F238E27FC236}">
                    <a16:creationId xmlns:a16="http://schemas.microsoft.com/office/drawing/2014/main" id="{ACCB0B6B-1620-C133-28D5-35247FC417F2}"/>
                  </a:ext>
                </a:extLst>
              </p:cNvPr>
              <p:cNvCxnSpPr>
                <a:cxnSpLocks/>
              </p:cNvCxnSpPr>
              <p:nvPr/>
            </p:nvCxnSpPr>
            <p:spPr>
              <a:xfrm flipH="1">
                <a:off x="3715535" y="3012281"/>
                <a:ext cx="3969" cy="695325"/>
              </a:xfrm>
              <a:prstGeom prst="line">
                <a:avLst/>
              </a:prstGeom>
              <a:ln w="28575">
                <a:solidFill>
                  <a:srgbClr val="00B0F0"/>
                </a:solidFill>
              </a:ln>
            </p:spPr>
            <p:style>
              <a:lnRef idx="1">
                <a:schemeClr val="accent1"/>
              </a:lnRef>
              <a:fillRef idx="0">
                <a:schemeClr val="accent1"/>
              </a:fillRef>
              <a:effectRef idx="0">
                <a:schemeClr val="accent1"/>
              </a:effectRef>
              <a:fontRef idx="minor">
                <a:schemeClr val="tx1"/>
              </a:fontRef>
            </p:style>
          </p:cxnSp>
          <p:sp>
            <p:nvSpPr>
              <p:cNvPr id="84" name="Arrow: Left 83">
                <a:extLst>
                  <a:ext uri="{FF2B5EF4-FFF2-40B4-BE49-F238E27FC236}">
                    <a16:creationId xmlns:a16="http://schemas.microsoft.com/office/drawing/2014/main" id="{40ED74AC-C9EE-CA51-4D73-461CD0C40996}"/>
                  </a:ext>
                </a:extLst>
              </p:cNvPr>
              <p:cNvSpPr/>
              <p:nvPr/>
            </p:nvSpPr>
            <p:spPr>
              <a:xfrm>
                <a:off x="4825023" y="5594565"/>
                <a:ext cx="219074" cy="108000"/>
              </a:xfrm>
              <a:prstGeom prst="leftArrow">
                <a:avLst/>
              </a:prstGeom>
              <a:solidFill>
                <a:srgbClr val="00B0F0">
                  <a:alpha val="50000"/>
                </a:srgbClr>
              </a:solidFill>
              <a:ln w="6350">
                <a:solidFill>
                  <a:schemeClr val="tx2">
                    <a:lumMod val="75000"/>
                    <a:lumOff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5" name="Arrow: Left 84">
                <a:extLst>
                  <a:ext uri="{FF2B5EF4-FFF2-40B4-BE49-F238E27FC236}">
                    <a16:creationId xmlns:a16="http://schemas.microsoft.com/office/drawing/2014/main" id="{761BC062-B7B8-7C76-E4BE-F90F2E5CDD42}"/>
                  </a:ext>
                </a:extLst>
              </p:cNvPr>
              <p:cNvSpPr/>
              <p:nvPr/>
            </p:nvSpPr>
            <p:spPr>
              <a:xfrm rot="10800000">
                <a:off x="2562411" y="2678008"/>
                <a:ext cx="219074" cy="108000"/>
              </a:xfrm>
              <a:prstGeom prst="leftArrow">
                <a:avLst/>
              </a:prstGeom>
              <a:solidFill>
                <a:srgbClr val="00B0F0">
                  <a:alpha val="50000"/>
                </a:srgbClr>
              </a:solidFill>
              <a:ln w="6350">
                <a:solidFill>
                  <a:schemeClr val="tx2">
                    <a:lumMod val="75000"/>
                    <a:lumOff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86" name="Straight Connector 85">
                <a:extLst>
                  <a:ext uri="{FF2B5EF4-FFF2-40B4-BE49-F238E27FC236}">
                    <a16:creationId xmlns:a16="http://schemas.microsoft.com/office/drawing/2014/main" id="{F92AFEB1-A3DA-7005-563E-5882E172474E}"/>
                  </a:ext>
                </a:extLst>
              </p:cNvPr>
              <p:cNvCxnSpPr>
                <a:cxnSpLocks/>
              </p:cNvCxnSpPr>
              <p:nvPr/>
            </p:nvCxnSpPr>
            <p:spPr>
              <a:xfrm flipH="1" flipV="1">
                <a:off x="3715535" y="3706018"/>
                <a:ext cx="1185078" cy="1588"/>
              </a:xfrm>
              <a:prstGeom prst="line">
                <a:avLst/>
              </a:prstGeom>
              <a:ln w="28575">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89" name="Straight Connector 88">
                <a:extLst>
                  <a:ext uri="{FF2B5EF4-FFF2-40B4-BE49-F238E27FC236}">
                    <a16:creationId xmlns:a16="http://schemas.microsoft.com/office/drawing/2014/main" id="{D6FA45BC-0848-6622-3CC4-B0EEE81B7ABC}"/>
                  </a:ext>
                </a:extLst>
              </p:cNvPr>
              <p:cNvCxnSpPr>
                <a:cxnSpLocks/>
              </p:cNvCxnSpPr>
              <p:nvPr/>
            </p:nvCxnSpPr>
            <p:spPr>
              <a:xfrm flipH="1">
                <a:off x="4896644" y="3190875"/>
                <a:ext cx="3969" cy="515143"/>
              </a:xfrm>
              <a:prstGeom prst="line">
                <a:avLst/>
              </a:prstGeom>
              <a:ln w="28575">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91" name="Straight Connector 90">
                <a:extLst>
                  <a:ext uri="{FF2B5EF4-FFF2-40B4-BE49-F238E27FC236}">
                    <a16:creationId xmlns:a16="http://schemas.microsoft.com/office/drawing/2014/main" id="{040D0B45-E758-BB49-FDF5-C8928C8CFB99}"/>
                  </a:ext>
                </a:extLst>
              </p:cNvPr>
              <p:cNvCxnSpPr>
                <a:cxnSpLocks/>
              </p:cNvCxnSpPr>
              <p:nvPr/>
            </p:nvCxnSpPr>
            <p:spPr>
              <a:xfrm flipH="1">
                <a:off x="4896644" y="3190875"/>
                <a:ext cx="408781" cy="0"/>
              </a:xfrm>
              <a:prstGeom prst="line">
                <a:avLst/>
              </a:prstGeom>
              <a:ln w="28575">
                <a:solidFill>
                  <a:srgbClr val="00B0F0"/>
                </a:solidFill>
              </a:ln>
            </p:spPr>
            <p:style>
              <a:lnRef idx="1">
                <a:schemeClr val="accent1"/>
              </a:lnRef>
              <a:fillRef idx="0">
                <a:schemeClr val="accent1"/>
              </a:fillRef>
              <a:effectRef idx="0">
                <a:schemeClr val="accent1"/>
              </a:effectRef>
              <a:fontRef idx="minor">
                <a:schemeClr val="tx1"/>
              </a:fontRef>
            </p:style>
          </p:cxnSp>
          <p:sp>
            <p:nvSpPr>
              <p:cNvPr id="93" name="Rectangle 92">
                <a:extLst>
                  <a:ext uri="{FF2B5EF4-FFF2-40B4-BE49-F238E27FC236}">
                    <a16:creationId xmlns:a16="http://schemas.microsoft.com/office/drawing/2014/main" id="{4CAEB4A1-CC07-0946-5F87-0BFC29A03D9F}"/>
                  </a:ext>
                </a:extLst>
              </p:cNvPr>
              <p:cNvSpPr/>
              <p:nvPr/>
            </p:nvSpPr>
            <p:spPr>
              <a:xfrm>
                <a:off x="5322092" y="3228974"/>
                <a:ext cx="233345" cy="295269"/>
              </a:xfrm>
              <a:prstGeom prst="rect">
                <a:avLst/>
              </a:prstGeom>
              <a:solidFill>
                <a:schemeClr val="accent1">
                  <a:lumMod val="20000"/>
                  <a:lumOff val="80000"/>
                  <a:alpha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94" name="Straight Connector 93">
                <a:extLst>
                  <a:ext uri="{FF2B5EF4-FFF2-40B4-BE49-F238E27FC236}">
                    <a16:creationId xmlns:a16="http://schemas.microsoft.com/office/drawing/2014/main" id="{8B4FADFA-A701-9942-9D53-C3620E898A4C}"/>
                  </a:ext>
                </a:extLst>
              </p:cNvPr>
              <p:cNvCxnSpPr>
                <a:cxnSpLocks/>
              </p:cNvCxnSpPr>
              <p:nvPr/>
            </p:nvCxnSpPr>
            <p:spPr>
              <a:xfrm>
                <a:off x="5438764" y="3509479"/>
                <a:ext cx="0" cy="2113498"/>
              </a:xfrm>
              <a:prstGeom prst="line">
                <a:avLst/>
              </a:prstGeom>
              <a:ln w="28575">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96" name="Straight Connector 95">
                <a:extLst>
                  <a:ext uri="{FF2B5EF4-FFF2-40B4-BE49-F238E27FC236}">
                    <a16:creationId xmlns:a16="http://schemas.microsoft.com/office/drawing/2014/main" id="{F5B8D3F5-EB7E-8DE1-A4B7-F5003F9CF8BF}"/>
                  </a:ext>
                </a:extLst>
              </p:cNvPr>
              <p:cNvCxnSpPr>
                <a:cxnSpLocks/>
              </p:cNvCxnSpPr>
              <p:nvPr/>
            </p:nvCxnSpPr>
            <p:spPr>
              <a:xfrm flipH="1">
                <a:off x="5438764" y="5618055"/>
                <a:ext cx="1434476" cy="0"/>
              </a:xfrm>
              <a:prstGeom prst="line">
                <a:avLst/>
              </a:prstGeom>
              <a:ln w="28575">
                <a:solidFill>
                  <a:srgbClr val="00B0F0"/>
                </a:solidFill>
              </a:ln>
            </p:spPr>
            <p:style>
              <a:lnRef idx="1">
                <a:schemeClr val="accent1"/>
              </a:lnRef>
              <a:fillRef idx="0">
                <a:schemeClr val="accent1"/>
              </a:fillRef>
              <a:effectRef idx="0">
                <a:schemeClr val="accent1"/>
              </a:effectRef>
              <a:fontRef idx="minor">
                <a:schemeClr val="tx1"/>
              </a:fontRef>
            </p:style>
          </p:cxnSp>
          <p:sp>
            <p:nvSpPr>
              <p:cNvPr id="110" name="Arrow: Left 109">
                <a:extLst>
                  <a:ext uri="{FF2B5EF4-FFF2-40B4-BE49-F238E27FC236}">
                    <a16:creationId xmlns:a16="http://schemas.microsoft.com/office/drawing/2014/main" id="{EFF9B83F-CF5E-B464-B8CA-685FDB97AA6A}"/>
                  </a:ext>
                </a:extLst>
              </p:cNvPr>
              <p:cNvSpPr/>
              <p:nvPr/>
            </p:nvSpPr>
            <p:spPr>
              <a:xfrm rot="10800000">
                <a:off x="4193203" y="3549056"/>
                <a:ext cx="219074" cy="108000"/>
              </a:xfrm>
              <a:prstGeom prst="leftArrow">
                <a:avLst/>
              </a:prstGeom>
              <a:solidFill>
                <a:srgbClr val="00B0F0">
                  <a:alpha val="50000"/>
                </a:srgbClr>
              </a:solidFill>
              <a:ln w="6350">
                <a:solidFill>
                  <a:schemeClr val="tx2">
                    <a:lumMod val="75000"/>
                    <a:lumOff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1" name="Arrow: Left 110">
                <a:extLst>
                  <a:ext uri="{FF2B5EF4-FFF2-40B4-BE49-F238E27FC236}">
                    <a16:creationId xmlns:a16="http://schemas.microsoft.com/office/drawing/2014/main" id="{E50E91B9-8B83-9312-2525-CBA3E240DCA0}"/>
                  </a:ext>
                </a:extLst>
              </p:cNvPr>
              <p:cNvSpPr/>
              <p:nvPr/>
            </p:nvSpPr>
            <p:spPr>
              <a:xfrm rot="5400000">
                <a:off x="1874830" y="3652018"/>
                <a:ext cx="219074" cy="108000"/>
              </a:xfrm>
              <a:prstGeom prst="leftArrow">
                <a:avLst/>
              </a:prstGeom>
              <a:solidFill>
                <a:srgbClr val="00B0F0">
                  <a:alpha val="50000"/>
                </a:srgbClr>
              </a:solidFill>
              <a:ln w="6350">
                <a:solidFill>
                  <a:schemeClr val="tx2">
                    <a:lumMod val="75000"/>
                    <a:lumOff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12" name="Arrow: Left 111">
                <a:extLst>
                  <a:ext uri="{FF2B5EF4-FFF2-40B4-BE49-F238E27FC236}">
                    <a16:creationId xmlns:a16="http://schemas.microsoft.com/office/drawing/2014/main" id="{CC2E8FE5-E41D-2AA0-A7A8-E7718DC25B28}"/>
                  </a:ext>
                </a:extLst>
              </p:cNvPr>
              <p:cNvSpPr/>
              <p:nvPr/>
            </p:nvSpPr>
            <p:spPr>
              <a:xfrm rot="16200000">
                <a:off x="5208400" y="3711831"/>
                <a:ext cx="219074" cy="108000"/>
              </a:xfrm>
              <a:prstGeom prst="leftArrow">
                <a:avLst/>
              </a:prstGeom>
              <a:solidFill>
                <a:srgbClr val="00B0F0">
                  <a:alpha val="50000"/>
                </a:srgbClr>
              </a:solidFill>
              <a:ln w="6350">
                <a:solidFill>
                  <a:schemeClr val="tx2">
                    <a:lumMod val="75000"/>
                    <a:lumOff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grpSp>
      </p:grpSp>
      <p:grpSp>
        <p:nvGrpSpPr>
          <p:cNvPr id="120" name="Group 119">
            <a:extLst>
              <a:ext uri="{FF2B5EF4-FFF2-40B4-BE49-F238E27FC236}">
                <a16:creationId xmlns:a16="http://schemas.microsoft.com/office/drawing/2014/main" id="{BE7F2EB0-93F6-63EB-5AC1-7AE59E161B95}"/>
              </a:ext>
            </a:extLst>
          </p:cNvPr>
          <p:cNvGrpSpPr/>
          <p:nvPr/>
        </p:nvGrpSpPr>
        <p:grpSpPr>
          <a:xfrm>
            <a:off x="7163594" y="1187450"/>
            <a:ext cx="2301081" cy="3285838"/>
            <a:chOff x="6452394" y="1187450"/>
            <a:chExt cx="2301081" cy="3285838"/>
          </a:xfrm>
        </p:grpSpPr>
        <p:cxnSp>
          <p:nvCxnSpPr>
            <p:cNvPr id="98" name="Straight Connector 97">
              <a:extLst>
                <a:ext uri="{FF2B5EF4-FFF2-40B4-BE49-F238E27FC236}">
                  <a16:creationId xmlns:a16="http://schemas.microsoft.com/office/drawing/2014/main" id="{CB086FE0-D49F-D4D8-B348-53441AF82D5E}"/>
                </a:ext>
              </a:extLst>
            </p:cNvPr>
            <p:cNvCxnSpPr>
              <a:cxnSpLocks/>
            </p:cNvCxnSpPr>
            <p:nvPr/>
          </p:nvCxnSpPr>
          <p:spPr>
            <a:xfrm>
              <a:off x="6458744" y="3743325"/>
              <a:ext cx="0" cy="729963"/>
            </a:xfrm>
            <a:prstGeom prst="line">
              <a:avLst/>
            </a:prstGeom>
            <a:ln w="28575">
              <a:solidFill>
                <a:schemeClr val="tx1">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101" name="Straight Connector 100">
              <a:extLst>
                <a:ext uri="{FF2B5EF4-FFF2-40B4-BE49-F238E27FC236}">
                  <a16:creationId xmlns:a16="http://schemas.microsoft.com/office/drawing/2014/main" id="{AED99450-74CD-576A-F7C6-8DD18BA71A7A}"/>
                </a:ext>
              </a:extLst>
            </p:cNvPr>
            <p:cNvCxnSpPr>
              <a:cxnSpLocks/>
            </p:cNvCxnSpPr>
            <p:nvPr/>
          </p:nvCxnSpPr>
          <p:spPr>
            <a:xfrm flipH="1">
              <a:off x="6452394" y="3736975"/>
              <a:ext cx="789781" cy="0"/>
            </a:xfrm>
            <a:prstGeom prst="line">
              <a:avLst/>
            </a:prstGeom>
            <a:ln w="28575">
              <a:solidFill>
                <a:schemeClr val="tx1">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103" name="Straight Connector 102">
              <a:extLst>
                <a:ext uri="{FF2B5EF4-FFF2-40B4-BE49-F238E27FC236}">
                  <a16:creationId xmlns:a16="http://schemas.microsoft.com/office/drawing/2014/main" id="{341C2AE7-6358-CAB1-2006-61D1EA21F9EF}"/>
                </a:ext>
              </a:extLst>
            </p:cNvPr>
            <p:cNvCxnSpPr>
              <a:cxnSpLocks/>
            </p:cNvCxnSpPr>
            <p:nvPr/>
          </p:nvCxnSpPr>
          <p:spPr>
            <a:xfrm flipH="1">
              <a:off x="7759700" y="3994150"/>
              <a:ext cx="993775" cy="0"/>
            </a:xfrm>
            <a:prstGeom prst="line">
              <a:avLst/>
            </a:prstGeom>
            <a:ln w="28575">
              <a:solidFill>
                <a:schemeClr val="tx1">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105" name="Straight Connector 104">
              <a:extLst>
                <a:ext uri="{FF2B5EF4-FFF2-40B4-BE49-F238E27FC236}">
                  <a16:creationId xmlns:a16="http://schemas.microsoft.com/office/drawing/2014/main" id="{D169BE88-7B57-2003-0B62-C6AF45C7C8B2}"/>
                </a:ext>
              </a:extLst>
            </p:cNvPr>
            <p:cNvCxnSpPr>
              <a:cxnSpLocks/>
            </p:cNvCxnSpPr>
            <p:nvPr/>
          </p:nvCxnSpPr>
          <p:spPr>
            <a:xfrm>
              <a:off x="8753475" y="3989675"/>
              <a:ext cx="0" cy="137825"/>
            </a:xfrm>
            <a:prstGeom prst="line">
              <a:avLst/>
            </a:prstGeom>
            <a:ln w="28575">
              <a:solidFill>
                <a:schemeClr val="tx1">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107" name="Straight Connector 106">
              <a:extLst>
                <a:ext uri="{FF2B5EF4-FFF2-40B4-BE49-F238E27FC236}">
                  <a16:creationId xmlns:a16="http://schemas.microsoft.com/office/drawing/2014/main" id="{7CC151B6-3551-2A2A-FEF3-3FDA3E6C25C6}"/>
                </a:ext>
              </a:extLst>
            </p:cNvPr>
            <p:cNvCxnSpPr>
              <a:cxnSpLocks/>
            </p:cNvCxnSpPr>
            <p:nvPr/>
          </p:nvCxnSpPr>
          <p:spPr>
            <a:xfrm flipH="1">
              <a:off x="7759700" y="4133850"/>
              <a:ext cx="993775" cy="0"/>
            </a:xfrm>
            <a:prstGeom prst="line">
              <a:avLst/>
            </a:prstGeom>
            <a:ln w="28575">
              <a:solidFill>
                <a:schemeClr val="tx1">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108" name="Straight Connector 107">
              <a:extLst>
                <a:ext uri="{FF2B5EF4-FFF2-40B4-BE49-F238E27FC236}">
                  <a16:creationId xmlns:a16="http://schemas.microsoft.com/office/drawing/2014/main" id="{E0787A4C-45FB-1E32-C457-82481F5F93C1}"/>
                </a:ext>
              </a:extLst>
            </p:cNvPr>
            <p:cNvCxnSpPr>
              <a:cxnSpLocks/>
            </p:cNvCxnSpPr>
            <p:nvPr/>
          </p:nvCxnSpPr>
          <p:spPr>
            <a:xfrm flipH="1">
              <a:off x="6959600" y="1250950"/>
              <a:ext cx="282575" cy="0"/>
            </a:xfrm>
            <a:prstGeom prst="line">
              <a:avLst/>
            </a:prstGeom>
            <a:ln w="28575">
              <a:solidFill>
                <a:schemeClr val="tx1">
                  <a:lumMod val="60000"/>
                  <a:lumOff val="40000"/>
                </a:schemeClr>
              </a:solidFill>
            </a:ln>
          </p:spPr>
          <p:style>
            <a:lnRef idx="1">
              <a:schemeClr val="accent1"/>
            </a:lnRef>
            <a:fillRef idx="0">
              <a:schemeClr val="accent1"/>
            </a:fillRef>
            <a:effectRef idx="0">
              <a:schemeClr val="accent1"/>
            </a:effectRef>
            <a:fontRef idx="minor">
              <a:schemeClr val="tx1"/>
            </a:fontRef>
          </p:style>
        </p:cxnSp>
        <p:sp>
          <p:nvSpPr>
            <p:cNvPr id="114" name="Arrow: Left 113">
              <a:extLst>
                <a:ext uri="{FF2B5EF4-FFF2-40B4-BE49-F238E27FC236}">
                  <a16:creationId xmlns:a16="http://schemas.microsoft.com/office/drawing/2014/main" id="{0CFC87ED-FD7E-24CB-B1CC-EEE129D093C4}"/>
                </a:ext>
              </a:extLst>
            </p:cNvPr>
            <p:cNvSpPr/>
            <p:nvPr/>
          </p:nvSpPr>
          <p:spPr>
            <a:xfrm rot="10800000">
              <a:off x="6789152" y="3539897"/>
              <a:ext cx="219074" cy="108000"/>
            </a:xfrm>
            <a:prstGeom prst="leftArrow">
              <a:avLst/>
            </a:prstGeom>
            <a:solidFill>
              <a:schemeClr val="tx1">
                <a:lumMod val="60000"/>
                <a:lumOff val="40000"/>
                <a:alpha val="50000"/>
              </a:schemeClr>
            </a:solidFill>
            <a:ln w="6350">
              <a:solidFill>
                <a:schemeClr val="tx2">
                  <a:lumMod val="75000"/>
                  <a:lumOff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16" name="Straight Connector 115">
              <a:extLst>
                <a:ext uri="{FF2B5EF4-FFF2-40B4-BE49-F238E27FC236}">
                  <a16:creationId xmlns:a16="http://schemas.microsoft.com/office/drawing/2014/main" id="{6EC5E110-65E2-BB05-F869-E398988C98AB}"/>
                </a:ext>
              </a:extLst>
            </p:cNvPr>
            <p:cNvCxnSpPr>
              <a:cxnSpLocks/>
            </p:cNvCxnSpPr>
            <p:nvPr/>
          </p:nvCxnSpPr>
          <p:spPr>
            <a:xfrm flipH="1" flipV="1">
              <a:off x="7429500" y="3736975"/>
              <a:ext cx="159147" cy="257175"/>
            </a:xfrm>
            <a:prstGeom prst="line">
              <a:avLst/>
            </a:prstGeom>
            <a:ln w="28575">
              <a:solidFill>
                <a:schemeClr val="tx1">
                  <a:lumMod val="60000"/>
                  <a:lumOff val="40000"/>
                </a:schemeClr>
              </a:solidFill>
              <a:prstDash val="sysDot"/>
            </a:ln>
          </p:spPr>
          <p:style>
            <a:lnRef idx="1">
              <a:schemeClr val="accent1"/>
            </a:lnRef>
            <a:fillRef idx="0">
              <a:schemeClr val="accent1"/>
            </a:fillRef>
            <a:effectRef idx="0">
              <a:schemeClr val="accent1"/>
            </a:effectRef>
            <a:fontRef idx="minor">
              <a:schemeClr val="tx1"/>
            </a:fontRef>
          </p:style>
        </p:cxnSp>
        <p:sp>
          <p:nvSpPr>
            <p:cNvPr id="119" name="Arrow: Left 118">
              <a:extLst>
                <a:ext uri="{FF2B5EF4-FFF2-40B4-BE49-F238E27FC236}">
                  <a16:creationId xmlns:a16="http://schemas.microsoft.com/office/drawing/2014/main" id="{CF8D8966-D3AB-4C5B-1320-5F7779095793}"/>
                </a:ext>
              </a:extLst>
            </p:cNvPr>
            <p:cNvSpPr/>
            <p:nvPr/>
          </p:nvSpPr>
          <p:spPr>
            <a:xfrm>
              <a:off x="7453710" y="1187450"/>
              <a:ext cx="219074" cy="108000"/>
            </a:xfrm>
            <a:prstGeom prst="leftArrow">
              <a:avLst/>
            </a:prstGeom>
            <a:solidFill>
              <a:schemeClr val="tx1">
                <a:lumMod val="60000"/>
                <a:lumOff val="40000"/>
                <a:alpha val="50000"/>
              </a:schemeClr>
            </a:solidFill>
            <a:ln w="6350">
              <a:solidFill>
                <a:schemeClr val="tx2">
                  <a:lumMod val="75000"/>
                  <a:lumOff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170" name="Group 169">
            <a:extLst>
              <a:ext uri="{FF2B5EF4-FFF2-40B4-BE49-F238E27FC236}">
                <a16:creationId xmlns:a16="http://schemas.microsoft.com/office/drawing/2014/main" id="{80596BCB-FDDF-7862-89A7-BDA83D9CF86D}"/>
              </a:ext>
            </a:extLst>
          </p:cNvPr>
          <p:cNvGrpSpPr/>
          <p:nvPr/>
        </p:nvGrpSpPr>
        <p:grpSpPr>
          <a:xfrm>
            <a:off x="3883025" y="1111250"/>
            <a:ext cx="3789571" cy="3630469"/>
            <a:chOff x="3171825" y="1111250"/>
            <a:chExt cx="3789571" cy="3630469"/>
          </a:xfrm>
        </p:grpSpPr>
        <p:cxnSp>
          <p:nvCxnSpPr>
            <p:cNvPr id="121" name="Straight Connector 120">
              <a:extLst>
                <a:ext uri="{FF2B5EF4-FFF2-40B4-BE49-F238E27FC236}">
                  <a16:creationId xmlns:a16="http://schemas.microsoft.com/office/drawing/2014/main" id="{AFEAE177-589F-A194-2872-110171035183}"/>
                </a:ext>
              </a:extLst>
            </p:cNvPr>
            <p:cNvCxnSpPr>
              <a:cxnSpLocks/>
            </p:cNvCxnSpPr>
            <p:nvPr/>
          </p:nvCxnSpPr>
          <p:spPr>
            <a:xfrm>
              <a:off x="6045994" y="1111250"/>
              <a:ext cx="0" cy="3630469"/>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3" name="Straight Connector 122">
              <a:extLst>
                <a:ext uri="{FF2B5EF4-FFF2-40B4-BE49-F238E27FC236}">
                  <a16:creationId xmlns:a16="http://schemas.microsoft.com/office/drawing/2014/main" id="{A33C6A64-9A35-05EA-5E66-92FE749BBE41}"/>
                </a:ext>
              </a:extLst>
            </p:cNvPr>
            <p:cNvCxnSpPr>
              <a:cxnSpLocks/>
            </p:cNvCxnSpPr>
            <p:nvPr/>
          </p:nvCxnSpPr>
          <p:spPr>
            <a:xfrm flipH="1">
              <a:off x="6045994" y="1111250"/>
              <a:ext cx="913606"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6" name="Straight Connector 125">
              <a:extLst>
                <a:ext uri="{FF2B5EF4-FFF2-40B4-BE49-F238E27FC236}">
                  <a16:creationId xmlns:a16="http://schemas.microsoft.com/office/drawing/2014/main" id="{B13967F4-F616-156A-4971-302A8F5F90AA}"/>
                </a:ext>
              </a:extLst>
            </p:cNvPr>
            <p:cNvCxnSpPr>
              <a:cxnSpLocks/>
            </p:cNvCxnSpPr>
            <p:nvPr/>
          </p:nvCxnSpPr>
          <p:spPr>
            <a:xfrm>
              <a:off x="6959600" y="1111250"/>
              <a:ext cx="0" cy="103759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8" name="Straight Connector 127">
              <a:extLst>
                <a:ext uri="{FF2B5EF4-FFF2-40B4-BE49-F238E27FC236}">
                  <a16:creationId xmlns:a16="http://schemas.microsoft.com/office/drawing/2014/main" id="{3F372E6C-3FB4-3796-18EB-4340F6532E57}"/>
                </a:ext>
              </a:extLst>
            </p:cNvPr>
            <p:cNvCxnSpPr>
              <a:cxnSpLocks/>
            </p:cNvCxnSpPr>
            <p:nvPr/>
          </p:nvCxnSpPr>
          <p:spPr>
            <a:xfrm flipH="1">
              <a:off x="6873240" y="2148840"/>
              <a:ext cx="88156"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3" name="Straight Connector 132">
              <a:extLst>
                <a:ext uri="{FF2B5EF4-FFF2-40B4-BE49-F238E27FC236}">
                  <a16:creationId xmlns:a16="http://schemas.microsoft.com/office/drawing/2014/main" id="{98534CD1-0E05-5629-3E88-E78EDF3DB2A4}"/>
                </a:ext>
              </a:extLst>
            </p:cNvPr>
            <p:cNvCxnSpPr>
              <a:cxnSpLocks/>
            </p:cNvCxnSpPr>
            <p:nvPr/>
          </p:nvCxnSpPr>
          <p:spPr>
            <a:xfrm>
              <a:off x="6873240" y="1704975"/>
              <a:ext cx="0" cy="443865"/>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5" name="Straight Connector 134">
              <a:extLst>
                <a:ext uri="{FF2B5EF4-FFF2-40B4-BE49-F238E27FC236}">
                  <a16:creationId xmlns:a16="http://schemas.microsoft.com/office/drawing/2014/main" id="{B480800B-C5D3-A760-3C0B-B904BDEAF3ED}"/>
                </a:ext>
              </a:extLst>
            </p:cNvPr>
            <p:cNvCxnSpPr>
              <a:cxnSpLocks/>
            </p:cNvCxnSpPr>
            <p:nvPr/>
          </p:nvCxnSpPr>
          <p:spPr>
            <a:xfrm flipH="1" flipV="1">
              <a:off x="6686550" y="1704975"/>
              <a:ext cx="190758" cy="952"/>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7" name="Straight Connector 136">
              <a:extLst>
                <a:ext uri="{FF2B5EF4-FFF2-40B4-BE49-F238E27FC236}">
                  <a16:creationId xmlns:a16="http://schemas.microsoft.com/office/drawing/2014/main" id="{2C47C167-8C36-E551-14CE-5CF867104EC2}"/>
                </a:ext>
              </a:extLst>
            </p:cNvPr>
            <p:cNvCxnSpPr>
              <a:cxnSpLocks/>
            </p:cNvCxnSpPr>
            <p:nvPr/>
          </p:nvCxnSpPr>
          <p:spPr>
            <a:xfrm>
              <a:off x="6687502" y="1695450"/>
              <a:ext cx="0" cy="45339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9" name="Straight Connector 138">
              <a:extLst>
                <a:ext uri="{FF2B5EF4-FFF2-40B4-BE49-F238E27FC236}">
                  <a16:creationId xmlns:a16="http://schemas.microsoft.com/office/drawing/2014/main" id="{5B66EDED-7DAD-8763-AF6A-5D7EAD23E625}"/>
                </a:ext>
              </a:extLst>
            </p:cNvPr>
            <p:cNvCxnSpPr>
              <a:cxnSpLocks/>
            </p:cNvCxnSpPr>
            <p:nvPr/>
          </p:nvCxnSpPr>
          <p:spPr>
            <a:xfrm flipH="1">
              <a:off x="6575425" y="2148840"/>
              <a:ext cx="111125"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2" name="Straight Connector 141">
              <a:extLst>
                <a:ext uri="{FF2B5EF4-FFF2-40B4-BE49-F238E27FC236}">
                  <a16:creationId xmlns:a16="http://schemas.microsoft.com/office/drawing/2014/main" id="{3C08770A-F963-C7F9-D8F5-6366430D9DA6}"/>
                </a:ext>
              </a:extLst>
            </p:cNvPr>
            <p:cNvCxnSpPr>
              <a:cxnSpLocks/>
            </p:cNvCxnSpPr>
            <p:nvPr/>
          </p:nvCxnSpPr>
          <p:spPr>
            <a:xfrm>
              <a:off x="6575425" y="1695450"/>
              <a:ext cx="0" cy="443865"/>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3" name="Straight Connector 142">
              <a:extLst>
                <a:ext uri="{FF2B5EF4-FFF2-40B4-BE49-F238E27FC236}">
                  <a16:creationId xmlns:a16="http://schemas.microsoft.com/office/drawing/2014/main" id="{2AE858FF-F758-6B1D-0C00-6A114CCAB2AE}"/>
                </a:ext>
              </a:extLst>
            </p:cNvPr>
            <p:cNvCxnSpPr>
              <a:cxnSpLocks/>
            </p:cNvCxnSpPr>
            <p:nvPr/>
          </p:nvCxnSpPr>
          <p:spPr>
            <a:xfrm flipH="1">
              <a:off x="6426200" y="1701165"/>
              <a:ext cx="149225"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5" name="Straight Connector 144">
              <a:extLst>
                <a:ext uri="{FF2B5EF4-FFF2-40B4-BE49-F238E27FC236}">
                  <a16:creationId xmlns:a16="http://schemas.microsoft.com/office/drawing/2014/main" id="{079F6229-0669-F453-D713-6DDB9B63DAB7}"/>
                </a:ext>
              </a:extLst>
            </p:cNvPr>
            <p:cNvCxnSpPr>
              <a:cxnSpLocks/>
            </p:cNvCxnSpPr>
            <p:nvPr/>
          </p:nvCxnSpPr>
          <p:spPr>
            <a:xfrm>
              <a:off x="6429375" y="1695449"/>
              <a:ext cx="0" cy="443865"/>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6" name="Straight Connector 145">
              <a:extLst>
                <a:ext uri="{FF2B5EF4-FFF2-40B4-BE49-F238E27FC236}">
                  <a16:creationId xmlns:a16="http://schemas.microsoft.com/office/drawing/2014/main" id="{A58A57AC-B72A-3ACA-52AE-D190FF71A173}"/>
                </a:ext>
              </a:extLst>
            </p:cNvPr>
            <p:cNvCxnSpPr>
              <a:cxnSpLocks/>
            </p:cNvCxnSpPr>
            <p:nvPr/>
          </p:nvCxnSpPr>
          <p:spPr>
            <a:xfrm flipH="1">
              <a:off x="5880100" y="2138679"/>
              <a:ext cx="549275" cy="636"/>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8" name="Straight Connector 147">
              <a:extLst>
                <a:ext uri="{FF2B5EF4-FFF2-40B4-BE49-F238E27FC236}">
                  <a16:creationId xmlns:a16="http://schemas.microsoft.com/office/drawing/2014/main" id="{54F9CB75-4875-2334-01D9-90D7F1456435}"/>
                </a:ext>
              </a:extLst>
            </p:cNvPr>
            <p:cNvCxnSpPr>
              <a:cxnSpLocks/>
            </p:cNvCxnSpPr>
            <p:nvPr/>
          </p:nvCxnSpPr>
          <p:spPr>
            <a:xfrm>
              <a:off x="5880100" y="1819275"/>
              <a:ext cx="0" cy="330517"/>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0" name="Straight Connector 149">
              <a:extLst>
                <a:ext uri="{FF2B5EF4-FFF2-40B4-BE49-F238E27FC236}">
                  <a16:creationId xmlns:a16="http://schemas.microsoft.com/office/drawing/2014/main" id="{8EBA5020-EFC0-8C01-C4A7-2226391CC0DB}"/>
                </a:ext>
              </a:extLst>
            </p:cNvPr>
            <p:cNvCxnSpPr>
              <a:cxnSpLocks/>
            </p:cNvCxnSpPr>
            <p:nvPr/>
          </p:nvCxnSpPr>
          <p:spPr>
            <a:xfrm flipH="1" flipV="1">
              <a:off x="5467351" y="1814354"/>
              <a:ext cx="410954" cy="4921"/>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2" name="Straight Connector 151">
              <a:extLst>
                <a:ext uri="{FF2B5EF4-FFF2-40B4-BE49-F238E27FC236}">
                  <a16:creationId xmlns:a16="http://schemas.microsoft.com/office/drawing/2014/main" id="{A207A6BF-EC03-32B3-5145-84469A511560}"/>
                </a:ext>
              </a:extLst>
            </p:cNvPr>
            <p:cNvCxnSpPr>
              <a:cxnSpLocks/>
            </p:cNvCxnSpPr>
            <p:nvPr/>
          </p:nvCxnSpPr>
          <p:spPr>
            <a:xfrm>
              <a:off x="5282406" y="2079625"/>
              <a:ext cx="0" cy="2540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4" name="Straight Connector 153">
              <a:extLst>
                <a:ext uri="{FF2B5EF4-FFF2-40B4-BE49-F238E27FC236}">
                  <a16:creationId xmlns:a16="http://schemas.microsoft.com/office/drawing/2014/main" id="{73AD9413-63F6-0BD2-0780-C203ADC5DCBD}"/>
                </a:ext>
              </a:extLst>
            </p:cNvPr>
            <p:cNvCxnSpPr>
              <a:cxnSpLocks/>
            </p:cNvCxnSpPr>
            <p:nvPr/>
          </p:nvCxnSpPr>
          <p:spPr>
            <a:xfrm flipH="1">
              <a:off x="4539045" y="2331165"/>
              <a:ext cx="744154"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6" name="Straight Connector 155">
              <a:extLst>
                <a:ext uri="{FF2B5EF4-FFF2-40B4-BE49-F238E27FC236}">
                  <a16:creationId xmlns:a16="http://schemas.microsoft.com/office/drawing/2014/main" id="{2CA3A2CE-6A51-6667-465E-8316CEDA036A}"/>
                </a:ext>
              </a:extLst>
            </p:cNvPr>
            <p:cNvCxnSpPr>
              <a:cxnSpLocks/>
            </p:cNvCxnSpPr>
            <p:nvPr/>
          </p:nvCxnSpPr>
          <p:spPr>
            <a:xfrm>
              <a:off x="4539045" y="2318386"/>
              <a:ext cx="0" cy="2247842"/>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1" name="Straight Connector 160">
              <a:extLst>
                <a:ext uri="{FF2B5EF4-FFF2-40B4-BE49-F238E27FC236}">
                  <a16:creationId xmlns:a16="http://schemas.microsoft.com/office/drawing/2014/main" id="{8F3DAECE-6602-E13C-5F2B-98F6F92CA872}"/>
                </a:ext>
              </a:extLst>
            </p:cNvPr>
            <p:cNvCxnSpPr>
              <a:cxnSpLocks/>
            </p:cNvCxnSpPr>
            <p:nvPr/>
          </p:nvCxnSpPr>
          <p:spPr>
            <a:xfrm flipH="1">
              <a:off x="3171825" y="4566943"/>
              <a:ext cx="136722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163" name="Arrow: Left 162">
              <a:extLst>
                <a:ext uri="{FF2B5EF4-FFF2-40B4-BE49-F238E27FC236}">
                  <a16:creationId xmlns:a16="http://schemas.microsoft.com/office/drawing/2014/main" id="{4651B99C-064D-62B5-FEBC-5E5B70C1292F}"/>
                </a:ext>
              </a:extLst>
            </p:cNvPr>
            <p:cNvSpPr/>
            <p:nvPr/>
          </p:nvSpPr>
          <p:spPr>
            <a:xfrm rot="5400000">
              <a:off x="6056692" y="3027338"/>
              <a:ext cx="219074" cy="108000"/>
            </a:xfrm>
            <a:prstGeom prst="leftArrow">
              <a:avLst/>
            </a:prstGeom>
            <a:solidFill>
              <a:srgbClr val="002060">
                <a:alpha val="50000"/>
              </a:srgbClr>
            </a:solidFill>
            <a:ln w="6350">
              <a:solidFill>
                <a:schemeClr val="tx2">
                  <a:lumMod val="75000"/>
                  <a:lumOff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64" name="Arrow: Left 163">
              <a:extLst>
                <a:ext uri="{FF2B5EF4-FFF2-40B4-BE49-F238E27FC236}">
                  <a16:creationId xmlns:a16="http://schemas.microsoft.com/office/drawing/2014/main" id="{F9E4BFF0-76B2-C756-4DF8-4998923E547E}"/>
                </a:ext>
              </a:extLst>
            </p:cNvPr>
            <p:cNvSpPr/>
            <p:nvPr/>
          </p:nvSpPr>
          <p:spPr>
            <a:xfrm rot="10800000">
              <a:off x="6356351" y="1131944"/>
              <a:ext cx="219074" cy="108000"/>
            </a:xfrm>
            <a:prstGeom prst="leftArrow">
              <a:avLst/>
            </a:prstGeom>
            <a:solidFill>
              <a:srgbClr val="002060">
                <a:alpha val="50000"/>
              </a:srgbClr>
            </a:solidFill>
            <a:ln w="6350">
              <a:solidFill>
                <a:schemeClr val="tx2">
                  <a:lumMod val="75000"/>
                  <a:lumOff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65" name="Arrow: Left 164">
              <a:extLst>
                <a:ext uri="{FF2B5EF4-FFF2-40B4-BE49-F238E27FC236}">
                  <a16:creationId xmlns:a16="http://schemas.microsoft.com/office/drawing/2014/main" id="{1DDE5C24-AF70-A638-A182-9524EE5EE05D}"/>
                </a:ext>
              </a:extLst>
            </p:cNvPr>
            <p:cNvSpPr/>
            <p:nvPr/>
          </p:nvSpPr>
          <p:spPr>
            <a:xfrm>
              <a:off x="5486401" y="1666801"/>
              <a:ext cx="219074" cy="108000"/>
            </a:xfrm>
            <a:prstGeom prst="leftArrow">
              <a:avLst/>
            </a:prstGeom>
            <a:solidFill>
              <a:srgbClr val="002060">
                <a:alpha val="50000"/>
              </a:srgbClr>
            </a:solidFill>
            <a:ln w="6350">
              <a:solidFill>
                <a:schemeClr val="tx2">
                  <a:lumMod val="75000"/>
                  <a:lumOff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66" name="Arrow: Left 165">
              <a:extLst>
                <a:ext uri="{FF2B5EF4-FFF2-40B4-BE49-F238E27FC236}">
                  <a16:creationId xmlns:a16="http://schemas.microsoft.com/office/drawing/2014/main" id="{26F9AD9F-6EF6-E81D-1A69-C2C3CD3132C4}"/>
                </a:ext>
              </a:extLst>
            </p:cNvPr>
            <p:cNvSpPr/>
            <p:nvPr/>
          </p:nvSpPr>
          <p:spPr>
            <a:xfrm rot="16200000">
              <a:off x="4604156" y="2906687"/>
              <a:ext cx="219074" cy="108000"/>
            </a:xfrm>
            <a:prstGeom prst="leftArrow">
              <a:avLst/>
            </a:prstGeom>
            <a:solidFill>
              <a:srgbClr val="002060">
                <a:alpha val="50000"/>
              </a:srgbClr>
            </a:solidFill>
            <a:ln w="6350">
              <a:solidFill>
                <a:schemeClr val="tx2">
                  <a:lumMod val="75000"/>
                  <a:lumOff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grpSp>
      <p:grpSp>
        <p:nvGrpSpPr>
          <p:cNvPr id="180" name="Group 179">
            <a:extLst>
              <a:ext uri="{FF2B5EF4-FFF2-40B4-BE49-F238E27FC236}">
                <a16:creationId xmlns:a16="http://schemas.microsoft.com/office/drawing/2014/main" id="{B3E6C992-AC9C-7734-205F-3768FABBFC8E}"/>
              </a:ext>
            </a:extLst>
          </p:cNvPr>
          <p:cNvGrpSpPr/>
          <p:nvPr/>
        </p:nvGrpSpPr>
        <p:grpSpPr>
          <a:xfrm>
            <a:off x="5472265" y="4895938"/>
            <a:ext cx="3104644" cy="1341948"/>
            <a:chOff x="4761065" y="4895938"/>
            <a:chExt cx="3104644" cy="1341948"/>
          </a:xfrm>
        </p:grpSpPr>
        <p:pic>
          <p:nvPicPr>
            <p:cNvPr id="173" name="Picture 172">
              <a:extLst>
                <a:ext uri="{FF2B5EF4-FFF2-40B4-BE49-F238E27FC236}">
                  <a16:creationId xmlns:a16="http://schemas.microsoft.com/office/drawing/2014/main" id="{66BE3168-503B-839E-89D8-F16B0DDADBD7}"/>
                </a:ext>
              </a:extLst>
            </p:cNvPr>
            <p:cNvPicPr>
              <a:picLocks noChangeAspect="1"/>
            </p:cNvPicPr>
            <p:nvPr/>
          </p:nvPicPr>
          <p:blipFill>
            <a:blip r:embed="rId5"/>
            <a:stretch>
              <a:fillRect/>
            </a:stretch>
          </p:blipFill>
          <p:spPr>
            <a:xfrm>
              <a:off x="5600165" y="5897833"/>
              <a:ext cx="283991" cy="336769"/>
            </a:xfrm>
            <a:prstGeom prst="rect">
              <a:avLst/>
            </a:prstGeom>
          </p:spPr>
        </p:pic>
        <p:pic>
          <p:nvPicPr>
            <p:cNvPr id="174" name="Picture 173">
              <a:extLst>
                <a:ext uri="{FF2B5EF4-FFF2-40B4-BE49-F238E27FC236}">
                  <a16:creationId xmlns:a16="http://schemas.microsoft.com/office/drawing/2014/main" id="{FD4F5E31-6CEF-7397-05BD-690F5B1D2AB8}"/>
                </a:ext>
              </a:extLst>
            </p:cNvPr>
            <p:cNvPicPr>
              <a:picLocks noChangeAspect="1"/>
            </p:cNvPicPr>
            <p:nvPr/>
          </p:nvPicPr>
          <p:blipFill>
            <a:blip r:embed="rId5"/>
            <a:stretch>
              <a:fillRect/>
            </a:stretch>
          </p:blipFill>
          <p:spPr>
            <a:xfrm>
              <a:off x="6131634" y="5898931"/>
              <a:ext cx="283991" cy="336769"/>
            </a:xfrm>
            <a:prstGeom prst="rect">
              <a:avLst/>
            </a:prstGeom>
          </p:spPr>
        </p:pic>
        <p:pic>
          <p:nvPicPr>
            <p:cNvPr id="175" name="Picture 174">
              <a:extLst>
                <a:ext uri="{FF2B5EF4-FFF2-40B4-BE49-F238E27FC236}">
                  <a16:creationId xmlns:a16="http://schemas.microsoft.com/office/drawing/2014/main" id="{88747C3D-2ED9-F5FA-159E-F318466C671A}"/>
                </a:ext>
              </a:extLst>
            </p:cNvPr>
            <p:cNvPicPr>
              <a:picLocks noChangeAspect="1"/>
            </p:cNvPicPr>
            <p:nvPr/>
          </p:nvPicPr>
          <p:blipFill>
            <a:blip r:embed="rId5"/>
            <a:stretch>
              <a:fillRect/>
            </a:stretch>
          </p:blipFill>
          <p:spPr>
            <a:xfrm>
              <a:off x="6667967" y="5901117"/>
              <a:ext cx="283991" cy="336769"/>
            </a:xfrm>
            <a:prstGeom prst="rect">
              <a:avLst/>
            </a:prstGeom>
          </p:spPr>
        </p:pic>
        <p:sp>
          <p:nvSpPr>
            <p:cNvPr id="176" name="TextBox 175">
              <a:extLst>
                <a:ext uri="{FF2B5EF4-FFF2-40B4-BE49-F238E27FC236}">
                  <a16:creationId xmlns:a16="http://schemas.microsoft.com/office/drawing/2014/main" id="{C66BBC51-154C-F2DB-8777-ADB6103C7266}"/>
                </a:ext>
              </a:extLst>
            </p:cNvPr>
            <p:cNvSpPr txBox="1"/>
            <p:nvPr/>
          </p:nvSpPr>
          <p:spPr>
            <a:xfrm>
              <a:off x="7069137" y="5927717"/>
              <a:ext cx="690563" cy="276999"/>
            </a:xfrm>
            <a:prstGeom prst="rect">
              <a:avLst/>
            </a:prstGeom>
            <a:noFill/>
          </p:spPr>
          <p:txBody>
            <a:bodyPr wrap="square" lIns="0" tIns="0" rIns="0" bIns="0" rtlCol="0">
              <a:spAutoFit/>
            </a:bodyPr>
            <a:lstStyle/>
            <a:p>
              <a:pPr algn="l"/>
              <a:r>
                <a:rPr lang="it-IT" dirty="0">
                  <a:solidFill>
                    <a:srgbClr val="2F2F2F"/>
                  </a:solidFill>
                </a:rPr>
                <a:t>10 kW</a:t>
              </a:r>
              <a:endParaRPr lang="en-GB" dirty="0">
                <a:solidFill>
                  <a:srgbClr val="2F2F2F"/>
                </a:solidFill>
              </a:endParaRPr>
            </a:p>
          </p:txBody>
        </p:sp>
        <p:pic>
          <p:nvPicPr>
            <p:cNvPr id="177" name="Picture 176">
              <a:extLst>
                <a:ext uri="{FF2B5EF4-FFF2-40B4-BE49-F238E27FC236}">
                  <a16:creationId xmlns:a16="http://schemas.microsoft.com/office/drawing/2014/main" id="{7A2ACD0B-6A47-688A-B9DF-D79C2FCC44B7}"/>
                </a:ext>
              </a:extLst>
            </p:cNvPr>
            <p:cNvPicPr>
              <a:picLocks noChangeAspect="1"/>
            </p:cNvPicPr>
            <p:nvPr/>
          </p:nvPicPr>
          <p:blipFill>
            <a:blip r:embed="rId5"/>
            <a:stretch>
              <a:fillRect/>
            </a:stretch>
          </p:blipFill>
          <p:spPr>
            <a:xfrm rot="16200000">
              <a:off x="7555329" y="4911338"/>
              <a:ext cx="283991" cy="336769"/>
            </a:xfrm>
            <a:prstGeom prst="rect">
              <a:avLst/>
            </a:prstGeom>
          </p:spPr>
        </p:pic>
        <p:pic>
          <p:nvPicPr>
            <p:cNvPr id="178" name="Picture 177">
              <a:extLst>
                <a:ext uri="{FF2B5EF4-FFF2-40B4-BE49-F238E27FC236}">
                  <a16:creationId xmlns:a16="http://schemas.microsoft.com/office/drawing/2014/main" id="{16054512-0D48-366E-2075-BE3F73B1A18C}"/>
                </a:ext>
              </a:extLst>
            </p:cNvPr>
            <p:cNvPicPr>
              <a:picLocks noChangeAspect="1"/>
            </p:cNvPicPr>
            <p:nvPr/>
          </p:nvPicPr>
          <p:blipFill>
            <a:blip r:embed="rId5"/>
            <a:stretch>
              <a:fillRect/>
            </a:stretch>
          </p:blipFill>
          <p:spPr>
            <a:xfrm rot="16200000">
              <a:off x="7553605" y="5346361"/>
              <a:ext cx="283991" cy="336769"/>
            </a:xfrm>
            <a:prstGeom prst="rect">
              <a:avLst/>
            </a:prstGeom>
          </p:spPr>
        </p:pic>
        <p:pic>
          <p:nvPicPr>
            <p:cNvPr id="179" name="Picture 178">
              <a:extLst>
                <a:ext uri="{FF2B5EF4-FFF2-40B4-BE49-F238E27FC236}">
                  <a16:creationId xmlns:a16="http://schemas.microsoft.com/office/drawing/2014/main" id="{C6F4E28B-385B-D7F2-CC17-F46BB5CE1C4C}"/>
                </a:ext>
              </a:extLst>
            </p:cNvPr>
            <p:cNvPicPr>
              <a:picLocks noChangeAspect="1"/>
            </p:cNvPicPr>
            <p:nvPr/>
          </p:nvPicPr>
          <p:blipFill>
            <a:blip r:embed="rId5"/>
            <a:stretch>
              <a:fillRect/>
            </a:stretch>
          </p:blipFill>
          <p:spPr>
            <a:xfrm rot="5400000">
              <a:off x="4787454" y="4869549"/>
              <a:ext cx="283991" cy="336769"/>
            </a:xfrm>
            <a:prstGeom prst="rect">
              <a:avLst/>
            </a:prstGeom>
          </p:spPr>
        </p:pic>
      </p:grpSp>
      <p:grpSp>
        <p:nvGrpSpPr>
          <p:cNvPr id="190" name="Group 189">
            <a:extLst>
              <a:ext uri="{FF2B5EF4-FFF2-40B4-BE49-F238E27FC236}">
                <a16:creationId xmlns:a16="http://schemas.microsoft.com/office/drawing/2014/main" id="{03B61664-A844-AE50-9FF6-44758123D8A2}"/>
              </a:ext>
            </a:extLst>
          </p:cNvPr>
          <p:cNvGrpSpPr/>
          <p:nvPr/>
        </p:nvGrpSpPr>
        <p:grpSpPr>
          <a:xfrm>
            <a:off x="408156" y="929525"/>
            <a:ext cx="2341410" cy="512247"/>
            <a:chOff x="191910" y="665678"/>
            <a:chExt cx="2341410" cy="512247"/>
          </a:xfrm>
        </p:grpSpPr>
        <p:sp>
          <p:nvSpPr>
            <p:cNvPr id="182" name="TextBox 181">
              <a:extLst>
                <a:ext uri="{FF2B5EF4-FFF2-40B4-BE49-F238E27FC236}">
                  <a16:creationId xmlns:a16="http://schemas.microsoft.com/office/drawing/2014/main" id="{F6DBFA0D-7EFE-CC2C-17D4-D7A4F7AE928E}"/>
                </a:ext>
              </a:extLst>
            </p:cNvPr>
            <p:cNvSpPr txBox="1"/>
            <p:nvPr/>
          </p:nvSpPr>
          <p:spPr>
            <a:xfrm>
              <a:off x="199213" y="665678"/>
              <a:ext cx="2334107" cy="430887"/>
            </a:xfrm>
            <a:prstGeom prst="rect">
              <a:avLst/>
            </a:prstGeom>
            <a:noFill/>
          </p:spPr>
          <p:txBody>
            <a:bodyPr wrap="square" lIns="0" tIns="0" rIns="0" bIns="0" rtlCol="0">
              <a:spAutoFit/>
            </a:bodyPr>
            <a:lstStyle/>
            <a:p>
              <a:pPr algn="l">
                <a:spcBef>
                  <a:spcPts val="400"/>
                </a:spcBef>
                <a:spcAft>
                  <a:spcPts val="400"/>
                </a:spcAft>
              </a:pPr>
              <a:r>
                <a:rPr lang="en-US" sz="1400" dirty="0">
                  <a:solidFill>
                    <a:srgbClr val="000000"/>
                  </a:solidFill>
                </a:rPr>
                <a:t>LAr recirculation (liquid filtering, thermal convection)</a:t>
              </a:r>
            </a:p>
          </p:txBody>
        </p:sp>
        <p:cxnSp>
          <p:nvCxnSpPr>
            <p:cNvPr id="185" name="Straight Connector 184">
              <a:extLst>
                <a:ext uri="{FF2B5EF4-FFF2-40B4-BE49-F238E27FC236}">
                  <a16:creationId xmlns:a16="http://schemas.microsoft.com/office/drawing/2014/main" id="{F695C4C7-FD89-DE2A-0B26-31B0EF1CC384}"/>
                </a:ext>
              </a:extLst>
            </p:cNvPr>
            <p:cNvCxnSpPr>
              <a:cxnSpLocks/>
            </p:cNvCxnSpPr>
            <p:nvPr/>
          </p:nvCxnSpPr>
          <p:spPr>
            <a:xfrm flipH="1">
              <a:off x="191910" y="1177925"/>
              <a:ext cx="1440000" cy="0"/>
            </a:xfrm>
            <a:prstGeom prst="line">
              <a:avLst/>
            </a:prstGeom>
            <a:ln w="28575">
              <a:solidFill>
                <a:srgbClr val="00B0F0"/>
              </a:solidFill>
            </a:ln>
          </p:spPr>
          <p:style>
            <a:lnRef idx="1">
              <a:schemeClr val="accent1"/>
            </a:lnRef>
            <a:fillRef idx="0">
              <a:schemeClr val="accent1"/>
            </a:fillRef>
            <a:effectRef idx="0">
              <a:schemeClr val="accent1"/>
            </a:effectRef>
            <a:fontRef idx="minor">
              <a:schemeClr val="tx1"/>
            </a:fontRef>
          </p:style>
        </p:cxnSp>
      </p:grpSp>
      <p:grpSp>
        <p:nvGrpSpPr>
          <p:cNvPr id="191" name="Group 190">
            <a:extLst>
              <a:ext uri="{FF2B5EF4-FFF2-40B4-BE49-F238E27FC236}">
                <a16:creationId xmlns:a16="http://schemas.microsoft.com/office/drawing/2014/main" id="{80693626-D89B-A1A4-6C0F-E2EF3D2990BF}"/>
              </a:ext>
            </a:extLst>
          </p:cNvPr>
          <p:cNvGrpSpPr/>
          <p:nvPr/>
        </p:nvGrpSpPr>
        <p:grpSpPr>
          <a:xfrm>
            <a:off x="415329" y="1647171"/>
            <a:ext cx="2112686" cy="515007"/>
            <a:chOff x="199083" y="1383324"/>
            <a:chExt cx="2112686" cy="515007"/>
          </a:xfrm>
        </p:grpSpPr>
        <p:sp>
          <p:nvSpPr>
            <p:cNvPr id="183" name="TextBox 182">
              <a:extLst>
                <a:ext uri="{FF2B5EF4-FFF2-40B4-BE49-F238E27FC236}">
                  <a16:creationId xmlns:a16="http://schemas.microsoft.com/office/drawing/2014/main" id="{998C03EC-3EBE-56BB-0798-F573BA088B23}"/>
                </a:ext>
              </a:extLst>
            </p:cNvPr>
            <p:cNvSpPr txBox="1"/>
            <p:nvPr/>
          </p:nvSpPr>
          <p:spPr>
            <a:xfrm>
              <a:off x="199214" y="1383324"/>
              <a:ext cx="2112555" cy="430887"/>
            </a:xfrm>
            <a:prstGeom prst="rect">
              <a:avLst/>
            </a:prstGeom>
            <a:noFill/>
          </p:spPr>
          <p:txBody>
            <a:bodyPr wrap="square" lIns="0" tIns="0" rIns="0" bIns="0" rtlCol="0">
              <a:spAutoFit/>
            </a:bodyPr>
            <a:lstStyle/>
            <a:p>
              <a:pPr algn="l">
                <a:spcBef>
                  <a:spcPts val="400"/>
                </a:spcBef>
                <a:spcAft>
                  <a:spcPts val="400"/>
                </a:spcAft>
              </a:pPr>
              <a:r>
                <a:rPr lang="en-US" sz="1400" dirty="0">
                  <a:solidFill>
                    <a:srgbClr val="000000"/>
                  </a:solidFill>
                </a:rPr>
                <a:t>Warm chimneys GAr recirculation (gas filtering) </a:t>
              </a:r>
            </a:p>
          </p:txBody>
        </p:sp>
        <p:cxnSp>
          <p:nvCxnSpPr>
            <p:cNvPr id="187" name="Straight Connector 186">
              <a:extLst>
                <a:ext uri="{FF2B5EF4-FFF2-40B4-BE49-F238E27FC236}">
                  <a16:creationId xmlns:a16="http://schemas.microsoft.com/office/drawing/2014/main" id="{8A9505E0-77BB-F922-3D11-7B3641DDCFF8}"/>
                </a:ext>
              </a:extLst>
            </p:cNvPr>
            <p:cNvCxnSpPr>
              <a:cxnSpLocks/>
            </p:cNvCxnSpPr>
            <p:nvPr/>
          </p:nvCxnSpPr>
          <p:spPr>
            <a:xfrm flipH="1">
              <a:off x="199083" y="1898331"/>
              <a:ext cx="1440000" cy="0"/>
            </a:xfrm>
            <a:prstGeom prst="line">
              <a:avLst/>
            </a:prstGeom>
            <a:ln w="28575">
              <a:solidFill>
                <a:schemeClr val="tx1">
                  <a:lumMod val="60000"/>
                  <a:lumOff val="40000"/>
                </a:schemeClr>
              </a:solidFill>
            </a:ln>
          </p:spPr>
          <p:style>
            <a:lnRef idx="1">
              <a:schemeClr val="accent1"/>
            </a:lnRef>
            <a:fillRef idx="0">
              <a:schemeClr val="accent1"/>
            </a:fillRef>
            <a:effectRef idx="0">
              <a:schemeClr val="accent1"/>
            </a:effectRef>
            <a:fontRef idx="minor">
              <a:schemeClr val="tx1"/>
            </a:fontRef>
          </p:style>
        </p:cxnSp>
      </p:grpSp>
      <p:grpSp>
        <p:nvGrpSpPr>
          <p:cNvPr id="192" name="Group 191">
            <a:extLst>
              <a:ext uri="{FF2B5EF4-FFF2-40B4-BE49-F238E27FC236}">
                <a16:creationId xmlns:a16="http://schemas.microsoft.com/office/drawing/2014/main" id="{134C01C2-8C1C-1721-A563-08B88BF68150}"/>
              </a:ext>
            </a:extLst>
          </p:cNvPr>
          <p:cNvGrpSpPr/>
          <p:nvPr/>
        </p:nvGrpSpPr>
        <p:grpSpPr>
          <a:xfrm>
            <a:off x="320210" y="2358051"/>
            <a:ext cx="2809731" cy="517129"/>
            <a:chOff x="103964" y="2094204"/>
            <a:chExt cx="2809731" cy="517129"/>
          </a:xfrm>
        </p:grpSpPr>
        <p:sp>
          <p:nvSpPr>
            <p:cNvPr id="184" name="TextBox 183">
              <a:extLst>
                <a:ext uri="{FF2B5EF4-FFF2-40B4-BE49-F238E27FC236}">
                  <a16:creationId xmlns:a16="http://schemas.microsoft.com/office/drawing/2014/main" id="{28FA1DC6-A9BC-22E3-D6D3-C77F51BCFBA4}"/>
                </a:ext>
              </a:extLst>
            </p:cNvPr>
            <p:cNvSpPr txBox="1"/>
            <p:nvPr/>
          </p:nvSpPr>
          <p:spPr>
            <a:xfrm>
              <a:off x="103964" y="2094204"/>
              <a:ext cx="2809731" cy="430887"/>
            </a:xfrm>
            <a:prstGeom prst="rect">
              <a:avLst/>
            </a:prstGeom>
            <a:noFill/>
          </p:spPr>
          <p:txBody>
            <a:bodyPr wrap="square" lIns="0" tIns="0" rIns="0" bIns="0" rtlCol="0">
              <a:spAutoFit/>
            </a:bodyPr>
            <a:lstStyle/>
            <a:p>
              <a:pPr algn="l">
                <a:spcBef>
                  <a:spcPts val="400"/>
                </a:spcBef>
                <a:spcAft>
                  <a:spcPts val="400"/>
                </a:spcAft>
              </a:pPr>
              <a:r>
                <a:rPr lang="en-US" sz="1400" dirty="0">
                  <a:solidFill>
                    <a:srgbClr val="000000"/>
                  </a:solidFill>
                </a:rPr>
                <a:t>Boil-off recovery</a:t>
              </a:r>
              <a:r>
                <a:rPr lang="en-GB" sz="1400" dirty="0">
                  <a:solidFill>
                    <a:srgbClr val="000000"/>
                  </a:solidFill>
                </a:rPr>
                <a:t> &amp; recondensation (pressure control)</a:t>
              </a:r>
              <a:endParaRPr lang="en-US" sz="1400" dirty="0">
                <a:solidFill>
                  <a:srgbClr val="000000"/>
                </a:solidFill>
              </a:endParaRPr>
            </a:p>
          </p:txBody>
        </p:sp>
        <p:cxnSp>
          <p:nvCxnSpPr>
            <p:cNvPr id="189" name="Straight Connector 188">
              <a:extLst>
                <a:ext uri="{FF2B5EF4-FFF2-40B4-BE49-F238E27FC236}">
                  <a16:creationId xmlns:a16="http://schemas.microsoft.com/office/drawing/2014/main" id="{83BBF5B4-8FE6-7F27-98F2-46E66904FA8C}"/>
                </a:ext>
              </a:extLst>
            </p:cNvPr>
            <p:cNvCxnSpPr>
              <a:cxnSpLocks/>
            </p:cNvCxnSpPr>
            <p:nvPr/>
          </p:nvCxnSpPr>
          <p:spPr>
            <a:xfrm flipH="1">
              <a:off x="199215" y="2611333"/>
              <a:ext cx="14400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193" name="Group 192">
            <a:extLst>
              <a:ext uri="{FF2B5EF4-FFF2-40B4-BE49-F238E27FC236}">
                <a16:creationId xmlns:a16="http://schemas.microsoft.com/office/drawing/2014/main" id="{4CDA33C5-1F64-7B64-EF28-13111A9CC020}"/>
              </a:ext>
            </a:extLst>
          </p:cNvPr>
          <p:cNvGrpSpPr/>
          <p:nvPr/>
        </p:nvGrpSpPr>
        <p:grpSpPr>
          <a:xfrm>
            <a:off x="415461" y="3062288"/>
            <a:ext cx="1731152" cy="298054"/>
            <a:chOff x="199215" y="2094204"/>
            <a:chExt cx="1731152" cy="298054"/>
          </a:xfrm>
        </p:grpSpPr>
        <p:sp>
          <p:nvSpPr>
            <p:cNvPr id="194" name="TextBox 193">
              <a:extLst>
                <a:ext uri="{FF2B5EF4-FFF2-40B4-BE49-F238E27FC236}">
                  <a16:creationId xmlns:a16="http://schemas.microsoft.com/office/drawing/2014/main" id="{1A6F795F-F9F2-2830-B4E1-8088612F1A5E}"/>
                </a:ext>
              </a:extLst>
            </p:cNvPr>
            <p:cNvSpPr txBox="1"/>
            <p:nvPr/>
          </p:nvSpPr>
          <p:spPr>
            <a:xfrm>
              <a:off x="199215" y="2094204"/>
              <a:ext cx="1731152" cy="215444"/>
            </a:xfrm>
            <a:prstGeom prst="rect">
              <a:avLst/>
            </a:prstGeom>
            <a:noFill/>
          </p:spPr>
          <p:txBody>
            <a:bodyPr wrap="square" lIns="0" tIns="0" rIns="0" bIns="0" rtlCol="0">
              <a:spAutoFit/>
            </a:bodyPr>
            <a:lstStyle/>
            <a:p>
              <a:pPr algn="l">
                <a:spcBef>
                  <a:spcPts val="400"/>
                </a:spcBef>
                <a:spcAft>
                  <a:spcPts val="400"/>
                </a:spcAft>
              </a:pPr>
              <a:r>
                <a:rPr lang="en-US" sz="1400" dirty="0">
                  <a:solidFill>
                    <a:srgbClr val="000000"/>
                  </a:solidFill>
                </a:rPr>
                <a:t>Cooling (N2)</a:t>
              </a:r>
            </a:p>
          </p:txBody>
        </p:sp>
        <p:cxnSp>
          <p:nvCxnSpPr>
            <p:cNvPr id="195" name="Straight Connector 194">
              <a:extLst>
                <a:ext uri="{FF2B5EF4-FFF2-40B4-BE49-F238E27FC236}">
                  <a16:creationId xmlns:a16="http://schemas.microsoft.com/office/drawing/2014/main" id="{60BD088D-91B1-A218-DD86-8CB2333009C6}"/>
                </a:ext>
              </a:extLst>
            </p:cNvPr>
            <p:cNvCxnSpPr>
              <a:cxnSpLocks/>
            </p:cNvCxnSpPr>
            <p:nvPr/>
          </p:nvCxnSpPr>
          <p:spPr>
            <a:xfrm flipH="1">
              <a:off x="199215" y="2392258"/>
              <a:ext cx="1440000" cy="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grpSp>
      <p:grpSp>
        <p:nvGrpSpPr>
          <p:cNvPr id="220" name="Group 219">
            <a:extLst>
              <a:ext uri="{FF2B5EF4-FFF2-40B4-BE49-F238E27FC236}">
                <a16:creationId xmlns:a16="http://schemas.microsoft.com/office/drawing/2014/main" id="{AD3B6477-0FE7-2896-1986-5A740B2EE592}"/>
              </a:ext>
            </a:extLst>
          </p:cNvPr>
          <p:cNvGrpSpPr/>
          <p:nvPr/>
        </p:nvGrpSpPr>
        <p:grpSpPr>
          <a:xfrm>
            <a:off x="3689350" y="795620"/>
            <a:ext cx="3895090" cy="1354172"/>
            <a:chOff x="2978150" y="795620"/>
            <a:chExt cx="3895090" cy="1354172"/>
          </a:xfrm>
        </p:grpSpPr>
        <p:cxnSp>
          <p:nvCxnSpPr>
            <p:cNvPr id="196" name="Straight Connector 195">
              <a:extLst>
                <a:ext uri="{FF2B5EF4-FFF2-40B4-BE49-F238E27FC236}">
                  <a16:creationId xmlns:a16="http://schemas.microsoft.com/office/drawing/2014/main" id="{F362E6CE-9EAE-C2D2-D333-304D4F2A617E}"/>
                </a:ext>
              </a:extLst>
            </p:cNvPr>
            <p:cNvCxnSpPr>
              <a:cxnSpLocks/>
            </p:cNvCxnSpPr>
            <p:nvPr/>
          </p:nvCxnSpPr>
          <p:spPr>
            <a:xfrm flipH="1">
              <a:off x="2978150" y="1701165"/>
              <a:ext cx="692150" cy="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sp>
          <p:nvSpPr>
            <p:cNvPr id="198" name="Rectangle 197">
              <a:extLst>
                <a:ext uri="{FF2B5EF4-FFF2-40B4-BE49-F238E27FC236}">
                  <a16:creationId xmlns:a16="http://schemas.microsoft.com/office/drawing/2014/main" id="{317A875F-F280-BD65-06B1-24F090796A71}"/>
                </a:ext>
              </a:extLst>
            </p:cNvPr>
            <p:cNvSpPr/>
            <p:nvPr/>
          </p:nvSpPr>
          <p:spPr>
            <a:xfrm>
              <a:off x="3672682" y="1805278"/>
              <a:ext cx="196850" cy="274347"/>
            </a:xfrm>
            <a:prstGeom prst="rect">
              <a:avLst/>
            </a:prstGeom>
            <a:solidFill>
              <a:srgbClr val="FF0000">
                <a:alpha val="5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99" name="Straight Connector 198">
              <a:extLst>
                <a:ext uri="{FF2B5EF4-FFF2-40B4-BE49-F238E27FC236}">
                  <a16:creationId xmlns:a16="http://schemas.microsoft.com/office/drawing/2014/main" id="{AF5101E0-BC80-8958-9FCC-94C75C3DAB67}"/>
                </a:ext>
              </a:extLst>
            </p:cNvPr>
            <p:cNvCxnSpPr>
              <a:cxnSpLocks/>
            </p:cNvCxnSpPr>
            <p:nvPr/>
          </p:nvCxnSpPr>
          <p:spPr>
            <a:xfrm flipH="1">
              <a:off x="3764974" y="2138679"/>
              <a:ext cx="467301" cy="636"/>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01" name="Straight Connector 200">
              <a:extLst>
                <a:ext uri="{FF2B5EF4-FFF2-40B4-BE49-F238E27FC236}">
                  <a16:creationId xmlns:a16="http://schemas.microsoft.com/office/drawing/2014/main" id="{BA0127BD-2116-6267-E3DA-29B9E14F7962}"/>
                </a:ext>
              </a:extLst>
            </p:cNvPr>
            <p:cNvCxnSpPr>
              <a:cxnSpLocks/>
            </p:cNvCxnSpPr>
            <p:nvPr/>
          </p:nvCxnSpPr>
          <p:spPr>
            <a:xfrm flipV="1">
              <a:off x="3764974" y="2079625"/>
              <a:ext cx="0" cy="69215"/>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04" name="Straight Connector 203">
              <a:extLst>
                <a:ext uri="{FF2B5EF4-FFF2-40B4-BE49-F238E27FC236}">
                  <a16:creationId xmlns:a16="http://schemas.microsoft.com/office/drawing/2014/main" id="{CB015E66-E587-1999-2B7D-74DD726527A9}"/>
                </a:ext>
              </a:extLst>
            </p:cNvPr>
            <p:cNvCxnSpPr>
              <a:cxnSpLocks/>
            </p:cNvCxnSpPr>
            <p:nvPr/>
          </p:nvCxnSpPr>
          <p:spPr>
            <a:xfrm flipV="1">
              <a:off x="4229100" y="1273175"/>
              <a:ext cx="0" cy="876617"/>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06" name="Straight Connector 205">
              <a:extLst>
                <a:ext uri="{FF2B5EF4-FFF2-40B4-BE49-F238E27FC236}">
                  <a16:creationId xmlns:a16="http://schemas.microsoft.com/office/drawing/2014/main" id="{9C5E12E3-570C-0D0C-349E-192273D9E716}"/>
                </a:ext>
              </a:extLst>
            </p:cNvPr>
            <p:cNvCxnSpPr>
              <a:cxnSpLocks/>
            </p:cNvCxnSpPr>
            <p:nvPr/>
          </p:nvCxnSpPr>
          <p:spPr>
            <a:xfrm flipH="1">
              <a:off x="4219902" y="1270716"/>
              <a:ext cx="1062504" cy="1588"/>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08" name="Straight Connector 207">
              <a:extLst>
                <a:ext uri="{FF2B5EF4-FFF2-40B4-BE49-F238E27FC236}">
                  <a16:creationId xmlns:a16="http://schemas.microsoft.com/office/drawing/2014/main" id="{9740A861-E005-6355-2AB7-B1B632C7861A}"/>
                </a:ext>
              </a:extLst>
            </p:cNvPr>
            <p:cNvCxnSpPr>
              <a:cxnSpLocks/>
            </p:cNvCxnSpPr>
            <p:nvPr/>
          </p:nvCxnSpPr>
          <p:spPr>
            <a:xfrm flipV="1">
              <a:off x="5267324" y="1262856"/>
              <a:ext cx="0" cy="242094"/>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10" name="Straight Connector 209">
              <a:extLst>
                <a:ext uri="{FF2B5EF4-FFF2-40B4-BE49-F238E27FC236}">
                  <a16:creationId xmlns:a16="http://schemas.microsoft.com/office/drawing/2014/main" id="{C7D0780B-3A47-CA7C-FA46-5EE656804586}"/>
                </a:ext>
              </a:extLst>
            </p:cNvPr>
            <p:cNvCxnSpPr>
              <a:cxnSpLocks/>
            </p:cNvCxnSpPr>
            <p:nvPr/>
          </p:nvCxnSpPr>
          <p:spPr>
            <a:xfrm flipH="1">
              <a:off x="5482013" y="1548764"/>
              <a:ext cx="1391227" cy="9217"/>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13" name="Straight Connector 212">
              <a:extLst>
                <a:ext uri="{FF2B5EF4-FFF2-40B4-BE49-F238E27FC236}">
                  <a16:creationId xmlns:a16="http://schemas.microsoft.com/office/drawing/2014/main" id="{00093FBC-0055-C44A-7890-04F64FE95610}"/>
                </a:ext>
              </a:extLst>
            </p:cNvPr>
            <p:cNvCxnSpPr>
              <a:cxnSpLocks/>
            </p:cNvCxnSpPr>
            <p:nvPr/>
          </p:nvCxnSpPr>
          <p:spPr>
            <a:xfrm flipV="1">
              <a:off x="6863714" y="987425"/>
              <a:ext cx="0" cy="548878"/>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15" name="Straight Connector 214">
              <a:extLst>
                <a:ext uri="{FF2B5EF4-FFF2-40B4-BE49-F238E27FC236}">
                  <a16:creationId xmlns:a16="http://schemas.microsoft.com/office/drawing/2014/main" id="{90D2B359-638B-EBEE-D6E2-D200F9512E65}"/>
                </a:ext>
              </a:extLst>
            </p:cNvPr>
            <p:cNvCxnSpPr>
              <a:cxnSpLocks/>
            </p:cNvCxnSpPr>
            <p:nvPr/>
          </p:nvCxnSpPr>
          <p:spPr>
            <a:xfrm flipH="1">
              <a:off x="2978150" y="989985"/>
              <a:ext cx="3885564" cy="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sp>
          <p:nvSpPr>
            <p:cNvPr id="218" name="Arrow: Left 217">
              <a:extLst>
                <a:ext uri="{FF2B5EF4-FFF2-40B4-BE49-F238E27FC236}">
                  <a16:creationId xmlns:a16="http://schemas.microsoft.com/office/drawing/2014/main" id="{E14FF1D3-7295-7A8C-7554-840402AAECD6}"/>
                </a:ext>
              </a:extLst>
            </p:cNvPr>
            <p:cNvSpPr/>
            <p:nvPr/>
          </p:nvSpPr>
          <p:spPr>
            <a:xfrm>
              <a:off x="4177966" y="795620"/>
              <a:ext cx="219074" cy="108000"/>
            </a:xfrm>
            <a:prstGeom prst="leftArrow">
              <a:avLst/>
            </a:prstGeom>
            <a:solidFill>
              <a:srgbClr val="FF0000">
                <a:alpha val="50000"/>
              </a:srgbClr>
            </a:solidFill>
            <a:ln w="6350">
              <a:solidFill>
                <a:schemeClr val="tx2">
                  <a:lumMod val="75000"/>
                  <a:lumOff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9" name="Arrow: Left 218">
              <a:extLst>
                <a:ext uri="{FF2B5EF4-FFF2-40B4-BE49-F238E27FC236}">
                  <a16:creationId xmlns:a16="http://schemas.microsoft.com/office/drawing/2014/main" id="{D3ED4C0B-D804-E8CD-927F-B839993033A3}"/>
                </a:ext>
              </a:extLst>
            </p:cNvPr>
            <p:cNvSpPr/>
            <p:nvPr/>
          </p:nvSpPr>
          <p:spPr>
            <a:xfrm rot="10800000">
              <a:off x="4445381" y="1310538"/>
              <a:ext cx="219074" cy="108000"/>
            </a:xfrm>
            <a:prstGeom prst="leftArrow">
              <a:avLst/>
            </a:prstGeom>
            <a:solidFill>
              <a:srgbClr val="FF0000">
                <a:alpha val="50000"/>
              </a:srgbClr>
            </a:solidFill>
            <a:ln w="6350">
              <a:solidFill>
                <a:schemeClr val="tx2">
                  <a:lumMod val="75000"/>
                  <a:lumOff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2" name="TextBox 1">
            <a:extLst>
              <a:ext uri="{FF2B5EF4-FFF2-40B4-BE49-F238E27FC236}">
                <a16:creationId xmlns:a16="http://schemas.microsoft.com/office/drawing/2014/main" id="{CD049471-6881-BCDA-FC3D-6BD1CA055D06}"/>
              </a:ext>
            </a:extLst>
          </p:cNvPr>
          <p:cNvSpPr txBox="1"/>
          <p:nvPr/>
        </p:nvSpPr>
        <p:spPr>
          <a:xfrm>
            <a:off x="6548438" y="4937726"/>
            <a:ext cx="1184274" cy="338554"/>
          </a:xfrm>
          <a:prstGeom prst="rect">
            <a:avLst/>
          </a:prstGeom>
          <a:noFill/>
        </p:spPr>
        <p:txBody>
          <a:bodyPr wrap="square" lIns="0" tIns="0" rIns="0" bIns="0" rtlCol="0">
            <a:spAutoFit/>
          </a:bodyPr>
          <a:lstStyle/>
          <a:p>
            <a:pPr algn="ctr"/>
            <a:r>
              <a:rPr lang="it-IT" sz="1100" dirty="0">
                <a:solidFill>
                  <a:srgbClr val="2F2F2F"/>
                </a:solidFill>
              </a:rPr>
              <a:t>1.06 bara</a:t>
            </a:r>
          </a:p>
          <a:p>
            <a:pPr algn="ctr"/>
            <a:r>
              <a:rPr lang="it-IT" sz="1100" dirty="0">
                <a:solidFill>
                  <a:srgbClr val="2F2F2F"/>
                </a:solidFill>
              </a:rPr>
              <a:t>87.7 K</a:t>
            </a:r>
            <a:endParaRPr lang="en-GB" sz="1100" dirty="0">
              <a:solidFill>
                <a:srgbClr val="2F2F2F"/>
              </a:solidFill>
            </a:endParaRPr>
          </a:p>
        </p:txBody>
      </p:sp>
      <p:sp>
        <p:nvSpPr>
          <p:cNvPr id="11" name="Title 6">
            <a:extLst>
              <a:ext uri="{FF2B5EF4-FFF2-40B4-BE49-F238E27FC236}">
                <a16:creationId xmlns:a16="http://schemas.microsoft.com/office/drawing/2014/main" id="{8CCFC3E0-41C8-494A-2383-E48A6574DE13}"/>
              </a:ext>
            </a:extLst>
          </p:cNvPr>
          <p:cNvSpPr txBox="1">
            <a:spLocks/>
          </p:cNvSpPr>
          <p:nvPr/>
        </p:nvSpPr>
        <p:spPr>
          <a:xfrm>
            <a:off x="407202" y="120903"/>
            <a:ext cx="10888661" cy="510656"/>
          </a:xfrm>
          <a:prstGeom prst="rect">
            <a:avLst/>
          </a:prstGeom>
          <a:solidFill>
            <a:schemeClr val="bg1"/>
          </a:solidFill>
        </p:spPr>
        <p:txBody>
          <a:bodyPr vert="horz" lIns="0" tIns="0" rIns="0" bIns="0" rtlCol="0" anchor="t" anchorCtr="0">
            <a:noAutofit/>
          </a:bodyPr>
          <a:lst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a:lstStyle>
          <a:p>
            <a:r>
              <a:rPr lang="en-US" sz="2800" dirty="0"/>
              <a:t>2. Overview of the DarkSide 20k AAr system</a:t>
            </a:r>
            <a:endParaRPr lang="en-GB" sz="2800" dirty="0"/>
          </a:p>
        </p:txBody>
      </p:sp>
      <p:sp>
        <p:nvSpPr>
          <p:cNvPr id="4" name="TextBox 3">
            <a:extLst>
              <a:ext uri="{FF2B5EF4-FFF2-40B4-BE49-F238E27FC236}">
                <a16:creationId xmlns:a16="http://schemas.microsoft.com/office/drawing/2014/main" id="{606C4BC9-D5DA-BC99-666D-7C846AFD93DC}"/>
              </a:ext>
            </a:extLst>
          </p:cNvPr>
          <p:cNvSpPr txBox="1"/>
          <p:nvPr/>
        </p:nvSpPr>
        <p:spPr>
          <a:xfrm>
            <a:off x="367274" y="5862463"/>
            <a:ext cx="2809730" cy="461665"/>
          </a:xfrm>
          <a:prstGeom prst="rect">
            <a:avLst/>
          </a:prstGeom>
          <a:noFill/>
        </p:spPr>
        <p:txBody>
          <a:bodyPr wrap="square">
            <a:spAutoFit/>
          </a:bodyPr>
          <a:lstStyle/>
          <a:p>
            <a:pPr algn="ctr"/>
            <a:r>
              <a:rPr lang="en-US" sz="1200" i="1" dirty="0">
                <a:solidFill>
                  <a:srgbClr val="000000"/>
                </a:solidFill>
              </a:rPr>
              <a:t>Fig. 2.2 – DarkSide 20k AAr P&amp;ID (steady state operations).</a:t>
            </a:r>
            <a:endParaRPr lang="en-GB" sz="1200" i="1" dirty="0">
              <a:solidFill>
                <a:srgbClr val="000000"/>
              </a:solidFill>
            </a:endParaRPr>
          </a:p>
        </p:txBody>
      </p:sp>
    </p:spTree>
    <p:extLst>
      <p:ext uri="{BB962C8B-B14F-4D97-AF65-F5344CB8AC3E}">
        <p14:creationId xmlns:p14="http://schemas.microsoft.com/office/powerpoint/2010/main" val="3299682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71"/>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90"/>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20"/>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91"/>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80"/>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92"/>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170"/>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93"/>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22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extLst>
    <p:ext uri="{6950BFC3-D8DA-4A85-94F7-54DA5524770B}">
      <p188:commentRel xmlns:p188="http://schemas.microsoft.com/office/powerpoint/2018/8/main" r:id="rId3"/>
    </p:ext>
  </p:extLst>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Content Placeholder 10">
            <a:extLst>
              <a:ext uri="{FF2B5EF4-FFF2-40B4-BE49-F238E27FC236}">
                <a16:creationId xmlns:a16="http://schemas.microsoft.com/office/drawing/2014/main" id="{8D77E239-DBAA-4744-061A-46636C18733D}"/>
              </a:ext>
            </a:extLst>
          </p:cNvPr>
          <p:cNvSpPr>
            <a:spLocks noGrp="1"/>
          </p:cNvSpPr>
          <p:nvPr>
            <p:ph idx="1"/>
          </p:nvPr>
        </p:nvSpPr>
        <p:spPr>
          <a:xfrm>
            <a:off x="407989" y="631560"/>
            <a:ext cx="11376024" cy="1885016"/>
          </a:xfrm>
        </p:spPr>
        <p:txBody>
          <a:bodyPr>
            <a:normAutofit/>
          </a:bodyPr>
          <a:lstStyle/>
          <a:p>
            <a:r>
              <a:rPr lang="en-GB" dirty="0"/>
              <a:t>Flow element sizing, design &amp; procurement</a:t>
            </a:r>
          </a:p>
          <a:p>
            <a:pPr lvl="1"/>
            <a:r>
              <a:rPr lang="en-US" dirty="0"/>
              <a:t>Hydraulic calculations (VBA + REFDROP) as per ISO 5167</a:t>
            </a:r>
          </a:p>
          <a:p>
            <a:pPr lvl="1"/>
            <a:r>
              <a:rPr lang="en-US" dirty="0"/>
              <a:t>Mechanical design development</a:t>
            </a:r>
          </a:p>
          <a:p>
            <a:pPr lvl="1"/>
            <a:r>
              <a:rPr lang="en-US" dirty="0"/>
              <a:t>TS for PE (final price: 7.2k EUR)</a:t>
            </a:r>
          </a:p>
          <a:p>
            <a:pPr lvl="1"/>
            <a:r>
              <a:rPr lang="en-US" dirty="0"/>
              <a:t>Contract follow-up</a:t>
            </a:r>
          </a:p>
          <a:p>
            <a:endParaRPr lang="en-GB" dirty="0"/>
          </a:p>
        </p:txBody>
      </p:sp>
      <p:sp>
        <p:nvSpPr>
          <p:cNvPr id="5" name="Date Placeholder 4">
            <a:extLst>
              <a:ext uri="{FF2B5EF4-FFF2-40B4-BE49-F238E27FC236}">
                <a16:creationId xmlns:a16="http://schemas.microsoft.com/office/drawing/2014/main" id="{8FA8D49E-1D52-5B5C-7210-02913401C1D9}"/>
              </a:ext>
            </a:extLst>
          </p:cNvPr>
          <p:cNvSpPr>
            <a:spLocks noGrp="1"/>
          </p:cNvSpPr>
          <p:nvPr>
            <p:ph type="dt" sz="half" idx="10"/>
          </p:nvPr>
        </p:nvSpPr>
        <p:spPr/>
        <p:txBody>
          <a:bodyPr/>
          <a:lstStyle/>
          <a:p>
            <a:r>
              <a:rPr lang="en-US" dirty="0"/>
              <a:t>29 May 2024</a:t>
            </a:r>
          </a:p>
        </p:txBody>
      </p:sp>
      <p:sp>
        <p:nvSpPr>
          <p:cNvPr id="6" name="Footer Placeholder 5">
            <a:extLst>
              <a:ext uri="{FF2B5EF4-FFF2-40B4-BE49-F238E27FC236}">
                <a16:creationId xmlns:a16="http://schemas.microsoft.com/office/drawing/2014/main" id="{0C57EB4A-8184-6ECF-5FD8-05B81614FCA0}"/>
              </a:ext>
            </a:extLst>
          </p:cNvPr>
          <p:cNvSpPr>
            <a:spLocks noGrp="1"/>
          </p:cNvSpPr>
          <p:nvPr>
            <p:ph type="ftr" sz="quarter" idx="11"/>
          </p:nvPr>
        </p:nvSpPr>
        <p:spPr/>
        <p:txBody>
          <a:bodyPr/>
          <a:lstStyle/>
          <a:p>
            <a:r>
              <a:rPr lang="en-US" dirty="0"/>
              <a:t>Tiziano Baroncelli | </a:t>
            </a:r>
            <a:r>
              <a:rPr lang="en-GB" dirty="0"/>
              <a:t>Engineering Development of the DarkSide 20k AAr Cryogenic System</a:t>
            </a:r>
            <a:endParaRPr lang="en-US" dirty="0"/>
          </a:p>
        </p:txBody>
      </p:sp>
      <p:sp>
        <p:nvSpPr>
          <p:cNvPr id="7" name="Slide Number Placeholder 6">
            <a:extLst>
              <a:ext uri="{FF2B5EF4-FFF2-40B4-BE49-F238E27FC236}">
                <a16:creationId xmlns:a16="http://schemas.microsoft.com/office/drawing/2014/main" id="{D520C4DF-2B38-8CCC-0C9A-D8E1D9517AA7}"/>
              </a:ext>
            </a:extLst>
          </p:cNvPr>
          <p:cNvSpPr>
            <a:spLocks noGrp="1"/>
          </p:cNvSpPr>
          <p:nvPr>
            <p:ph type="sldNum" sz="quarter" idx="12"/>
          </p:nvPr>
        </p:nvSpPr>
        <p:spPr/>
        <p:txBody>
          <a:bodyPr/>
          <a:lstStyle/>
          <a:p>
            <a:fld id="{36B5EA5A-BC32-A742-B11B-8E7414D5B535}" type="slidenum">
              <a:rPr lang="en-US" smtClean="0"/>
              <a:pPr/>
              <a:t>40</a:t>
            </a:fld>
            <a:endParaRPr lang="en-US" dirty="0"/>
          </a:p>
        </p:txBody>
      </p:sp>
      <p:sp>
        <p:nvSpPr>
          <p:cNvPr id="2" name="Title 6">
            <a:extLst>
              <a:ext uri="{FF2B5EF4-FFF2-40B4-BE49-F238E27FC236}">
                <a16:creationId xmlns:a16="http://schemas.microsoft.com/office/drawing/2014/main" id="{41EA95F9-093A-7364-8286-C3AB178547EF}"/>
              </a:ext>
            </a:extLst>
          </p:cNvPr>
          <p:cNvSpPr txBox="1">
            <a:spLocks/>
          </p:cNvSpPr>
          <p:nvPr/>
        </p:nvSpPr>
        <p:spPr>
          <a:xfrm>
            <a:off x="407202" y="120903"/>
            <a:ext cx="10888661" cy="510656"/>
          </a:xfrm>
          <a:prstGeom prst="rect">
            <a:avLst/>
          </a:prstGeom>
          <a:solidFill>
            <a:schemeClr val="bg1"/>
          </a:solidFill>
        </p:spPr>
        <p:txBody>
          <a:bodyPr vert="horz" lIns="0" tIns="0" rIns="0" bIns="0" rtlCol="0" anchor="t" anchorCtr="0">
            <a:noAutofit/>
          </a:bodyPr>
          <a:lst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a:lstStyle>
          <a:p>
            <a:r>
              <a:rPr lang="en-GB" sz="2800" dirty="0"/>
              <a:t>AAr cryogenics – Warm panel</a:t>
            </a:r>
            <a:endParaRPr lang="en-GB" sz="2800" u="sng" dirty="0"/>
          </a:p>
        </p:txBody>
      </p:sp>
      <p:pic>
        <p:nvPicPr>
          <p:cNvPr id="3" name="Picture 2">
            <a:extLst>
              <a:ext uri="{FF2B5EF4-FFF2-40B4-BE49-F238E27FC236}">
                <a16:creationId xmlns:a16="http://schemas.microsoft.com/office/drawing/2014/main" id="{CC60EE66-A639-AFF8-9AB3-39BFEF9C0715}"/>
              </a:ext>
            </a:extLst>
          </p:cNvPr>
          <p:cNvPicPr>
            <a:picLocks noChangeAspect="1"/>
          </p:cNvPicPr>
          <p:nvPr/>
        </p:nvPicPr>
        <p:blipFill>
          <a:blip r:embed="rId2"/>
          <a:stretch>
            <a:fillRect/>
          </a:stretch>
        </p:blipFill>
        <p:spPr>
          <a:xfrm>
            <a:off x="407202" y="2553476"/>
            <a:ext cx="7110483" cy="3071393"/>
          </a:xfrm>
          <a:prstGeom prst="rect">
            <a:avLst/>
          </a:prstGeom>
          <a:ln w="9525">
            <a:solidFill>
              <a:srgbClr val="000000"/>
            </a:solidFill>
          </a:ln>
        </p:spPr>
      </p:pic>
      <p:pic>
        <p:nvPicPr>
          <p:cNvPr id="4" name="Picture 3">
            <a:extLst>
              <a:ext uri="{FF2B5EF4-FFF2-40B4-BE49-F238E27FC236}">
                <a16:creationId xmlns:a16="http://schemas.microsoft.com/office/drawing/2014/main" id="{FC2BA30A-CF37-6550-2B30-4F4899A0A693}"/>
              </a:ext>
            </a:extLst>
          </p:cNvPr>
          <p:cNvPicPr>
            <a:picLocks noChangeAspect="1"/>
          </p:cNvPicPr>
          <p:nvPr/>
        </p:nvPicPr>
        <p:blipFill>
          <a:blip r:embed="rId3"/>
          <a:stretch>
            <a:fillRect/>
          </a:stretch>
        </p:blipFill>
        <p:spPr>
          <a:xfrm>
            <a:off x="7932738" y="468955"/>
            <a:ext cx="3739340" cy="5155914"/>
          </a:xfrm>
          <a:prstGeom prst="rect">
            <a:avLst/>
          </a:prstGeom>
        </p:spPr>
      </p:pic>
      <p:sp>
        <p:nvSpPr>
          <p:cNvPr id="8" name="TextBox 7">
            <a:extLst>
              <a:ext uri="{FF2B5EF4-FFF2-40B4-BE49-F238E27FC236}">
                <a16:creationId xmlns:a16="http://schemas.microsoft.com/office/drawing/2014/main" id="{30CFB066-13F8-5B74-7C71-8D975796A2AA}"/>
              </a:ext>
            </a:extLst>
          </p:cNvPr>
          <p:cNvSpPr txBox="1"/>
          <p:nvPr/>
        </p:nvSpPr>
        <p:spPr>
          <a:xfrm>
            <a:off x="558718" y="5834674"/>
            <a:ext cx="10889455" cy="338554"/>
          </a:xfrm>
          <a:prstGeom prst="rect">
            <a:avLst/>
          </a:prstGeom>
          <a:noFill/>
          <a:ln>
            <a:noFill/>
          </a:ln>
        </p:spPr>
        <p:txBody>
          <a:bodyPr vert="horz" wrap="square">
            <a:spAutoFit/>
          </a:bodyPr>
          <a:lstStyle/>
          <a:p>
            <a:pPr algn="ctr"/>
            <a:r>
              <a:rPr lang="en-US" sz="1600" b="1" dirty="0"/>
              <a:t>Step 1 – </a:t>
            </a:r>
            <a:r>
              <a:rPr lang="en-US" sz="1600" dirty="0"/>
              <a:t>Orifice</a:t>
            </a:r>
            <a:r>
              <a:rPr lang="en-US" sz="1600" b="1" dirty="0"/>
              <a:t> pressure drop calculations (ISO 5167-2)</a:t>
            </a:r>
            <a:endParaRPr lang="en-GB" sz="1600" dirty="0"/>
          </a:p>
        </p:txBody>
      </p:sp>
      <p:pic>
        <p:nvPicPr>
          <p:cNvPr id="9" name="Picture 8">
            <a:extLst>
              <a:ext uri="{FF2B5EF4-FFF2-40B4-BE49-F238E27FC236}">
                <a16:creationId xmlns:a16="http://schemas.microsoft.com/office/drawing/2014/main" id="{53893D2B-2EEE-6368-2186-636DF0B86BF3}"/>
              </a:ext>
            </a:extLst>
          </p:cNvPr>
          <p:cNvPicPr>
            <a:picLocks noChangeAspect="1"/>
          </p:cNvPicPr>
          <p:nvPr/>
        </p:nvPicPr>
        <p:blipFill>
          <a:blip r:embed="rId4"/>
          <a:stretch>
            <a:fillRect/>
          </a:stretch>
        </p:blipFill>
        <p:spPr>
          <a:xfrm>
            <a:off x="2449039" y="2658950"/>
            <a:ext cx="2970152" cy="3002577"/>
          </a:xfrm>
          <a:prstGeom prst="rect">
            <a:avLst/>
          </a:prstGeom>
          <a:ln>
            <a:solidFill>
              <a:srgbClr val="000000"/>
            </a:solidFill>
          </a:ln>
        </p:spPr>
      </p:pic>
      <p:grpSp>
        <p:nvGrpSpPr>
          <p:cNvPr id="10" name="Group 9">
            <a:extLst>
              <a:ext uri="{FF2B5EF4-FFF2-40B4-BE49-F238E27FC236}">
                <a16:creationId xmlns:a16="http://schemas.microsoft.com/office/drawing/2014/main" id="{ADB19A1D-1B0A-984D-00B1-C7044D1A8CEC}"/>
              </a:ext>
            </a:extLst>
          </p:cNvPr>
          <p:cNvGrpSpPr>
            <a:grpSpLocks noChangeAspect="1"/>
          </p:cNvGrpSpPr>
          <p:nvPr/>
        </p:nvGrpSpPr>
        <p:grpSpPr>
          <a:xfrm>
            <a:off x="7300456" y="1150800"/>
            <a:ext cx="4483555" cy="4510969"/>
            <a:chOff x="4744690" y="1488269"/>
            <a:chExt cx="4629970" cy="4271981"/>
          </a:xfrm>
        </p:grpSpPr>
        <p:grpSp>
          <p:nvGrpSpPr>
            <p:cNvPr id="12" name="Group 11">
              <a:extLst>
                <a:ext uri="{FF2B5EF4-FFF2-40B4-BE49-F238E27FC236}">
                  <a16:creationId xmlns:a16="http://schemas.microsoft.com/office/drawing/2014/main" id="{0E776E06-739E-E9E5-3605-19E80A3E1EFC}"/>
                </a:ext>
              </a:extLst>
            </p:cNvPr>
            <p:cNvGrpSpPr>
              <a:grpSpLocks noChangeAspect="1"/>
            </p:cNvGrpSpPr>
            <p:nvPr/>
          </p:nvGrpSpPr>
          <p:grpSpPr>
            <a:xfrm>
              <a:off x="4744690" y="1488269"/>
              <a:ext cx="4629970" cy="4271981"/>
              <a:chOff x="2040037" y="855517"/>
              <a:chExt cx="5578275" cy="5146965"/>
            </a:xfrm>
          </p:grpSpPr>
          <p:pic>
            <p:nvPicPr>
              <p:cNvPr id="14" name="Picture 13">
                <a:extLst>
                  <a:ext uri="{FF2B5EF4-FFF2-40B4-BE49-F238E27FC236}">
                    <a16:creationId xmlns:a16="http://schemas.microsoft.com/office/drawing/2014/main" id="{BB3CBBAF-1109-2202-CABE-57B6CA590596}"/>
                  </a:ext>
                </a:extLst>
              </p:cNvPr>
              <p:cNvPicPr>
                <a:picLocks noChangeAspect="1"/>
              </p:cNvPicPr>
              <p:nvPr/>
            </p:nvPicPr>
            <p:blipFill>
              <a:blip r:embed="rId5"/>
              <a:stretch>
                <a:fillRect/>
              </a:stretch>
            </p:blipFill>
            <p:spPr>
              <a:xfrm>
                <a:off x="2040037" y="855517"/>
                <a:ext cx="5578275" cy="5146965"/>
              </a:xfrm>
              <a:prstGeom prst="rect">
                <a:avLst/>
              </a:prstGeom>
              <a:ln>
                <a:solidFill>
                  <a:srgbClr val="000000"/>
                </a:solidFill>
              </a:ln>
            </p:spPr>
          </p:pic>
          <p:sp>
            <p:nvSpPr>
              <p:cNvPr id="15" name="Rectangle 14">
                <a:extLst>
                  <a:ext uri="{FF2B5EF4-FFF2-40B4-BE49-F238E27FC236}">
                    <a16:creationId xmlns:a16="http://schemas.microsoft.com/office/drawing/2014/main" id="{A1B145B4-28FF-867A-AA05-28F2CFCAAE9B}"/>
                  </a:ext>
                </a:extLst>
              </p:cNvPr>
              <p:cNvSpPr/>
              <p:nvPr/>
            </p:nvSpPr>
            <p:spPr>
              <a:xfrm>
                <a:off x="2040037" y="4234642"/>
                <a:ext cx="1135380" cy="1767840"/>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6" name="Rectangle 15">
                <a:extLst>
                  <a:ext uri="{FF2B5EF4-FFF2-40B4-BE49-F238E27FC236}">
                    <a16:creationId xmlns:a16="http://schemas.microsoft.com/office/drawing/2014/main" id="{2B9442C9-8A68-690A-5FA9-DD4F9C703CC5}"/>
                  </a:ext>
                </a:extLst>
              </p:cNvPr>
              <p:cNvSpPr/>
              <p:nvPr/>
            </p:nvSpPr>
            <p:spPr>
              <a:xfrm>
                <a:off x="6482932" y="4234642"/>
                <a:ext cx="1135380" cy="1767840"/>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grpSp>
        <p:sp>
          <p:nvSpPr>
            <p:cNvPr id="13" name="Rectangle 12">
              <a:extLst>
                <a:ext uri="{FF2B5EF4-FFF2-40B4-BE49-F238E27FC236}">
                  <a16:creationId xmlns:a16="http://schemas.microsoft.com/office/drawing/2014/main" id="{70B87FDE-EF8F-7921-6617-8EEDC27E469D}"/>
                </a:ext>
              </a:extLst>
            </p:cNvPr>
            <p:cNvSpPr/>
            <p:nvPr/>
          </p:nvSpPr>
          <p:spPr>
            <a:xfrm>
              <a:off x="5071610" y="4111925"/>
              <a:ext cx="942366" cy="1177252"/>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grpSp>
      <p:sp>
        <p:nvSpPr>
          <p:cNvPr id="24" name="TextBox 23">
            <a:extLst>
              <a:ext uri="{FF2B5EF4-FFF2-40B4-BE49-F238E27FC236}">
                <a16:creationId xmlns:a16="http://schemas.microsoft.com/office/drawing/2014/main" id="{FE759A2A-99EA-2106-9E8E-C7D648D75C49}"/>
              </a:ext>
            </a:extLst>
          </p:cNvPr>
          <p:cNvSpPr txBox="1"/>
          <p:nvPr/>
        </p:nvSpPr>
        <p:spPr>
          <a:xfrm>
            <a:off x="1224162" y="5834674"/>
            <a:ext cx="9883384" cy="338554"/>
          </a:xfrm>
          <a:prstGeom prst="rect">
            <a:avLst/>
          </a:prstGeom>
          <a:noFill/>
          <a:ln>
            <a:noFill/>
          </a:ln>
        </p:spPr>
        <p:txBody>
          <a:bodyPr vert="horz" wrap="square">
            <a:spAutoFit/>
          </a:bodyPr>
          <a:lstStyle/>
          <a:p>
            <a:pPr algn="ctr"/>
            <a:r>
              <a:rPr lang="en-US" sz="1600" b="1" dirty="0"/>
              <a:t>Step 2 – Development of flow element mech. design</a:t>
            </a:r>
            <a:endParaRPr lang="en-GB" sz="1600" dirty="0"/>
          </a:p>
        </p:txBody>
      </p:sp>
    </p:spTree>
    <p:extLst>
      <p:ext uri="{BB962C8B-B14F-4D97-AF65-F5344CB8AC3E}">
        <p14:creationId xmlns:p14="http://schemas.microsoft.com/office/powerpoint/2010/main" val="17104366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3"/>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9"/>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0"/>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24"/>
                                        </p:tgtEl>
                                        <p:attrNameLst>
                                          <p:attrName>style.visibility</p:attrName>
                                        </p:attrNameLst>
                                      </p:cBhvr>
                                      <p:to>
                                        <p:strVal val="visible"/>
                                      </p:to>
                                    </p:set>
                                  </p:childTnLst>
                                </p:cTn>
                              </p:par>
                              <p:par>
                                <p:cTn id="19" presetID="1" presetClass="exit" presetSubtype="0" fill="hold" nodeType="withEffect">
                                  <p:stCondLst>
                                    <p:cond delay="0"/>
                                  </p:stCondLst>
                                  <p:childTnLst>
                                    <p:set>
                                      <p:cBhvr>
                                        <p:cTn id="20" dur="1" fill="hold">
                                          <p:stCondLst>
                                            <p:cond delay="0"/>
                                          </p:stCondLst>
                                        </p:cTn>
                                        <p:tgtEl>
                                          <p:spTgt spid="4"/>
                                        </p:tgtEl>
                                        <p:attrNameLst>
                                          <p:attrName>style.visibility</p:attrName>
                                        </p:attrNameLst>
                                      </p:cBhvr>
                                      <p:to>
                                        <p:strVal val="hidden"/>
                                      </p:to>
                                    </p:set>
                                  </p:childTnLst>
                                </p:cTn>
                              </p:par>
                              <p:par>
                                <p:cTn id="21" presetID="1" presetClass="exit" presetSubtype="0" fill="hold" grpId="1" nodeType="withEffect">
                                  <p:stCondLst>
                                    <p:cond delay="0"/>
                                  </p:stCondLst>
                                  <p:childTnLst>
                                    <p:set>
                                      <p:cBhvr>
                                        <p:cTn id="22" dur="1" fill="hold">
                                          <p:stCondLst>
                                            <p:cond delay="0"/>
                                          </p:stCondLst>
                                        </p:cTn>
                                        <p:tgtEl>
                                          <p:spTgt spid="8"/>
                                        </p:tgtEl>
                                        <p:attrNameLst>
                                          <p:attrName>style.visibility</p:attrName>
                                        </p:attrNameLst>
                                      </p:cBhvr>
                                      <p:to>
                                        <p:strVal val="hidden"/>
                                      </p:to>
                                    </p:set>
                                  </p:childTnLst>
                                </p:cTn>
                              </p:par>
                              <p:par>
                                <p:cTn id="23" presetID="1" presetClass="exit" presetSubtype="0" fill="hold" nodeType="withEffect">
                                  <p:stCondLst>
                                    <p:cond delay="0"/>
                                  </p:stCondLst>
                                  <p:childTnLst>
                                    <p:set>
                                      <p:cBhvr>
                                        <p:cTn id="24" dur="1" fill="hold">
                                          <p:stCondLst>
                                            <p:cond delay="0"/>
                                          </p:stCondLst>
                                        </p:cTn>
                                        <p:tgtEl>
                                          <p:spTgt spid="3"/>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8" grpId="1"/>
      <p:bldP spid="24" grpId="0"/>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13">
            <a:extLst>
              <a:ext uri="{FF2B5EF4-FFF2-40B4-BE49-F238E27FC236}">
                <a16:creationId xmlns:a16="http://schemas.microsoft.com/office/drawing/2014/main" id="{64841680-A6EB-4C5E-FD07-204718533492}"/>
              </a:ext>
            </a:extLst>
          </p:cNvPr>
          <p:cNvPicPr>
            <a:picLocks noChangeAspect="1"/>
          </p:cNvPicPr>
          <p:nvPr/>
        </p:nvPicPr>
        <p:blipFill>
          <a:blip r:embed="rId2"/>
          <a:stretch>
            <a:fillRect/>
          </a:stretch>
        </p:blipFill>
        <p:spPr>
          <a:xfrm>
            <a:off x="7434224" y="1056448"/>
            <a:ext cx="2683174" cy="4622918"/>
          </a:xfrm>
          <a:prstGeom prst="rect">
            <a:avLst/>
          </a:prstGeom>
        </p:spPr>
      </p:pic>
      <p:sp>
        <p:nvSpPr>
          <p:cNvPr id="11" name="Content Placeholder 10">
            <a:extLst>
              <a:ext uri="{FF2B5EF4-FFF2-40B4-BE49-F238E27FC236}">
                <a16:creationId xmlns:a16="http://schemas.microsoft.com/office/drawing/2014/main" id="{8D77E239-DBAA-4744-061A-46636C18733D}"/>
              </a:ext>
            </a:extLst>
          </p:cNvPr>
          <p:cNvSpPr>
            <a:spLocks noGrp="1"/>
          </p:cNvSpPr>
          <p:nvPr>
            <p:ph idx="1"/>
          </p:nvPr>
        </p:nvSpPr>
        <p:spPr>
          <a:xfrm>
            <a:off x="407989" y="631560"/>
            <a:ext cx="11376024" cy="5569216"/>
          </a:xfrm>
        </p:spPr>
        <p:txBody>
          <a:bodyPr>
            <a:normAutofit/>
          </a:bodyPr>
          <a:lstStyle/>
          <a:p>
            <a:r>
              <a:rPr lang="en-GB" dirty="0"/>
              <a:t>Safety valves sizing &amp; procurement</a:t>
            </a:r>
          </a:p>
          <a:p>
            <a:pPr lvl="1"/>
            <a:r>
              <a:rPr lang="en-US" dirty="0"/>
              <a:t>Risk assessment, hydraulic calculations (VBA + REFDROP) </a:t>
            </a:r>
            <a:br>
              <a:rPr lang="en-US" dirty="0"/>
            </a:br>
            <a:r>
              <a:rPr lang="en-US" dirty="0"/>
              <a:t>per ISO 21013-3, calculation report</a:t>
            </a:r>
          </a:p>
          <a:p>
            <a:pPr lvl="1"/>
            <a:r>
              <a:rPr lang="en-US" dirty="0"/>
              <a:t>Direct purchase (final price: 1k EUR)</a:t>
            </a:r>
          </a:p>
          <a:p>
            <a:endParaRPr lang="en-GB" dirty="0"/>
          </a:p>
        </p:txBody>
      </p:sp>
      <p:pic>
        <p:nvPicPr>
          <p:cNvPr id="18" name="Picture 17">
            <a:extLst>
              <a:ext uri="{FF2B5EF4-FFF2-40B4-BE49-F238E27FC236}">
                <a16:creationId xmlns:a16="http://schemas.microsoft.com/office/drawing/2014/main" id="{5BCB40AF-2121-EFA8-A958-248624FE802A}"/>
              </a:ext>
            </a:extLst>
          </p:cNvPr>
          <p:cNvPicPr>
            <a:picLocks noChangeAspect="1"/>
          </p:cNvPicPr>
          <p:nvPr/>
        </p:nvPicPr>
        <p:blipFill>
          <a:blip r:embed="rId3"/>
          <a:stretch>
            <a:fillRect/>
          </a:stretch>
        </p:blipFill>
        <p:spPr>
          <a:xfrm>
            <a:off x="3382695" y="2010594"/>
            <a:ext cx="5426609" cy="4285590"/>
          </a:xfrm>
          <a:prstGeom prst="rect">
            <a:avLst/>
          </a:prstGeom>
        </p:spPr>
      </p:pic>
      <p:sp>
        <p:nvSpPr>
          <p:cNvPr id="2" name="TextBox 1">
            <a:extLst>
              <a:ext uri="{FF2B5EF4-FFF2-40B4-BE49-F238E27FC236}">
                <a16:creationId xmlns:a16="http://schemas.microsoft.com/office/drawing/2014/main" id="{42482EC8-B184-59D2-0071-6B35BBE08C46}"/>
              </a:ext>
            </a:extLst>
          </p:cNvPr>
          <p:cNvSpPr txBox="1"/>
          <p:nvPr/>
        </p:nvSpPr>
        <p:spPr>
          <a:xfrm>
            <a:off x="1498287" y="5340812"/>
            <a:ext cx="9212524" cy="338554"/>
          </a:xfrm>
          <a:prstGeom prst="rect">
            <a:avLst/>
          </a:prstGeom>
          <a:noFill/>
          <a:ln>
            <a:noFill/>
          </a:ln>
        </p:spPr>
        <p:txBody>
          <a:bodyPr vert="horz" wrap="square">
            <a:spAutoFit/>
          </a:bodyPr>
          <a:lstStyle/>
          <a:p>
            <a:pPr algn="ctr"/>
            <a:r>
              <a:rPr lang="en-US" sz="1600" b="1" dirty="0"/>
              <a:t>Step 1 – Risk assessment &amp; overpressure scenarios</a:t>
            </a:r>
            <a:endParaRPr lang="en-GB" sz="1600" dirty="0"/>
          </a:p>
        </p:txBody>
      </p:sp>
      <p:sp>
        <p:nvSpPr>
          <p:cNvPr id="16" name="TextBox 15">
            <a:extLst>
              <a:ext uri="{FF2B5EF4-FFF2-40B4-BE49-F238E27FC236}">
                <a16:creationId xmlns:a16="http://schemas.microsoft.com/office/drawing/2014/main" id="{A5AFCCC0-8BC2-30E3-F8BB-41FB884811FF}"/>
              </a:ext>
            </a:extLst>
          </p:cNvPr>
          <p:cNvSpPr txBox="1"/>
          <p:nvPr/>
        </p:nvSpPr>
        <p:spPr>
          <a:xfrm>
            <a:off x="1287465" y="5909926"/>
            <a:ext cx="9212524" cy="338554"/>
          </a:xfrm>
          <a:prstGeom prst="rect">
            <a:avLst/>
          </a:prstGeom>
          <a:noFill/>
          <a:ln>
            <a:noFill/>
          </a:ln>
        </p:spPr>
        <p:txBody>
          <a:bodyPr vert="horz" wrap="square">
            <a:spAutoFit/>
          </a:bodyPr>
          <a:lstStyle/>
          <a:p>
            <a:pPr algn="ctr"/>
            <a:r>
              <a:rPr lang="en-US" sz="1600" b="1" dirty="0"/>
              <a:t>Step 2 – Safety valve calculations (left) &amp; sizing summary (right)</a:t>
            </a:r>
            <a:endParaRPr lang="en-GB" sz="1600" dirty="0"/>
          </a:p>
        </p:txBody>
      </p:sp>
      <p:sp>
        <p:nvSpPr>
          <p:cNvPr id="5" name="Date Placeholder 4">
            <a:extLst>
              <a:ext uri="{FF2B5EF4-FFF2-40B4-BE49-F238E27FC236}">
                <a16:creationId xmlns:a16="http://schemas.microsoft.com/office/drawing/2014/main" id="{8FA8D49E-1D52-5B5C-7210-02913401C1D9}"/>
              </a:ext>
            </a:extLst>
          </p:cNvPr>
          <p:cNvSpPr>
            <a:spLocks noGrp="1"/>
          </p:cNvSpPr>
          <p:nvPr>
            <p:ph type="dt" sz="half" idx="10"/>
          </p:nvPr>
        </p:nvSpPr>
        <p:spPr/>
        <p:txBody>
          <a:bodyPr/>
          <a:lstStyle/>
          <a:p>
            <a:r>
              <a:rPr lang="en-US" dirty="0"/>
              <a:t>29 May 2024</a:t>
            </a:r>
          </a:p>
        </p:txBody>
      </p:sp>
      <p:sp>
        <p:nvSpPr>
          <p:cNvPr id="6" name="Footer Placeholder 5">
            <a:extLst>
              <a:ext uri="{FF2B5EF4-FFF2-40B4-BE49-F238E27FC236}">
                <a16:creationId xmlns:a16="http://schemas.microsoft.com/office/drawing/2014/main" id="{0C57EB4A-8184-6ECF-5FD8-05B81614FCA0}"/>
              </a:ext>
            </a:extLst>
          </p:cNvPr>
          <p:cNvSpPr>
            <a:spLocks noGrp="1"/>
          </p:cNvSpPr>
          <p:nvPr>
            <p:ph type="ftr" sz="quarter" idx="11"/>
          </p:nvPr>
        </p:nvSpPr>
        <p:spPr/>
        <p:txBody>
          <a:bodyPr/>
          <a:lstStyle/>
          <a:p>
            <a:r>
              <a:rPr lang="en-US" dirty="0"/>
              <a:t>Tiziano Baroncelli | </a:t>
            </a:r>
            <a:r>
              <a:rPr lang="en-GB" dirty="0"/>
              <a:t>Engineering Development of the DarkSide 20k AAr Cryogenic System</a:t>
            </a:r>
            <a:endParaRPr lang="en-US" dirty="0"/>
          </a:p>
        </p:txBody>
      </p:sp>
      <p:sp>
        <p:nvSpPr>
          <p:cNvPr id="7" name="Slide Number Placeholder 6">
            <a:extLst>
              <a:ext uri="{FF2B5EF4-FFF2-40B4-BE49-F238E27FC236}">
                <a16:creationId xmlns:a16="http://schemas.microsoft.com/office/drawing/2014/main" id="{D520C4DF-2B38-8CCC-0C9A-D8E1D9517AA7}"/>
              </a:ext>
            </a:extLst>
          </p:cNvPr>
          <p:cNvSpPr>
            <a:spLocks noGrp="1"/>
          </p:cNvSpPr>
          <p:nvPr>
            <p:ph type="sldNum" sz="quarter" idx="12"/>
          </p:nvPr>
        </p:nvSpPr>
        <p:spPr/>
        <p:txBody>
          <a:bodyPr/>
          <a:lstStyle/>
          <a:p>
            <a:fld id="{36B5EA5A-BC32-A742-B11B-8E7414D5B535}" type="slidenum">
              <a:rPr lang="en-US" smtClean="0"/>
              <a:pPr/>
              <a:t>41</a:t>
            </a:fld>
            <a:endParaRPr lang="en-US" dirty="0"/>
          </a:p>
        </p:txBody>
      </p:sp>
      <p:sp>
        <p:nvSpPr>
          <p:cNvPr id="4" name="Title 6">
            <a:extLst>
              <a:ext uri="{FF2B5EF4-FFF2-40B4-BE49-F238E27FC236}">
                <a16:creationId xmlns:a16="http://schemas.microsoft.com/office/drawing/2014/main" id="{00615CA1-848A-8C15-39F3-FC6351A3F833}"/>
              </a:ext>
            </a:extLst>
          </p:cNvPr>
          <p:cNvSpPr txBox="1">
            <a:spLocks/>
          </p:cNvSpPr>
          <p:nvPr/>
        </p:nvSpPr>
        <p:spPr>
          <a:xfrm>
            <a:off x="407202" y="120903"/>
            <a:ext cx="10888661" cy="510656"/>
          </a:xfrm>
          <a:prstGeom prst="rect">
            <a:avLst/>
          </a:prstGeom>
          <a:solidFill>
            <a:schemeClr val="bg1"/>
          </a:solidFill>
        </p:spPr>
        <p:txBody>
          <a:bodyPr vert="horz" lIns="0" tIns="0" rIns="0" bIns="0" rtlCol="0" anchor="t" anchorCtr="0">
            <a:noAutofit/>
          </a:bodyPr>
          <a:lst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a:lstStyle>
          <a:p>
            <a:r>
              <a:rPr lang="en-GB" sz="2800" dirty="0"/>
              <a:t>AAr cryogenics – Warm panel</a:t>
            </a:r>
            <a:endParaRPr lang="en-GB" sz="2800" u="sng" dirty="0"/>
          </a:p>
        </p:txBody>
      </p:sp>
      <p:pic>
        <p:nvPicPr>
          <p:cNvPr id="8" name="Picture 7">
            <a:extLst>
              <a:ext uri="{FF2B5EF4-FFF2-40B4-BE49-F238E27FC236}">
                <a16:creationId xmlns:a16="http://schemas.microsoft.com/office/drawing/2014/main" id="{8B50BBB6-CF6F-E226-1D2F-25DAD0975083}"/>
              </a:ext>
            </a:extLst>
          </p:cNvPr>
          <p:cNvPicPr>
            <a:picLocks noChangeAspect="1"/>
          </p:cNvPicPr>
          <p:nvPr/>
        </p:nvPicPr>
        <p:blipFill>
          <a:blip r:embed="rId4"/>
          <a:stretch>
            <a:fillRect/>
          </a:stretch>
        </p:blipFill>
        <p:spPr>
          <a:xfrm>
            <a:off x="620797" y="2704025"/>
            <a:ext cx="6596353" cy="1767390"/>
          </a:xfrm>
          <a:prstGeom prst="rect">
            <a:avLst/>
          </a:prstGeom>
        </p:spPr>
      </p:pic>
      <p:pic>
        <p:nvPicPr>
          <p:cNvPr id="9" name="Picture 8">
            <a:extLst>
              <a:ext uri="{FF2B5EF4-FFF2-40B4-BE49-F238E27FC236}">
                <a16:creationId xmlns:a16="http://schemas.microsoft.com/office/drawing/2014/main" id="{A10A42DF-4DB4-A25D-86FC-4CADEAFBD5B7}"/>
              </a:ext>
            </a:extLst>
          </p:cNvPr>
          <p:cNvPicPr>
            <a:picLocks noChangeAspect="1"/>
          </p:cNvPicPr>
          <p:nvPr/>
        </p:nvPicPr>
        <p:blipFill>
          <a:blip r:embed="rId5"/>
          <a:stretch>
            <a:fillRect/>
          </a:stretch>
        </p:blipFill>
        <p:spPr>
          <a:xfrm>
            <a:off x="7832793" y="2016164"/>
            <a:ext cx="3537862" cy="3143112"/>
          </a:xfrm>
          <a:prstGeom prst="rect">
            <a:avLst/>
          </a:prstGeom>
        </p:spPr>
      </p:pic>
      <p:pic>
        <p:nvPicPr>
          <p:cNvPr id="10" name="Picture 9">
            <a:extLst>
              <a:ext uri="{FF2B5EF4-FFF2-40B4-BE49-F238E27FC236}">
                <a16:creationId xmlns:a16="http://schemas.microsoft.com/office/drawing/2014/main" id="{A4EDDCC1-66F6-3BD4-38CD-E5FEEE44837A}"/>
              </a:ext>
            </a:extLst>
          </p:cNvPr>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881762" y="4017262"/>
            <a:ext cx="4546582" cy="1908477"/>
          </a:xfrm>
          <a:prstGeom prst="rect">
            <a:avLst/>
          </a:prstGeom>
          <a:noFill/>
          <a:ln>
            <a:noFill/>
          </a:ln>
        </p:spPr>
      </p:pic>
      <p:pic>
        <p:nvPicPr>
          <p:cNvPr id="12" name="Picture 11">
            <a:extLst>
              <a:ext uri="{FF2B5EF4-FFF2-40B4-BE49-F238E27FC236}">
                <a16:creationId xmlns:a16="http://schemas.microsoft.com/office/drawing/2014/main" id="{311D4A74-D593-4BB9-1708-DCAF135BF7DE}"/>
              </a:ext>
            </a:extLst>
          </p:cNvPr>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881762" y="2010595"/>
            <a:ext cx="4546581" cy="1807840"/>
          </a:xfrm>
          <a:prstGeom prst="rect">
            <a:avLst/>
          </a:prstGeom>
          <a:noFill/>
          <a:ln>
            <a:noFill/>
          </a:ln>
        </p:spPr>
      </p:pic>
      <p:graphicFrame>
        <p:nvGraphicFramePr>
          <p:cNvPr id="13" name="Table 12">
            <a:extLst>
              <a:ext uri="{FF2B5EF4-FFF2-40B4-BE49-F238E27FC236}">
                <a16:creationId xmlns:a16="http://schemas.microsoft.com/office/drawing/2014/main" id="{2504AD94-44AB-8E9D-2AF9-BF8F57AC5842}"/>
              </a:ext>
            </a:extLst>
          </p:cNvPr>
          <p:cNvGraphicFramePr>
            <a:graphicFrameLocks noGrp="1"/>
          </p:cNvGraphicFramePr>
          <p:nvPr/>
        </p:nvGraphicFramePr>
        <p:xfrm>
          <a:off x="7441364" y="206672"/>
          <a:ext cx="4420135" cy="5592372"/>
        </p:xfrm>
        <a:graphic>
          <a:graphicData uri="http://schemas.openxmlformats.org/drawingml/2006/table">
            <a:tbl>
              <a:tblPr/>
              <a:tblGrid>
                <a:gridCol w="897221">
                  <a:extLst>
                    <a:ext uri="{9D8B030D-6E8A-4147-A177-3AD203B41FA5}">
                      <a16:colId xmlns:a16="http://schemas.microsoft.com/office/drawing/2014/main" val="240124183"/>
                    </a:ext>
                  </a:extLst>
                </a:gridCol>
                <a:gridCol w="650926">
                  <a:extLst>
                    <a:ext uri="{9D8B030D-6E8A-4147-A177-3AD203B41FA5}">
                      <a16:colId xmlns:a16="http://schemas.microsoft.com/office/drawing/2014/main" val="699369157"/>
                    </a:ext>
                  </a:extLst>
                </a:gridCol>
                <a:gridCol w="593749">
                  <a:extLst>
                    <a:ext uri="{9D8B030D-6E8A-4147-A177-3AD203B41FA5}">
                      <a16:colId xmlns:a16="http://schemas.microsoft.com/office/drawing/2014/main" val="590206626"/>
                    </a:ext>
                  </a:extLst>
                </a:gridCol>
                <a:gridCol w="655323">
                  <a:extLst>
                    <a:ext uri="{9D8B030D-6E8A-4147-A177-3AD203B41FA5}">
                      <a16:colId xmlns:a16="http://schemas.microsoft.com/office/drawing/2014/main" val="540848799"/>
                    </a:ext>
                  </a:extLst>
                </a:gridCol>
                <a:gridCol w="593749">
                  <a:extLst>
                    <a:ext uri="{9D8B030D-6E8A-4147-A177-3AD203B41FA5}">
                      <a16:colId xmlns:a16="http://schemas.microsoft.com/office/drawing/2014/main" val="2374929830"/>
                    </a:ext>
                  </a:extLst>
                </a:gridCol>
                <a:gridCol w="1029167">
                  <a:extLst>
                    <a:ext uri="{9D8B030D-6E8A-4147-A177-3AD203B41FA5}">
                      <a16:colId xmlns:a16="http://schemas.microsoft.com/office/drawing/2014/main" val="2932724081"/>
                    </a:ext>
                  </a:extLst>
                </a:gridCol>
              </a:tblGrid>
              <a:tr h="317572">
                <a:tc gridSpan="5">
                  <a:txBody>
                    <a:bodyPr/>
                    <a:lstStyle/>
                    <a:p>
                      <a:pPr algn="ctr" fontAlgn="ctr"/>
                      <a:r>
                        <a:rPr lang="en-GB" sz="1000" b="0" i="0" u="none" strike="noStrike">
                          <a:solidFill>
                            <a:srgbClr val="000000"/>
                          </a:solidFill>
                          <a:effectLst/>
                          <a:latin typeface="Arial" panose="020B0604020202020204" pitchFamily="34" charset="0"/>
                        </a:rPr>
                        <a:t>SUMMARY TABLE - min. diameters according to ISO 21013-3 [mm]</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a:txBody>
                    <a:bodyPr/>
                    <a:lstStyle/>
                    <a:p>
                      <a:pPr algn="ctr" fontAlgn="ctr"/>
                      <a:r>
                        <a:rPr lang="el-GR" sz="1000" b="1" i="0" u="none" strike="noStrike">
                          <a:solidFill>
                            <a:srgbClr val="000000"/>
                          </a:solidFill>
                          <a:effectLst/>
                          <a:latin typeface="Arial" panose="020B0604020202020204" pitchFamily="34" charset="0"/>
                        </a:rPr>
                        <a:t>Φ</a:t>
                      </a:r>
                      <a:r>
                        <a:rPr lang="en-GB" sz="1000" b="1" i="0" u="none" strike="noStrike">
                          <a:solidFill>
                            <a:srgbClr val="000000"/>
                          </a:solidFill>
                          <a:effectLst/>
                          <a:latin typeface="Arial" panose="020B0604020202020204" pitchFamily="34" charset="0"/>
                        </a:rPr>
                        <a:t>SV min</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837625161"/>
                  </a:ext>
                </a:extLst>
              </a:tr>
              <a:tr h="168978">
                <a:tc>
                  <a:txBody>
                    <a:bodyPr/>
                    <a:lstStyle/>
                    <a:p>
                      <a:pPr algn="ctr" fontAlgn="ctr"/>
                      <a:r>
                        <a:rPr lang="en-GB" sz="1000" b="1" i="0" u="none" strike="noStrike">
                          <a:solidFill>
                            <a:srgbClr val="000000"/>
                          </a:solidFill>
                          <a:effectLst/>
                          <a:latin typeface="Arial" panose="020B0604020202020204" pitchFamily="34" charset="0"/>
                        </a:rPr>
                        <a:t>Valve</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GB" sz="1000" b="1" i="0" u="none" strike="noStrike">
                          <a:solidFill>
                            <a:srgbClr val="000000"/>
                          </a:solidFill>
                          <a:effectLst/>
                          <a:latin typeface="Arial" panose="020B0604020202020204" pitchFamily="34" charset="0"/>
                        </a:rPr>
                        <a:t>AH-1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GB" sz="1000" b="1" i="0" u="none" strike="noStrike">
                          <a:solidFill>
                            <a:srgbClr val="000000"/>
                          </a:solidFill>
                          <a:effectLst/>
                          <a:latin typeface="Arial" panose="020B0604020202020204" pitchFamily="34" charset="0"/>
                        </a:rPr>
                        <a:t>EH</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GB" sz="1000" b="1" i="0" u="none" strike="noStrike">
                          <a:solidFill>
                            <a:srgbClr val="000000"/>
                          </a:solidFill>
                          <a:effectLst/>
                          <a:latin typeface="Arial" panose="020B0604020202020204" pitchFamily="34" charset="0"/>
                        </a:rPr>
                        <a:t>FC</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GB" sz="1000" b="1" i="0" u="none" strike="noStrike">
                          <a:solidFill>
                            <a:srgbClr val="000000"/>
                          </a:solidFill>
                          <a:effectLst/>
                          <a:latin typeface="Arial" panose="020B0604020202020204" pitchFamily="34" charset="0"/>
                        </a:rPr>
                        <a:t>PR-G</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GB" sz="1000" b="1" i="0" u="none" strike="noStrike">
                          <a:solidFill>
                            <a:srgbClr val="000000"/>
                          </a:solidFill>
                          <a:effectLst/>
                          <a:latin typeface="Arial" panose="020B0604020202020204" pitchFamily="34" charset="0"/>
                        </a:rPr>
                        <a:t>[mm]</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879536275"/>
                  </a:ext>
                </a:extLst>
              </a:tr>
              <a:tr h="168978">
                <a:tc>
                  <a:txBody>
                    <a:bodyPr/>
                    <a:lstStyle/>
                    <a:p>
                      <a:pPr algn="ctr" fontAlgn="ctr"/>
                      <a:r>
                        <a:rPr lang="en-GB" sz="1000" b="0" i="0" u="none" strike="noStrike" dirty="0">
                          <a:solidFill>
                            <a:srgbClr val="000000"/>
                          </a:solidFill>
                          <a:effectLst/>
                          <a:latin typeface="Arial" panose="020B0604020202020204" pitchFamily="34" charset="0"/>
                        </a:rPr>
                        <a:t>SV4052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GB" sz="1000" b="0" i="0" u="none" strike="noStrike">
                          <a:solidFill>
                            <a:srgbClr val="000000"/>
                          </a:solidFill>
                          <a:effectLst/>
                          <a:highlight>
                            <a:srgbClr val="BFBFBF"/>
                          </a:highlight>
                          <a:latin typeface="Arial" panose="020B0604020202020204" pitchFamily="34" charset="0"/>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ctr" fontAlgn="ctr"/>
                      <a:r>
                        <a:rPr lang="en-GB" sz="1000" b="0" i="0" u="none" strike="noStrike">
                          <a:solidFill>
                            <a:srgbClr val="000000"/>
                          </a:solidFill>
                          <a:effectLst/>
                          <a:highlight>
                            <a:srgbClr val="BFBFBF"/>
                          </a:highlight>
                          <a:latin typeface="Arial" panose="020B0604020202020204" pitchFamily="34" charset="0"/>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ctr" fontAlgn="ctr"/>
                      <a:r>
                        <a:rPr lang="en-GB" sz="1000" b="0" i="0" u="none" strike="noStrike">
                          <a:solidFill>
                            <a:srgbClr val="000000"/>
                          </a:solidFill>
                          <a:effectLst/>
                          <a:latin typeface="Arial" panose="020B0604020202020204" pitchFamily="34" charset="0"/>
                        </a:rPr>
                        <a:t>6</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GB" sz="1000" b="0" i="0" u="none" strike="noStrike">
                          <a:solidFill>
                            <a:srgbClr val="000000"/>
                          </a:solidFill>
                          <a:effectLst/>
                          <a:highlight>
                            <a:srgbClr val="BFBFBF"/>
                          </a:highlight>
                          <a:latin typeface="Arial" panose="020B0604020202020204" pitchFamily="34" charset="0"/>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ctr" fontAlgn="ctr"/>
                      <a:r>
                        <a:rPr lang="en-GB" sz="1000" b="1" i="0" u="none" strike="noStrike">
                          <a:solidFill>
                            <a:srgbClr val="000000"/>
                          </a:solidFill>
                          <a:effectLst/>
                          <a:highlight>
                            <a:srgbClr val="FFFF00"/>
                          </a:highlight>
                          <a:latin typeface="Arial" panose="020B0604020202020204" pitchFamily="34" charset="0"/>
                        </a:rPr>
                        <a:t>6</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extLst>
                  <a:ext uri="{0D108BD9-81ED-4DB2-BD59-A6C34878D82A}">
                    <a16:rowId xmlns:a16="http://schemas.microsoft.com/office/drawing/2014/main" val="2204700016"/>
                  </a:ext>
                </a:extLst>
              </a:tr>
              <a:tr h="168978">
                <a:tc>
                  <a:txBody>
                    <a:bodyPr/>
                    <a:lstStyle/>
                    <a:p>
                      <a:pPr algn="ctr" fontAlgn="ctr"/>
                      <a:r>
                        <a:rPr lang="en-GB" sz="1000" b="0" i="0" u="none" strike="noStrike">
                          <a:solidFill>
                            <a:srgbClr val="000000"/>
                          </a:solidFill>
                          <a:effectLst/>
                          <a:latin typeface="Arial" panose="020B0604020202020204" pitchFamily="34" charset="0"/>
                        </a:rPr>
                        <a:t>SV4171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GB" sz="1000" b="0" i="0" u="none" strike="noStrike">
                          <a:solidFill>
                            <a:srgbClr val="000000"/>
                          </a:solidFill>
                          <a:effectLst/>
                          <a:highlight>
                            <a:srgbClr val="BFBFBF"/>
                          </a:highlight>
                          <a:latin typeface="Arial" panose="020B0604020202020204" pitchFamily="34" charset="0"/>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ctr" fontAlgn="ctr"/>
                      <a:r>
                        <a:rPr lang="en-GB" sz="1000" b="0" i="0" u="none" strike="noStrike">
                          <a:solidFill>
                            <a:srgbClr val="000000"/>
                          </a:solidFill>
                          <a:effectLst/>
                          <a:highlight>
                            <a:srgbClr val="BFBFBF"/>
                          </a:highlight>
                          <a:latin typeface="Arial" panose="020B0604020202020204" pitchFamily="34" charset="0"/>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ctr" fontAlgn="ctr"/>
                      <a:r>
                        <a:rPr lang="en-GB" sz="1000" b="0" i="0" u="none" strike="noStrike">
                          <a:solidFill>
                            <a:srgbClr val="000000"/>
                          </a:solidFill>
                          <a:effectLst/>
                          <a:latin typeface="Arial" panose="020B0604020202020204" pitchFamily="34" charset="0"/>
                        </a:rPr>
                        <a:t>7</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GB" sz="1000" b="0" i="0" u="none" strike="noStrike">
                          <a:solidFill>
                            <a:srgbClr val="000000"/>
                          </a:solidFill>
                          <a:effectLst/>
                          <a:latin typeface="Arial" panose="020B0604020202020204" pitchFamily="34" charset="0"/>
                        </a:rPr>
                        <a:t>10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GB" sz="1000" b="1" i="0" u="none" strike="noStrike">
                          <a:solidFill>
                            <a:srgbClr val="000000"/>
                          </a:solidFill>
                          <a:effectLst/>
                          <a:highlight>
                            <a:srgbClr val="FFFF00"/>
                          </a:highlight>
                          <a:latin typeface="Arial" panose="020B0604020202020204" pitchFamily="34" charset="0"/>
                        </a:rPr>
                        <a:t>10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extLst>
                  <a:ext uri="{0D108BD9-81ED-4DB2-BD59-A6C34878D82A}">
                    <a16:rowId xmlns:a16="http://schemas.microsoft.com/office/drawing/2014/main" val="3387147301"/>
                  </a:ext>
                </a:extLst>
              </a:tr>
              <a:tr h="168978">
                <a:tc>
                  <a:txBody>
                    <a:bodyPr/>
                    <a:lstStyle/>
                    <a:p>
                      <a:pPr algn="ctr" fontAlgn="ctr"/>
                      <a:r>
                        <a:rPr lang="en-GB" sz="1000" b="0" i="0" u="none" strike="noStrike">
                          <a:solidFill>
                            <a:srgbClr val="000000"/>
                          </a:solidFill>
                          <a:effectLst/>
                          <a:latin typeface="Arial" panose="020B0604020202020204" pitchFamily="34" charset="0"/>
                        </a:rPr>
                        <a:t>SV4150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GB" sz="1000" b="0" i="0" u="none" strike="noStrike">
                          <a:solidFill>
                            <a:srgbClr val="000000"/>
                          </a:solidFill>
                          <a:effectLst/>
                          <a:highlight>
                            <a:srgbClr val="BFBFBF"/>
                          </a:highlight>
                          <a:latin typeface="Arial" panose="020B0604020202020204" pitchFamily="34" charset="0"/>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ctr" fontAlgn="ctr"/>
                      <a:r>
                        <a:rPr lang="en-GB" sz="1000" b="0" i="0" u="none" strike="noStrike">
                          <a:solidFill>
                            <a:srgbClr val="000000"/>
                          </a:solidFill>
                          <a:effectLst/>
                          <a:highlight>
                            <a:srgbClr val="BFBFBF"/>
                          </a:highlight>
                          <a:latin typeface="Arial" panose="020B0604020202020204" pitchFamily="34" charset="0"/>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ctr" fontAlgn="ctr"/>
                      <a:r>
                        <a:rPr lang="en-GB" sz="1000" b="0" i="0" u="none" strike="noStrike">
                          <a:solidFill>
                            <a:srgbClr val="000000"/>
                          </a:solidFill>
                          <a:effectLst/>
                          <a:latin typeface="Arial" panose="020B0604020202020204" pitchFamily="34" charset="0"/>
                        </a:rPr>
                        <a:t>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GB" sz="1000" b="0" i="0" u="none" strike="noStrike">
                          <a:solidFill>
                            <a:srgbClr val="000000"/>
                          </a:solidFill>
                          <a:effectLst/>
                          <a:highlight>
                            <a:srgbClr val="BFBFBF"/>
                          </a:highlight>
                          <a:latin typeface="Arial" panose="020B0604020202020204" pitchFamily="34" charset="0"/>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ctr" fontAlgn="ctr"/>
                      <a:r>
                        <a:rPr lang="en-GB" sz="1000" b="1" i="0" u="none" strike="noStrike">
                          <a:solidFill>
                            <a:srgbClr val="000000"/>
                          </a:solidFill>
                          <a:effectLst/>
                          <a:highlight>
                            <a:srgbClr val="FFFF00"/>
                          </a:highlight>
                          <a:latin typeface="Arial" panose="020B0604020202020204" pitchFamily="34" charset="0"/>
                        </a:rPr>
                        <a:t>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extLst>
                  <a:ext uri="{0D108BD9-81ED-4DB2-BD59-A6C34878D82A}">
                    <a16:rowId xmlns:a16="http://schemas.microsoft.com/office/drawing/2014/main" val="2534099290"/>
                  </a:ext>
                </a:extLst>
              </a:tr>
              <a:tr h="168978">
                <a:tc>
                  <a:txBody>
                    <a:bodyPr/>
                    <a:lstStyle/>
                    <a:p>
                      <a:pPr algn="ctr" fontAlgn="ctr"/>
                      <a:r>
                        <a:rPr lang="en-GB" sz="1000" b="0" i="0" u="none" strike="noStrike">
                          <a:solidFill>
                            <a:srgbClr val="000000"/>
                          </a:solidFill>
                          <a:effectLst/>
                          <a:latin typeface="Arial" panose="020B0604020202020204" pitchFamily="34" charset="0"/>
                        </a:rPr>
                        <a:t>SV4155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GB" sz="1000" b="0" i="0" u="none" strike="noStrike">
                          <a:solidFill>
                            <a:srgbClr val="000000"/>
                          </a:solidFill>
                          <a:effectLst/>
                          <a:highlight>
                            <a:srgbClr val="BFBFBF"/>
                          </a:highlight>
                          <a:latin typeface="Arial" panose="020B0604020202020204" pitchFamily="34" charset="0"/>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ctr" fontAlgn="ctr"/>
                      <a:r>
                        <a:rPr lang="en-GB" sz="1000" b="0" i="0" u="none" strike="noStrike">
                          <a:solidFill>
                            <a:srgbClr val="000000"/>
                          </a:solidFill>
                          <a:effectLst/>
                          <a:highlight>
                            <a:srgbClr val="BFBFBF"/>
                          </a:highlight>
                          <a:latin typeface="Arial" panose="020B0604020202020204" pitchFamily="34" charset="0"/>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ctr" fontAlgn="ctr"/>
                      <a:r>
                        <a:rPr lang="en-GB" sz="1000" b="0" i="0" u="none" strike="noStrike">
                          <a:solidFill>
                            <a:srgbClr val="000000"/>
                          </a:solidFill>
                          <a:effectLst/>
                          <a:latin typeface="Arial" panose="020B0604020202020204" pitchFamily="34" charset="0"/>
                        </a:rPr>
                        <a:t>4</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GB" sz="1000" b="0" i="0" u="none" strike="noStrike">
                          <a:solidFill>
                            <a:srgbClr val="000000"/>
                          </a:solidFill>
                          <a:effectLst/>
                          <a:highlight>
                            <a:srgbClr val="BFBFBF"/>
                          </a:highlight>
                          <a:latin typeface="Arial" panose="020B0604020202020204" pitchFamily="34" charset="0"/>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ctr" fontAlgn="ctr"/>
                      <a:r>
                        <a:rPr lang="en-GB" sz="1000" b="1" i="0" u="none" strike="noStrike">
                          <a:solidFill>
                            <a:srgbClr val="000000"/>
                          </a:solidFill>
                          <a:effectLst/>
                          <a:highlight>
                            <a:srgbClr val="FFFF00"/>
                          </a:highlight>
                          <a:latin typeface="Arial" panose="020B0604020202020204" pitchFamily="34" charset="0"/>
                        </a:rPr>
                        <a:t>4</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extLst>
                  <a:ext uri="{0D108BD9-81ED-4DB2-BD59-A6C34878D82A}">
                    <a16:rowId xmlns:a16="http://schemas.microsoft.com/office/drawing/2014/main" val="3747111087"/>
                  </a:ext>
                </a:extLst>
              </a:tr>
              <a:tr h="158786">
                <a:tc>
                  <a:txBody>
                    <a:bodyPr/>
                    <a:lstStyle/>
                    <a:p>
                      <a:pPr algn="ctr" fontAlgn="ctr"/>
                      <a:r>
                        <a:rPr lang="en-GB" sz="1000" b="0" i="0" u="none" strike="noStrike">
                          <a:solidFill>
                            <a:srgbClr val="000000"/>
                          </a:solidFill>
                          <a:effectLst/>
                          <a:latin typeface="Arial" panose="020B0604020202020204" pitchFamily="34" charset="0"/>
                        </a:rPr>
                        <a:t>SV4172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GB" sz="1000" b="0" i="0" u="none" strike="noStrike">
                          <a:solidFill>
                            <a:srgbClr val="000000"/>
                          </a:solidFill>
                          <a:effectLst/>
                          <a:highlight>
                            <a:srgbClr val="BFBFBF"/>
                          </a:highlight>
                          <a:latin typeface="Arial" panose="020B0604020202020204" pitchFamily="34" charset="0"/>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ctr" fontAlgn="ctr"/>
                      <a:r>
                        <a:rPr lang="en-GB" sz="1000" b="0" i="0" u="none" strike="noStrike">
                          <a:solidFill>
                            <a:srgbClr val="000000"/>
                          </a:solidFill>
                          <a:effectLst/>
                          <a:latin typeface="Arial" panose="020B0604020202020204" pitchFamily="34" charset="0"/>
                        </a:rPr>
                        <a:t>7</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GB" sz="1000" b="0" i="0" u="none" strike="noStrike">
                          <a:solidFill>
                            <a:srgbClr val="000000"/>
                          </a:solidFill>
                          <a:effectLst/>
                          <a:latin typeface="Arial" panose="020B0604020202020204" pitchFamily="34" charset="0"/>
                        </a:rPr>
                        <a:t>7</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GB" sz="1000" b="0" i="0" u="none" strike="noStrike">
                          <a:solidFill>
                            <a:srgbClr val="000000"/>
                          </a:solidFill>
                          <a:effectLst/>
                          <a:highlight>
                            <a:srgbClr val="BFBFBF"/>
                          </a:highlight>
                          <a:latin typeface="Arial" panose="020B0604020202020204" pitchFamily="34" charset="0"/>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ctr" fontAlgn="ctr"/>
                      <a:r>
                        <a:rPr lang="en-GB" sz="1000" b="1" i="0" u="none" strike="noStrike">
                          <a:solidFill>
                            <a:srgbClr val="000000"/>
                          </a:solidFill>
                          <a:effectLst/>
                          <a:highlight>
                            <a:srgbClr val="FFFF00"/>
                          </a:highlight>
                          <a:latin typeface="Arial" panose="020B0604020202020204" pitchFamily="34" charset="0"/>
                        </a:rPr>
                        <a:t>7</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extLst>
                  <a:ext uri="{0D108BD9-81ED-4DB2-BD59-A6C34878D82A}">
                    <a16:rowId xmlns:a16="http://schemas.microsoft.com/office/drawing/2014/main" val="1411189585"/>
                  </a:ext>
                </a:extLst>
              </a:tr>
              <a:tr h="168978">
                <a:tc>
                  <a:txBody>
                    <a:bodyPr/>
                    <a:lstStyle/>
                    <a:p>
                      <a:pPr algn="ctr" fontAlgn="ctr"/>
                      <a:r>
                        <a:rPr lang="en-GB" sz="1000" b="0" i="0" u="none" strike="noStrike">
                          <a:solidFill>
                            <a:srgbClr val="000000"/>
                          </a:solidFill>
                          <a:effectLst/>
                          <a:latin typeface="Arial" panose="020B0604020202020204" pitchFamily="34" charset="0"/>
                        </a:rPr>
                        <a:t>SV4163A</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GB" sz="1000" b="0" i="0" u="none" strike="noStrike">
                          <a:solidFill>
                            <a:srgbClr val="000000"/>
                          </a:solidFill>
                          <a:effectLst/>
                          <a:highlight>
                            <a:srgbClr val="BFBFBF"/>
                          </a:highlight>
                          <a:latin typeface="Arial" panose="020B0604020202020204" pitchFamily="34" charset="0"/>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ctr" fontAlgn="ctr"/>
                      <a:r>
                        <a:rPr lang="en-GB" sz="1000" b="0" i="0" u="none" strike="noStrike">
                          <a:solidFill>
                            <a:srgbClr val="000000"/>
                          </a:solidFill>
                          <a:effectLst/>
                          <a:highlight>
                            <a:srgbClr val="BFBFBF"/>
                          </a:highlight>
                          <a:latin typeface="Arial" panose="020B0604020202020204" pitchFamily="34" charset="0"/>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ctr" fontAlgn="ctr"/>
                      <a:r>
                        <a:rPr lang="en-GB" sz="1000" b="0" i="0" u="none" strike="noStrike">
                          <a:solidFill>
                            <a:srgbClr val="000000"/>
                          </a:solidFill>
                          <a:effectLst/>
                          <a:latin typeface="Arial" panose="020B0604020202020204" pitchFamily="34" charset="0"/>
                        </a:rPr>
                        <a:t>7</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GB" sz="1000" b="0" i="0" u="none" strike="noStrike">
                          <a:solidFill>
                            <a:srgbClr val="000000"/>
                          </a:solidFill>
                          <a:effectLst/>
                          <a:highlight>
                            <a:srgbClr val="BFBFBF"/>
                          </a:highlight>
                          <a:latin typeface="Arial" panose="020B0604020202020204" pitchFamily="34" charset="0"/>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ctr" fontAlgn="ctr"/>
                      <a:r>
                        <a:rPr lang="en-GB" sz="1000" b="1" i="0" u="none" strike="noStrike">
                          <a:solidFill>
                            <a:srgbClr val="000000"/>
                          </a:solidFill>
                          <a:effectLst/>
                          <a:highlight>
                            <a:srgbClr val="FFFF00"/>
                          </a:highlight>
                          <a:latin typeface="Arial" panose="020B0604020202020204" pitchFamily="34" charset="0"/>
                        </a:rPr>
                        <a:t>7</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extLst>
                  <a:ext uri="{0D108BD9-81ED-4DB2-BD59-A6C34878D82A}">
                    <a16:rowId xmlns:a16="http://schemas.microsoft.com/office/drawing/2014/main" val="2261638636"/>
                  </a:ext>
                </a:extLst>
              </a:tr>
              <a:tr h="168978">
                <a:tc>
                  <a:txBody>
                    <a:bodyPr/>
                    <a:lstStyle/>
                    <a:p>
                      <a:pPr algn="ctr" fontAlgn="ctr"/>
                      <a:r>
                        <a:rPr lang="en-GB" sz="1000" b="0" i="0" u="none" strike="noStrike">
                          <a:solidFill>
                            <a:srgbClr val="000000"/>
                          </a:solidFill>
                          <a:effectLst/>
                          <a:latin typeface="Arial" panose="020B0604020202020204" pitchFamily="34" charset="0"/>
                        </a:rPr>
                        <a:t>SV4163B</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GB" sz="1000" b="0" i="0" u="none" strike="noStrike">
                          <a:solidFill>
                            <a:srgbClr val="000000"/>
                          </a:solidFill>
                          <a:effectLst/>
                          <a:highlight>
                            <a:srgbClr val="BFBFBF"/>
                          </a:highlight>
                          <a:latin typeface="Arial" panose="020B0604020202020204" pitchFamily="34" charset="0"/>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ctr" fontAlgn="ctr"/>
                      <a:r>
                        <a:rPr lang="en-GB" sz="1000" b="0" i="0" u="none" strike="noStrike">
                          <a:solidFill>
                            <a:srgbClr val="000000"/>
                          </a:solidFill>
                          <a:effectLst/>
                          <a:highlight>
                            <a:srgbClr val="BFBFBF"/>
                          </a:highlight>
                          <a:latin typeface="Arial" panose="020B0604020202020204" pitchFamily="34" charset="0"/>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ctr" fontAlgn="ctr"/>
                      <a:r>
                        <a:rPr lang="en-GB" sz="1000" b="0" i="0" u="none" strike="noStrike">
                          <a:solidFill>
                            <a:srgbClr val="000000"/>
                          </a:solidFill>
                          <a:effectLst/>
                          <a:latin typeface="Arial" panose="020B0604020202020204" pitchFamily="34" charset="0"/>
                        </a:rPr>
                        <a:t>7</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GB" sz="1000" b="0" i="0" u="none" strike="noStrike">
                          <a:solidFill>
                            <a:srgbClr val="000000"/>
                          </a:solidFill>
                          <a:effectLst/>
                          <a:highlight>
                            <a:srgbClr val="BFBFBF"/>
                          </a:highlight>
                          <a:latin typeface="Arial" panose="020B0604020202020204" pitchFamily="34" charset="0"/>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ctr" fontAlgn="ctr"/>
                      <a:r>
                        <a:rPr lang="en-GB" sz="1000" b="1" i="0" u="none" strike="noStrike">
                          <a:solidFill>
                            <a:srgbClr val="000000"/>
                          </a:solidFill>
                          <a:effectLst/>
                          <a:highlight>
                            <a:srgbClr val="FFFF00"/>
                          </a:highlight>
                          <a:latin typeface="Arial" panose="020B0604020202020204" pitchFamily="34" charset="0"/>
                        </a:rPr>
                        <a:t>7</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extLst>
                  <a:ext uri="{0D108BD9-81ED-4DB2-BD59-A6C34878D82A}">
                    <a16:rowId xmlns:a16="http://schemas.microsoft.com/office/drawing/2014/main" val="489507894"/>
                  </a:ext>
                </a:extLst>
              </a:tr>
              <a:tr h="168978">
                <a:tc>
                  <a:txBody>
                    <a:bodyPr/>
                    <a:lstStyle/>
                    <a:p>
                      <a:pPr algn="ctr" fontAlgn="ctr"/>
                      <a:r>
                        <a:rPr lang="en-GB" sz="1000" b="0" i="0" u="none" strike="noStrike">
                          <a:solidFill>
                            <a:srgbClr val="000000"/>
                          </a:solidFill>
                          <a:effectLst/>
                          <a:latin typeface="Arial" panose="020B0604020202020204" pitchFamily="34" charset="0"/>
                        </a:rPr>
                        <a:t>SV4164</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GB" sz="1000" b="0" i="0" u="none" strike="noStrike">
                          <a:solidFill>
                            <a:srgbClr val="000000"/>
                          </a:solidFill>
                          <a:effectLst/>
                          <a:highlight>
                            <a:srgbClr val="BFBFBF"/>
                          </a:highlight>
                          <a:latin typeface="Arial" panose="020B0604020202020204" pitchFamily="34" charset="0"/>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ctr" fontAlgn="ctr"/>
                      <a:r>
                        <a:rPr lang="en-GB" sz="1000" b="0" i="0" u="none" strike="noStrike">
                          <a:solidFill>
                            <a:srgbClr val="000000"/>
                          </a:solidFill>
                          <a:effectLst/>
                          <a:highlight>
                            <a:srgbClr val="BFBFBF"/>
                          </a:highlight>
                          <a:latin typeface="Arial" panose="020B0604020202020204" pitchFamily="34" charset="0"/>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ctr" fontAlgn="ctr"/>
                      <a:r>
                        <a:rPr lang="en-GB" sz="1000" b="0" i="0" u="none" strike="noStrike">
                          <a:solidFill>
                            <a:srgbClr val="000000"/>
                          </a:solidFill>
                          <a:effectLst/>
                          <a:latin typeface="Arial" panose="020B0604020202020204" pitchFamily="34" charset="0"/>
                        </a:rPr>
                        <a:t>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GB" sz="1000" b="0" i="0" u="none" strike="noStrike" dirty="0">
                          <a:solidFill>
                            <a:srgbClr val="000000"/>
                          </a:solidFill>
                          <a:effectLst/>
                          <a:highlight>
                            <a:srgbClr val="BFBFBF"/>
                          </a:highlight>
                          <a:latin typeface="Arial" panose="020B0604020202020204" pitchFamily="34" charset="0"/>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ctr" fontAlgn="ctr"/>
                      <a:r>
                        <a:rPr lang="en-GB" sz="1000" b="1" i="0" u="none" strike="noStrike" dirty="0">
                          <a:solidFill>
                            <a:srgbClr val="000000"/>
                          </a:solidFill>
                          <a:effectLst/>
                          <a:highlight>
                            <a:srgbClr val="FFFF00"/>
                          </a:highlight>
                          <a:latin typeface="Arial" panose="020B0604020202020204" pitchFamily="34" charset="0"/>
                        </a:rPr>
                        <a:t>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extLst>
                  <a:ext uri="{0D108BD9-81ED-4DB2-BD59-A6C34878D82A}">
                    <a16:rowId xmlns:a16="http://schemas.microsoft.com/office/drawing/2014/main" val="2553109788"/>
                  </a:ext>
                </a:extLst>
              </a:tr>
              <a:tr h="168978">
                <a:tc>
                  <a:txBody>
                    <a:bodyPr/>
                    <a:lstStyle/>
                    <a:p>
                      <a:pPr algn="ctr" fontAlgn="ctr"/>
                      <a:r>
                        <a:rPr lang="en-GB" sz="1000" b="0" i="0" u="none" strike="noStrike">
                          <a:solidFill>
                            <a:srgbClr val="000000"/>
                          </a:solidFill>
                          <a:effectLst/>
                          <a:latin typeface="Arial" panose="020B0604020202020204" pitchFamily="34" charset="0"/>
                        </a:rPr>
                        <a:t>SV4183</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GB" sz="1000" b="0" i="0" u="none" strike="noStrike">
                          <a:solidFill>
                            <a:srgbClr val="000000"/>
                          </a:solidFill>
                          <a:effectLst/>
                          <a:highlight>
                            <a:srgbClr val="BFBFBF"/>
                          </a:highlight>
                          <a:latin typeface="Arial" panose="020B0604020202020204" pitchFamily="34" charset="0"/>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ctr" fontAlgn="ctr"/>
                      <a:r>
                        <a:rPr lang="en-GB" sz="1000" b="0" i="0" u="none" strike="noStrike">
                          <a:solidFill>
                            <a:srgbClr val="000000"/>
                          </a:solidFill>
                          <a:effectLst/>
                          <a:highlight>
                            <a:srgbClr val="BFBFBF"/>
                          </a:highlight>
                          <a:latin typeface="Arial" panose="020B0604020202020204" pitchFamily="34" charset="0"/>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ctr" fontAlgn="ctr"/>
                      <a:r>
                        <a:rPr lang="en-GB" sz="1000" b="0" i="0" u="none" strike="noStrike">
                          <a:solidFill>
                            <a:srgbClr val="000000"/>
                          </a:solidFill>
                          <a:effectLst/>
                          <a:latin typeface="Arial" panose="020B0604020202020204" pitchFamily="34" charset="0"/>
                        </a:rPr>
                        <a:t>3</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GB" sz="1000" b="0" i="0" u="none" strike="noStrike">
                          <a:solidFill>
                            <a:srgbClr val="000000"/>
                          </a:solidFill>
                          <a:effectLst/>
                          <a:highlight>
                            <a:srgbClr val="BFBFBF"/>
                          </a:highlight>
                          <a:latin typeface="Arial" panose="020B0604020202020204" pitchFamily="34" charset="0"/>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ctr" fontAlgn="ctr"/>
                      <a:r>
                        <a:rPr lang="en-GB" sz="1000" b="1" i="0" u="none" strike="noStrike">
                          <a:solidFill>
                            <a:srgbClr val="000000"/>
                          </a:solidFill>
                          <a:effectLst/>
                          <a:highlight>
                            <a:srgbClr val="FFFF00"/>
                          </a:highlight>
                          <a:latin typeface="Arial" panose="020B0604020202020204" pitchFamily="34" charset="0"/>
                        </a:rPr>
                        <a:t>3</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extLst>
                  <a:ext uri="{0D108BD9-81ED-4DB2-BD59-A6C34878D82A}">
                    <a16:rowId xmlns:a16="http://schemas.microsoft.com/office/drawing/2014/main" val="3166969459"/>
                  </a:ext>
                </a:extLst>
              </a:tr>
              <a:tr h="168978">
                <a:tc>
                  <a:txBody>
                    <a:bodyPr/>
                    <a:lstStyle/>
                    <a:p>
                      <a:pPr algn="ctr" fontAlgn="ctr"/>
                      <a:r>
                        <a:rPr lang="en-GB" sz="1000" b="0" i="0" u="none" strike="noStrike">
                          <a:solidFill>
                            <a:srgbClr val="000000"/>
                          </a:solidFill>
                          <a:effectLst/>
                          <a:latin typeface="Arial" panose="020B0604020202020204" pitchFamily="34" charset="0"/>
                        </a:rPr>
                        <a:t>SV4175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GB" sz="1000" b="0" i="0" u="none" strike="noStrike">
                          <a:solidFill>
                            <a:srgbClr val="000000"/>
                          </a:solidFill>
                          <a:effectLst/>
                          <a:highlight>
                            <a:srgbClr val="BFBFBF"/>
                          </a:highlight>
                          <a:latin typeface="Arial" panose="020B0604020202020204" pitchFamily="34" charset="0"/>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ctr" fontAlgn="ctr"/>
                      <a:r>
                        <a:rPr lang="en-GB" sz="1000" b="0" i="0" u="none" strike="noStrike">
                          <a:solidFill>
                            <a:srgbClr val="000000"/>
                          </a:solidFill>
                          <a:effectLst/>
                          <a:highlight>
                            <a:srgbClr val="BFBFBF"/>
                          </a:highlight>
                          <a:latin typeface="Arial" panose="020B0604020202020204" pitchFamily="34" charset="0"/>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ctr" fontAlgn="ctr"/>
                      <a:r>
                        <a:rPr lang="en-GB" sz="1000" b="0" i="0" u="none" strike="noStrike">
                          <a:solidFill>
                            <a:srgbClr val="000000"/>
                          </a:solidFill>
                          <a:effectLst/>
                          <a:latin typeface="Arial" panose="020B0604020202020204" pitchFamily="34" charset="0"/>
                        </a:rPr>
                        <a:t>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GB" sz="1000" b="0" i="0" u="none" strike="noStrike">
                          <a:solidFill>
                            <a:srgbClr val="000000"/>
                          </a:solidFill>
                          <a:effectLst/>
                          <a:highlight>
                            <a:srgbClr val="BFBFBF"/>
                          </a:highlight>
                          <a:latin typeface="Arial" panose="020B0604020202020204" pitchFamily="34" charset="0"/>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ctr" fontAlgn="ctr"/>
                      <a:r>
                        <a:rPr lang="en-GB" sz="1000" b="1" i="0" u="none" strike="noStrike">
                          <a:solidFill>
                            <a:srgbClr val="000000"/>
                          </a:solidFill>
                          <a:effectLst/>
                          <a:highlight>
                            <a:srgbClr val="FFFF00"/>
                          </a:highlight>
                          <a:latin typeface="Arial" panose="020B0604020202020204" pitchFamily="34" charset="0"/>
                        </a:rPr>
                        <a:t>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extLst>
                  <a:ext uri="{0D108BD9-81ED-4DB2-BD59-A6C34878D82A}">
                    <a16:rowId xmlns:a16="http://schemas.microsoft.com/office/drawing/2014/main" val="370860942"/>
                  </a:ext>
                </a:extLst>
              </a:tr>
              <a:tr h="168978">
                <a:tc>
                  <a:txBody>
                    <a:bodyPr/>
                    <a:lstStyle/>
                    <a:p>
                      <a:pPr algn="ctr" fontAlgn="ctr"/>
                      <a:r>
                        <a:rPr lang="en-GB" sz="1000" b="0" i="0" u="none" strike="noStrike">
                          <a:solidFill>
                            <a:srgbClr val="000000"/>
                          </a:solidFill>
                          <a:effectLst/>
                          <a:latin typeface="Arial" panose="020B0604020202020204" pitchFamily="34" charset="0"/>
                        </a:rPr>
                        <a:t>SV4004</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GB" sz="1000" b="0" i="0" u="none" strike="noStrike">
                          <a:solidFill>
                            <a:srgbClr val="000000"/>
                          </a:solidFill>
                          <a:effectLst/>
                          <a:latin typeface="Arial" panose="020B0604020202020204" pitchFamily="34" charset="0"/>
                        </a:rPr>
                        <a:t>8</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GB" sz="1000" b="0" i="0" u="none" strike="noStrike">
                          <a:solidFill>
                            <a:srgbClr val="000000"/>
                          </a:solidFill>
                          <a:effectLst/>
                          <a:highlight>
                            <a:srgbClr val="BFBFBF"/>
                          </a:highlight>
                          <a:latin typeface="Arial" panose="020B0604020202020204" pitchFamily="34" charset="0"/>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ctr" fontAlgn="ctr"/>
                      <a:r>
                        <a:rPr lang="en-GB" sz="1000" b="0" i="0" u="none" strike="noStrike">
                          <a:solidFill>
                            <a:srgbClr val="000000"/>
                          </a:solidFill>
                          <a:effectLst/>
                          <a:latin typeface="Arial" panose="020B0604020202020204" pitchFamily="34" charset="0"/>
                        </a:rPr>
                        <a:t>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GB" sz="1000" b="0" i="0" u="none" strike="noStrike">
                          <a:solidFill>
                            <a:srgbClr val="000000"/>
                          </a:solidFill>
                          <a:effectLst/>
                          <a:highlight>
                            <a:srgbClr val="BFBFBF"/>
                          </a:highlight>
                          <a:latin typeface="Arial" panose="020B0604020202020204" pitchFamily="34" charset="0"/>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ctr" fontAlgn="ctr"/>
                      <a:r>
                        <a:rPr lang="en-GB" sz="1000" b="1" i="0" u="none" strike="noStrike">
                          <a:solidFill>
                            <a:srgbClr val="000000"/>
                          </a:solidFill>
                          <a:effectLst/>
                          <a:highlight>
                            <a:srgbClr val="FFFF00"/>
                          </a:highlight>
                          <a:latin typeface="Arial" panose="020B0604020202020204" pitchFamily="34" charset="0"/>
                        </a:rPr>
                        <a:t>8</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extLst>
                  <a:ext uri="{0D108BD9-81ED-4DB2-BD59-A6C34878D82A}">
                    <a16:rowId xmlns:a16="http://schemas.microsoft.com/office/drawing/2014/main" val="1917838296"/>
                  </a:ext>
                </a:extLst>
              </a:tr>
              <a:tr h="168978">
                <a:tc>
                  <a:txBody>
                    <a:bodyPr/>
                    <a:lstStyle/>
                    <a:p>
                      <a:pPr algn="l" fontAlgn="b"/>
                      <a:endParaRPr lang="en-GB" sz="1000" b="0" i="0" u="none" strike="noStrike">
                        <a:solidFill>
                          <a:srgbClr val="000000"/>
                        </a:solidFill>
                        <a:effectLst/>
                        <a:latin typeface="Arial" panose="020B0604020202020204" pitchFamily="34" charset="0"/>
                      </a:endParaRP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endParaRPr lang="en-GB" sz="1000" b="0" i="0" u="none" strike="noStrike">
                        <a:solidFill>
                          <a:srgbClr val="000000"/>
                        </a:solidFill>
                        <a:effectLst/>
                        <a:latin typeface="Arial" panose="020B0604020202020204" pitchFamily="34" charset="0"/>
                      </a:endParaRP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endParaRPr lang="en-GB" sz="1000" b="0" i="0" u="none" strike="noStrike">
                        <a:solidFill>
                          <a:srgbClr val="000000"/>
                        </a:solidFill>
                        <a:effectLst/>
                        <a:latin typeface="Arial" panose="020B0604020202020204" pitchFamily="34" charset="0"/>
                      </a:endParaRP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endParaRPr lang="en-GB" sz="1000" b="0" i="0" u="none" strike="noStrike">
                        <a:solidFill>
                          <a:srgbClr val="000000"/>
                        </a:solidFill>
                        <a:effectLst/>
                        <a:latin typeface="Arial" panose="020B0604020202020204" pitchFamily="34" charset="0"/>
                      </a:endParaRP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endParaRPr lang="en-GB" sz="1000" b="0" i="0" u="none" strike="noStrike">
                        <a:solidFill>
                          <a:srgbClr val="000000"/>
                        </a:solidFill>
                        <a:effectLst/>
                        <a:latin typeface="Arial" panose="020B0604020202020204" pitchFamily="34" charset="0"/>
                      </a:endParaRP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endParaRPr lang="en-GB" sz="1000" b="0" i="0" u="none" strike="noStrike">
                        <a:solidFill>
                          <a:srgbClr val="000000"/>
                        </a:solidFill>
                        <a:effectLst/>
                        <a:latin typeface="Arial" panose="020B0604020202020204" pitchFamily="34" charset="0"/>
                      </a:endParaRP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4188523941"/>
                  </a:ext>
                </a:extLst>
              </a:tr>
              <a:tr h="317572">
                <a:tc gridSpan="5">
                  <a:txBody>
                    <a:bodyPr/>
                    <a:lstStyle/>
                    <a:p>
                      <a:pPr algn="ctr" fontAlgn="ctr"/>
                      <a:r>
                        <a:rPr lang="en-GB" sz="1000" b="0" i="0" u="none" strike="noStrike">
                          <a:solidFill>
                            <a:srgbClr val="000000"/>
                          </a:solidFill>
                          <a:effectLst/>
                          <a:latin typeface="Arial" panose="020B0604020202020204" pitchFamily="34" charset="0"/>
                        </a:rPr>
                        <a:t>SUMMARY TABLE - min. SV pipe sizes according to ISO 21013-3</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a:txBody>
                    <a:bodyPr/>
                    <a:lstStyle/>
                    <a:p>
                      <a:pPr algn="ctr" fontAlgn="ctr"/>
                      <a:r>
                        <a:rPr lang="en-GB" sz="1000" b="1" i="0" u="none" strike="noStrike">
                          <a:solidFill>
                            <a:srgbClr val="000000"/>
                          </a:solidFill>
                          <a:effectLst/>
                          <a:latin typeface="Arial" panose="020B0604020202020204" pitchFamily="34" charset="0"/>
                        </a:rPr>
                        <a:t>ISO pipe - min size</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902622113"/>
                  </a:ext>
                </a:extLst>
              </a:tr>
              <a:tr h="168978">
                <a:tc>
                  <a:txBody>
                    <a:bodyPr/>
                    <a:lstStyle/>
                    <a:p>
                      <a:pPr algn="ctr" fontAlgn="ctr"/>
                      <a:r>
                        <a:rPr lang="en-GB" sz="1000" b="1" i="0" u="none" strike="noStrike">
                          <a:solidFill>
                            <a:srgbClr val="000000"/>
                          </a:solidFill>
                          <a:effectLst/>
                          <a:latin typeface="Arial" panose="020B0604020202020204" pitchFamily="34" charset="0"/>
                        </a:rPr>
                        <a:t>Valve</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GB" sz="1000" b="1" i="0" u="none" strike="noStrike">
                          <a:solidFill>
                            <a:srgbClr val="000000"/>
                          </a:solidFill>
                          <a:effectLst/>
                          <a:latin typeface="Arial" panose="020B0604020202020204" pitchFamily="34" charset="0"/>
                        </a:rPr>
                        <a:t>AH-1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GB" sz="1000" b="1" i="0" u="none" strike="noStrike">
                          <a:solidFill>
                            <a:srgbClr val="000000"/>
                          </a:solidFill>
                          <a:effectLst/>
                          <a:latin typeface="Arial" panose="020B0604020202020204" pitchFamily="34" charset="0"/>
                        </a:rPr>
                        <a:t>EH</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GB" sz="1000" b="1" i="0" u="none" strike="noStrike">
                          <a:solidFill>
                            <a:srgbClr val="000000"/>
                          </a:solidFill>
                          <a:effectLst/>
                          <a:latin typeface="Arial" panose="020B0604020202020204" pitchFamily="34" charset="0"/>
                        </a:rPr>
                        <a:t>FC</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GB" sz="1000" b="1" i="0" u="none" strike="noStrike">
                          <a:solidFill>
                            <a:srgbClr val="000000"/>
                          </a:solidFill>
                          <a:effectLst/>
                          <a:latin typeface="Arial" panose="020B0604020202020204" pitchFamily="34" charset="0"/>
                        </a:rPr>
                        <a:t>PR-G</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GB" sz="1000" b="1" i="0" u="none" strike="noStrike">
                          <a:solidFill>
                            <a:srgbClr val="000000"/>
                          </a:solidFill>
                          <a:effectLst/>
                          <a:latin typeface="Arial" panose="020B0604020202020204" pitchFamily="34" charset="0"/>
                        </a:rPr>
                        <a:t>[mm]</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907660683"/>
                  </a:ext>
                </a:extLst>
              </a:tr>
              <a:tr h="168978">
                <a:tc>
                  <a:txBody>
                    <a:bodyPr/>
                    <a:lstStyle/>
                    <a:p>
                      <a:pPr algn="ctr" fontAlgn="ctr"/>
                      <a:r>
                        <a:rPr lang="en-GB" sz="1000" b="0" i="0" u="none" strike="noStrike">
                          <a:solidFill>
                            <a:srgbClr val="000000"/>
                          </a:solidFill>
                          <a:effectLst/>
                          <a:latin typeface="Arial" panose="020B0604020202020204" pitchFamily="34" charset="0"/>
                        </a:rPr>
                        <a:t>SV4052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GB" sz="1000" b="0" i="0" u="none" strike="noStrike">
                          <a:solidFill>
                            <a:srgbClr val="000000"/>
                          </a:solidFill>
                          <a:effectLst/>
                          <a:highlight>
                            <a:srgbClr val="BFBFBF"/>
                          </a:highlight>
                          <a:latin typeface="Arial" panose="020B0604020202020204" pitchFamily="34" charset="0"/>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ctr" fontAlgn="ctr"/>
                      <a:r>
                        <a:rPr lang="en-GB" sz="1000" b="0" i="0" u="none" strike="noStrike">
                          <a:solidFill>
                            <a:srgbClr val="000000"/>
                          </a:solidFill>
                          <a:effectLst/>
                          <a:highlight>
                            <a:srgbClr val="BFBFBF"/>
                          </a:highlight>
                          <a:latin typeface="Arial" panose="020B0604020202020204" pitchFamily="34" charset="0"/>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ctr" fontAlgn="ctr"/>
                      <a:r>
                        <a:rPr lang="en-GB" sz="1000" b="0" i="0" u="none" strike="noStrike">
                          <a:solidFill>
                            <a:srgbClr val="000000"/>
                          </a:solidFill>
                          <a:effectLst/>
                          <a:latin typeface="Arial" panose="020B0604020202020204" pitchFamily="34" charset="0"/>
                        </a:rPr>
                        <a:t>10 OD x 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GB" sz="1000" b="0" i="0" u="none" strike="noStrike">
                          <a:solidFill>
                            <a:srgbClr val="000000"/>
                          </a:solidFill>
                          <a:effectLst/>
                          <a:highlight>
                            <a:srgbClr val="BFBFBF"/>
                          </a:highlight>
                          <a:latin typeface="Arial" panose="020B0604020202020204" pitchFamily="34" charset="0"/>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ctr" fontAlgn="ctr"/>
                      <a:r>
                        <a:rPr lang="en-GB" sz="1000" b="1" i="0" u="none" strike="noStrike">
                          <a:solidFill>
                            <a:srgbClr val="000000"/>
                          </a:solidFill>
                          <a:effectLst/>
                          <a:highlight>
                            <a:srgbClr val="FFFF00"/>
                          </a:highlight>
                          <a:latin typeface="Arial" panose="020B0604020202020204" pitchFamily="34" charset="0"/>
                        </a:rPr>
                        <a:t>10 OD x 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extLst>
                  <a:ext uri="{0D108BD9-81ED-4DB2-BD59-A6C34878D82A}">
                    <a16:rowId xmlns:a16="http://schemas.microsoft.com/office/drawing/2014/main" val="835628386"/>
                  </a:ext>
                </a:extLst>
              </a:tr>
              <a:tr h="317572">
                <a:tc>
                  <a:txBody>
                    <a:bodyPr/>
                    <a:lstStyle/>
                    <a:p>
                      <a:pPr algn="ctr" fontAlgn="ctr"/>
                      <a:r>
                        <a:rPr lang="en-GB" sz="1000" b="0" i="0" u="none" strike="noStrike">
                          <a:solidFill>
                            <a:srgbClr val="000000"/>
                          </a:solidFill>
                          <a:effectLst/>
                          <a:latin typeface="Arial" panose="020B0604020202020204" pitchFamily="34" charset="0"/>
                        </a:rPr>
                        <a:t>SV4171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GB" sz="1000" b="0" i="0" u="none" strike="noStrike">
                          <a:solidFill>
                            <a:srgbClr val="000000"/>
                          </a:solidFill>
                          <a:effectLst/>
                          <a:highlight>
                            <a:srgbClr val="BFBFBF"/>
                          </a:highlight>
                          <a:latin typeface="Arial" panose="020B0604020202020204" pitchFamily="34" charset="0"/>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ctr" fontAlgn="ctr"/>
                      <a:r>
                        <a:rPr lang="en-GB" sz="1000" b="0" i="0" u="none" strike="noStrike">
                          <a:solidFill>
                            <a:srgbClr val="000000"/>
                          </a:solidFill>
                          <a:effectLst/>
                          <a:highlight>
                            <a:srgbClr val="BFBFBF"/>
                          </a:highlight>
                          <a:latin typeface="Arial" panose="020B0604020202020204" pitchFamily="34" charset="0"/>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ctr" fontAlgn="ctr"/>
                      <a:r>
                        <a:rPr lang="en-GB" sz="1000" b="0" i="0" u="none" strike="noStrike">
                          <a:solidFill>
                            <a:srgbClr val="000000"/>
                          </a:solidFill>
                          <a:effectLst/>
                          <a:latin typeface="Arial" panose="020B0604020202020204" pitchFamily="34" charset="0"/>
                        </a:rPr>
                        <a:t>12 OD x 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GB" sz="1000" b="0" i="0" u="none" strike="noStrike">
                          <a:solidFill>
                            <a:srgbClr val="000000"/>
                          </a:solidFill>
                          <a:effectLst/>
                          <a:latin typeface="Arial" panose="020B0604020202020204" pitchFamily="34" charset="0"/>
                        </a:rPr>
                        <a:t>14 OD x 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GB" sz="1000" b="1" i="0" u="none" strike="noStrike">
                          <a:solidFill>
                            <a:srgbClr val="000000"/>
                          </a:solidFill>
                          <a:effectLst/>
                          <a:highlight>
                            <a:srgbClr val="FFFF00"/>
                          </a:highlight>
                          <a:latin typeface="Arial" panose="020B0604020202020204" pitchFamily="34" charset="0"/>
                        </a:rPr>
                        <a:t>14 OD x 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extLst>
                  <a:ext uri="{0D108BD9-81ED-4DB2-BD59-A6C34878D82A}">
                    <a16:rowId xmlns:a16="http://schemas.microsoft.com/office/drawing/2014/main" val="4229839352"/>
                  </a:ext>
                </a:extLst>
              </a:tr>
              <a:tr h="158786">
                <a:tc>
                  <a:txBody>
                    <a:bodyPr/>
                    <a:lstStyle/>
                    <a:p>
                      <a:pPr algn="ctr" fontAlgn="ctr"/>
                      <a:r>
                        <a:rPr lang="en-GB" sz="1000" b="0" i="0" u="none" strike="noStrike">
                          <a:solidFill>
                            <a:srgbClr val="000000"/>
                          </a:solidFill>
                          <a:effectLst/>
                          <a:latin typeface="Arial" panose="020B0604020202020204" pitchFamily="34" charset="0"/>
                        </a:rPr>
                        <a:t>SV4150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GB" sz="1000" b="0" i="0" u="none" strike="noStrike">
                          <a:solidFill>
                            <a:srgbClr val="000000"/>
                          </a:solidFill>
                          <a:effectLst/>
                          <a:highlight>
                            <a:srgbClr val="BFBFBF"/>
                          </a:highlight>
                          <a:latin typeface="Arial" panose="020B0604020202020204" pitchFamily="34" charset="0"/>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ctr" fontAlgn="ctr"/>
                      <a:r>
                        <a:rPr lang="en-GB" sz="1000" b="0" i="0" u="none" strike="noStrike">
                          <a:solidFill>
                            <a:srgbClr val="000000"/>
                          </a:solidFill>
                          <a:effectLst/>
                          <a:highlight>
                            <a:srgbClr val="BFBFBF"/>
                          </a:highlight>
                          <a:latin typeface="Arial" panose="020B0604020202020204" pitchFamily="34" charset="0"/>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ctr" fontAlgn="ctr"/>
                      <a:r>
                        <a:rPr lang="en-GB" sz="1000" b="0" i="0" u="none" strike="noStrike">
                          <a:solidFill>
                            <a:srgbClr val="000000"/>
                          </a:solidFill>
                          <a:effectLst/>
                          <a:latin typeface="Arial" panose="020B0604020202020204" pitchFamily="34" charset="0"/>
                        </a:rPr>
                        <a:t>10 OD x 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GB" sz="1000" b="0" i="0" u="none" strike="noStrike">
                          <a:solidFill>
                            <a:srgbClr val="000000"/>
                          </a:solidFill>
                          <a:effectLst/>
                          <a:highlight>
                            <a:srgbClr val="BFBFBF"/>
                          </a:highlight>
                          <a:latin typeface="Arial" panose="020B0604020202020204" pitchFamily="34" charset="0"/>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ctr" fontAlgn="ctr"/>
                      <a:r>
                        <a:rPr lang="en-GB" sz="1000" b="1" i="0" u="none" strike="noStrike">
                          <a:solidFill>
                            <a:srgbClr val="000000"/>
                          </a:solidFill>
                          <a:effectLst/>
                          <a:highlight>
                            <a:srgbClr val="FFFF00"/>
                          </a:highlight>
                          <a:latin typeface="Arial" panose="020B0604020202020204" pitchFamily="34" charset="0"/>
                        </a:rPr>
                        <a:t>10 OD x 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extLst>
                  <a:ext uri="{0D108BD9-81ED-4DB2-BD59-A6C34878D82A}">
                    <a16:rowId xmlns:a16="http://schemas.microsoft.com/office/drawing/2014/main" val="1424732404"/>
                  </a:ext>
                </a:extLst>
              </a:tr>
              <a:tr h="168978">
                <a:tc>
                  <a:txBody>
                    <a:bodyPr/>
                    <a:lstStyle/>
                    <a:p>
                      <a:pPr algn="ctr" fontAlgn="ctr"/>
                      <a:r>
                        <a:rPr lang="en-GB" sz="1000" b="0" i="0" u="none" strike="noStrike">
                          <a:solidFill>
                            <a:srgbClr val="000000"/>
                          </a:solidFill>
                          <a:effectLst/>
                          <a:latin typeface="Arial" panose="020B0604020202020204" pitchFamily="34" charset="0"/>
                        </a:rPr>
                        <a:t>SV4155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GB" sz="1000" b="0" i="0" u="none" strike="noStrike">
                          <a:solidFill>
                            <a:srgbClr val="000000"/>
                          </a:solidFill>
                          <a:effectLst/>
                          <a:highlight>
                            <a:srgbClr val="BFBFBF"/>
                          </a:highlight>
                          <a:latin typeface="Arial" panose="020B0604020202020204" pitchFamily="34" charset="0"/>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ctr" fontAlgn="ctr"/>
                      <a:r>
                        <a:rPr lang="en-GB" sz="1000" b="0" i="0" u="none" strike="noStrike">
                          <a:solidFill>
                            <a:srgbClr val="000000"/>
                          </a:solidFill>
                          <a:effectLst/>
                          <a:highlight>
                            <a:srgbClr val="BFBFBF"/>
                          </a:highlight>
                          <a:latin typeface="Arial" panose="020B0604020202020204" pitchFamily="34" charset="0"/>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ctr" fontAlgn="ctr"/>
                      <a:r>
                        <a:rPr lang="en-GB" sz="1000" b="0" i="0" u="none" strike="noStrike">
                          <a:solidFill>
                            <a:srgbClr val="000000"/>
                          </a:solidFill>
                          <a:effectLst/>
                          <a:latin typeface="Arial" panose="020B0604020202020204" pitchFamily="34" charset="0"/>
                        </a:rPr>
                        <a:t>8 OD x 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GB" sz="1000" b="0" i="0" u="none" strike="noStrike">
                          <a:solidFill>
                            <a:srgbClr val="000000"/>
                          </a:solidFill>
                          <a:effectLst/>
                          <a:highlight>
                            <a:srgbClr val="BFBFBF"/>
                          </a:highlight>
                          <a:latin typeface="Arial" panose="020B0604020202020204" pitchFamily="34" charset="0"/>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ctr" fontAlgn="ctr"/>
                      <a:r>
                        <a:rPr lang="en-GB" sz="1000" b="1" i="0" u="none" strike="noStrike">
                          <a:solidFill>
                            <a:srgbClr val="000000"/>
                          </a:solidFill>
                          <a:effectLst/>
                          <a:highlight>
                            <a:srgbClr val="FFFF00"/>
                          </a:highlight>
                          <a:latin typeface="Arial" panose="020B0604020202020204" pitchFamily="34" charset="0"/>
                        </a:rPr>
                        <a:t>8 OD x 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extLst>
                  <a:ext uri="{0D108BD9-81ED-4DB2-BD59-A6C34878D82A}">
                    <a16:rowId xmlns:a16="http://schemas.microsoft.com/office/drawing/2014/main" val="3516257814"/>
                  </a:ext>
                </a:extLst>
              </a:tr>
              <a:tr h="317572">
                <a:tc>
                  <a:txBody>
                    <a:bodyPr/>
                    <a:lstStyle/>
                    <a:p>
                      <a:pPr algn="ctr" fontAlgn="ctr"/>
                      <a:r>
                        <a:rPr lang="en-GB" sz="1000" b="0" i="0" u="none" strike="noStrike">
                          <a:solidFill>
                            <a:srgbClr val="000000"/>
                          </a:solidFill>
                          <a:effectLst/>
                          <a:latin typeface="Arial" panose="020B0604020202020204" pitchFamily="34" charset="0"/>
                        </a:rPr>
                        <a:t>SV4172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GB" sz="1000" b="0" i="0" u="none" strike="noStrike">
                          <a:solidFill>
                            <a:srgbClr val="000000"/>
                          </a:solidFill>
                          <a:effectLst/>
                          <a:highlight>
                            <a:srgbClr val="BFBFBF"/>
                          </a:highlight>
                          <a:latin typeface="Arial" panose="020B0604020202020204" pitchFamily="34" charset="0"/>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ctr" fontAlgn="ctr"/>
                      <a:r>
                        <a:rPr lang="en-GB" sz="1000" b="0" i="0" u="none" strike="noStrike">
                          <a:solidFill>
                            <a:srgbClr val="000000"/>
                          </a:solidFill>
                          <a:effectLst/>
                          <a:latin typeface="Arial" panose="020B0604020202020204" pitchFamily="34" charset="0"/>
                        </a:rPr>
                        <a:t>14 OD x 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GB" sz="1000" b="0" i="0" u="none" strike="noStrike">
                          <a:solidFill>
                            <a:srgbClr val="000000"/>
                          </a:solidFill>
                          <a:effectLst/>
                          <a:latin typeface="Arial" panose="020B0604020202020204" pitchFamily="34" charset="0"/>
                        </a:rPr>
                        <a:t>12 OD x 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GB" sz="1000" b="0" i="0" u="none" strike="noStrike">
                          <a:solidFill>
                            <a:srgbClr val="000000"/>
                          </a:solidFill>
                          <a:effectLst/>
                          <a:highlight>
                            <a:srgbClr val="BFBFBF"/>
                          </a:highlight>
                          <a:latin typeface="Arial" panose="020B0604020202020204" pitchFamily="34" charset="0"/>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ctr" fontAlgn="ctr"/>
                      <a:r>
                        <a:rPr lang="en-GB" sz="1000" b="1" i="0" u="none" strike="noStrike">
                          <a:solidFill>
                            <a:srgbClr val="000000"/>
                          </a:solidFill>
                          <a:effectLst/>
                          <a:highlight>
                            <a:srgbClr val="FFFF00"/>
                          </a:highlight>
                          <a:latin typeface="Arial" panose="020B0604020202020204" pitchFamily="34" charset="0"/>
                        </a:rPr>
                        <a:t>14 OD x 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extLst>
                  <a:ext uri="{0D108BD9-81ED-4DB2-BD59-A6C34878D82A}">
                    <a16:rowId xmlns:a16="http://schemas.microsoft.com/office/drawing/2014/main" val="854362765"/>
                  </a:ext>
                </a:extLst>
              </a:tr>
              <a:tr h="168978">
                <a:tc>
                  <a:txBody>
                    <a:bodyPr/>
                    <a:lstStyle/>
                    <a:p>
                      <a:pPr algn="ctr" fontAlgn="ctr"/>
                      <a:r>
                        <a:rPr lang="en-GB" sz="1000" b="0" i="0" u="none" strike="noStrike">
                          <a:solidFill>
                            <a:srgbClr val="000000"/>
                          </a:solidFill>
                          <a:effectLst/>
                          <a:latin typeface="Arial" panose="020B0604020202020204" pitchFamily="34" charset="0"/>
                        </a:rPr>
                        <a:t>SV4163A</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GB" sz="1000" b="0" i="0" u="none" strike="noStrike">
                          <a:solidFill>
                            <a:srgbClr val="000000"/>
                          </a:solidFill>
                          <a:effectLst/>
                          <a:highlight>
                            <a:srgbClr val="BFBFBF"/>
                          </a:highlight>
                          <a:latin typeface="Arial" panose="020B0604020202020204" pitchFamily="34" charset="0"/>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ctr" fontAlgn="ctr"/>
                      <a:r>
                        <a:rPr lang="en-GB" sz="1000" b="0" i="0" u="none" strike="noStrike">
                          <a:solidFill>
                            <a:srgbClr val="000000"/>
                          </a:solidFill>
                          <a:effectLst/>
                          <a:highlight>
                            <a:srgbClr val="BFBFBF"/>
                          </a:highlight>
                          <a:latin typeface="Arial" panose="020B0604020202020204" pitchFamily="34" charset="0"/>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ctr" fontAlgn="ctr"/>
                      <a:r>
                        <a:rPr lang="en-GB" sz="1000" b="0" i="0" u="none" strike="noStrike">
                          <a:solidFill>
                            <a:srgbClr val="000000"/>
                          </a:solidFill>
                          <a:effectLst/>
                          <a:latin typeface="Arial" panose="020B0604020202020204" pitchFamily="34" charset="0"/>
                        </a:rPr>
                        <a:t>12 OD x 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GB" sz="1000" b="0" i="0" u="none" strike="noStrike">
                          <a:solidFill>
                            <a:srgbClr val="000000"/>
                          </a:solidFill>
                          <a:effectLst/>
                          <a:highlight>
                            <a:srgbClr val="BFBFBF"/>
                          </a:highlight>
                          <a:latin typeface="Arial" panose="020B0604020202020204" pitchFamily="34" charset="0"/>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ctr" fontAlgn="ctr"/>
                      <a:r>
                        <a:rPr lang="en-GB" sz="1000" b="1" i="0" u="none" strike="noStrike">
                          <a:solidFill>
                            <a:srgbClr val="000000"/>
                          </a:solidFill>
                          <a:effectLst/>
                          <a:highlight>
                            <a:srgbClr val="FFFF00"/>
                          </a:highlight>
                          <a:latin typeface="Arial" panose="020B0604020202020204" pitchFamily="34" charset="0"/>
                        </a:rPr>
                        <a:t>12 OD x 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extLst>
                  <a:ext uri="{0D108BD9-81ED-4DB2-BD59-A6C34878D82A}">
                    <a16:rowId xmlns:a16="http://schemas.microsoft.com/office/drawing/2014/main" val="2809344931"/>
                  </a:ext>
                </a:extLst>
              </a:tr>
              <a:tr h="168978">
                <a:tc>
                  <a:txBody>
                    <a:bodyPr/>
                    <a:lstStyle/>
                    <a:p>
                      <a:pPr algn="ctr" fontAlgn="ctr"/>
                      <a:r>
                        <a:rPr lang="en-GB" sz="1000" b="0" i="0" u="none" strike="noStrike">
                          <a:solidFill>
                            <a:srgbClr val="000000"/>
                          </a:solidFill>
                          <a:effectLst/>
                          <a:latin typeface="Arial" panose="020B0604020202020204" pitchFamily="34" charset="0"/>
                        </a:rPr>
                        <a:t>SV4163B</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GB" sz="1000" b="0" i="0" u="none" strike="noStrike">
                          <a:solidFill>
                            <a:srgbClr val="000000"/>
                          </a:solidFill>
                          <a:effectLst/>
                          <a:highlight>
                            <a:srgbClr val="BFBFBF"/>
                          </a:highlight>
                          <a:latin typeface="Arial" panose="020B0604020202020204" pitchFamily="34" charset="0"/>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ctr" fontAlgn="ctr"/>
                      <a:r>
                        <a:rPr lang="en-GB" sz="1000" b="0" i="0" u="none" strike="noStrike">
                          <a:solidFill>
                            <a:srgbClr val="000000"/>
                          </a:solidFill>
                          <a:effectLst/>
                          <a:highlight>
                            <a:srgbClr val="BFBFBF"/>
                          </a:highlight>
                          <a:latin typeface="Arial" panose="020B0604020202020204" pitchFamily="34" charset="0"/>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ctr" fontAlgn="ctr"/>
                      <a:r>
                        <a:rPr lang="en-GB" sz="1000" b="0" i="0" u="none" strike="noStrike">
                          <a:solidFill>
                            <a:srgbClr val="000000"/>
                          </a:solidFill>
                          <a:effectLst/>
                          <a:latin typeface="Arial" panose="020B0604020202020204" pitchFamily="34" charset="0"/>
                        </a:rPr>
                        <a:t>12 OD x 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GB" sz="1000" b="0" i="0" u="none" strike="noStrike">
                          <a:solidFill>
                            <a:srgbClr val="000000"/>
                          </a:solidFill>
                          <a:effectLst/>
                          <a:highlight>
                            <a:srgbClr val="BFBFBF"/>
                          </a:highlight>
                          <a:latin typeface="Arial" panose="020B0604020202020204" pitchFamily="34" charset="0"/>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ctr" fontAlgn="ctr"/>
                      <a:r>
                        <a:rPr lang="en-GB" sz="1000" b="1" i="0" u="none" strike="noStrike">
                          <a:solidFill>
                            <a:srgbClr val="000000"/>
                          </a:solidFill>
                          <a:effectLst/>
                          <a:highlight>
                            <a:srgbClr val="FFFF00"/>
                          </a:highlight>
                          <a:latin typeface="Arial" panose="020B0604020202020204" pitchFamily="34" charset="0"/>
                        </a:rPr>
                        <a:t>12 OD x 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extLst>
                  <a:ext uri="{0D108BD9-81ED-4DB2-BD59-A6C34878D82A}">
                    <a16:rowId xmlns:a16="http://schemas.microsoft.com/office/drawing/2014/main" val="1187322536"/>
                  </a:ext>
                </a:extLst>
              </a:tr>
              <a:tr h="168978">
                <a:tc>
                  <a:txBody>
                    <a:bodyPr/>
                    <a:lstStyle/>
                    <a:p>
                      <a:pPr algn="ctr" fontAlgn="ctr"/>
                      <a:r>
                        <a:rPr lang="en-GB" sz="1000" b="0" i="0" u="none" strike="noStrike">
                          <a:solidFill>
                            <a:srgbClr val="000000"/>
                          </a:solidFill>
                          <a:effectLst/>
                          <a:latin typeface="Arial" panose="020B0604020202020204" pitchFamily="34" charset="0"/>
                        </a:rPr>
                        <a:t>SV4164</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GB" sz="1000" b="0" i="0" u="none" strike="noStrike">
                          <a:solidFill>
                            <a:srgbClr val="000000"/>
                          </a:solidFill>
                          <a:effectLst/>
                          <a:highlight>
                            <a:srgbClr val="BFBFBF"/>
                          </a:highlight>
                          <a:latin typeface="Arial" panose="020B0604020202020204" pitchFamily="34" charset="0"/>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ctr" fontAlgn="ctr"/>
                      <a:r>
                        <a:rPr lang="en-GB" sz="1000" b="0" i="0" u="none" strike="noStrike">
                          <a:solidFill>
                            <a:srgbClr val="000000"/>
                          </a:solidFill>
                          <a:effectLst/>
                          <a:highlight>
                            <a:srgbClr val="BFBFBF"/>
                          </a:highlight>
                          <a:latin typeface="Arial" panose="020B0604020202020204" pitchFamily="34" charset="0"/>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ctr" fontAlgn="ctr"/>
                      <a:r>
                        <a:rPr lang="en-GB" sz="1000" b="0" i="0" u="none" strike="noStrike">
                          <a:solidFill>
                            <a:srgbClr val="000000"/>
                          </a:solidFill>
                          <a:effectLst/>
                          <a:latin typeface="Arial" panose="020B0604020202020204" pitchFamily="34" charset="0"/>
                        </a:rPr>
                        <a:t>10 OD x 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GB" sz="1000" b="0" i="0" u="none" strike="noStrike">
                          <a:solidFill>
                            <a:srgbClr val="000000"/>
                          </a:solidFill>
                          <a:effectLst/>
                          <a:highlight>
                            <a:srgbClr val="BFBFBF"/>
                          </a:highlight>
                          <a:latin typeface="Arial" panose="020B0604020202020204" pitchFamily="34" charset="0"/>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ctr" fontAlgn="ctr"/>
                      <a:r>
                        <a:rPr lang="en-GB" sz="1000" b="1" i="0" u="none" strike="noStrike">
                          <a:solidFill>
                            <a:srgbClr val="000000"/>
                          </a:solidFill>
                          <a:effectLst/>
                          <a:highlight>
                            <a:srgbClr val="FFFF00"/>
                          </a:highlight>
                          <a:latin typeface="Arial" panose="020B0604020202020204" pitchFamily="34" charset="0"/>
                        </a:rPr>
                        <a:t>10 OD x 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extLst>
                  <a:ext uri="{0D108BD9-81ED-4DB2-BD59-A6C34878D82A}">
                    <a16:rowId xmlns:a16="http://schemas.microsoft.com/office/drawing/2014/main" val="950400796"/>
                  </a:ext>
                </a:extLst>
              </a:tr>
              <a:tr h="317572">
                <a:tc>
                  <a:txBody>
                    <a:bodyPr/>
                    <a:lstStyle/>
                    <a:p>
                      <a:pPr algn="ctr" fontAlgn="ctr"/>
                      <a:r>
                        <a:rPr lang="en-GB" sz="1000" b="0" i="0" u="none" strike="noStrike">
                          <a:solidFill>
                            <a:srgbClr val="000000"/>
                          </a:solidFill>
                          <a:effectLst/>
                          <a:latin typeface="Arial" panose="020B0604020202020204" pitchFamily="34" charset="0"/>
                        </a:rPr>
                        <a:t>SV4183</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GB" sz="1000" b="0" i="0" u="none" strike="noStrike">
                          <a:solidFill>
                            <a:srgbClr val="000000"/>
                          </a:solidFill>
                          <a:effectLst/>
                          <a:highlight>
                            <a:srgbClr val="BFBFBF"/>
                          </a:highlight>
                          <a:latin typeface="Arial" panose="020B0604020202020204" pitchFamily="34" charset="0"/>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ctr" fontAlgn="ctr"/>
                      <a:r>
                        <a:rPr lang="en-GB" sz="1000" b="0" i="0" u="none" strike="noStrike">
                          <a:solidFill>
                            <a:srgbClr val="000000"/>
                          </a:solidFill>
                          <a:effectLst/>
                          <a:highlight>
                            <a:srgbClr val="BFBFBF"/>
                          </a:highlight>
                          <a:latin typeface="Arial" panose="020B0604020202020204" pitchFamily="34" charset="0"/>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ctr" fontAlgn="ctr"/>
                      <a:r>
                        <a:rPr lang="en-GB" sz="1000" b="0" i="0" u="none" strike="noStrike">
                          <a:solidFill>
                            <a:srgbClr val="000000"/>
                          </a:solidFill>
                          <a:effectLst/>
                          <a:latin typeface="Arial" panose="020B0604020202020204" pitchFamily="34" charset="0"/>
                        </a:rPr>
                        <a:t>6 OD x 0.5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GB" sz="1000" b="0" i="0" u="none" strike="noStrike">
                          <a:solidFill>
                            <a:srgbClr val="000000"/>
                          </a:solidFill>
                          <a:effectLst/>
                          <a:highlight>
                            <a:srgbClr val="BFBFBF"/>
                          </a:highlight>
                          <a:latin typeface="Arial" panose="020B0604020202020204" pitchFamily="34" charset="0"/>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ctr" fontAlgn="ctr"/>
                      <a:r>
                        <a:rPr lang="en-GB" sz="1000" b="1" i="0" u="none" strike="noStrike">
                          <a:solidFill>
                            <a:srgbClr val="000000"/>
                          </a:solidFill>
                          <a:effectLst/>
                          <a:highlight>
                            <a:srgbClr val="FFFF00"/>
                          </a:highlight>
                          <a:latin typeface="Arial" panose="020B0604020202020204" pitchFamily="34" charset="0"/>
                        </a:rPr>
                        <a:t>6 OD x 0.5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extLst>
                  <a:ext uri="{0D108BD9-81ED-4DB2-BD59-A6C34878D82A}">
                    <a16:rowId xmlns:a16="http://schemas.microsoft.com/office/drawing/2014/main" val="790516977"/>
                  </a:ext>
                </a:extLst>
              </a:tr>
              <a:tr h="168978">
                <a:tc>
                  <a:txBody>
                    <a:bodyPr/>
                    <a:lstStyle/>
                    <a:p>
                      <a:pPr algn="ctr" fontAlgn="ctr"/>
                      <a:r>
                        <a:rPr lang="en-GB" sz="1000" b="0" i="0" u="none" strike="noStrike">
                          <a:solidFill>
                            <a:srgbClr val="000000"/>
                          </a:solidFill>
                          <a:effectLst/>
                          <a:latin typeface="Arial" panose="020B0604020202020204" pitchFamily="34" charset="0"/>
                        </a:rPr>
                        <a:t>SV4175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GB" sz="1000" b="0" i="0" u="none" strike="noStrike">
                          <a:solidFill>
                            <a:srgbClr val="000000"/>
                          </a:solidFill>
                          <a:effectLst/>
                          <a:highlight>
                            <a:srgbClr val="BFBFBF"/>
                          </a:highlight>
                          <a:latin typeface="Arial" panose="020B0604020202020204" pitchFamily="34" charset="0"/>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ctr" fontAlgn="ctr"/>
                      <a:r>
                        <a:rPr lang="en-GB" sz="1000" b="0" i="0" u="none" strike="noStrike">
                          <a:solidFill>
                            <a:srgbClr val="000000"/>
                          </a:solidFill>
                          <a:effectLst/>
                          <a:highlight>
                            <a:srgbClr val="BFBFBF"/>
                          </a:highlight>
                          <a:latin typeface="Arial" panose="020B0604020202020204" pitchFamily="34" charset="0"/>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ctr" fontAlgn="ctr"/>
                      <a:r>
                        <a:rPr lang="en-GB" sz="1000" b="0" i="0" u="none" strike="noStrike">
                          <a:solidFill>
                            <a:srgbClr val="000000"/>
                          </a:solidFill>
                          <a:effectLst/>
                          <a:latin typeface="Arial" panose="020B0604020202020204" pitchFamily="34" charset="0"/>
                        </a:rPr>
                        <a:t>10 OD x 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GB" sz="1000" b="0" i="0" u="none" strike="noStrike">
                          <a:solidFill>
                            <a:srgbClr val="000000"/>
                          </a:solidFill>
                          <a:effectLst/>
                          <a:highlight>
                            <a:srgbClr val="BFBFBF"/>
                          </a:highlight>
                          <a:latin typeface="Arial" panose="020B0604020202020204" pitchFamily="34" charset="0"/>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ctr" fontAlgn="ctr"/>
                      <a:r>
                        <a:rPr lang="en-GB" sz="1000" b="1" i="0" u="none" strike="noStrike">
                          <a:solidFill>
                            <a:srgbClr val="000000"/>
                          </a:solidFill>
                          <a:effectLst/>
                          <a:highlight>
                            <a:srgbClr val="FFFF00"/>
                          </a:highlight>
                          <a:latin typeface="Arial" panose="020B0604020202020204" pitchFamily="34" charset="0"/>
                        </a:rPr>
                        <a:t>10 OD x 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extLst>
                  <a:ext uri="{0D108BD9-81ED-4DB2-BD59-A6C34878D82A}">
                    <a16:rowId xmlns:a16="http://schemas.microsoft.com/office/drawing/2014/main" val="217700543"/>
                  </a:ext>
                </a:extLst>
              </a:tr>
              <a:tr h="476358">
                <a:tc>
                  <a:txBody>
                    <a:bodyPr/>
                    <a:lstStyle/>
                    <a:p>
                      <a:pPr algn="ctr" fontAlgn="ctr"/>
                      <a:r>
                        <a:rPr lang="en-GB" sz="1000" b="0" i="0" u="none" strike="noStrike">
                          <a:solidFill>
                            <a:srgbClr val="000000"/>
                          </a:solidFill>
                          <a:effectLst/>
                          <a:latin typeface="Arial" panose="020B0604020202020204" pitchFamily="34" charset="0"/>
                        </a:rPr>
                        <a:t>SV4004</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pl-PL" sz="1000" b="0" i="0" u="none" strike="noStrike">
                          <a:solidFill>
                            <a:srgbClr val="000000"/>
                          </a:solidFill>
                          <a:effectLst/>
                          <a:latin typeface="Arial" panose="020B0604020202020204" pitchFamily="34" charset="0"/>
                        </a:rPr>
                        <a:t>DN15 (21.3 OD x 1.6)</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GB" sz="1000" b="0" i="0" u="none" strike="noStrike">
                          <a:solidFill>
                            <a:srgbClr val="000000"/>
                          </a:solidFill>
                          <a:effectLst/>
                          <a:highlight>
                            <a:srgbClr val="BFBFBF"/>
                          </a:highlight>
                          <a:latin typeface="Arial" panose="020B0604020202020204" pitchFamily="34" charset="0"/>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ctr" fontAlgn="ctr"/>
                      <a:r>
                        <a:rPr lang="en-GB" sz="1000" b="0" i="0" u="none" strike="noStrike">
                          <a:solidFill>
                            <a:srgbClr val="000000"/>
                          </a:solidFill>
                          <a:effectLst/>
                          <a:latin typeface="Arial" panose="020B0604020202020204" pitchFamily="34" charset="0"/>
                        </a:rPr>
                        <a:t>10 OD x 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GB" sz="1000" b="0" i="0" u="none" strike="noStrike">
                          <a:solidFill>
                            <a:srgbClr val="000000"/>
                          </a:solidFill>
                          <a:effectLst/>
                          <a:highlight>
                            <a:srgbClr val="BFBFBF"/>
                          </a:highlight>
                          <a:latin typeface="Arial" panose="020B0604020202020204" pitchFamily="34" charset="0"/>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ctr" fontAlgn="ctr"/>
                      <a:r>
                        <a:rPr lang="pl-PL" sz="1000" b="1" i="0" u="none" strike="noStrike" dirty="0">
                          <a:solidFill>
                            <a:srgbClr val="000000"/>
                          </a:solidFill>
                          <a:effectLst/>
                          <a:highlight>
                            <a:srgbClr val="FFFF00"/>
                          </a:highlight>
                          <a:latin typeface="Arial" panose="020B0604020202020204" pitchFamily="34" charset="0"/>
                        </a:rPr>
                        <a:t>DN15 (21.3 OD x 1.6)</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extLst>
                  <a:ext uri="{0D108BD9-81ED-4DB2-BD59-A6C34878D82A}">
                    <a16:rowId xmlns:a16="http://schemas.microsoft.com/office/drawing/2014/main" val="2453297116"/>
                  </a:ext>
                </a:extLst>
              </a:tr>
            </a:tbl>
          </a:graphicData>
        </a:graphic>
      </p:graphicFrame>
      <p:pic>
        <p:nvPicPr>
          <p:cNvPr id="15" name="Picture 14">
            <a:extLst>
              <a:ext uri="{FF2B5EF4-FFF2-40B4-BE49-F238E27FC236}">
                <a16:creationId xmlns:a16="http://schemas.microsoft.com/office/drawing/2014/main" id="{C353F826-9A64-2FCC-F31E-C8E9FDCAF4D8}"/>
              </a:ext>
            </a:extLst>
          </p:cNvPr>
          <p:cNvPicPr>
            <a:picLocks noChangeAspect="1"/>
          </p:cNvPicPr>
          <p:nvPr/>
        </p:nvPicPr>
        <p:blipFill>
          <a:blip r:embed="rId8"/>
          <a:stretch>
            <a:fillRect/>
          </a:stretch>
        </p:blipFill>
        <p:spPr>
          <a:xfrm>
            <a:off x="9745474" y="824740"/>
            <a:ext cx="2448858" cy="4439544"/>
          </a:xfrm>
          <a:prstGeom prst="rect">
            <a:avLst/>
          </a:prstGeom>
        </p:spPr>
      </p:pic>
      <p:sp>
        <p:nvSpPr>
          <p:cNvPr id="21" name="TextBox 20">
            <a:extLst>
              <a:ext uri="{FF2B5EF4-FFF2-40B4-BE49-F238E27FC236}">
                <a16:creationId xmlns:a16="http://schemas.microsoft.com/office/drawing/2014/main" id="{8D5111FB-03F5-8FFA-1E70-8F1C019A0EC5}"/>
              </a:ext>
            </a:extLst>
          </p:cNvPr>
          <p:cNvSpPr txBox="1"/>
          <p:nvPr/>
        </p:nvSpPr>
        <p:spPr>
          <a:xfrm>
            <a:off x="1245270" y="5933382"/>
            <a:ext cx="9212524" cy="338554"/>
          </a:xfrm>
          <a:prstGeom prst="rect">
            <a:avLst/>
          </a:prstGeom>
          <a:noFill/>
          <a:ln>
            <a:noFill/>
          </a:ln>
        </p:spPr>
        <p:txBody>
          <a:bodyPr vert="horz" wrap="square">
            <a:spAutoFit/>
          </a:bodyPr>
          <a:lstStyle/>
          <a:p>
            <a:pPr algn="ctr"/>
            <a:r>
              <a:rPr lang="en-US" sz="1600" b="1" dirty="0"/>
              <a:t>Step 3 – Safety valve selection</a:t>
            </a:r>
            <a:endParaRPr lang="en-GB" sz="1600" dirty="0"/>
          </a:p>
        </p:txBody>
      </p:sp>
      <p:sp>
        <p:nvSpPr>
          <p:cNvPr id="23" name="TextBox 22">
            <a:extLst>
              <a:ext uri="{FF2B5EF4-FFF2-40B4-BE49-F238E27FC236}">
                <a16:creationId xmlns:a16="http://schemas.microsoft.com/office/drawing/2014/main" id="{B56D7D28-DC95-A521-526A-721B69304565}"/>
              </a:ext>
            </a:extLst>
          </p:cNvPr>
          <p:cNvSpPr txBox="1"/>
          <p:nvPr/>
        </p:nvSpPr>
        <p:spPr>
          <a:xfrm>
            <a:off x="498889" y="2013403"/>
            <a:ext cx="7138189" cy="1780809"/>
          </a:xfrm>
          <a:prstGeom prst="rect">
            <a:avLst/>
          </a:prstGeom>
          <a:noFill/>
          <a:ln>
            <a:solidFill>
              <a:srgbClr val="000000"/>
            </a:solidFill>
          </a:ln>
        </p:spPr>
        <p:txBody>
          <a:bodyPr wrap="square">
            <a:spAutoFit/>
          </a:bodyPr>
          <a:lstStyle/>
          <a:p>
            <a:pPr>
              <a:lnSpc>
                <a:spcPct val="150000"/>
              </a:lnSpc>
            </a:pPr>
            <a:r>
              <a:rPr lang="en-US" sz="1500" b="1" dirty="0">
                <a:solidFill>
                  <a:srgbClr val="000000"/>
                </a:solidFill>
                <a:latin typeface="Arial" panose="020B0604020202020204" pitchFamily="34" charset="0"/>
                <a:cs typeface="Arial" panose="020B0604020202020204" pitchFamily="34" charset="0"/>
              </a:rPr>
              <a:t>Nuova General Instruments, Model D10/S, G1/2”, free discharge</a:t>
            </a:r>
          </a:p>
          <a:p>
            <a:pPr>
              <a:lnSpc>
                <a:spcPct val="150000"/>
              </a:lnSpc>
            </a:pPr>
            <a:r>
              <a:rPr lang="en-US" sz="1500" dirty="0">
                <a:solidFill>
                  <a:srgbClr val="000000"/>
                </a:solidFill>
                <a:latin typeface="Arial" panose="020B0604020202020204" pitchFamily="34" charset="0"/>
                <a:cs typeface="Arial" panose="020B0604020202020204" pitchFamily="34" charset="0"/>
              </a:rPr>
              <a:t>- d</a:t>
            </a:r>
            <a:r>
              <a:rPr lang="en-US" sz="1500" baseline="-25000" dirty="0">
                <a:solidFill>
                  <a:srgbClr val="000000"/>
                </a:solidFill>
                <a:latin typeface="Arial" panose="020B0604020202020204" pitchFamily="34" charset="0"/>
                <a:cs typeface="Arial" panose="020B0604020202020204" pitchFamily="34" charset="0"/>
              </a:rPr>
              <a:t>0</a:t>
            </a:r>
            <a:r>
              <a:rPr lang="en-US" sz="1500" dirty="0">
                <a:solidFill>
                  <a:srgbClr val="000000"/>
                </a:solidFill>
                <a:latin typeface="Arial" panose="020B0604020202020204" pitchFamily="34" charset="0"/>
                <a:cs typeface="Arial" panose="020B0604020202020204" pitchFamily="34" charset="0"/>
              </a:rPr>
              <a:t> = 10 mm, K</a:t>
            </a:r>
            <a:r>
              <a:rPr lang="en-US" sz="1500" baseline="-25000" dirty="0">
                <a:solidFill>
                  <a:srgbClr val="000000"/>
                </a:solidFill>
                <a:latin typeface="Arial" panose="020B0604020202020204" pitchFamily="34" charset="0"/>
                <a:cs typeface="Arial" panose="020B0604020202020204" pitchFamily="34" charset="0"/>
              </a:rPr>
              <a:t>dr</a:t>
            </a:r>
            <a:r>
              <a:rPr lang="en-US" sz="1500" dirty="0">
                <a:solidFill>
                  <a:srgbClr val="000000"/>
                </a:solidFill>
                <a:latin typeface="Arial" panose="020B0604020202020204" pitchFamily="34" charset="0"/>
                <a:cs typeface="Arial" panose="020B0604020202020204" pitchFamily="34" charset="0"/>
              </a:rPr>
              <a:t> = 0.77 → discharge capacity = +17.8 % on min. capacity (PR-G)</a:t>
            </a:r>
          </a:p>
          <a:p>
            <a:pPr>
              <a:lnSpc>
                <a:spcPct val="150000"/>
              </a:lnSpc>
            </a:pPr>
            <a:r>
              <a:rPr lang="en-US" sz="1500" dirty="0">
                <a:solidFill>
                  <a:srgbClr val="000000"/>
                </a:solidFill>
                <a:latin typeface="Arial" panose="020B0604020202020204" pitchFamily="34" charset="0"/>
                <a:cs typeface="Arial" panose="020B0604020202020204" pitchFamily="34" charset="0"/>
              </a:rPr>
              <a:t>- Materials: inlet body 1.4571 (316Ti); bonnet: 1.4301 (304)</a:t>
            </a:r>
          </a:p>
          <a:p>
            <a:pPr>
              <a:lnSpc>
                <a:spcPct val="150000"/>
              </a:lnSpc>
            </a:pPr>
            <a:r>
              <a:rPr lang="en-US" sz="1500" dirty="0">
                <a:solidFill>
                  <a:srgbClr val="000000"/>
                </a:solidFill>
                <a:latin typeface="Arial" panose="020B0604020202020204" pitchFamily="34" charset="0"/>
                <a:cs typeface="Arial" panose="020B0604020202020204" pitchFamily="34" charset="0"/>
              </a:rPr>
              <a:t>- Seal: FKM (Viton)</a:t>
            </a:r>
          </a:p>
          <a:p>
            <a:pPr>
              <a:lnSpc>
                <a:spcPct val="150000"/>
              </a:lnSpc>
            </a:pPr>
            <a:r>
              <a:rPr lang="en-US" sz="1500" dirty="0">
                <a:solidFill>
                  <a:srgbClr val="000000"/>
                </a:solidFill>
                <a:latin typeface="Arial" panose="020B0604020202020204" pitchFamily="34" charset="0"/>
                <a:cs typeface="Arial" panose="020B0604020202020204" pitchFamily="34" charset="0"/>
              </a:rPr>
              <a:t>- CE certification</a:t>
            </a:r>
          </a:p>
        </p:txBody>
      </p:sp>
      <p:pic>
        <p:nvPicPr>
          <p:cNvPr id="24" name="Picture 23">
            <a:extLst>
              <a:ext uri="{FF2B5EF4-FFF2-40B4-BE49-F238E27FC236}">
                <a16:creationId xmlns:a16="http://schemas.microsoft.com/office/drawing/2014/main" id="{B2BBE819-A3F0-468D-E0E2-62E8FF0B35DA}"/>
              </a:ext>
            </a:extLst>
          </p:cNvPr>
          <p:cNvPicPr>
            <a:picLocks noChangeAspect="1"/>
          </p:cNvPicPr>
          <p:nvPr/>
        </p:nvPicPr>
        <p:blipFill>
          <a:blip r:embed="rId9"/>
          <a:stretch>
            <a:fillRect/>
          </a:stretch>
        </p:blipFill>
        <p:spPr>
          <a:xfrm>
            <a:off x="1073012" y="3992720"/>
            <a:ext cx="5636007" cy="1732996"/>
          </a:xfrm>
          <a:prstGeom prst="rect">
            <a:avLst/>
          </a:prstGeom>
        </p:spPr>
      </p:pic>
    </p:spTree>
    <p:extLst>
      <p:ext uri="{BB962C8B-B14F-4D97-AF65-F5344CB8AC3E}">
        <p14:creationId xmlns:p14="http://schemas.microsoft.com/office/powerpoint/2010/main" val="32190893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8"/>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
                                        </p:tgtEl>
                                        <p:attrNameLst>
                                          <p:attrName>style.visibility</p:attrName>
                                        </p:attrNameLst>
                                      </p:cBhvr>
                                      <p:to>
                                        <p:strVal val="visible"/>
                                      </p:to>
                                    </p:set>
                                  </p:childTnLst>
                                </p:cTn>
                              </p:par>
                              <p:par>
                                <p:cTn id="11" presetID="1" presetClass="exit" presetSubtype="0" fill="hold" nodeType="withEffect">
                                  <p:stCondLst>
                                    <p:cond delay="0"/>
                                  </p:stCondLst>
                                  <p:childTnLst>
                                    <p:set>
                                      <p:cBhvr>
                                        <p:cTn id="12" dur="1" fill="hold">
                                          <p:stCondLst>
                                            <p:cond delay="0"/>
                                          </p:stCondLst>
                                        </p:cTn>
                                        <p:tgtEl>
                                          <p:spTgt spid="18"/>
                                        </p:tgtEl>
                                        <p:attrNameLst>
                                          <p:attrName>style.visibility</p:attrName>
                                        </p:attrNameLst>
                                      </p:cBhvr>
                                      <p:to>
                                        <p:strVal val="hidden"/>
                                      </p:to>
                                    </p:set>
                                  </p:childTnLst>
                                </p:cTn>
                              </p:par>
                            </p:childTnLst>
                          </p:cTn>
                        </p:par>
                      </p:childTnLst>
                    </p:cTn>
                  </p:par>
                  <p:par>
                    <p:cTn id="13" fill="hold">
                      <p:stCondLst>
                        <p:cond delay="indefinite"/>
                      </p:stCondLst>
                      <p:childTnLst>
                        <p:par>
                          <p:cTn id="14" fill="hold">
                            <p:stCondLst>
                              <p:cond delay="0"/>
                            </p:stCondLst>
                            <p:childTnLst>
                              <p:par>
                                <p:cTn id="15" presetID="1" presetClass="exit" presetSubtype="0" fill="hold" grpId="1" nodeType="clickEffect">
                                  <p:stCondLst>
                                    <p:cond delay="0"/>
                                  </p:stCondLst>
                                  <p:childTnLst>
                                    <p:set>
                                      <p:cBhvr>
                                        <p:cTn id="16" dur="1" fill="hold">
                                          <p:stCondLst>
                                            <p:cond delay="0"/>
                                          </p:stCondLst>
                                        </p:cTn>
                                        <p:tgtEl>
                                          <p:spTgt spid="2"/>
                                        </p:tgtEl>
                                        <p:attrNameLst>
                                          <p:attrName>style.visibility</p:attrName>
                                        </p:attrNameLst>
                                      </p:cBhvr>
                                      <p:to>
                                        <p:strVal val="hidden"/>
                                      </p:to>
                                    </p:set>
                                  </p:childTnLst>
                                </p:cTn>
                              </p:par>
                              <p:par>
                                <p:cTn id="17" presetID="1" presetClass="entr" presetSubtype="0" fill="hold" nodeType="withEffect">
                                  <p:stCondLst>
                                    <p:cond delay="0"/>
                                  </p:stCondLst>
                                  <p:childTnLst>
                                    <p:set>
                                      <p:cBhvr>
                                        <p:cTn id="18" dur="1" fill="hold">
                                          <p:stCondLst>
                                            <p:cond delay="0"/>
                                          </p:stCondLst>
                                        </p:cTn>
                                        <p:tgtEl>
                                          <p:spTgt spid="10"/>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2"/>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13"/>
                                        </p:tgtEl>
                                        <p:attrNameLst>
                                          <p:attrName>style.visibility</p:attrName>
                                        </p:attrNameLst>
                                      </p:cBhvr>
                                      <p:to>
                                        <p:strVal val="visible"/>
                                      </p:to>
                                    </p:set>
                                  </p:childTnLst>
                                </p:cTn>
                              </p:par>
                              <p:par>
                                <p:cTn id="23" presetID="1" presetClass="exit" presetSubtype="0" fill="hold" nodeType="withEffect">
                                  <p:stCondLst>
                                    <p:cond delay="0"/>
                                  </p:stCondLst>
                                  <p:childTnLst>
                                    <p:set>
                                      <p:cBhvr>
                                        <p:cTn id="24" dur="1" fill="hold">
                                          <p:stCondLst>
                                            <p:cond delay="0"/>
                                          </p:stCondLst>
                                        </p:cTn>
                                        <p:tgtEl>
                                          <p:spTgt spid="9"/>
                                        </p:tgtEl>
                                        <p:attrNameLst>
                                          <p:attrName>style.visibility</p:attrName>
                                        </p:attrNameLst>
                                      </p:cBhvr>
                                      <p:to>
                                        <p:strVal val="hidden"/>
                                      </p:to>
                                    </p:set>
                                  </p:childTnLst>
                                </p:cTn>
                              </p:par>
                              <p:par>
                                <p:cTn id="25" presetID="1" presetClass="exit" presetSubtype="0" fill="hold" nodeType="withEffect">
                                  <p:stCondLst>
                                    <p:cond delay="0"/>
                                  </p:stCondLst>
                                  <p:childTnLst>
                                    <p:set>
                                      <p:cBhvr>
                                        <p:cTn id="26" dur="1" fill="hold">
                                          <p:stCondLst>
                                            <p:cond delay="0"/>
                                          </p:stCondLst>
                                        </p:cTn>
                                        <p:tgtEl>
                                          <p:spTgt spid="8"/>
                                        </p:tgtEl>
                                        <p:attrNameLst>
                                          <p:attrName>style.visibility</p:attrName>
                                        </p:attrNameLst>
                                      </p:cBhvr>
                                      <p:to>
                                        <p:strVal val="hidden"/>
                                      </p:to>
                                    </p:set>
                                  </p:childTnLst>
                                </p:cTn>
                              </p:par>
                              <p:par>
                                <p:cTn id="27" presetID="1" presetClass="exit" presetSubtype="0" fill="hold" grpId="2" nodeType="withEffect">
                                  <p:stCondLst>
                                    <p:cond delay="0"/>
                                  </p:stCondLst>
                                  <p:childTnLst>
                                    <p:set>
                                      <p:cBhvr>
                                        <p:cTn id="28" dur="1" fill="hold">
                                          <p:stCondLst>
                                            <p:cond delay="0"/>
                                          </p:stCondLst>
                                        </p:cTn>
                                        <p:tgtEl>
                                          <p:spTgt spid="2"/>
                                        </p:tgtEl>
                                        <p:attrNameLst>
                                          <p:attrName>style.visibility</p:attrName>
                                        </p:attrNameLst>
                                      </p:cBhvr>
                                      <p:to>
                                        <p:strVal val="hidden"/>
                                      </p:to>
                                    </p:set>
                                  </p:childTnLst>
                                </p:cTn>
                              </p:par>
                              <p:par>
                                <p:cTn id="29" presetID="1" presetClass="entr" presetSubtype="0" fill="hold" grpId="0" nodeType="withEffect">
                                  <p:stCondLst>
                                    <p:cond delay="0"/>
                                  </p:stCondLst>
                                  <p:childTnLst>
                                    <p:set>
                                      <p:cBhvr>
                                        <p:cTn id="30" dur="1" fill="hold">
                                          <p:stCondLst>
                                            <p:cond delay="0"/>
                                          </p:stCondLst>
                                        </p:cTn>
                                        <p:tgtEl>
                                          <p:spTgt spid="16"/>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21"/>
                                        </p:tgtEl>
                                        <p:attrNameLst>
                                          <p:attrName>style.visibility</p:attrName>
                                        </p:attrNameLst>
                                      </p:cBhvr>
                                      <p:to>
                                        <p:strVal val="visible"/>
                                      </p:to>
                                    </p:set>
                                  </p:childTnLst>
                                </p:cTn>
                              </p:par>
                              <p:par>
                                <p:cTn id="35" presetID="1" presetClass="exit" presetSubtype="0" fill="hold" nodeType="withEffect">
                                  <p:stCondLst>
                                    <p:cond delay="0"/>
                                  </p:stCondLst>
                                  <p:childTnLst>
                                    <p:set>
                                      <p:cBhvr>
                                        <p:cTn id="36" dur="1" fill="hold">
                                          <p:stCondLst>
                                            <p:cond delay="0"/>
                                          </p:stCondLst>
                                        </p:cTn>
                                        <p:tgtEl>
                                          <p:spTgt spid="10"/>
                                        </p:tgtEl>
                                        <p:attrNameLst>
                                          <p:attrName>style.visibility</p:attrName>
                                        </p:attrNameLst>
                                      </p:cBhvr>
                                      <p:to>
                                        <p:strVal val="hidden"/>
                                      </p:to>
                                    </p:set>
                                  </p:childTnLst>
                                </p:cTn>
                              </p:par>
                              <p:par>
                                <p:cTn id="37" presetID="1" presetClass="exit" presetSubtype="0" fill="hold" nodeType="withEffect">
                                  <p:stCondLst>
                                    <p:cond delay="0"/>
                                  </p:stCondLst>
                                  <p:childTnLst>
                                    <p:set>
                                      <p:cBhvr>
                                        <p:cTn id="38" dur="1" fill="hold">
                                          <p:stCondLst>
                                            <p:cond delay="0"/>
                                          </p:stCondLst>
                                        </p:cTn>
                                        <p:tgtEl>
                                          <p:spTgt spid="12"/>
                                        </p:tgtEl>
                                        <p:attrNameLst>
                                          <p:attrName>style.visibility</p:attrName>
                                        </p:attrNameLst>
                                      </p:cBhvr>
                                      <p:to>
                                        <p:strVal val="hidden"/>
                                      </p:to>
                                    </p:set>
                                  </p:childTnLst>
                                </p:cTn>
                              </p:par>
                              <p:par>
                                <p:cTn id="39" presetID="1" presetClass="exit" presetSubtype="0" fill="hold" nodeType="withEffect">
                                  <p:stCondLst>
                                    <p:cond delay="0"/>
                                  </p:stCondLst>
                                  <p:childTnLst>
                                    <p:set>
                                      <p:cBhvr>
                                        <p:cTn id="40" dur="1" fill="hold">
                                          <p:stCondLst>
                                            <p:cond delay="0"/>
                                          </p:stCondLst>
                                        </p:cTn>
                                        <p:tgtEl>
                                          <p:spTgt spid="13"/>
                                        </p:tgtEl>
                                        <p:attrNameLst>
                                          <p:attrName>style.visibility</p:attrName>
                                        </p:attrNameLst>
                                      </p:cBhvr>
                                      <p:to>
                                        <p:strVal val="hidden"/>
                                      </p:to>
                                    </p:set>
                                  </p:childTnLst>
                                </p:cTn>
                              </p:par>
                              <p:par>
                                <p:cTn id="41" presetID="1" presetClass="exit" presetSubtype="0" fill="hold" grpId="1" nodeType="withEffect">
                                  <p:stCondLst>
                                    <p:cond delay="0"/>
                                  </p:stCondLst>
                                  <p:childTnLst>
                                    <p:set>
                                      <p:cBhvr>
                                        <p:cTn id="42" dur="1" fill="hold">
                                          <p:stCondLst>
                                            <p:cond delay="0"/>
                                          </p:stCondLst>
                                        </p:cTn>
                                        <p:tgtEl>
                                          <p:spTgt spid="16"/>
                                        </p:tgtEl>
                                        <p:attrNameLst>
                                          <p:attrName>style.visibility</p:attrName>
                                        </p:attrNameLst>
                                      </p:cBhvr>
                                      <p:to>
                                        <p:strVal val="hidden"/>
                                      </p:to>
                                    </p:set>
                                  </p:childTnLst>
                                </p:cTn>
                              </p:par>
                              <p:par>
                                <p:cTn id="43" presetID="1" presetClass="entr" presetSubtype="0" fill="hold" grpId="0" nodeType="withEffect">
                                  <p:stCondLst>
                                    <p:cond delay="0"/>
                                  </p:stCondLst>
                                  <p:childTnLst>
                                    <p:set>
                                      <p:cBhvr>
                                        <p:cTn id="44" dur="1" fill="hold">
                                          <p:stCondLst>
                                            <p:cond delay="0"/>
                                          </p:stCondLst>
                                        </p:cTn>
                                        <p:tgtEl>
                                          <p:spTgt spid="23"/>
                                        </p:tgtEl>
                                        <p:attrNameLst>
                                          <p:attrName>style.visibility</p:attrName>
                                        </p:attrNameLst>
                                      </p:cBhvr>
                                      <p:to>
                                        <p:strVal val="visible"/>
                                      </p:to>
                                    </p:set>
                                  </p:childTnLst>
                                </p:cTn>
                              </p:par>
                              <p:par>
                                <p:cTn id="45" presetID="1" presetClass="entr" presetSubtype="0" fill="hold" nodeType="withEffect">
                                  <p:stCondLst>
                                    <p:cond delay="0"/>
                                  </p:stCondLst>
                                  <p:childTnLst>
                                    <p:set>
                                      <p:cBhvr>
                                        <p:cTn id="46" dur="1" fill="hold">
                                          <p:stCondLst>
                                            <p:cond delay="0"/>
                                          </p:stCondLst>
                                        </p:cTn>
                                        <p:tgtEl>
                                          <p:spTgt spid="14"/>
                                        </p:tgtEl>
                                        <p:attrNameLst>
                                          <p:attrName>style.visibility</p:attrName>
                                        </p:attrNameLst>
                                      </p:cBhvr>
                                      <p:to>
                                        <p:strVal val="visible"/>
                                      </p:to>
                                    </p:set>
                                  </p:childTnLst>
                                </p:cTn>
                              </p:par>
                              <p:par>
                                <p:cTn id="47" presetID="1" presetClass="entr" presetSubtype="0" fill="hold" nodeType="withEffect">
                                  <p:stCondLst>
                                    <p:cond delay="0"/>
                                  </p:stCondLst>
                                  <p:childTnLst>
                                    <p:set>
                                      <p:cBhvr>
                                        <p:cTn id="48" dur="1" fill="hold">
                                          <p:stCondLst>
                                            <p:cond delay="0"/>
                                          </p:stCondLst>
                                        </p:cTn>
                                        <p:tgtEl>
                                          <p:spTgt spid="15"/>
                                        </p:tgtEl>
                                        <p:attrNameLst>
                                          <p:attrName>style.visibility</p:attrName>
                                        </p:attrNameLst>
                                      </p:cBhvr>
                                      <p:to>
                                        <p:strVal val="visible"/>
                                      </p:to>
                                    </p:set>
                                  </p:childTnLst>
                                </p:cTn>
                              </p:par>
                              <p:par>
                                <p:cTn id="49" presetID="1" presetClass="entr" presetSubtype="0" fill="hold" nodeType="withEffect">
                                  <p:stCondLst>
                                    <p:cond delay="0"/>
                                  </p:stCondLst>
                                  <p:childTnLst>
                                    <p:set>
                                      <p:cBhvr>
                                        <p:cTn id="50" dur="1" fill="hold">
                                          <p:stCondLst>
                                            <p:cond delay="0"/>
                                          </p:stCondLst>
                                        </p:cTn>
                                        <p:tgtEl>
                                          <p:spTgt spid="2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2" grpId="2"/>
      <p:bldP spid="16" grpId="0"/>
      <p:bldP spid="16" grpId="1"/>
      <p:bldP spid="21" grpId="0"/>
      <p:bldP spid="23" grpId="0" animBg="1"/>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278F3F2-4146-1DFF-188B-A40848787316}"/>
              </a:ext>
            </a:extLst>
          </p:cNvPr>
          <p:cNvSpPr txBox="1">
            <a:spLocks/>
          </p:cNvSpPr>
          <p:nvPr/>
        </p:nvSpPr>
        <p:spPr>
          <a:xfrm>
            <a:off x="838200" y="203883"/>
            <a:ext cx="10515600" cy="469021"/>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r>
              <a:rPr lang="en-US" sz="2400" b="1" dirty="0">
                <a:latin typeface="Arial" panose="020B0604020202020204" pitchFamily="34" charset="0"/>
                <a:cs typeface="Arial" panose="020B0604020202020204" pitchFamily="34" charset="0"/>
              </a:rPr>
              <a:t>8. Valve selection</a:t>
            </a:r>
            <a:endParaRPr lang="en-GB" sz="2400" b="1" dirty="0">
              <a:latin typeface="Arial" panose="020B0604020202020204" pitchFamily="34" charset="0"/>
              <a:cs typeface="Arial" panose="020B0604020202020204" pitchFamily="34" charset="0"/>
            </a:endParaRPr>
          </a:p>
        </p:txBody>
      </p:sp>
      <p:sp>
        <p:nvSpPr>
          <p:cNvPr id="7" name="TextBox 6">
            <a:extLst>
              <a:ext uri="{FF2B5EF4-FFF2-40B4-BE49-F238E27FC236}">
                <a16:creationId xmlns:a16="http://schemas.microsoft.com/office/drawing/2014/main" id="{499441EA-B987-FECC-1307-B13834A850A6}"/>
              </a:ext>
            </a:extLst>
          </p:cNvPr>
          <p:cNvSpPr txBox="1"/>
          <p:nvPr/>
        </p:nvSpPr>
        <p:spPr>
          <a:xfrm>
            <a:off x="349829" y="672904"/>
            <a:ext cx="11492341" cy="2118529"/>
          </a:xfrm>
          <a:prstGeom prst="rect">
            <a:avLst/>
          </a:prstGeom>
          <a:noFill/>
          <a:ln>
            <a:noFill/>
          </a:ln>
        </p:spPr>
        <p:txBody>
          <a:bodyPr wrap="square" rtlCol="0">
            <a:spAutoFit/>
          </a:bodyPr>
          <a:lstStyle/>
          <a:p>
            <a:pPr marL="342900" indent="-342900">
              <a:lnSpc>
                <a:spcPct val="150000"/>
              </a:lnSpc>
              <a:buFont typeface="Arial" panose="020B0604020202020204" pitchFamily="34" charset="0"/>
              <a:buChar char="•"/>
            </a:pPr>
            <a:r>
              <a:rPr lang="en-US" dirty="0">
                <a:highlight>
                  <a:srgbClr val="FFFF00"/>
                </a:highlight>
                <a:latin typeface="Arial" panose="020B0604020202020204" pitchFamily="34" charset="0"/>
                <a:cs typeface="Arial" panose="020B0604020202020204" pitchFamily="34" charset="0"/>
              </a:rPr>
              <a:t>Option 2: Nuova General Instruments, Type D10, G1/2”, free discharge</a:t>
            </a:r>
          </a:p>
          <a:p>
            <a:pPr>
              <a:lnSpc>
                <a:spcPct val="150000"/>
              </a:lnSpc>
            </a:pPr>
            <a:r>
              <a:rPr lang="en-US" dirty="0">
                <a:latin typeface="Arial" panose="020B0604020202020204" pitchFamily="34" charset="0"/>
                <a:cs typeface="Arial" panose="020B0604020202020204" pitchFamily="34" charset="0"/>
              </a:rPr>
              <a:t>- d</a:t>
            </a:r>
            <a:r>
              <a:rPr lang="en-US" baseline="-25000" dirty="0">
                <a:latin typeface="Arial" panose="020B0604020202020204" pitchFamily="34" charset="0"/>
                <a:cs typeface="Arial" panose="020B0604020202020204" pitchFamily="34" charset="0"/>
              </a:rPr>
              <a:t>0</a:t>
            </a:r>
            <a:r>
              <a:rPr lang="en-US" dirty="0">
                <a:latin typeface="Arial" panose="020B0604020202020204" pitchFamily="34" charset="0"/>
                <a:cs typeface="Arial" panose="020B0604020202020204" pitchFamily="34" charset="0"/>
              </a:rPr>
              <a:t> = 10 mm, K</a:t>
            </a:r>
            <a:r>
              <a:rPr lang="en-US" baseline="-25000" dirty="0">
                <a:latin typeface="Arial" panose="020B0604020202020204" pitchFamily="34" charset="0"/>
                <a:cs typeface="Arial" panose="020B0604020202020204" pitchFamily="34" charset="0"/>
              </a:rPr>
              <a:t>dr</a:t>
            </a:r>
            <a:r>
              <a:rPr lang="en-US" dirty="0">
                <a:latin typeface="Arial" panose="020B0604020202020204" pitchFamily="34" charset="0"/>
                <a:cs typeface="Arial" panose="020B0604020202020204" pitchFamily="34" charset="0"/>
              </a:rPr>
              <a:t> = 0.77 → discharge capacity = </a:t>
            </a:r>
            <a:r>
              <a:rPr lang="en-US" dirty="0">
                <a:highlight>
                  <a:srgbClr val="FFFF00"/>
                </a:highlight>
                <a:latin typeface="Arial" panose="020B0604020202020204" pitchFamily="34" charset="0"/>
                <a:cs typeface="Arial" panose="020B0604020202020204" pitchFamily="34" charset="0"/>
              </a:rPr>
              <a:t>+17.8 % on min. capacity</a:t>
            </a:r>
            <a:r>
              <a:rPr lang="en-US" dirty="0">
                <a:latin typeface="Arial" panose="020B0604020202020204" pitchFamily="34" charset="0"/>
                <a:cs typeface="Arial" panose="020B0604020202020204" pitchFamily="34" charset="0"/>
              </a:rPr>
              <a:t> (PR-G)</a:t>
            </a:r>
          </a:p>
          <a:p>
            <a:pPr>
              <a:lnSpc>
                <a:spcPct val="150000"/>
              </a:lnSpc>
            </a:pPr>
            <a:r>
              <a:rPr lang="en-US" dirty="0">
                <a:latin typeface="Arial" panose="020B0604020202020204" pitchFamily="34" charset="0"/>
                <a:cs typeface="Arial" panose="020B0604020202020204" pitchFamily="34" charset="0"/>
              </a:rPr>
              <a:t>- Materials: inlet body 1.4571 (316Ti); bonnet: 1.4301 (304)</a:t>
            </a:r>
          </a:p>
          <a:p>
            <a:pPr>
              <a:lnSpc>
                <a:spcPct val="150000"/>
              </a:lnSpc>
            </a:pPr>
            <a:r>
              <a:rPr lang="en-US" dirty="0">
                <a:latin typeface="Arial" panose="020B0604020202020204" pitchFamily="34" charset="0"/>
                <a:cs typeface="Arial" panose="020B0604020202020204" pitchFamily="34" charset="0"/>
              </a:rPr>
              <a:t>- Seal: </a:t>
            </a:r>
            <a:r>
              <a:rPr lang="en-US" dirty="0">
                <a:highlight>
                  <a:srgbClr val="FFFF00"/>
                </a:highlight>
                <a:latin typeface="Arial" panose="020B0604020202020204" pitchFamily="34" charset="0"/>
                <a:cs typeface="Arial" panose="020B0604020202020204" pitchFamily="34" charset="0"/>
              </a:rPr>
              <a:t>FFKM (Kalrez)</a:t>
            </a:r>
            <a:r>
              <a:rPr lang="en-US" dirty="0">
                <a:latin typeface="Arial" panose="020B0604020202020204" pitchFamily="34" charset="0"/>
                <a:cs typeface="Arial" panose="020B0604020202020204" pitchFamily="34" charset="0"/>
              </a:rPr>
              <a:t>, FKM (Viton) or PTFE (Teflon)</a:t>
            </a:r>
          </a:p>
          <a:p>
            <a:pPr>
              <a:lnSpc>
                <a:spcPct val="150000"/>
              </a:lnSpc>
            </a:pPr>
            <a:r>
              <a:rPr lang="en-US" dirty="0">
                <a:latin typeface="Arial" panose="020B0604020202020204" pitchFamily="34" charset="0"/>
                <a:cs typeface="Arial" panose="020B0604020202020204" pitchFamily="34" charset="0"/>
              </a:rPr>
              <a:t>- CE certification</a:t>
            </a:r>
          </a:p>
        </p:txBody>
      </p:sp>
      <p:sp>
        <p:nvSpPr>
          <p:cNvPr id="12" name="Slide Number Placeholder 11">
            <a:extLst>
              <a:ext uri="{FF2B5EF4-FFF2-40B4-BE49-F238E27FC236}">
                <a16:creationId xmlns:a16="http://schemas.microsoft.com/office/drawing/2014/main" id="{634B5F8B-1A30-68B0-7881-F7E050BBD5F6}"/>
              </a:ext>
            </a:extLst>
          </p:cNvPr>
          <p:cNvSpPr>
            <a:spLocks noGrp="1"/>
          </p:cNvSpPr>
          <p:nvPr>
            <p:ph type="sldNum" sz="quarter" idx="12"/>
          </p:nvPr>
        </p:nvSpPr>
        <p:spPr/>
        <p:txBody>
          <a:bodyPr/>
          <a:lstStyle/>
          <a:p>
            <a:fld id="{C0116E0F-6744-4B14-945A-8C4A6FA99C9C}" type="slidenum">
              <a:rPr lang="en-GB" smtClean="0"/>
              <a:t>42</a:t>
            </a:fld>
            <a:endParaRPr lang="en-GB" dirty="0"/>
          </a:p>
        </p:txBody>
      </p:sp>
      <p:pic>
        <p:nvPicPr>
          <p:cNvPr id="5" name="Picture 4">
            <a:extLst>
              <a:ext uri="{FF2B5EF4-FFF2-40B4-BE49-F238E27FC236}">
                <a16:creationId xmlns:a16="http://schemas.microsoft.com/office/drawing/2014/main" id="{2EB5E0D3-D60A-AF9A-B399-0E18643B881A}"/>
              </a:ext>
            </a:extLst>
          </p:cNvPr>
          <p:cNvPicPr>
            <a:picLocks noChangeAspect="1"/>
          </p:cNvPicPr>
          <p:nvPr/>
        </p:nvPicPr>
        <p:blipFill>
          <a:blip r:embed="rId2"/>
          <a:stretch>
            <a:fillRect/>
          </a:stretch>
        </p:blipFill>
        <p:spPr>
          <a:xfrm>
            <a:off x="732299" y="2791433"/>
            <a:ext cx="1276986" cy="3862684"/>
          </a:xfrm>
          <a:prstGeom prst="rect">
            <a:avLst/>
          </a:prstGeom>
        </p:spPr>
      </p:pic>
      <p:pic>
        <p:nvPicPr>
          <p:cNvPr id="9" name="Picture 8">
            <a:extLst>
              <a:ext uri="{FF2B5EF4-FFF2-40B4-BE49-F238E27FC236}">
                <a16:creationId xmlns:a16="http://schemas.microsoft.com/office/drawing/2014/main" id="{69B60B0B-EF00-6115-2DE2-A5EE904F895E}"/>
              </a:ext>
            </a:extLst>
          </p:cNvPr>
          <p:cNvPicPr>
            <a:picLocks noChangeAspect="1"/>
          </p:cNvPicPr>
          <p:nvPr/>
        </p:nvPicPr>
        <p:blipFill>
          <a:blip r:embed="rId3"/>
          <a:stretch>
            <a:fillRect/>
          </a:stretch>
        </p:blipFill>
        <p:spPr>
          <a:xfrm>
            <a:off x="2536312" y="2791433"/>
            <a:ext cx="1849087" cy="3862684"/>
          </a:xfrm>
          <a:prstGeom prst="rect">
            <a:avLst/>
          </a:prstGeom>
        </p:spPr>
      </p:pic>
      <p:pic>
        <p:nvPicPr>
          <p:cNvPr id="13" name="Picture 12">
            <a:extLst>
              <a:ext uri="{FF2B5EF4-FFF2-40B4-BE49-F238E27FC236}">
                <a16:creationId xmlns:a16="http://schemas.microsoft.com/office/drawing/2014/main" id="{53F8B702-BF52-CAA2-1BB4-18B70F7F5B9C}"/>
              </a:ext>
            </a:extLst>
          </p:cNvPr>
          <p:cNvPicPr>
            <a:picLocks noChangeAspect="1"/>
          </p:cNvPicPr>
          <p:nvPr/>
        </p:nvPicPr>
        <p:blipFill>
          <a:blip r:embed="rId4"/>
          <a:stretch>
            <a:fillRect/>
          </a:stretch>
        </p:blipFill>
        <p:spPr>
          <a:xfrm>
            <a:off x="4716088" y="3465198"/>
            <a:ext cx="6843366" cy="2102909"/>
          </a:xfrm>
          <a:prstGeom prst="rect">
            <a:avLst/>
          </a:prstGeom>
        </p:spPr>
      </p:pic>
      <p:sp>
        <p:nvSpPr>
          <p:cNvPr id="15" name="Rectangle 14">
            <a:extLst>
              <a:ext uri="{FF2B5EF4-FFF2-40B4-BE49-F238E27FC236}">
                <a16:creationId xmlns:a16="http://schemas.microsoft.com/office/drawing/2014/main" id="{4D446B05-418C-5193-C752-0881257320C3}"/>
              </a:ext>
            </a:extLst>
          </p:cNvPr>
          <p:cNvSpPr/>
          <p:nvPr/>
        </p:nvSpPr>
        <p:spPr>
          <a:xfrm>
            <a:off x="6458989" y="4862945"/>
            <a:ext cx="5100465" cy="365760"/>
          </a:xfrm>
          <a:prstGeom prst="rect">
            <a:avLst/>
          </a:prstGeom>
          <a:solidFill>
            <a:srgbClr val="92D050">
              <a:alpha val="3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6" name="Rectangle 15">
            <a:extLst>
              <a:ext uri="{FF2B5EF4-FFF2-40B4-BE49-F238E27FC236}">
                <a16:creationId xmlns:a16="http://schemas.microsoft.com/office/drawing/2014/main" id="{B763A422-916A-5BAA-E292-F3E298331FEF}"/>
              </a:ext>
            </a:extLst>
          </p:cNvPr>
          <p:cNvSpPr/>
          <p:nvPr/>
        </p:nvSpPr>
        <p:spPr>
          <a:xfrm>
            <a:off x="6458989" y="4167518"/>
            <a:ext cx="5100465" cy="365760"/>
          </a:xfrm>
          <a:prstGeom prst="rect">
            <a:avLst/>
          </a:prstGeom>
          <a:solidFill>
            <a:srgbClr val="92D050">
              <a:alpha val="3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7" name="Rectangle 16">
            <a:extLst>
              <a:ext uri="{FF2B5EF4-FFF2-40B4-BE49-F238E27FC236}">
                <a16:creationId xmlns:a16="http://schemas.microsoft.com/office/drawing/2014/main" id="{CBBA8EBE-A414-EF8B-DD6C-51D4C7755AAB}"/>
              </a:ext>
            </a:extLst>
          </p:cNvPr>
          <p:cNvSpPr/>
          <p:nvPr/>
        </p:nvSpPr>
        <p:spPr>
          <a:xfrm>
            <a:off x="6458988" y="5228705"/>
            <a:ext cx="5100465" cy="365760"/>
          </a:xfrm>
          <a:prstGeom prst="rect">
            <a:avLst/>
          </a:prstGeom>
          <a:solidFill>
            <a:srgbClr val="92D050">
              <a:alpha val="3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Tree>
    <p:extLst>
      <p:ext uri="{BB962C8B-B14F-4D97-AF65-F5344CB8AC3E}">
        <p14:creationId xmlns:p14="http://schemas.microsoft.com/office/powerpoint/2010/main" val="2930984880"/>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693BB3B3-BE5C-C77B-AD95-BB1E868FCE4D}"/>
              </a:ext>
            </a:extLst>
          </p:cNvPr>
          <p:cNvSpPr txBox="1"/>
          <p:nvPr/>
        </p:nvSpPr>
        <p:spPr>
          <a:xfrm>
            <a:off x="1015228" y="727371"/>
            <a:ext cx="5418092" cy="584775"/>
          </a:xfrm>
          <a:prstGeom prst="rect">
            <a:avLst/>
          </a:prstGeom>
          <a:noFill/>
          <a:ln>
            <a:solidFill>
              <a:schemeClr val="tx1"/>
            </a:solidFill>
          </a:ln>
        </p:spPr>
        <p:txBody>
          <a:bodyPr wrap="square" rtlCol="0">
            <a:spAutoFit/>
          </a:bodyPr>
          <a:lstStyle/>
          <a:p>
            <a:pPr algn="ctr"/>
            <a:r>
              <a:rPr lang="en-US" sz="1600" b="1" dirty="0">
                <a:latin typeface="Arial" panose="020B0604020202020204" pitchFamily="34" charset="0"/>
                <a:cs typeface="Arial" panose="020B0604020202020204" pitchFamily="34" charset="0"/>
              </a:rPr>
              <a:t>Step 1 – determination of </a:t>
            </a:r>
            <a:r>
              <a:rPr lang="en-US" sz="1600" dirty="0">
                <a:latin typeface="Arial" panose="020B0604020202020204" pitchFamily="34" charset="0"/>
                <a:cs typeface="Arial" panose="020B0604020202020204" pitchFamily="34" charset="0"/>
              </a:rPr>
              <a:t>process condition and </a:t>
            </a:r>
            <a:r>
              <a:rPr lang="en-US" sz="1600" b="1" dirty="0">
                <a:latin typeface="Arial" panose="020B0604020202020204" pitchFamily="34" charset="0"/>
                <a:cs typeface="Arial" panose="020B0604020202020204" pitchFamily="34" charset="0"/>
              </a:rPr>
              <a:t>overpressure scenario</a:t>
            </a:r>
            <a:endParaRPr lang="en-GB" sz="1600" b="1" dirty="0">
              <a:latin typeface="Arial" panose="020B0604020202020204" pitchFamily="34" charset="0"/>
              <a:cs typeface="Arial" panose="020B0604020202020204" pitchFamily="34" charset="0"/>
            </a:endParaRPr>
          </a:p>
        </p:txBody>
      </p:sp>
      <p:sp>
        <p:nvSpPr>
          <p:cNvPr id="9" name="TextBox 8">
            <a:extLst>
              <a:ext uri="{FF2B5EF4-FFF2-40B4-BE49-F238E27FC236}">
                <a16:creationId xmlns:a16="http://schemas.microsoft.com/office/drawing/2014/main" id="{3886170F-D71E-5633-3D14-3194496B6738}"/>
              </a:ext>
            </a:extLst>
          </p:cNvPr>
          <p:cNvSpPr txBox="1"/>
          <p:nvPr/>
        </p:nvSpPr>
        <p:spPr>
          <a:xfrm>
            <a:off x="1015227" y="1788712"/>
            <a:ext cx="5418092" cy="584775"/>
          </a:xfrm>
          <a:prstGeom prst="rect">
            <a:avLst/>
          </a:prstGeom>
          <a:noFill/>
          <a:ln>
            <a:solidFill>
              <a:schemeClr val="tx1"/>
            </a:solidFill>
          </a:ln>
        </p:spPr>
        <p:txBody>
          <a:bodyPr wrap="square" rtlCol="0">
            <a:spAutoFit/>
          </a:bodyPr>
          <a:lstStyle/>
          <a:p>
            <a:pPr algn="ctr"/>
            <a:r>
              <a:rPr lang="en-US" sz="1600" b="1" dirty="0">
                <a:latin typeface="Arial" panose="020B0604020202020204" pitchFamily="34" charset="0"/>
                <a:cs typeface="Arial" panose="020B0604020202020204" pitchFamily="34" charset="0"/>
              </a:rPr>
              <a:t>Step 2 – determination of heat loads [W] </a:t>
            </a:r>
            <a:r>
              <a:rPr lang="en-US" sz="1600" dirty="0">
                <a:latin typeface="Arial" panose="020B0604020202020204" pitchFamily="34" charset="0"/>
                <a:cs typeface="Arial" panose="020B0604020202020204" pitchFamily="34" charset="0"/>
              </a:rPr>
              <a:t>for each condition</a:t>
            </a:r>
            <a:endParaRPr lang="en-GB" sz="1600" dirty="0">
              <a:latin typeface="Arial" panose="020B0604020202020204" pitchFamily="34" charset="0"/>
              <a:cs typeface="Arial" panose="020B0604020202020204" pitchFamily="34" charset="0"/>
            </a:endParaRPr>
          </a:p>
        </p:txBody>
      </p:sp>
      <p:sp>
        <p:nvSpPr>
          <p:cNvPr id="24" name="TextBox 23">
            <a:extLst>
              <a:ext uri="{FF2B5EF4-FFF2-40B4-BE49-F238E27FC236}">
                <a16:creationId xmlns:a16="http://schemas.microsoft.com/office/drawing/2014/main" id="{F1087193-C77D-26EC-A4D9-66DFAB5333A0}"/>
              </a:ext>
            </a:extLst>
          </p:cNvPr>
          <p:cNvSpPr txBox="1"/>
          <p:nvPr/>
        </p:nvSpPr>
        <p:spPr>
          <a:xfrm>
            <a:off x="1015227" y="2869254"/>
            <a:ext cx="5418092" cy="338554"/>
          </a:xfrm>
          <a:prstGeom prst="rect">
            <a:avLst/>
          </a:prstGeom>
          <a:noFill/>
          <a:ln>
            <a:solidFill>
              <a:schemeClr val="tx1"/>
            </a:solidFill>
          </a:ln>
        </p:spPr>
        <p:txBody>
          <a:bodyPr wrap="square" rtlCol="0">
            <a:spAutoFit/>
          </a:bodyPr>
          <a:lstStyle/>
          <a:p>
            <a:pPr algn="ctr"/>
            <a:r>
              <a:rPr lang="en-US" sz="1600" b="1" dirty="0">
                <a:latin typeface="Arial" panose="020B0604020202020204" pitchFamily="34" charset="0"/>
                <a:cs typeface="Arial" panose="020B0604020202020204" pitchFamily="34" charset="0"/>
              </a:rPr>
              <a:t>Step 3 – heat load combinations [W]</a:t>
            </a:r>
            <a:endParaRPr lang="en-US" sz="1600" dirty="0">
              <a:latin typeface="Arial" panose="020B0604020202020204" pitchFamily="34" charset="0"/>
              <a:cs typeface="Arial" panose="020B0604020202020204" pitchFamily="34" charset="0"/>
            </a:endParaRPr>
          </a:p>
        </p:txBody>
      </p:sp>
      <p:sp>
        <p:nvSpPr>
          <p:cNvPr id="2" name="Arrow: Right 1">
            <a:extLst>
              <a:ext uri="{FF2B5EF4-FFF2-40B4-BE49-F238E27FC236}">
                <a16:creationId xmlns:a16="http://schemas.microsoft.com/office/drawing/2014/main" id="{4FB2C0E0-EB8B-B1A6-D3C9-B9828F69E94B}"/>
              </a:ext>
            </a:extLst>
          </p:cNvPr>
          <p:cNvSpPr/>
          <p:nvPr/>
        </p:nvSpPr>
        <p:spPr>
          <a:xfrm rot="5400000">
            <a:off x="3574093" y="1423803"/>
            <a:ext cx="300362" cy="224443"/>
          </a:xfrm>
          <a:prstGeom prst="rightArrow">
            <a:avLst/>
          </a:prstGeom>
          <a:solidFill>
            <a:srgbClr val="FFC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600" dirty="0">
              <a:latin typeface="Arial" panose="020B0604020202020204" pitchFamily="34" charset="0"/>
              <a:cs typeface="Arial" panose="020B0604020202020204" pitchFamily="34" charset="0"/>
            </a:endParaRPr>
          </a:p>
        </p:txBody>
      </p:sp>
      <p:sp>
        <p:nvSpPr>
          <p:cNvPr id="3" name="Arrow: Right 2">
            <a:extLst>
              <a:ext uri="{FF2B5EF4-FFF2-40B4-BE49-F238E27FC236}">
                <a16:creationId xmlns:a16="http://schemas.microsoft.com/office/drawing/2014/main" id="{22B3DD65-AE40-0FA7-0C91-C7FE98C779EE}"/>
              </a:ext>
            </a:extLst>
          </p:cNvPr>
          <p:cNvSpPr/>
          <p:nvPr/>
        </p:nvSpPr>
        <p:spPr>
          <a:xfrm rot="5400000">
            <a:off x="3574090" y="2509149"/>
            <a:ext cx="300362" cy="224443"/>
          </a:xfrm>
          <a:prstGeom prst="rightArrow">
            <a:avLst/>
          </a:prstGeom>
          <a:solidFill>
            <a:srgbClr val="FFC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600" dirty="0">
              <a:latin typeface="Arial" panose="020B0604020202020204" pitchFamily="34" charset="0"/>
              <a:cs typeface="Arial" panose="020B0604020202020204" pitchFamily="34" charset="0"/>
            </a:endParaRPr>
          </a:p>
        </p:txBody>
      </p:sp>
      <p:sp>
        <p:nvSpPr>
          <p:cNvPr id="6" name="Arrow: Right 5">
            <a:extLst>
              <a:ext uri="{FF2B5EF4-FFF2-40B4-BE49-F238E27FC236}">
                <a16:creationId xmlns:a16="http://schemas.microsoft.com/office/drawing/2014/main" id="{CB14A934-6342-BF79-18C6-5D8759C36967}"/>
              </a:ext>
            </a:extLst>
          </p:cNvPr>
          <p:cNvSpPr/>
          <p:nvPr/>
        </p:nvSpPr>
        <p:spPr>
          <a:xfrm rot="5400000">
            <a:off x="3574085" y="3325573"/>
            <a:ext cx="300362" cy="224443"/>
          </a:xfrm>
          <a:prstGeom prst="rightArrow">
            <a:avLst/>
          </a:prstGeom>
          <a:solidFill>
            <a:srgbClr val="FFC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600" dirty="0">
              <a:latin typeface="Arial" panose="020B0604020202020204" pitchFamily="34" charset="0"/>
              <a:cs typeface="Arial" panose="020B0604020202020204" pitchFamily="34" charset="0"/>
            </a:endParaRPr>
          </a:p>
        </p:txBody>
      </p:sp>
      <p:sp>
        <p:nvSpPr>
          <p:cNvPr id="7" name="TextBox 6">
            <a:extLst>
              <a:ext uri="{FF2B5EF4-FFF2-40B4-BE49-F238E27FC236}">
                <a16:creationId xmlns:a16="http://schemas.microsoft.com/office/drawing/2014/main" id="{05320A40-DBC5-2814-6905-F9D831EEB265}"/>
              </a:ext>
            </a:extLst>
          </p:cNvPr>
          <p:cNvSpPr txBox="1"/>
          <p:nvPr/>
        </p:nvSpPr>
        <p:spPr>
          <a:xfrm>
            <a:off x="1015220" y="3645171"/>
            <a:ext cx="5418091" cy="338554"/>
          </a:xfrm>
          <a:prstGeom prst="rect">
            <a:avLst/>
          </a:prstGeom>
          <a:noFill/>
          <a:ln>
            <a:solidFill>
              <a:schemeClr val="tx1"/>
            </a:solidFill>
          </a:ln>
        </p:spPr>
        <p:txBody>
          <a:bodyPr wrap="square" rtlCol="0">
            <a:spAutoFit/>
          </a:bodyPr>
          <a:lstStyle/>
          <a:p>
            <a:pPr algn="ctr"/>
            <a:r>
              <a:rPr lang="en-US" sz="1600" b="1" dirty="0">
                <a:latin typeface="Arial" panose="020B0604020202020204" pitchFamily="34" charset="0"/>
                <a:cs typeface="Arial" panose="020B0604020202020204" pitchFamily="34" charset="0"/>
              </a:rPr>
              <a:t>Step 4 – determination of mass </a:t>
            </a:r>
            <a:r>
              <a:rPr lang="en-US" sz="1600" dirty="0">
                <a:latin typeface="Arial" panose="020B0604020202020204" pitchFamily="34" charset="0"/>
                <a:cs typeface="Arial" panose="020B0604020202020204" pitchFamily="34" charset="0"/>
              </a:rPr>
              <a:t>flow to be relieved</a:t>
            </a:r>
            <a:endParaRPr lang="en-GB" sz="1600" dirty="0">
              <a:latin typeface="Arial" panose="020B0604020202020204" pitchFamily="34" charset="0"/>
              <a:cs typeface="Arial" panose="020B0604020202020204" pitchFamily="34" charset="0"/>
            </a:endParaRPr>
          </a:p>
        </p:txBody>
      </p:sp>
      <p:sp>
        <p:nvSpPr>
          <p:cNvPr id="8" name="Arrow: Right 7">
            <a:extLst>
              <a:ext uri="{FF2B5EF4-FFF2-40B4-BE49-F238E27FC236}">
                <a16:creationId xmlns:a16="http://schemas.microsoft.com/office/drawing/2014/main" id="{AD99D22B-CC75-574C-0721-302ACFBD18AB}"/>
              </a:ext>
            </a:extLst>
          </p:cNvPr>
          <p:cNvSpPr/>
          <p:nvPr/>
        </p:nvSpPr>
        <p:spPr>
          <a:xfrm rot="5400000">
            <a:off x="3574085" y="4109328"/>
            <a:ext cx="300362" cy="224443"/>
          </a:xfrm>
          <a:prstGeom prst="rightArrow">
            <a:avLst/>
          </a:prstGeom>
          <a:solidFill>
            <a:srgbClr val="FFC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600" dirty="0">
              <a:latin typeface="Arial" panose="020B0604020202020204" pitchFamily="34" charset="0"/>
              <a:cs typeface="Arial" panose="020B0604020202020204" pitchFamily="34" charset="0"/>
            </a:endParaRPr>
          </a:p>
        </p:txBody>
      </p:sp>
      <p:sp>
        <p:nvSpPr>
          <p:cNvPr id="10" name="TextBox 9">
            <a:extLst>
              <a:ext uri="{FF2B5EF4-FFF2-40B4-BE49-F238E27FC236}">
                <a16:creationId xmlns:a16="http://schemas.microsoft.com/office/drawing/2014/main" id="{96D6ABA7-F795-3D54-F19C-76AA421B48DD}"/>
              </a:ext>
            </a:extLst>
          </p:cNvPr>
          <p:cNvSpPr txBox="1"/>
          <p:nvPr/>
        </p:nvSpPr>
        <p:spPr>
          <a:xfrm>
            <a:off x="1015219" y="4459374"/>
            <a:ext cx="5418091" cy="830997"/>
          </a:xfrm>
          <a:prstGeom prst="rect">
            <a:avLst/>
          </a:prstGeom>
          <a:noFill/>
          <a:ln>
            <a:solidFill>
              <a:schemeClr val="tx1"/>
            </a:solidFill>
          </a:ln>
        </p:spPr>
        <p:txBody>
          <a:bodyPr wrap="square" rtlCol="0">
            <a:spAutoFit/>
          </a:bodyPr>
          <a:lstStyle/>
          <a:p>
            <a:pPr algn="ctr"/>
            <a:r>
              <a:rPr lang="en-US" sz="1600" b="1" dirty="0">
                <a:latin typeface="Arial" panose="020B0604020202020204" pitchFamily="34" charset="0"/>
                <a:cs typeface="Arial" panose="020B0604020202020204" pitchFamily="34" charset="0"/>
              </a:rPr>
              <a:t>Step 5.1 – calculation of ‘adjusted’ relieving temperature </a:t>
            </a:r>
            <a:r>
              <a:rPr lang="en-US" sz="1600" dirty="0">
                <a:latin typeface="Arial" panose="020B0604020202020204" pitchFamily="34" charset="0"/>
                <a:cs typeface="Arial" panose="020B0604020202020204" pitchFamily="34" charset="0"/>
              </a:rPr>
              <a:t>(required for LIV and fire case) and relative </a:t>
            </a:r>
            <a:r>
              <a:rPr lang="en-US" sz="1600" b="1" dirty="0">
                <a:latin typeface="Arial" panose="020B0604020202020204" pitchFamily="34" charset="0"/>
                <a:cs typeface="Arial" panose="020B0604020202020204" pitchFamily="34" charset="0"/>
              </a:rPr>
              <a:t>flow orifice size</a:t>
            </a:r>
            <a:endParaRPr lang="en-GB" sz="1600" b="1" dirty="0">
              <a:latin typeface="Arial" panose="020B0604020202020204" pitchFamily="34" charset="0"/>
              <a:cs typeface="Arial" panose="020B0604020202020204" pitchFamily="34" charset="0"/>
            </a:endParaRPr>
          </a:p>
        </p:txBody>
      </p:sp>
      <p:sp>
        <p:nvSpPr>
          <p:cNvPr id="15" name="Title 1">
            <a:extLst>
              <a:ext uri="{FF2B5EF4-FFF2-40B4-BE49-F238E27FC236}">
                <a16:creationId xmlns:a16="http://schemas.microsoft.com/office/drawing/2014/main" id="{78D414A4-2118-7FC4-53F6-2F5D643974C6}"/>
              </a:ext>
            </a:extLst>
          </p:cNvPr>
          <p:cNvSpPr txBox="1">
            <a:spLocks/>
          </p:cNvSpPr>
          <p:nvPr/>
        </p:nvSpPr>
        <p:spPr>
          <a:xfrm>
            <a:off x="838200" y="203883"/>
            <a:ext cx="10515600" cy="469021"/>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r>
              <a:rPr lang="en-US" sz="2400" b="1" dirty="0">
                <a:latin typeface="Arial" panose="020B0604020202020204" pitchFamily="34" charset="0"/>
                <a:cs typeface="Arial" panose="020B0604020202020204" pitchFamily="34" charset="0"/>
              </a:rPr>
              <a:t>2. ISO 21013-3 SV sizing procedure - overview</a:t>
            </a:r>
            <a:endParaRPr lang="en-GB" sz="2400" b="1" dirty="0">
              <a:latin typeface="Arial" panose="020B0604020202020204" pitchFamily="34" charset="0"/>
              <a:cs typeface="Arial" panose="020B0604020202020204" pitchFamily="34" charset="0"/>
            </a:endParaRPr>
          </a:p>
        </p:txBody>
      </p:sp>
      <p:sp>
        <p:nvSpPr>
          <p:cNvPr id="5" name="Arrow: Right 4">
            <a:extLst>
              <a:ext uri="{FF2B5EF4-FFF2-40B4-BE49-F238E27FC236}">
                <a16:creationId xmlns:a16="http://schemas.microsoft.com/office/drawing/2014/main" id="{7D7D813B-7DED-7C38-3C43-B236B1F43AF3}"/>
              </a:ext>
            </a:extLst>
          </p:cNvPr>
          <p:cNvSpPr/>
          <p:nvPr/>
        </p:nvSpPr>
        <p:spPr>
          <a:xfrm rot="5400000">
            <a:off x="3574085" y="5390576"/>
            <a:ext cx="300362" cy="224443"/>
          </a:xfrm>
          <a:prstGeom prst="rightArrow">
            <a:avLst/>
          </a:prstGeom>
          <a:solidFill>
            <a:srgbClr val="FFC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600" dirty="0">
              <a:latin typeface="Arial" panose="020B0604020202020204" pitchFamily="34" charset="0"/>
              <a:cs typeface="Arial" panose="020B0604020202020204" pitchFamily="34" charset="0"/>
            </a:endParaRPr>
          </a:p>
        </p:txBody>
      </p:sp>
      <p:sp>
        <p:nvSpPr>
          <p:cNvPr id="11" name="TextBox 10">
            <a:extLst>
              <a:ext uri="{FF2B5EF4-FFF2-40B4-BE49-F238E27FC236}">
                <a16:creationId xmlns:a16="http://schemas.microsoft.com/office/drawing/2014/main" id="{AB29EF17-9696-CA55-BEDA-5F9EA38EC6EE}"/>
              </a:ext>
            </a:extLst>
          </p:cNvPr>
          <p:cNvSpPr txBox="1"/>
          <p:nvPr/>
        </p:nvSpPr>
        <p:spPr>
          <a:xfrm>
            <a:off x="1015219" y="5726676"/>
            <a:ext cx="5418091" cy="584775"/>
          </a:xfrm>
          <a:prstGeom prst="rect">
            <a:avLst/>
          </a:prstGeom>
          <a:noFill/>
          <a:ln>
            <a:solidFill>
              <a:schemeClr val="tx1"/>
            </a:solidFill>
          </a:ln>
        </p:spPr>
        <p:txBody>
          <a:bodyPr wrap="square" rtlCol="0">
            <a:spAutoFit/>
          </a:bodyPr>
          <a:lstStyle/>
          <a:p>
            <a:pPr algn="ctr"/>
            <a:r>
              <a:rPr lang="en-US" sz="1600" b="1" dirty="0">
                <a:latin typeface="Arial" panose="020B0604020202020204" pitchFamily="34" charset="0"/>
                <a:cs typeface="Arial" panose="020B0604020202020204" pitchFamily="34" charset="0"/>
              </a:rPr>
              <a:t>Step 5.2 – calculation of pressure drops </a:t>
            </a:r>
            <a:r>
              <a:rPr lang="en-US" sz="1600" dirty="0">
                <a:latin typeface="Arial" panose="020B0604020202020204" pitchFamily="34" charset="0"/>
                <a:cs typeface="Arial" panose="020B0604020202020204" pitchFamily="34" charset="0"/>
              </a:rPr>
              <a:t>(3% upstream limit; 7% downstream limit).</a:t>
            </a:r>
            <a:endParaRPr lang="en-GB" sz="1600" dirty="0">
              <a:latin typeface="Arial" panose="020B0604020202020204" pitchFamily="34" charset="0"/>
              <a:cs typeface="Arial" panose="020B0604020202020204" pitchFamily="34" charset="0"/>
            </a:endParaRPr>
          </a:p>
        </p:txBody>
      </p:sp>
      <p:sp>
        <p:nvSpPr>
          <p:cNvPr id="12" name="TextBox 11">
            <a:extLst>
              <a:ext uri="{FF2B5EF4-FFF2-40B4-BE49-F238E27FC236}">
                <a16:creationId xmlns:a16="http://schemas.microsoft.com/office/drawing/2014/main" id="{2CA6A7F3-1C3B-7AE8-C3EC-DBD310A7CE10}"/>
              </a:ext>
            </a:extLst>
          </p:cNvPr>
          <p:cNvSpPr txBox="1"/>
          <p:nvPr/>
        </p:nvSpPr>
        <p:spPr>
          <a:xfrm>
            <a:off x="6949303" y="727371"/>
            <a:ext cx="4966472" cy="584775"/>
          </a:xfrm>
          <a:prstGeom prst="rect">
            <a:avLst/>
          </a:prstGeom>
          <a:noFill/>
          <a:ln>
            <a:solidFill>
              <a:schemeClr val="tx1"/>
            </a:solidFill>
          </a:ln>
        </p:spPr>
        <p:txBody>
          <a:bodyPr wrap="square" rtlCol="0">
            <a:spAutoFit/>
          </a:bodyPr>
          <a:lstStyle/>
          <a:p>
            <a:pPr algn="ctr"/>
            <a:r>
              <a:rPr lang="en-US" sz="1600" b="1" dirty="0">
                <a:highlight>
                  <a:srgbClr val="FFFF00"/>
                </a:highlight>
                <a:latin typeface="Arial" panose="020B0604020202020204" pitchFamily="34" charset="0"/>
                <a:cs typeface="Arial" panose="020B0604020202020204" pitchFamily="34" charset="0"/>
              </a:rPr>
              <a:t>Loss of insulation vacuum </a:t>
            </a:r>
            <a:r>
              <a:rPr lang="en-US" sz="1600" dirty="0">
                <a:highlight>
                  <a:srgbClr val="FFFF00"/>
                </a:highlight>
                <a:latin typeface="Arial" panose="020B0604020202020204" pitchFamily="34" charset="0"/>
                <a:cs typeface="Arial" panose="020B0604020202020204" pitchFamily="34" charset="0"/>
              </a:rPr>
              <a:t>with air, nitrogen condensation</a:t>
            </a:r>
            <a:r>
              <a:rPr lang="en-US" sz="1600" dirty="0">
                <a:latin typeface="Arial" panose="020B0604020202020204" pitchFamily="34" charset="0"/>
                <a:cs typeface="Arial" panose="020B0604020202020204" pitchFamily="34" charset="0"/>
              </a:rPr>
              <a:t>, P &lt; Pcr</a:t>
            </a:r>
            <a:endParaRPr lang="en-GB" sz="1600" dirty="0">
              <a:latin typeface="Arial" panose="020B0604020202020204" pitchFamily="34" charset="0"/>
              <a:cs typeface="Arial" panose="020B0604020202020204" pitchFamily="34" charset="0"/>
            </a:endParaRPr>
          </a:p>
        </p:txBody>
      </p:sp>
      <p:sp>
        <p:nvSpPr>
          <p:cNvPr id="13" name="TextBox 12">
            <a:extLst>
              <a:ext uri="{FF2B5EF4-FFF2-40B4-BE49-F238E27FC236}">
                <a16:creationId xmlns:a16="http://schemas.microsoft.com/office/drawing/2014/main" id="{9CC5E2D1-6CFA-1D98-5128-361AB8D0DBF9}"/>
              </a:ext>
            </a:extLst>
          </p:cNvPr>
          <p:cNvSpPr txBox="1"/>
          <p:nvPr/>
        </p:nvSpPr>
        <p:spPr>
          <a:xfrm>
            <a:off x="6677025" y="1788712"/>
            <a:ext cx="5343525" cy="584775"/>
          </a:xfrm>
          <a:prstGeom prst="rect">
            <a:avLst/>
          </a:prstGeom>
          <a:noFill/>
          <a:ln>
            <a:solidFill>
              <a:schemeClr val="tx1"/>
            </a:solidFill>
          </a:ln>
        </p:spPr>
        <p:txBody>
          <a:bodyPr wrap="square" rtlCol="0">
            <a:spAutoFit/>
          </a:bodyPr>
          <a:lstStyle/>
          <a:p>
            <a:pPr algn="ctr"/>
            <a:r>
              <a:rPr lang="en-US" sz="1600" b="1" dirty="0">
                <a:latin typeface="Arial" panose="020B0604020202020204" pitchFamily="34" charset="0"/>
                <a:cs typeface="Arial" panose="020B0604020202020204" pitchFamily="34" charset="0"/>
              </a:rPr>
              <a:t>Eqn. 7) </a:t>
            </a:r>
            <a:r>
              <a:rPr lang="en-US" sz="1600" dirty="0">
                <a:latin typeface="Arial" panose="020B0604020202020204" pitchFamily="34" charset="0"/>
                <a:cs typeface="Arial" panose="020B0604020202020204" pitchFamily="34" charset="0"/>
              </a:rPr>
              <a:t>W</a:t>
            </a:r>
            <a:r>
              <a:rPr lang="en-US" sz="1600" baseline="-25000" dirty="0">
                <a:latin typeface="Arial" panose="020B0604020202020204" pitchFamily="34" charset="0"/>
                <a:cs typeface="Arial" panose="020B0604020202020204" pitchFamily="34" charset="0"/>
              </a:rPr>
              <a:t>4</a:t>
            </a:r>
            <a:r>
              <a:rPr lang="en-US" sz="1600" dirty="0">
                <a:latin typeface="Arial" panose="020B0604020202020204" pitchFamily="34" charset="0"/>
                <a:cs typeface="Arial" panose="020B0604020202020204" pitchFamily="34" charset="0"/>
              </a:rPr>
              <a:t> = (w</a:t>
            </a:r>
            <a:r>
              <a:rPr lang="en-US" sz="1600" baseline="-25000" dirty="0">
                <a:latin typeface="Arial" panose="020B0604020202020204" pitchFamily="34" charset="0"/>
                <a:cs typeface="Arial" panose="020B0604020202020204" pitchFamily="34" charset="0"/>
              </a:rPr>
              <a:t>1</a:t>
            </a:r>
            <a:r>
              <a:rPr lang="en-US" sz="1600" dirty="0">
                <a:latin typeface="Arial" panose="020B0604020202020204" pitchFamily="34" charset="0"/>
                <a:cs typeface="Arial" panose="020B0604020202020204" pitchFamily="34" charset="0"/>
              </a:rPr>
              <a:t> + w</a:t>
            </a:r>
            <a:r>
              <a:rPr lang="en-US" sz="1600" baseline="-25000" dirty="0">
                <a:latin typeface="Arial" panose="020B0604020202020204" pitchFamily="34" charset="0"/>
                <a:cs typeface="Arial" panose="020B0604020202020204" pitchFamily="34" charset="0"/>
              </a:rPr>
              <a:t>2</a:t>
            </a:r>
            <a:r>
              <a:rPr lang="en-US" sz="1600" dirty="0">
                <a:latin typeface="Arial" panose="020B0604020202020204" pitchFamily="34" charset="0"/>
                <a:cs typeface="Arial" panose="020B0604020202020204" pitchFamily="34" charset="0"/>
              </a:rPr>
              <a:t> + …) * (T</a:t>
            </a:r>
            <a:r>
              <a:rPr lang="en-US" sz="1600" baseline="-25000" dirty="0">
                <a:latin typeface="Arial" panose="020B0604020202020204" pitchFamily="34" charset="0"/>
                <a:cs typeface="Arial" panose="020B0604020202020204" pitchFamily="34" charset="0"/>
              </a:rPr>
              <a:t>a</a:t>
            </a:r>
            <a:r>
              <a:rPr lang="en-US" sz="1600" dirty="0">
                <a:latin typeface="Arial" panose="020B0604020202020204" pitchFamily="34" charset="0"/>
                <a:cs typeface="Arial" panose="020B0604020202020204" pitchFamily="34" charset="0"/>
              </a:rPr>
              <a:t> – T) (supports/piping)</a:t>
            </a:r>
          </a:p>
          <a:p>
            <a:pPr algn="ctr"/>
            <a:r>
              <a:rPr lang="en-US" sz="1600" b="1" dirty="0">
                <a:latin typeface="Arial" panose="020B0604020202020204" pitchFamily="34" charset="0"/>
                <a:cs typeface="Arial" panose="020B0604020202020204" pitchFamily="34" charset="0"/>
              </a:rPr>
              <a:t>Eqn. 12) </a:t>
            </a:r>
            <a:r>
              <a:rPr lang="en-US" sz="1600" dirty="0">
                <a:latin typeface="Arial" panose="020B0604020202020204" pitchFamily="34" charset="0"/>
                <a:cs typeface="Arial" panose="020B0604020202020204" pitchFamily="34" charset="0"/>
              </a:rPr>
              <a:t>W</a:t>
            </a:r>
            <a:r>
              <a:rPr lang="en-US" sz="1600" baseline="-25000" dirty="0">
                <a:latin typeface="Arial" panose="020B0604020202020204" pitchFamily="34" charset="0"/>
                <a:cs typeface="Arial" panose="020B0604020202020204" pitchFamily="34" charset="0"/>
              </a:rPr>
              <a:t>3a</a:t>
            </a:r>
            <a:r>
              <a:rPr lang="en-US" sz="1600" dirty="0">
                <a:latin typeface="Arial" panose="020B0604020202020204" pitchFamily="34" charset="0"/>
                <a:cs typeface="Arial" panose="020B0604020202020204" pitchFamily="34" charset="0"/>
              </a:rPr>
              <a:t> = U</a:t>
            </a:r>
            <a:r>
              <a:rPr lang="en-US" sz="1600" baseline="-25000" dirty="0">
                <a:latin typeface="Arial" panose="020B0604020202020204" pitchFamily="34" charset="0"/>
                <a:cs typeface="Arial" panose="020B0604020202020204" pitchFamily="34" charset="0"/>
              </a:rPr>
              <a:t>3a</a:t>
            </a:r>
            <a:r>
              <a:rPr lang="en-US" sz="1600" dirty="0">
                <a:latin typeface="Arial" panose="020B0604020202020204" pitchFamily="34" charset="0"/>
                <a:cs typeface="Arial" panose="020B0604020202020204" pitchFamily="34" charset="0"/>
              </a:rPr>
              <a:t> * A</a:t>
            </a:r>
            <a:r>
              <a:rPr lang="en-US" sz="1600" baseline="-25000" dirty="0">
                <a:latin typeface="Arial" panose="020B0604020202020204" pitchFamily="34" charset="0"/>
                <a:cs typeface="Arial" panose="020B0604020202020204" pitchFamily="34" charset="0"/>
              </a:rPr>
              <a:t>i</a:t>
            </a:r>
            <a:r>
              <a:rPr lang="en-GB" sz="1600" dirty="0">
                <a:latin typeface="Arial" panose="020B0604020202020204" pitchFamily="34" charset="0"/>
                <a:cs typeface="Arial" panose="020B0604020202020204" pitchFamily="34" charset="0"/>
              </a:rPr>
              <a:t> (LIV)</a:t>
            </a:r>
            <a:endParaRPr lang="en-US" sz="1600" dirty="0">
              <a:latin typeface="Arial" panose="020B0604020202020204" pitchFamily="34" charset="0"/>
              <a:cs typeface="Arial" panose="020B0604020202020204" pitchFamily="34" charset="0"/>
            </a:endParaRPr>
          </a:p>
        </p:txBody>
      </p:sp>
      <p:sp>
        <p:nvSpPr>
          <p:cNvPr id="14" name="TextBox 13">
            <a:extLst>
              <a:ext uri="{FF2B5EF4-FFF2-40B4-BE49-F238E27FC236}">
                <a16:creationId xmlns:a16="http://schemas.microsoft.com/office/drawing/2014/main" id="{D7797697-F930-C342-5493-D1602F3CD340}"/>
              </a:ext>
            </a:extLst>
          </p:cNvPr>
          <p:cNvSpPr txBox="1"/>
          <p:nvPr/>
        </p:nvSpPr>
        <p:spPr>
          <a:xfrm>
            <a:off x="6949302" y="2869254"/>
            <a:ext cx="4966472" cy="338554"/>
          </a:xfrm>
          <a:prstGeom prst="rect">
            <a:avLst/>
          </a:prstGeom>
          <a:noFill/>
          <a:ln>
            <a:solidFill>
              <a:schemeClr val="tx1"/>
            </a:solidFill>
          </a:ln>
        </p:spPr>
        <p:txBody>
          <a:bodyPr wrap="square" rtlCol="0">
            <a:spAutoFit/>
          </a:bodyPr>
          <a:lstStyle/>
          <a:p>
            <a:pPr algn="ctr"/>
            <a:r>
              <a:rPr lang="en-US" sz="1600" b="1" dirty="0">
                <a:latin typeface="Arial" panose="020B0604020202020204" pitchFamily="34" charset="0"/>
                <a:cs typeface="Arial" panose="020B0604020202020204" pitchFamily="34" charset="0"/>
              </a:rPr>
              <a:t>Eqn. 19) </a:t>
            </a:r>
            <a:r>
              <a:rPr lang="en-US" sz="1600" dirty="0">
                <a:latin typeface="Arial" panose="020B0604020202020204" pitchFamily="34" charset="0"/>
                <a:cs typeface="Arial" panose="020B0604020202020204" pitchFamily="34" charset="0"/>
              </a:rPr>
              <a:t>W</a:t>
            </a:r>
            <a:r>
              <a:rPr lang="en-US" sz="1600" baseline="-25000" dirty="0">
                <a:latin typeface="Arial" panose="020B0604020202020204" pitchFamily="34" charset="0"/>
                <a:cs typeface="Arial" panose="020B0604020202020204" pitchFamily="34" charset="0"/>
              </a:rPr>
              <a:t>T3a</a:t>
            </a:r>
            <a:r>
              <a:rPr lang="en-US" sz="1600" dirty="0">
                <a:latin typeface="Arial" panose="020B0604020202020204" pitchFamily="34" charset="0"/>
                <a:cs typeface="Arial" panose="020B0604020202020204" pitchFamily="34" charset="0"/>
              </a:rPr>
              <a:t> = W</a:t>
            </a:r>
            <a:r>
              <a:rPr lang="en-US" sz="1600" baseline="-25000" dirty="0">
                <a:latin typeface="Arial" panose="020B0604020202020204" pitchFamily="34" charset="0"/>
                <a:cs typeface="Arial" panose="020B0604020202020204" pitchFamily="34" charset="0"/>
              </a:rPr>
              <a:t>3a</a:t>
            </a:r>
            <a:r>
              <a:rPr lang="en-US" sz="1600" dirty="0">
                <a:latin typeface="Arial" panose="020B0604020202020204" pitchFamily="34" charset="0"/>
                <a:cs typeface="Arial" panose="020B0604020202020204" pitchFamily="34" charset="0"/>
              </a:rPr>
              <a:t> + W</a:t>
            </a:r>
            <a:r>
              <a:rPr lang="en-US" sz="1600" baseline="-25000" dirty="0">
                <a:latin typeface="Arial" panose="020B0604020202020204" pitchFamily="34" charset="0"/>
                <a:cs typeface="Arial" panose="020B0604020202020204" pitchFamily="34" charset="0"/>
              </a:rPr>
              <a:t>4</a:t>
            </a:r>
          </a:p>
        </p:txBody>
      </p:sp>
      <p:sp>
        <p:nvSpPr>
          <p:cNvPr id="16" name="Arrow: Right 15">
            <a:extLst>
              <a:ext uri="{FF2B5EF4-FFF2-40B4-BE49-F238E27FC236}">
                <a16:creationId xmlns:a16="http://schemas.microsoft.com/office/drawing/2014/main" id="{082B1409-819D-FD80-835C-A6928ABE5B8D}"/>
              </a:ext>
            </a:extLst>
          </p:cNvPr>
          <p:cNvSpPr/>
          <p:nvPr/>
        </p:nvSpPr>
        <p:spPr>
          <a:xfrm rot="5400000">
            <a:off x="9355939" y="1433157"/>
            <a:ext cx="300362" cy="205735"/>
          </a:xfrm>
          <a:prstGeom prst="rightArrow">
            <a:avLst/>
          </a:prstGeom>
          <a:solidFill>
            <a:srgbClr val="FFC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600" dirty="0">
              <a:latin typeface="Arial" panose="020B0604020202020204" pitchFamily="34" charset="0"/>
              <a:cs typeface="Arial" panose="020B0604020202020204" pitchFamily="34" charset="0"/>
            </a:endParaRPr>
          </a:p>
        </p:txBody>
      </p:sp>
      <p:sp>
        <p:nvSpPr>
          <p:cNvPr id="17" name="Arrow: Right 16">
            <a:extLst>
              <a:ext uri="{FF2B5EF4-FFF2-40B4-BE49-F238E27FC236}">
                <a16:creationId xmlns:a16="http://schemas.microsoft.com/office/drawing/2014/main" id="{AE08AE07-1471-1E20-830A-19B678919611}"/>
              </a:ext>
            </a:extLst>
          </p:cNvPr>
          <p:cNvSpPr/>
          <p:nvPr/>
        </p:nvSpPr>
        <p:spPr>
          <a:xfrm rot="5400000">
            <a:off x="9355936" y="2518503"/>
            <a:ext cx="300362" cy="205735"/>
          </a:xfrm>
          <a:prstGeom prst="rightArrow">
            <a:avLst/>
          </a:prstGeom>
          <a:solidFill>
            <a:srgbClr val="FFC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600" dirty="0">
              <a:latin typeface="Arial" panose="020B0604020202020204" pitchFamily="34" charset="0"/>
              <a:cs typeface="Arial" panose="020B0604020202020204" pitchFamily="34" charset="0"/>
            </a:endParaRPr>
          </a:p>
        </p:txBody>
      </p:sp>
      <p:sp>
        <p:nvSpPr>
          <p:cNvPr id="18" name="Arrow: Right 17">
            <a:extLst>
              <a:ext uri="{FF2B5EF4-FFF2-40B4-BE49-F238E27FC236}">
                <a16:creationId xmlns:a16="http://schemas.microsoft.com/office/drawing/2014/main" id="{C076BCF7-06ED-91C8-D19E-16D0A9FCFC06}"/>
              </a:ext>
            </a:extLst>
          </p:cNvPr>
          <p:cNvSpPr/>
          <p:nvPr/>
        </p:nvSpPr>
        <p:spPr>
          <a:xfrm rot="5400000">
            <a:off x="9355931" y="3334927"/>
            <a:ext cx="300362" cy="205735"/>
          </a:xfrm>
          <a:prstGeom prst="rightArrow">
            <a:avLst/>
          </a:prstGeom>
          <a:solidFill>
            <a:srgbClr val="FFC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600" dirty="0">
              <a:latin typeface="Arial" panose="020B0604020202020204" pitchFamily="34" charset="0"/>
              <a:cs typeface="Arial" panose="020B0604020202020204" pitchFamily="34" charset="0"/>
            </a:endParaRPr>
          </a:p>
        </p:txBody>
      </p:sp>
      <p:sp>
        <p:nvSpPr>
          <p:cNvPr id="19" name="TextBox 18">
            <a:extLst>
              <a:ext uri="{FF2B5EF4-FFF2-40B4-BE49-F238E27FC236}">
                <a16:creationId xmlns:a16="http://schemas.microsoft.com/office/drawing/2014/main" id="{97FD7B1B-4876-6416-78BE-3585F7BE2D37}"/>
              </a:ext>
            </a:extLst>
          </p:cNvPr>
          <p:cNvSpPr txBox="1"/>
          <p:nvPr/>
        </p:nvSpPr>
        <p:spPr>
          <a:xfrm>
            <a:off x="6949295" y="3645171"/>
            <a:ext cx="4966471" cy="338554"/>
          </a:xfrm>
          <a:prstGeom prst="rect">
            <a:avLst/>
          </a:prstGeom>
          <a:noFill/>
          <a:ln>
            <a:solidFill>
              <a:schemeClr val="tx1"/>
            </a:solidFill>
          </a:ln>
        </p:spPr>
        <p:txBody>
          <a:bodyPr wrap="square" rtlCol="0">
            <a:spAutoFit/>
          </a:bodyPr>
          <a:lstStyle/>
          <a:p>
            <a:pPr algn="ctr"/>
            <a:r>
              <a:rPr lang="en-US" sz="1600" b="1" dirty="0">
                <a:latin typeface="Arial" panose="020B0604020202020204" pitchFamily="34" charset="0"/>
                <a:cs typeface="Arial" panose="020B0604020202020204" pitchFamily="34" charset="0"/>
              </a:rPr>
              <a:t>Eqn. 24) </a:t>
            </a:r>
            <a:r>
              <a:rPr lang="en-US" sz="1600" dirty="0">
                <a:latin typeface="Arial" panose="020B0604020202020204" pitchFamily="34" charset="0"/>
                <a:cs typeface="Arial" panose="020B0604020202020204" pitchFamily="34" charset="0"/>
              </a:rPr>
              <a:t>Q</a:t>
            </a:r>
            <a:r>
              <a:rPr lang="en-US" sz="1600" baseline="-25000" dirty="0">
                <a:latin typeface="Arial" panose="020B0604020202020204" pitchFamily="34" charset="0"/>
                <a:cs typeface="Arial" panose="020B0604020202020204" pitchFamily="34" charset="0"/>
              </a:rPr>
              <a:t>m</a:t>
            </a:r>
            <a:r>
              <a:rPr lang="en-US" sz="1600" dirty="0">
                <a:latin typeface="Arial" panose="020B0604020202020204" pitchFamily="34" charset="0"/>
                <a:cs typeface="Arial" panose="020B0604020202020204" pitchFamily="34" charset="0"/>
              </a:rPr>
              <a:t> = 3.6 * ((v</a:t>
            </a:r>
            <a:r>
              <a:rPr lang="en-US" sz="1600" baseline="-25000" dirty="0">
                <a:latin typeface="Arial" panose="020B0604020202020204" pitchFamily="34" charset="0"/>
                <a:cs typeface="Arial" panose="020B0604020202020204" pitchFamily="34" charset="0"/>
              </a:rPr>
              <a:t>g</a:t>
            </a:r>
            <a:r>
              <a:rPr lang="en-US" sz="1600" dirty="0">
                <a:latin typeface="Arial" panose="020B0604020202020204" pitchFamily="34" charset="0"/>
                <a:cs typeface="Arial" panose="020B0604020202020204" pitchFamily="34" charset="0"/>
              </a:rPr>
              <a:t> – </a:t>
            </a:r>
            <a:r>
              <a:rPr lang="en-US" sz="1600" dirty="0" err="1">
                <a:latin typeface="Arial" panose="020B0604020202020204" pitchFamily="34" charset="0"/>
                <a:cs typeface="Arial" panose="020B0604020202020204" pitchFamily="34" charset="0"/>
              </a:rPr>
              <a:t>v</a:t>
            </a:r>
            <a:r>
              <a:rPr lang="en-US" sz="1600" baseline="-25000" dirty="0" err="1">
                <a:latin typeface="Arial" panose="020B0604020202020204" pitchFamily="34" charset="0"/>
                <a:cs typeface="Arial" panose="020B0604020202020204" pitchFamily="34" charset="0"/>
              </a:rPr>
              <a:t>l</a:t>
            </a:r>
            <a:r>
              <a:rPr lang="en-US" sz="1600" dirty="0">
                <a:latin typeface="Arial" panose="020B0604020202020204" pitchFamily="34" charset="0"/>
                <a:cs typeface="Arial" panose="020B0604020202020204" pitchFamily="34" charset="0"/>
              </a:rPr>
              <a:t>) / v</a:t>
            </a:r>
            <a:r>
              <a:rPr lang="en-US" sz="1600" baseline="-25000" dirty="0">
                <a:latin typeface="Arial" panose="020B0604020202020204" pitchFamily="34" charset="0"/>
                <a:cs typeface="Arial" panose="020B0604020202020204" pitchFamily="34" charset="0"/>
              </a:rPr>
              <a:t>g</a:t>
            </a:r>
            <a:r>
              <a:rPr lang="en-US" sz="1600" dirty="0">
                <a:latin typeface="Arial" panose="020B0604020202020204" pitchFamily="34" charset="0"/>
                <a:cs typeface="Arial" panose="020B0604020202020204" pitchFamily="34" charset="0"/>
              </a:rPr>
              <a:t>) * (W</a:t>
            </a:r>
            <a:r>
              <a:rPr lang="en-US" sz="1600" baseline="-25000" dirty="0">
                <a:latin typeface="Arial" panose="020B0604020202020204" pitchFamily="34" charset="0"/>
                <a:cs typeface="Arial" panose="020B0604020202020204" pitchFamily="34" charset="0"/>
              </a:rPr>
              <a:t>T3a</a:t>
            </a:r>
            <a:r>
              <a:rPr lang="en-US" sz="1600" dirty="0">
                <a:latin typeface="Arial" panose="020B0604020202020204" pitchFamily="34" charset="0"/>
                <a:cs typeface="Arial" panose="020B0604020202020204" pitchFamily="34" charset="0"/>
              </a:rPr>
              <a:t> / L)</a:t>
            </a:r>
            <a:endParaRPr lang="en-GB" sz="1600" dirty="0">
              <a:latin typeface="Arial" panose="020B0604020202020204" pitchFamily="34" charset="0"/>
              <a:cs typeface="Arial" panose="020B0604020202020204" pitchFamily="34" charset="0"/>
            </a:endParaRPr>
          </a:p>
        </p:txBody>
      </p:sp>
      <p:sp>
        <p:nvSpPr>
          <p:cNvPr id="20" name="Arrow: Right 19">
            <a:extLst>
              <a:ext uri="{FF2B5EF4-FFF2-40B4-BE49-F238E27FC236}">
                <a16:creationId xmlns:a16="http://schemas.microsoft.com/office/drawing/2014/main" id="{5D33DF9E-5C13-A09B-7D09-A23CB8E1E8DC}"/>
              </a:ext>
            </a:extLst>
          </p:cNvPr>
          <p:cNvSpPr/>
          <p:nvPr/>
        </p:nvSpPr>
        <p:spPr>
          <a:xfrm rot="5400000">
            <a:off x="9387557" y="4087056"/>
            <a:ext cx="237109" cy="205735"/>
          </a:xfrm>
          <a:prstGeom prst="rightArrow">
            <a:avLst/>
          </a:prstGeom>
          <a:solidFill>
            <a:srgbClr val="FFC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600" dirty="0">
              <a:latin typeface="Arial" panose="020B0604020202020204" pitchFamily="34" charset="0"/>
              <a:cs typeface="Arial" panose="020B0604020202020204" pitchFamily="34" charset="0"/>
            </a:endParaRPr>
          </a:p>
        </p:txBody>
      </p:sp>
      <p:sp>
        <p:nvSpPr>
          <p:cNvPr id="22" name="Arrow: Right 21">
            <a:extLst>
              <a:ext uri="{FF2B5EF4-FFF2-40B4-BE49-F238E27FC236}">
                <a16:creationId xmlns:a16="http://schemas.microsoft.com/office/drawing/2014/main" id="{D001D7D2-54EE-A722-89C9-C1E1FBED085A}"/>
              </a:ext>
            </a:extLst>
          </p:cNvPr>
          <p:cNvSpPr/>
          <p:nvPr/>
        </p:nvSpPr>
        <p:spPr>
          <a:xfrm rot="5400000">
            <a:off x="9391073" y="5508771"/>
            <a:ext cx="230076" cy="205735"/>
          </a:xfrm>
          <a:prstGeom prst="rightArrow">
            <a:avLst/>
          </a:prstGeom>
          <a:solidFill>
            <a:srgbClr val="FFC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600" dirty="0">
              <a:latin typeface="Arial" panose="020B0604020202020204" pitchFamily="34" charset="0"/>
              <a:cs typeface="Arial" panose="020B0604020202020204" pitchFamily="34" charset="0"/>
            </a:endParaRPr>
          </a:p>
        </p:txBody>
      </p:sp>
      <p:sp>
        <p:nvSpPr>
          <p:cNvPr id="23" name="TextBox 22">
            <a:extLst>
              <a:ext uri="{FF2B5EF4-FFF2-40B4-BE49-F238E27FC236}">
                <a16:creationId xmlns:a16="http://schemas.microsoft.com/office/drawing/2014/main" id="{69404CE8-49F3-BA3F-955C-88101057A6EA}"/>
              </a:ext>
            </a:extLst>
          </p:cNvPr>
          <p:cNvSpPr txBox="1"/>
          <p:nvPr/>
        </p:nvSpPr>
        <p:spPr>
          <a:xfrm>
            <a:off x="6949294" y="5779387"/>
            <a:ext cx="4966471" cy="338554"/>
          </a:xfrm>
          <a:prstGeom prst="rect">
            <a:avLst/>
          </a:prstGeom>
          <a:noFill/>
          <a:ln>
            <a:solidFill>
              <a:schemeClr val="tx1"/>
            </a:solidFill>
          </a:ln>
        </p:spPr>
        <p:txBody>
          <a:bodyPr wrap="square" rtlCol="0">
            <a:spAutoFit/>
          </a:bodyPr>
          <a:lstStyle/>
          <a:p>
            <a:pPr algn="ctr"/>
            <a:r>
              <a:rPr lang="en-US" sz="1600" b="1" dirty="0">
                <a:latin typeface="Arial" panose="020B0604020202020204" pitchFamily="34" charset="0"/>
                <a:cs typeface="Arial" panose="020B0604020202020204" pitchFamily="34" charset="0"/>
              </a:rPr>
              <a:t>Sec. 7.2.5.1) </a:t>
            </a:r>
            <a:r>
              <a:rPr lang="en-US" sz="1600" dirty="0">
                <a:latin typeface="Arial" panose="020B0604020202020204" pitchFamily="34" charset="0"/>
                <a:cs typeface="Arial" panose="020B0604020202020204" pitchFamily="34" charset="0"/>
              </a:rPr>
              <a:t>(P – P</a:t>
            </a:r>
            <a:r>
              <a:rPr lang="en-US" sz="1600" baseline="-25000" dirty="0">
                <a:latin typeface="Arial" panose="020B0604020202020204" pitchFamily="34" charset="0"/>
                <a:cs typeface="Arial" panose="020B0604020202020204" pitchFamily="34" charset="0"/>
              </a:rPr>
              <a:t>i</a:t>
            </a:r>
            <a:r>
              <a:rPr lang="en-US" sz="1600" dirty="0">
                <a:latin typeface="Arial" panose="020B0604020202020204" pitchFamily="34" charset="0"/>
                <a:cs typeface="Arial" panose="020B0604020202020204" pitchFamily="34" charset="0"/>
              </a:rPr>
              <a:t>) ≤ 3% (P</a:t>
            </a:r>
            <a:r>
              <a:rPr lang="en-US" sz="1600" baseline="-25000" dirty="0">
                <a:latin typeface="Arial" panose="020B0604020202020204" pitchFamily="34" charset="0"/>
                <a:cs typeface="Arial" panose="020B0604020202020204" pitchFamily="34" charset="0"/>
              </a:rPr>
              <a:t>s</a:t>
            </a:r>
            <a:r>
              <a:rPr lang="en-US" sz="1600" dirty="0">
                <a:latin typeface="Arial" panose="020B0604020202020204" pitchFamily="34" charset="0"/>
                <a:cs typeface="Arial" panose="020B0604020202020204" pitchFamily="34" charset="0"/>
              </a:rPr>
              <a:t> – </a:t>
            </a:r>
            <a:r>
              <a:rPr lang="en-US" sz="1600" dirty="0" err="1">
                <a:latin typeface="Arial" panose="020B0604020202020204" pitchFamily="34" charset="0"/>
                <a:cs typeface="Arial" panose="020B0604020202020204" pitchFamily="34" charset="0"/>
              </a:rPr>
              <a:t>P</a:t>
            </a:r>
            <a:r>
              <a:rPr lang="en-US" sz="1600" baseline="-25000" dirty="0" err="1">
                <a:latin typeface="Arial" panose="020B0604020202020204" pitchFamily="34" charset="0"/>
                <a:cs typeface="Arial" panose="020B0604020202020204" pitchFamily="34" charset="0"/>
              </a:rPr>
              <a:t>atm</a:t>
            </a:r>
            <a:r>
              <a:rPr lang="en-US" sz="1600" dirty="0">
                <a:latin typeface="Arial" panose="020B0604020202020204" pitchFamily="34" charset="0"/>
                <a:cs typeface="Arial" panose="020B0604020202020204" pitchFamily="34" charset="0"/>
              </a:rPr>
              <a:t>)</a:t>
            </a:r>
            <a:endParaRPr lang="en-GB" sz="1600" dirty="0">
              <a:latin typeface="Arial" panose="020B0604020202020204" pitchFamily="34" charset="0"/>
              <a:cs typeface="Arial" panose="020B0604020202020204" pitchFamily="34" charset="0"/>
            </a:endParaRPr>
          </a:p>
        </p:txBody>
      </p:sp>
      <p:sp>
        <p:nvSpPr>
          <p:cNvPr id="25" name="TextBox 24">
            <a:extLst>
              <a:ext uri="{FF2B5EF4-FFF2-40B4-BE49-F238E27FC236}">
                <a16:creationId xmlns:a16="http://schemas.microsoft.com/office/drawing/2014/main" id="{D1A98437-CA04-99FB-E508-102F99C62B35}"/>
              </a:ext>
            </a:extLst>
          </p:cNvPr>
          <p:cNvSpPr txBox="1"/>
          <p:nvPr/>
        </p:nvSpPr>
        <p:spPr>
          <a:xfrm>
            <a:off x="8082645" y="331622"/>
            <a:ext cx="2846931" cy="338554"/>
          </a:xfrm>
          <a:prstGeom prst="rect">
            <a:avLst/>
          </a:prstGeom>
          <a:noFill/>
          <a:ln>
            <a:noFill/>
          </a:ln>
        </p:spPr>
        <p:txBody>
          <a:bodyPr wrap="square" rtlCol="0">
            <a:spAutoFit/>
          </a:bodyPr>
          <a:lstStyle/>
          <a:p>
            <a:pPr algn="ctr"/>
            <a:r>
              <a:rPr lang="en-US" sz="1600" b="1" dirty="0">
                <a:highlight>
                  <a:srgbClr val="FFFF00"/>
                </a:highlight>
                <a:latin typeface="Arial" panose="020B0604020202020204" pitchFamily="34" charset="0"/>
                <a:cs typeface="Arial" panose="020B0604020202020204" pitchFamily="34" charset="0"/>
              </a:rPr>
              <a:t>EXAMPLE</a:t>
            </a:r>
          </a:p>
        </p:txBody>
      </p:sp>
      <p:grpSp>
        <p:nvGrpSpPr>
          <p:cNvPr id="30" name="Group 29">
            <a:extLst>
              <a:ext uri="{FF2B5EF4-FFF2-40B4-BE49-F238E27FC236}">
                <a16:creationId xmlns:a16="http://schemas.microsoft.com/office/drawing/2014/main" id="{AE8561F9-2A00-4013-9985-174D46B2DE56}"/>
              </a:ext>
            </a:extLst>
          </p:cNvPr>
          <p:cNvGrpSpPr/>
          <p:nvPr/>
        </p:nvGrpSpPr>
        <p:grpSpPr>
          <a:xfrm>
            <a:off x="6949294" y="4353746"/>
            <a:ext cx="4966471" cy="1077218"/>
            <a:chOff x="6949294" y="4607746"/>
            <a:chExt cx="4966471" cy="1077218"/>
          </a:xfrm>
        </p:grpSpPr>
        <p:pic>
          <p:nvPicPr>
            <p:cNvPr id="29" name="Picture 28">
              <a:extLst>
                <a:ext uri="{FF2B5EF4-FFF2-40B4-BE49-F238E27FC236}">
                  <a16:creationId xmlns:a16="http://schemas.microsoft.com/office/drawing/2014/main" id="{FB2DA2D2-A0EF-8129-C60A-E1710A41B664}"/>
                </a:ext>
              </a:extLst>
            </p:cNvPr>
            <p:cNvPicPr>
              <a:picLocks noChangeAspect="1"/>
            </p:cNvPicPr>
            <p:nvPr/>
          </p:nvPicPr>
          <p:blipFill>
            <a:blip r:embed="rId2"/>
            <a:stretch>
              <a:fillRect/>
            </a:stretch>
          </p:blipFill>
          <p:spPr>
            <a:xfrm>
              <a:off x="7705725" y="4784684"/>
              <a:ext cx="4068920" cy="866946"/>
            </a:xfrm>
            <a:prstGeom prst="rect">
              <a:avLst/>
            </a:prstGeom>
          </p:spPr>
        </p:pic>
        <p:sp>
          <p:nvSpPr>
            <p:cNvPr id="21" name="TextBox 20">
              <a:extLst>
                <a:ext uri="{FF2B5EF4-FFF2-40B4-BE49-F238E27FC236}">
                  <a16:creationId xmlns:a16="http://schemas.microsoft.com/office/drawing/2014/main" id="{E9E8E8AD-8548-650A-ADF7-C349C10A4A47}"/>
                </a:ext>
              </a:extLst>
            </p:cNvPr>
            <p:cNvSpPr txBox="1"/>
            <p:nvPr/>
          </p:nvSpPr>
          <p:spPr>
            <a:xfrm>
              <a:off x="6949294" y="4607746"/>
              <a:ext cx="4966471" cy="1077218"/>
            </a:xfrm>
            <a:prstGeom prst="rect">
              <a:avLst/>
            </a:prstGeom>
            <a:noFill/>
            <a:ln>
              <a:solidFill>
                <a:schemeClr val="tx1"/>
              </a:solidFill>
            </a:ln>
          </p:spPr>
          <p:txBody>
            <a:bodyPr wrap="square" rtlCol="0">
              <a:spAutoFit/>
            </a:bodyPr>
            <a:lstStyle/>
            <a:p>
              <a:r>
                <a:rPr lang="en-US" sz="1600" b="1" dirty="0">
                  <a:latin typeface="Arial" panose="020B0604020202020204" pitchFamily="34" charset="0"/>
                  <a:cs typeface="Arial" panose="020B0604020202020204" pitchFamily="34" charset="0"/>
                </a:rPr>
                <a:t>Eqn. 32)</a:t>
              </a:r>
            </a:p>
            <a:p>
              <a:endParaRPr lang="en-US" sz="1600" b="1" dirty="0">
                <a:latin typeface="Arial" panose="020B0604020202020204" pitchFamily="34" charset="0"/>
                <a:cs typeface="Arial" panose="020B0604020202020204" pitchFamily="34" charset="0"/>
              </a:endParaRPr>
            </a:p>
            <a:p>
              <a:pPr algn="ctr"/>
              <a:endParaRPr lang="en-US" sz="1600" b="1" dirty="0">
                <a:latin typeface="Arial" panose="020B0604020202020204" pitchFamily="34" charset="0"/>
                <a:cs typeface="Arial" panose="020B0604020202020204" pitchFamily="34" charset="0"/>
              </a:endParaRPr>
            </a:p>
            <a:p>
              <a:pPr algn="ctr"/>
              <a:endParaRPr lang="en-GB" sz="1600" dirty="0">
                <a:latin typeface="Arial" panose="020B0604020202020204" pitchFamily="34" charset="0"/>
                <a:cs typeface="Arial" panose="020B0604020202020204" pitchFamily="34" charset="0"/>
              </a:endParaRPr>
            </a:p>
          </p:txBody>
        </p:sp>
      </p:grpSp>
      <p:sp>
        <p:nvSpPr>
          <p:cNvPr id="31" name="Slide Number Placeholder 30">
            <a:extLst>
              <a:ext uri="{FF2B5EF4-FFF2-40B4-BE49-F238E27FC236}">
                <a16:creationId xmlns:a16="http://schemas.microsoft.com/office/drawing/2014/main" id="{76572C79-7115-0A6A-1814-4E6AD7308C61}"/>
              </a:ext>
            </a:extLst>
          </p:cNvPr>
          <p:cNvSpPr>
            <a:spLocks noGrp="1"/>
          </p:cNvSpPr>
          <p:nvPr>
            <p:ph type="sldNum" sz="quarter" idx="12"/>
          </p:nvPr>
        </p:nvSpPr>
        <p:spPr/>
        <p:txBody>
          <a:bodyPr/>
          <a:lstStyle/>
          <a:p>
            <a:fld id="{C0116E0F-6744-4B14-945A-8C4A6FA99C9C}" type="slidenum">
              <a:rPr lang="en-GB" smtClean="0"/>
              <a:t>43</a:t>
            </a:fld>
            <a:endParaRPr lang="en-GB"/>
          </a:p>
        </p:txBody>
      </p:sp>
    </p:spTree>
    <p:extLst>
      <p:ext uri="{BB962C8B-B14F-4D97-AF65-F5344CB8AC3E}">
        <p14:creationId xmlns:p14="http://schemas.microsoft.com/office/powerpoint/2010/main" val="3874398469"/>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Content Placeholder 10">
            <a:extLst>
              <a:ext uri="{FF2B5EF4-FFF2-40B4-BE49-F238E27FC236}">
                <a16:creationId xmlns:a16="http://schemas.microsoft.com/office/drawing/2014/main" id="{8D77E239-DBAA-4744-061A-46636C18733D}"/>
              </a:ext>
            </a:extLst>
          </p:cNvPr>
          <p:cNvSpPr>
            <a:spLocks noGrp="1"/>
          </p:cNvSpPr>
          <p:nvPr>
            <p:ph idx="1"/>
          </p:nvPr>
        </p:nvSpPr>
        <p:spPr>
          <a:xfrm>
            <a:off x="407989" y="631560"/>
            <a:ext cx="11376024" cy="5569216"/>
          </a:xfrm>
        </p:spPr>
        <p:txBody>
          <a:bodyPr/>
          <a:lstStyle/>
          <a:p>
            <a:r>
              <a:rPr lang="en-US" dirty="0"/>
              <a:t>Mechanical design &amp; integration, fabrication, and testing</a:t>
            </a:r>
          </a:p>
          <a:p>
            <a:pPr lvl="1"/>
            <a:r>
              <a:rPr lang="en-US" dirty="0"/>
              <a:t>Supervision and approval of mechanical design and integration</a:t>
            </a:r>
          </a:p>
          <a:p>
            <a:pPr lvl="1"/>
            <a:endParaRPr lang="en-US" dirty="0"/>
          </a:p>
          <a:p>
            <a:pPr marL="285750" lvl="1" indent="0">
              <a:buNone/>
            </a:pPr>
            <a:endParaRPr lang="en-US" dirty="0"/>
          </a:p>
          <a:p>
            <a:pPr marL="285750" lvl="1" indent="0">
              <a:buNone/>
            </a:pPr>
            <a:endParaRPr lang="en-US" dirty="0"/>
          </a:p>
          <a:p>
            <a:endParaRPr lang="en-GB" dirty="0"/>
          </a:p>
        </p:txBody>
      </p:sp>
      <p:sp>
        <p:nvSpPr>
          <p:cNvPr id="5" name="Date Placeholder 4">
            <a:extLst>
              <a:ext uri="{FF2B5EF4-FFF2-40B4-BE49-F238E27FC236}">
                <a16:creationId xmlns:a16="http://schemas.microsoft.com/office/drawing/2014/main" id="{8FA8D49E-1D52-5B5C-7210-02913401C1D9}"/>
              </a:ext>
            </a:extLst>
          </p:cNvPr>
          <p:cNvSpPr>
            <a:spLocks noGrp="1"/>
          </p:cNvSpPr>
          <p:nvPr>
            <p:ph type="dt" sz="half" idx="10"/>
          </p:nvPr>
        </p:nvSpPr>
        <p:spPr/>
        <p:txBody>
          <a:bodyPr/>
          <a:lstStyle/>
          <a:p>
            <a:r>
              <a:rPr lang="en-US" dirty="0"/>
              <a:t>29 May 2024</a:t>
            </a:r>
          </a:p>
        </p:txBody>
      </p:sp>
      <p:sp>
        <p:nvSpPr>
          <p:cNvPr id="6" name="Footer Placeholder 5">
            <a:extLst>
              <a:ext uri="{FF2B5EF4-FFF2-40B4-BE49-F238E27FC236}">
                <a16:creationId xmlns:a16="http://schemas.microsoft.com/office/drawing/2014/main" id="{0C57EB4A-8184-6ECF-5FD8-05B81614FCA0}"/>
              </a:ext>
            </a:extLst>
          </p:cNvPr>
          <p:cNvSpPr>
            <a:spLocks noGrp="1"/>
          </p:cNvSpPr>
          <p:nvPr>
            <p:ph type="ftr" sz="quarter" idx="11"/>
          </p:nvPr>
        </p:nvSpPr>
        <p:spPr/>
        <p:txBody>
          <a:bodyPr/>
          <a:lstStyle/>
          <a:p>
            <a:r>
              <a:rPr lang="en-US" dirty="0"/>
              <a:t>Tiziano Baroncelli | </a:t>
            </a:r>
            <a:r>
              <a:rPr lang="en-GB" dirty="0"/>
              <a:t>Engineering Development of the DarkSide 20k AAr Cryogenic System</a:t>
            </a:r>
            <a:endParaRPr lang="en-US" dirty="0"/>
          </a:p>
        </p:txBody>
      </p:sp>
      <p:sp>
        <p:nvSpPr>
          <p:cNvPr id="7" name="Slide Number Placeholder 6">
            <a:extLst>
              <a:ext uri="{FF2B5EF4-FFF2-40B4-BE49-F238E27FC236}">
                <a16:creationId xmlns:a16="http://schemas.microsoft.com/office/drawing/2014/main" id="{D520C4DF-2B38-8CCC-0C9A-D8E1D9517AA7}"/>
              </a:ext>
            </a:extLst>
          </p:cNvPr>
          <p:cNvSpPr>
            <a:spLocks noGrp="1"/>
          </p:cNvSpPr>
          <p:nvPr>
            <p:ph type="sldNum" sz="quarter" idx="12"/>
          </p:nvPr>
        </p:nvSpPr>
        <p:spPr/>
        <p:txBody>
          <a:bodyPr/>
          <a:lstStyle/>
          <a:p>
            <a:fld id="{36B5EA5A-BC32-A742-B11B-8E7414D5B535}" type="slidenum">
              <a:rPr lang="en-US" smtClean="0"/>
              <a:pPr/>
              <a:t>44</a:t>
            </a:fld>
            <a:endParaRPr lang="en-US" dirty="0"/>
          </a:p>
        </p:txBody>
      </p:sp>
      <p:sp>
        <p:nvSpPr>
          <p:cNvPr id="4" name="Title 6">
            <a:extLst>
              <a:ext uri="{FF2B5EF4-FFF2-40B4-BE49-F238E27FC236}">
                <a16:creationId xmlns:a16="http://schemas.microsoft.com/office/drawing/2014/main" id="{3BD42C76-C133-A428-0C23-B480A02786DE}"/>
              </a:ext>
            </a:extLst>
          </p:cNvPr>
          <p:cNvSpPr txBox="1">
            <a:spLocks/>
          </p:cNvSpPr>
          <p:nvPr/>
        </p:nvSpPr>
        <p:spPr>
          <a:xfrm>
            <a:off x="407202" y="120903"/>
            <a:ext cx="10888661" cy="510656"/>
          </a:xfrm>
          <a:prstGeom prst="rect">
            <a:avLst/>
          </a:prstGeom>
          <a:solidFill>
            <a:schemeClr val="bg1"/>
          </a:solidFill>
        </p:spPr>
        <p:txBody>
          <a:bodyPr vert="horz" lIns="0" tIns="0" rIns="0" bIns="0" rtlCol="0" anchor="t" anchorCtr="0">
            <a:noAutofit/>
          </a:bodyPr>
          <a:lst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a:lstStyle>
          <a:p>
            <a:r>
              <a:rPr lang="en-GB" sz="2800" dirty="0"/>
              <a:t>AAr cryogenics – Warm panel</a:t>
            </a:r>
            <a:endParaRPr lang="en-GB" sz="2800" u="sng" dirty="0"/>
          </a:p>
        </p:txBody>
      </p:sp>
      <p:pic>
        <p:nvPicPr>
          <p:cNvPr id="8" name="Picture 7">
            <a:extLst>
              <a:ext uri="{FF2B5EF4-FFF2-40B4-BE49-F238E27FC236}">
                <a16:creationId xmlns:a16="http://schemas.microsoft.com/office/drawing/2014/main" id="{58DBAF0F-2C46-14EF-8409-1CEA9D6F7318}"/>
              </a:ext>
            </a:extLst>
          </p:cNvPr>
          <p:cNvPicPr>
            <a:picLocks noChangeAspect="1"/>
          </p:cNvPicPr>
          <p:nvPr/>
        </p:nvPicPr>
        <p:blipFill>
          <a:blip r:embed="rId2"/>
          <a:stretch>
            <a:fillRect/>
          </a:stretch>
        </p:blipFill>
        <p:spPr>
          <a:xfrm>
            <a:off x="407989" y="1637986"/>
            <a:ext cx="5688798" cy="3582028"/>
          </a:xfrm>
          <a:prstGeom prst="rect">
            <a:avLst/>
          </a:prstGeom>
        </p:spPr>
      </p:pic>
      <p:pic>
        <p:nvPicPr>
          <p:cNvPr id="10" name="Picture 9">
            <a:extLst>
              <a:ext uri="{FF2B5EF4-FFF2-40B4-BE49-F238E27FC236}">
                <a16:creationId xmlns:a16="http://schemas.microsoft.com/office/drawing/2014/main" id="{F14006A4-5F02-0D68-A4EE-E18D510A62AD}"/>
              </a:ext>
            </a:extLst>
          </p:cNvPr>
          <p:cNvPicPr>
            <a:picLocks noChangeAspect="1"/>
          </p:cNvPicPr>
          <p:nvPr/>
        </p:nvPicPr>
        <p:blipFill>
          <a:blip r:embed="rId3"/>
          <a:stretch>
            <a:fillRect/>
          </a:stretch>
        </p:blipFill>
        <p:spPr>
          <a:xfrm>
            <a:off x="6096787" y="1637986"/>
            <a:ext cx="6096000" cy="3378982"/>
          </a:xfrm>
          <a:prstGeom prst="rect">
            <a:avLst/>
          </a:prstGeom>
        </p:spPr>
      </p:pic>
    </p:spTree>
    <p:extLst>
      <p:ext uri="{BB962C8B-B14F-4D97-AF65-F5344CB8AC3E}">
        <p14:creationId xmlns:p14="http://schemas.microsoft.com/office/powerpoint/2010/main" val="3250463733"/>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3379068D-4B05-81E3-3748-F3DD7D4B87C2}"/>
              </a:ext>
            </a:extLst>
          </p:cNvPr>
          <p:cNvSpPr>
            <a:spLocks noGrp="1"/>
          </p:cNvSpPr>
          <p:nvPr>
            <p:ph idx="1"/>
          </p:nvPr>
        </p:nvSpPr>
        <p:spPr>
          <a:xfrm>
            <a:off x="407989" y="704850"/>
            <a:ext cx="11376024" cy="5495925"/>
          </a:xfrm>
        </p:spPr>
        <p:txBody>
          <a:bodyPr>
            <a:normAutofit/>
          </a:bodyPr>
          <a:lstStyle/>
          <a:p>
            <a:r>
              <a:rPr lang="en-US" sz="1800" dirty="0">
                <a:latin typeface="Arial" panose="020B0604020202020204" pitchFamily="34" charset="0"/>
                <a:cs typeface="Arial" panose="020B0604020202020204" pitchFamily="34" charset="0"/>
              </a:rPr>
              <a:t>Overview of pilot-operated PRD</a:t>
            </a:r>
          </a:p>
          <a:p>
            <a:pPr lvl="1"/>
            <a:r>
              <a:rPr lang="en-US" sz="1600" dirty="0">
                <a:latin typeface="Arial" panose="020B0604020202020204" pitchFamily="34" charset="0"/>
                <a:cs typeface="Arial" panose="020B0604020202020204" pitchFamily="34" charset="0"/>
              </a:rPr>
              <a:t>Variable back-pressure or elevated pressure within the header system can prevent conventional spring-loaded relief valves from performing correctly (additional forces to overcome)</a:t>
            </a:r>
          </a:p>
          <a:p>
            <a:pPr lvl="1"/>
            <a:r>
              <a:rPr lang="en-US" sz="1600" dirty="0">
                <a:latin typeface="Arial" panose="020B0604020202020204" pitchFamily="34" charset="0"/>
                <a:cs typeface="Arial" panose="020B0604020202020204" pitchFamily="34" charset="0"/>
              </a:rPr>
              <a:t>Balance bellows design: another option, but also not ideal in case of high back-pressure</a:t>
            </a:r>
          </a:p>
          <a:p>
            <a:pPr lvl="1"/>
            <a:r>
              <a:rPr lang="en-US" sz="1600" dirty="0">
                <a:latin typeface="Arial" panose="020B0604020202020204" pitchFamily="34" charset="0"/>
                <a:cs typeface="Arial" panose="020B0604020202020204" pitchFamily="34" charset="0"/>
              </a:rPr>
              <a:t>Pilot operated (PORV): the main valve is sealed using system pressure regulated by a separate valve/control called the ‘pilot’. The set point and relieve conditions are controlled by the pilot, which is isolated from back pressure → generally unaffected by back-pressure</a:t>
            </a:r>
          </a:p>
          <a:p>
            <a:pPr lvl="1"/>
            <a:r>
              <a:rPr lang="en-US" sz="1600" dirty="0">
                <a:latin typeface="Arial" panose="020B0604020202020204" pitchFamily="34" charset="0"/>
                <a:cs typeface="Arial" panose="020B0604020202020204" pitchFamily="34" charset="0"/>
              </a:rPr>
              <a:t>PORV also allow to optimize production pressure as close to set point as possible, to minimize waste and fugitive emissions</a:t>
            </a:r>
          </a:p>
          <a:p>
            <a:pPr lvl="1"/>
            <a:r>
              <a:rPr lang="en-US" sz="1600" dirty="0">
                <a:latin typeface="Arial" panose="020B0604020202020204" pitchFamily="34" charset="0"/>
                <a:cs typeface="Arial" panose="020B0604020202020204" pitchFamily="34" charset="0"/>
              </a:rPr>
              <a:t>Smaller footprint </a:t>
            </a:r>
          </a:p>
          <a:p>
            <a:endParaRPr lang="en-GB" sz="1800" dirty="0"/>
          </a:p>
        </p:txBody>
      </p:sp>
      <p:sp>
        <p:nvSpPr>
          <p:cNvPr id="4" name="Date Placeholder 3">
            <a:extLst>
              <a:ext uri="{FF2B5EF4-FFF2-40B4-BE49-F238E27FC236}">
                <a16:creationId xmlns:a16="http://schemas.microsoft.com/office/drawing/2014/main" id="{206746FC-4A8F-B75D-60E7-3341459B0555}"/>
              </a:ext>
            </a:extLst>
          </p:cNvPr>
          <p:cNvSpPr>
            <a:spLocks noGrp="1"/>
          </p:cNvSpPr>
          <p:nvPr>
            <p:ph type="dt" sz="half" idx="10"/>
          </p:nvPr>
        </p:nvSpPr>
        <p:spPr/>
        <p:txBody>
          <a:bodyPr/>
          <a:lstStyle/>
          <a:p>
            <a:fld id="{312CAFC2-26B6-134E-85E5-5D171C2C5E12}" type="datetime3">
              <a:rPr lang="en-US" smtClean="0"/>
              <a:t>28 May 2024</a:t>
            </a:fld>
            <a:endParaRPr lang="en-US" dirty="0"/>
          </a:p>
        </p:txBody>
      </p:sp>
      <p:sp>
        <p:nvSpPr>
          <p:cNvPr id="5" name="Footer Placeholder 4">
            <a:extLst>
              <a:ext uri="{FF2B5EF4-FFF2-40B4-BE49-F238E27FC236}">
                <a16:creationId xmlns:a16="http://schemas.microsoft.com/office/drawing/2014/main" id="{A2824DB6-BC53-DB4F-E77D-47BD288E53E3}"/>
              </a:ext>
            </a:extLst>
          </p:cNvPr>
          <p:cNvSpPr>
            <a:spLocks noGrp="1"/>
          </p:cNvSpPr>
          <p:nvPr>
            <p:ph type="ftr" sz="quarter" idx="11"/>
          </p:nvPr>
        </p:nvSpPr>
        <p:spPr/>
        <p:txBody>
          <a:bodyPr/>
          <a:lstStyle/>
          <a:p>
            <a:r>
              <a:rPr lang="en-US"/>
              <a:t>Presenter | Presentation Title</a:t>
            </a:r>
            <a:endParaRPr lang="en-US" dirty="0"/>
          </a:p>
        </p:txBody>
      </p:sp>
      <p:sp>
        <p:nvSpPr>
          <p:cNvPr id="6" name="Slide Number Placeholder 5">
            <a:extLst>
              <a:ext uri="{FF2B5EF4-FFF2-40B4-BE49-F238E27FC236}">
                <a16:creationId xmlns:a16="http://schemas.microsoft.com/office/drawing/2014/main" id="{89B468A4-19F1-4512-3D48-E236F31B0365}"/>
              </a:ext>
            </a:extLst>
          </p:cNvPr>
          <p:cNvSpPr>
            <a:spLocks noGrp="1"/>
          </p:cNvSpPr>
          <p:nvPr>
            <p:ph type="sldNum" sz="quarter" idx="12"/>
          </p:nvPr>
        </p:nvSpPr>
        <p:spPr/>
        <p:txBody>
          <a:bodyPr/>
          <a:lstStyle/>
          <a:p>
            <a:fld id="{36B5EA5A-BC32-A742-B11B-8E7414D5B535}" type="slidenum">
              <a:rPr lang="en-US" smtClean="0"/>
              <a:pPr/>
              <a:t>45</a:t>
            </a:fld>
            <a:endParaRPr lang="en-US" dirty="0"/>
          </a:p>
        </p:txBody>
      </p:sp>
      <p:sp>
        <p:nvSpPr>
          <p:cNvPr id="9" name="Title 6">
            <a:extLst>
              <a:ext uri="{FF2B5EF4-FFF2-40B4-BE49-F238E27FC236}">
                <a16:creationId xmlns:a16="http://schemas.microsoft.com/office/drawing/2014/main" id="{1CE38C49-30C6-C2D3-7FB0-1B2011106C84}"/>
              </a:ext>
            </a:extLst>
          </p:cNvPr>
          <p:cNvSpPr txBox="1">
            <a:spLocks/>
          </p:cNvSpPr>
          <p:nvPr/>
        </p:nvSpPr>
        <p:spPr>
          <a:xfrm>
            <a:off x="407202" y="120903"/>
            <a:ext cx="10888661" cy="510656"/>
          </a:xfrm>
          <a:prstGeom prst="rect">
            <a:avLst/>
          </a:prstGeom>
          <a:solidFill>
            <a:schemeClr val="bg1"/>
          </a:solidFill>
        </p:spPr>
        <p:txBody>
          <a:bodyPr vert="horz" lIns="0" tIns="0" rIns="0" bIns="0" rtlCol="0" anchor="t" anchorCtr="0">
            <a:noAutofit/>
          </a:bodyPr>
          <a:lst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a:lstStyle>
          <a:p>
            <a:r>
              <a:rPr lang="en-GB" sz="2800" dirty="0"/>
              <a:t>Pilot-operated relief valves</a:t>
            </a:r>
            <a:endParaRPr lang="en-GB" sz="2800" u="sng" dirty="0"/>
          </a:p>
        </p:txBody>
      </p:sp>
    </p:spTree>
    <p:extLst>
      <p:ext uri="{BB962C8B-B14F-4D97-AF65-F5344CB8AC3E}">
        <p14:creationId xmlns:p14="http://schemas.microsoft.com/office/powerpoint/2010/main" val="122792280"/>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3379068D-4B05-81E3-3748-F3DD7D4B87C2}"/>
              </a:ext>
            </a:extLst>
          </p:cNvPr>
          <p:cNvSpPr>
            <a:spLocks noGrp="1"/>
          </p:cNvSpPr>
          <p:nvPr>
            <p:ph idx="1"/>
          </p:nvPr>
        </p:nvSpPr>
        <p:spPr>
          <a:xfrm>
            <a:off x="407989" y="631559"/>
            <a:ext cx="11376024" cy="5569216"/>
          </a:xfrm>
        </p:spPr>
        <p:txBody>
          <a:bodyPr/>
          <a:lstStyle/>
          <a:p>
            <a:r>
              <a:rPr lang="en-US" sz="1800" dirty="0">
                <a:latin typeface="Arial" panose="020B0604020202020204" pitchFamily="34" charset="0"/>
                <a:cs typeface="Arial" panose="020B0604020202020204" pitchFamily="34" charset="0"/>
              </a:rPr>
              <a:t>Benefits of pilot operated PRD</a:t>
            </a:r>
          </a:p>
          <a:p>
            <a:pPr lvl="1"/>
            <a:r>
              <a:rPr lang="en-US" sz="1600" dirty="0">
                <a:latin typeface="Arial" panose="020B0604020202020204" pitchFamily="34" charset="0"/>
                <a:cs typeface="Arial" panose="020B0604020202020204" pitchFamily="34" charset="0"/>
              </a:rPr>
              <a:t>Soft seat design (bubble-tight performance through relief cycles)</a:t>
            </a:r>
          </a:p>
          <a:p>
            <a:pPr lvl="1"/>
            <a:r>
              <a:rPr lang="en-US" sz="1600" dirty="0">
                <a:latin typeface="Arial" panose="020B0604020202020204" pitchFamily="34" charset="0"/>
                <a:cs typeface="Arial" panose="020B0604020202020204" pitchFamily="34" charset="0"/>
              </a:rPr>
              <a:t>Increased seating forces as system approaches set pressure</a:t>
            </a:r>
          </a:p>
          <a:p>
            <a:pPr lvl="1"/>
            <a:r>
              <a:rPr lang="en-US" sz="1600" dirty="0">
                <a:latin typeface="Arial" panose="020B0604020202020204" pitchFamily="34" charset="0"/>
                <a:cs typeface="Arial" panose="020B0604020202020204" pitchFamily="34" charset="0"/>
              </a:rPr>
              <a:t>Balanced design (against effect of back-pressure)</a:t>
            </a:r>
          </a:p>
          <a:p>
            <a:pPr lvl="1"/>
            <a:r>
              <a:rPr lang="en-US" sz="1600" dirty="0">
                <a:latin typeface="Arial" panose="020B0604020202020204" pitchFamily="34" charset="0"/>
                <a:cs typeface="Arial" panose="020B0604020202020204" pitchFamily="34" charset="0"/>
              </a:rPr>
              <a:t>Available in pop or modulating action (reduce product waste/emissions)</a:t>
            </a:r>
          </a:p>
          <a:p>
            <a:endParaRPr lang="en-GB" dirty="0"/>
          </a:p>
        </p:txBody>
      </p:sp>
      <p:sp>
        <p:nvSpPr>
          <p:cNvPr id="4" name="Date Placeholder 3">
            <a:extLst>
              <a:ext uri="{FF2B5EF4-FFF2-40B4-BE49-F238E27FC236}">
                <a16:creationId xmlns:a16="http://schemas.microsoft.com/office/drawing/2014/main" id="{206746FC-4A8F-B75D-60E7-3341459B0555}"/>
              </a:ext>
            </a:extLst>
          </p:cNvPr>
          <p:cNvSpPr>
            <a:spLocks noGrp="1"/>
          </p:cNvSpPr>
          <p:nvPr>
            <p:ph type="dt" sz="half" idx="10"/>
          </p:nvPr>
        </p:nvSpPr>
        <p:spPr/>
        <p:txBody>
          <a:bodyPr/>
          <a:lstStyle/>
          <a:p>
            <a:fld id="{312CAFC2-26B6-134E-85E5-5D171C2C5E12}" type="datetime3">
              <a:rPr lang="en-US" smtClean="0"/>
              <a:t>28 May 2024</a:t>
            </a:fld>
            <a:endParaRPr lang="en-US" dirty="0"/>
          </a:p>
        </p:txBody>
      </p:sp>
      <p:sp>
        <p:nvSpPr>
          <p:cNvPr id="5" name="Footer Placeholder 4">
            <a:extLst>
              <a:ext uri="{FF2B5EF4-FFF2-40B4-BE49-F238E27FC236}">
                <a16:creationId xmlns:a16="http://schemas.microsoft.com/office/drawing/2014/main" id="{A2824DB6-BC53-DB4F-E77D-47BD288E53E3}"/>
              </a:ext>
            </a:extLst>
          </p:cNvPr>
          <p:cNvSpPr>
            <a:spLocks noGrp="1"/>
          </p:cNvSpPr>
          <p:nvPr>
            <p:ph type="ftr" sz="quarter" idx="11"/>
          </p:nvPr>
        </p:nvSpPr>
        <p:spPr/>
        <p:txBody>
          <a:bodyPr/>
          <a:lstStyle/>
          <a:p>
            <a:r>
              <a:rPr lang="en-US"/>
              <a:t>Presenter | Presentation Title</a:t>
            </a:r>
            <a:endParaRPr lang="en-US" dirty="0"/>
          </a:p>
        </p:txBody>
      </p:sp>
      <p:sp>
        <p:nvSpPr>
          <p:cNvPr id="6" name="Slide Number Placeholder 5">
            <a:extLst>
              <a:ext uri="{FF2B5EF4-FFF2-40B4-BE49-F238E27FC236}">
                <a16:creationId xmlns:a16="http://schemas.microsoft.com/office/drawing/2014/main" id="{89B468A4-19F1-4512-3D48-E236F31B0365}"/>
              </a:ext>
            </a:extLst>
          </p:cNvPr>
          <p:cNvSpPr>
            <a:spLocks noGrp="1"/>
          </p:cNvSpPr>
          <p:nvPr>
            <p:ph type="sldNum" sz="quarter" idx="12"/>
          </p:nvPr>
        </p:nvSpPr>
        <p:spPr/>
        <p:txBody>
          <a:bodyPr/>
          <a:lstStyle/>
          <a:p>
            <a:fld id="{36B5EA5A-BC32-A742-B11B-8E7414D5B535}" type="slidenum">
              <a:rPr lang="en-US" smtClean="0"/>
              <a:pPr/>
              <a:t>46</a:t>
            </a:fld>
            <a:endParaRPr lang="en-US" dirty="0"/>
          </a:p>
        </p:txBody>
      </p:sp>
      <p:sp>
        <p:nvSpPr>
          <p:cNvPr id="7" name="Title 6">
            <a:extLst>
              <a:ext uri="{FF2B5EF4-FFF2-40B4-BE49-F238E27FC236}">
                <a16:creationId xmlns:a16="http://schemas.microsoft.com/office/drawing/2014/main" id="{0C7CF1B9-980C-2319-399E-A5DC23DBC5D1}"/>
              </a:ext>
            </a:extLst>
          </p:cNvPr>
          <p:cNvSpPr txBox="1">
            <a:spLocks/>
          </p:cNvSpPr>
          <p:nvPr/>
        </p:nvSpPr>
        <p:spPr>
          <a:xfrm>
            <a:off x="407202" y="120903"/>
            <a:ext cx="10888661" cy="510656"/>
          </a:xfrm>
          <a:prstGeom prst="rect">
            <a:avLst/>
          </a:prstGeom>
          <a:solidFill>
            <a:schemeClr val="bg1"/>
          </a:solidFill>
        </p:spPr>
        <p:txBody>
          <a:bodyPr vert="horz" lIns="0" tIns="0" rIns="0" bIns="0" rtlCol="0" anchor="t" anchorCtr="0">
            <a:noAutofit/>
          </a:bodyPr>
          <a:lst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a:lstStyle>
          <a:p>
            <a:r>
              <a:rPr lang="en-GB" sz="2800" dirty="0"/>
              <a:t>Pilot-operated relief valves</a:t>
            </a:r>
            <a:endParaRPr lang="en-GB" sz="2800" u="sng" dirty="0"/>
          </a:p>
        </p:txBody>
      </p:sp>
      <p:pic>
        <p:nvPicPr>
          <p:cNvPr id="8" name="Picture 7">
            <a:extLst>
              <a:ext uri="{FF2B5EF4-FFF2-40B4-BE49-F238E27FC236}">
                <a16:creationId xmlns:a16="http://schemas.microsoft.com/office/drawing/2014/main" id="{245605A4-ED77-D96F-7815-5406FD37E103}"/>
              </a:ext>
            </a:extLst>
          </p:cNvPr>
          <p:cNvPicPr>
            <a:picLocks noChangeAspect="1"/>
          </p:cNvPicPr>
          <p:nvPr/>
        </p:nvPicPr>
        <p:blipFill>
          <a:blip r:embed="rId2"/>
          <a:stretch>
            <a:fillRect/>
          </a:stretch>
        </p:blipFill>
        <p:spPr>
          <a:xfrm>
            <a:off x="736476" y="2500906"/>
            <a:ext cx="3978399" cy="3699869"/>
          </a:xfrm>
          <a:prstGeom prst="rect">
            <a:avLst/>
          </a:prstGeom>
        </p:spPr>
      </p:pic>
      <p:pic>
        <p:nvPicPr>
          <p:cNvPr id="9" name="Picture 8">
            <a:extLst>
              <a:ext uri="{FF2B5EF4-FFF2-40B4-BE49-F238E27FC236}">
                <a16:creationId xmlns:a16="http://schemas.microsoft.com/office/drawing/2014/main" id="{2E085F77-BF05-4914-74F4-5C683DE425DD}"/>
              </a:ext>
            </a:extLst>
          </p:cNvPr>
          <p:cNvPicPr>
            <a:picLocks noChangeAspect="1"/>
          </p:cNvPicPr>
          <p:nvPr/>
        </p:nvPicPr>
        <p:blipFill>
          <a:blip r:embed="rId3"/>
          <a:stretch>
            <a:fillRect/>
          </a:stretch>
        </p:blipFill>
        <p:spPr>
          <a:xfrm>
            <a:off x="5432108" y="2790761"/>
            <a:ext cx="5675438" cy="2755415"/>
          </a:xfrm>
          <a:prstGeom prst="rect">
            <a:avLst/>
          </a:prstGeom>
        </p:spPr>
      </p:pic>
    </p:spTree>
    <p:extLst>
      <p:ext uri="{BB962C8B-B14F-4D97-AF65-F5344CB8AC3E}">
        <p14:creationId xmlns:p14="http://schemas.microsoft.com/office/powerpoint/2010/main" val="1475129968"/>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a:extLst>
              <a:ext uri="{FF2B5EF4-FFF2-40B4-BE49-F238E27FC236}">
                <a16:creationId xmlns:a16="http://schemas.microsoft.com/office/drawing/2014/main" id="{8B196D79-74F9-56CA-9012-D2BB00EA0525}"/>
              </a:ext>
            </a:extLst>
          </p:cNvPr>
          <p:cNvSpPr txBox="1">
            <a:spLocks/>
          </p:cNvSpPr>
          <p:nvPr/>
        </p:nvSpPr>
        <p:spPr>
          <a:xfrm>
            <a:off x="838200" y="631559"/>
            <a:ext cx="10515600" cy="5545404"/>
          </a:xfrm>
          <a:prstGeom prst="rect">
            <a:avLst/>
          </a:prstGeom>
        </p:spPr>
        <p:txBody>
          <a:bodyPr vert="horz" lIns="91440" tIns="45720" rIns="91440" bIns="45720" rtlCol="0">
            <a:normAutofit fontScale="92500"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800" dirty="0">
                <a:solidFill>
                  <a:srgbClr val="000000"/>
                </a:solidFill>
                <a:latin typeface="Arial" panose="020B0604020202020204" pitchFamily="34" charset="0"/>
                <a:cs typeface="Arial" panose="020B0604020202020204" pitchFamily="34" charset="0"/>
              </a:rPr>
              <a:t>PORV operations – normal operations (main seat closed)</a:t>
            </a:r>
          </a:p>
          <a:p>
            <a:pPr lvl="1"/>
            <a:r>
              <a:rPr lang="en-US" sz="1600" dirty="0">
                <a:solidFill>
                  <a:srgbClr val="000000"/>
                </a:solidFill>
                <a:latin typeface="Arial" panose="020B0604020202020204" pitchFamily="34" charset="0"/>
                <a:cs typeface="Arial" panose="020B0604020202020204" pitchFamily="34" charset="0"/>
              </a:rPr>
              <a:t>System pressure acting simultaneously on:</a:t>
            </a:r>
          </a:p>
          <a:p>
            <a:pPr lvl="2"/>
            <a:r>
              <a:rPr lang="en-US" sz="1400" dirty="0">
                <a:solidFill>
                  <a:srgbClr val="000000"/>
                </a:solidFill>
                <a:latin typeface="Arial" panose="020B0604020202020204" pitchFamily="34" charset="0"/>
                <a:cs typeface="Arial" panose="020B0604020202020204" pitchFamily="34" charset="0"/>
              </a:rPr>
              <a:t>bottom of the mail valve seat</a:t>
            </a:r>
          </a:p>
          <a:p>
            <a:pPr lvl="2"/>
            <a:r>
              <a:rPr lang="en-US" sz="1400" dirty="0">
                <a:solidFill>
                  <a:srgbClr val="000000"/>
                </a:solidFill>
                <a:latin typeface="Arial" panose="020B0604020202020204" pitchFamily="34" charset="0"/>
                <a:cs typeface="Arial" panose="020B0604020202020204" pitchFamily="34" charset="0"/>
              </a:rPr>
              <a:t>Top of the mail valve diagram</a:t>
            </a:r>
          </a:p>
          <a:p>
            <a:pPr lvl="2"/>
            <a:r>
              <a:rPr lang="en-US" sz="1400" dirty="0">
                <a:solidFill>
                  <a:srgbClr val="000000"/>
                </a:solidFill>
                <a:latin typeface="Arial" panose="020B0604020202020204" pitchFamily="34" charset="0"/>
                <a:cs typeface="Arial" panose="020B0604020202020204" pitchFamily="34" charset="0"/>
              </a:rPr>
              <a:t>Pilot diaphragms (boost cavity + sense cavity)</a:t>
            </a:r>
          </a:p>
          <a:p>
            <a:pPr lvl="1"/>
            <a:r>
              <a:rPr lang="en-US" sz="1600" dirty="0">
                <a:solidFill>
                  <a:srgbClr val="000000"/>
                </a:solidFill>
                <a:latin typeface="Arial" panose="020B0604020202020204" pitchFamily="34" charset="0"/>
                <a:cs typeface="Arial" panose="020B0604020202020204" pitchFamily="34" charset="0"/>
              </a:rPr>
              <a:t>Main valve seat held closed tightly by system pressure x unbalanced area</a:t>
            </a:r>
          </a:p>
          <a:p>
            <a:pPr lvl="1"/>
            <a:r>
              <a:rPr lang="en-US" sz="1600" dirty="0">
                <a:solidFill>
                  <a:srgbClr val="000000"/>
                </a:solidFill>
                <a:latin typeface="Arial" panose="020B0604020202020204" pitchFamily="34" charset="0"/>
                <a:cs typeface="Arial" panose="020B0604020202020204" pitchFamily="34" charset="0"/>
              </a:rPr>
              <a:t>Pilot soft seat held closed by pilot spring load &gt; upwards forces on sense diaphragm (boost diaphragm has pressure both on top/bottom)</a:t>
            </a:r>
          </a:p>
          <a:p>
            <a:pPr lvl="1"/>
            <a:endParaRPr lang="en-US" sz="1600" dirty="0">
              <a:solidFill>
                <a:srgbClr val="000000"/>
              </a:solidFill>
              <a:latin typeface="Arial" panose="020B0604020202020204" pitchFamily="34" charset="0"/>
              <a:cs typeface="Arial" panose="020B0604020202020204" pitchFamily="34" charset="0"/>
            </a:endParaRPr>
          </a:p>
          <a:p>
            <a:r>
              <a:rPr lang="en-US" sz="1900" dirty="0">
                <a:solidFill>
                  <a:srgbClr val="000000"/>
                </a:solidFill>
                <a:latin typeface="Arial" panose="020B0604020202020204" pitchFamily="34" charset="0"/>
                <a:cs typeface="Arial" panose="020B0604020202020204" pitchFamily="34" charset="0"/>
              </a:rPr>
              <a:t>PORV operations – pilot open</a:t>
            </a:r>
          </a:p>
          <a:p>
            <a:pPr lvl="1"/>
            <a:r>
              <a:rPr lang="en-US" sz="1700" dirty="0">
                <a:solidFill>
                  <a:srgbClr val="000000"/>
                </a:solidFill>
                <a:latin typeface="Arial" panose="020B0604020202020204" pitchFamily="34" charset="0"/>
                <a:cs typeface="Arial" panose="020B0604020202020204" pitchFamily="34" charset="0"/>
              </a:rPr>
              <a:t>Process pressure increases to the point where force on sense diaphragm &gt; spring load*</a:t>
            </a:r>
          </a:p>
          <a:p>
            <a:pPr lvl="1"/>
            <a:r>
              <a:rPr lang="en-US" sz="1700" dirty="0">
                <a:solidFill>
                  <a:srgbClr val="000000"/>
                </a:solidFill>
                <a:latin typeface="Arial" panose="020B0604020202020204" pitchFamily="34" charset="0"/>
                <a:cs typeface="Arial" panose="020B0604020202020204" pitchFamily="34" charset="0"/>
              </a:rPr>
              <a:t>Pilot seat lifts slightly, producing small flow in pilot sense line and across blowdown adjustment orifice</a:t>
            </a:r>
          </a:p>
          <a:p>
            <a:pPr lvl="2"/>
            <a:r>
              <a:rPr lang="en-US" sz="1500" dirty="0">
                <a:solidFill>
                  <a:srgbClr val="000000"/>
                </a:solidFill>
                <a:latin typeface="Arial" panose="020B0604020202020204" pitchFamily="34" charset="0"/>
                <a:cs typeface="Arial" panose="020B0604020202020204" pitchFamily="34" charset="0"/>
              </a:rPr>
              <a:t>Reduction of pressure downstream in adjustment orifice</a:t>
            </a:r>
          </a:p>
          <a:p>
            <a:pPr lvl="2"/>
            <a:r>
              <a:rPr lang="en-US" sz="1500" dirty="0">
                <a:solidFill>
                  <a:srgbClr val="000000"/>
                </a:solidFill>
                <a:latin typeface="Arial" panose="020B0604020202020204" pitchFamily="34" charset="0"/>
                <a:cs typeface="Arial" panose="020B0604020202020204" pitchFamily="34" charset="0"/>
              </a:rPr>
              <a:t>Reduction in pressure in the sense cavity</a:t>
            </a:r>
          </a:p>
          <a:p>
            <a:pPr lvl="1"/>
            <a:r>
              <a:rPr lang="en-US" sz="1700" dirty="0">
                <a:solidFill>
                  <a:srgbClr val="000000"/>
                </a:solidFill>
                <a:latin typeface="Arial" panose="020B0604020202020204" pitchFamily="34" charset="0"/>
                <a:cs typeface="Arial" panose="020B0604020202020204" pitchFamily="34" charset="0"/>
              </a:rPr>
              <a:t>Small reduction in pressure creates large force difference which snaps the pilot full open</a:t>
            </a:r>
          </a:p>
          <a:p>
            <a:pPr marL="0" indent="0">
              <a:buNone/>
            </a:pPr>
            <a:endParaRPr lang="en-US" sz="1900" dirty="0">
              <a:solidFill>
                <a:srgbClr val="000000"/>
              </a:solidFill>
              <a:latin typeface="Arial" panose="020B0604020202020204" pitchFamily="34" charset="0"/>
              <a:cs typeface="Arial" panose="020B0604020202020204" pitchFamily="34" charset="0"/>
            </a:endParaRPr>
          </a:p>
          <a:p>
            <a:pPr marL="0" indent="0">
              <a:buNone/>
            </a:pPr>
            <a:r>
              <a:rPr lang="en-US" sz="1700" i="1" dirty="0">
                <a:solidFill>
                  <a:srgbClr val="000000"/>
                </a:solidFill>
                <a:latin typeface="Arial" panose="020B0604020202020204" pitchFamily="34" charset="0"/>
                <a:cs typeface="Arial" panose="020B0604020202020204" pitchFamily="34" charset="0"/>
              </a:rPr>
              <a:t>*Note: this point is varied by changing the pressure drop across variable blowdown adjustment orifice:</a:t>
            </a:r>
          </a:p>
          <a:p>
            <a:pPr lvl="1"/>
            <a:r>
              <a:rPr lang="en-US" sz="1500" i="1" dirty="0">
                <a:solidFill>
                  <a:srgbClr val="000000"/>
                </a:solidFill>
                <a:latin typeface="Arial" panose="020B0604020202020204" pitchFamily="34" charset="0"/>
                <a:cs typeface="Arial" panose="020B0604020202020204" pitchFamily="34" charset="0"/>
              </a:rPr>
              <a:t>Smaller adjustment makes the valve close at lower system pressure (longer blowdown)</a:t>
            </a:r>
          </a:p>
          <a:p>
            <a:pPr lvl="1"/>
            <a:r>
              <a:rPr lang="en-US" sz="1500" i="1" dirty="0">
                <a:solidFill>
                  <a:srgbClr val="000000"/>
                </a:solidFill>
                <a:latin typeface="Arial" panose="020B0604020202020204" pitchFamily="34" charset="0"/>
                <a:cs typeface="Arial" panose="020B0604020202020204" pitchFamily="34" charset="0"/>
              </a:rPr>
              <a:t>Larger adjustment makes it open in proportional/modulating mode</a:t>
            </a:r>
          </a:p>
          <a:p>
            <a:pPr lvl="1"/>
            <a:r>
              <a:rPr lang="en-US" sz="1500" i="1" dirty="0">
                <a:solidFill>
                  <a:srgbClr val="000000"/>
                </a:solidFill>
                <a:latin typeface="Arial" panose="020B0604020202020204" pitchFamily="34" charset="0"/>
                <a:cs typeface="Arial" panose="020B0604020202020204" pitchFamily="34" charset="0"/>
              </a:rPr>
              <a:t>In a sense, the variable orifice size regulates the ‘delay’ between main seat and pilot seat, both in opening and closing conditions.</a:t>
            </a:r>
            <a:endParaRPr lang="en-US" sz="1300" dirty="0">
              <a:solidFill>
                <a:srgbClr val="000000"/>
              </a:solidFill>
              <a:latin typeface="Arial" panose="020B0604020202020204" pitchFamily="34" charset="0"/>
              <a:cs typeface="Arial" panose="020B0604020202020204" pitchFamily="34" charset="0"/>
            </a:endParaRPr>
          </a:p>
        </p:txBody>
      </p:sp>
      <p:sp>
        <p:nvSpPr>
          <p:cNvPr id="5" name="Title 6">
            <a:extLst>
              <a:ext uri="{FF2B5EF4-FFF2-40B4-BE49-F238E27FC236}">
                <a16:creationId xmlns:a16="http://schemas.microsoft.com/office/drawing/2014/main" id="{DF1AD519-EA56-1833-074B-B2F80C343EE3}"/>
              </a:ext>
            </a:extLst>
          </p:cNvPr>
          <p:cNvSpPr txBox="1">
            <a:spLocks/>
          </p:cNvSpPr>
          <p:nvPr/>
        </p:nvSpPr>
        <p:spPr>
          <a:xfrm>
            <a:off x="407202" y="120903"/>
            <a:ext cx="10888661" cy="510656"/>
          </a:xfrm>
          <a:prstGeom prst="rect">
            <a:avLst/>
          </a:prstGeom>
          <a:solidFill>
            <a:schemeClr val="bg1"/>
          </a:solidFill>
        </p:spPr>
        <p:txBody>
          <a:bodyPr vert="horz" lIns="0" tIns="0" rIns="0" bIns="0" rtlCol="0" anchor="t" anchorCtr="0">
            <a:noAutofit/>
          </a:bodyPr>
          <a:lst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a:lstStyle>
          <a:p>
            <a:r>
              <a:rPr lang="en-GB" sz="2800" dirty="0"/>
              <a:t>Pilot-operated relief valves - operations</a:t>
            </a:r>
            <a:endParaRPr lang="en-GB" sz="2800" u="sng" dirty="0"/>
          </a:p>
        </p:txBody>
      </p:sp>
    </p:spTree>
    <p:extLst>
      <p:ext uri="{BB962C8B-B14F-4D97-AF65-F5344CB8AC3E}">
        <p14:creationId xmlns:p14="http://schemas.microsoft.com/office/powerpoint/2010/main" val="2626128192"/>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a:extLst>
              <a:ext uri="{FF2B5EF4-FFF2-40B4-BE49-F238E27FC236}">
                <a16:creationId xmlns:a16="http://schemas.microsoft.com/office/drawing/2014/main" id="{8B196D79-74F9-56CA-9012-D2BB00EA0525}"/>
              </a:ext>
            </a:extLst>
          </p:cNvPr>
          <p:cNvSpPr txBox="1">
            <a:spLocks/>
          </p:cNvSpPr>
          <p:nvPr/>
        </p:nvSpPr>
        <p:spPr>
          <a:xfrm>
            <a:off x="838200" y="631559"/>
            <a:ext cx="10515600" cy="5545404"/>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800" dirty="0">
                <a:solidFill>
                  <a:srgbClr val="000000"/>
                </a:solidFill>
                <a:latin typeface="Arial" panose="020B0604020202020204" pitchFamily="34" charset="0"/>
                <a:cs typeface="Arial" panose="020B0604020202020204" pitchFamily="34" charset="0"/>
              </a:rPr>
              <a:t>PORV operations – open and flowing</a:t>
            </a:r>
          </a:p>
          <a:p>
            <a:pPr lvl="1"/>
            <a:r>
              <a:rPr lang="en-US" sz="1600" dirty="0">
                <a:solidFill>
                  <a:srgbClr val="000000"/>
                </a:solidFill>
                <a:latin typeface="Arial" panose="020B0604020202020204" pitchFamily="34" charset="0"/>
                <a:cs typeface="Arial" panose="020B0604020202020204" pitchFamily="34" charset="0"/>
              </a:rPr>
              <a:t>When pilot is fully open</a:t>
            </a:r>
          </a:p>
          <a:p>
            <a:pPr lvl="2"/>
            <a:r>
              <a:rPr lang="en-US" sz="1400" dirty="0">
                <a:solidFill>
                  <a:srgbClr val="000000"/>
                </a:solidFill>
                <a:latin typeface="Arial" panose="020B0604020202020204" pitchFamily="34" charset="0"/>
                <a:cs typeface="Arial" panose="020B0604020202020204" pitchFamily="34" charset="0"/>
              </a:rPr>
              <a:t>Large reduction in pressure on top of main valve diaphragm (inside dome) resulting in full lift of main seat</a:t>
            </a:r>
          </a:p>
          <a:p>
            <a:pPr lvl="2"/>
            <a:r>
              <a:rPr lang="en-US" sz="1400" dirty="0">
                <a:solidFill>
                  <a:srgbClr val="000000"/>
                </a:solidFill>
                <a:latin typeface="Arial" panose="020B0604020202020204" pitchFamily="34" charset="0"/>
                <a:cs typeface="Arial" panose="020B0604020202020204" pitchFamily="34" charset="0"/>
              </a:rPr>
              <a:t>Discharge through main valve continues until system pressure is reduced to the point where spring force can overcome lifting force from sense and boost diaphragm (in this case pressure above/below this diaphragm is slightly different)</a:t>
            </a:r>
          </a:p>
          <a:p>
            <a:pPr lvl="1"/>
            <a:r>
              <a:rPr lang="en-US" sz="1600" dirty="0">
                <a:solidFill>
                  <a:srgbClr val="000000"/>
                </a:solidFill>
                <a:latin typeface="Arial" panose="020B0604020202020204" pitchFamily="34" charset="0"/>
                <a:cs typeface="Arial" panose="020B0604020202020204" pitchFamily="34" charset="0"/>
              </a:rPr>
              <a:t>When pilot begins to close</a:t>
            </a:r>
          </a:p>
          <a:p>
            <a:pPr lvl="2"/>
            <a:r>
              <a:rPr lang="en-US" sz="1400" dirty="0">
                <a:solidFill>
                  <a:srgbClr val="000000"/>
                </a:solidFill>
                <a:latin typeface="Arial" panose="020B0604020202020204" pitchFamily="34" charset="0"/>
                <a:cs typeface="Arial" panose="020B0604020202020204" pitchFamily="34" charset="0"/>
              </a:rPr>
              <a:t>Flow (and relative pressure drop) across fixed and adjustment orifices decreases</a:t>
            </a:r>
          </a:p>
          <a:p>
            <a:pPr lvl="2"/>
            <a:r>
              <a:rPr lang="en-US" sz="1400" dirty="0">
                <a:solidFill>
                  <a:srgbClr val="000000"/>
                </a:solidFill>
                <a:latin typeface="Arial" panose="020B0604020202020204" pitchFamily="34" charset="0"/>
                <a:cs typeface="Arial" panose="020B0604020202020204" pitchFamily="34" charset="0"/>
              </a:rPr>
              <a:t>Sense cavity pressure increases relatively to boost cavity pressure → accelerated pilot closing</a:t>
            </a:r>
          </a:p>
          <a:p>
            <a:pPr lvl="1"/>
            <a:r>
              <a:rPr lang="en-US" sz="1600" dirty="0">
                <a:solidFill>
                  <a:srgbClr val="000000"/>
                </a:solidFill>
                <a:latin typeface="Arial" panose="020B0604020202020204" pitchFamily="34" charset="0"/>
                <a:cs typeface="Arial" panose="020B0604020202020204" pitchFamily="34" charset="0"/>
              </a:rPr>
              <a:t>When pilot fully closed</a:t>
            </a:r>
          </a:p>
          <a:p>
            <a:pPr lvl="2"/>
            <a:r>
              <a:rPr lang="en-US" sz="1400" dirty="0">
                <a:solidFill>
                  <a:srgbClr val="000000"/>
                </a:solidFill>
                <a:latin typeface="Arial" panose="020B0604020202020204" pitchFamily="34" charset="0"/>
                <a:cs typeface="Arial" panose="020B0604020202020204" pitchFamily="34" charset="0"/>
              </a:rPr>
              <a:t>Full pressure loads dome area and valve seat closes</a:t>
            </a:r>
          </a:p>
        </p:txBody>
      </p:sp>
      <p:sp>
        <p:nvSpPr>
          <p:cNvPr id="5" name="Title 6">
            <a:extLst>
              <a:ext uri="{FF2B5EF4-FFF2-40B4-BE49-F238E27FC236}">
                <a16:creationId xmlns:a16="http://schemas.microsoft.com/office/drawing/2014/main" id="{9A56D948-5E41-1A9D-6EC2-BA03D16C5DA7}"/>
              </a:ext>
            </a:extLst>
          </p:cNvPr>
          <p:cNvSpPr txBox="1">
            <a:spLocks/>
          </p:cNvSpPr>
          <p:nvPr/>
        </p:nvSpPr>
        <p:spPr>
          <a:xfrm>
            <a:off x="407202" y="120903"/>
            <a:ext cx="10888661" cy="510656"/>
          </a:xfrm>
          <a:prstGeom prst="rect">
            <a:avLst/>
          </a:prstGeom>
          <a:solidFill>
            <a:schemeClr val="bg1"/>
          </a:solidFill>
        </p:spPr>
        <p:txBody>
          <a:bodyPr vert="horz" lIns="0" tIns="0" rIns="0" bIns="0" rtlCol="0" anchor="t" anchorCtr="0">
            <a:noAutofit/>
          </a:bodyPr>
          <a:lst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a:lstStyle>
          <a:p>
            <a:r>
              <a:rPr lang="en-GB" sz="2800" dirty="0"/>
              <a:t>Pilot-operated relief valves - operations</a:t>
            </a:r>
            <a:endParaRPr lang="en-GB" sz="2800" u="sng" dirty="0"/>
          </a:p>
        </p:txBody>
      </p:sp>
      <p:pic>
        <p:nvPicPr>
          <p:cNvPr id="6" name="Picture 5">
            <a:extLst>
              <a:ext uri="{FF2B5EF4-FFF2-40B4-BE49-F238E27FC236}">
                <a16:creationId xmlns:a16="http://schemas.microsoft.com/office/drawing/2014/main" id="{AE7063B1-8D8F-69E9-1F24-83BA75E6DB30}"/>
              </a:ext>
            </a:extLst>
          </p:cNvPr>
          <p:cNvPicPr>
            <a:picLocks noChangeAspect="1"/>
          </p:cNvPicPr>
          <p:nvPr/>
        </p:nvPicPr>
        <p:blipFill>
          <a:blip r:embed="rId2"/>
          <a:stretch>
            <a:fillRect/>
          </a:stretch>
        </p:blipFill>
        <p:spPr>
          <a:xfrm>
            <a:off x="2606682" y="3592549"/>
            <a:ext cx="6067418" cy="2705365"/>
          </a:xfrm>
          <a:prstGeom prst="rect">
            <a:avLst/>
          </a:prstGeom>
        </p:spPr>
      </p:pic>
    </p:spTree>
    <p:extLst>
      <p:ext uri="{BB962C8B-B14F-4D97-AF65-F5344CB8AC3E}">
        <p14:creationId xmlns:p14="http://schemas.microsoft.com/office/powerpoint/2010/main" val="1535973253"/>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4BED4033-FA7D-7467-C5BB-77FEC85A6220}"/>
              </a:ext>
            </a:extLst>
          </p:cNvPr>
          <p:cNvSpPr>
            <a:spLocks noGrp="1"/>
          </p:cNvSpPr>
          <p:nvPr>
            <p:ph type="dt" sz="half" idx="10"/>
          </p:nvPr>
        </p:nvSpPr>
        <p:spPr/>
        <p:txBody>
          <a:bodyPr/>
          <a:lstStyle/>
          <a:p>
            <a:fld id="{312CAFC2-26B6-134E-85E5-5D171C2C5E12}" type="datetime3">
              <a:rPr lang="en-US" smtClean="0"/>
              <a:t>28 May 2024</a:t>
            </a:fld>
            <a:endParaRPr lang="en-US" dirty="0"/>
          </a:p>
        </p:txBody>
      </p:sp>
      <p:sp>
        <p:nvSpPr>
          <p:cNvPr id="5" name="Footer Placeholder 4">
            <a:extLst>
              <a:ext uri="{FF2B5EF4-FFF2-40B4-BE49-F238E27FC236}">
                <a16:creationId xmlns:a16="http://schemas.microsoft.com/office/drawing/2014/main" id="{EDFC8F41-282F-5498-AE55-0C25D0DC2E81}"/>
              </a:ext>
            </a:extLst>
          </p:cNvPr>
          <p:cNvSpPr>
            <a:spLocks noGrp="1"/>
          </p:cNvSpPr>
          <p:nvPr>
            <p:ph type="ftr" sz="quarter" idx="11"/>
          </p:nvPr>
        </p:nvSpPr>
        <p:spPr/>
        <p:txBody>
          <a:bodyPr/>
          <a:lstStyle/>
          <a:p>
            <a:r>
              <a:rPr lang="en-US"/>
              <a:t>Presenter | Presentation Title</a:t>
            </a:r>
            <a:endParaRPr lang="en-US" dirty="0"/>
          </a:p>
        </p:txBody>
      </p:sp>
      <p:sp>
        <p:nvSpPr>
          <p:cNvPr id="6" name="Slide Number Placeholder 5">
            <a:extLst>
              <a:ext uri="{FF2B5EF4-FFF2-40B4-BE49-F238E27FC236}">
                <a16:creationId xmlns:a16="http://schemas.microsoft.com/office/drawing/2014/main" id="{F0E3A6C7-E175-FA1E-52C3-5D441E9EC4D6}"/>
              </a:ext>
            </a:extLst>
          </p:cNvPr>
          <p:cNvSpPr>
            <a:spLocks noGrp="1"/>
          </p:cNvSpPr>
          <p:nvPr>
            <p:ph type="sldNum" sz="quarter" idx="12"/>
          </p:nvPr>
        </p:nvSpPr>
        <p:spPr/>
        <p:txBody>
          <a:bodyPr/>
          <a:lstStyle/>
          <a:p>
            <a:fld id="{36B5EA5A-BC32-A742-B11B-8E7414D5B535}" type="slidenum">
              <a:rPr lang="en-US" smtClean="0"/>
              <a:pPr/>
              <a:t>49</a:t>
            </a:fld>
            <a:endParaRPr lang="en-US" dirty="0"/>
          </a:p>
        </p:txBody>
      </p:sp>
      <p:sp>
        <p:nvSpPr>
          <p:cNvPr id="2" name="Title 6">
            <a:extLst>
              <a:ext uri="{FF2B5EF4-FFF2-40B4-BE49-F238E27FC236}">
                <a16:creationId xmlns:a16="http://schemas.microsoft.com/office/drawing/2014/main" id="{1D28C73E-1D29-1684-5681-2B57440E9A67}"/>
              </a:ext>
            </a:extLst>
          </p:cNvPr>
          <p:cNvSpPr txBox="1">
            <a:spLocks/>
          </p:cNvSpPr>
          <p:nvPr/>
        </p:nvSpPr>
        <p:spPr>
          <a:xfrm>
            <a:off x="407203" y="120903"/>
            <a:ext cx="7613392" cy="510656"/>
          </a:xfrm>
          <a:prstGeom prst="rect">
            <a:avLst/>
          </a:prstGeom>
          <a:solidFill>
            <a:schemeClr val="bg1"/>
          </a:solidFill>
        </p:spPr>
        <p:txBody>
          <a:bodyPr vert="horz" lIns="0" tIns="0" rIns="0" bIns="0" rtlCol="0" anchor="t" anchorCtr="0">
            <a:noAutofit/>
          </a:bodyPr>
          <a:lst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a:lstStyle>
          <a:p>
            <a:r>
              <a:rPr lang="en-US" sz="2800" dirty="0"/>
              <a:t>3. AAr cryogenics – project development</a:t>
            </a:r>
            <a:endParaRPr lang="en-GB" sz="2800" u="sng" dirty="0"/>
          </a:p>
        </p:txBody>
      </p:sp>
      <p:graphicFrame>
        <p:nvGraphicFramePr>
          <p:cNvPr id="9" name="Table 8">
            <a:extLst>
              <a:ext uri="{FF2B5EF4-FFF2-40B4-BE49-F238E27FC236}">
                <a16:creationId xmlns:a16="http://schemas.microsoft.com/office/drawing/2014/main" id="{8479B069-EEE9-E639-9856-21E67A8478FA}"/>
              </a:ext>
            </a:extLst>
          </p:cNvPr>
          <p:cNvGraphicFramePr>
            <a:graphicFrameLocks noGrp="1"/>
          </p:cNvGraphicFramePr>
          <p:nvPr/>
        </p:nvGraphicFramePr>
        <p:xfrm>
          <a:off x="803275" y="1125538"/>
          <a:ext cx="10585991" cy="4608513"/>
        </p:xfrm>
        <a:graphic>
          <a:graphicData uri="http://schemas.openxmlformats.org/drawingml/2006/table">
            <a:tbl>
              <a:tblPr>
                <a:tableStyleId>{ED083AE6-46FA-4A59-8FB0-9F97EB10719F}</a:tableStyleId>
              </a:tblPr>
              <a:tblGrid>
                <a:gridCol w="1097265">
                  <a:extLst>
                    <a:ext uri="{9D8B030D-6E8A-4147-A177-3AD203B41FA5}">
                      <a16:colId xmlns:a16="http://schemas.microsoft.com/office/drawing/2014/main" val="1168634986"/>
                    </a:ext>
                  </a:extLst>
                </a:gridCol>
                <a:gridCol w="783761">
                  <a:extLst>
                    <a:ext uri="{9D8B030D-6E8A-4147-A177-3AD203B41FA5}">
                      <a16:colId xmlns:a16="http://schemas.microsoft.com/office/drawing/2014/main" val="3233189540"/>
                    </a:ext>
                  </a:extLst>
                </a:gridCol>
                <a:gridCol w="877812">
                  <a:extLst>
                    <a:ext uri="{9D8B030D-6E8A-4147-A177-3AD203B41FA5}">
                      <a16:colId xmlns:a16="http://schemas.microsoft.com/office/drawing/2014/main" val="3715987574"/>
                    </a:ext>
                  </a:extLst>
                </a:gridCol>
                <a:gridCol w="752410">
                  <a:extLst>
                    <a:ext uri="{9D8B030D-6E8A-4147-A177-3AD203B41FA5}">
                      <a16:colId xmlns:a16="http://schemas.microsoft.com/office/drawing/2014/main" val="1003954142"/>
                    </a:ext>
                  </a:extLst>
                </a:gridCol>
                <a:gridCol w="909162">
                  <a:extLst>
                    <a:ext uri="{9D8B030D-6E8A-4147-A177-3AD203B41FA5}">
                      <a16:colId xmlns:a16="http://schemas.microsoft.com/office/drawing/2014/main" val="519287818"/>
                    </a:ext>
                  </a:extLst>
                </a:gridCol>
                <a:gridCol w="836011">
                  <a:extLst>
                    <a:ext uri="{9D8B030D-6E8A-4147-A177-3AD203B41FA5}">
                      <a16:colId xmlns:a16="http://schemas.microsoft.com/office/drawing/2014/main" val="1061138581"/>
                    </a:ext>
                  </a:extLst>
                </a:gridCol>
                <a:gridCol w="992763">
                  <a:extLst>
                    <a:ext uri="{9D8B030D-6E8A-4147-A177-3AD203B41FA5}">
                      <a16:colId xmlns:a16="http://schemas.microsoft.com/office/drawing/2014/main" val="757399647"/>
                    </a:ext>
                  </a:extLst>
                </a:gridCol>
                <a:gridCol w="836011">
                  <a:extLst>
                    <a:ext uri="{9D8B030D-6E8A-4147-A177-3AD203B41FA5}">
                      <a16:colId xmlns:a16="http://schemas.microsoft.com/office/drawing/2014/main" val="1869740718"/>
                    </a:ext>
                  </a:extLst>
                </a:gridCol>
                <a:gridCol w="512057">
                  <a:extLst>
                    <a:ext uri="{9D8B030D-6E8A-4147-A177-3AD203B41FA5}">
                      <a16:colId xmlns:a16="http://schemas.microsoft.com/office/drawing/2014/main" val="3424532970"/>
                    </a:ext>
                  </a:extLst>
                </a:gridCol>
                <a:gridCol w="898712">
                  <a:extLst>
                    <a:ext uri="{9D8B030D-6E8A-4147-A177-3AD203B41FA5}">
                      <a16:colId xmlns:a16="http://schemas.microsoft.com/office/drawing/2014/main" val="975476064"/>
                    </a:ext>
                  </a:extLst>
                </a:gridCol>
                <a:gridCol w="773310">
                  <a:extLst>
                    <a:ext uri="{9D8B030D-6E8A-4147-A177-3AD203B41FA5}">
                      <a16:colId xmlns:a16="http://schemas.microsoft.com/office/drawing/2014/main" val="517490125"/>
                    </a:ext>
                  </a:extLst>
                </a:gridCol>
                <a:gridCol w="470256">
                  <a:extLst>
                    <a:ext uri="{9D8B030D-6E8A-4147-A177-3AD203B41FA5}">
                      <a16:colId xmlns:a16="http://schemas.microsoft.com/office/drawing/2014/main" val="724147505"/>
                    </a:ext>
                  </a:extLst>
                </a:gridCol>
                <a:gridCol w="846461">
                  <a:extLst>
                    <a:ext uri="{9D8B030D-6E8A-4147-A177-3AD203B41FA5}">
                      <a16:colId xmlns:a16="http://schemas.microsoft.com/office/drawing/2014/main" val="1165346249"/>
                    </a:ext>
                  </a:extLst>
                </a:gridCol>
              </a:tblGrid>
              <a:tr h="658359">
                <a:tc rowSpan="3">
                  <a:txBody>
                    <a:bodyPr/>
                    <a:lstStyle/>
                    <a:p>
                      <a:pPr algn="ctr" fontAlgn="ctr"/>
                      <a:r>
                        <a:rPr lang="en-GB" sz="1200" b="1" u="none" strike="noStrike" dirty="0">
                          <a:solidFill>
                            <a:srgbClr val="000000"/>
                          </a:solidFill>
                          <a:effectLst/>
                        </a:rPr>
                        <a:t>CONTRACTS</a:t>
                      </a:r>
                      <a:endParaRPr lang="en-GB" sz="1200" b="1" i="0" u="none" strike="noStrike" dirty="0">
                        <a:solidFill>
                          <a:srgbClr val="000000"/>
                        </a:solidFill>
                        <a:effectLst/>
                        <a:latin typeface="Arial" panose="020B0604020202020204" pitchFamily="34" charset="0"/>
                      </a:endParaRPr>
                    </a:p>
                  </a:txBody>
                  <a:tcPr marL="5225" marR="5225" marT="5225" marB="0" anchor="ctr"/>
                </a:tc>
                <a:tc gridSpan="12">
                  <a:txBody>
                    <a:bodyPr/>
                    <a:lstStyle/>
                    <a:p>
                      <a:pPr algn="ctr" fontAlgn="ctr"/>
                      <a:r>
                        <a:rPr lang="en-GB" sz="1200" b="1" u="none" strike="noStrike" dirty="0">
                          <a:solidFill>
                            <a:srgbClr val="000000"/>
                          </a:solidFill>
                          <a:effectLst/>
                        </a:rPr>
                        <a:t>WORK BREAKDOWN STRUCTURE (WORKING PACKAGES)</a:t>
                      </a:r>
                      <a:endParaRPr lang="en-GB" sz="1200" b="1" i="0" u="none" strike="noStrike" dirty="0">
                        <a:solidFill>
                          <a:srgbClr val="000000"/>
                        </a:solidFill>
                        <a:effectLst/>
                        <a:latin typeface="Arial" panose="020B0604020202020204" pitchFamily="34" charset="0"/>
                      </a:endParaRPr>
                    </a:p>
                  </a:txBody>
                  <a:tcPr marL="5225" marR="5225" marT="5225" marB="0" anchor="ct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2746592176"/>
                  </a:ext>
                </a:extLst>
              </a:tr>
              <a:tr h="658359">
                <a:tc vMerge="1">
                  <a:txBody>
                    <a:bodyPr/>
                    <a:lstStyle/>
                    <a:p>
                      <a:pPr algn="ctr" fontAlgn="ctr"/>
                      <a:endParaRPr lang="en-GB" sz="800" b="1" i="0" u="none" strike="noStrike" dirty="0">
                        <a:solidFill>
                          <a:srgbClr val="000000"/>
                        </a:solidFill>
                        <a:effectLst/>
                        <a:latin typeface="Arial" panose="020B0604020202020204" pitchFamily="34" charset="0"/>
                      </a:endParaRPr>
                    </a:p>
                  </a:txBody>
                  <a:tcPr marL="5225" marR="5225" marT="5225" marB="0" anchor="ctr"/>
                </a:tc>
                <a:tc gridSpan="8">
                  <a:txBody>
                    <a:bodyPr/>
                    <a:lstStyle/>
                    <a:p>
                      <a:pPr algn="ctr" fontAlgn="ctr"/>
                      <a:r>
                        <a:rPr lang="en-GB" sz="1200" u="none" strike="noStrike" dirty="0">
                          <a:solidFill>
                            <a:srgbClr val="000000"/>
                          </a:solidFill>
                          <a:effectLst/>
                        </a:rPr>
                        <a:t>PROJECT DEVELOPMENT</a:t>
                      </a:r>
                      <a:endParaRPr lang="en-GB" sz="1200" b="1" i="0" u="none" strike="noStrike" dirty="0">
                        <a:solidFill>
                          <a:srgbClr val="000000"/>
                        </a:solidFill>
                        <a:effectLst/>
                        <a:latin typeface="Arial" panose="020B0604020202020204" pitchFamily="34" charset="0"/>
                      </a:endParaRPr>
                    </a:p>
                  </a:txBody>
                  <a:tcPr marL="5225" marR="5225" marT="5225" marB="0" anchor="ct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gridSpan="4">
                  <a:txBody>
                    <a:bodyPr/>
                    <a:lstStyle/>
                    <a:p>
                      <a:pPr algn="ctr" fontAlgn="ctr"/>
                      <a:r>
                        <a:rPr lang="en-GB" sz="1200" u="none" strike="noStrike">
                          <a:solidFill>
                            <a:srgbClr val="000000"/>
                          </a:solidFill>
                          <a:effectLst/>
                        </a:rPr>
                        <a:t>CONFIGURATION MANAGEMENT</a:t>
                      </a:r>
                      <a:endParaRPr lang="en-GB" sz="1200" b="1" i="0" u="none" strike="noStrike">
                        <a:solidFill>
                          <a:srgbClr val="000000"/>
                        </a:solidFill>
                        <a:effectLst/>
                        <a:latin typeface="Arial" panose="020B0604020202020204" pitchFamily="34" charset="0"/>
                      </a:endParaRPr>
                    </a:p>
                  </a:txBody>
                  <a:tcPr marL="5225" marR="5225" marT="5225" marB="0" anchor="ctr"/>
                </a:tc>
                <a:tc hMerge="1">
                  <a:txBody>
                    <a:bodyPr/>
                    <a:lstStyle/>
                    <a:p>
                      <a:endParaRPr lang="en-GB"/>
                    </a:p>
                  </a:txBody>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954787613"/>
                  </a:ext>
                </a:extLst>
              </a:tr>
              <a:tr h="658359">
                <a:tc vMerge="1">
                  <a:txBody>
                    <a:bodyPr/>
                    <a:lstStyle/>
                    <a:p>
                      <a:endParaRPr dirty="0"/>
                    </a:p>
                  </a:txBody>
                  <a:tcPr marL="5225" marR="5225" marT="5225" marB="0" anchor="ctr"/>
                </a:tc>
                <a:tc>
                  <a:txBody>
                    <a:bodyPr/>
                    <a:lstStyle/>
                    <a:p>
                      <a:pPr algn="ctr" fontAlgn="ctr"/>
                      <a:r>
                        <a:rPr lang="en-GB" sz="900" u="none" strike="noStrike">
                          <a:solidFill>
                            <a:srgbClr val="000000"/>
                          </a:solidFill>
                          <a:effectLst/>
                        </a:rPr>
                        <a:t>PROCESS</a:t>
                      </a:r>
                      <a:endParaRPr lang="en-GB" sz="900" b="0" i="1" u="none" strike="noStrike">
                        <a:solidFill>
                          <a:srgbClr val="000000"/>
                        </a:solidFill>
                        <a:effectLst/>
                        <a:latin typeface="Arial" panose="020B0604020202020204" pitchFamily="34" charset="0"/>
                      </a:endParaRPr>
                    </a:p>
                  </a:txBody>
                  <a:tcPr marL="5225" marR="5225" marT="5225" marB="0" anchor="ctr"/>
                </a:tc>
                <a:tc>
                  <a:txBody>
                    <a:bodyPr/>
                    <a:lstStyle/>
                    <a:p>
                      <a:pPr algn="ctr" fontAlgn="ctr"/>
                      <a:r>
                        <a:rPr lang="en-GB" sz="900" u="none" strike="noStrike" dirty="0">
                          <a:solidFill>
                            <a:srgbClr val="000000"/>
                          </a:solidFill>
                          <a:effectLst/>
                        </a:rPr>
                        <a:t>INSTRUM.</a:t>
                      </a:r>
                      <a:endParaRPr lang="en-GB" sz="900" b="0" i="1" u="none" strike="noStrike" dirty="0">
                        <a:solidFill>
                          <a:srgbClr val="000000"/>
                        </a:solidFill>
                        <a:effectLst/>
                        <a:latin typeface="Arial" panose="020B0604020202020204" pitchFamily="34" charset="0"/>
                      </a:endParaRPr>
                    </a:p>
                  </a:txBody>
                  <a:tcPr marL="5225" marR="5225" marT="5225" marB="0" anchor="ctr"/>
                </a:tc>
                <a:tc>
                  <a:txBody>
                    <a:bodyPr/>
                    <a:lstStyle/>
                    <a:p>
                      <a:pPr algn="ctr" fontAlgn="ctr"/>
                      <a:r>
                        <a:rPr lang="en-GB" sz="900" u="none" strike="noStrike">
                          <a:solidFill>
                            <a:srgbClr val="000000"/>
                          </a:solidFill>
                          <a:effectLst/>
                        </a:rPr>
                        <a:t>ELECTR. / CONTROL</a:t>
                      </a:r>
                      <a:endParaRPr lang="en-GB" sz="900" b="0" i="1" u="none" strike="noStrike">
                        <a:solidFill>
                          <a:srgbClr val="000000"/>
                        </a:solidFill>
                        <a:effectLst/>
                        <a:latin typeface="Arial" panose="020B0604020202020204" pitchFamily="34" charset="0"/>
                      </a:endParaRPr>
                    </a:p>
                  </a:txBody>
                  <a:tcPr marL="5225" marR="5225" marT="5225" marB="0" anchor="ctr"/>
                </a:tc>
                <a:tc>
                  <a:txBody>
                    <a:bodyPr/>
                    <a:lstStyle/>
                    <a:p>
                      <a:pPr algn="ctr" fontAlgn="ctr"/>
                      <a:r>
                        <a:rPr lang="en-GB" sz="900" u="none" strike="noStrike">
                          <a:solidFill>
                            <a:srgbClr val="000000"/>
                          </a:solidFill>
                          <a:effectLst/>
                        </a:rPr>
                        <a:t>ASSEMBLY, INTEGRATION, TESTS</a:t>
                      </a:r>
                      <a:endParaRPr lang="en-GB" sz="900" b="0" i="1" u="none" strike="noStrike">
                        <a:solidFill>
                          <a:srgbClr val="000000"/>
                        </a:solidFill>
                        <a:effectLst/>
                        <a:latin typeface="Arial" panose="020B0604020202020204" pitchFamily="34" charset="0"/>
                      </a:endParaRPr>
                    </a:p>
                  </a:txBody>
                  <a:tcPr marL="5225" marR="5225" marT="5225" marB="0" anchor="ctr"/>
                </a:tc>
                <a:tc>
                  <a:txBody>
                    <a:bodyPr/>
                    <a:lstStyle/>
                    <a:p>
                      <a:pPr algn="ctr" fontAlgn="ctr"/>
                      <a:r>
                        <a:rPr lang="en-GB" sz="900" u="none" strike="noStrike" dirty="0">
                          <a:solidFill>
                            <a:srgbClr val="000000"/>
                          </a:solidFill>
                          <a:effectLst/>
                        </a:rPr>
                        <a:t>OPERATIONS</a:t>
                      </a:r>
                      <a:endParaRPr lang="en-GB" sz="900" b="0" i="1" u="none" strike="noStrike" dirty="0">
                        <a:solidFill>
                          <a:srgbClr val="000000"/>
                        </a:solidFill>
                        <a:effectLst/>
                        <a:latin typeface="Arial" panose="020B0604020202020204" pitchFamily="34" charset="0"/>
                      </a:endParaRPr>
                    </a:p>
                  </a:txBody>
                  <a:tcPr marL="5225" marR="5225" marT="5225" marB="0" anchor="ctr"/>
                </a:tc>
                <a:tc>
                  <a:txBody>
                    <a:bodyPr/>
                    <a:lstStyle/>
                    <a:p>
                      <a:pPr algn="ctr" fontAlgn="ctr"/>
                      <a:r>
                        <a:rPr lang="en-GB" sz="900" u="none" strike="noStrike">
                          <a:solidFill>
                            <a:srgbClr val="000000"/>
                          </a:solidFill>
                          <a:effectLst/>
                        </a:rPr>
                        <a:t>MANAGEMENT</a:t>
                      </a:r>
                      <a:endParaRPr lang="en-GB" sz="900" b="0" i="1" u="none" strike="noStrike">
                        <a:solidFill>
                          <a:srgbClr val="000000"/>
                        </a:solidFill>
                        <a:effectLst/>
                        <a:latin typeface="Arial" panose="020B0604020202020204" pitchFamily="34" charset="0"/>
                      </a:endParaRPr>
                    </a:p>
                  </a:txBody>
                  <a:tcPr marL="5225" marR="5225" marT="5225" marB="0" anchor="ctr"/>
                </a:tc>
                <a:tc>
                  <a:txBody>
                    <a:bodyPr/>
                    <a:lstStyle/>
                    <a:p>
                      <a:pPr algn="ctr" fontAlgn="ctr"/>
                      <a:r>
                        <a:rPr lang="en-GB" sz="900" u="none" strike="noStrike">
                          <a:solidFill>
                            <a:srgbClr val="000000"/>
                          </a:solidFill>
                          <a:effectLst/>
                        </a:rPr>
                        <a:t>COMMUNIC.</a:t>
                      </a:r>
                      <a:endParaRPr lang="en-GB" sz="900" b="0" i="1" u="none" strike="noStrike">
                        <a:solidFill>
                          <a:srgbClr val="000000"/>
                        </a:solidFill>
                        <a:effectLst/>
                        <a:latin typeface="Arial" panose="020B0604020202020204" pitchFamily="34" charset="0"/>
                      </a:endParaRPr>
                    </a:p>
                  </a:txBody>
                  <a:tcPr marL="5225" marR="5225" marT="5225" marB="0" anchor="ctr"/>
                </a:tc>
                <a:tc>
                  <a:txBody>
                    <a:bodyPr/>
                    <a:lstStyle/>
                    <a:p>
                      <a:pPr algn="ctr" fontAlgn="ctr"/>
                      <a:r>
                        <a:rPr lang="en-GB" sz="900" u="none" strike="noStrike">
                          <a:solidFill>
                            <a:srgbClr val="000000"/>
                          </a:solidFill>
                          <a:effectLst/>
                        </a:rPr>
                        <a:t>SAFETY</a:t>
                      </a:r>
                      <a:endParaRPr lang="en-GB" sz="900" b="0" i="1" u="none" strike="noStrike">
                        <a:solidFill>
                          <a:srgbClr val="000000"/>
                        </a:solidFill>
                        <a:effectLst/>
                        <a:latin typeface="Arial" panose="020B0604020202020204" pitchFamily="34" charset="0"/>
                      </a:endParaRPr>
                    </a:p>
                  </a:txBody>
                  <a:tcPr marL="5225" marR="5225" marT="5225" marB="0" anchor="ctr"/>
                </a:tc>
                <a:tc>
                  <a:txBody>
                    <a:bodyPr/>
                    <a:lstStyle/>
                    <a:p>
                      <a:pPr algn="ctr" fontAlgn="ctr"/>
                      <a:r>
                        <a:rPr lang="en-GB" sz="900" u="none" strike="noStrike">
                          <a:solidFill>
                            <a:srgbClr val="000000"/>
                          </a:solidFill>
                          <a:effectLst/>
                        </a:rPr>
                        <a:t>MECHANICAL, CALCS</a:t>
                      </a:r>
                      <a:endParaRPr lang="en-GB" sz="900" b="0" i="1" u="none" strike="noStrike">
                        <a:solidFill>
                          <a:srgbClr val="000000"/>
                        </a:solidFill>
                        <a:effectLst/>
                        <a:latin typeface="Arial" panose="020B0604020202020204" pitchFamily="34" charset="0"/>
                      </a:endParaRPr>
                    </a:p>
                  </a:txBody>
                  <a:tcPr marL="5225" marR="5225" marT="5225" marB="0" anchor="ctr"/>
                </a:tc>
                <a:tc>
                  <a:txBody>
                    <a:bodyPr/>
                    <a:lstStyle/>
                    <a:p>
                      <a:pPr algn="ctr" fontAlgn="ctr"/>
                      <a:r>
                        <a:rPr lang="en-GB" sz="900" u="none" strike="noStrike">
                          <a:solidFill>
                            <a:srgbClr val="000000"/>
                          </a:solidFill>
                          <a:effectLst/>
                        </a:rPr>
                        <a:t>CAD DESIGN (2D, 3D)</a:t>
                      </a:r>
                      <a:endParaRPr lang="en-GB" sz="900" b="0" i="1" u="none" strike="noStrike">
                        <a:solidFill>
                          <a:srgbClr val="000000"/>
                        </a:solidFill>
                        <a:effectLst/>
                        <a:latin typeface="Arial" panose="020B0604020202020204" pitchFamily="34" charset="0"/>
                      </a:endParaRPr>
                    </a:p>
                  </a:txBody>
                  <a:tcPr marL="5225" marR="5225" marT="5225" marB="0" anchor="ctr"/>
                </a:tc>
                <a:tc>
                  <a:txBody>
                    <a:bodyPr/>
                    <a:lstStyle/>
                    <a:p>
                      <a:pPr algn="ctr" fontAlgn="ctr"/>
                      <a:r>
                        <a:rPr lang="en-GB" sz="900" u="none" strike="noStrike">
                          <a:solidFill>
                            <a:srgbClr val="000000"/>
                          </a:solidFill>
                          <a:effectLst/>
                        </a:rPr>
                        <a:t>PFD, P&amp;ID</a:t>
                      </a:r>
                      <a:endParaRPr lang="en-GB" sz="900" b="0" i="1" u="none" strike="noStrike">
                        <a:solidFill>
                          <a:srgbClr val="000000"/>
                        </a:solidFill>
                        <a:effectLst/>
                        <a:latin typeface="Arial" panose="020B0604020202020204" pitchFamily="34" charset="0"/>
                      </a:endParaRPr>
                    </a:p>
                  </a:txBody>
                  <a:tcPr marL="5225" marR="5225" marT="5225" marB="0" anchor="ctr"/>
                </a:tc>
                <a:tc>
                  <a:txBody>
                    <a:bodyPr/>
                    <a:lstStyle/>
                    <a:p>
                      <a:pPr algn="ctr" fontAlgn="ctr"/>
                      <a:r>
                        <a:rPr lang="en-GB" sz="900" u="none" strike="noStrike">
                          <a:solidFill>
                            <a:srgbClr val="000000"/>
                          </a:solidFill>
                          <a:effectLst/>
                        </a:rPr>
                        <a:t>TECHNICAL SPECS</a:t>
                      </a:r>
                      <a:endParaRPr lang="en-GB" sz="900" b="0" i="1" u="none" strike="noStrike">
                        <a:solidFill>
                          <a:srgbClr val="000000"/>
                        </a:solidFill>
                        <a:effectLst/>
                        <a:latin typeface="Arial" panose="020B0604020202020204" pitchFamily="34" charset="0"/>
                      </a:endParaRPr>
                    </a:p>
                  </a:txBody>
                  <a:tcPr marL="5225" marR="5225" marT="5225" marB="0" anchor="ctr"/>
                </a:tc>
                <a:extLst>
                  <a:ext uri="{0D108BD9-81ED-4DB2-BD59-A6C34878D82A}">
                    <a16:rowId xmlns:a16="http://schemas.microsoft.com/office/drawing/2014/main" val="199654022"/>
                  </a:ext>
                </a:extLst>
              </a:tr>
              <a:tr h="658359">
                <a:tc>
                  <a:txBody>
                    <a:bodyPr/>
                    <a:lstStyle/>
                    <a:p>
                      <a:pPr algn="ctr" fontAlgn="ctr"/>
                      <a:r>
                        <a:rPr lang="en-GB" sz="1000" u="none" strike="noStrike" dirty="0">
                          <a:solidFill>
                            <a:srgbClr val="000000"/>
                          </a:solidFill>
                          <a:effectLst/>
                        </a:rPr>
                        <a:t>CRIOTEC CONTRACT</a:t>
                      </a:r>
                      <a:endParaRPr lang="en-GB" sz="1000" b="0" i="1" u="none" strike="noStrike" dirty="0">
                        <a:solidFill>
                          <a:srgbClr val="000000"/>
                        </a:solidFill>
                        <a:effectLst/>
                        <a:latin typeface="Arial" panose="020B0604020202020204" pitchFamily="34" charset="0"/>
                      </a:endParaRPr>
                    </a:p>
                  </a:txBody>
                  <a:tcPr marL="5225" marR="5225" marT="5225" marB="0" anchor="ctr"/>
                </a:tc>
                <a:tc>
                  <a:txBody>
                    <a:bodyPr/>
                    <a:lstStyle/>
                    <a:p>
                      <a:pPr algn="ctr" fontAlgn="ctr"/>
                      <a:r>
                        <a:rPr lang="en-GB" sz="800" u="none" strike="noStrike" dirty="0">
                          <a:solidFill>
                            <a:srgbClr val="000000"/>
                          </a:solidFill>
                          <a:effectLst/>
                          <a:highlight>
                            <a:srgbClr val="FFC000"/>
                          </a:highlight>
                        </a:rPr>
                        <a:t> </a:t>
                      </a:r>
                      <a:endParaRPr lang="en-GB" sz="800" b="0" i="0" u="none" strike="noStrike" dirty="0">
                        <a:solidFill>
                          <a:srgbClr val="000000"/>
                        </a:solidFill>
                        <a:effectLst/>
                        <a:highlight>
                          <a:srgbClr val="FFC000"/>
                        </a:highlight>
                        <a:latin typeface="Arial" panose="020B0604020202020204" pitchFamily="34" charset="0"/>
                      </a:endParaRPr>
                    </a:p>
                  </a:txBody>
                  <a:tcPr marL="5225" marR="5225" marT="5225" marB="0" anchor="ctr">
                    <a:pattFill prst="wdDnDiag">
                      <a:fgClr>
                        <a:srgbClr val="2166FF"/>
                      </a:fgClr>
                      <a:bgClr>
                        <a:srgbClr val="9E5ECE"/>
                      </a:bgClr>
                    </a:pattFill>
                  </a:tcPr>
                </a:tc>
                <a:tc>
                  <a:txBody>
                    <a:bodyPr/>
                    <a:lstStyle/>
                    <a:p>
                      <a:pPr algn="ctr" fontAlgn="ctr"/>
                      <a:r>
                        <a:rPr lang="en-GB" sz="800" u="none" strike="noStrike" dirty="0">
                          <a:solidFill>
                            <a:srgbClr val="000000"/>
                          </a:solidFill>
                          <a:effectLst/>
                          <a:highlight>
                            <a:srgbClr val="FFC000"/>
                          </a:highlight>
                        </a:rPr>
                        <a:t> </a:t>
                      </a:r>
                      <a:endParaRPr lang="en-GB" sz="800" b="0" i="0" u="none" strike="noStrike" dirty="0">
                        <a:solidFill>
                          <a:srgbClr val="000000"/>
                        </a:solidFill>
                        <a:effectLst/>
                        <a:highlight>
                          <a:srgbClr val="FFC000"/>
                        </a:highlight>
                        <a:latin typeface="Arial" panose="020B0604020202020204" pitchFamily="34" charset="0"/>
                      </a:endParaRPr>
                    </a:p>
                  </a:txBody>
                  <a:tcPr marL="5225" marR="5225" marT="5225" marB="0" anchor="ctr">
                    <a:solidFill>
                      <a:srgbClr val="2166FF"/>
                    </a:solidFill>
                  </a:tcPr>
                </a:tc>
                <a:tc>
                  <a:txBody>
                    <a:bodyPr/>
                    <a:lstStyle/>
                    <a:p>
                      <a:pPr algn="ctr" fontAlgn="ctr"/>
                      <a:r>
                        <a:rPr lang="en-GB" sz="800" u="none" strike="noStrike" dirty="0">
                          <a:solidFill>
                            <a:srgbClr val="000000"/>
                          </a:solidFill>
                          <a:effectLst/>
                        </a:rPr>
                        <a:t> </a:t>
                      </a:r>
                      <a:endParaRPr lang="en-GB" sz="800" b="0" i="0" u="none" strike="noStrike" dirty="0">
                        <a:solidFill>
                          <a:srgbClr val="000000"/>
                        </a:solidFill>
                        <a:effectLst/>
                        <a:latin typeface="Arial" panose="020B0604020202020204" pitchFamily="34" charset="0"/>
                      </a:endParaRPr>
                    </a:p>
                  </a:txBody>
                  <a:tcPr marL="5225" marR="5225" marT="5225" marB="0" anchor="ctr"/>
                </a:tc>
                <a:tc>
                  <a:txBody>
                    <a:bodyPr/>
                    <a:lstStyle/>
                    <a:p>
                      <a:pPr algn="ctr" fontAlgn="ctr"/>
                      <a:r>
                        <a:rPr lang="en-GB" sz="800" u="none" strike="noStrike" dirty="0">
                          <a:solidFill>
                            <a:srgbClr val="000000"/>
                          </a:solidFill>
                          <a:effectLst/>
                          <a:highlight>
                            <a:srgbClr val="FFC000"/>
                          </a:highlight>
                        </a:rPr>
                        <a:t> </a:t>
                      </a:r>
                      <a:endParaRPr lang="en-GB" sz="800" b="0" i="0" u="none" strike="noStrike" dirty="0">
                        <a:solidFill>
                          <a:srgbClr val="000000"/>
                        </a:solidFill>
                        <a:effectLst/>
                        <a:highlight>
                          <a:srgbClr val="FFC000"/>
                        </a:highlight>
                        <a:latin typeface="Arial" panose="020B0604020202020204" pitchFamily="34" charset="0"/>
                      </a:endParaRPr>
                    </a:p>
                  </a:txBody>
                  <a:tcPr marL="5225" marR="5225" marT="5225" marB="0" anchor="ctr">
                    <a:solidFill>
                      <a:srgbClr val="2166FF"/>
                    </a:solidFill>
                  </a:tcPr>
                </a:tc>
                <a:tc>
                  <a:txBody>
                    <a:bodyPr/>
                    <a:lstStyle/>
                    <a:p>
                      <a:pPr algn="ctr" fontAlgn="ctr"/>
                      <a:r>
                        <a:rPr lang="en-GB" sz="800" u="none" strike="noStrike" dirty="0">
                          <a:solidFill>
                            <a:srgbClr val="000000"/>
                          </a:solidFill>
                          <a:effectLst/>
                        </a:rPr>
                        <a:t> </a:t>
                      </a:r>
                      <a:endParaRPr lang="en-GB" sz="800" b="0" i="0" u="none" strike="noStrike" dirty="0">
                        <a:solidFill>
                          <a:srgbClr val="000000"/>
                        </a:solidFill>
                        <a:effectLst/>
                        <a:latin typeface="Arial" panose="020B0604020202020204" pitchFamily="34" charset="0"/>
                      </a:endParaRPr>
                    </a:p>
                  </a:txBody>
                  <a:tcPr marL="5225" marR="5225" marT="5225" marB="0" anchor="ct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en-GB" sz="800" u="none" strike="noStrike" dirty="0">
                          <a:solidFill>
                            <a:srgbClr val="000000"/>
                          </a:solidFill>
                          <a:effectLst/>
                          <a:highlight>
                            <a:srgbClr val="70AD47"/>
                          </a:highlight>
                        </a:rPr>
                        <a:t> </a:t>
                      </a:r>
                      <a:endParaRPr lang="en-GB" sz="800" b="0" i="0" u="none" strike="noStrike" dirty="0">
                        <a:solidFill>
                          <a:srgbClr val="000000"/>
                        </a:solidFill>
                        <a:effectLst/>
                        <a:highlight>
                          <a:srgbClr val="70AD47"/>
                        </a:highlight>
                        <a:latin typeface="Arial" panose="020B0604020202020204" pitchFamily="34" charset="0"/>
                      </a:endParaRPr>
                    </a:p>
                  </a:txBody>
                  <a:tcPr marL="5225" marR="5225" marT="5225" marB="0" anchor="ctr">
                    <a:pattFill prst="wdDnDiag">
                      <a:fgClr>
                        <a:srgbClr val="2166FF"/>
                      </a:fgClr>
                      <a:bgClr>
                        <a:srgbClr val="9E5ECE"/>
                      </a:bgClr>
                    </a:patt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en-GB" sz="800" u="none" strike="noStrike" dirty="0">
                          <a:solidFill>
                            <a:srgbClr val="000000"/>
                          </a:solidFill>
                          <a:effectLst/>
                          <a:highlight>
                            <a:srgbClr val="70AD47"/>
                          </a:highlight>
                        </a:rPr>
                        <a:t> </a:t>
                      </a:r>
                      <a:endParaRPr lang="en-GB" sz="800" b="0" i="0" u="none" strike="noStrike" dirty="0">
                        <a:solidFill>
                          <a:srgbClr val="000000"/>
                        </a:solidFill>
                        <a:effectLst/>
                        <a:highlight>
                          <a:srgbClr val="70AD47"/>
                        </a:highlight>
                        <a:latin typeface="Arial" panose="020B0604020202020204" pitchFamily="34" charset="0"/>
                      </a:endParaRPr>
                    </a:p>
                    <a:p>
                      <a:pPr algn="ctr" fontAlgn="ctr"/>
                      <a:endParaRPr lang="en-GB" sz="800" b="0" i="0" u="none" strike="noStrike" dirty="0">
                        <a:solidFill>
                          <a:srgbClr val="000000"/>
                        </a:solidFill>
                        <a:effectLst/>
                        <a:highlight>
                          <a:srgbClr val="70AD47"/>
                        </a:highlight>
                        <a:latin typeface="Arial" panose="020B0604020202020204" pitchFamily="34" charset="0"/>
                      </a:endParaRPr>
                    </a:p>
                  </a:txBody>
                  <a:tcPr marL="5225" marR="5225" marT="5225" marB="0" anchor="ctr">
                    <a:pattFill prst="wdDnDiag">
                      <a:fgClr>
                        <a:srgbClr val="2166FF"/>
                      </a:fgClr>
                      <a:bgClr>
                        <a:srgbClr val="9E5ECE"/>
                      </a:bgClr>
                    </a:pattFill>
                  </a:tcPr>
                </a:tc>
                <a:tc>
                  <a:txBody>
                    <a:bodyPr/>
                    <a:lstStyle/>
                    <a:p>
                      <a:pPr algn="ctr" fontAlgn="ctr"/>
                      <a:r>
                        <a:rPr lang="en-GB" sz="800" u="none" strike="noStrike" dirty="0">
                          <a:solidFill>
                            <a:srgbClr val="000000"/>
                          </a:solidFill>
                          <a:effectLst/>
                          <a:highlight>
                            <a:srgbClr val="FFC000"/>
                          </a:highlight>
                        </a:rPr>
                        <a:t> </a:t>
                      </a:r>
                      <a:endParaRPr lang="en-GB" sz="800" b="0" i="0" u="none" strike="noStrike" dirty="0">
                        <a:solidFill>
                          <a:srgbClr val="000000"/>
                        </a:solidFill>
                        <a:effectLst/>
                        <a:highlight>
                          <a:srgbClr val="FFC000"/>
                        </a:highlight>
                        <a:latin typeface="Arial" panose="020B0604020202020204" pitchFamily="34" charset="0"/>
                      </a:endParaRPr>
                    </a:p>
                  </a:txBody>
                  <a:tcPr marL="5225" marR="5225" marT="5225" marB="0" anchor="ctr">
                    <a:solidFill>
                      <a:srgbClr val="2166FF"/>
                    </a:solidFill>
                  </a:tcPr>
                </a:tc>
                <a:tc>
                  <a:txBody>
                    <a:bodyPr/>
                    <a:lstStyle/>
                    <a:p>
                      <a:pPr algn="ctr" fontAlgn="ctr"/>
                      <a:r>
                        <a:rPr lang="en-GB" sz="800" u="none" strike="noStrike" dirty="0">
                          <a:solidFill>
                            <a:srgbClr val="000000"/>
                          </a:solidFill>
                          <a:effectLst/>
                          <a:highlight>
                            <a:srgbClr val="FFC000"/>
                          </a:highlight>
                        </a:rPr>
                        <a:t> </a:t>
                      </a:r>
                      <a:endParaRPr lang="en-GB" sz="800" b="0" i="0" u="none" strike="noStrike" dirty="0">
                        <a:solidFill>
                          <a:srgbClr val="000000"/>
                        </a:solidFill>
                        <a:effectLst/>
                        <a:highlight>
                          <a:srgbClr val="FFC000"/>
                        </a:highlight>
                        <a:latin typeface="Arial" panose="020B0604020202020204" pitchFamily="34" charset="0"/>
                      </a:endParaRPr>
                    </a:p>
                  </a:txBody>
                  <a:tcPr marL="5225" marR="5225" marT="5225" marB="0" anchor="ctr">
                    <a:solidFill>
                      <a:srgbClr val="2166FF"/>
                    </a:solidFill>
                  </a:tcPr>
                </a:tc>
                <a:tc>
                  <a:txBody>
                    <a:bodyPr/>
                    <a:lstStyle/>
                    <a:p>
                      <a:pPr algn="ctr" fontAlgn="ctr"/>
                      <a:r>
                        <a:rPr lang="en-GB" sz="800" u="none" strike="noStrike" dirty="0">
                          <a:solidFill>
                            <a:srgbClr val="000000"/>
                          </a:solidFill>
                          <a:effectLst/>
                          <a:highlight>
                            <a:srgbClr val="FFC000"/>
                          </a:highlight>
                        </a:rPr>
                        <a:t> </a:t>
                      </a:r>
                      <a:endParaRPr lang="en-GB" sz="800" b="0" i="0" u="none" strike="noStrike" dirty="0">
                        <a:solidFill>
                          <a:srgbClr val="000000"/>
                        </a:solidFill>
                        <a:effectLst/>
                        <a:highlight>
                          <a:srgbClr val="FFC000"/>
                        </a:highlight>
                        <a:latin typeface="Arial" panose="020B0604020202020204" pitchFamily="34" charset="0"/>
                      </a:endParaRPr>
                    </a:p>
                  </a:txBody>
                  <a:tcPr marL="5225" marR="5225" marT="5225" marB="0" anchor="ctr">
                    <a:solidFill>
                      <a:srgbClr val="2166FF"/>
                    </a:solidFill>
                  </a:tcPr>
                </a:tc>
                <a:tc>
                  <a:txBody>
                    <a:bodyPr/>
                    <a:lstStyle/>
                    <a:p>
                      <a:pPr algn="ctr" fontAlgn="ctr"/>
                      <a:r>
                        <a:rPr lang="en-GB" sz="800" u="none" strike="noStrike" dirty="0">
                          <a:solidFill>
                            <a:srgbClr val="000000"/>
                          </a:solidFill>
                          <a:effectLst/>
                          <a:highlight>
                            <a:srgbClr val="70AD47"/>
                          </a:highlight>
                        </a:rPr>
                        <a:t> </a:t>
                      </a:r>
                      <a:endParaRPr lang="en-GB" sz="800" b="0" i="0" u="none" strike="noStrike" dirty="0">
                        <a:solidFill>
                          <a:srgbClr val="000000"/>
                        </a:solidFill>
                        <a:effectLst/>
                        <a:highlight>
                          <a:srgbClr val="70AD47"/>
                        </a:highlight>
                        <a:latin typeface="Arial" panose="020B0604020202020204" pitchFamily="34" charset="0"/>
                      </a:endParaRPr>
                    </a:p>
                  </a:txBody>
                  <a:tcPr marL="5225" marR="5225" marT="5225" marB="0" anchor="ctr">
                    <a:solidFill>
                      <a:srgbClr val="9E5ECE"/>
                    </a:solidFill>
                  </a:tcPr>
                </a:tc>
                <a:tc>
                  <a:txBody>
                    <a:bodyPr/>
                    <a:lstStyle/>
                    <a:p>
                      <a:pPr algn="ctr" fontAlgn="ctr"/>
                      <a:r>
                        <a:rPr lang="en-GB" sz="800" u="none" strike="noStrike" dirty="0">
                          <a:solidFill>
                            <a:srgbClr val="000000"/>
                          </a:solidFill>
                          <a:effectLst/>
                          <a:highlight>
                            <a:srgbClr val="70AD47"/>
                          </a:highlight>
                        </a:rPr>
                        <a:t> </a:t>
                      </a:r>
                      <a:endParaRPr lang="en-GB" sz="800" b="0" i="0" u="none" strike="noStrike" dirty="0">
                        <a:solidFill>
                          <a:srgbClr val="000000"/>
                        </a:solidFill>
                        <a:effectLst/>
                        <a:highlight>
                          <a:srgbClr val="70AD47"/>
                        </a:highlight>
                        <a:latin typeface="Arial" panose="020B0604020202020204" pitchFamily="34" charset="0"/>
                      </a:endParaRPr>
                    </a:p>
                  </a:txBody>
                  <a:tcPr marL="5225" marR="5225" marT="5225" marB="0" anchor="ctr">
                    <a:solidFill>
                      <a:srgbClr val="9E5ECE"/>
                    </a:solidFill>
                  </a:tcPr>
                </a:tc>
                <a:extLst>
                  <a:ext uri="{0D108BD9-81ED-4DB2-BD59-A6C34878D82A}">
                    <a16:rowId xmlns:a16="http://schemas.microsoft.com/office/drawing/2014/main" val="340451252"/>
                  </a:ext>
                </a:extLst>
              </a:tr>
              <a:tr h="658359">
                <a:tc>
                  <a:txBody>
                    <a:bodyPr/>
                    <a:lstStyle/>
                    <a:p>
                      <a:pPr algn="ctr" fontAlgn="ctr"/>
                      <a:r>
                        <a:rPr lang="en-GB" sz="1000" u="none" strike="noStrike" dirty="0">
                          <a:solidFill>
                            <a:srgbClr val="000000"/>
                          </a:solidFill>
                          <a:effectLst/>
                        </a:rPr>
                        <a:t>WARM PANEL</a:t>
                      </a:r>
                      <a:endParaRPr lang="en-GB" sz="1000" b="0" i="1" u="none" strike="noStrike" dirty="0">
                        <a:solidFill>
                          <a:srgbClr val="000000"/>
                        </a:solidFill>
                        <a:effectLst/>
                        <a:latin typeface="Arial" panose="020B0604020202020204" pitchFamily="34" charset="0"/>
                      </a:endParaRPr>
                    </a:p>
                  </a:txBody>
                  <a:tcPr marL="5225" marR="5225" marT="5225" marB="0" anchor="ctr"/>
                </a:tc>
                <a:tc>
                  <a:txBody>
                    <a:bodyPr/>
                    <a:lstStyle/>
                    <a:p>
                      <a:pPr algn="ctr" fontAlgn="ctr"/>
                      <a:r>
                        <a:rPr lang="en-GB" sz="800" u="none" strike="noStrike" dirty="0">
                          <a:solidFill>
                            <a:srgbClr val="000000"/>
                          </a:solidFill>
                          <a:effectLst/>
                          <a:highlight>
                            <a:srgbClr val="70AD47"/>
                          </a:highlight>
                        </a:rPr>
                        <a:t> </a:t>
                      </a:r>
                      <a:endParaRPr lang="en-GB" sz="800" b="0" i="0" u="none" strike="noStrike" dirty="0">
                        <a:solidFill>
                          <a:srgbClr val="000000"/>
                        </a:solidFill>
                        <a:effectLst/>
                        <a:highlight>
                          <a:srgbClr val="70AD47"/>
                        </a:highlight>
                        <a:latin typeface="Arial" panose="020B0604020202020204" pitchFamily="34" charset="0"/>
                      </a:endParaRPr>
                    </a:p>
                  </a:txBody>
                  <a:tcPr marL="5225" marR="5225" marT="5225" marB="0" anchor="ctr">
                    <a:solidFill>
                      <a:srgbClr val="9E5ECE"/>
                    </a:solidFill>
                  </a:tcPr>
                </a:tc>
                <a:tc>
                  <a:txBody>
                    <a:bodyPr/>
                    <a:lstStyle/>
                    <a:p>
                      <a:pPr algn="ctr" fontAlgn="ctr"/>
                      <a:r>
                        <a:rPr lang="en-GB" sz="800" u="none" strike="noStrike" dirty="0">
                          <a:solidFill>
                            <a:srgbClr val="000000"/>
                          </a:solidFill>
                          <a:effectLst/>
                          <a:highlight>
                            <a:srgbClr val="70AD47"/>
                          </a:highlight>
                        </a:rPr>
                        <a:t> </a:t>
                      </a:r>
                      <a:endParaRPr lang="en-GB" sz="800" b="0" i="0" u="none" strike="noStrike" dirty="0">
                        <a:solidFill>
                          <a:srgbClr val="000000"/>
                        </a:solidFill>
                        <a:effectLst/>
                        <a:highlight>
                          <a:srgbClr val="70AD47"/>
                        </a:highlight>
                        <a:latin typeface="Arial" panose="020B0604020202020204" pitchFamily="34" charset="0"/>
                      </a:endParaRPr>
                    </a:p>
                  </a:txBody>
                  <a:tcPr marL="5225" marR="5225" marT="5225" marB="0" anchor="ctr">
                    <a:solidFill>
                      <a:srgbClr val="9E5ECE"/>
                    </a:solidFill>
                  </a:tcPr>
                </a:tc>
                <a:tc>
                  <a:txBody>
                    <a:bodyPr/>
                    <a:lstStyle/>
                    <a:p>
                      <a:pPr algn="ctr" fontAlgn="ctr"/>
                      <a:r>
                        <a:rPr lang="en-GB" sz="800" u="none" strike="noStrike" dirty="0">
                          <a:solidFill>
                            <a:srgbClr val="000000"/>
                          </a:solidFill>
                          <a:effectLst/>
                        </a:rPr>
                        <a:t> </a:t>
                      </a:r>
                      <a:endParaRPr lang="en-GB" sz="800" b="0" i="0" u="none" strike="noStrike" dirty="0">
                        <a:solidFill>
                          <a:srgbClr val="000000"/>
                        </a:solidFill>
                        <a:effectLst/>
                        <a:latin typeface="Arial" panose="020B0604020202020204" pitchFamily="34" charset="0"/>
                      </a:endParaRPr>
                    </a:p>
                  </a:txBody>
                  <a:tcPr marL="5225" marR="5225" marT="5225" marB="0" anchor="ctr"/>
                </a:tc>
                <a:tc>
                  <a:txBody>
                    <a:bodyPr/>
                    <a:lstStyle/>
                    <a:p>
                      <a:pPr algn="ctr" fontAlgn="ctr"/>
                      <a:r>
                        <a:rPr lang="en-GB" sz="800" u="none" strike="noStrike" dirty="0">
                          <a:solidFill>
                            <a:srgbClr val="000000"/>
                          </a:solidFill>
                          <a:effectLst/>
                          <a:highlight>
                            <a:srgbClr val="70AD47"/>
                          </a:highlight>
                        </a:rPr>
                        <a:t> </a:t>
                      </a:r>
                      <a:endParaRPr lang="en-GB" sz="800" b="0" i="0" u="none" strike="noStrike" dirty="0">
                        <a:solidFill>
                          <a:srgbClr val="000000"/>
                        </a:solidFill>
                        <a:effectLst/>
                        <a:highlight>
                          <a:srgbClr val="70AD47"/>
                        </a:highlight>
                        <a:latin typeface="Arial" panose="020B0604020202020204" pitchFamily="34" charset="0"/>
                      </a:endParaRPr>
                    </a:p>
                  </a:txBody>
                  <a:tcPr marL="5225" marR="5225" marT="5225" marB="0" anchor="ctr">
                    <a:solidFill>
                      <a:srgbClr val="9E5ECE"/>
                    </a:solidFill>
                  </a:tcPr>
                </a:tc>
                <a:tc>
                  <a:txBody>
                    <a:bodyPr/>
                    <a:lstStyle/>
                    <a:p>
                      <a:pPr algn="ctr" fontAlgn="ctr"/>
                      <a:r>
                        <a:rPr lang="en-GB" sz="800" u="none" strike="noStrike" dirty="0">
                          <a:solidFill>
                            <a:srgbClr val="000000"/>
                          </a:solidFill>
                          <a:effectLst/>
                        </a:rPr>
                        <a:t> </a:t>
                      </a:r>
                      <a:endParaRPr lang="en-GB" sz="800" b="0" i="0" u="none" strike="noStrike" dirty="0">
                        <a:solidFill>
                          <a:srgbClr val="000000"/>
                        </a:solidFill>
                        <a:effectLst/>
                        <a:latin typeface="Arial" panose="020B0604020202020204" pitchFamily="34" charset="0"/>
                      </a:endParaRPr>
                    </a:p>
                  </a:txBody>
                  <a:tcPr marL="5225" marR="5225" marT="5225" marB="0" anchor="ctr"/>
                </a:tc>
                <a:tc>
                  <a:txBody>
                    <a:bodyPr/>
                    <a:lstStyle/>
                    <a:p>
                      <a:pPr algn="ctr" fontAlgn="ctr"/>
                      <a:r>
                        <a:rPr lang="en-GB" sz="800" u="none" strike="noStrike" dirty="0">
                          <a:solidFill>
                            <a:srgbClr val="000000"/>
                          </a:solidFill>
                          <a:effectLst/>
                          <a:highlight>
                            <a:srgbClr val="70AD47"/>
                          </a:highlight>
                        </a:rPr>
                        <a:t> </a:t>
                      </a:r>
                      <a:endParaRPr lang="en-GB" sz="800" b="0" i="0" u="none" strike="noStrike" dirty="0">
                        <a:solidFill>
                          <a:srgbClr val="000000"/>
                        </a:solidFill>
                        <a:effectLst/>
                        <a:highlight>
                          <a:srgbClr val="70AD47"/>
                        </a:highlight>
                        <a:latin typeface="Arial" panose="020B0604020202020204" pitchFamily="34" charset="0"/>
                      </a:endParaRPr>
                    </a:p>
                  </a:txBody>
                  <a:tcPr marL="5225" marR="5225" marT="5225" marB="0" anchor="ctr">
                    <a:solidFill>
                      <a:srgbClr val="9E5ECE"/>
                    </a:solidFill>
                  </a:tcPr>
                </a:tc>
                <a:tc>
                  <a:txBody>
                    <a:bodyPr/>
                    <a:lstStyle/>
                    <a:p>
                      <a:pPr algn="ctr" fontAlgn="ctr"/>
                      <a:r>
                        <a:rPr lang="en-GB" sz="800" u="none" strike="noStrike" dirty="0">
                          <a:solidFill>
                            <a:srgbClr val="000000"/>
                          </a:solidFill>
                          <a:effectLst/>
                          <a:highlight>
                            <a:srgbClr val="70AD47"/>
                          </a:highlight>
                        </a:rPr>
                        <a:t> </a:t>
                      </a:r>
                      <a:endParaRPr lang="en-GB" sz="800" b="0" i="0" u="none" strike="noStrike" dirty="0">
                        <a:solidFill>
                          <a:srgbClr val="000000"/>
                        </a:solidFill>
                        <a:effectLst/>
                        <a:highlight>
                          <a:srgbClr val="70AD47"/>
                        </a:highlight>
                        <a:latin typeface="Arial" panose="020B0604020202020204" pitchFamily="34" charset="0"/>
                      </a:endParaRPr>
                    </a:p>
                  </a:txBody>
                  <a:tcPr marL="5225" marR="5225" marT="5225" marB="0" anchor="ctr">
                    <a:solidFill>
                      <a:srgbClr val="9E5ECE"/>
                    </a:solidFill>
                  </a:tcPr>
                </a:tc>
                <a:tc>
                  <a:txBody>
                    <a:bodyPr/>
                    <a:lstStyle/>
                    <a:p>
                      <a:pPr algn="ctr" fontAlgn="ctr"/>
                      <a:r>
                        <a:rPr lang="en-GB" sz="800" u="none" strike="noStrike" dirty="0">
                          <a:solidFill>
                            <a:srgbClr val="000000"/>
                          </a:solidFill>
                          <a:effectLst/>
                          <a:highlight>
                            <a:srgbClr val="70AD47"/>
                          </a:highlight>
                        </a:rPr>
                        <a:t> </a:t>
                      </a:r>
                      <a:endParaRPr lang="en-GB" sz="800" b="0" i="0" u="none" strike="noStrike" dirty="0">
                        <a:solidFill>
                          <a:srgbClr val="000000"/>
                        </a:solidFill>
                        <a:effectLst/>
                        <a:highlight>
                          <a:srgbClr val="70AD47"/>
                        </a:highlight>
                        <a:latin typeface="Arial" panose="020B0604020202020204" pitchFamily="34" charset="0"/>
                      </a:endParaRPr>
                    </a:p>
                  </a:txBody>
                  <a:tcPr marL="5225" marR="5225" marT="5225" marB="0" anchor="ctr">
                    <a:solidFill>
                      <a:srgbClr val="9E5ECE"/>
                    </a:solidFill>
                  </a:tcPr>
                </a:tc>
                <a:tc>
                  <a:txBody>
                    <a:bodyPr/>
                    <a:lstStyle/>
                    <a:p>
                      <a:pPr algn="ctr" fontAlgn="ctr"/>
                      <a:r>
                        <a:rPr lang="en-GB" sz="800" u="none" strike="noStrike" dirty="0">
                          <a:solidFill>
                            <a:srgbClr val="000000"/>
                          </a:solidFill>
                          <a:effectLst/>
                          <a:highlight>
                            <a:srgbClr val="70AD47"/>
                          </a:highlight>
                        </a:rPr>
                        <a:t> </a:t>
                      </a:r>
                      <a:endParaRPr lang="en-GB" sz="800" b="0" i="0" u="none" strike="noStrike" dirty="0">
                        <a:solidFill>
                          <a:srgbClr val="000000"/>
                        </a:solidFill>
                        <a:effectLst/>
                        <a:highlight>
                          <a:srgbClr val="70AD47"/>
                        </a:highlight>
                        <a:latin typeface="Arial" panose="020B0604020202020204" pitchFamily="34" charset="0"/>
                      </a:endParaRPr>
                    </a:p>
                  </a:txBody>
                  <a:tcPr marL="5225" marR="5225" marT="5225" marB="0" anchor="ctr">
                    <a:solidFill>
                      <a:srgbClr val="9E5ECE"/>
                    </a:solidFill>
                  </a:tcPr>
                </a:tc>
                <a:tc>
                  <a:txBody>
                    <a:bodyPr/>
                    <a:lstStyle/>
                    <a:p>
                      <a:pPr algn="ctr" fontAlgn="ctr"/>
                      <a:r>
                        <a:rPr lang="en-GB" sz="800" u="none" strike="noStrike" dirty="0">
                          <a:solidFill>
                            <a:srgbClr val="000000"/>
                          </a:solidFill>
                          <a:effectLst/>
                          <a:highlight>
                            <a:srgbClr val="70AD47"/>
                          </a:highlight>
                        </a:rPr>
                        <a:t> </a:t>
                      </a:r>
                      <a:endParaRPr lang="en-GB" sz="800" b="0" i="0" u="none" strike="noStrike" dirty="0">
                        <a:solidFill>
                          <a:srgbClr val="000000"/>
                        </a:solidFill>
                        <a:effectLst/>
                        <a:highlight>
                          <a:srgbClr val="70AD47"/>
                        </a:highlight>
                        <a:latin typeface="Arial" panose="020B0604020202020204" pitchFamily="34" charset="0"/>
                      </a:endParaRPr>
                    </a:p>
                  </a:txBody>
                  <a:tcPr marL="5225" marR="5225" marT="5225" marB="0" anchor="ctr">
                    <a:solidFill>
                      <a:srgbClr val="9E5ECE"/>
                    </a:solidFill>
                  </a:tcPr>
                </a:tc>
                <a:tc>
                  <a:txBody>
                    <a:bodyPr/>
                    <a:lstStyle/>
                    <a:p>
                      <a:pPr algn="ctr" fontAlgn="ctr"/>
                      <a:r>
                        <a:rPr lang="en-GB" sz="800" u="none" strike="noStrike" dirty="0">
                          <a:solidFill>
                            <a:srgbClr val="000000"/>
                          </a:solidFill>
                          <a:effectLst/>
                          <a:highlight>
                            <a:srgbClr val="70AD47"/>
                          </a:highlight>
                        </a:rPr>
                        <a:t> </a:t>
                      </a:r>
                      <a:endParaRPr lang="en-GB" sz="800" b="0" i="0" u="none" strike="noStrike" dirty="0">
                        <a:solidFill>
                          <a:srgbClr val="000000"/>
                        </a:solidFill>
                        <a:effectLst/>
                        <a:highlight>
                          <a:srgbClr val="70AD47"/>
                        </a:highlight>
                        <a:latin typeface="Arial" panose="020B0604020202020204" pitchFamily="34" charset="0"/>
                      </a:endParaRPr>
                    </a:p>
                  </a:txBody>
                  <a:tcPr marL="5225" marR="5225" marT="5225" marB="0" anchor="ctr">
                    <a:solidFill>
                      <a:srgbClr val="9E5ECE"/>
                    </a:solidFill>
                  </a:tcPr>
                </a:tc>
                <a:tc>
                  <a:txBody>
                    <a:bodyPr/>
                    <a:lstStyle/>
                    <a:p>
                      <a:pPr algn="ctr" fontAlgn="ctr"/>
                      <a:r>
                        <a:rPr lang="en-GB" sz="800" u="none" strike="noStrike" dirty="0">
                          <a:solidFill>
                            <a:srgbClr val="000000"/>
                          </a:solidFill>
                          <a:effectLst/>
                          <a:highlight>
                            <a:srgbClr val="70AD47"/>
                          </a:highlight>
                        </a:rPr>
                        <a:t> </a:t>
                      </a:r>
                      <a:endParaRPr lang="en-GB" sz="800" b="0" i="0" u="none" strike="noStrike" dirty="0">
                        <a:solidFill>
                          <a:srgbClr val="000000"/>
                        </a:solidFill>
                        <a:effectLst/>
                        <a:highlight>
                          <a:srgbClr val="70AD47"/>
                        </a:highlight>
                        <a:latin typeface="Arial" panose="020B0604020202020204" pitchFamily="34" charset="0"/>
                      </a:endParaRPr>
                    </a:p>
                  </a:txBody>
                  <a:tcPr marL="5225" marR="5225" marT="5225" marB="0" anchor="ctr">
                    <a:solidFill>
                      <a:srgbClr val="9E5ECE"/>
                    </a:solidFill>
                  </a:tcPr>
                </a:tc>
                <a:extLst>
                  <a:ext uri="{0D108BD9-81ED-4DB2-BD59-A6C34878D82A}">
                    <a16:rowId xmlns:a16="http://schemas.microsoft.com/office/drawing/2014/main" val="403653320"/>
                  </a:ext>
                </a:extLst>
              </a:tr>
              <a:tr h="658359">
                <a:tc>
                  <a:txBody>
                    <a:bodyPr/>
                    <a:lstStyle/>
                    <a:p>
                      <a:pPr algn="ctr" fontAlgn="ctr"/>
                      <a:r>
                        <a:rPr lang="en-GB" sz="1000" u="none" strike="noStrike" dirty="0">
                          <a:solidFill>
                            <a:srgbClr val="000000"/>
                          </a:solidFill>
                          <a:effectLst/>
                        </a:rPr>
                        <a:t>CRYOSTAT MEMBRANE VALVES</a:t>
                      </a:r>
                      <a:endParaRPr lang="en-GB" sz="1000" b="0" i="1" u="none" strike="noStrike" dirty="0">
                        <a:solidFill>
                          <a:srgbClr val="000000"/>
                        </a:solidFill>
                        <a:effectLst/>
                        <a:latin typeface="Arial" panose="020B0604020202020204" pitchFamily="34" charset="0"/>
                      </a:endParaRPr>
                    </a:p>
                  </a:txBody>
                  <a:tcPr marL="5225" marR="5225" marT="5225" marB="0" anchor="ctr"/>
                </a:tc>
                <a:tc>
                  <a:txBody>
                    <a:bodyPr/>
                    <a:lstStyle/>
                    <a:p>
                      <a:pPr algn="ctr" fontAlgn="ctr"/>
                      <a:r>
                        <a:rPr lang="en-GB" sz="800" u="none" strike="noStrike" dirty="0">
                          <a:solidFill>
                            <a:srgbClr val="000000"/>
                          </a:solidFill>
                          <a:effectLst/>
                          <a:highlight>
                            <a:srgbClr val="70AD47"/>
                          </a:highlight>
                        </a:rPr>
                        <a:t> </a:t>
                      </a:r>
                    </a:p>
                  </a:txBody>
                  <a:tcPr marL="5225" marR="5225" marT="5225" marB="0" anchor="ctr">
                    <a:solidFill>
                      <a:srgbClr val="9E5ECE"/>
                    </a:solidFill>
                  </a:tcPr>
                </a:tc>
                <a:tc>
                  <a:txBody>
                    <a:bodyPr/>
                    <a:lstStyle/>
                    <a:p>
                      <a:pPr algn="ctr" fontAlgn="ctr"/>
                      <a:r>
                        <a:rPr lang="en-GB" sz="800" u="none" strike="noStrike" dirty="0">
                          <a:solidFill>
                            <a:srgbClr val="000000"/>
                          </a:solidFill>
                          <a:effectLst/>
                          <a:highlight>
                            <a:srgbClr val="70AD47"/>
                          </a:highlight>
                        </a:rPr>
                        <a:t> </a:t>
                      </a:r>
                      <a:endParaRPr lang="en-GB" sz="800" b="0" i="0" u="none" strike="noStrike" dirty="0">
                        <a:solidFill>
                          <a:srgbClr val="000000"/>
                        </a:solidFill>
                        <a:effectLst/>
                        <a:highlight>
                          <a:srgbClr val="70AD47"/>
                        </a:highlight>
                        <a:latin typeface="Arial" panose="020B0604020202020204" pitchFamily="34" charset="0"/>
                      </a:endParaRPr>
                    </a:p>
                  </a:txBody>
                  <a:tcPr marL="5225" marR="5225" marT="5225" marB="0" anchor="ctr">
                    <a:solidFill>
                      <a:srgbClr val="9E5ECE"/>
                    </a:solidFill>
                  </a:tcPr>
                </a:tc>
                <a:tc>
                  <a:txBody>
                    <a:bodyPr/>
                    <a:lstStyle/>
                    <a:p>
                      <a:pPr algn="ctr" fontAlgn="ctr"/>
                      <a:r>
                        <a:rPr lang="en-GB" sz="800" u="none" strike="noStrike">
                          <a:solidFill>
                            <a:srgbClr val="000000"/>
                          </a:solidFill>
                          <a:effectLst/>
                        </a:rPr>
                        <a:t> </a:t>
                      </a:r>
                      <a:endParaRPr lang="en-GB" sz="800" b="0" i="0" u="none" strike="noStrike">
                        <a:solidFill>
                          <a:srgbClr val="000000"/>
                        </a:solidFill>
                        <a:effectLst/>
                        <a:latin typeface="Arial" panose="020B0604020202020204" pitchFamily="34" charset="0"/>
                      </a:endParaRPr>
                    </a:p>
                  </a:txBody>
                  <a:tcPr marL="5225" marR="5225" marT="5225" marB="0" anchor="ctr"/>
                </a:tc>
                <a:tc>
                  <a:txBody>
                    <a:bodyPr/>
                    <a:lstStyle/>
                    <a:p>
                      <a:pPr algn="ctr" fontAlgn="ctr"/>
                      <a:r>
                        <a:rPr lang="en-GB" sz="800" u="none" strike="noStrike" dirty="0">
                          <a:solidFill>
                            <a:srgbClr val="000000"/>
                          </a:solidFill>
                          <a:effectLst/>
                        </a:rPr>
                        <a:t> </a:t>
                      </a:r>
                      <a:endParaRPr lang="en-GB" sz="800" b="0" i="0" u="none" strike="noStrike" dirty="0">
                        <a:solidFill>
                          <a:srgbClr val="000000"/>
                        </a:solidFill>
                        <a:effectLst/>
                        <a:latin typeface="Arial" panose="020B0604020202020204" pitchFamily="34" charset="0"/>
                      </a:endParaRPr>
                    </a:p>
                  </a:txBody>
                  <a:tcPr marL="5225" marR="5225" marT="5225" marB="0" anchor="ctr"/>
                </a:tc>
                <a:tc>
                  <a:txBody>
                    <a:bodyPr/>
                    <a:lstStyle/>
                    <a:p>
                      <a:pPr algn="ctr" fontAlgn="ctr"/>
                      <a:r>
                        <a:rPr lang="en-GB" sz="800" u="none" strike="noStrike" dirty="0">
                          <a:solidFill>
                            <a:srgbClr val="000000"/>
                          </a:solidFill>
                          <a:effectLst/>
                        </a:rPr>
                        <a:t> </a:t>
                      </a:r>
                      <a:endParaRPr lang="en-GB" sz="800" b="0" i="0" u="none" strike="noStrike" dirty="0">
                        <a:solidFill>
                          <a:srgbClr val="000000"/>
                        </a:solidFill>
                        <a:effectLst/>
                        <a:latin typeface="Arial" panose="020B0604020202020204" pitchFamily="34" charset="0"/>
                      </a:endParaRPr>
                    </a:p>
                  </a:txBody>
                  <a:tcPr marL="5225" marR="5225" marT="5225" marB="0" anchor="ctr"/>
                </a:tc>
                <a:tc>
                  <a:txBody>
                    <a:bodyPr/>
                    <a:lstStyle/>
                    <a:p>
                      <a:pPr algn="ctr" fontAlgn="ctr"/>
                      <a:r>
                        <a:rPr lang="en-GB" sz="800" u="none" strike="noStrike" dirty="0">
                          <a:solidFill>
                            <a:srgbClr val="000000"/>
                          </a:solidFill>
                          <a:effectLst/>
                          <a:highlight>
                            <a:srgbClr val="70AD47"/>
                          </a:highlight>
                        </a:rPr>
                        <a:t> </a:t>
                      </a:r>
                      <a:endParaRPr lang="en-GB" sz="800" b="0" i="0" u="none" strike="noStrike" dirty="0">
                        <a:solidFill>
                          <a:srgbClr val="000000"/>
                        </a:solidFill>
                        <a:effectLst/>
                        <a:highlight>
                          <a:srgbClr val="70AD47"/>
                        </a:highlight>
                        <a:latin typeface="Arial" panose="020B0604020202020204" pitchFamily="34" charset="0"/>
                      </a:endParaRPr>
                    </a:p>
                  </a:txBody>
                  <a:tcPr marL="5225" marR="5225" marT="5225" marB="0" anchor="ctr">
                    <a:solidFill>
                      <a:srgbClr val="9E5ECE"/>
                    </a:solidFill>
                  </a:tcPr>
                </a:tc>
                <a:tc>
                  <a:txBody>
                    <a:bodyPr/>
                    <a:lstStyle/>
                    <a:p>
                      <a:pPr algn="ctr" fontAlgn="ctr"/>
                      <a:r>
                        <a:rPr lang="en-GB" sz="800" u="none" strike="noStrike" dirty="0">
                          <a:solidFill>
                            <a:srgbClr val="000000"/>
                          </a:solidFill>
                          <a:effectLst/>
                          <a:highlight>
                            <a:srgbClr val="70AD47"/>
                          </a:highlight>
                        </a:rPr>
                        <a:t> </a:t>
                      </a:r>
                      <a:endParaRPr lang="en-GB" sz="800" b="0" i="0" u="none" strike="noStrike" dirty="0">
                        <a:solidFill>
                          <a:srgbClr val="000000"/>
                        </a:solidFill>
                        <a:effectLst/>
                        <a:highlight>
                          <a:srgbClr val="70AD47"/>
                        </a:highlight>
                        <a:latin typeface="Arial" panose="020B0604020202020204" pitchFamily="34" charset="0"/>
                      </a:endParaRPr>
                    </a:p>
                  </a:txBody>
                  <a:tcPr marL="5225" marR="5225" marT="5225" marB="0" anchor="ctr">
                    <a:solidFill>
                      <a:srgbClr val="9E5ECE"/>
                    </a:solidFill>
                  </a:tcPr>
                </a:tc>
                <a:tc>
                  <a:txBody>
                    <a:bodyPr/>
                    <a:lstStyle/>
                    <a:p>
                      <a:pPr algn="ctr" fontAlgn="ctr"/>
                      <a:r>
                        <a:rPr lang="en-GB" sz="800" u="none" strike="noStrike" dirty="0">
                          <a:solidFill>
                            <a:srgbClr val="000000"/>
                          </a:solidFill>
                          <a:effectLst/>
                          <a:highlight>
                            <a:srgbClr val="70AD47"/>
                          </a:highlight>
                        </a:rPr>
                        <a:t> </a:t>
                      </a:r>
                      <a:endParaRPr lang="en-GB" sz="800" b="0" i="0" u="none" strike="noStrike" dirty="0">
                        <a:solidFill>
                          <a:srgbClr val="000000"/>
                        </a:solidFill>
                        <a:effectLst/>
                        <a:highlight>
                          <a:srgbClr val="70AD47"/>
                        </a:highlight>
                        <a:latin typeface="Arial" panose="020B0604020202020204" pitchFamily="34" charset="0"/>
                      </a:endParaRPr>
                    </a:p>
                  </a:txBody>
                  <a:tcPr marL="5225" marR="5225" marT="5225" marB="0" anchor="ctr">
                    <a:solidFill>
                      <a:srgbClr val="9E5ECE"/>
                    </a:solidFill>
                  </a:tcPr>
                </a:tc>
                <a:tc>
                  <a:txBody>
                    <a:bodyPr/>
                    <a:lstStyle/>
                    <a:p>
                      <a:pPr algn="ctr" fontAlgn="ctr"/>
                      <a:r>
                        <a:rPr lang="en-GB" sz="800" u="none" strike="noStrike" dirty="0">
                          <a:solidFill>
                            <a:srgbClr val="000000"/>
                          </a:solidFill>
                          <a:effectLst/>
                          <a:highlight>
                            <a:srgbClr val="70AD47"/>
                          </a:highlight>
                        </a:rPr>
                        <a:t> </a:t>
                      </a:r>
                      <a:endParaRPr lang="en-GB" sz="800" b="0" i="0" u="none" strike="noStrike" dirty="0">
                        <a:solidFill>
                          <a:srgbClr val="000000"/>
                        </a:solidFill>
                        <a:effectLst/>
                        <a:highlight>
                          <a:srgbClr val="70AD47"/>
                        </a:highlight>
                        <a:latin typeface="Arial" panose="020B0604020202020204" pitchFamily="34" charset="0"/>
                      </a:endParaRPr>
                    </a:p>
                  </a:txBody>
                  <a:tcPr marL="5225" marR="5225" marT="5225" marB="0" anchor="ctr">
                    <a:solidFill>
                      <a:srgbClr val="9E5ECE"/>
                    </a:solidFill>
                  </a:tcPr>
                </a:tc>
                <a:tc>
                  <a:txBody>
                    <a:bodyPr/>
                    <a:lstStyle/>
                    <a:p>
                      <a:pPr algn="ctr" fontAlgn="ctr"/>
                      <a:r>
                        <a:rPr lang="en-GB" sz="800" u="none" strike="noStrike" dirty="0">
                          <a:solidFill>
                            <a:srgbClr val="000000"/>
                          </a:solidFill>
                          <a:effectLst/>
                        </a:rPr>
                        <a:t> </a:t>
                      </a:r>
                      <a:endParaRPr lang="en-GB" sz="800" b="0" i="0" u="none" strike="noStrike" dirty="0">
                        <a:solidFill>
                          <a:srgbClr val="000000"/>
                        </a:solidFill>
                        <a:effectLst/>
                        <a:latin typeface="Arial" panose="020B0604020202020204" pitchFamily="34" charset="0"/>
                      </a:endParaRPr>
                    </a:p>
                  </a:txBody>
                  <a:tcPr marL="5225" marR="5225" marT="5225" marB="0" anchor="ctr"/>
                </a:tc>
                <a:tc>
                  <a:txBody>
                    <a:bodyPr/>
                    <a:lstStyle/>
                    <a:p>
                      <a:pPr algn="ctr" fontAlgn="ctr"/>
                      <a:r>
                        <a:rPr lang="en-GB" sz="800" u="none" strike="noStrike" dirty="0">
                          <a:solidFill>
                            <a:srgbClr val="000000"/>
                          </a:solidFill>
                          <a:effectLst/>
                          <a:highlight>
                            <a:srgbClr val="70AD47"/>
                          </a:highlight>
                        </a:rPr>
                        <a:t> </a:t>
                      </a:r>
                      <a:endParaRPr lang="en-GB" sz="800" b="0" i="0" u="none" strike="noStrike" dirty="0">
                        <a:solidFill>
                          <a:srgbClr val="000000"/>
                        </a:solidFill>
                        <a:effectLst/>
                        <a:highlight>
                          <a:srgbClr val="70AD47"/>
                        </a:highlight>
                        <a:latin typeface="Arial" panose="020B0604020202020204" pitchFamily="34" charset="0"/>
                      </a:endParaRPr>
                    </a:p>
                  </a:txBody>
                  <a:tcPr marL="5225" marR="5225" marT="5225" marB="0" anchor="ctr">
                    <a:solidFill>
                      <a:srgbClr val="9E5ECE"/>
                    </a:solidFill>
                  </a:tcPr>
                </a:tc>
                <a:tc>
                  <a:txBody>
                    <a:bodyPr/>
                    <a:lstStyle/>
                    <a:p>
                      <a:pPr algn="ctr" fontAlgn="ctr"/>
                      <a:r>
                        <a:rPr lang="en-GB" sz="800" u="none" strike="noStrike" dirty="0">
                          <a:solidFill>
                            <a:srgbClr val="000000"/>
                          </a:solidFill>
                          <a:effectLst/>
                          <a:highlight>
                            <a:srgbClr val="70AD47"/>
                          </a:highlight>
                        </a:rPr>
                        <a:t> </a:t>
                      </a:r>
                      <a:endParaRPr lang="en-GB" sz="800" b="0" i="0" u="none" strike="noStrike" dirty="0">
                        <a:solidFill>
                          <a:srgbClr val="000000"/>
                        </a:solidFill>
                        <a:effectLst/>
                        <a:highlight>
                          <a:srgbClr val="70AD47"/>
                        </a:highlight>
                        <a:latin typeface="Arial" panose="020B0604020202020204" pitchFamily="34" charset="0"/>
                      </a:endParaRPr>
                    </a:p>
                  </a:txBody>
                  <a:tcPr marL="5225" marR="5225" marT="5225" marB="0" anchor="ctr">
                    <a:solidFill>
                      <a:srgbClr val="9E5ECE"/>
                    </a:solidFill>
                  </a:tcPr>
                </a:tc>
                <a:extLst>
                  <a:ext uri="{0D108BD9-81ED-4DB2-BD59-A6C34878D82A}">
                    <a16:rowId xmlns:a16="http://schemas.microsoft.com/office/drawing/2014/main" val="532415677"/>
                  </a:ext>
                </a:extLst>
              </a:tr>
              <a:tr h="658359">
                <a:tc>
                  <a:txBody>
                    <a:bodyPr/>
                    <a:lstStyle/>
                    <a:p>
                      <a:pPr algn="ctr" fontAlgn="ctr"/>
                      <a:r>
                        <a:rPr lang="en-GB" sz="1000" u="none" strike="noStrike">
                          <a:solidFill>
                            <a:srgbClr val="000000"/>
                          </a:solidFill>
                          <a:effectLst/>
                        </a:rPr>
                        <a:t>CRYOSTAT SAFETY VALVES</a:t>
                      </a:r>
                      <a:endParaRPr lang="en-GB" sz="1000" b="0" i="1" u="none" strike="noStrike">
                        <a:solidFill>
                          <a:srgbClr val="000000"/>
                        </a:solidFill>
                        <a:effectLst/>
                        <a:latin typeface="Arial" panose="020B0604020202020204" pitchFamily="34" charset="0"/>
                      </a:endParaRPr>
                    </a:p>
                  </a:txBody>
                  <a:tcPr marL="5225" marR="5225" marT="5225" marB="0" anchor="ctr"/>
                </a:tc>
                <a:tc>
                  <a:txBody>
                    <a:bodyPr/>
                    <a:lstStyle/>
                    <a:p>
                      <a:pPr algn="ctr" fontAlgn="ctr"/>
                      <a:r>
                        <a:rPr lang="en-GB" sz="800" u="none" strike="noStrike" dirty="0">
                          <a:solidFill>
                            <a:srgbClr val="000000"/>
                          </a:solidFill>
                          <a:effectLst/>
                          <a:highlight>
                            <a:srgbClr val="70AD47"/>
                          </a:highlight>
                        </a:rPr>
                        <a:t> </a:t>
                      </a:r>
                      <a:endParaRPr lang="en-GB" sz="800" b="0" i="0" u="none" strike="noStrike" dirty="0">
                        <a:solidFill>
                          <a:srgbClr val="000000"/>
                        </a:solidFill>
                        <a:effectLst/>
                        <a:highlight>
                          <a:srgbClr val="70AD47"/>
                        </a:highlight>
                        <a:latin typeface="Arial" panose="020B0604020202020204" pitchFamily="34" charset="0"/>
                      </a:endParaRPr>
                    </a:p>
                  </a:txBody>
                  <a:tcPr marL="5225" marR="5225" marT="5225" marB="0" anchor="ctr">
                    <a:solidFill>
                      <a:srgbClr val="9E5ECE"/>
                    </a:solidFill>
                  </a:tcPr>
                </a:tc>
                <a:tc>
                  <a:txBody>
                    <a:bodyPr/>
                    <a:lstStyle/>
                    <a:p>
                      <a:pPr algn="ctr" fontAlgn="ctr"/>
                      <a:r>
                        <a:rPr lang="en-GB" sz="800" u="none" strike="noStrike">
                          <a:solidFill>
                            <a:srgbClr val="000000"/>
                          </a:solidFill>
                          <a:effectLst/>
                        </a:rPr>
                        <a:t> </a:t>
                      </a:r>
                      <a:endParaRPr lang="en-GB" sz="800" b="0" i="0" u="none" strike="noStrike">
                        <a:solidFill>
                          <a:srgbClr val="000000"/>
                        </a:solidFill>
                        <a:effectLst/>
                        <a:latin typeface="Arial" panose="020B0604020202020204" pitchFamily="34" charset="0"/>
                      </a:endParaRPr>
                    </a:p>
                  </a:txBody>
                  <a:tcPr marL="5225" marR="5225" marT="5225" marB="0" anchor="ctr"/>
                </a:tc>
                <a:tc>
                  <a:txBody>
                    <a:bodyPr/>
                    <a:lstStyle/>
                    <a:p>
                      <a:pPr algn="ctr" fontAlgn="ctr"/>
                      <a:r>
                        <a:rPr lang="en-GB" sz="800" u="none" strike="noStrike">
                          <a:solidFill>
                            <a:srgbClr val="000000"/>
                          </a:solidFill>
                          <a:effectLst/>
                        </a:rPr>
                        <a:t> </a:t>
                      </a:r>
                      <a:endParaRPr lang="en-GB" sz="800" b="0" i="0" u="none" strike="noStrike">
                        <a:solidFill>
                          <a:srgbClr val="000000"/>
                        </a:solidFill>
                        <a:effectLst/>
                        <a:latin typeface="Arial" panose="020B0604020202020204" pitchFamily="34" charset="0"/>
                      </a:endParaRPr>
                    </a:p>
                  </a:txBody>
                  <a:tcPr marL="5225" marR="5225" marT="5225" marB="0" anchor="ctr"/>
                </a:tc>
                <a:tc>
                  <a:txBody>
                    <a:bodyPr/>
                    <a:lstStyle/>
                    <a:p>
                      <a:pPr algn="ctr" fontAlgn="ctr"/>
                      <a:r>
                        <a:rPr lang="en-GB" sz="800" u="none" strike="noStrike" dirty="0">
                          <a:solidFill>
                            <a:srgbClr val="000000"/>
                          </a:solidFill>
                          <a:effectLst/>
                          <a:highlight>
                            <a:srgbClr val="70AD47"/>
                          </a:highlight>
                        </a:rPr>
                        <a:t> </a:t>
                      </a:r>
                      <a:endParaRPr lang="en-GB" sz="800" b="0" i="0" u="none" strike="noStrike" dirty="0">
                        <a:solidFill>
                          <a:srgbClr val="000000"/>
                        </a:solidFill>
                        <a:effectLst/>
                        <a:highlight>
                          <a:srgbClr val="70AD47"/>
                        </a:highlight>
                        <a:latin typeface="Arial" panose="020B0604020202020204" pitchFamily="34" charset="0"/>
                      </a:endParaRPr>
                    </a:p>
                  </a:txBody>
                  <a:tcPr marL="5225" marR="5225" marT="5225" marB="0" anchor="ctr">
                    <a:solidFill>
                      <a:srgbClr val="9E5ECE"/>
                    </a:solidFill>
                  </a:tcPr>
                </a:tc>
                <a:tc>
                  <a:txBody>
                    <a:bodyPr/>
                    <a:lstStyle/>
                    <a:p>
                      <a:pPr algn="ctr" fontAlgn="ctr"/>
                      <a:r>
                        <a:rPr lang="en-GB" sz="800" u="none" strike="noStrike">
                          <a:solidFill>
                            <a:srgbClr val="000000"/>
                          </a:solidFill>
                          <a:effectLst/>
                        </a:rPr>
                        <a:t> </a:t>
                      </a:r>
                      <a:endParaRPr lang="en-GB" sz="800" b="0" i="0" u="none" strike="noStrike">
                        <a:solidFill>
                          <a:srgbClr val="000000"/>
                        </a:solidFill>
                        <a:effectLst/>
                        <a:latin typeface="Arial" panose="020B0604020202020204" pitchFamily="34" charset="0"/>
                      </a:endParaRPr>
                    </a:p>
                  </a:txBody>
                  <a:tcPr marL="5225" marR="5225" marT="5225" marB="0" anchor="ctr"/>
                </a:tc>
                <a:tc>
                  <a:txBody>
                    <a:bodyPr/>
                    <a:lstStyle/>
                    <a:p>
                      <a:pPr algn="ctr" fontAlgn="ctr"/>
                      <a:r>
                        <a:rPr lang="en-GB" sz="800" u="none" strike="noStrike" dirty="0">
                          <a:solidFill>
                            <a:srgbClr val="000000"/>
                          </a:solidFill>
                          <a:effectLst/>
                        </a:rPr>
                        <a:t> </a:t>
                      </a:r>
                      <a:endParaRPr lang="en-GB" sz="800" b="0" i="0" u="none" strike="noStrike" dirty="0">
                        <a:solidFill>
                          <a:srgbClr val="000000"/>
                        </a:solidFill>
                        <a:effectLst/>
                        <a:latin typeface="Arial" panose="020B0604020202020204" pitchFamily="34" charset="0"/>
                      </a:endParaRPr>
                    </a:p>
                  </a:txBody>
                  <a:tcPr marL="5225" marR="5225" marT="5225" marB="0" anchor="ctr">
                    <a:solidFill>
                      <a:srgbClr val="9E5ECE"/>
                    </a:solidFill>
                  </a:tcPr>
                </a:tc>
                <a:tc>
                  <a:txBody>
                    <a:bodyPr/>
                    <a:lstStyle/>
                    <a:p>
                      <a:pPr algn="ctr" fontAlgn="ctr"/>
                      <a:r>
                        <a:rPr lang="en-GB" sz="800" u="none" strike="noStrike" dirty="0">
                          <a:solidFill>
                            <a:srgbClr val="000000"/>
                          </a:solidFill>
                          <a:effectLst/>
                        </a:rPr>
                        <a:t> </a:t>
                      </a:r>
                      <a:endParaRPr lang="en-GB" sz="800" b="0" i="0" u="none" strike="noStrike" dirty="0">
                        <a:solidFill>
                          <a:srgbClr val="000000"/>
                        </a:solidFill>
                        <a:effectLst/>
                        <a:latin typeface="Arial" panose="020B0604020202020204" pitchFamily="34" charset="0"/>
                      </a:endParaRPr>
                    </a:p>
                  </a:txBody>
                  <a:tcPr marL="5225" marR="5225" marT="5225" marB="0" anchor="ctr">
                    <a:solidFill>
                      <a:srgbClr val="9E5ECE"/>
                    </a:solidFill>
                  </a:tcPr>
                </a:tc>
                <a:tc>
                  <a:txBody>
                    <a:bodyPr/>
                    <a:lstStyle/>
                    <a:p>
                      <a:pPr algn="ctr" fontAlgn="ctr"/>
                      <a:r>
                        <a:rPr lang="en-GB" sz="800" u="none" strike="noStrike" dirty="0">
                          <a:solidFill>
                            <a:srgbClr val="000000"/>
                          </a:solidFill>
                          <a:effectLst/>
                          <a:highlight>
                            <a:srgbClr val="70AD47"/>
                          </a:highlight>
                        </a:rPr>
                        <a:t> </a:t>
                      </a:r>
                      <a:endParaRPr lang="en-GB" sz="800" b="0" i="0" u="none" strike="noStrike" dirty="0">
                        <a:solidFill>
                          <a:srgbClr val="000000"/>
                        </a:solidFill>
                        <a:effectLst/>
                        <a:highlight>
                          <a:srgbClr val="70AD47"/>
                        </a:highlight>
                        <a:latin typeface="Arial" panose="020B0604020202020204" pitchFamily="34" charset="0"/>
                      </a:endParaRPr>
                    </a:p>
                  </a:txBody>
                  <a:tcPr marL="5225" marR="5225" marT="5225" marB="0" anchor="ctr">
                    <a:solidFill>
                      <a:srgbClr val="9E5ECE"/>
                    </a:solidFill>
                  </a:tcPr>
                </a:tc>
                <a:tc>
                  <a:txBody>
                    <a:bodyPr/>
                    <a:lstStyle/>
                    <a:p>
                      <a:pPr algn="ctr" fontAlgn="ctr"/>
                      <a:r>
                        <a:rPr lang="en-GB" sz="800" u="none" strike="noStrike" dirty="0">
                          <a:solidFill>
                            <a:srgbClr val="000000"/>
                          </a:solidFill>
                          <a:effectLst/>
                          <a:highlight>
                            <a:srgbClr val="70AD47"/>
                          </a:highlight>
                        </a:rPr>
                        <a:t> </a:t>
                      </a:r>
                      <a:endParaRPr lang="en-GB" sz="800" b="0" i="0" u="none" strike="noStrike" dirty="0">
                        <a:solidFill>
                          <a:srgbClr val="000000"/>
                        </a:solidFill>
                        <a:effectLst/>
                        <a:highlight>
                          <a:srgbClr val="70AD47"/>
                        </a:highlight>
                        <a:latin typeface="Arial" panose="020B0604020202020204" pitchFamily="34" charset="0"/>
                      </a:endParaRPr>
                    </a:p>
                  </a:txBody>
                  <a:tcPr marL="5225" marR="5225" marT="5225" marB="0" anchor="ctr">
                    <a:solidFill>
                      <a:srgbClr val="9E5ECE"/>
                    </a:solidFill>
                  </a:tcPr>
                </a:tc>
                <a:tc>
                  <a:txBody>
                    <a:bodyPr/>
                    <a:lstStyle/>
                    <a:p>
                      <a:pPr algn="ctr" fontAlgn="ctr"/>
                      <a:r>
                        <a:rPr lang="en-GB" sz="800" u="none" strike="noStrike" dirty="0">
                          <a:solidFill>
                            <a:srgbClr val="000000"/>
                          </a:solidFill>
                          <a:effectLst/>
                        </a:rPr>
                        <a:t> </a:t>
                      </a:r>
                      <a:endParaRPr lang="en-GB" sz="800" b="0" i="0" u="none" strike="noStrike" dirty="0">
                        <a:solidFill>
                          <a:srgbClr val="000000"/>
                        </a:solidFill>
                        <a:effectLst/>
                        <a:latin typeface="Arial" panose="020B0604020202020204" pitchFamily="34" charset="0"/>
                      </a:endParaRPr>
                    </a:p>
                  </a:txBody>
                  <a:tcPr marL="5225" marR="5225" marT="5225" marB="0" anchor="ctr"/>
                </a:tc>
                <a:tc>
                  <a:txBody>
                    <a:bodyPr/>
                    <a:lstStyle/>
                    <a:p>
                      <a:pPr algn="ctr" fontAlgn="ctr"/>
                      <a:r>
                        <a:rPr lang="en-GB" sz="800" u="none" strike="noStrike" dirty="0">
                          <a:solidFill>
                            <a:srgbClr val="000000"/>
                          </a:solidFill>
                          <a:effectLst/>
                        </a:rPr>
                        <a:t> </a:t>
                      </a:r>
                      <a:endParaRPr lang="en-GB" sz="800" b="0" i="0" u="none" strike="noStrike" dirty="0">
                        <a:solidFill>
                          <a:srgbClr val="000000"/>
                        </a:solidFill>
                        <a:effectLst/>
                        <a:latin typeface="Arial" panose="020B0604020202020204" pitchFamily="34" charset="0"/>
                      </a:endParaRPr>
                    </a:p>
                  </a:txBody>
                  <a:tcPr marL="5225" marR="5225" marT="5225" marB="0" anchor="ctr"/>
                </a:tc>
                <a:tc>
                  <a:txBody>
                    <a:bodyPr/>
                    <a:lstStyle/>
                    <a:p>
                      <a:pPr algn="ctr" fontAlgn="ctr"/>
                      <a:r>
                        <a:rPr lang="en-GB" sz="800" u="none" strike="noStrike" dirty="0">
                          <a:solidFill>
                            <a:srgbClr val="000000"/>
                          </a:solidFill>
                          <a:effectLst/>
                          <a:highlight>
                            <a:srgbClr val="70AD47"/>
                          </a:highlight>
                        </a:rPr>
                        <a:t> </a:t>
                      </a:r>
                      <a:endParaRPr lang="en-GB" sz="800" b="0" i="0" u="none" strike="noStrike" dirty="0">
                        <a:solidFill>
                          <a:srgbClr val="000000"/>
                        </a:solidFill>
                        <a:effectLst/>
                        <a:highlight>
                          <a:srgbClr val="70AD47"/>
                        </a:highlight>
                        <a:latin typeface="Arial" panose="020B0604020202020204" pitchFamily="34" charset="0"/>
                      </a:endParaRPr>
                    </a:p>
                  </a:txBody>
                  <a:tcPr marL="5225" marR="5225" marT="5225" marB="0" anchor="ctr">
                    <a:solidFill>
                      <a:srgbClr val="9E5ECE"/>
                    </a:solidFill>
                  </a:tcPr>
                </a:tc>
                <a:extLst>
                  <a:ext uri="{0D108BD9-81ED-4DB2-BD59-A6C34878D82A}">
                    <a16:rowId xmlns:a16="http://schemas.microsoft.com/office/drawing/2014/main" val="1181751876"/>
                  </a:ext>
                </a:extLst>
              </a:tr>
            </a:tbl>
          </a:graphicData>
        </a:graphic>
      </p:graphicFrame>
      <p:graphicFrame>
        <p:nvGraphicFramePr>
          <p:cNvPr id="13" name="Table 12">
            <a:extLst>
              <a:ext uri="{FF2B5EF4-FFF2-40B4-BE49-F238E27FC236}">
                <a16:creationId xmlns:a16="http://schemas.microsoft.com/office/drawing/2014/main" id="{378B65CE-856F-938C-6D93-CE09232D6EA9}"/>
              </a:ext>
            </a:extLst>
          </p:cNvPr>
          <p:cNvGraphicFramePr>
            <a:graphicFrameLocks noGrp="1"/>
          </p:cNvGraphicFramePr>
          <p:nvPr/>
        </p:nvGraphicFramePr>
        <p:xfrm>
          <a:off x="8094160" y="120903"/>
          <a:ext cx="3295105" cy="877284"/>
        </p:xfrm>
        <a:graphic>
          <a:graphicData uri="http://schemas.openxmlformats.org/drawingml/2006/table">
            <a:tbl>
              <a:tblPr>
                <a:tableStyleId>{C4B1156A-380E-4F78-BDF5-A606A8083BF9}</a:tableStyleId>
              </a:tblPr>
              <a:tblGrid>
                <a:gridCol w="732881">
                  <a:extLst>
                    <a:ext uri="{9D8B030D-6E8A-4147-A177-3AD203B41FA5}">
                      <a16:colId xmlns:a16="http://schemas.microsoft.com/office/drawing/2014/main" val="1715541597"/>
                    </a:ext>
                  </a:extLst>
                </a:gridCol>
                <a:gridCol w="2562224">
                  <a:extLst>
                    <a:ext uri="{9D8B030D-6E8A-4147-A177-3AD203B41FA5}">
                      <a16:colId xmlns:a16="http://schemas.microsoft.com/office/drawing/2014/main" val="4099444866"/>
                    </a:ext>
                  </a:extLst>
                </a:gridCol>
              </a:tblGrid>
              <a:tr h="292428">
                <a:tc>
                  <a:txBody>
                    <a:bodyPr/>
                    <a:lstStyle/>
                    <a:p>
                      <a:pPr algn="ctr" fontAlgn="ctr"/>
                      <a:r>
                        <a:rPr lang="en-GB" sz="1000" u="none" strike="noStrike" dirty="0">
                          <a:effectLst/>
                          <a:highlight>
                            <a:srgbClr val="70AD47"/>
                          </a:highlight>
                        </a:rPr>
                        <a:t> </a:t>
                      </a:r>
                      <a:endParaRPr lang="en-GB" sz="1000" b="0" i="0" u="none" strike="noStrike" dirty="0">
                        <a:solidFill>
                          <a:srgbClr val="000000"/>
                        </a:solidFill>
                        <a:effectLst/>
                        <a:highlight>
                          <a:srgbClr val="70AD47"/>
                        </a:highlight>
                        <a:latin typeface="Arial" panose="020B0604020202020204" pitchFamily="34" charset="0"/>
                      </a:endParaRPr>
                    </a:p>
                  </a:txBody>
                  <a:tcPr marL="6350" marR="6350" marT="6350" marB="0" anchor="ctr">
                    <a:solidFill>
                      <a:srgbClr val="2166FF"/>
                    </a:solidFill>
                  </a:tcPr>
                </a:tc>
                <a:tc>
                  <a:txBody>
                    <a:bodyPr/>
                    <a:lstStyle/>
                    <a:p>
                      <a:pPr algn="ctr" fontAlgn="ctr"/>
                      <a:r>
                        <a:rPr lang="en-GB" sz="1100" u="none" strike="noStrike" dirty="0">
                          <a:solidFill>
                            <a:srgbClr val="000000"/>
                          </a:solidFill>
                          <a:effectLst/>
                        </a:rPr>
                        <a:t>CRIOTEC’s RESPONSIBILITY</a:t>
                      </a:r>
                      <a:endParaRPr lang="en-GB" sz="1100" b="1" i="0" u="none" strike="noStrike" dirty="0">
                        <a:solidFill>
                          <a:srgbClr val="000000"/>
                        </a:solidFill>
                        <a:effectLst/>
                        <a:latin typeface="Arial" panose="020B0604020202020204" pitchFamily="34" charset="0"/>
                      </a:endParaRPr>
                    </a:p>
                  </a:txBody>
                  <a:tcPr marL="6350" marR="6350" marT="6350" marB="0" anchor="ctr"/>
                </a:tc>
                <a:extLst>
                  <a:ext uri="{0D108BD9-81ED-4DB2-BD59-A6C34878D82A}">
                    <a16:rowId xmlns:a16="http://schemas.microsoft.com/office/drawing/2014/main" val="306574673"/>
                  </a:ext>
                </a:extLst>
              </a:tr>
              <a:tr h="292428">
                <a:tc>
                  <a:txBody>
                    <a:bodyPr/>
                    <a:lstStyle/>
                    <a:p>
                      <a:pPr algn="ctr" fontAlgn="ctr"/>
                      <a:r>
                        <a:rPr lang="en-GB" sz="1000" u="none" strike="noStrike" dirty="0">
                          <a:effectLst/>
                          <a:highlight>
                            <a:srgbClr val="FFC000"/>
                          </a:highlight>
                        </a:rPr>
                        <a:t> </a:t>
                      </a:r>
                      <a:endParaRPr lang="en-GB" sz="1000" b="0" i="0" u="none" strike="noStrike" dirty="0">
                        <a:solidFill>
                          <a:srgbClr val="000000"/>
                        </a:solidFill>
                        <a:effectLst/>
                        <a:highlight>
                          <a:srgbClr val="FFC000"/>
                        </a:highlight>
                        <a:latin typeface="Arial" panose="020B0604020202020204" pitchFamily="34" charset="0"/>
                      </a:endParaRPr>
                    </a:p>
                  </a:txBody>
                  <a:tcPr marL="6350" marR="6350" marT="6350" marB="0" anchor="ctr">
                    <a:pattFill prst="wdDnDiag">
                      <a:fgClr>
                        <a:srgbClr val="2166FF"/>
                      </a:fgClr>
                      <a:bgClr>
                        <a:srgbClr val="9E5ECE"/>
                      </a:bgClr>
                    </a:pattFill>
                  </a:tcPr>
                </a:tc>
                <a:tc>
                  <a:txBody>
                    <a:bodyPr/>
                    <a:lstStyle/>
                    <a:p>
                      <a:pPr algn="ctr" fontAlgn="ctr"/>
                      <a:r>
                        <a:rPr lang="en-GB" sz="1100" u="none" strike="noStrike" dirty="0">
                          <a:solidFill>
                            <a:srgbClr val="000000"/>
                          </a:solidFill>
                          <a:effectLst/>
                        </a:rPr>
                        <a:t>SHARED RESPONSIBILITY</a:t>
                      </a:r>
                      <a:endParaRPr lang="en-GB" sz="1100" b="1" i="0" u="none" strike="noStrike" dirty="0">
                        <a:solidFill>
                          <a:srgbClr val="000000"/>
                        </a:solidFill>
                        <a:effectLst/>
                        <a:latin typeface="Arial" panose="020B0604020202020204" pitchFamily="34" charset="0"/>
                      </a:endParaRPr>
                    </a:p>
                  </a:txBody>
                  <a:tcPr marL="6350" marR="6350" marT="6350" marB="0" anchor="ctr"/>
                </a:tc>
                <a:extLst>
                  <a:ext uri="{0D108BD9-81ED-4DB2-BD59-A6C34878D82A}">
                    <a16:rowId xmlns:a16="http://schemas.microsoft.com/office/drawing/2014/main" val="4033741237"/>
                  </a:ext>
                </a:extLst>
              </a:tr>
              <a:tr h="292428">
                <a:tc>
                  <a:txBody>
                    <a:bodyPr/>
                    <a:lstStyle/>
                    <a:p>
                      <a:pPr algn="ctr" fontAlgn="ctr"/>
                      <a:r>
                        <a:rPr lang="en-GB" sz="1000" u="none" strike="noStrike" dirty="0">
                          <a:effectLst/>
                          <a:highlight>
                            <a:srgbClr val="FFC000"/>
                          </a:highlight>
                        </a:rPr>
                        <a:t> </a:t>
                      </a:r>
                      <a:endParaRPr lang="en-GB" sz="1000" b="0" i="0" u="none" strike="noStrike" dirty="0">
                        <a:solidFill>
                          <a:srgbClr val="000000"/>
                        </a:solidFill>
                        <a:effectLst/>
                        <a:highlight>
                          <a:srgbClr val="FFC000"/>
                        </a:highlight>
                        <a:latin typeface="Arial" panose="020B0604020202020204" pitchFamily="34" charset="0"/>
                      </a:endParaRPr>
                    </a:p>
                  </a:txBody>
                  <a:tcPr marL="6350" marR="6350" marT="6350" marB="0" anchor="ctr">
                    <a:solidFill>
                      <a:srgbClr val="9E5ECE"/>
                    </a:solidFill>
                  </a:tcPr>
                </a:tc>
                <a:tc>
                  <a:txBody>
                    <a:bodyPr/>
                    <a:lstStyle/>
                    <a:p>
                      <a:pPr algn="ctr" fontAlgn="ctr"/>
                      <a:r>
                        <a:rPr lang="en-GB" sz="1100" u="none" strike="noStrike" dirty="0">
                          <a:solidFill>
                            <a:srgbClr val="000000"/>
                          </a:solidFill>
                          <a:effectLst/>
                        </a:rPr>
                        <a:t>CERN's RESPONSIBILITY</a:t>
                      </a:r>
                      <a:endParaRPr lang="en-GB" sz="1100" b="1" i="0" u="none" strike="noStrike" dirty="0">
                        <a:solidFill>
                          <a:srgbClr val="000000"/>
                        </a:solidFill>
                        <a:effectLst/>
                        <a:latin typeface="Arial" panose="020B0604020202020204" pitchFamily="34" charset="0"/>
                      </a:endParaRPr>
                    </a:p>
                  </a:txBody>
                  <a:tcPr marL="6350" marR="6350" marT="6350" marB="0" anchor="ctr"/>
                </a:tc>
                <a:extLst>
                  <a:ext uri="{0D108BD9-81ED-4DB2-BD59-A6C34878D82A}">
                    <a16:rowId xmlns:a16="http://schemas.microsoft.com/office/drawing/2014/main" val="3849873428"/>
                  </a:ext>
                </a:extLst>
              </a:tr>
            </a:tbl>
          </a:graphicData>
        </a:graphic>
      </p:graphicFrame>
      <p:sp>
        <p:nvSpPr>
          <p:cNvPr id="3" name="Content Placeholder 10">
            <a:extLst>
              <a:ext uri="{FF2B5EF4-FFF2-40B4-BE49-F238E27FC236}">
                <a16:creationId xmlns:a16="http://schemas.microsoft.com/office/drawing/2014/main" id="{E309D6AC-BA39-659F-E828-1FAD36C4B316}"/>
              </a:ext>
            </a:extLst>
          </p:cNvPr>
          <p:cNvSpPr txBox="1">
            <a:spLocks/>
          </p:cNvSpPr>
          <p:nvPr/>
        </p:nvSpPr>
        <p:spPr>
          <a:xfrm>
            <a:off x="407989" y="631559"/>
            <a:ext cx="11380811" cy="5414693"/>
          </a:xfrm>
          <a:prstGeom prst="rect">
            <a:avLst/>
          </a:prstGeom>
        </p:spPr>
        <p:txBody>
          <a:bodyPr>
            <a:normAutofit/>
          </a:bodyPr>
          <a:lstStyle>
            <a:lvl1pPr marL="0" indent="0" algn="l" defTabSz="914400" rtl="0" eaLnBrk="1" latinLnBrk="0" hangingPunct="1">
              <a:lnSpc>
                <a:spcPct val="90000"/>
              </a:lnSpc>
              <a:spcBef>
                <a:spcPts val="1000"/>
              </a:spcBef>
              <a:spcAft>
                <a:spcPts val="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US" dirty="0"/>
              <a:t>Activities breakdown</a:t>
            </a:r>
            <a:endParaRPr lang="en-GB" dirty="0"/>
          </a:p>
        </p:txBody>
      </p:sp>
      <p:sp>
        <p:nvSpPr>
          <p:cNvPr id="7" name="Rectangle 6">
            <a:extLst>
              <a:ext uri="{FF2B5EF4-FFF2-40B4-BE49-F238E27FC236}">
                <a16:creationId xmlns:a16="http://schemas.microsoft.com/office/drawing/2014/main" id="{45826629-31AE-2F5F-6B3E-7833E44272CA}"/>
              </a:ext>
            </a:extLst>
          </p:cNvPr>
          <p:cNvSpPr/>
          <p:nvPr/>
        </p:nvSpPr>
        <p:spPr>
          <a:xfrm>
            <a:off x="7874004" y="4401267"/>
            <a:ext cx="517733" cy="666392"/>
          </a:xfrm>
          <a:prstGeom prst="rect">
            <a:avLst/>
          </a:prstGeom>
          <a:solidFill>
            <a:srgbClr val="FFFF00"/>
          </a:solidFill>
          <a:ln w="12700">
            <a:solidFill>
              <a:srgbClr val="0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mc:AlternateContent xmlns:mc="http://schemas.openxmlformats.org/markup-compatibility/2006" xmlns:p14="http://schemas.microsoft.com/office/powerpoint/2010/main">
        <mc:Choice Requires="p14">
          <p:contentPart p14:bwMode="auto" r:id="rId2">
            <p14:nvContentPartPr>
              <p14:cNvPr id="8" name="Ink 7">
                <a:extLst>
                  <a:ext uri="{FF2B5EF4-FFF2-40B4-BE49-F238E27FC236}">
                    <a16:creationId xmlns:a16="http://schemas.microsoft.com/office/drawing/2014/main" id="{AA2594EE-033C-043A-6DAD-4B2C9A84AB83}"/>
                  </a:ext>
                </a:extLst>
              </p14:cNvPr>
              <p14:cNvContentPartPr/>
              <p14:nvPr/>
            </p14:nvContentPartPr>
            <p14:xfrm>
              <a:off x="7996767" y="2763075"/>
              <a:ext cx="292100" cy="360"/>
            </p14:xfrm>
          </p:contentPart>
        </mc:Choice>
        <mc:Fallback xmlns="">
          <p:pic>
            <p:nvPicPr>
              <p:cNvPr id="8" name="Ink 7">
                <a:extLst>
                  <a:ext uri="{FF2B5EF4-FFF2-40B4-BE49-F238E27FC236}">
                    <a16:creationId xmlns:a16="http://schemas.microsoft.com/office/drawing/2014/main" id="{AA2594EE-033C-043A-6DAD-4B2C9A84AB83}"/>
                  </a:ext>
                </a:extLst>
              </p:cNvPr>
              <p:cNvPicPr/>
              <p:nvPr/>
            </p:nvPicPr>
            <p:blipFill>
              <a:blip r:embed="rId3"/>
              <a:stretch>
                <a:fillRect/>
              </a:stretch>
            </p:blipFill>
            <p:spPr>
              <a:xfrm>
                <a:off x="7942808" y="2655075"/>
                <a:ext cx="399659" cy="216000"/>
              </a:xfrm>
              <a:prstGeom prst="rect">
                <a:avLst/>
              </a:prstGeom>
            </p:spPr>
          </p:pic>
        </mc:Fallback>
      </mc:AlternateContent>
      <mc:AlternateContent xmlns:mc="http://schemas.openxmlformats.org/markup-compatibility/2006" xmlns:p14="http://schemas.microsoft.com/office/powerpoint/2010/main">
        <mc:Choice Requires="p14">
          <p:contentPart p14:bwMode="auto" r:id="rId4">
            <p14:nvContentPartPr>
              <p14:cNvPr id="14" name="Ink 13">
                <a:extLst>
                  <a:ext uri="{FF2B5EF4-FFF2-40B4-BE49-F238E27FC236}">
                    <a16:creationId xmlns:a16="http://schemas.microsoft.com/office/drawing/2014/main" id="{4CB65212-CAAE-104D-0F54-83D662B0B04A}"/>
                  </a:ext>
                </a:extLst>
              </p14:cNvPr>
              <p14:cNvContentPartPr/>
              <p14:nvPr/>
            </p14:nvContentPartPr>
            <p14:xfrm>
              <a:off x="962280" y="4627903"/>
              <a:ext cx="743040" cy="360"/>
            </p14:xfrm>
          </p:contentPart>
        </mc:Choice>
        <mc:Fallback xmlns="">
          <p:pic>
            <p:nvPicPr>
              <p:cNvPr id="14" name="Ink 13">
                <a:extLst>
                  <a:ext uri="{FF2B5EF4-FFF2-40B4-BE49-F238E27FC236}">
                    <a16:creationId xmlns:a16="http://schemas.microsoft.com/office/drawing/2014/main" id="{4CB65212-CAAE-104D-0F54-83D662B0B04A}"/>
                  </a:ext>
                </a:extLst>
              </p:cNvPr>
              <p:cNvPicPr/>
              <p:nvPr/>
            </p:nvPicPr>
            <p:blipFill>
              <a:blip r:embed="rId5"/>
              <a:stretch>
                <a:fillRect/>
              </a:stretch>
            </p:blipFill>
            <p:spPr>
              <a:xfrm>
                <a:off x="908280" y="4519903"/>
                <a:ext cx="850680" cy="216000"/>
              </a:xfrm>
              <a:prstGeom prst="rect">
                <a:avLst/>
              </a:prstGeom>
            </p:spPr>
          </p:pic>
        </mc:Fallback>
      </mc:AlternateContent>
      <mc:AlternateContent xmlns:mc="http://schemas.openxmlformats.org/markup-compatibility/2006" xmlns:p14="http://schemas.microsoft.com/office/powerpoint/2010/main">
        <mc:Choice Requires="p14">
          <p:contentPart p14:bwMode="auto" r:id="rId6">
            <p14:nvContentPartPr>
              <p14:cNvPr id="10" name="Ink 9">
                <a:extLst>
                  <a:ext uri="{FF2B5EF4-FFF2-40B4-BE49-F238E27FC236}">
                    <a16:creationId xmlns:a16="http://schemas.microsoft.com/office/drawing/2014/main" id="{51465D11-955A-E210-554A-D968FE7353F6}"/>
                  </a:ext>
                </a:extLst>
              </p14:cNvPr>
              <p14:cNvContentPartPr/>
              <p14:nvPr/>
            </p14:nvContentPartPr>
            <p14:xfrm>
              <a:off x="893298" y="4817453"/>
              <a:ext cx="906625" cy="360"/>
            </p14:xfrm>
          </p:contentPart>
        </mc:Choice>
        <mc:Fallback xmlns="">
          <p:pic>
            <p:nvPicPr>
              <p:cNvPr id="10" name="Ink 9">
                <a:extLst>
                  <a:ext uri="{FF2B5EF4-FFF2-40B4-BE49-F238E27FC236}">
                    <a16:creationId xmlns:a16="http://schemas.microsoft.com/office/drawing/2014/main" id="{51465D11-955A-E210-554A-D968FE7353F6}"/>
                  </a:ext>
                </a:extLst>
              </p:cNvPr>
              <p:cNvPicPr/>
              <p:nvPr/>
            </p:nvPicPr>
            <p:blipFill>
              <a:blip r:embed="rId7"/>
              <a:stretch>
                <a:fillRect/>
              </a:stretch>
            </p:blipFill>
            <p:spPr>
              <a:xfrm>
                <a:off x="839289" y="4709453"/>
                <a:ext cx="1014282" cy="216000"/>
              </a:xfrm>
              <a:prstGeom prst="rect">
                <a:avLst/>
              </a:prstGeom>
            </p:spPr>
          </p:pic>
        </mc:Fallback>
      </mc:AlternateContent>
    </p:spTree>
    <p:extLst>
      <p:ext uri="{BB962C8B-B14F-4D97-AF65-F5344CB8AC3E}">
        <p14:creationId xmlns:p14="http://schemas.microsoft.com/office/powerpoint/2010/main" val="41241813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4"/>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Picture 16">
            <a:extLst>
              <a:ext uri="{FF2B5EF4-FFF2-40B4-BE49-F238E27FC236}">
                <a16:creationId xmlns:a16="http://schemas.microsoft.com/office/drawing/2014/main" id="{7C3386C6-B747-C219-F796-7F476DDF1F0B}"/>
              </a:ext>
            </a:extLst>
          </p:cNvPr>
          <p:cNvPicPr>
            <a:picLocks noChangeAspect="1"/>
          </p:cNvPicPr>
          <p:nvPr/>
        </p:nvPicPr>
        <p:blipFill>
          <a:blip r:embed="rId2"/>
          <a:stretch>
            <a:fillRect/>
          </a:stretch>
        </p:blipFill>
        <p:spPr>
          <a:xfrm>
            <a:off x="2375270" y="67882"/>
            <a:ext cx="8863860" cy="6170004"/>
          </a:xfrm>
          <a:prstGeom prst="rect">
            <a:avLst/>
          </a:prstGeom>
          <a:ln>
            <a:noFill/>
          </a:ln>
        </p:spPr>
      </p:pic>
      <p:sp>
        <p:nvSpPr>
          <p:cNvPr id="26" name="Rectangle 25">
            <a:extLst>
              <a:ext uri="{FF2B5EF4-FFF2-40B4-BE49-F238E27FC236}">
                <a16:creationId xmlns:a16="http://schemas.microsoft.com/office/drawing/2014/main" id="{89B2C9BD-24F4-DFA8-EF4A-F208584F42A8}"/>
              </a:ext>
            </a:extLst>
          </p:cNvPr>
          <p:cNvSpPr/>
          <p:nvPr/>
        </p:nvSpPr>
        <p:spPr>
          <a:xfrm>
            <a:off x="3936114" y="4230089"/>
            <a:ext cx="1328036" cy="676275"/>
          </a:xfrm>
          <a:prstGeom prst="rect">
            <a:avLst/>
          </a:prstGeom>
          <a:noFill/>
          <a:ln w="19050">
            <a:solidFill>
              <a:schemeClr val="tx1"/>
            </a:solidFill>
            <a:prstDash val="sys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8" name="Rectangle 27">
            <a:extLst>
              <a:ext uri="{FF2B5EF4-FFF2-40B4-BE49-F238E27FC236}">
                <a16:creationId xmlns:a16="http://schemas.microsoft.com/office/drawing/2014/main" id="{7CC2D21F-038D-28F3-3DAC-5C84CFF80FF2}"/>
              </a:ext>
            </a:extLst>
          </p:cNvPr>
          <p:cNvSpPr/>
          <p:nvPr/>
        </p:nvSpPr>
        <p:spPr>
          <a:xfrm>
            <a:off x="3936114" y="5163539"/>
            <a:ext cx="1575686" cy="606207"/>
          </a:xfrm>
          <a:prstGeom prst="rect">
            <a:avLst/>
          </a:prstGeom>
          <a:noFill/>
          <a:ln w="19050">
            <a:solidFill>
              <a:schemeClr val="tx1"/>
            </a:solidFill>
            <a:prstDash val="sys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0" name="Rectangle 29">
            <a:extLst>
              <a:ext uri="{FF2B5EF4-FFF2-40B4-BE49-F238E27FC236}">
                <a16:creationId xmlns:a16="http://schemas.microsoft.com/office/drawing/2014/main" id="{98E59917-E83C-7B1F-41A7-B80FFF92816C}"/>
              </a:ext>
            </a:extLst>
          </p:cNvPr>
          <p:cNvSpPr/>
          <p:nvPr/>
        </p:nvSpPr>
        <p:spPr>
          <a:xfrm>
            <a:off x="5602989" y="2687039"/>
            <a:ext cx="927986" cy="1133475"/>
          </a:xfrm>
          <a:prstGeom prst="rect">
            <a:avLst/>
          </a:prstGeom>
          <a:noFill/>
          <a:ln w="19050">
            <a:solidFill>
              <a:schemeClr val="tx1"/>
            </a:solidFill>
            <a:prstDash val="sys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1" name="Rectangle 30">
            <a:extLst>
              <a:ext uri="{FF2B5EF4-FFF2-40B4-BE49-F238E27FC236}">
                <a16:creationId xmlns:a16="http://schemas.microsoft.com/office/drawing/2014/main" id="{063E2171-107F-AA0E-8BF8-976060C77725}"/>
              </a:ext>
            </a:extLst>
          </p:cNvPr>
          <p:cNvSpPr/>
          <p:nvPr/>
        </p:nvSpPr>
        <p:spPr>
          <a:xfrm>
            <a:off x="4021839" y="1467839"/>
            <a:ext cx="927986" cy="857250"/>
          </a:xfrm>
          <a:prstGeom prst="rect">
            <a:avLst/>
          </a:prstGeom>
          <a:noFill/>
          <a:ln w="19050">
            <a:solidFill>
              <a:schemeClr val="tx1"/>
            </a:solidFill>
            <a:prstDash val="sys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2" name="Rectangle 31">
            <a:extLst>
              <a:ext uri="{FF2B5EF4-FFF2-40B4-BE49-F238E27FC236}">
                <a16:creationId xmlns:a16="http://schemas.microsoft.com/office/drawing/2014/main" id="{7B90064C-732C-ABA5-1D64-5396812300DE}"/>
              </a:ext>
            </a:extLst>
          </p:cNvPr>
          <p:cNvSpPr/>
          <p:nvPr/>
        </p:nvSpPr>
        <p:spPr>
          <a:xfrm>
            <a:off x="6854824" y="901101"/>
            <a:ext cx="1044575" cy="1423988"/>
          </a:xfrm>
          <a:prstGeom prst="rect">
            <a:avLst/>
          </a:prstGeom>
          <a:noFill/>
          <a:ln w="19050">
            <a:solidFill>
              <a:schemeClr val="tx1"/>
            </a:solidFill>
            <a:prstDash val="sys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3" name="Rectangle 32">
            <a:extLst>
              <a:ext uri="{FF2B5EF4-FFF2-40B4-BE49-F238E27FC236}">
                <a16:creationId xmlns:a16="http://schemas.microsoft.com/office/drawing/2014/main" id="{FA405A11-B9CE-7D31-334F-6AA57C15193C}"/>
              </a:ext>
            </a:extLst>
          </p:cNvPr>
          <p:cNvSpPr/>
          <p:nvPr/>
        </p:nvSpPr>
        <p:spPr>
          <a:xfrm>
            <a:off x="9542463" y="2610838"/>
            <a:ext cx="655637" cy="1250951"/>
          </a:xfrm>
          <a:prstGeom prst="rect">
            <a:avLst/>
          </a:prstGeom>
          <a:noFill/>
          <a:ln w="19050">
            <a:solidFill>
              <a:schemeClr val="tx1"/>
            </a:solidFill>
            <a:prstDash val="sys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4" name="Rectangle 33">
            <a:extLst>
              <a:ext uri="{FF2B5EF4-FFF2-40B4-BE49-F238E27FC236}">
                <a16:creationId xmlns:a16="http://schemas.microsoft.com/office/drawing/2014/main" id="{B28CC814-F896-1E75-C5DD-187BA115B834}"/>
              </a:ext>
            </a:extLst>
          </p:cNvPr>
          <p:cNvSpPr/>
          <p:nvPr/>
        </p:nvSpPr>
        <p:spPr>
          <a:xfrm>
            <a:off x="3646395" y="2652113"/>
            <a:ext cx="1303430" cy="1168401"/>
          </a:xfrm>
          <a:prstGeom prst="rect">
            <a:avLst/>
          </a:prstGeom>
          <a:noFill/>
          <a:ln w="19050">
            <a:solidFill>
              <a:schemeClr val="tx1"/>
            </a:solidFill>
            <a:prstDash val="sys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5" name="Rectangle 34">
            <a:extLst>
              <a:ext uri="{FF2B5EF4-FFF2-40B4-BE49-F238E27FC236}">
                <a16:creationId xmlns:a16="http://schemas.microsoft.com/office/drawing/2014/main" id="{DA18AA1F-6339-A2D2-C69E-5FE1B68EE145}"/>
              </a:ext>
            </a:extLst>
          </p:cNvPr>
          <p:cNvSpPr/>
          <p:nvPr/>
        </p:nvSpPr>
        <p:spPr>
          <a:xfrm>
            <a:off x="2575488" y="4147538"/>
            <a:ext cx="1267056" cy="704057"/>
          </a:xfrm>
          <a:prstGeom prst="rect">
            <a:avLst/>
          </a:prstGeom>
          <a:noFill/>
          <a:ln w="19050">
            <a:solidFill>
              <a:schemeClr val="tx1"/>
            </a:solidFill>
            <a:prstDash val="sys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6" name="Rectangle 35">
            <a:extLst>
              <a:ext uri="{FF2B5EF4-FFF2-40B4-BE49-F238E27FC236}">
                <a16:creationId xmlns:a16="http://schemas.microsoft.com/office/drawing/2014/main" id="{6BEBA956-2209-C003-0BFA-5A052825AD75}"/>
              </a:ext>
            </a:extLst>
          </p:cNvPr>
          <p:cNvSpPr/>
          <p:nvPr/>
        </p:nvSpPr>
        <p:spPr>
          <a:xfrm>
            <a:off x="5633012" y="1362557"/>
            <a:ext cx="897963" cy="933957"/>
          </a:xfrm>
          <a:prstGeom prst="rect">
            <a:avLst/>
          </a:prstGeom>
          <a:noFill/>
          <a:ln w="19050">
            <a:solidFill>
              <a:schemeClr val="tx1"/>
            </a:solidFill>
            <a:prstDash val="sys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 name="Rectangle 1">
            <a:extLst>
              <a:ext uri="{FF2B5EF4-FFF2-40B4-BE49-F238E27FC236}">
                <a16:creationId xmlns:a16="http://schemas.microsoft.com/office/drawing/2014/main" id="{BF42AB51-C5EE-0329-E15B-FB55D603D4A9}"/>
              </a:ext>
            </a:extLst>
          </p:cNvPr>
          <p:cNvSpPr/>
          <p:nvPr/>
        </p:nvSpPr>
        <p:spPr>
          <a:xfrm>
            <a:off x="5801425" y="4565160"/>
            <a:ext cx="2425000" cy="1336567"/>
          </a:xfrm>
          <a:prstGeom prst="rect">
            <a:avLst/>
          </a:prstGeom>
          <a:noFill/>
          <a:ln w="19050">
            <a:solidFill>
              <a:schemeClr val="tx1">
                <a:lumMod val="60000"/>
                <a:lumOff val="40000"/>
              </a:schemeClr>
            </a:solidFill>
            <a:prstDash val="sys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 name="Rectangle 2">
            <a:extLst>
              <a:ext uri="{FF2B5EF4-FFF2-40B4-BE49-F238E27FC236}">
                <a16:creationId xmlns:a16="http://schemas.microsoft.com/office/drawing/2014/main" id="{75AFF7F3-B6F2-3B98-F2EE-53F9DBF965CB}"/>
              </a:ext>
            </a:extLst>
          </p:cNvPr>
          <p:cNvSpPr/>
          <p:nvPr/>
        </p:nvSpPr>
        <p:spPr>
          <a:xfrm>
            <a:off x="8643938" y="1264746"/>
            <a:ext cx="2049462" cy="3384443"/>
          </a:xfrm>
          <a:prstGeom prst="rect">
            <a:avLst/>
          </a:prstGeom>
          <a:noFill/>
          <a:ln w="19050">
            <a:solidFill>
              <a:srgbClr val="7030A0"/>
            </a:solidFill>
            <a:prstDash val="sys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4" name="Rectangle 3">
            <a:extLst>
              <a:ext uri="{FF2B5EF4-FFF2-40B4-BE49-F238E27FC236}">
                <a16:creationId xmlns:a16="http://schemas.microsoft.com/office/drawing/2014/main" id="{CA5D95B7-10FC-5C13-5467-7E09FB0EC856}"/>
              </a:ext>
            </a:extLst>
          </p:cNvPr>
          <p:cNvSpPr/>
          <p:nvPr/>
        </p:nvSpPr>
        <p:spPr>
          <a:xfrm>
            <a:off x="5602989" y="3893423"/>
            <a:ext cx="2966335" cy="933957"/>
          </a:xfrm>
          <a:prstGeom prst="rect">
            <a:avLst/>
          </a:prstGeom>
          <a:noFill/>
          <a:ln w="19050">
            <a:solidFill>
              <a:srgbClr val="7030A0"/>
            </a:solidFill>
            <a:prstDash val="sys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3" name="TextBox 22">
            <a:extLst>
              <a:ext uri="{FF2B5EF4-FFF2-40B4-BE49-F238E27FC236}">
                <a16:creationId xmlns:a16="http://schemas.microsoft.com/office/drawing/2014/main" id="{43FA3BA0-B3B3-E863-F758-10F49151F764}"/>
              </a:ext>
            </a:extLst>
          </p:cNvPr>
          <p:cNvSpPr txBox="1"/>
          <p:nvPr/>
        </p:nvSpPr>
        <p:spPr>
          <a:xfrm>
            <a:off x="6275737" y="5986434"/>
            <a:ext cx="1476375" cy="246221"/>
          </a:xfrm>
          <a:prstGeom prst="rect">
            <a:avLst/>
          </a:prstGeom>
          <a:noFill/>
          <a:ln>
            <a:noFill/>
          </a:ln>
        </p:spPr>
        <p:txBody>
          <a:bodyPr wrap="square" lIns="0" tIns="0" rIns="0" bIns="0" rtlCol="0">
            <a:spAutoFit/>
          </a:bodyPr>
          <a:lstStyle/>
          <a:p>
            <a:pPr algn="ctr"/>
            <a:r>
              <a:rPr lang="en-US" sz="1600" dirty="0">
                <a:solidFill>
                  <a:schemeClr val="tx1">
                    <a:lumMod val="60000"/>
                    <a:lumOff val="40000"/>
                  </a:schemeClr>
                </a:solidFill>
              </a:rPr>
              <a:t>DS20k cryostat</a:t>
            </a:r>
            <a:endParaRPr lang="en-GB" sz="1600" dirty="0">
              <a:solidFill>
                <a:schemeClr val="tx1">
                  <a:lumMod val="60000"/>
                  <a:lumOff val="40000"/>
                </a:schemeClr>
              </a:solidFill>
            </a:endParaRPr>
          </a:p>
        </p:txBody>
      </p:sp>
      <p:sp>
        <p:nvSpPr>
          <p:cNvPr id="16" name="TextBox 15">
            <a:extLst>
              <a:ext uri="{FF2B5EF4-FFF2-40B4-BE49-F238E27FC236}">
                <a16:creationId xmlns:a16="http://schemas.microsoft.com/office/drawing/2014/main" id="{AF36266A-0DA1-E820-0F1E-884B901BBCBE}"/>
              </a:ext>
            </a:extLst>
          </p:cNvPr>
          <p:cNvSpPr txBox="1"/>
          <p:nvPr/>
        </p:nvSpPr>
        <p:spPr>
          <a:xfrm>
            <a:off x="285963" y="2390661"/>
            <a:ext cx="1980000" cy="230832"/>
          </a:xfrm>
          <a:prstGeom prst="rect">
            <a:avLst/>
          </a:prstGeom>
          <a:noFill/>
          <a:ln>
            <a:noFill/>
          </a:ln>
        </p:spPr>
        <p:txBody>
          <a:bodyPr wrap="square" lIns="0" tIns="0" rIns="0" bIns="0" rtlCol="0">
            <a:spAutoFit/>
          </a:bodyPr>
          <a:lstStyle/>
          <a:p>
            <a:pPr algn="ctr"/>
            <a:r>
              <a:rPr lang="en-US" sz="1500" dirty="0"/>
              <a:t>Cold gas filter</a:t>
            </a:r>
            <a:endParaRPr lang="en-GB" sz="1500" dirty="0"/>
          </a:p>
        </p:txBody>
      </p:sp>
      <p:sp>
        <p:nvSpPr>
          <p:cNvPr id="5" name="Date Placeholder 4">
            <a:extLst>
              <a:ext uri="{FF2B5EF4-FFF2-40B4-BE49-F238E27FC236}">
                <a16:creationId xmlns:a16="http://schemas.microsoft.com/office/drawing/2014/main" id="{91D03572-907F-088A-E262-F9570279A132}"/>
              </a:ext>
            </a:extLst>
          </p:cNvPr>
          <p:cNvSpPr>
            <a:spLocks noGrp="1"/>
          </p:cNvSpPr>
          <p:nvPr>
            <p:ph type="dt" sz="half" idx="10"/>
          </p:nvPr>
        </p:nvSpPr>
        <p:spPr/>
        <p:txBody>
          <a:bodyPr/>
          <a:lstStyle/>
          <a:p>
            <a:r>
              <a:rPr lang="en-US" dirty="0"/>
              <a:t>29 May 2024</a:t>
            </a:r>
          </a:p>
        </p:txBody>
      </p:sp>
      <p:sp>
        <p:nvSpPr>
          <p:cNvPr id="6" name="Footer Placeholder 5">
            <a:extLst>
              <a:ext uri="{FF2B5EF4-FFF2-40B4-BE49-F238E27FC236}">
                <a16:creationId xmlns:a16="http://schemas.microsoft.com/office/drawing/2014/main" id="{42F1163A-1AF1-73CC-30A7-C845BE7814BB}"/>
              </a:ext>
            </a:extLst>
          </p:cNvPr>
          <p:cNvSpPr>
            <a:spLocks noGrp="1"/>
          </p:cNvSpPr>
          <p:nvPr>
            <p:ph type="ftr" sz="quarter" idx="11"/>
          </p:nvPr>
        </p:nvSpPr>
        <p:spPr/>
        <p:txBody>
          <a:bodyPr/>
          <a:lstStyle/>
          <a:p>
            <a:r>
              <a:rPr lang="en-US" dirty="0"/>
              <a:t>Tiziano Baroncelli | </a:t>
            </a:r>
            <a:r>
              <a:rPr lang="en-GB" dirty="0"/>
              <a:t>Engineering Development of the DarkSide 20k AAr Cryogenic System</a:t>
            </a:r>
            <a:endParaRPr lang="en-US" dirty="0"/>
          </a:p>
        </p:txBody>
      </p:sp>
      <p:sp>
        <p:nvSpPr>
          <p:cNvPr id="7" name="Slide Number Placeholder 6">
            <a:extLst>
              <a:ext uri="{FF2B5EF4-FFF2-40B4-BE49-F238E27FC236}">
                <a16:creationId xmlns:a16="http://schemas.microsoft.com/office/drawing/2014/main" id="{DF9034BE-8BDA-331F-E020-CFEAF264FAAA}"/>
              </a:ext>
            </a:extLst>
          </p:cNvPr>
          <p:cNvSpPr>
            <a:spLocks noGrp="1"/>
          </p:cNvSpPr>
          <p:nvPr>
            <p:ph type="sldNum" sz="quarter" idx="12"/>
          </p:nvPr>
        </p:nvSpPr>
        <p:spPr/>
        <p:txBody>
          <a:bodyPr/>
          <a:lstStyle/>
          <a:p>
            <a:fld id="{36B5EA5A-BC32-A742-B11B-8E7414D5B535}" type="slidenum">
              <a:rPr lang="en-US" smtClean="0"/>
              <a:pPr/>
              <a:t>5</a:t>
            </a:fld>
            <a:endParaRPr lang="en-US" dirty="0"/>
          </a:p>
        </p:txBody>
      </p:sp>
      <p:sp>
        <p:nvSpPr>
          <p:cNvPr id="11" name="TextBox 10">
            <a:extLst>
              <a:ext uri="{FF2B5EF4-FFF2-40B4-BE49-F238E27FC236}">
                <a16:creationId xmlns:a16="http://schemas.microsoft.com/office/drawing/2014/main" id="{6355329D-4AE8-CDE3-7AB4-80A6A060765F}"/>
              </a:ext>
            </a:extLst>
          </p:cNvPr>
          <p:cNvSpPr txBox="1"/>
          <p:nvPr/>
        </p:nvSpPr>
        <p:spPr>
          <a:xfrm>
            <a:off x="288000" y="807698"/>
            <a:ext cx="1980000" cy="230832"/>
          </a:xfrm>
          <a:prstGeom prst="rect">
            <a:avLst/>
          </a:prstGeom>
          <a:noFill/>
          <a:ln>
            <a:noFill/>
          </a:ln>
        </p:spPr>
        <p:txBody>
          <a:bodyPr wrap="square" lIns="0" tIns="0" rIns="0" bIns="0" rtlCol="0">
            <a:spAutoFit/>
          </a:bodyPr>
          <a:lstStyle/>
          <a:p>
            <a:pPr algn="ctr"/>
            <a:r>
              <a:rPr lang="en-US" sz="1500" dirty="0"/>
              <a:t>Pump VB (2 off)</a:t>
            </a:r>
            <a:endParaRPr lang="en-GB" sz="1500" dirty="0"/>
          </a:p>
        </p:txBody>
      </p:sp>
      <p:sp>
        <p:nvSpPr>
          <p:cNvPr id="12" name="TextBox 11">
            <a:extLst>
              <a:ext uri="{FF2B5EF4-FFF2-40B4-BE49-F238E27FC236}">
                <a16:creationId xmlns:a16="http://schemas.microsoft.com/office/drawing/2014/main" id="{082DE424-B785-B309-7080-DEC9658A3306}"/>
              </a:ext>
            </a:extLst>
          </p:cNvPr>
          <p:cNvSpPr txBox="1"/>
          <p:nvPr/>
        </p:nvSpPr>
        <p:spPr>
          <a:xfrm>
            <a:off x="288000" y="1135089"/>
            <a:ext cx="1980000" cy="230832"/>
          </a:xfrm>
          <a:prstGeom prst="rect">
            <a:avLst/>
          </a:prstGeom>
          <a:noFill/>
          <a:ln>
            <a:noFill/>
          </a:ln>
        </p:spPr>
        <p:txBody>
          <a:bodyPr wrap="square" lIns="0" tIns="0" rIns="0" bIns="0" rtlCol="0">
            <a:spAutoFit/>
          </a:bodyPr>
          <a:lstStyle/>
          <a:p>
            <a:pPr algn="ctr"/>
            <a:r>
              <a:rPr lang="en-US" sz="1500" dirty="0"/>
              <a:t>Mech. filter</a:t>
            </a:r>
            <a:endParaRPr lang="en-GB" sz="1500" dirty="0"/>
          </a:p>
        </p:txBody>
      </p:sp>
      <p:sp>
        <p:nvSpPr>
          <p:cNvPr id="13" name="TextBox 12">
            <a:extLst>
              <a:ext uri="{FF2B5EF4-FFF2-40B4-BE49-F238E27FC236}">
                <a16:creationId xmlns:a16="http://schemas.microsoft.com/office/drawing/2014/main" id="{0E23B2D3-1572-756A-3CBF-DDA2FE29473B}"/>
              </a:ext>
            </a:extLst>
          </p:cNvPr>
          <p:cNvSpPr txBox="1"/>
          <p:nvPr/>
        </p:nvSpPr>
        <p:spPr>
          <a:xfrm>
            <a:off x="288000" y="1461027"/>
            <a:ext cx="1980000" cy="230832"/>
          </a:xfrm>
          <a:prstGeom prst="rect">
            <a:avLst/>
          </a:prstGeom>
          <a:noFill/>
          <a:ln>
            <a:noFill/>
          </a:ln>
        </p:spPr>
        <p:txBody>
          <a:bodyPr wrap="square" lIns="0" tIns="0" rIns="0" bIns="0" rtlCol="0">
            <a:spAutoFit/>
          </a:bodyPr>
          <a:lstStyle/>
          <a:p>
            <a:pPr algn="ctr"/>
            <a:r>
              <a:rPr lang="en-US" sz="1500" dirty="0"/>
              <a:t>Liquid filter</a:t>
            </a:r>
            <a:endParaRPr lang="en-GB" sz="1500" dirty="0"/>
          </a:p>
        </p:txBody>
      </p:sp>
      <p:sp>
        <p:nvSpPr>
          <p:cNvPr id="14" name="TextBox 13">
            <a:extLst>
              <a:ext uri="{FF2B5EF4-FFF2-40B4-BE49-F238E27FC236}">
                <a16:creationId xmlns:a16="http://schemas.microsoft.com/office/drawing/2014/main" id="{A9D1BD93-68AB-B12C-06B3-C9BCED6497CF}"/>
              </a:ext>
            </a:extLst>
          </p:cNvPr>
          <p:cNvSpPr txBox="1"/>
          <p:nvPr/>
        </p:nvSpPr>
        <p:spPr>
          <a:xfrm>
            <a:off x="288000" y="1759279"/>
            <a:ext cx="1980000" cy="230832"/>
          </a:xfrm>
          <a:prstGeom prst="rect">
            <a:avLst/>
          </a:prstGeom>
          <a:noFill/>
          <a:ln>
            <a:noFill/>
          </a:ln>
        </p:spPr>
        <p:txBody>
          <a:bodyPr wrap="square" lIns="0" tIns="0" rIns="0" bIns="0" rtlCol="0">
            <a:spAutoFit/>
          </a:bodyPr>
          <a:lstStyle/>
          <a:p>
            <a:pPr algn="ctr"/>
            <a:r>
              <a:rPr lang="en-US" sz="1500" dirty="0"/>
              <a:t>Argon phase separator</a:t>
            </a:r>
            <a:endParaRPr lang="en-GB" sz="1500" dirty="0"/>
          </a:p>
        </p:txBody>
      </p:sp>
      <p:sp>
        <p:nvSpPr>
          <p:cNvPr id="15" name="TextBox 14">
            <a:extLst>
              <a:ext uri="{FF2B5EF4-FFF2-40B4-BE49-F238E27FC236}">
                <a16:creationId xmlns:a16="http://schemas.microsoft.com/office/drawing/2014/main" id="{A7F5BA3A-F4B4-FC34-3415-C3E765A9B6DE}"/>
              </a:ext>
            </a:extLst>
          </p:cNvPr>
          <p:cNvSpPr txBox="1"/>
          <p:nvPr/>
        </p:nvSpPr>
        <p:spPr>
          <a:xfrm>
            <a:off x="288000" y="2072933"/>
            <a:ext cx="1980000" cy="230832"/>
          </a:xfrm>
          <a:prstGeom prst="rect">
            <a:avLst/>
          </a:prstGeom>
          <a:noFill/>
          <a:ln>
            <a:noFill/>
          </a:ln>
        </p:spPr>
        <p:txBody>
          <a:bodyPr wrap="square" lIns="0" tIns="0" rIns="0" bIns="0" rtlCol="0">
            <a:spAutoFit/>
          </a:bodyPr>
          <a:lstStyle/>
          <a:p>
            <a:pPr algn="ctr"/>
            <a:r>
              <a:rPr lang="en-US" sz="1500" dirty="0"/>
              <a:t>Condenser</a:t>
            </a:r>
            <a:endParaRPr lang="en-GB" sz="1500" dirty="0"/>
          </a:p>
        </p:txBody>
      </p:sp>
      <p:sp>
        <p:nvSpPr>
          <p:cNvPr id="18" name="TextBox 17">
            <a:extLst>
              <a:ext uri="{FF2B5EF4-FFF2-40B4-BE49-F238E27FC236}">
                <a16:creationId xmlns:a16="http://schemas.microsoft.com/office/drawing/2014/main" id="{6E1B9F9E-7D51-64CF-0EA3-B9C7D423628A}"/>
              </a:ext>
            </a:extLst>
          </p:cNvPr>
          <p:cNvSpPr txBox="1"/>
          <p:nvPr/>
        </p:nvSpPr>
        <p:spPr>
          <a:xfrm>
            <a:off x="288000" y="2724377"/>
            <a:ext cx="1980000" cy="230832"/>
          </a:xfrm>
          <a:prstGeom prst="rect">
            <a:avLst/>
          </a:prstGeom>
          <a:noFill/>
          <a:ln>
            <a:noFill/>
          </a:ln>
        </p:spPr>
        <p:txBody>
          <a:bodyPr wrap="square" lIns="0" tIns="0" rIns="0" bIns="0" rtlCol="0">
            <a:spAutoFit/>
          </a:bodyPr>
          <a:lstStyle/>
          <a:p>
            <a:pPr algn="ctr"/>
            <a:r>
              <a:rPr lang="en-US" sz="1500" dirty="0"/>
              <a:t>Warm gas filter</a:t>
            </a:r>
            <a:endParaRPr lang="en-GB" sz="1500" dirty="0"/>
          </a:p>
        </p:txBody>
      </p:sp>
      <p:sp>
        <p:nvSpPr>
          <p:cNvPr id="19" name="TextBox 18">
            <a:extLst>
              <a:ext uri="{FF2B5EF4-FFF2-40B4-BE49-F238E27FC236}">
                <a16:creationId xmlns:a16="http://schemas.microsoft.com/office/drawing/2014/main" id="{371CD36F-38FB-C684-8F86-9BDE1AF35B49}"/>
              </a:ext>
            </a:extLst>
          </p:cNvPr>
          <p:cNvSpPr txBox="1"/>
          <p:nvPr/>
        </p:nvSpPr>
        <p:spPr>
          <a:xfrm>
            <a:off x="288000" y="3049983"/>
            <a:ext cx="1980000" cy="230832"/>
          </a:xfrm>
          <a:prstGeom prst="rect">
            <a:avLst/>
          </a:prstGeom>
          <a:noFill/>
          <a:ln>
            <a:noFill/>
          </a:ln>
        </p:spPr>
        <p:txBody>
          <a:bodyPr wrap="square" lIns="0" tIns="0" rIns="0" bIns="0" rtlCol="0">
            <a:spAutoFit/>
          </a:bodyPr>
          <a:lstStyle/>
          <a:p>
            <a:pPr algn="ctr"/>
            <a:r>
              <a:rPr lang="en-US" sz="1500" dirty="0"/>
              <a:t>N</a:t>
            </a:r>
            <a:r>
              <a:rPr lang="en-US" sz="1500" baseline="-25000" dirty="0"/>
              <a:t>2</a:t>
            </a:r>
            <a:r>
              <a:rPr lang="en-US" sz="1500" dirty="0"/>
              <a:t> phase separator</a:t>
            </a:r>
            <a:endParaRPr lang="en-GB" sz="1500" dirty="0"/>
          </a:p>
        </p:txBody>
      </p:sp>
      <p:sp>
        <p:nvSpPr>
          <p:cNvPr id="20" name="TextBox 19">
            <a:extLst>
              <a:ext uri="{FF2B5EF4-FFF2-40B4-BE49-F238E27FC236}">
                <a16:creationId xmlns:a16="http://schemas.microsoft.com/office/drawing/2014/main" id="{56DCB681-7F40-658A-3937-1D07AFFC29FC}"/>
              </a:ext>
            </a:extLst>
          </p:cNvPr>
          <p:cNvSpPr txBox="1"/>
          <p:nvPr/>
        </p:nvSpPr>
        <p:spPr>
          <a:xfrm>
            <a:off x="288000" y="4337394"/>
            <a:ext cx="1980000" cy="230832"/>
          </a:xfrm>
          <a:prstGeom prst="rect">
            <a:avLst/>
          </a:prstGeom>
          <a:noFill/>
          <a:ln>
            <a:noFill/>
          </a:ln>
        </p:spPr>
        <p:txBody>
          <a:bodyPr wrap="square" lIns="0" tIns="0" rIns="0" bIns="0" rtlCol="0">
            <a:spAutoFit/>
          </a:bodyPr>
          <a:lstStyle/>
          <a:p>
            <a:pPr algn="ctr"/>
            <a:r>
              <a:rPr lang="en-US" sz="1500" dirty="0">
                <a:solidFill>
                  <a:srgbClr val="7030A0"/>
                </a:solidFill>
              </a:rPr>
              <a:t>Warm panel</a:t>
            </a:r>
            <a:endParaRPr lang="en-GB" sz="1500" dirty="0">
              <a:solidFill>
                <a:srgbClr val="7030A0"/>
              </a:solidFill>
            </a:endParaRPr>
          </a:p>
        </p:txBody>
      </p:sp>
      <p:sp>
        <p:nvSpPr>
          <p:cNvPr id="21" name="TextBox 20">
            <a:extLst>
              <a:ext uri="{FF2B5EF4-FFF2-40B4-BE49-F238E27FC236}">
                <a16:creationId xmlns:a16="http://schemas.microsoft.com/office/drawing/2014/main" id="{C28E79B3-851C-2B10-A392-D4700AD41ED3}"/>
              </a:ext>
            </a:extLst>
          </p:cNvPr>
          <p:cNvSpPr txBox="1"/>
          <p:nvPr/>
        </p:nvSpPr>
        <p:spPr>
          <a:xfrm>
            <a:off x="288000" y="4949979"/>
            <a:ext cx="1980000" cy="461665"/>
          </a:xfrm>
          <a:prstGeom prst="rect">
            <a:avLst/>
          </a:prstGeom>
          <a:noFill/>
          <a:ln>
            <a:noFill/>
          </a:ln>
        </p:spPr>
        <p:txBody>
          <a:bodyPr wrap="square" lIns="0" tIns="0" rIns="0" bIns="0" rtlCol="0">
            <a:spAutoFit/>
          </a:bodyPr>
          <a:lstStyle/>
          <a:p>
            <a:pPr algn="ctr"/>
            <a:r>
              <a:rPr lang="en-US" sz="1500" dirty="0">
                <a:solidFill>
                  <a:srgbClr val="7030A0"/>
                </a:solidFill>
              </a:rPr>
              <a:t>Cryostat membrane purge system</a:t>
            </a:r>
            <a:endParaRPr lang="en-GB" sz="1500" dirty="0">
              <a:solidFill>
                <a:srgbClr val="7030A0"/>
              </a:solidFill>
            </a:endParaRPr>
          </a:p>
        </p:txBody>
      </p:sp>
      <p:sp>
        <p:nvSpPr>
          <p:cNvPr id="22" name="TextBox 21">
            <a:extLst>
              <a:ext uri="{FF2B5EF4-FFF2-40B4-BE49-F238E27FC236}">
                <a16:creationId xmlns:a16="http://schemas.microsoft.com/office/drawing/2014/main" id="{0929CC5C-A7D2-8E67-0CBA-4F4BFD5B18E5}"/>
              </a:ext>
            </a:extLst>
          </p:cNvPr>
          <p:cNvSpPr txBox="1"/>
          <p:nvPr/>
        </p:nvSpPr>
        <p:spPr>
          <a:xfrm>
            <a:off x="288000" y="3389355"/>
            <a:ext cx="1980000" cy="230832"/>
          </a:xfrm>
          <a:prstGeom prst="rect">
            <a:avLst/>
          </a:prstGeom>
          <a:noFill/>
          <a:ln>
            <a:noFill/>
          </a:ln>
        </p:spPr>
        <p:txBody>
          <a:bodyPr wrap="square" lIns="0" tIns="0" rIns="0" bIns="0" rtlCol="0">
            <a:spAutoFit/>
          </a:bodyPr>
          <a:lstStyle/>
          <a:p>
            <a:pPr algn="ctr"/>
            <a:r>
              <a:rPr lang="en-US" sz="1500" dirty="0"/>
              <a:t>16 cold transfer lines </a:t>
            </a:r>
            <a:endParaRPr lang="en-GB" sz="1500" dirty="0"/>
          </a:p>
        </p:txBody>
      </p:sp>
      <p:sp>
        <p:nvSpPr>
          <p:cNvPr id="24" name="Rectangle 23">
            <a:extLst>
              <a:ext uri="{FF2B5EF4-FFF2-40B4-BE49-F238E27FC236}">
                <a16:creationId xmlns:a16="http://schemas.microsoft.com/office/drawing/2014/main" id="{744C8D7B-CB0F-D841-5329-611BFC39CCA0}"/>
              </a:ext>
            </a:extLst>
          </p:cNvPr>
          <p:cNvSpPr/>
          <p:nvPr/>
        </p:nvSpPr>
        <p:spPr>
          <a:xfrm>
            <a:off x="213964" y="753589"/>
            <a:ext cx="2123999" cy="2968019"/>
          </a:xfrm>
          <a:prstGeom prst="rect">
            <a:avLst/>
          </a:prstGeom>
          <a:noFill/>
          <a:ln w="12700" cmpd="dbl">
            <a:solidFill>
              <a:schemeClr val="tx1"/>
            </a:solidFill>
            <a:prstDash val="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500" dirty="0"/>
          </a:p>
        </p:txBody>
      </p:sp>
      <p:sp>
        <p:nvSpPr>
          <p:cNvPr id="40" name="TextBox 39">
            <a:extLst>
              <a:ext uri="{FF2B5EF4-FFF2-40B4-BE49-F238E27FC236}">
                <a16:creationId xmlns:a16="http://schemas.microsoft.com/office/drawing/2014/main" id="{DFE5ABAD-C0DB-5570-BDBF-75B4AB7437D5}"/>
              </a:ext>
            </a:extLst>
          </p:cNvPr>
          <p:cNvSpPr txBox="1"/>
          <p:nvPr/>
        </p:nvSpPr>
        <p:spPr>
          <a:xfrm>
            <a:off x="288000" y="5475179"/>
            <a:ext cx="1980000" cy="230832"/>
          </a:xfrm>
          <a:prstGeom prst="rect">
            <a:avLst/>
          </a:prstGeom>
          <a:noFill/>
          <a:ln>
            <a:noFill/>
          </a:ln>
        </p:spPr>
        <p:txBody>
          <a:bodyPr wrap="square" lIns="0" tIns="0" rIns="0" bIns="0" rtlCol="0">
            <a:spAutoFit/>
          </a:bodyPr>
          <a:lstStyle/>
          <a:p>
            <a:pPr algn="ctr"/>
            <a:r>
              <a:rPr lang="en-US" sz="1500" dirty="0">
                <a:solidFill>
                  <a:srgbClr val="7030A0"/>
                </a:solidFill>
              </a:rPr>
              <a:t>18 warm TL </a:t>
            </a:r>
            <a:endParaRPr lang="en-GB" sz="1500" dirty="0">
              <a:solidFill>
                <a:srgbClr val="7030A0"/>
              </a:solidFill>
            </a:endParaRPr>
          </a:p>
        </p:txBody>
      </p:sp>
      <p:sp>
        <p:nvSpPr>
          <p:cNvPr id="41" name="Rectangle 40">
            <a:extLst>
              <a:ext uri="{FF2B5EF4-FFF2-40B4-BE49-F238E27FC236}">
                <a16:creationId xmlns:a16="http://schemas.microsoft.com/office/drawing/2014/main" id="{E75C4AC5-6FA5-2E07-7946-3739CAD85E4B}"/>
              </a:ext>
            </a:extLst>
          </p:cNvPr>
          <p:cNvSpPr/>
          <p:nvPr/>
        </p:nvSpPr>
        <p:spPr>
          <a:xfrm>
            <a:off x="213963" y="4283727"/>
            <a:ext cx="2124000" cy="1486019"/>
          </a:xfrm>
          <a:prstGeom prst="rect">
            <a:avLst/>
          </a:prstGeom>
          <a:noFill/>
          <a:ln w="12700" cmpd="dbl">
            <a:solidFill>
              <a:srgbClr val="7030A0"/>
            </a:solidFill>
            <a:prstDash val="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500" dirty="0"/>
          </a:p>
        </p:txBody>
      </p:sp>
      <p:sp>
        <p:nvSpPr>
          <p:cNvPr id="43" name="Rectangle 42">
            <a:extLst>
              <a:ext uri="{FF2B5EF4-FFF2-40B4-BE49-F238E27FC236}">
                <a16:creationId xmlns:a16="http://schemas.microsoft.com/office/drawing/2014/main" id="{74444CFD-9F0B-4E63-5006-992CCF2E0FC3}"/>
              </a:ext>
            </a:extLst>
          </p:cNvPr>
          <p:cNvSpPr/>
          <p:nvPr/>
        </p:nvSpPr>
        <p:spPr>
          <a:xfrm>
            <a:off x="213965" y="3817310"/>
            <a:ext cx="2123998" cy="365125"/>
          </a:xfrm>
          <a:prstGeom prst="rect">
            <a:avLst/>
          </a:prstGeom>
          <a:noFill/>
          <a:ln w="28575" cmpd="dbl">
            <a:noFill/>
            <a:prstDash val="solid"/>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600" b="1" dirty="0">
                <a:solidFill>
                  <a:schemeClr val="tx1"/>
                </a:solidFill>
              </a:rPr>
              <a:t>AAr cryogenics Contractor</a:t>
            </a:r>
            <a:endParaRPr lang="en-GB" sz="1600" b="1" dirty="0">
              <a:solidFill>
                <a:schemeClr val="tx1"/>
              </a:solidFill>
            </a:endParaRPr>
          </a:p>
        </p:txBody>
      </p:sp>
      <p:sp>
        <p:nvSpPr>
          <p:cNvPr id="44" name="Rectangle 43">
            <a:extLst>
              <a:ext uri="{FF2B5EF4-FFF2-40B4-BE49-F238E27FC236}">
                <a16:creationId xmlns:a16="http://schemas.microsoft.com/office/drawing/2014/main" id="{10349CFB-A18E-79E1-E613-B81C7CD6C8DB}"/>
              </a:ext>
            </a:extLst>
          </p:cNvPr>
          <p:cNvSpPr/>
          <p:nvPr/>
        </p:nvSpPr>
        <p:spPr>
          <a:xfrm>
            <a:off x="213964" y="5867739"/>
            <a:ext cx="2124000" cy="365125"/>
          </a:xfrm>
          <a:prstGeom prst="rect">
            <a:avLst/>
          </a:prstGeom>
          <a:noFill/>
          <a:ln w="28575" cmpd="dbl">
            <a:noFill/>
            <a:prstDash val="solid"/>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600" b="1" dirty="0">
                <a:solidFill>
                  <a:srgbClr val="7030A0"/>
                </a:solidFill>
              </a:rPr>
              <a:t>CERN</a:t>
            </a:r>
            <a:endParaRPr lang="en-GB" sz="1600" b="1" dirty="0">
              <a:solidFill>
                <a:srgbClr val="7030A0"/>
              </a:solidFill>
            </a:endParaRPr>
          </a:p>
        </p:txBody>
      </p:sp>
      <p:sp>
        <p:nvSpPr>
          <p:cNvPr id="45" name="Title 6">
            <a:extLst>
              <a:ext uri="{FF2B5EF4-FFF2-40B4-BE49-F238E27FC236}">
                <a16:creationId xmlns:a16="http://schemas.microsoft.com/office/drawing/2014/main" id="{0B350364-876F-4A03-5C16-6D9DB2581192}"/>
              </a:ext>
            </a:extLst>
          </p:cNvPr>
          <p:cNvSpPr txBox="1">
            <a:spLocks/>
          </p:cNvSpPr>
          <p:nvPr/>
        </p:nvSpPr>
        <p:spPr>
          <a:xfrm>
            <a:off x="407202" y="120903"/>
            <a:ext cx="10888661" cy="510656"/>
          </a:xfrm>
          <a:prstGeom prst="rect">
            <a:avLst/>
          </a:prstGeom>
          <a:solidFill>
            <a:schemeClr val="bg1"/>
          </a:solidFill>
        </p:spPr>
        <p:txBody>
          <a:bodyPr vert="horz" lIns="0" tIns="0" rIns="0" bIns="0" rtlCol="0" anchor="t" anchorCtr="0">
            <a:noAutofit/>
          </a:bodyPr>
          <a:lst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a:lstStyle>
          <a:p>
            <a:r>
              <a:rPr lang="en-US" sz="2800" dirty="0"/>
              <a:t>2. Overview of the DarkSide 20k AAr system</a:t>
            </a:r>
            <a:endParaRPr lang="en-GB" sz="2800" dirty="0"/>
          </a:p>
        </p:txBody>
      </p:sp>
      <p:sp>
        <p:nvSpPr>
          <p:cNvPr id="48" name="TextBox 47">
            <a:extLst>
              <a:ext uri="{FF2B5EF4-FFF2-40B4-BE49-F238E27FC236}">
                <a16:creationId xmlns:a16="http://schemas.microsoft.com/office/drawing/2014/main" id="{30E2C604-3AF6-295F-457F-E875B0376358}"/>
              </a:ext>
            </a:extLst>
          </p:cNvPr>
          <p:cNvSpPr txBox="1"/>
          <p:nvPr/>
        </p:nvSpPr>
        <p:spPr>
          <a:xfrm>
            <a:off x="288000" y="4647965"/>
            <a:ext cx="1980000" cy="230832"/>
          </a:xfrm>
          <a:prstGeom prst="rect">
            <a:avLst/>
          </a:prstGeom>
          <a:noFill/>
          <a:ln>
            <a:noFill/>
          </a:ln>
        </p:spPr>
        <p:txBody>
          <a:bodyPr wrap="square" lIns="0" tIns="0" rIns="0" bIns="0" rtlCol="0">
            <a:spAutoFit/>
          </a:bodyPr>
          <a:lstStyle/>
          <a:p>
            <a:pPr algn="ctr"/>
            <a:r>
              <a:rPr lang="en-US" sz="1500" dirty="0">
                <a:solidFill>
                  <a:srgbClr val="7030A0"/>
                </a:solidFill>
              </a:rPr>
              <a:t>Cryostat safety valves</a:t>
            </a:r>
            <a:endParaRPr lang="en-GB" sz="1500" dirty="0">
              <a:solidFill>
                <a:srgbClr val="7030A0"/>
              </a:solidFill>
            </a:endParaRPr>
          </a:p>
        </p:txBody>
      </p:sp>
      <p:sp>
        <p:nvSpPr>
          <p:cNvPr id="49" name="Rectangle 48">
            <a:extLst>
              <a:ext uri="{FF2B5EF4-FFF2-40B4-BE49-F238E27FC236}">
                <a16:creationId xmlns:a16="http://schemas.microsoft.com/office/drawing/2014/main" id="{73F12094-2A35-7D6E-D580-F13C75904BFB}"/>
              </a:ext>
            </a:extLst>
          </p:cNvPr>
          <p:cNvSpPr/>
          <p:nvPr/>
        </p:nvSpPr>
        <p:spPr>
          <a:xfrm>
            <a:off x="7487797" y="4227639"/>
            <a:ext cx="610412" cy="421550"/>
          </a:xfrm>
          <a:prstGeom prst="rect">
            <a:avLst/>
          </a:prstGeom>
          <a:noFill/>
          <a:ln w="19050">
            <a:solidFill>
              <a:srgbClr val="7030A0"/>
            </a:solidFill>
            <a:prstDash val="sys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8" name="TextBox 7">
            <a:extLst>
              <a:ext uri="{FF2B5EF4-FFF2-40B4-BE49-F238E27FC236}">
                <a16:creationId xmlns:a16="http://schemas.microsoft.com/office/drawing/2014/main" id="{EAB848FD-1467-F384-7D47-E3A7825675BB}"/>
              </a:ext>
            </a:extLst>
          </p:cNvPr>
          <p:cNvSpPr txBox="1"/>
          <p:nvPr/>
        </p:nvSpPr>
        <p:spPr>
          <a:xfrm>
            <a:off x="2148896" y="5967471"/>
            <a:ext cx="3484116" cy="276999"/>
          </a:xfrm>
          <a:prstGeom prst="rect">
            <a:avLst/>
          </a:prstGeom>
          <a:noFill/>
        </p:spPr>
        <p:txBody>
          <a:bodyPr wrap="square">
            <a:spAutoFit/>
          </a:bodyPr>
          <a:lstStyle/>
          <a:p>
            <a:pPr algn="ctr"/>
            <a:r>
              <a:rPr lang="en-US" sz="1200" i="1" dirty="0">
                <a:solidFill>
                  <a:srgbClr val="000000"/>
                </a:solidFill>
              </a:rPr>
              <a:t>Fig. 2.3 – DarkSide 20k AAr P&amp;ID (PBS).</a:t>
            </a:r>
            <a:endParaRPr lang="en-GB" sz="1200" i="1" dirty="0">
              <a:solidFill>
                <a:srgbClr val="000000"/>
              </a:solidFill>
            </a:endParaRPr>
          </a:p>
        </p:txBody>
      </p:sp>
    </p:spTree>
    <p:extLst>
      <p:ext uri="{BB962C8B-B14F-4D97-AF65-F5344CB8AC3E}">
        <p14:creationId xmlns:p14="http://schemas.microsoft.com/office/powerpoint/2010/main" val="10813905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28"/>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6"/>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1"/>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12"/>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35"/>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3"/>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34"/>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14"/>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30"/>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15"/>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36"/>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grpId="0" nodeType="clickEffect">
                                  <p:stCondLst>
                                    <p:cond delay="0"/>
                                  </p:stCondLst>
                                  <p:childTnLst>
                                    <p:set>
                                      <p:cBhvr>
                                        <p:cTn id="44" dur="1" fill="hold">
                                          <p:stCondLst>
                                            <p:cond delay="0"/>
                                          </p:stCondLst>
                                        </p:cTn>
                                        <p:tgtEl>
                                          <p:spTgt spid="16"/>
                                        </p:tgtEl>
                                        <p:attrNameLst>
                                          <p:attrName>style.visibility</p:attrName>
                                        </p:attrNameLst>
                                      </p:cBhvr>
                                      <p:to>
                                        <p:strVal val="visible"/>
                                      </p:to>
                                    </p:set>
                                  </p:childTnLst>
                                </p:cTn>
                              </p:par>
                              <p:par>
                                <p:cTn id="45" presetID="1" presetClass="entr" presetSubtype="0" fill="hold" grpId="0" nodeType="withEffect">
                                  <p:stCondLst>
                                    <p:cond delay="0"/>
                                  </p:stCondLst>
                                  <p:childTnLst>
                                    <p:set>
                                      <p:cBhvr>
                                        <p:cTn id="46" dur="1" fill="hold">
                                          <p:stCondLst>
                                            <p:cond delay="0"/>
                                          </p:stCondLst>
                                        </p:cTn>
                                        <p:tgtEl>
                                          <p:spTgt spid="32"/>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0"/>
                                          </p:stCondLst>
                                        </p:cTn>
                                        <p:tgtEl>
                                          <p:spTgt spid="18"/>
                                        </p:tgtEl>
                                        <p:attrNameLst>
                                          <p:attrName>style.visibility</p:attrName>
                                        </p:attrNameLst>
                                      </p:cBhvr>
                                      <p:to>
                                        <p:strVal val="visible"/>
                                      </p:to>
                                    </p:set>
                                  </p:childTnLst>
                                </p:cTn>
                              </p:par>
                              <p:par>
                                <p:cTn id="51" presetID="1" presetClass="entr" presetSubtype="0" fill="hold" grpId="0" nodeType="withEffect">
                                  <p:stCondLst>
                                    <p:cond delay="0"/>
                                  </p:stCondLst>
                                  <p:childTnLst>
                                    <p:set>
                                      <p:cBhvr>
                                        <p:cTn id="52" dur="1" fill="hold">
                                          <p:stCondLst>
                                            <p:cond delay="0"/>
                                          </p:stCondLst>
                                        </p:cTn>
                                        <p:tgtEl>
                                          <p:spTgt spid="33"/>
                                        </p:tgtEl>
                                        <p:attrNameLst>
                                          <p:attrName>style.visibility</p:attrName>
                                        </p:attrNameLst>
                                      </p:cBhvr>
                                      <p:to>
                                        <p:strVal val="visible"/>
                                      </p:to>
                                    </p:set>
                                  </p:childTnLst>
                                </p:cTn>
                              </p:par>
                            </p:childTnLst>
                          </p:cTn>
                        </p:par>
                      </p:childTnLst>
                    </p:cTn>
                  </p:par>
                  <p:par>
                    <p:cTn id="53" fill="hold">
                      <p:stCondLst>
                        <p:cond delay="indefinite"/>
                      </p:stCondLst>
                      <p:childTnLst>
                        <p:par>
                          <p:cTn id="54" fill="hold">
                            <p:stCondLst>
                              <p:cond delay="0"/>
                            </p:stCondLst>
                            <p:childTnLst>
                              <p:par>
                                <p:cTn id="55" presetID="1" presetClass="entr" presetSubtype="0" fill="hold" grpId="0" nodeType="clickEffect">
                                  <p:stCondLst>
                                    <p:cond delay="0"/>
                                  </p:stCondLst>
                                  <p:childTnLst>
                                    <p:set>
                                      <p:cBhvr>
                                        <p:cTn id="56" dur="1" fill="hold">
                                          <p:stCondLst>
                                            <p:cond delay="0"/>
                                          </p:stCondLst>
                                        </p:cTn>
                                        <p:tgtEl>
                                          <p:spTgt spid="19"/>
                                        </p:tgtEl>
                                        <p:attrNameLst>
                                          <p:attrName>style.visibility</p:attrName>
                                        </p:attrNameLst>
                                      </p:cBhvr>
                                      <p:to>
                                        <p:strVal val="visible"/>
                                      </p:to>
                                    </p:set>
                                  </p:childTnLst>
                                </p:cTn>
                              </p:par>
                              <p:par>
                                <p:cTn id="57" presetID="1" presetClass="entr" presetSubtype="0" fill="hold" grpId="0" nodeType="withEffect">
                                  <p:stCondLst>
                                    <p:cond delay="0"/>
                                  </p:stCondLst>
                                  <p:childTnLst>
                                    <p:set>
                                      <p:cBhvr>
                                        <p:cTn id="58" dur="1" fill="hold">
                                          <p:stCondLst>
                                            <p:cond delay="0"/>
                                          </p:stCondLst>
                                        </p:cTn>
                                        <p:tgtEl>
                                          <p:spTgt spid="31"/>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grpId="0" nodeType="clickEffect">
                                  <p:stCondLst>
                                    <p:cond delay="0"/>
                                  </p:stCondLst>
                                  <p:childTnLst>
                                    <p:set>
                                      <p:cBhvr>
                                        <p:cTn id="62" dur="1" fill="hold">
                                          <p:stCondLst>
                                            <p:cond delay="0"/>
                                          </p:stCondLst>
                                        </p:cTn>
                                        <p:tgtEl>
                                          <p:spTgt spid="22"/>
                                        </p:tgtEl>
                                        <p:attrNameLst>
                                          <p:attrName>style.visibility</p:attrName>
                                        </p:attrNameLst>
                                      </p:cBhvr>
                                      <p:to>
                                        <p:strVal val="visible"/>
                                      </p:to>
                                    </p:set>
                                  </p:childTnLst>
                                </p:cTn>
                              </p:par>
                            </p:childTnLst>
                          </p:cTn>
                        </p:par>
                      </p:childTnLst>
                    </p:cTn>
                  </p:par>
                  <p:par>
                    <p:cTn id="63" fill="hold">
                      <p:stCondLst>
                        <p:cond delay="indefinite"/>
                      </p:stCondLst>
                      <p:childTnLst>
                        <p:par>
                          <p:cTn id="64" fill="hold">
                            <p:stCondLst>
                              <p:cond delay="0"/>
                            </p:stCondLst>
                            <p:childTnLst>
                              <p:par>
                                <p:cTn id="65" presetID="1" presetClass="entr" presetSubtype="0" fill="hold" grpId="0" nodeType="clickEffect">
                                  <p:stCondLst>
                                    <p:cond delay="0"/>
                                  </p:stCondLst>
                                  <p:childTnLst>
                                    <p:set>
                                      <p:cBhvr>
                                        <p:cTn id="66" dur="1" fill="hold">
                                          <p:stCondLst>
                                            <p:cond delay="0"/>
                                          </p:stCondLst>
                                        </p:cTn>
                                        <p:tgtEl>
                                          <p:spTgt spid="24"/>
                                        </p:tgtEl>
                                        <p:attrNameLst>
                                          <p:attrName>style.visibility</p:attrName>
                                        </p:attrNameLst>
                                      </p:cBhvr>
                                      <p:to>
                                        <p:strVal val="visible"/>
                                      </p:to>
                                    </p:set>
                                  </p:childTnLst>
                                </p:cTn>
                              </p:par>
                              <p:par>
                                <p:cTn id="67" presetID="1" presetClass="entr" presetSubtype="0" fill="hold" grpId="0" nodeType="withEffect">
                                  <p:stCondLst>
                                    <p:cond delay="0"/>
                                  </p:stCondLst>
                                  <p:childTnLst>
                                    <p:set>
                                      <p:cBhvr>
                                        <p:cTn id="68" dur="1" fill="hold">
                                          <p:stCondLst>
                                            <p:cond delay="0"/>
                                          </p:stCondLst>
                                        </p:cTn>
                                        <p:tgtEl>
                                          <p:spTgt spid="43"/>
                                        </p:tgtEl>
                                        <p:attrNameLst>
                                          <p:attrName>style.visibility</p:attrName>
                                        </p:attrNameLst>
                                      </p:cBhvr>
                                      <p:to>
                                        <p:strVal val="visible"/>
                                      </p:to>
                                    </p:set>
                                  </p:childTnLst>
                                </p:cTn>
                              </p:par>
                            </p:childTnLst>
                          </p:cTn>
                        </p:par>
                      </p:childTnLst>
                    </p:cTn>
                  </p:par>
                  <p:par>
                    <p:cTn id="69" fill="hold">
                      <p:stCondLst>
                        <p:cond delay="indefinite"/>
                      </p:stCondLst>
                      <p:childTnLst>
                        <p:par>
                          <p:cTn id="70" fill="hold">
                            <p:stCondLst>
                              <p:cond delay="0"/>
                            </p:stCondLst>
                            <p:childTnLst>
                              <p:par>
                                <p:cTn id="71" presetID="1" presetClass="entr" presetSubtype="0" fill="hold" grpId="0" nodeType="clickEffect">
                                  <p:stCondLst>
                                    <p:cond delay="0"/>
                                  </p:stCondLst>
                                  <p:childTnLst>
                                    <p:set>
                                      <p:cBhvr>
                                        <p:cTn id="72" dur="1" fill="hold">
                                          <p:stCondLst>
                                            <p:cond delay="0"/>
                                          </p:stCondLst>
                                        </p:cTn>
                                        <p:tgtEl>
                                          <p:spTgt spid="20"/>
                                        </p:tgtEl>
                                        <p:attrNameLst>
                                          <p:attrName>style.visibility</p:attrName>
                                        </p:attrNameLst>
                                      </p:cBhvr>
                                      <p:to>
                                        <p:strVal val="visible"/>
                                      </p:to>
                                    </p:set>
                                  </p:childTnLst>
                                </p:cTn>
                              </p:par>
                              <p:par>
                                <p:cTn id="73" presetID="1" presetClass="entr" presetSubtype="0" fill="hold" grpId="0" nodeType="withEffect">
                                  <p:stCondLst>
                                    <p:cond delay="0"/>
                                  </p:stCondLst>
                                  <p:childTnLst>
                                    <p:set>
                                      <p:cBhvr>
                                        <p:cTn id="74" dur="1" fill="hold">
                                          <p:stCondLst>
                                            <p:cond delay="0"/>
                                          </p:stCondLst>
                                        </p:cTn>
                                        <p:tgtEl>
                                          <p:spTgt spid="3"/>
                                        </p:tgtEl>
                                        <p:attrNameLst>
                                          <p:attrName>style.visibility</p:attrName>
                                        </p:attrNameLst>
                                      </p:cBhvr>
                                      <p:to>
                                        <p:strVal val="visible"/>
                                      </p:to>
                                    </p:set>
                                  </p:childTnLst>
                                </p:cTn>
                              </p:par>
                            </p:childTnLst>
                          </p:cTn>
                        </p:par>
                      </p:childTnLst>
                    </p:cTn>
                  </p:par>
                  <p:par>
                    <p:cTn id="75" fill="hold">
                      <p:stCondLst>
                        <p:cond delay="indefinite"/>
                      </p:stCondLst>
                      <p:childTnLst>
                        <p:par>
                          <p:cTn id="76" fill="hold">
                            <p:stCondLst>
                              <p:cond delay="0"/>
                            </p:stCondLst>
                            <p:childTnLst>
                              <p:par>
                                <p:cTn id="77" presetID="1" presetClass="entr" presetSubtype="0" fill="hold" grpId="0" nodeType="clickEffect">
                                  <p:stCondLst>
                                    <p:cond delay="0"/>
                                  </p:stCondLst>
                                  <p:childTnLst>
                                    <p:set>
                                      <p:cBhvr>
                                        <p:cTn id="78" dur="1" fill="hold">
                                          <p:stCondLst>
                                            <p:cond delay="0"/>
                                          </p:stCondLst>
                                        </p:cTn>
                                        <p:tgtEl>
                                          <p:spTgt spid="48"/>
                                        </p:tgtEl>
                                        <p:attrNameLst>
                                          <p:attrName>style.visibility</p:attrName>
                                        </p:attrNameLst>
                                      </p:cBhvr>
                                      <p:to>
                                        <p:strVal val="visible"/>
                                      </p:to>
                                    </p:set>
                                  </p:childTnLst>
                                </p:cTn>
                              </p:par>
                              <p:par>
                                <p:cTn id="79" presetID="1" presetClass="entr" presetSubtype="0" fill="hold" grpId="0" nodeType="withEffect">
                                  <p:stCondLst>
                                    <p:cond delay="0"/>
                                  </p:stCondLst>
                                  <p:childTnLst>
                                    <p:set>
                                      <p:cBhvr>
                                        <p:cTn id="80" dur="1" fill="hold">
                                          <p:stCondLst>
                                            <p:cond delay="0"/>
                                          </p:stCondLst>
                                        </p:cTn>
                                        <p:tgtEl>
                                          <p:spTgt spid="49"/>
                                        </p:tgtEl>
                                        <p:attrNameLst>
                                          <p:attrName>style.visibility</p:attrName>
                                        </p:attrNameLst>
                                      </p:cBhvr>
                                      <p:to>
                                        <p:strVal val="visible"/>
                                      </p:to>
                                    </p:set>
                                  </p:childTnLst>
                                </p:cTn>
                              </p:par>
                            </p:childTnLst>
                          </p:cTn>
                        </p:par>
                      </p:childTnLst>
                    </p:cTn>
                  </p:par>
                  <p:par>
                    <p:cTn id="81" fill="hold">
                      <p:stCondLst>
                        <p:cond delay="indefinite"/>
                      </p:stCondLst>
                      <p:childTnLst>
                        <p:par>
                          <p:cTn id="82" fill="hold">
                            <p:stCondLst>
                              <p:cond delay="0"/>
                            </p:stCondLst>
                            <p:childTnLst>
                              <p:par>
                                <p:cTn id="83" presetID="1" presetClass="entr" presetSubtype="0" fill="hold" grpId="0" nodeType="clickEffect">
                                  <p:stCondLst>
                                    <p:cond delay="0"/>
                                  </p:stCondLst>
                                  <p:childTnLst>
                                    <p:set>
                                      <p:cBhvr>
                                        <p:cTn id="84" dur="1" fill="hold">
                                          <p:stCondLst>
                                            <p:cond delay="0"/>
                                          </p:stCondLst>
                                        </p:cTn>
                                        <p:tgtEl>
                                          <p:spTgt spid="21"/>
                                        </p:tgtEl>
                                        <p:attrNameLst>
                                          <p:attrName>style.visibility</p:attrName>
                                        </p:attrNameLst>
                                      </p:cBhvr>
                                      <p:to>
                                        <p:strVal val="visible"/>
                                      </p:to>
                                    </p:set>
                                  </p:childTnLst>
                                </p:cTn>
                              </p:par>
                              <p:par>
                                <p:cTn id="85" presetID="1" presetClass="entr" presetSubtype="0" fill="hold" grpId="0" nodeType="withEffect">
                                  <p:stCondLst>
                                    <p:cond delay="0"/>
                                  </p:stCondLst>
                                  <p:childTnLst>
                                    <p:set>
                                      <p:cBhvr>
                                        <p:cTn id="86" dur="1" fill="hold">
                                          <p:stCondLst>
                                            <p:cond delay="0"/>
                                          </p:stCondLst>
                                        </p:cTn>
                                        <p:tgtEl>
                                          <p:spTgt spid="4"/>
                                        </p:tgtEl>
                                        <p:attrNameLst>
                                          <p:attrName>style.visibility</p:attrName>
                                        </p:attrNameLst>
                                      </p:cBhvr>
                                      <p:to>
                                        <p:strVal val="visible"/>
                                      </p:to>
                                    </p:set>
                                  </p:childTnLst>
                                </p:cTn>
                              </p:par>
                            </p:childTnLst>
                          </p:cTn>
                        </p:par>
                      </p:childTnLst>
                    </p:cTn>
                  </p:par>
                  <p:par>
                    <p:cTn id="87" fill="hold">
                      <p:stCondLst>
                        <p:cond delay="indefinite"/>
                      </p:stCondLst>
                      <p:childTnLst>
                        <p:par>
                          <p:cTn id="88" fill="hold">
                            <p:stCondLst>
                              <p:cond delay="0"/>
                            </p:stCondLst>
                            <p:childTnLst>
                              <p:par>
                                <p:cTn id="89" presetID="1" presetClass="entr" presetSubtype="0" fill="hold" grpId="0" nodeType="clickEffect">
                                  <p:stCondLst>
                                    <p:cond delay="0"/>
                                  </p:stCondLst>
                                  <p:childTnLst>
                                    <p:set>
                                      <p:cBhvr>
                                        <p:cTn id="90" dur="1" fill="hold">
                                          <p:stCondLst>
                                            <p:cond delay="0"/>
                                          </p:stCondLst>
                                        </p:cTn>
                                        <p:tgtEl>
                                          <p:spTgt spid="40"/>
                                        </p:tgtEl>
                                        <p:attrNameLst>
                                          <p:attrName>style.visibility</p:attrName>
                                        </p:attrNameLst>
                                      </p:cBhvr>
                                      <p:to>
                                        <p:strVal val="visible"/>
                                      </p:to>
                                    </p:set>
                                  </p:childTnLst>
                                </p:cTn>
                              </p:par>
                            </p:childTnLst>
                          </p:cTn>
                        </p:par>
                      </p:childTnLst>
                    </p:cTn>
                  </p:par>
                  <p:par>
                    <p:cTn id="91" fill="hold">
                      <p:stCondLst>
                        <p:cond delay="indefinite"/>
                      </p:stCondLst>
                      <p:childTnLst>
                        <p:par>
                          <p:cTn id="92" fill="hold">
                            <p:stCondLst>
                              <p:cond delay="0"/>
                            </p:stCondLst>
                            <p:childTnLst>
                              <p:par>
                                <p:cTn id="93" presetID="1" presetClass="entr" presetSubtype="0" fill="hold" grpId="0" nodeType="clickEffect">
                                  <p:stCondLst>
                                    <p:cond delay="0"/>
                                  </p:stCondLst>
                                  <p:childTnLst>
                                    <p:set>
                                      <p:cBhvr>
                                        <p:cTn id="94" dur="1" fill="hold">
                                          <p:stCondLst>
                                            <p:cond delay="0"/>
                                          </p:stCondLst>
                                        </p:cTn>
                                        <p:tgtEl>
                                          <p:spTgt spid="41"/>
                                        </p:tgtEl>
                                        <p:attrNameLst>
                                          <p:attrName>style.visibility</p:attrName>
                                        </p:attrNameLst>
                                      </p:cBhvr>
                                      <p:to>
                                        <p:strVal val="visible"/>
                                      </p:to>
                                    </p:set>
                                  </p:childTnLst>
                                </p:cTn>
                              </p:par>
                              <p:par>
                                <p:cTn id="95" presetID="1" presetClass="entr" presetSubtype="0" fill="hold" grpId="0" nodeType="withEffect">
                                  <p:stCondLst>
                                    <p:cond delay="0"/>
                                  </p:stCondLst>
                                  <p:childTnLst>
                                    <p:set>
                                      <p:cBhvr>
                                        <p:cTn id="96" dur="1" fill="hold">
                                          <p:stCondLst>
                                            <p:cond delay="0"/>
                                          </p:stCondLst>
                                        </p:cTn>
                                        <p:tgtEl>
                                          <p:spTgt spid="4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P spid="28" grpId="0" animBg="1"/>
      <p:bldP spid="30" grpId="0" animBg="1"/>
      <p:bldP spid="31" grpId="0" animBg="1"/>
      <p:bldP spid="32" grpId="0" animBg="1"/>
      <p:bldP spid="33" grpId="0" animBg="1"/>
      <p:bldP spid="34" grpId="0" animBg="1"/>
      <p:bldP spid="35" grpId="0" animBg="1"/>
      <p:bldP spid="36" grpId="0" animBg="1"/>
      <p:bldP spid="2" grpId="0" animBg="1"/>
      <p:bldP spid="3" grpId="0" animBg="1"/>
      <p:bldP spid="4" grpId="0" animBg="1"/>
      <p:bldP spid="23" grpId="0"/>
      <p:bldP spid="16" grpId="0"/>
      <p:bldP spid="11" grpId="0"/>
      <p:bldP spid="12" grpId="0"/>
      <p:bldP spid="13" grpId="0"/>
      <p:bldP spid="14" grpId="0"/>
      <p:bldP spid="15" grpId="0"/>
      <p:bldP spid="18" grpId="0"/>
      <p:bldP spid="19" grpId="0"/>
      <p:bldP spid="20" grpId="0"/>
      <p:bldP spid="21" grpId="0"/>
      <p:bldP spid="22" grpId="0"/>
      <p:bldP spid="24" grpId="0" animBg="1"/>
      <p:bldP spid="40" grpId="0"/>
      <p:bldP spid="41" grpId="0" animBg="1"/>
      <p:bldP spid="43" grpId="0" animBg="1"/>
      <p:bldP spid="44" grpId="0" animBg="1"/>
      <p:bldP spid="48" grpId="0"/>
      <p:bldP spid="49" grpId="0" animBg="1"/>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8FA8D49E-1D52-5B5C-7210-02913401C1D9}"/>
              </a:ext>
            </a:extLst>
          </p:cNvPr>
          <p:cNvSpPr>
            <a:spLocks noGrp="1"/>
          </p:cNvSpPr>
          <p:nvPr>
            <p:ph type="dt" sz="half" idx="10"/>
          </p:nvPr>
        </p:nvSpPr>
        <p:spPr/>
        <p:txBody>
          <a:bodyPr/>
          <a:lstStyle/>
          <a:p>
            <a:r>
              <a:rPr lang="en-US" dirty="0"/>
              <a:t>29 May 2024</a:t>
            </a:r>
          </a:p>
        </p:txBody>
      </p:sp>
      <p:sp>
        <p:nvSpPr>
          <p:cNvPr id="6" name="Footer Placeholder 5">
            <a:extLst>
              <a:ext uri="{FF2B5EF4-FFF2-40B4-BE49-F238E27FC236}">
                <a16:creationId xmlns:a16="http://schemas.microsoft.com/office/drawing/2014/main" id="{0C57EB4A-8184-6ECF-5FD8-05B81614FCA0}"/>
              </a:ext>
            </a:extLst>
          </p:cNvPr>
          <p:cNvSpPr>
            <a:spLocks noGrp="1"/>
          </p:cNvSpPr>
          <p:nvPr>
            <p:ph type="ftr" sz="quarter" idx="11"/>
          </p:nvPr>
        </p:nvSpPr>
        <p:spPr/>
        <p:txBody>
          <a:bodyPr/>
          <a:lstStyle/>
          <a:p>
            <a:r>
              <a:rPr lang="en-US" dirty="0"/>
              <a:t>Tiziano Baroncelli | </a:t>
            </a:r>
            <a:r>
              <a:rPr lang="en-GB" dirty="0"/>
              <a:t>Engineering Development of the DarkSide 20k AAr Cryogenic System</a:t>
            </a:r>
            <a:endParaRPr lang="en-US" dirty="0"/>
          </a:p>
        </p:txBody>
      </p:sp>
      <p:sp>
        <p:nvSpPr>
          <p:cNvPr id="7" name="Slide Number Placeholder 6">
            <a:extLst>
              <a:ext uri="{FF2B5EF4-FFF2-40B4-BE49-F238E27FC236}">
                <a16:creationId xmlns:a16="http://schemas.microsoft.com/office/drawing/2014/main" id="{D520C4DF-2B38-8CCC-0C9A-D8E1D9517AA7}"/>
              </a:ext>
            </a:extLst>
          </p:cNvPr>
          <p:cNvSpPr>
            <a:spLocks noGrp="1"/>
          </p:cNvSpPr>
          <p:nvPr>
            <p:ph type="sldNum" sz="quarter" idx="12"/>
          </p:nvPr>
        </p:nvSpPr>
        <p:spPr/>
        <p:txBody>
          <a:bodyPr/>
          <a:lstStyle/>
          <a:p>
            <a:fld id="{36B5EA5A-BC32-A742-B11B-8E7414D5B535}" type="slidenum">
              <a:rPr lang="en-US" smtClean="0"/>
              <a:pPr/>
              <a:t>50</a:t>
            </a:fld>
            <a:endParaRPr lang="en-US" dirty="0"/>
          </a:p>
        </p:txBody>
      </p:sp>
      <p:sp>
        <p:nvSpPr>
          <p:cNvPr id="2" name="Title 6">
            <a:extLst>
              <a:ext uri="{FF2B5EF4-FFF2-40B4-BE49-F238E27FC236}">
                <a16:creationId xmlns:a16="http://schemas.microsoft.com/office/drawing/2014/main" id="{808A32E0-9047-DC22-4255-201504993A7B}"/>
              </a:ext>
            </a:extLst>
          </p:cNvPr>
          <p:cNvSpPr txBox="1">
            <a:spLocks/>
          </p:cNvSpPr>
          <p:nvPr/>
        </p:nvSpPr>
        <p:spPr>
          <a:xfrm>
            <a:off x="407202" y="120903"/>
            <a:ext cx="10888661" cy="510656"/>
          </a:xfrm>
          <a:prstGeom prst="rect">
            <a:avLst/>
          </a:prstGeom>
          <a:solidFill>
            <a:schemeClr val="bg1"/>
          </a:solidFill>
        </p:spPr>
        <p:txBody>
          <a:bodyPr vert="horz" lIns="0" tIns="0" rIns="0" bIns="0" rtlCol="0" anchor="t" anchorCtr="0">
            <a:noAutofit/>
          </a:bodyPr>
          <a:lst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a:lstStyle>
          <a:p>
            <a:r>
              <a:rPr lang="en-GB" sz="2800" dirty="0"/>
              <a:t>6. Cryostat membrane equipment</a:t>
            </a:r>
            <a:endParaRPr lang="en-GB" sz="2800" u="sng" dirty="0"/>
          </a:p>
        </p:txBody>
      </p:sp>
      <p:grpSp>
        <p:nvGrpSpPr>
          <p:cNvPr id="15" name="Group 14">
            <a:extLst>
              <a:ext uri="{FF2B5EF4-FFF2-40B4-BE49-F238E27FC236}">
                <a16:creationId xmlns:a16="http://schemas.microsoft.com/office/drawing/2014/main" id="{2B74AB24-9424-579A-0B45-768B58A99F92}"/>
              </a:ext>
            </a:extLst>
          </p:cNvPr>
          <p:cNvGrpSpPr>
            <a:grpSpLocks noChangeAspect="1"/>
          </p:cNvGrpSpPr>
          <p:nvPr/>
        </p:nvGrpSpPr>
        <p:grpSpPr>
          <a:xfrm>
            <a:off x="825507" y="1104900"/>
            <a:ext cx="8655050" cy="5114864"/>
            <a:chOff x="1614367" y="790635"/>
            <a:chExt cx="8655050" cy="5276729"/>
          </a:xfrm>
        </p:grpSpPr>
        <p:pic>
          <p:nvPicPr>
            <p:cNvPr id="10" name="Picture 9">
              <a:extLst>
                <a:ext uri="{FF2B5EF4-FFF2-40B4-BE49-F238E27FC236}">
                  <a16:creationId xmlns:a16="http://schemas.microsoft.com/office/drawing/2014/main" id="{2E951509-CBA0-E5F4-0742-3CC808167044}"/>
                </a:ext>
              </a:extLst>
            </p:cNvPr>
            <p:cNvPicPr>
              <a:picLocks noChangeAspect="1"/>
            </p:cNvPicPr>
            <p:nvPr/>
          </p:nvPicPr>
          <p:blipFill>
            <a:blip r:embed="rId3"/>
            <a:stretch>
              <a:fillRect/>
            </a:stretch>
          </p:blipFill>
          <p:spPr>
            <a:xfrm>
              <a:off x="1614367" y="790635"/>
              <a:ext cx="8655050" cy="5276729"/>
            </a:xfrm>
            <a:prstGeom prst="rect">
              <a:avLst/>
            </a:prstGeom>
            <a:ln>
              <a:solidFill>
                <a:srgbClr val="000000"/>
              </a:solidFill>
            </a:ln>
          </p:spPr>
        </p:pic>
        <p:sp>
          <p:nvSpPr>
            <p:cNvPr id="14" name="Rectangle 13">
              <a:extLst>
                <a:ext uri="{FF2B5EF4-FFF2-40B4-BE49-F238E27FC236}">
                  <a16:creationId xmlns:a16="http://schemas.microsoft.com/office/drawing/2014/main" id="{82C5823F-B799-7857-BC46-2468FF6B3834}"/>
                </a:ext>
              </a:extLst>
            </p:cNvPr>
            <p:cNvSpPr/>
            <p:nvPr/>
          </p:nvSpPr>
          <p:spPr>
            <a:xfrm>
              <a:off x="8407400" y="790635"/>
              <a:ext cx="1862017" cy="1349315"/>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19" name="Group 18">
            <a:extLst>
              <a:ext uri="{FF2B5EF4-FFF2-40B4-BE49-F238E27FC236}">
                <a16:creationId xmlns:a16="http://schemas.microsoft.com/office/drawing/2014/main" id="{49F72E46-D54E-D7EB-86A1-543BB97308A6}"/>
              </a:ext>
            </a:extLst>
          </p:cNvPr>
          <p:cNvGrpSpPr>
            <a:grpSpLocks noChangeAspect="1"/>
          </p:cNvGrpSpPr>
          <p:nvPr/>
        </p:nvGrpSpPr>
        <p:grpSpPr>
          <a:xfrm>
            <a:off x="1257300" y="3066466"/>
            <a:ext cx="6199189" cy="2991433"/>
            <a:chOff x="1955800" y="2819400"/>
            <a:chExt cx="6199189" cy="3086100"/>
          </a:xfrm>
        </p:grpSpPr>
        <p:sp>
          <p:nvSpPr>
            <p:cNvPr id="16" name="Rectangle 15">
              <a:extLst>
                <a:ext uri="{FF2B5EF4-FFF2-40B4-BE49-F238E27FC236}">
                  <a16:creationId xmlns:a16="http://schemas.microsoft.com/office/drawing/2014/main" id="{D471D5F3-8C02-2B3A-40EE-E04FC8708183}"/>
                </a:ext>
              </a:extLst>
            </p:cNvPr>
            <p:cNvSpPr/>
            <p:nvPr/>
          </p:nvSpPr>
          <p:spPr>
            <a:xfrm>
              <a:off x="1955800" y="2819400"/>
              <a:ext cx="215901" cy="3086100"/>
            </a:xfrm>
            <a:prstGeom prst="rect">
              <a:avLst/>
            </a:prstGeom>
            <a:solidFill>
              <a:schemeClr val="tx1">
                <a:alpha val="7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Rectangle 16">
              <a:extLst>
                <a:ext uri="{FF2B5EF4-FFF2-40B4-BE49-F238E27FC236}">
                  <a16:creationId xmlns:a16="http://schemas.microsoft.com/office/drawing/2014/main" id="{802C2513-9987-C879-6837-2E50C7889E9D}"/>
                </a:ext>
              </a:extLst>
            </p:cNvPr>
            <p:cNvSpPr/>
            <p:nvPr/>
          </p:nvSpPr>
          <p:spPr>
            <a:xfrm>
              <a:off x="7939088" y="2819400"/>
              <a:ext cx="215901" cy="3086100"/>
            </a:xfrm>
            <a:prstGeom prst="rect">
              <a:avLst/>
            </a:prstGeom>
            <a:solidFill>
              <a:schemeClr val="tx1">
                <a:alpha val="7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Rectangle 17">
              <a:extLst>
                <a:ext uri="{FF2B5EF4-FFF2-40B4-BE49-F238E27FC236}">
                  <a16:creationId xmlns:a16="http://schemas.microsoft.com/office/drawing/2014/main" id="{329A19A6-9312-64DD-E9BF-0AE87830F3D1}"/>
                </a:ext>
              </a:extLst>
            </p:cNvPr>
            <p:cNvSpPr/>
            <p:nvPr/>
          </p:nvSpPr>
          <p:spPr>
            <a:xfrm>
              <a:off x="2171702" y="5698331"/>
              <a:ext cx="5767386" cy="207169"/>
            </a:xfrm>
            <a:prstGeom prst="rect">
              <a:avLst/>
            </a:prstGeom>
            <a:solidFill>
              <a:schemeClr val="tx1">
                <a:alpha val="7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23" name="Group 22">
            <a:extLst>
              <a:ext uri="{FF2B5EF4-FFF2-40B4-BE49-F238E27FC236}">
                <a16:creationId xmlns:a16="http://schemas.microsoft.com/office/drawing/2014/main" id="{FFC7F9F8-48C2-56D9-42FA-684EB9940B9B}"/>
              </a:ext>
            </a:extLst>
          </p:cNvPr>
          <p:cNvGrpSpPr>
            <a:grpSpLocks noChangeAspect="1"/>
          </p:cNvGrpSpPr>
          <p:nvPr/>
        </p:nvGrpSpPr>
        <p:grpSpPr>
          <a:xfrm>
            <a:off x="1473202" y="3060111"/>
            <a:ext cx="5767386" cy="2790621"/>
            <a:chOff x="2171702" y="2819399"/>
            <a:chExt cx="5767386" cy="2878933"/>
          </a:xfrm>
        </p:grpSpPr>
        <p:sp>
          <p:nvSpPr>
            <p:cNvPr id="20" name="Rectangle 19">
              <a:extLst>
                <a:ext uri="{FF2B5EF4-FFF2-40B4-BE49-F238E27FC236}">
                  <a16:creationId xmlns:a16="http://schemas.microsoft.com/office/drawing/2014/main" id="{D4EEDC66-4362-5A63-307A-1090E2CE7A63}"/>
                </a:ext>
              </a:extLst>
            </p:cNvPr>
            <p:cNvSpPr/>
            <p:nvPr/>
          </p:nvSpPr>
          <p:spPr>
            <a:xfrm>
              <a:off x="2171702" y="2819399"/>
              <a:ext cx="215901" cy="2878931"/>
            </a:xfrm>
            <a:prstGeom prst="rect">
              <a:avLst/>
            </a:prstGeom>
            <a:solidFill>
              <a:schemeClr val="tx1">
                <a:alpha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Rectangle 20">
              <a:extLst>
                <a:ext uri="{FF2B5EF4-FFF2-40B4-BE49-F238E27FC236}">
                  <a16:creationId xmlns:a16="http://schemas.microsoft.com/office/drawing/2014/main" id="{BA39EB5B-DEF3-5DCC-1741-96D7E8AC689F}"/>
                </a:ext>
              </a:extLst>
            </p:cNvPr>
            <p:cNvSpPr/>
            <p:nvPr/>
          </p:nvSpPr>
          <p:spPr>
            <a:xfrm>
              <a:off x="2387603" y="5512474"/>
              <a:ext cx="5359397" cy="185858"/>
            </a:xfrm>
            <a:prstGeom prst="rect">
              <a:avLst/>
            </a:prstGeom>
            <a:solidFill>
              <a:schemeClr val="tx1">
                <a:alpha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Rectangle 21">
              <a:extLst>
                <a:ext uri="{FF2B5EF4-FFF2-40B4-BE49-F238E27FC236}">
                  <a16:creationId xmlns:a16="http://schemas.microsoft.com/office/drawing/2014/main" id="{24653341-9220-252C-9E54-62C0902CC4F9}"/>
                </a:ext>
              </a:extLst>
            </p:cNvPr>
            <p:cNvSpPr/>
            <p:nvPr/>
          </p:nvSpPr>
          <p:spPr>
            <a:xfrm>
              <a:off x="7747000" y="2819401"/>
              <a:ext cx="192088" cy="2878931"/>
            </a:xfrm>
            <a:prstGeom prst="rect">
              <a:avLst/>
            </a:prstGeom>
            <a:solidFill>
              <a:schemeClr val="tx1">
                <a:alpha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24" name="Rectangle 23">
            <a:extLst>
              <a:ext uri="{FF2B5EF4-FFF2-40B4-BE49-F238E27FC236}">
                <a16:creationId xmlns:a16="http://schemas.microsoft.com/office/drawing/2014/main" id="{2521424C-3AFA-2C83-65D7-9AE0724AA303}"/>
              </a:ext>
            </a:extLst>
          </p:cNvPr>
          <p:cNvSpPr>
            <a:spLocks noChangeAspect="1"/>
          </p:cNvSpPr>
          <p:nvPr/>
        </p:nvSpPr>
        <p:spPr>
          <a:xfrm>
            <a:off x="1689103" y="3066466"/>
            <a:ext cx="5359397" cy="200812"/>
          </a:xfrm>
          <a:prstGeom prst="rect">
            <a:avLst/>
          </a:prstGeom>
          <a:solidFill>
            <a:schemeClr val="accent2">
              <a:alpha val="7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Rectangle 25">
            <a:extLst>
              <a:ext uri="{FF2B5EF4-FFF2-40B4-BE49-F238E27FC236}">
                <a16:creationId xmlns:a16="http://schemas.microsoft.com/office/drawing/2014/main" id="{C306D549-E401-BB86-C333-1C99A2EA0789}"/>
              </a:ext>
            </a:extLst>
          </p:cNvPr>
          <p:cNvSpPr>
            <a:spLocks noChangeAspect="1"/>
          </p:cNvSpPr>
          <p:nvPr/>
        </p:nvSpPr>
        <p:spPr>
          <a:xfrm>
            <a:off x="10366139" y="2131339"/>
            <a:ext cx="1135062" cy="207169"/>
          </a:xfrm>
          <a:prstGeom prst="rect">
            <a:avLst/>
          </a:prstGeom>
          <a:solidFill>
            <a:schemeClr val="tx1">
              <a:alpha val="70000"/>
            </a:schemeClr>
          </a:solidFill>
          <a:ln>
            <a:solidFill>
              <a:srgbClr val="0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7" name="TextBox 26">
            <a:extLst>
              <a:ext uri="{FF2B5EF4-FFF2-40B4-BE49-F238E27FC236}">
                <a16:creationId xmlns:a16="http://schemas.microsoft.com/office/drawing/2014/main" id="{7E436013-C197-B4F3-62C4-4CE551F65FC8}"/>
              </a:ext>
            </a:extLst>
          </p:cNvPr>
          <p:cNvSpPr txBox="1">
            <a:spLocks noChangeAspect="1"/>
          </p:cNvSpPr>
          <p:nvPr/>
        </p:nvSpPr>
        <p:spPr>
          <a:xfrm>
            <a:off x="9894101" y="2497584"/>
            <a:ext cx="2079137" cy="553998"/>
          </a:xfrm>
          <a:prstGeom prst="rect">
            <a:avLst/>
          </a:prstGeom>
          <a:noFill/>
        </p:spPr>
        <p:txBody>
          <a:bodyPr wrap="square" lIns="0" tIns="0" rIns="0" bIns="0" rtlCol="0">
            <a:spAutoFit/>
          </a:bodyPr>
          <a:lstStyle/>
          <a:p>
            <a:pPr algn="ctr"/>
            <a:r>
              <a:rPr lang="en-US" dirty="0"/>
              <a:t>Vol. 1 – walls/floor, external</a:t>
            </a:r>
            <a:endParaRPr lang="en-GB" dirty="0"/>
          </a:p>
        </p:txBody>
      </p:sp>
      <p:sp>
        <p:nvSpPr>
          <p:cNvPr id="28" name="Rectangle 27">
            <a:extLst>
              <a:ext uri="{FF2B5EF4-FFF2-40B4-BE49-F238E27FC236}">
                <a16:creationId xmlns:a16="http://schemas.microsoft.com/office/drawing/2014/main" id="{D9FF5AE8-70FE-96BE-5E7D-8FD66F7D5096}"/>
              </a:ext>
            </a:extLst>
          </p:cNvPr>
          <p:cNvSpPr>
            <a:spLocks noChangeAspect="1"/>
          </p:cNvSpPr>
          <p:nvPr/>
        </p:nvSpPr>
        <p:spPr>
          <a:xfrm>
            <a:off x="10366139" y="3315201"/>
            <a:ext cx="1135062" cy="207169"/>
          </a:xfrm>
          <a:prstGeom prst="rect">
            <a:avLst/>
          </a:prstGeom>
          <a:solidFill>
            <a:schemeClr val="tx1">
              <a:alpha val="40000"/>
            </a:schemeClr>
          </a:solidFill>
          <a:ln>
            <a:solidFill>
              <a:srgbClr val="0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9" name="TextBox 28">
            <a:extLst>
              <a:ext uri="{FF2B5EF4-FFF2-40B4-BE49-F238E27FC236}">
                <a16:creationId xmlns:a16="http://schemas.microsoft.com/office/drawing/2014/main" id="{38E8F6FC-118F-0CDD-B90C-CC218BAC134C}"/>
              </a:ext>
            </a:extLst>
          </p:cNvPr>
          <p:cNvSpPr txBox="1">
            <a:spLocks noChangeAspect="1"/>
          </p:cNvSpPr>
          <p:nvPr/>
        </p:nvSpPr>
        <p:spPr>
          <a:xfrm>
            <a:off x="9894101" y="3681446"/>
            <a:ext cx="2079137" cy="553998"/>
          </a:xfrm>
          <a:prstGeom prst="rect">
            <a:avLst/>
          </a:prstGeom>
          <a:noFill/>
        </p:spPr>
        <p:txBody>
          <a:bodyPr wrap="square" lIns="0" tIns="0" rIns="0" bIns="0" rtlCol="0">
            <a:spAutoFit/>
          </a:bodyPr>
          <a:lstStyle/>
          <a:p>
            <a:pPr algn="ctr"/>
            <a:r>
              <a:rPr lang="en-US" dirty="0"/>
              <a:t>Vol. 2 – walls/floor, internal</a:t>
            </a:r>
            <a:endParaRPr lang="en-GB" dirty="0"/>
          </a:p>
        </p:txBody>
      </p:sp>
      <p:sp>
        <p:nvSpPr>
          <p:cNvPr id="30" name="Rectangle 29">
            <a:extLst>
              <a:ext uri="{FF2B5EF4-FFF2-40B4-BE49-F238E27FC236}">
                <a16:creationId xmlns:a16="http://schemas.microsoft.com/office/drawing/2014/main" id="{D1BFE92D-9FDE-7FA2-EE6F-E5B1E18C60E0}"/>
              </a:ext>
            </a:extLst>
          </p:cNvPr>
          <p:cNvSpPr>
            <a:spLocks noChangeAspect="1"/>
          </p:cNvSpPr>
          <p:nvPr/>
        </p:nvSpPr>
        <p:spPr>
          <a:xfrm>
            <a:off x="10366139" y="4499063"/>
            <a:ext cx="1135062" cy="207169"/>
          </a:xfrm>
          <a:prstGeom prst="rect">
            <a:avLst/>
          </a:prstGeom>
          <a:solidFill>
            <a:schemeClr val="accent2">
              <a:alpha val="70000"/>
            </a:schemeClr>
          </a:solidFill>
          <a:ln>
            <a:solidFill>
              <a:srgbClr val="0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1" name="TextBox 30">
            <a:extLst>
              <a:ext uri="{FF2B5EF4-FFF2-40B4-BE49-F238E27FC236}">
                <a16:creationId xmlns:a16="http://schemas.microsoft.com/office/drawing/2014/main" id="{AF2372DA-BEE0-8A79-0ACA-B534B4886313}"/>
              </a:ext>
            </a:extLst>
          </p:cNvPr>
          <p:cNvSpPr txBox="1">
            <a:spLocks noChangeAspect="1"/>
          </p:cNvSpPr>
          <p:nvPr/>
        </p:nvSpPr>
        <p:spPr>
          <a:xfrm>
            <a:off x="9894101" y="4865308"/>
            <a:ext cx="2079137" cy="276999"/>
          </a:xfrm>
          <a:prstGeom prst="rect">
            <a:avLst/>
          </a:prstGeom>
          <a:noFill/>
        </p:spPr>
        <p:txBody>
          <a:bodyPr wrap="square" lIns="0" tIns="0" rIns="0" bIns="0" rtlCol="0">
            <a:spAutoFit/>
          </a:bodyPr>
          <a:lstStyle/>
          <a:p>
            <a:pPr algn="ctr"/>
            <a:r>
              <a:rPr lang="en-US" dirty="0"/>
              <a:t>Vol. 3 – top-cap</a:t>
            </a:r>
            <a:endParaRPr lang="en-GB" dirty="0"/>
          </a:p>
        </p:txBody>
      </p:sp>
      <p:sp>
        <p:nvSpPr>
          <p:cNvPr id="53" name="Content Placeholder 10">
            <a:extLst>
              <a:ext uri="{FF2B5EF4-FFF2-40B4-BE49-F238E27FC236}">
                <a16:creationId xmlns:a16="http://schemas.microsoft.com/office/drawing/2014/main" id="{30DE4C9B-A6AF-1677-6E92-493A6AACD48A}"/>
              </a:ext>
            </a:extLst>
          </p:cNvPr>
          <p:cNvSpPr>
            <a:spLocks noGrp="1"/>
          </p:cNvSpPr>
          <p:nvPr>
            <p:ph idx="1"/>
          </p:nvPr>
        </p:nvSpPr>
        <p:spPr>
          <a:xfrm>
            <a:off x="407989" y="631560"/>
            <a:ext cx="11376024" cy="5569216"/>
          </a:xfrm>
        </p:spPr>
        <p:txBody>
          <a:bodyPr>
            <a:normAutofit/>
          </a:bodyPr>
          <a:lstStyle/>
          <a:p>
            <a:r>
              <a:rPr lang="en-US" dirty="0"/>
              <a:t>Overview of membrane N2 purge system</a:t>
            </a:r>
          </a:p>
        </p:txBody>
      </p:sp>
      <p:sp>
        <p:nvSpPr>
          <p:cNvPr id="56" name="TextBox 55">
            <a:extLst>
              <a:ext uri="{FF2B5EF4-FFF2-40B4-BE49-F238E27FC236}">
                <a16:creationId xmlns:a16="http://schemas.microsoft.com/office/drawing/2014/main" id="{6AAAFE4C-3023-9082-3BEA-55F3B77ACFA4}"/>
              </a:ext>
            </a:extLst>
          </p:cNvPr>
          <p:cNvSpPr txBox="1">
            <a:spLocks noChangeAspect="1"/>
          </p:cNvSpPr>
          <p:nvPr/>
        </p:nvSpPr>
        <p:spPr>
          <a:xfrm>
            <a:off x="7768504" y="4306677"/>
            <a:ext cx="781044" cy="276999"/>
          </a:xfrm>
          <a:prstGeom prst="rect">
            <a:avLst/>
          </a:prstGeom>
          <a:noFill/>
        </p:spPr>
        <p:txBody>
          <a:bodyPr wrap="square" lIns="0" tIns="0" rIns="0" bIns="0" rtlCol="0">
            <a:spAutoFit/>
          </a:bodyPr>
          <a:lstStyle/>
          <a:p>
            <a:pPr algn="ctr"/>
            <a:r>
              <a:rPr lang="en-US" dirty="0" err="1"/>
              <a:t>P</a:t>
            </a:r>
            <a:r>
              <a:rPr lang="en-US" baseline="-25000" dirty="0" err="1"/>
              <a:t>atm</a:t>
            </a:r>
            <a:endParaRPr lang="en-GB" baseline="-25000" dirty="0"/>
          </a:p>
        </p:txBody>
      </p:sp>
      <p:sp>
        <p:nvSpPr>
          <p:cNvPr id="57" name="TextBox 56">
            <a:extLst>
              <a:ext uri="{FF2B5EF4-FFF2-40B4-BE49-F238E27FC236}">
                <a16:creationId xmlns:a16="http://schemas.microsoft.com/office/drawing/2014/main" id="{4AF7A3F1-B2FB-D590-4AAD-E259247B1F06}"/>
              </a:ext>
            </a:extLst>
          </p:cNvPr>
          <p:cNvSpPr txBox="1">
            <a:spLocks noChangeAspect="1"/>
          </p:cNvSpPr>
          <p:nvPr/>
        </p:nvSpPr>
        <p:spPr>
          <a:xfrm>
            <a:off x="3978279" y="4308324"/>
            <a:ext cx="781044" cy="276999"/>
          </a:xfrm>
          <a:prstGeom prst="rect">
            <a:avLst/>
          </a:prstGeom>
          <a:noFill/>
        </p:spPr>
        <p:txBody>
          <a:bodyPr wrap="square" lIns="0" tIns="0" rIns="0" bIns="0" rtlCol="0">
            <a:spAutoFit/>
          </a:bodyPr>
          <a:lstStyle/>
          <a:p>
            <a:pPr algn="ctr"/>
            <a:r>
              <a:rPr lang="en-US" dirty="0"/>
              <a:t>P</a:t>
            </a:r>
            <a:r>
              <a:rPr lang="en-US" baseline="-25000" dirty="0"/>
              <a:t>int</a:t>
            </a:r>
            <a:endParaRPr lang="en-GB" baseline="-25000" dirty="0"/>
          </a:p>
        </p:txBody>
      </p:sp>
      <p:sp>
        <p:nvSpPr>
          <p:cNvPr id="58" name="TextBox 57">
            <a:extLst>
              <a:ext uri="{FF2B5EF4-FFF2-40B4-BE49-F238E27FC236}">
                <a16:creationId xmlns:a16="http://schemas.microsoft.com/office/drawing/2014/main" id="{B2432B96-AF3F-FB14-D175-BBB86EEF6B1F}"/>
              </a:ext>
            </a:extLst>
          </p:cNvPr>
          <p:cNvSpPr txBox="1">
            <a:spLocks noChangeAspect="1"/>
          </p:cNvSpPr>
          <p:nvPr/>
        </p:nvSpPr>
        <p:spPr>
          <a:xfrm>
            <a:off x="3964000" y="3390688"/>
            <a:ext cx="781044" cy="276999"/>
          </a:xfrm>
          <a:prstGeom prst="rect">
            <a:avLst/>
          </a:prstGeom>
          <a:noFill/>
        </p:spPr>
        <p:txBody>
          <a:bodyPr wrap="square" lIns="0" tIns="0" rIns="0" bIns="0" rtlCol="0">
            <a:spAutoFit/>
          </a:bodyPr>
          <a:lstStyle/>
          <a:p>
            <a:pPr algn="ctr"/>
            <a:r>
              <a:rPr lang="en-US" dirty="0"/>
              <a:t>P</a:t>
            </a:r>
            <a:r>
              <a:rPr lang="en-US" baseline="-25000" dirty="0"/>
              <a:t>3</a:t>
            </a:r>
            <a:endParaRPr lang="en-GB" baseline="-25000" dirty="0"/>
          </a:p>
        </p:txBody>
      </p:sp>
      <p:sp>
        <p:nvSpPr>
          <p:cNvPr id="59" name="TextBox 58">
            <a:extLst>
              <a:ext uri="{FF2B5EF4-FFF2-40B4-BE49-F238E27FC236}">
                <a16:creationId xmlns:a16="http://schemas.microsoft.com/office/drawing/2014/main" id="{31DEB9FE-8BD3-E0FB-A1A8-CBFF64D3AE98}"/>
              </a:ext>
            </a:extLst>
          </p:cNvPr>
          <p:cNvSpPr txBox="1">
            <a:spLocks noChangeAspect="1"/>
          </p:cNvSpPr>
          <p:nvPr/>
        </p:nvSpPr>
        <p:spPr>
          <a:xfrm>
            <a:off x="7328809" y="3529188"/>
            <a:ext cx="781044" cy="276999"/>
          </a:xfrm>
          <a:prstGeom prst="rect">
            <a:avLst/>
          </a:prstGeom>
          <a:noFill/>
        </p:spPr>
        <p:txBody>
          <a:bodyPr wrap="square" lIns="0" tIns="0" rIns="0" bIns="0" rtlCol="0">
            <a:spAutoFit/>
          </a:bodyPr>
          <a:lstStyle/>
          <a:p>
            <a:pPr algn="ctr"/>
            <a:r>
              <a:rPr lang="en-US" dirty="0"/>
              <a:t>P</a:t>
            </a:r>
            <a:r>
              <a:rPr lang="en-US" baseline="-25000" dirty="0"/>
              <a:t>2</a:t>
            </a:r>
            <a:endParaRPr lang="en-GB" baseline="-25000" dirty="0"/>
          </a:p>
        </p:txBody>
      </p:sp>
      <p:sp>
        <p:nvSpPr>
          <p:cNvPr id="60" name="TextBox 59">
            <a:extLst>
              <a:ext uri="{FF2B5EF4-FFF2-40B4-BE49-F238E27FC236}">
                <a16:creationId xmlns:a16="http://schemas.microsoft.com/office/drawing/2014/main" id="{13EE0A21-F35F-03FF-0DE7-9B01348002E7}"/>
              </a:ext>
            </a:extLst>
          </p:cNvPr>
          <p:cNvSpPr txBox="1">
            <a:spLocks noChangeAspect="1"/>
          </p:cNvSpPr>
          <p:nvPr/>
        </p:nvSpPr>
        <p:spPr>
          <a:xfrm>
            <a:off x="6335387" y="3523832"/>
            <a:ext cx="781044" cy="276999"/>
          </a:xfrm>
          <a:prstGeom prst="rect">
            <a:avLst/>
          </a:prstGeom>
          <a:noFill/>
        </p:spPr>
        <p:txBody>
          <a:bodyPr wrap="square" lIns="0" tIns="0" rIns="0" bIns="0" rtlCol="0">
            <a:spAutoFit/>
          </a:bodyPr>
          <a:lstStyle/>
          <a:p>
            <a:pPr algn="ctr"/>
            <a:r>
              <a:rPr lang="en-US" dirty="0"/>
              <a:t>P</a:t>
            </a:r>
            <a:r>
              <a:rPr lang="en-US" baseline="-25000" dirty="0"/>
              <a:t>1</a:t>
            </a:r>
            <a:endParaRPr lang="en-GB" baseline="-25000" dirty="0"/>
          </a:p>
        </p:txBody>
      </p:sp>
      <p:cxnSp>
        <p:nvCxnSpPr>
          <p:cNvPr id="64" name="Straight Connector 63">
            <a:extLst>
              <a:ext uri="{FF2B5EF4-FFF2-40B4-BE49-F238E27FC236}">
                <a16:creationId xmlns:a16="http://schemas.microsoft.com/office/drawing/2014/main" id="{33FA3767-1690-3518-2901-3C6C7744A159}"/>
              </a:ext>
            </a:extLst>
          </p:cNvPr>
          <p:cNvCxnSpPr>
            <a:stCxn id="58" idx="0"/>
          </p:cNvCxnSpPr>
          <p:nvPr/>
        </p:nvCxnSpPr>
        <p:spPr>
          <a:xfrm flipV="1">
            <a:off x="4354522" y="3200217"/>
            <a:ext cx="293678" cy="190471"/>
          </a:xfrm>
          <a:prstGeom prst="line">
            <a:avLst/>
          </a:prstGeom>
        </p:spPr>
        <p:style>
          <a:lnRef idx="1">
            <a:schemeClr val="accent1"/>
          </a:lnRef>
          <a:fillRef idx="0">
            <a:schemeClr val="accent1"/>
          </a:fillRef>
          <a:effectRef idx="0">
            <a:schemeClr val="accent1"/>
          </a:effectRef>
          <a:fontRef idx="minor">
            <a:schemeClr val="tx1"/>
          </a:fontRef>
        </p:style>
      </p:cxnSp>
      <p:cxnSp>
        <p:nvCxnSpPr>
          <p:cNvPr id="65" name="Straight Connector 64">
            <a:extLst>
              <a:ext uri="{FF2B5EF4-FFF2-40B4-BE49-F238E27FC236}">
                <a16:creationId xmlns:a16="http://schemas.microsoft.com/office/drawing/2014/main" id="{2730CCFD-E853-46F2-7D3F-86790CEA7D04}"/>
              </a:ext>
            </a:extLst>
          </p:cNvPr>
          <p:cNvCxnSpPr>
            <a:cxnSpLocks/>
            <a:stCxn id="60" idx="0"/>
          </p:cNvCxnSpPr>
          <p:nvPr/>
        </p:nvCxnSpPr>
        <p:spPr>
          <a:xfrm flipV="1">
            <a:off x="6725909" y="3334168"/>
            <a:ext cx="413675" cy="189664"/>
          </a:xfrm>
          <a:prstGeom prst="line">
            <a:avLst/>
          </a:prstGeom>
        </p:spPr>
        <p:style>
          <a:lnRef idx="1">
            <a:schemeClr val="accent1"/>
          </a:lnRef>
          <a:fillRef idx="0">
            <a:schemeClr val="accent1"/>
          </a:fillRef>
          <a:effectRef idx="0">
            <a:schemeClr val="accent1"/>
          </a:effectRef>
          <a:fontRef idx="minor">
            <a:schemeClr val="tx1"/>
          </a:fontRef>
        </p:style>
      </p:cxnSp>
      <p:cxnSp>
        <p:nvCxnSpPr>
          <p:cNvPr id="68" name="Straight Connector 67">
            <a:extLst>
              <a:ext uri="{FF2B5EF4-FFF2-40B4-BE49-F238E27FC236}">
                <a16:creationId xmlns:a16="http://schemas.microsoft.com/office/drawing/2014/main" id="{7BFAF203-0EBC-B6B0-A34F-8715F053997E}"/>
              </a:ext>
            </a:extLst>
          </p:cNvPr>
          <p:cNvCxnSpPr>
            <a:cxnSpLocks/>
            <a:stCxn id="59" idx="0"/>
          </p:cNvCxnSpPr>
          <p:nvPr/>
        </p:nvCxnSpPr>
        <p:spPr>
          <a:xfrm flipH="1" flipV="1">
            <a:off x="7364745" y="3338440"/>
            <a:ext cx="354586" cy="190748"/>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735845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9"/>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6"/>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3"/>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8"/>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29"/>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4"/>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30"/>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31"/>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56"/>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57"/>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58"/>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59"/>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6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26" grpId="0" animBg="1"/>
      <p:bldP spid="27" grpId="0"/>
      <p:bldP spid="28" grpId="0" animBg="1"/>
      <p:bldP spid="29" grpId="0"/>
      <p:bldP spid="30" grpId="0" animBg="1"/>
      <p:bldP spid="31" grpId="0"/>
      <p:bldP spid="56" grpId="0"/>
      <p:bldP spid="57" grpId="0"/>
      <p:bldP spid="58" grpId="0"/>
      <p:bldP spid="59" grpId="0"/>
      <p:bldP spid="60" grpId="0"/>
    </p:bldLst>
  </p:timing>
  <p:extLst>
    <p:ext uri="{6950BFC3-D8DA-4A85-94F7-54DA5524770B}">
      <p188:commentRel xmlns:p188="http://schemas.microsoft.com/office/powerpoint/2018/8/main" r:id="rId2"/>
    </p:ext>
  </p:extLst>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Content Placeholder 10">
            <a:extLst>
              <a:ext uri="{FF2B5EF4-FFF2-40B4-BE49-F238E27FC236}">
                <a16:creationId xmlns:a16="http://schemas.microsoft.com/office/drawing/2014/main" id="{8D77E239-DBAA-4744-061A-46636C18733D}"/>
              </a:ext>
            </a:extLst>
          </p:cNvPr>
          <p:cNvSpPr>
            <a:spLocks noGrp="1"/>
          </p:cNvSpPr>
          <p:nvPr>
            <p:ph idx="1"/>
          </p:nvPr>
        </p:nvSpPr>
        <p:spPr>
          <a:xfrm>
            <a:off x="407989" y="631560"/>
            <a:ext cx="11376024" cy="5569216"/>
          </a:xfrm>
        </p:spPr>
        <p:txBody>
          <a:bodyPr>
            <a:normAutofit/>
          </a:bodyPr>
          <a:lstStyle/>
          <a:p>
            <a:r>
              <a:rPr lang="en-US" dirty="0"/>
              <a:t>Requirements of membrane N2 purge system</a:t>
            </a:r>
          </a:p>
          <a:p>
            <a:pPr lvl="1"/>
            <a:r>
              <a:rPr lang="en-US" dirty="0"/>
              <a:t>Protection of cryostat membrane by constant, slight </a:t>
            </a:r>
            <a:r>
              <a:rPr lang="en-US" u="sng" dirty="0"/>
              <a:t>differential</a:t>
            </a:r>
            <a:r>
              <a:rPr lang="en-US" dirty="0"/>
              <a:t> pressure over atmospheric pressure</a:t>
            </a:r>
            <a:endParaRPr lang="en-GB" dirty="0"/>
          </a:p>
          <a:p>
            <a:pPr lvl="1"/>
            <a:r>
              <a:rPr lang="en-GB" dirty="0"/>
              <a:t>2 operating modes: intermitting purge (standard) or continuous purge</a:t>
            </a:r>
          </a:p>
          <a:p>
            <a:pPr lvl="1"/>
            <a:r>
              <a:rPr lang="en-GB" dirty="0"/>
              <a:t>Three completely independent volumes and relative pressure sensors &amp; purge circuits</a:t>
            </a:r>
          </a:p>
          <a:p>
            <a:pPr lvl="1"/>
            <a:r>
              <a:rPr lang="en-GB" dirty="0"/>
              <a:t>Flow requirements coming from: </a:t>
            </a:r>
            <a:r>
              <a:rPr lang="en-GB" dirty="0" err="1"/>
              <a:t>i</a:t>
            </a:r>
            <a:r>
              <a:rPr lang="en-GB" dirty="0"/>
              <a:t>) Pressure changes in NO (leaks, </a:t>
            </a:r>
            <a:r>
              <a:rPr lang="en-GB" dirty="0" err="1"/>
              <a:t>P</a:t>
            </a:r>
            <a:r>
              <a:rPr lang="en-GB" baseline="-25000" dirty="0" err="1"/>
              <a:t>atm</a:t>
            </a:r>
            <a:r>
              <a:rPr lang="en-GB" dirty="0"/>
              <a:t>); ii) Vol. exchange rate during continuous purge; iii) Pressure changes during cool-down, filling.</a:t>
            </a:r>
          </a:p>
        </p:txBody>
      </p:sp>
      <p:sp>
        <p:nvSpPr>
          <p:cNvPr id="5" name="Date Placeholder 4">
            <a:extLst>
              <a:ext uri="{FF2B5EF4-FFF2-40B4-BE49-F238E27FC236}">
                <a16:creationId xmlns:a16="http://schemas.microsoft.com/office/drawing/2014/main" id="{8FA8D49E-1D52-5B5C-7210-02913401C1D9}"/>
              </a:ext>
            </a:extLst>
          </p:cNvPr>
          <p:cNvSpPr>
            <a:spLocks noGrp="1"/>
          </p:cNvSpPr>
          <p:nvPr>
            <p:ph type="dt" sz="half" idx="10"/>
          </p:nvPr>
        </p:nvSpPr>
        <p:spPr/>
        <p:txBody>
          <a:bodyPr/>
          <a:lstStyle/>
          <a:p>
            <a:r>
              <a:rPr lang="en-US" dirty="0"/>
              <a:t>29 May 2024</a:t>
            </a:r>
          </a:p>
        </p:txBody>
      </p:sp>
      <p:sp>
        <p:nvSpPr>
          <p:cNvPr id="6" name="Footer Placeholder 5">
            <a:extLst>
              <a:ext uri="{FF2B5EF4-FFF2-40B4-BE49-F238E27FC236}">
                <a16:creationId xmlns:a16="http://schemas.microsoft.com/office/drawing/2014/main" id="{0C57EB4A-8184-6ECF-5FD8-05B81614FCA0}"/>
              </a:ext>
            </a:extLst>
          </p:cNvPr>
          <p:cNvSpPr>
            <a:spLocks noGrp="1"/>
          </p:cNvSpPr>
          <p:nvPr>
            <p:ph type="ftr" sz="quarter" idx="11"/>
          </p:nvPr>
        </p:nvSpPr>
        <p:spPr/>
        <p:txBody>
          <a:bodyPr/>
          <a:lstStyle/>
          <a:p>
            <a:r>
              <a:rPr lang="en-US" dirty="0"/>
              <a:t>Tiziano Baroncelli | </a:t>
            </a:r>
            <a:r>
              <a:rPr lang="en-GB" dirty="0"/>
              <a:t>Engineering Development of the DarkSide 20k AAr Cryogenic System</a:t>
            </a:r>
            <a:endParaRPr lang="en-US" dirty="0"/>
          </a:p>
        </p:txBody>
      </p:sp>
      <p:sp>
        <p:nvSpPr>
          <p:cNvPr id="7" name="Slide Number Placeholder 6">
            <a:extLst>
              <a:ext uri="{FF2B5EF4-FFF2-40B4-BE49-F238E27FC236}">
                <a16:creationId xmlns:a16="http://schemas.microsoft.com/office/drawing/2014/main" id="{D520C4DF-2B38-8CCC-0C9A-D8E1D9517AA7}"/>
              </a:ext>
            </a:extLst>
          </p:cNvPr>
          <p:cNvSpPr>
            <a:spLocks noGrp="1"/>
          </p:cNvSpPr>
          <p:nvPr>
            <p:ph type="sldNum" sz="quarter" idx="12"/>
          </p:nvPr>
        </p:nvSpPr>
        <p:spPr/>
        <p:txBody>
          <a:bodyPr/>
          <a:lstStyle/>
          <a:p>
            <a:fld id="{36B5EA5A-BC32-A742-B11B-8E7414D5B535}" type="slidenum">
              <a:rPr lang="en-US" smtClean="0"/>
              <a:pPr/>
              <a:t>51</a:t>
            </a:fld>
            <a:endParaRPr lang="en-US" dirty="0"/>
          </a:p>
        </p:txBody>
      </p:sp>
      <p:sp>
        <p:nvSpPr>
          <p:cNvPr id="2" name="Title 6">
            <a:extLst>
              <a:ext uri="{FF2B5EF4-FFF2-40B4-BE49-F238E27FC236}">
                <a16:creationId xmlns:a16="http://schemas.microsoft.com/office/drawing/2014/main" id="{808A32E0-9047-DC22-4255-201504993A7B}"/>
              </a:ext>
            </a:extLst>
          </p:cNvPr>
          <p:cNvSpPr txBox="1">
            <a:spLocks/>
          </p:cNvSpPr>
          <p:nvPr/>
        </p:nvSpPr>
        <p:spPr>
          <a:xfrm>
            <a:off x="407202" y="120903"/>
            <a:ext cx="10888661" cy="510656"/>
          </a:xfrm>
          <a:prstGeom prst="rect">
            <a:avLst/>
          </a:prstGeom>
          <a:solidFill>
            <a:schemeClr val="bg1"/>
          </a:solidFill>
        </p:spPr>
        <p:txBody>
          <a:bodyPr vert="horz" lIns="0" tIns="0" rIns="0" bIns="0" rtlCol="0" anchor="t" anchorCtr="0">
            <a:noAutofit/>
          </a:bodyPr>
          <a:lst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a:lstStyle>
          <a:p>
            <a:r>
              <a:rPr lang="en-GB" sz="2800" dirty="0"/>
              <a:t>6. Cryostat membrane equipment</a:t>
            </a:r>
            <a:endParaRPr lang="en-GB" sz="2800" u="sng" dirty="0"/>
          </a:p>
        </p:txBody>
      </p:sp>
      <p:pic>
        <p:nvPicPr>
          <p:cNvPr id="8" name="Picture 7">
            <a:extLst>
              <a:ext uri="{FF2B5EF4-FFF2-40B4-BE49-F238E27FC236}">
                <a16:creationId xmlns:a16="http://schemas.microsoft.com/office/drawing/2014/main" id="{6004AB5F-F9D4-6E78-9597-FA8065539448}"/>
              </a:ext>
            </a:extLst>
          </p:cNvPr>
          <p:cNvPicPr>
            <a:picLocks noChangeAspect="1"/>
          </p:cNvPicPr>
          <p:nvPr/>
        </p:nvPicPr>
        <p:blipFill>
          <a:blip r:embed="rId2"/>
          <a:stretch>
            <a:fillRect/>
          </a:stretch>
        </p:blipFill>
        <p:spPr>
          <a:xfrm>
            <a:off x="237135" y="3009900"/>
            <a:ext cx="6076849" cy="2438400"/>
          </a:xfrm>
          <a:prstGeom prst="rect">
            <a:avLst/>
          </a:prstGeom>
        </p:spPr>
      </p:pic>
      <p:pic>
        <p:nvPicPr>
          <p:cNvPr id="9" name="Picture 8">
            <a:extLst>
              <a:ext uri="{FF2B5EF4-FFF2-40B4-BE49-F238E27FC236}">
                <a16:creationId xmlns:a16="http://schemas.microsoft.com/office/drawing/2014/main" id="{BF4D9CBC-8301-1433-B194-707DC13A1216}"/>
              </a:ext>
            </a:extLst>
          </p:cNvPr>
          <p:cNvPicPr>
            <a:picLocks noChangeAspect="1"/>
          </p:cNvPicPr>
          <p:nvPr/>
        </p:nvPicPr>
        <p:blipFill>
          <a:blip r:embed="rId3"/>
          <a:stretch>
            <a:fillRect/>
          </a:stretch>
        </p:blipFill>
        <p:spPr>
          <a:xfrm>
            <a:off x="6630360" y="3136900"/>
            <a:ext cx="5158440" cy="2193003"/>
          </a:xfrm>
          <a:prstGeom prst="rect">
            <a:avLst/>
          </a:prstGeom>
        </p:spPr>
      </p:pic>
    </p:spTree>
    <p:extLst>
      <p:ext uri="{BB962C8B-B14F-4D97-AF65-F5344CB8AC3E}">
        <p14:creationId xmlns:p14="http://schemas.microsoft.com/office/powerpoint/2010/main" val="450478125"/>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Content Placeholder 10">
            <a:extLst>
              <a:ext uri="{FF2B5EF4-FFF2-40B4-BE49-F238E27FC236}">
                <a16:creationId xmlns:a16="http://schemas.microsoft.com/office/drawing/2014/main" id="{8D77E239-DBAA-4744-061A-46636C18733D}"/>
              </a:ext>
            </a:extLst>
          </p:cNvPr>
          <p:cNvSpPr>
            <a:spLocks noGrp="1"/>
          </p:cNvSpPr>
          <p:nvPr>
            <p:ph idx="1"/>
          </p:nvPr>
        </p:nvSpPr>
        <p:spPr>
          <a:xfrm>
            <a:off x="407989" y="631560"/>
            <a:ext cx="11376024" cy="5569216"/>
          </a:xfrm>
        </p:spPr>
        <p:txBody>
          <a:bodyPr>
            <a:normAutofit/>
          </a:bodyPr>
          <a:lstStyle/>
          <a:p>
            <a:r>
              <a:rPr lang="en-US" dirty="0"/>
              <a:t>P&amp;ID revision; equipment definition, sizing &amp; procurement</a:t>
            </a:r>
          </a:p>
          <a:p>
            <a:pPr lvl="1"/>
            <a:r>
              <a:rPr lang="en-US" dirty="0"/>
              <a:t>P&amp;ID revision (processes, equipment)</a:t>
            </a:r>
          </a:p>
          <a:p>
            <a:pPr lvl="1"/>
            <a:r>
              <a:rPr lang="en-US" dirty="0"/>
              <a:t>Equipment sizing (PRR, CV, HV) </a:t>
            </a:r>
          </a:p>
          <a:p>
            <a:pPr lvl="2"/>
            <a:r>
              <a:rPr lang="en-US" dirty="0"/>
              <a:t>Hydraulic calculations (VBA + REFDROP)</a:t>
            </a:r>
          </a:p>
          <a:p>
            <a:pPr lvl="1"/>
            <a:r>
              <a:rPr lang="en-US" dirty="0"/>
              <a:t>Equipment procurement</a:t>
            </a:r>
          </a:p>
          <a:p>
            <a:pPr lvl="2"/>
            <a:r>
              <a:rPr lang="en-US" dirty="0"/>
              <a:t>PRR, HV and pressure sensors: direct purchase</a:t>
            </a:r>
          </a:p>
          <a:p>
            <a:pPr lvl="2"/>
            <a:r>
              <a:rPr lang="en-US" dirty="0"/>
              <a:t>CV: TS for PE w/o procurement office (TBC)</a:t>
            </a:r>
          </a:p>
        </p:txBody>
      </p:sp>
      <p:sp>
        <p:nvSpPr>
          <p:cNvPr id="5" name="Date Placeholder 4">
            <a:extLst>
              <a:ext uri="{FF2B5EF4-FFF2-40B4-BE49-F238E27FC236}">
                <a16:creationId xmlns:a16="http://schemas.microsoft.com/office/drawing/2014/main" id="{8FA8D49E-1D52-5B5C-7210-02913401C1D9}"/>
              </a:ext>
            </a:extLst>
          </p:cNvPr>
          <p:cNvSpPr>
            <a:spLocks noGrp="1"/>
          </p:cNvSpPr>
          <p:nvPr>
            <p:ph type="dt" sz="half" idx="10"/>
          </p:nvPr>
        </p:nvSpPr>
        <p:spPr/>
        <p:txBody>
          <a:bodyPr/>
          <a:lstStyle/>
          <a:p>
            <a:r>
              <a:rPr lang="en-US" dirty="0"/>
              <a:t>29 May 2024</a:t>
            </a:r>
          </a:p>
        </p:txBody>
      </p:sp>
      <p:sp>
        <p:nvSpPr>
          <p:cNvPr id="6" name="Footer Placeholder 5">
            <a:extLst>
              <a:ext uri="{FF2B5EF4-FFF2-40B4-BE49-F238E27FC236}">
                <a16:creationId xmlns:a16="http://schemas.microsoft.com/office/drawing/2014/main" id="{0C57EB4A-8184-6ECF-5FD8-05B81614FCA0}"/>
              </a:ext>
            </a:extLst>
          </p:cNvPr>
          <p:cNvSpPr>
            <a:spLocks noGrp="1"/>
          </p:cNvSpPr>
          <p:nvPr>
            <p:ph type="ftr" sz="quarter" idx="11"/>
          </p:nvPr>
        </p:nvSpPr>
        <p:spPr/>
        <p:txBody>
          <a:bodyPr/>
          <a:lstStyle/>
          <a:p>
            <a:r>
              <a:rPr lang="en-US" dirty="0"/>
              <a:t>Tiziano Baroncelli | </a:t>
            </a:r>
            <a:r>
              <a:rPr lang="en-GB" dirty="0"/>
              <a:t>Engineering Development of the DarkSide 20k AAr Cryogenic System</a:t>
            </a:r>
            <a:endParaRPr lang="en-US" dirty="0"/>
          </a:p>
        </p:txBody>
      </p:sp>
      <p:sp>
        <p:nvSpPr>
          <p:cNvPr id="7" name="Slide Number Placeholder 6">
            <a:extLst>
              <a:ext uri="{FF2B5EF4-FFF2-40B4-BE49-F238E27FC236}">
                <a16:creationId xmlns:a16="http://schemas.microsoft.com/office/drawing/2014/main" id="{D520C4DF-2B38-8CCC-0C9A-D8E1D9517AA7}"/>
              </a:ext>
            </a:extLst>
          </p:cNvPr>
          <p:cNvSpPr>
            <a:spLocks noGrp="1"/>
          </p:cNvSpPr>
          <p:nvPr>
            <p:ph type="sldNum" sz="quarter" idx="12"/>
          </p:nvPr>
        </p:nvSpPr>
        <p:spPr/>
        <p:txBody>
          <a:bodyPr/>
          <a:lstStyle/>
          <a:p>
            <a:fld id="{36B5EA5A-BC32-A742-B11B-8E7414D5B535}" type="slidenum">
              <a:rPr lang="en-US" smtClean="0"/>
              <a:pPr/>
              <a:t>52</a:t>
            </a:fld>
            <a:endParaRPr lang="en-US" dirty="0"/>
          </a:p>
        </p:txBody>
      </p:sp>
      <p:sp>
        <p:nvSpPr>
          <p:cNvPr id="2" name="Title 6">
            <a:extLst>
              <a:ext uri="{FF2B5EF4-FFF2-40B4-BE49-F238E27FC236}">
                <a16:creationId xmlns:a16="http://schemas.microsoft.com/office/drawing/2014/main" id="{808A32E0-9047-DC22-4255-201504993A7B}"/>
              </a:ext>
            </a:extLst>
          </p:cNvPr>
          <p:cNvSpPr txBox="1">
            <a:spLocks/>
          </p:cNvSpPr>
          <p:nvPr/>
        </p:nvSpPr>
        <p:spPr>
          <a:xfrm>
            <a:off x="407202" y="120903"/>
            <a:ext cx="10888661" cy="510656"/>
          </a:xfrm>
          <a:prstGeom prst="rect">
            <a:avLst/>
          </a:prstGeom>
          <a:solidFill>
            <a:schemeClr val="bg1"/>
          </a:solidFill>
        </p:spPr>
        <p:txBody>
          <a:bodyPr vert="horz" lIns="0" tIns="0" rIns="0" bIns="0" rtlCol="0" anchor="t" anchorCtr="0">
            <a:noAutofit/>
          </a:bodyPr>
          <a:lst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a:lstStyle>
          <a:p>
            <a:r>
              <a:rPr lang="en-GB" sz="2800" dirty="0"/>
              <a:t>6. Cryostat membrane equipment</a:t>
            </a:r>
            <a:endParaRPr lang="en-GB" sz="2800" u="sng" dirty="0"/>
          </a:p>
        </p:txBody>
      </p:sp>
      <p:graphicFrame>
        <p:nvGraphicFramePr>
          <p:cNvPr id="3" name="Table 2">
            <a:extLst>
              <a:ext uri="{FF2B5EF4-FFF2-40B4-BE49-F238E27FC236}">
                <a16:creationId xmlns:a16="http://schemas.microsoft.com/office/drawing/2014/main" id="{C60A6761-49AE-13A9-A54F-5703FA3DC142}"/>
              </a:ext>
            </a:extLst>
          </p:cNvPr>
          <p:cNvGraphicFramePr>
            <a:graphicFrameLocks noGrp="1"/>
          </p:cNvGraphicFramePr>
          <p:nvPr/>
        </p:nvGraphicFramePr>
        <p:xfrm>
          <a:off x="393699" y="3436141"/>
          <a:ext cx="11404602" cy="2356702"/>
        </p:xfrm>
        <a:graphic>
          <a:graphicData uri="http://schemas.openxmlformats.org/drawingml/2006/table">
            <a:tbl>
              <a:tblPr/>
              <a:tblGrid>
                <a:gridCol w="664842">
                  <a:extLst>
                    <a:ext uri="{9D8B030D-6E8A-4147-A177-3AD203B41FA5}">
                      <a16:colId xmlns:a16="http://schemas.microsoft.com/office/drawing/2014/main" val="3223066263"/>
                    </a:ext>
                  </a:extLst>
                </a:gridCol>
                <a:gridCol w="741555">
                  <a:extLst>
                    <a:ext uri="{9D8B030D-6E8A-4147-A177-3AD203B41FA5}">
                      <a16:colId xmlns:a16="http://schemas.microsoft.com/office/drawing/2014/main" val="1563271166"/>
                    </a:ext>
                  </a:extLst>
                </a:gridCol>
                <a:gridCol w="741555">
                  <a:extLst>
                    <a:ext uri="{9D8B030D-6E8A-4147-A177-3AD203B41FA5}">
                      <a16:colId xmlns:a16="http://schemas.microsoft.com/office/drawing/2014/main" val="3333644443"/>
                    </a:ext>
                  </a:extLst>
                </a:gridCol>
                <a:gridCol w="2199094">
                  <a:extLst>
                    <a:ext uri="{9D8B030D-6E8A-4147-A177-3AD203B41FA5}">
                      <a16:colId xmlns:a16="http://schemas.microsoft.com/office/drawing/2014/main" val="4235903286"/>
                    </a:ext>
                  </a:extLst>
                </a:gridCol>
                <a:gridCol w="664842">
                  <a:extLst>
                    <a:ext uri="{9D8B030D-6E8A-4147-A177-3AD203B41FA5}">
                      <a16:colId xmlns:a16="http://schemas.microsoft.com/office/drawing/2014/main" val="1860006520"/>
                    </a:ext>
                  </a:extLst>
                </a:gridCol>
                <a:gridCol w="869410">
                  <a:extLst>
                    <a:ext uri="{9D8B030D-6E8A-4147-A177-3AD203B41FA5}">
                      <a16:colId xmlns:a16="http://schemas.microsoft.com/office/drawing/2014/main" val="2478410514"/>
                    </a:ext>
                  </a:extLst>
                </a:gridCol>
                <a:gridCol w="741753">
                  <a:extLst>
                    <a:ext uri="{9D8B030D-6E8A-4147-A177-3AD203B41FA5}">
                      <a16:colId xmlns:a16="http://schemas.microsoft.com/office/drawing/2014/main" val="1406074556"/>
                    </a:ext>
                  </a:extLst>
                </a:gridCol>
                <a:gridCol w="792499">
                  <a:extLst>
                    <a:ext uri="{9D8B030D-6E8A-4147-A177-3AD203B41FA5}">
                      <a16:colId xmlns:a16="http://schemas.microsoft.com/office/drawing/2014/main" val="3642115840"/>
                    </a:ext>
                  </a:extLst>
                </a:gridCol>
                <a:gridCol w="664842">
                  <a:extLst>
                    <a:ext uri="{9D8B030D-6E8A-4147-A177-3AD203B41FA5}">
                      <a16:colId xmlns:a16="http://schemas.microsoft.com/office/drawing/2014/main" val="1751544686"/>
                    </a:ext>
                  </a:extLst>
                </a:gridCol>
                <a:gridCol w="664842">
                  <a:extLst>
                    <a:ext uri="{9D8B030D-6E8A-4147-A177-3AD203B41FA5}">
                      <a16:colId xmlns:a16="http://schemas.microsoft.com/office/drawing/2014/main" val="903985724"/>
                    </a:ext>
                  </a:extLst>
                </a:gridCol>
                <a:gridCol w="664842">
                  <a:extLst>
                    <a:ext uri="{9D8B030D-6E8A-4147-A177-3AD203B41FA5}">
                      <a16:colId xmlns:a16="http://schemas.microsoft.com/office/drawing/2014/main" val="3009821173"/>
                    </a:ext>
                  </a:extLst>
                </a:gridCol>
                <a:gridCol w="664842">
                  <a:extLst>
                    <a:ext uri="{9D8B030D-6E8A-4147-A177-3AD203B41FA5}">
                      <a16:colId xmlns:a16="http://schemas.microsoft.com/office/drawing/2014/main" val="3563986005"/>
                    </a:ext>
                  </a:extLst>
                </a:gridCol>
                <a:gridCol w="664842">
                  <a:extLst>
                    <a:ext uri="{9D8B030D-6E8A-4147-A177-3AD203B41FA5}">
                      <a16:colId xmlns:a16="http://schemas.microsoft.com/office/drawing/2014/main" val="1351736056"/>
                    </a:ext>
                  </a:extLst>
                </a:gridCol>
                <a:gridCol w="664842">
                  <a:extLst>
                    <a:ext uri="{9D8B030D-6E8A-4147-A177-3AD203B41FA5}">
                      <a16:colId xmlns:a16="http://schemas.microsoft.com/office/drawing/2014/main" val="1660745675"/>
                    </a:ext>
                  </a:extLst>
                </a:gridCol>
              </a:tblGrid>
              <a:tr h="352263">
                <a:tc>
                  <a:txBody>
                    <a:bodyPr/>
                    <a:lstStyle/>
                    <a:p>
                      <a:pPr algn="ctr" fontAlgn="b"/>
                      <a:endParaRPr lang="en-GB" sz="1100" b="0" i="0" u="none" strike="noStrike">
                        <a:solidFill>
                          <a:srgbClr val="000000"/>
                        </a:solidFill>
                        <a:effectLst/>
                        <a:latin typeface="Arial" panose="020B0604020202020204" pitchFamily="34" charset="0"/>
                      </a:endParaRPr>
                    </a:p>
                  </a:txBody>
                  <a:tcPr marL="0" marR="0" marT="0" marB="0" anchor="ctr">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ctr" fontAlgn="b"/>
                      <a:endParaRPr lang="en-GB" sz="1100" b="0" i="0" u="none" strike="noStrike">
                        <a:solidFill>
                          <a:srgbClr val="000000"/>
                        </a:solidFill>
                        <a:effectLst/>
                        <a:latin typeface="Arial" panose="020B0604020202020204" pitchFamily="34" charset="0"/>
                      </a:endParaRPr>
                    </a:p>
                  </a:txBody>
                  <a:tcPr marL="0" marR="0" marT="0" marB="0" anchor="ctr">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ctr" fontAlgn="b"/>
                      <a:endParaRPr lang="en-GB" sz="1100" b="0" i="0" u="none" strike="noStrike" dirty="0">
                        <a:solidFill>
                          <a:srgbClr val="000000"/>
                        </a:solidFill>
                        <a:effectLst/>
                        <a:latin typeface="Arial" panose="020B0604020202020204" pitchFamily="34" charset="0"/>
                      </a:endParaRPr>
                    </a:p>
                  </a:txBody>
                  <a:tcPr marL="0" marR="0" marT="0" marB="0" anchor="ctr">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ctr" fontAlgn="b"/>
                      <a:endParaRPr lang="en-GB" sz="1100" b="0" i="0" u="none" strike="noStrike">
                        <a:solidFill>
                          <a:srgbClr val="000000"/>
                        </a:solidFill>
                        <a:effectLst/>
                        <a:latin typeface="Arial" panose="020B0604020202020204" pitchFamily="34" charset="0"/>
                      </a:endParaRPr>
                    </a:p>
                  </a:txBody>
                  <a:tcPr marL="0" marR="0" marT="0" marB="0" anchor="ctr">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ctr" fontAlgn="b"/>
                      <a:endParaRPr lang="en-GB" sz="1100" b="0" i="0" u="none" strike="noStrike">
                        <a:solidFill>
                          <a:srgbClr val="000000"/>
                        </a:solidFill>
                        <a:effectLst/>
                        <a:latin typeface="Arial" panose="020B0604020202020204" pitchFamily="34" charset="0"/>
                      </a:endParaRPr>
                    </a:p>
                  </a:txBody>
                  <a:tcPr marL="0" marR="0" marT="0" marB="0" anchor="ctr">
                    <a:lnL>
                      <a:noFill/>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noFill/>
                  </a:tcPr>
                </a:tc>
                <a:tc>
                  <a:txBody>
                    <a:bodyPr/>
                    <a:lstStyle/>
                    <a:p>
                      <a:pPr algn="ctr" fontAlgn="b"/>
                      <a:r>
                        <a:rPr lang="en-GB" sz="1100" b="0" i="0" u="none" strike="noStrike">
                          <a:solidFill>
                            <a:srgbClr val="000000"/>
                          </a:solidFill>
                          <a:effectLst/>
                          <a:latin typeface="Arial" panose="020B0604020202020204" pitchFamily="34" charset="0"/>
                        </a:rPr>
                        <a:t>P = Pmin</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ctr" fontAlgn="b"/>
                      <a:r>
                        <a:rPr lang="en-GB" sz="1100" b="0" i="0" u="none" strike="noStrike">
                          <a:solidFill>
                            <a:srgbClr val="000000"/>
                          </a:solidFill>
                          <a:effectLst/>
                          <a:latin typeface="Arial" panose="020B0604020202020204" pitchFamily="34" charset="0"/>
                        </a:rPr>
                        <a:t>P = Pmax</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CE4D6"/>
                    </a:solidFill>
                  </a:tcPr>
                </a:tc>
                <a:tc>
                  <a:txBody>
                    <a:bodyPr/>
                    <a:lstStyle/>
                    <a:p>
                      <a:pPr algn="ctr" fontAlgn="b"/>
                      <a:r>
                        <a:rPr lang="en-GB" sz="1100" b="0" i="0" u="none" strike="noStrike">
                          <a:solidFill>
                            <a:srgbClr val="000000"/>
                          </a:solidFill>
                          <a:effectLst/>
                          <a:latin typeface="Arial" panose="020B0604020202020204" pitchFamily="34" charset="0"/>
                        </a:rPr>
                        <a:t>P = Pavg</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DEDED"/>
                    </a:solidFill>
                  </a:tcPr>
                </a:tc>
                <a:tc>
                  <a:txBody>
                    <a:bodyPr/>
                    <a:lstStyle/>
                    <a:p>
                      <a:pPr algn="ctr" fontAlgn="b"/>
                      <a:r>
                        <a:rPr lang="en-GB" sz="1100" b="0" i="0" u="none" strike="noStrike">
                          <a:solidFill>
                            <a:srgbClr val="000000"/>
                          </a:solidFill>
                          <a:effectLst/>
                          <a:latin typeface="Arial" panose="020B0604020202020204" pitchFamily="34" charset="0"/>
                        </a:rPr>
                        <a:t>P = Pavg</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DEDED"/>
                    </a:solidFill>
                  </a:tcPr>
                </a:tc>
                <a:tc>
                  <a:txBody>
                    <a:bodyPr/>
                    <a:lstStyle/>
                    <a:p>
                      <a:pPr algn="ctr" fontAlgn="b"/>
                      <a:r>
                        <a:rPr lang="en-GB" sz="1100" b="0" i="0" u="none" strike="noStrike">
                          <a:solidFill>
                            <a:srgbClr val="000000"/>
                          </a:solidFill>
                          <a:effectLst/>
                          <a:latin typeface="Arial" panose="020B0604020202020204" pitchFamily="34" charset="0"/>
                        </a:rPr>
                        <a:t>P = Pavg</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DEDED"/>
                    </a:solidFill>
                  </a:tcPr>
                </a:tc>
                <a:tc>
                  <a:txBody>
                    <a:bodyPr/>
                    <a:lstStyle/>
                    <a:p>
                      <a:pPr algn="ctr" fontAlgn="b"/>
                      <a:r>
                        <a:rPr lang="en-GB" sz="1100" b="0" i="0" u="none" strike="noStrike">
                          <a:solidFill>
                            <a:srgbClr val="000000"/>
                          </a:solidFill>
                          <a:effectLst/>
                          <a:latin typeface="Arial" panose="020B0604020202020204" pitchFamily="34" charset="0"/>
                        </a:rPr>
                        <a:t>P = Pmin</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ctr" fontAlgn="b"/>
                      <a:r>
                        <a:rPr lang="en-GB" sz="1100" b="0" i="0" u="none" strike="noStrike">
                          <a:solidFill>
                            <a:srgbClr val="000000"/>
                          </a:solidFill>
                          <a:effectLst/>
                          <a:latin typeface="Arial" panose="020B0604020202020204" pitchFamily="34" charset="0"/>
                        </a:rPr>
                        <a:t>P = Pmax</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CE4D6"/>
                    </a:solidFill>
                  </a:tcPr>
                </a:tc>
                <a:tc>
                  <a:txBody>
                    <a:bodyPr/>
                    <a:lstStyle/>
                    <a:p>
                      <a:pPr algn="ctr" fontAlgn="b"/>
                      <a:r>
                        <a:rPr lang="en-GB" sz="1100" b="0" i="0" u="none" strike="noStrike">
                          <a:solidFill>
                            <a:srgbClr val="000000"/>
                          </a:solidFill>
                          <a:effectLst/>
                          <a:latin typeface="Arial" panose="020B0604020202020204" pitchFamily="34" charset="0"/>
                        </a:rPr>
                        <a:t>P = Pmin</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ctr" fontAlgn="b"/>
                      <a:r>
                        <a:rPr lang="en-GB" sz="1100" b="0" i="0" u="none" strike="noStrike">
                          <a:solidFill>
                            <a:srgbClr val="000000"/>
                          </a:solidFill>
                          <a:effectLst/>
                          <a:latin typeface="Arial" panose="020B0604020202020204" pitchFamily="34" charset="0"/>
                        </a:rPr>
                        <a:t>P = Pmax</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CE4D6"/>
                    </a:solidFill>
                  </a:tcPr>
                </a:tc>
                <a:extLst>
                  <a:ext uri="{0D108BD9-81ED-4DB2-BD59-A6C34878D82A}">
                    <a16:rowId xmlns:a16="http://schemas.microsoft.com/office/drawing/2014/main" val="2282561085"/>
                  </a:ext>
                </a:extLst>
              </a:tr>
              <a:tr h="427747">
                <a:tc>
                  <a:txBody>
                    <a:bodyPr/>
                    <a:lstStyle/>
                    <a:p>
                      <a:pPr algn="ctr" fontAlgn="b"/>
                      <a:r>
                        <a:rPr lang="en-GB" sz="1100" b="1" i="0" u="none" strike="noStrike">
                          <a:solidFill>
                            <a:srgbClr val="000000"/>
                          </a:solidFill>
                          <a:effectLst/>
                          <a:latin typeface="Arial" panose="020B0604020202020204" pitchFamily="34" charset="0"/>
                        </a:rPr>
                        <a:t>valve</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GB" sz="1100" b="1" i="0" u="none" strike="noStrike">
                          <a:solidFill>
                            <a:srgbClr val="000000"/>
                          </a:solidFill>
                          <a:effectLst/>
                          <a:latin typeface="Arial" panose="020B0604020202020204" pitchFamily="34" charset="0"/>
                        </a:rPr>
                        <a:t>side</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GB" sz="1100" b="1" i="0" u="none" strike="noStrike">
                          <a:solidFill>
                            <a:srgbClr val="000000"/>
                          </a:solidFill>
                          <a:effectLst/>
                          <a:latin typeface="Arial" panose="020B0604020202020204" pitchFamily="34" charset="0"/>
                        </a:rPr>
                        <a:t>volume</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GB" sz="1100" b="1" i="0" u="none" strike="noStrike">
                          <a:solidFill>
                            <a:srgbClr val="000000"/>
                          </a:solidFill>
                          <a:effectLst/>
                          <a:latin typeface="Arial" panose="020B0604020202020204" pitchFamily="34" charset="0"/>
                        </a:rPr>
                        <a:t>model</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GB" sz="1100" b="1" i="0" u="none" strike="noStrike">
                          <a:solidFill>
                            <a:srgbClr val="000000"/>
                          </a:solidFill>
                          <a:effectLst/>
                          <a:latin typeface="Arial" panose="020B0604020202020204" pitchFamily="34" charset="0"/>
                        </a:rPr>
                        <a:t>Kv</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GB" sz="1100" b="1" i="0" u="none" strike="noStrike" dirty="0">
                          <a:solidFill>
                            <a:srgbClr val="000000"/>
                          </a:solidFill>
                          <a:effectLst/>
                          <a:latin typeface="Arial" panose="020B0604020202020204" pitchFamily="34" charset="0"/>
                        </a:rPr>
                        <a:t>K</a:t>
                      </a:r>
                      <a:r>
                        <a:rPr lang="en-GB" sz="1100" b="1" i="0" u="none" strike="noStrike" baseline="-25000" dirty="0">
                          <a:solidFill>
                            <a:srgbClr val="000000"/>
                          </a:solidFill>
                          <a:effectLst/>
                          <a:latin typeface="Arial" panose="020B0604020202020204" pitchFamily="34" charset="0"/>
                        </a:rPr>
                        <a:t>v</a:t>
                      </a:r>
                      <a:r>
                        <a:rPr lang="en-GB" sz="1100" b="1" i="0" u="none" strike="noStrike" dirty="0">
                          <a:solidFill>
                            <a:srgbClr val="000000"/>
                          </a:solidFill>
                          <a:effectLst/>
                          <a:latin typeface="Arial" panose="020B0604020202020204" pitchFamily="34" charset="0"/>
                        </a:rPr>
                        <a:t>/</a:t>
                      </a:r>
                      <a:r>
                        <a:rPr lang="en-GB" sz="1100" b="1" i="0" u="none" strike="noStrike" dirty="0" err="1">
                          <a:solidFill>
                            <a:srgbClr val="000000"/>
                          </a:solidFill>
                          <a:effectLst/>
                          <a:latin typeface="Arial" panose="020B0604020202020204" pitchFamily="34" charset="0"/>
                        </a:rPr>
                        <a:t>K</a:t>
                      </a:r>
                      <a:r>
                        <a:rPr lang="en-GB" sz="1100" b="1" i="0" u="none" strike="noStrike" baseline="-25000" dirty="0" err="1">
                          <a:solidFill>
                            <a:srgbClr val="000000"/>
                          </a:solidFill>
                          <a:effectLst/>
                          <a:latin typeface="Arial" panose="020B0604020202020204" pitchFamily="34" charset="0"/>
                        </a:rPr>
                        <a:t>v,max</a:t>
                      </a:r>
                      <a:endParaRPr lang="en-GB" sz="1100" b="1" i="0" u="none" strike="noStrike" dirty="0">
                        <a:solidFill>
                          <a:srgbClr val="000000"/>
                        </a:solidFill>
                        <a:effectLst/>
                        <a:latin typeface="Arial" panose="020B0604020202020204" pitchFamily="34" charset="0"/>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GB" sz="1100" b="1" i="0" u="none" strike="noStrike" dirty="0">
                          <a:solidFill>
                            <a:srgbClr val="000000"/>
                          </a:solidFill>
                          <a:effectLst/>
                          <a:latin typeface="Arial" panose="020B0604020202020204" pitchFamily="34" charset="0"/>
                        </a:rPr>
                        <a:t>K</a:t>
                      </a:r>
                      <a:r>
                        <a:rPr lang="en-GB" sz="1100" b="1" i="0" u="none" strike="noStrike" baseline="-25000" dirty="0">
                          <a:solidFill>
                            <a:srgbClr val="000000"/>
                          </a:solidFill>
                          <a:effectLst/>
                          <a:latin typeface="Arial" panose="020B0604020202020204" pitchFamily="34" charset="0"/>
                        </a:rPr>
                        <a:t>v</a:t>
                      </a:r>
                      <a:r>
                        <a:rPr lang="en-GB" sz="1100" b="1" i="0" u="none" strike="noStrike" dirty="0">
                          <a:solidFill>
                            <a:srgbClr val="000000"/>
                          </a:solidFill>
                          <a:effectLst/>
                          <a:latin typeface="Arial" panose="020B0604020202020204" pitchFamily="34" charset="0"/>
                        </a:rPr>
                        <a:t>/</a:t>
                      </a:r>
                      <a:r>
                        <a:rPr lang="en-GB" sz="1100" b="1" i="0" u="none" strike="noStrike" dirty="0" err="1">
                          <a:solidFill>
                            <a:srgbClr val="000000"/>
                          </a:solidFill>
                          <a:effectLst/>
                          <a:latin typeface="Arial" panose="020B0604020202020204" pitchFamily="34" charset="0"/>
                        </a:rPr>
                        <a:t>K</a:t>
                      </a:r>
                      <a:r>
                        <a:rPr lang="en-GB" sz="1100" b="1" i="0" u="none" strike="noStrike" baseline="-25000" dirty="0" err="1">
                          <a:solidFill>
                            <a:srgbClr val="000000"/>
                          </a:solidFill>
                          <a:effectLst/>
                          <a:latin typeface="Arial" panose="020B0604020202020204" pitchFamily="34" charset="0"/>
                        </a:rPr>
                        <a:t>v,max</a:t>
                      </a:r>
                      <a:endParaRPr lang="en-GB" sz="1100" b="1" i="0" u="none" strike="noStrike" dirty="0">
                        <a:solidFill>
                          <a:srgbClr val="000000"/>
                        </a:solidFill>
                        <a:effectLst/>
                        <a:latin typeface="Arial" panose="020B0604020202020204" pitchFamily="34" charset="0"/>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en-GB" sz="1100" b="1" i="0" u="none" strike="noStrike" dirty="0">
                          <a:solidFill>
                            <a:srgbClr val="000000"/>
                          </a:solidFill>
                          <a:effectLst/>
                          <a:latin typeface="Arial" panose="020B0604020202020204" pitchFamily="34" charset="0"/>
                        </a:rPr>
                        <a:t>K</a:t>
                      </a:r>
                      <a:r>
                        <a:rPr lang="en-GB" sz="1100" b="1" i="0" u="none" strike="noStrike" baseline="-25000" dirty="0">
                          <a:solidFill>
                            <a:srgbClr val="000000"/>
                          </a:solidFill>
                          <a:effectLst/>
                          <a:latin typeface="Arial" panose="020B0604020202020204" pitchFamily="34" charset="0"/>
                        </a:rPr>
                        <a:t>v</a:t>
                      </a:r>
                      <a:r>
                        <a:rPr lang="en-GB" sz="1100" b="1" i="0" u="none" strike="noStrike" dirty="0">
                          <a:solidFill>
                            <a:srgbClr val="000000"/>
                          </a:solidFill>
                          <a:effectLst/>
                          <a:latin typeface="Arial" panose="020B0604020202020204" pitchFamily="34" charset="0"/>
                        </a:rPr>
                        <a:t>/</a:t>
                      </a:r>
                      <a:r>
                        <a:rPr lang="en-GB" sz="1100" b="1" i="0" u="none" strike="noStrike" dirty="0" err="1">
                          <a:solidFill>
                            <a:srgbClr val="000000"/>
                          </a:solidFill>
                          <a:effectLst/>
                          <a:latin typeface="Arial" panose="020B0604020202020204" pitchFamily="34" charset="0"/>
                        </a:rPr>
                        <a:t>K</a:t>
                      </a:r>
                      <a:r>
                        <a:rPr lang="en-GB" sz="1100" b="1" i="0" u="none" strike="noStrike" baseline="-25000" dirty="0" err="1">
                          <a:solidFill>
                            <a:srgbClr val="000000"/>
                          </a:solidFill>
                          <a:effectLst/>
                          <a:latin typeface="Arial" panose="020B0604020202020204" pitchFamily="34" charset="0"/>
                        </a:rPr>
                        <a:t>v,max,avg</a:t>
                      </a:r>
                      <a:endParaRPr lang="en-GB" sz="1100" b="1" i="0" u="none" strike="noStrike" dirty="0">
                        <a:solidFill>
                          <a:srgbClr val="000000"/>
                        </a:solidFill>
                        <a:effectLst/>
                        <a:latin typeface="Arial" panose="020B0604020202020204" pitchFamily="34" charset="0"/>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GB" sz="1100" b="1" i="0" u="none" strike="noStrike">
                          <a:solidFill>
                            <a:srgbClr val="000000"/>
                          </a:solidFill>
                          <a:effectLst/>
                          <a:latin typeface="Arial" panose="020B0604020202020204" pitchFamily="34" charset="0"/>
                        </a:rPr>
                        <a:t>opening</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GB" sz="1100" b="1" i="0" u="none" strike="noStrike">
                          <a:solidFill>
                            <a:srgbClr val="000000"/>
                          </a:solidFill>
                          <a:effectLst/>
                          <a:latin typeface="Arial" panose="020B0604020202020204" pitchFamily="34" charset="0"/>
                        </a:rPr>
                        <a:t>mdot</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GB" sz="1100" b="1" i="0" u="none" strike="noStrike">
                          <a:solidFill>
                            <a:srgbClr val="000000"/>
                          </a:solidFill>
                          <a:effectLst/>
                          <a:latin typeface="Arial" panose="020B0604020202020204" pitchFamily="34" charset="0"/>
                        </a:rPr>
                        <a:t>mdot</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GB" sz="1100" b="1" i="0" u="none" strike="noStrike">
                          <a:solidFill>
                            <a:srgbClr val="000000"/>
                          </a:solidFill>
                          <a:effectLst/>
                          <a:latin typeface="Arial" panose="020B0604020202020204" pitchFamily="34" charset="0"/>
                        </a:rPr>
                        <a:t>mdot</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l-GR" sz="1100" b="1" i="0" u="none" strike="noStrike">
                          <a:solidFill>
                            <a:srgbClr val="000000"/>
                          </a:solidFill>
                          <a:effectLst/>
                          <a:latin typeface="Arial" panose="020B0604020202020204" pitchFamily="34" charset="0"/>
                        </a:rPr>
                        <a:t>δ</a:t>
                      </a:r>
                      <a:r>
                        <a:rPr lang="en-GB" sz="1100" b="1" i="0" u="none" strike="noStrike">
                          <a:solidFill>
                            <a:srgbClr val="000000"/>
                          </a:solidFill>
                          <a:effectLst/>
                          <a:latin typeface="Arial" panose="020B0604020202020204" pitchFamily="34" charset="0"/>
                        </a:rPr>
                        <a:t>mdot%</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l-GR" sz="1100" b="1" i="0" u="none" strike="noStrike">
                          <a:solidFill>
                            <a:srgbClr val="000000"/>
                          </a:solidFill>
                          <a:effectLst/>
                          <a:latin typeface="Arial" panose="020B0604020202020204" pitchFamily="34" charset="0"/>
                        </a:rPr>
                        <a:t>δ</a:t>
                      </a:r>
                      <a:r>
                        <a:rPr lang="en-GB" sz="1100" b="1" i="0" u="none" strike="noStrike">
                          <a:solidFill>
                            <a:srgbClr val="000000"/>
                          </a:solidFill>
                          <a:effectLst/>
                          <a:latin typeface="Arial" panose="020B0604020202020204" pitchFamily="34" charset="0"/>
                        </a:rPr>
                        <a:t>mdot%</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991011366"/>
                  </a:ext>
                </a:extLst>
              </a:tr>
              <a:tr h="0">
                <a:tc>
                  <a:txBody>
                    <a:bodyPr/>
                    <a:lstStyle/>
                    <a:p>
                      <a:pPr algn="ctr" fontAlgn="b"/>
                      <a:r>
                        <a:rPr lang="en-GB" sz="1100" b="0" i="0" u="none" strike="noStrike">
                          <a:solidFill>
                            <a:srgbClr val="000000"/>
                          </a:solidFill>
                          <a:effectLst/>
                          <a:latin typeface="Arial" panose="020B0604020202020204" pitchFamily="34" charset="0"/>
                        </a:rPr>
                        <a:t>[-]</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GB" sz="1100" b="0" i="0" u="none" strike="noStrike">
                          <a:solidFill>
                            <a:srgbClr val="000000"/>
                          </a:solidFill>
                          <a:effectLst/>
                          <a:latin typeface="Arial" panose="020B0604020202020204" pitchFamily="34" charset="0"/>
                        </a:rPr>
                        <a:t>[-]</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GB" sz="1100" b="0" i="0" u="none" strike="noStrike">
                          <a:solidFill>
                            <a:srgbClr val="000000"/>
                          </a:solidFill>
                          <a:effectLst/>
                          <a:latin typeface="Arial" panose="020B0604020202020204" pitchFamily="34" charset="0"/>
                        </a:rPr>
                        <a:t>[-]</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GB" sz="1100" b="0" i="0" u="none" strike="noStrike" dirty="0">
                          <a:solidFill>
                            <a:srgbClr val="000000"/>
                          </a:solidFill>
                          <a:effectLst/>
                          <a:latin typeface="Arial" panose="020B0604020202020204" pitchFamily="34" charset="0"/>
                        </a:rPr>
                        <a:t>[-]</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GB" sz="1100" b="0" i="0" u="none" strike="noStrike">
                          <a:solidFill>
                            <a:srgbClr val="000000"/>
                          </a:solidFill>
                          <a:effectLst/>
                          <a:latin typeface="Arial" panose="020B0604020202020204" pitchFamily="34" charset="0"/>
                        </a:rPr>
                        <a:t>[-]</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GB" sz="1100" b="0" i="0" u="none" strike="noStrike">
                          <a:solidFill>
                            <a:srgbClr val="000000"/>
                          </a:solidFill>
                          <a:effectLst/>
                          <a:latin typeface="Arial" panose="020B0604020202020204" pitchFamily="34" charset="0"/>
                        </a:rPr>
                        <a:t>[-]</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GB" sz="1100" b="0" i="0" u="none" strike="noStrike">
                          <a:solidFill>
                            <a:srgbClr val="000000"/>
                          </a:solidFill>
                          <a:effectLst/>
                          <a:latin typeface="Arial" panose="020B0604020202020204" pitchFamily="34" charset="0"/>
                        </a:rPr>
                        <a:t>[-]</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GB" sz="1100" b="0" i="0" u="none" strike="noStrike" dirty="0">
                          <a:solidFill>
                            <a:srgbClr val="000000"/>
                          </a:solidFill>
                          <a:effectLst/>
                          <a:latin typeface="Arial" panose="020B0604020202020204" pitchFamily="34" charset="0"/>
                        </a:rPr>
                        <a:t>[-]</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GB" sz="1100" b="0" i="0" u="none" strike="noStrike">
                          <a:solidFill>
                            <a:srgbClr val="000000"/>
                          </a:solidFill>
                          <a:effectLst/>
                          <a:latin typeface="Arial" panose="020B0604020202020204" pitchFamily="34" charset="0"/>
                        </a:rPr>
                        <a:t>[%]</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GB" sz="1100" b="0" i="0" u="none" strike="noStrike">
                          <a:solidFill>
                            <a:srgbClr val="000000"/>
                          </a:solidFill>
                          <a:effectLst/>
                          <a:latin typeface="Arial" panose="020B0604020202020204" pitchFamily="34" charset="0"/>
                        </a:rPr>
                        <a:t>[g/s]</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GB" sz="1100" b="0" i="0" u="none" strike="noStrike">
                          <a:solidFill>
                            <a:srgbClr val="000000"/>
                          </a:solidFill>
                          <a:effectLst/>
                          <a:latin typeface="Arial" panose="020B0604020202020204" pitchFamily="34" charset="0"/>
                        </a:rPr>
                        <a:t>[g/s]</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GB" sz="1100" b="0" i="0" u="none" strike="noStrike">
                          <a:solidFill>
                            <a:srgbClr val="000000"/>
                          </a:solidFill>
                          <a:effectLst/>
                          <a:latin typeface="Arial" panose="020B0604020202020204" pitchFamily="34" charset="0"/>
                        </a:rPr>
                        <a:t>[g/s]</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GB" sz="1100" b="0" i="0" u="none" strike="noStrike">
                          <a:solidFill>
                            <a:srgbClr val="000000"/>
                          </a:solidFill>
                          <a:effectLst/>
                          <a:latin typeface="Arial" panose="020B0604020202020204" pitchFamily="34" charset="0"/>
                        </a:rPr>
                        <a:t>[%]</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GB" sz="1100" b="0" i="0" u="none" strike="noStrike">
                          <a:solidFill>
                            <a:srgbClr val="000000"/>
                          </a:solidFill>
                          <a:effectLst/>
                          <a:latin typeface="Arial" panose="020B0604020202020204" pitchFamily="34" charset="0"/>
                        </a:rPr>
                        <a:t>[%]</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470616081"/>
                  </a:ext>
                </a:extLst>
              </a:tr>
              <a:tr h="352263">
                <a:tc>
                  <a:txBody>
                    <a:bodyPr/>
                    <a:lstStyle/>
                    <a:p>
                      <a:pPr algn="ctr" fontAlgn="b"/>
                      <a:r>
                        <a:rPr lang="en-GB" sz="1100" b="0" i="0" u="none" strike="noStrike">
                          <a:solidFill>
                            <a:srgbClr val="000000"/>
                          </a:solidFill>
                          <a:effectLst/>
                          <a:latin typeface="Arial" panose="020B0604020202020204" pitchFamily="34" charset="0"/>
                        </a:rPr>
                        <a:t>CV3200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GB" sz="1100" b="0" i="0" u="none" strike="noStrike">
                          <a:solidFill>
                            <a:srgbClr val="000000"/>
                          </a:solidFill>
                          <a:effectLst/>
                          <a:latin typeface="Arial" panose="020B0604020202020204" pitchFamily="34" charset="0"/>
                        </a:rPr>
                        <a:t>inlet</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GB" sz="1100" b="0" i="0" u="none" strike="noStrike">
                          <a:solidFill>
                            <a:srgbClr val="000000"/>
                          </a:solidFill>
                          <a:effectLst/>
                          <a:latin typeface="Arial" panose="020B0604020202020204" pitchFamily="34" charset="0"/>
                        </a:rPr>
                        <a:t>walls</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GB" sz="1100" b="0" i="0" u="none" strike="noStrike" dirty="0">
                          <a:solidFill>
                            <a:srgbClr val="000000"/>
                          </a:solidFill>
                          <a:effectLst/>
                          <a:latin typeface="Arial" panose="020B0604020202020204" pitchFamily="34" charset="0"/>
                        </a:rPr>
                        <a:t>Kämmer  SmallFlow™ - 385000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GB" sz="1100" b="0" i="0" u="none" strike="noStrike">
                          <a:solidFill>
                            <a:srgbClr val="000000"/>
                          </a:solidFill>
                          <a:effectLst/>
                          <a:latin typeface="Arial" panose="020B0604020202020204" pitchFamily="34" charset="0"/>
                        </a:rPr>
                        <a:t>0.40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GB" sz="1100" b="0" i="0" u="none" strike="noStrike">
                          <a:solidFill>
                            <a:srgbClr val="000000"/>
                          </a:solidFill>
                          <a:effectLst/>
                          <a:latin typeface="Arial" panose="020B0604020202020204" pitchFamily="34" charset="0"/>
                        </a:rPr>
                        <a:t>0.334</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GB" sz="1100" b="0" i="0" u="none" strike="noStrike">
                          <a:solidFill>
                            <a:srgbClr val="000000"/>
                          </a:solidFill>
                          <a:effectLst/>
                          <a:latin typeface="Arial" panose="020B0604020202020204" pitchFamily="34" charset="0"/>
                        </a:rPr>
                        <a:t>0.316</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GB" sz="1100" b="0" i="0" u="none" strike="noStrike">
                          <a:solidFill>
                            <a:srgbClr val="000000"/>
                          </a:solidFill>
                          <a:effectLst/>
                          <a:latin typeface="Arial" panose="020B0604020202020204" pitchFamily="34" charset="0"/>
                        </a:rPr>
                        <a:t>0.325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GB" sz="1100" b="0" i="0" u="none" strike="noStrike">
                          <a:solidFill>
                            <a:srgbClr val="000000"/>
                          </a:solidFill>
                          <a:effectLst/>
                          <a:latin typeface="Arial" panose="020B0604020202020204" pitchFamily="34" charset="0"/>
                        </a:rPr>
                        <a:t>62.4</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GB" sz="1100" b="0" i="0" u="none" strike="noStrike">
                          <a:solidFill>
                            <a:srgbClr val="000000"/>
                          </a:solidFill>
                          <a:effectLst/>
                          <a:latin typeface="Arial" panose="020B0604020202020204" pitchFamily="34" charset="0"/>
                        </a:rPr>
                        <a:t>0.70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GB" sz="1100" b="0" i="0" u="none" strike="noStrike">
                          <a:solidFill>
                            <a:srgbClr val="000000"/>
                          </a:solidFill>
                          <a:effectLst/>
                          <a:latin typeface="Arial" panose="020B0604020202020204" pitchFamily="34" charset="0"/>
                        </a:rPr>
                        <a:t>0.68</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GB" sz="1100" b="0" i="0" u="none" strike="noStrike">
                          <a:solidFill>
                            <a:srgbClr val="000000"/>
                          </a:solidFill>
                          <a:effectLst/>
                          <a:latin typeface="Arial" panose="020B0604020202020204" pitchFamily="34" charset="0"/>
                        </a:rPr>
                        <a:t>0.72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GB" sz="1100" b="0" i="0" u="none" strike="noStrike" dirty="0">
                          <a:solidFill>
                            <a:srgbClr val="000000"/>
                          </a:solidFill>
                          <a:effectLst/>
                          <a:highlight>
                            <a:srgbClr val="FFFF00"/>
                          </a:highlight>
                          <a:latin typeface="Arial" panose="020B0604020202020204" pitchFamily="34" charset="0"/>
                        </a:rPr>
                        <a:t>-2.66</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GB" sz="1100" b="0" i="0" u="none" strike="noStrike">
                          <a:solidFill>
                            <a:srgbClr val="000000"/>
                          </a:solidFill>
                          <a:effectLst/>
                          <a:highlight>
                            <a:srgbClr val="FFFF00"/>
                          </a:highlight>
                          <a:latin typeface="Arial" panose="020B0604020202020204" pitchFamily="34" charset="0"/>
                        </a:rPr>
                        <a:t>2.81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869837191"/>
                  </a:ext>
                </a:extLst>
              </a:tr>
              <a:tr h="352263">
                <a:tc>
                  <a:txBody>
                    <a:bodyPr/>
                    <a:lstStyle/>
                    <a:p>
                      <a:pPr algn="ctr" fontAlgn="b"/>
                      <a:r>
                        <a:rPr lang="en-GB" sz="1100" b="0" i="0" u="none" strike="noStrike">
                          <a:solidFill>
                            <a:srgbClr val="000000"/>
                          </a:solidFill>
                          <a:effectLst/>
                          <a:latin typeface="Arial" panose="020B0604020202020204" pitchFamily="34" charset="0"/>
                        </a:rPr>
                        <a:t>CV3220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GB" sz="1100" b="0" i="0" u="none" strike="noStrike">
                          <a:solidFill>
                            <a:srgbClr val="000000"/>
                          </a:solidFill>
                          <a:effectLst/>
                          <a:latin typeface="Arial" panose="020B0604020202020204" pitchFamily="34" charset="0"/>
                        </a:rPr>
                        <a:t>inlet</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GB" sz="1100" b="0" i="0" u="none" strike="noStrike">
                          <a:solidFill>
                            <a:srgbClr val="000000"/>
                          </a:solidFill>
                          <a:effectLst/>
                          <a:latin typeface="Arial" panose="020B0604020202020204" pitchFamily="34" charset="0"/>
                        </a:rPr>
                        <a:t>topcap</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GB" sz="1100" b="0" i="0" u="none" strike="noStrike" dirty="0">
                          <a:solidFill>
                            <a:srgbClr val="000000"/>
                          </a:solidFill>
                          <a:effectLst/>
                          <a:latin typeface="Arial" panose="020B0604020202020204" pitchFamily="34" charset="0"/>
                        </a:rPr>
                        <a:t>Kämmer  SmallFlow™ - 385000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GB" sz="1100" b="0" i="0" u="none" strike="noStrike">
                          <a:solidFill>
                            <a:srgbClr val="000000"/>
                          </a:solidFill>
                          <a:effectLst/>
                          <a:latin typeface="Arial" panose="020B0604020202020204" pitchFamily="34" charset="0"/>
                        </a:rPr>
                        <a:t>0.063</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GB" sz="1100" b="0" i="0" u="none" strike="noStrike">
                          <a:solidFill>
                            <a:srgbClr val="000000"/>
                          </a:solidFill>
                          <a:effectLst/>
                          <a:latin typeface="Arial" panose="020B0604020202020204" pitchFamily="34" charset="0"/>
                        </a:rPr>
                        <a:t>0.328</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GB" sz="1100" b="0" i="0" u="none" strike="noStrike">
                          <a:solidFill>
                            <a:srgbClr val="000000"/>
                          </a:solidFill>
                          <a:effectLst/>
                          <a:latin typeface="Arial" panose="020B0604020202020204" pitchFamily="34" charset="0"/>
                        </a:rPr>
                        <a:t>0.311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GB" sz="1100" b="0" i="0" u="none" strike="noStrike">
                          <a:solidFill>
                            <a:srgbClr val="000000"/>
                          </a:solidFill>
                          <a:effectLst/>
                          <a:latin typeface="Arial" panose="020B0604020202020204" pitchFamily="34" charset="0"/>
                        </a:rPr>
                        <a:t>0.320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GB" sz="1100" b="0" i="0" u="none" strike="noStrike">
                          <a:solidFill>
                            <a:srgbClr val="000000"/>
                          </a:solidFill>
                          <a:effectLst/>
                          <a:latin typeface="Arial" panose="020B0604020202020204" pitchFamily="34" charset="0"/>
                        </a:rPr>
                        <a:t>61.9</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GB" sz="1100" b="0" i="0" u="none" strike="noStrike">
                          <a:solidFill>
                            <a:srgbClr val="000000"/>
                          </a:solidFill>
                          <a:effectLst/>
                          <a:latin typeface="Arial" panose="020B0604020202020204" pitchFamily="34" charset="0"/>
                        </a:rPr>
                        <a:t>0.11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GB" sz="1100" b="0" i="0" u="none" strike="noStrike">
                          <a:solidFill>
                            <a:srgbClr val="000000"/>
                          </a:solidFill>
                          <a:effectLst/>
                          <a:latin typeface="Arial" panose="020B0604020202020204" pitchFamily="34" charset="0"/>
                        </a:rPr>
                        <a:t>0.11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GB" sz="1100" b="0" i="0" u="none" strike="noStrike">
                          <a:solidFill>
                            <a:srgbClr val="000000"/>
                          </a:solidFill>
                          <a:effectLst/>
                          <a:latin typeface="Arial" panose="020B0604020202020204" pitchFamily="34" charset="0"/>
                        </a:rPr>
                        <a:t>0.11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GB" sz="1100" b="0" i="0" u="none" strike="noStrike" dirty="0">
                          <a:solidFill>
                            <a:srgbClr val="000000"/>
                          </a:solidFill>
                          <a:effectLst/>
                          <a:highlight>
                            <a:srgbClr val="FFFF00"/>
                          </a:highlight>
                          <a:latin typeface="Arial" panose="020B0604020202020204" pitchFamily="34" charset="0"/>
                        </a:rPr>
                        <a:t>-2.66</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GB" sz="1100" b="0" i="0" u="none" strike="noStrike">
                          <a:solidFill>
                            <a:srgbClr val="000000"/>
                          </a:solidFill>
                          <a:effectLst/>
                          <a:highlight>
                            <a:srgbClr val="FFFF00"/>
                          </a:highlight>
                          <a:latin typeface="Arial" panose="020B0604020202020204" pitchFamily="34" charset="0"/>
                        </a:rPr>
                        <a:t>2.81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4046223731"/>
                  </a:ext>
                </a:extLst>
              </a:tr>
              <a:tr h="352263">
                <a:tc>
                  <a:txBody>
                    <a:bodyPr/>
                    <a:lstStyle/>
                    <a:p>
                      <a:pPr algn="ctr" fontAlgn="b"/>
                      <a:r>
                        <a:rPr lang="en-GB" sz="1100" b="0" i="0" u="none" strike="noStrike">
                          <a:solidFill>
                            <a:srgbClr val="000000"/>
                          </a:solidFill>
                          <a:effectLst/>
                          <a:latin typeface="Arial" panose="020B0604020202020204" pitchFamily="34" charset="0"/>
                        </a:rPr>
                        <a:t>CV3210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GB" sz="1100" b="0" i="0" u="none" strike="noStrike">
                          <a:solidFill>
                            <a:srgbClr val="000000"/>
                          </a:solidFill>
                          <a:effectLst/>
                          <a:latin typeface="Arial" panose="020B0604020202020204" pitchFamily="34" charset="0"/>
                        </a:rPr>
                        <a:t>outlet</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GB" sz="1100" b="0" i="0" u="none" strike="noStrike">
                          <a:solidFill>
                            <a:srgbClr val="000000"/>
                          </a:solidFill>
                          <a:effectLst/>
                          <a:latin typeface="Arial" panose="020B0604020202020204" pitchFamily="34" charset="0"/>
                        </a:rPr>
                        <a:t>walls</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GB" sz="1100" b="0" i="0" u="none" strike="noStrike" dirty="0">
                          <a:solidFill>
                            <a:srgbClr val="000000"/>
                          </a:solidFill>
                          <a:effectLst/>
                          <a:latin typeface="Arial" panose="020B0604020202020204" pitchFamily="34" charset="0"/>
                        </a:rPr>
                        <a:t>Kämmer  SmallFlow™ - 385000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GB" sz="1100" b="0" i="0" u="none" strike="noStrike">
                          <a:solidFill>
                            <a:srgbClr val="000000"/>
                          </a:solidFill>
                          <a:effectLst/>
                          <a:latin typeface="Arial" panose="020B0604020202020204" pitchFamily="34" charset="0"/>
                        </a:rPr>
                        <a:t>2.50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GB" sz="1100" b="0" i="0" u="none" strike="noStrike">
                          <a:solidFill>
                            <a:srgbClr val="000000"/>
                          </a:solidFill>
                          <a:effectLst/>
                          <a:latin typeface="Arial" panose="020B0604020202020204" pitchFamily="34" charset="0"/>
                        </a:rPr>
                        <a:t>0.414</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GB" sz="1100" b="0" i="0" u="none" strike="noStrike">
                          <a:solidFill>
                            <a:srgbClr val="000000"/>
                          </a:solidFill>
                          <a:effectLst/>
                          <a:latin typeface="Arial" panose="020B0604020202020204" pitchFamily="34" charset="0"/>
                        </a:rPr>
                        <a:t>0.392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GB" sz="1100" b="0" i="0" u="none" strike="noStrike">
                          <a:solidFill>
                            <a:srgbClr val="000000"/>
                          </a:solidFill>
                          <a:effectLst/>
                          <a:latin typeface="Arial" panose="020B0604020202020204" pitchFamily="34" charset="0"/>
                        </a:rPr>
                        <a:t>0.403</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GB" sz="1100" b="0" i="0" u="none" strike="noStrike">
                          <a:solidFill>
                            <a:srgbClr val="000000"/>
                          </a:solidFill>
                          <a:effectLst/>
                          <a:latin typeface="Arial" panose="020B0604020202020204" pitchFamily="34" charset="0"/>
                        </a:rPr>
                        <a:t>69.7</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GB" sz="1100" b="0" i="0" u="none" strike="noStrike">
                          <a:solidFill>
                            <a:srgbClr val="000000"/>
                          </a:solidFill>
                          <a:effectLst/>
                          <a:latin typeface="Arial" panose="020B0604020202020204" pitchFamily="34" charset="0"/>
                        </a:rPr>
                        <a:t>0.70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GB" sz="1100" b="0" i="0" u="none" strike="noStrike">
                          <a:solidFill>
                            <a:srgbClr val="000000"/>
                          </a:solidFill>
                          <a:effectLst/>
                          <a:latin typeface="Arial" panose="020B0604020202020204" pitchFamily="34" charset="0"/>
                        </a:rPr>
                        <a:t>0.68</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GB" sz="1100" b="0" i="0" u="none" strike="noStrike">
                          <a:solidFill>
                            <a:srgbClr val="000000"/>
                          </a:solidFill>
                          <a:effectLst/>
                          <a:latin typeface="Arial" panose="020B0604020202020204" pitchFamily="34" charset="0"/>
                        </a:rPr>
                        <a:t>0.72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GB" sz="1100" b="0" i="0" u="none" strike="noStrike">
                          <a:solidFill>
                            <a:srgbClr val="000000"/>
                          </a:solidFill>
                          <a:effectLst/>
                          <a:highlight>
                            <a:srgbClr val="FFFF00"/>
                          </a:highlight>
                          <a:latin typeface="Arial" panose="020B0604020202020204" pitchFamily="34" charset="0"/>
                        </a:rPr>
                        <a:t>-2.40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GB" sz="1100" b="0" i="0" u="none" strike="noStrike" dirty="0">
                          <a:solidFill>
                            <a:srgbClr val="000000"/>
                          </a:solidFill>
                          <a:effectLst/>
                          <a:highlight>
                            <a:srgbClr val="FFFF00"/>
                          </a:highlight>
                          <a:latin typeface="Arial" panose="020B0604020202020204" pitchFamily="34" charset="0"/>
                        </a:rPr>
                        <a:t>3.10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203478683"/>
                  </a:ext>
                </a:extLst>
              </a:tr>
              <a:tr h="352263">
                <a:tc>
                  <a:txBody>
                    <a:bodyPr/>
                    <a:lstStyle/>
                    <a:p>
                      <a:pPr algn="ctr" fontAlgn="b"/>
                      <a:r>
                        <a:rPr lang="en-GB" sz="1100" b="0" i="0" u="none" strike="noStrike">
                          <a:solidFill>
                            <a:srgbClr val="000000"/>
                          </a:solidFill>
                          <a:effectLst/>
                          <a:latin typeface="Arial" panose="020B0604020202020204" pitchFamily="34" charset="0"/>
                        </a:rPr>
                        <a:t>CV3230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GB" sz="1100" b="0" i="0" u="none" strike="noStrike">
                          <a:solidFill>
                            <a:srgbClr val="000000"/>
                          </a:solidFill>
                          <a:effectLst/>
                          <a:latin typeface="Arial" panose="020B0604020202020204" pitchFamily="34" charset="0"/>
                        </a:rPr>
                        <a:t>outlet</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GB" sz="1100" b="0" i="0" u="none" strike="noStrike" dirty="0" err="1">
                          <a:solidFill>
                            <a:srgbClr val="000000"/>
                          </a:solidFill>
                          <a:effectLst/>
                          <a:latin typeface="Arial" panose="020B0604020202020204" pitchFamily="34" charset="0"/>
                        </a:rPr>
                        <a:t>topcap</a:t>
                      </a:r>
                      <a:endParaRPr lang="en-GB" sz="1100" b="0" i="0" u="none" strike="noStrike" dirty="0">
                        <a:solidFill>
                          <a:srgbClr val="000000"/>
                        </a:solidFill>
                        <a:effectLst/>
                        <a:latin typeface="Arial" panose="020B0604020202020204" pitchFamily="34" charset="0"/>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GB" sz="1100" b="0" i="0" u="none" strike="noStrike" dirty="0">
                          <a:solidFill>
                            <a:srgbClr val="000000"/>
                          </a:solidFill>
                          <a:effectLst/>
                          <a:latin typeface="Arial" panose="020B0604020202020204" pitchFamily="34" charset="0"/>
                        </a:rPr>
                        <a:t>Kämmer  SmallFlow™ - 385000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GB" sz="1100" b="0" i="0" u="none" strike="noStrike">
                          <a:solidFill>
                            <a:srgbClr val="000000"/>
                          </a:solidFill>
                          <a:effectLst/>
                          <a:latin typeface="Arial" panose="020B0604020202020204" pitchFamily="34" charset="0"/>
                        </a:rPr>
                        <a:t>0.40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GB" sz="1100" b="0" i="0" u="none" strike="noStrike">
                          <a:solidFill>
                            <a:srgbClr val="000000"/>
                          </a:solidFill>
                          <a:effectLst/>
                          <a:latin typeface="Arial" panose="020B0604020202020204" pitchFamily="34" charset="0"/>
                        </a:rPr>
                        <a:t>0.414</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GB" sz="1100" b="0" i="0" u="none" strike="noStrike">
                          <a:solidFill>
                            <a:srgbClr val="000000"/>
                          </a:solidFill>
                          <a:effectLst/>
                          <a:latin typeface="Arial" panose="020B0604020202020204" pitchFamily="34" charset="0"/>
                        </a:rPr>
                        <a:t>0.392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GB" sz="1100" b="0" i="0" u="none" strike="noStrike">
                          <a:solidFill>
                            <a:srgbClr val="000000"/>
                          </a:solidFill>
                          <a:effectLst/>
                          <a:latin typeface="Arial" panose="020B0604020202020204" pitchFamily="34" charset="0"/>
                        </a:rPr>
                        <a:t>0.403</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GB" sz="1100" b="0" i="0" u="none" strike="noStrike">
                          <a:solidFill>
                            <a:srgbClr val="000000"/>
                          </a:solidFill>
                          <a:effectLst/>
                          <a:latin typeface="Arial" panose="020B0604020202020204" pitchFamily="34" charset="0"/>
                        </a:rPr>
                        <a:t>69.7</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GB" sz="1100" b="0" i="0" u="none" strike="noStrike">
                          <a:solidFill>
                            <a:srgbClr val="000000"/>
                          </a:solidFill>
                          <a:effectLst/>
                          <a:latin typeface="Arial" panose="020B0604020202020204" pitchFamily="34" charset="0"/>
                        </a:rPr>
                        <a:t>0.11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GB" sz="1100" b="0" i="0" u="none" strike="noStrike">
                          <a:solidFill>
                            <a:srgbClr val="000000"/>
                          </a:solidFill>
                          <a:effectLst/>
                          <a:latin typeface="Arial" panose="020B0604020202020204" pitchFamily="34" charset="0"/>
                        </a:rPr>
                        <a:t>0.11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GB" sz="1100" b="0" i="0" u="none" strike="noStrike">
                          <a:solidFill>
                            <a:srgbClr val="000000"/>
                          </a:solidFill>
                          <a:effectLst/>
                          <a:latin typeface="Arial" panose="020B0604020202020204" pitchFamily="34" charset="0"/>
                        </a:rPr>
                        <a:t>0.12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GB" sz="1100" b="0" i="0" u="none" strike="noStrike">
                          <a:solidFill>
                            <a:srgbClr val="000000"/>
                          </a:solidFill>
                          <a:effectLst/>
                          <a:highlight>
                            <a:srgbClr val="FFFF00"/>
                          </a:highlight>
                          <a:latin typeface="Arial" panose="020B0604020202020204" pitchFamily="34" charset="0"/>
                        </a:rPr>
                        <a:t>-2.40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GB" sz="1100" b="0" i="0" u="none" strike="noStrike" dirty="0">
                          <a:solidFill>
                            <a:srgbClr val="000000"/>
                          </a:solidFill>
                          <a:effectLst/>
                          <a:highlight>
                            <a:srgbClr val="FFFF00"/>
                          </a:highlight>
                          <a:latin typeface="Arial" panose="020B0604020202020204" pitchFamily="34" charset="0"/>
                        </a:rPr>
                        <a:t>3.10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584030243"/>
                  </a:ext>
                </a:extLst>
              </a:tr>
            </a:tbl>
          </a:graphicData>
        </a:graphic>
      </p:graphicFrame>
      <p:graphicFrame>
        <p:nvGraphicFramePr>
          <p:cNvPr id="4" name="Table 3">
            <a:extLst>
              <a:ext uri="{FF2B5EF4-FFF2-40B4-BE49-F238E27FC236}">
                <a16:creationId xmlns:a16="http://schemas.microsoft.com/office/drawing/2014/main" id="{F86BB1F6-96E3-4375-22AB-B44376437562}"/>
              </a:ext>
            </a:extLst>
          </p:cNvPr>
          <p:cNvGraphicFramePr>
            <a:graphicFrameLocks noGrp="1"/>
          </p:cNvGraphicFramePr>
          <p:nvPr/>
        </p:nvGraphicFramePr>
        <p:xfrm>
          <a:off x="8723311" y="1938536"/>
          <a:ext cx="3060702" cy="1089672"/>
        </p:xfrm>
        <a:graphic>
          <a:graphicData uri="http://schemas.openxmlformats.org/drawingml/2006/table">
            <a:tbl>
              <a:tblPr/>
              <a:tblGrid>
                <a:gridCol w="947360">
                  <a:extLst>
                    <a:ext uri="{9D8B030D-6E8A-4147-A177-3AD203B41FA5}">
                      <a16:colId xmlns:a16="http://schemas.microsoft.com/office/drawing/2014/main" val="811112481"/>
                    </a:ext>
                  </a:extLst>
                </a:gridCol>
                <a:gridCol w="1056671">
                  <a:extLst>
                    <a:ext uri="{9D8B030D-6E8A-4147-A177-3AD203B41FA5}">
                      <a16:colId xmlns:a16="http://schemas.microsoft.com/office/drawing/2014/main" val="2627885735"/>
                    </a:ext>
                  </a:extLst>
                </a:gridCol>
                <a:gridCol w="1056671">
                  <a:extLst>
                    <a:ext uri="{9D8B030D-6E8A-4147-A177-3AD203B41FA5}">
                      <a16:colId xmlns:a16="http://schemas.microsoft.com/office/drawing/2014/main" val="336721811"/>
                    </a:ext>
                  </a:extLst>
                </a:gridCol>
              </a:tblGrid>
              <a:tr h="272418">
                <a:tc>
                  <a:txBody>
                    <a:bodyPr/>
                    <a:lstStyle/>
                    <a:p>
                      <a:pPr algn="ctr" fontAlgn="b"/>
                      <a:r>
                        <a:rPr lang="en-GB" sz="1200" b="1" i="0" u="none" strike="noStrike">
                          <a:solidFill>
                            <a:srgbClr val="000000"/>
                          </a:solidFill>
                          <a:effectLst/>
                          <a:latin typeface="Arial" panose="020B0604020202020204" pitchFamily="34" charset="0"/>
                        </a:rPr>
                        <a:t>Legend</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GB" sz="1200" b="1" i="0" u="none" strike="noStrike">
                          <a:solidFill>
                            <a:srgbClr val="000000"/>
                          </a:solidFill>
                          <a:effectLst/>
                          <a:latin typeface="Arial" panose="020B0604020202020204" pitchFamily="34" charset="0"/>
                        </a:rPr>
                        <a:t>P [mbarg]</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GB" sz="1200" b="1" i="0" u="none" strike="noStrike" dirty="0">
                          <a:solidFill>
                            <a:srgbClr val="000000"/>
                          </a:solidFill>
                          <a:effectLst/>
                          <a:latin typeface="Arial" panose="020B0604020202020204" pitchFamily="34" charset="0"/>
                        </a:rPr>
                        <a:t>P [</a:t>
                      </a:r>
                      <a:r>
                        <a:rPr lang="en-GB" sz="1200" b="1" i="0" u="none" strike="noStrike" dirty="0" err="1">
                          <a:solidFill>
                            <a:srgbClr val="000000"/>
                          </a:solidFill>
                          <a:effectLst/>
                          <a:latin typeface="Arial" panose="020B0604020202020204" pitchFamily="34" charset="0"/>
                        </a:rPr>
                        <a:t>mbara</a:t>
                      </a:r>
                      <a:r>
                        <a:rPr lang="en-GB" sz="1200" b="1" i="0" u="none" strike="noStrike" dirty="0">
                          <a:solidFill>
                            <a:srgbClr val="000000"/>
                          </a:solidFill>
                          <a:effectLst/>
                          <a:latin typeface="Arial" panose="020B0604020202020204" pitchFamily="34" charset="0"/>
                        </a:rPr>
                        <a:t>]</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450904625"/>
                  </a:ext>
                </a:extLst>
              </a:tr>
              <a:tr h="272418">
                <a:tc>
                  <a:txBody>
                    <a:bodyPr/>
                    <a:lstStyle/>
                    <a:p>
                      <a:pPr algn="ctr" fontAlgn="b"/>
                      <a:r>
                        <a:rPr lang="en-GB" sz="1200" b="0" i="0" u="none" strike="noStrike">
                          <a:solidFill>
                            <a:srgbClr val="000000"/>
                          </a:solidFill>
                          <a:effectLst/>
                          <a:latin typeface="Arial" panose="020B0604020202020204" pitchFamily="34" charset="0"/>
                        </a:rPr>
                        <a:t>P = Pmin</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ctr" fontAlgn="b"/>
                      <a:r>
                        <a:rPr lang="en-GB" sz="1200" b="0" i="0" u="none" strike="noStrike">
                          <a:solidFill>
                            <a:srgbClr val="000000"/>
                          </a:solidFill>
                          <a:effectLst/>
                          <a:latin typeface="Arial" panose="020B0604020202020204" pitchFamily="34" charset="0"/>
                        </a:rPr>
                        <a:t>-50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GB" sz="1200" b="0" i="0" u="none" strike="noStrike">
                          <a:solidFill>
                            <a:srgbClr val="000000"/>
                          </a:solidFill>
                          <a:effectLst/>
                          <a:latin typeface="Arial" panose="020B0604020202020204" pitchFamily="34" charset="0"/>
                        </a:rPr>
                        <a:t>860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883583763"/>
                  </a:ext>
                </a:extLst>
              </a:tr>
              <a:tr h="272418">
                <a:tc>
                  <a:txBody>
                    <a:bodyPr/>
                    <a:lstStyle/>
                    <a:p>
                      <a:pPr algn="ctr" fontAlgn="b"/>
                      <a:r>
                        <a:rPr lang="en-GB" sz="1200" b="0" i="0" u="none" strike="noStrike">
                          <a:solidFill>
                            <a:srgbClr val="000000"/>
                          </a:solidFill>
                          <a:effectLst/>
                          <a:latin typeface="Arial" panose="020B0604020202020204" pitchFamily="34" charset="0"/>
                        </a:rPr>
                        <a:t>P = Pavg</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DEDED"/>
                    </a:solidFill>
                  </a:tcPr>
                </a:tc>
                <a:tc>
                  <a:txBody>
                    <a:bodyPr/>
                    <a:lstStyle/>
                    <a:p>
                      <a:pPr algn="ctr" fontAlgn="b"/>
                      <a:r>
                        <a:rPr lang="en-GB" sz="1200" b="0" i="0" u="none" strike="noStrike">
                          <a:solidFill>
                            <a:srgbClr val="000000"/>
                          </a:solidFill>
                          <a:effectLst/>
                          <a:latin typeface="Arial" panose="020B0604020202020204" pitchFamily="34" charset="0"/>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GB" sz="1200" b="0" i="0" u="none" strike="noStrike">
                          <a:solidFill>
                            <a:srgbClr val="000000"/>
                          </a:solidFill>
                          <a:effectLst/>
                          <a:latin typeface="Arial" panose="020B0604020202020204" pitchFamily="34" charset="0"/>
                        </a:rPr>
                        <a:t>910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308945474"/>
                  </a:ext>
                </a:extLst>
              </a:tr>
              <a:tr h="272418">
                <a:tc>
                  <a:txBody>
                    <a:bodyPr/>
                    <a:lstStyle/>
                    <a:p>
                      <a:pPr algn="ctr" fontAlgn="b"/>
                      <a:r>
                        <a:rPr lang="en-GB" sz="1200" b="0" i="0" u="none" strike="noStrike">
                          <a:solidFill>
                            <a:srgbClr val="000000"/>
                          </a:solidFill>
                          <a:effectLst/>
                          <a:latin typeface="Arial" panose="020B0604020202020204" pitchFamily="34" charset="0"/>
                        </a:rPr>
                        <a:t>P = Pmax</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CE4D6"/>
                    </a:solidFill>
                  </a:tcPr>
                </a:tc>
                <a:tc>
                  <a:txBody>
                    <a:bodyPr/>
                    <a:lstStyle/>
                    <a:p>
                      <a:pPr algn="ctr" fontAlgn="b"/>
                      <a:r>
                        <a:rPr lang="en-GB" sz="1200" b="0" i="0" u="none" strike="noStrike">
                          <a:solidFill>
                            <a:srgbClr val="000000"/>
                          </a:solidFill>
                          <a:effectLst/>
                          <a:latin typeface="Arial" panose="020B0604020202020204" pitchFamily="34" charset="0"/>
                        </a:rPr>
                        <a:t>50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GB" sz="1200" b="0" i="0" u="none" strike="noStrike" dirty="0">
                          <a:solidFill>
                            <a:srgbClr val="000000"/>
                          </a:solidFill>
                          <a:effectLst/>
                          <a:latin typeface="Arial" panose="020B0604020202020204" pitchFamily="34" charset="0"/>
                        </a:rPr>
                        <a:t>910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876414977"/>
                  </a:ext>
                </a:extLst>
              </a:tr>
            </a:tbl>
          </a:graphicData>
        </a:graphic>
      </p:graphicFrame>
    </p:spTree>
    <p:extLst>
      <p:ext uri="{BB962C8B-B14F-4D97-AF65-F5344CB8AC3E}">
        <p14:creationId xmlns:p14="http://schemas.microsoft.com/office/powerpoint/2010/main" val="2642006758"/>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Content Placeholder 10">
            <a:extLst>
              <a:ext uri="{FF2B5EF4-FFF2-40B4-BE49-F238E27FC236}">
                <a16:creationId xmlns:a16="http://schemas.microsoft.com/office/drawing/2014/main" id="{8D77E239-DBAA-4744-061A-46636C18733D}"/>
              </a:ext>
            </a:extLst>
          </p:cNvPr>
          <p:cNvSpPr>
            <a:spLocks noGrp="1"/>
          </p:cNvSpPr>
          <p:nvPr>
            <p:ph idx="1"/>
          </p:nvPr>
        </p:nvSpPr>
        <p:spPr>
          <a:xfrm>
            <a:off x="407989" y="631560"/>
            <a:ext cx="11376024" cy="5569216"/>
          </a:xfrm>
        </p:spPr>
        <p:txBody>
          <a:bodyPr>
            <a:normAutofit/>
          </a:bodyPr>
          <a:lstStyle/>
          <a:p>
            <a:r>
              <a:rPr lang="en-US" dirty="0"/>
              <a:t>Conclusions</a:t>
            </a:r>
          </a:p>
          <a:p>
            <a:pPr lvl="1"/>
            <a:r>
              <a:rPr lang="en-US" dirty="0"/>
              <a:t>Calculations show great system stability over wide pressure variations</a:t>
            </a:r>
          </a:p>
          <a:p>
            <a:pPr lvl="1"/>
            <a:r>
              <a:rPr lang="en-US" dirty="0"/>
              <a:t>Flow capacities largely covering purge requirements</a:t>
            </a:r>
          </a:p>
        </p:txBody>
      </p:sp>
      <p:sp>
        <p:nvSpPr>
          <p:cNvPr id="5" name="Date Placeholder 4">
            <a:extLst>
              <a:ext uri="{FF2B5EF4-FFF2-40B4-BE49-F238E27FC236}">
                <a16:creationId xmlns:a16="http://schemas.microsoft.com/office/drawing/2014/main" id="{8FA8D49E-1D52-5B5C-7210-02913401C1D9}"/>
              </a:ext>
            </a:extLst>
          </p:cNvPr>
          <p:cNvSpPr>
            <a:spLocks noGrp="1"/>
          </p:cNvSpPr>
          <p:nvPr>
            <p:ph type="dt" sz="half" idx="10"/>
          </p:nvPr>
        </p:nvSpPr>
        <p:spPr/>
        <p:txBody>
          <a:bodyPr/>
          <a:lstStyle/>
          <a:p>
            <a:r>
              <a:rPr lang="en-US" dirty="0"/>
              <a:t>29 May 2024</a:t>
            </a:r>
          </a:p>
        </p:txBody>
      </p:sp>
      <p:sp>
        <p:nvSpPr>
          <p:cNvPr id="6" name="Footer Placeholder 5">
            <a:extLst>
              <a:ext uri="{FF2B5EF4-FFF2-40B4-BE49-F238E27FC236}">
                <a16:creationId xmlns:a16="http://schemas.microsoft.com/office/drawing/2014/main" id="{0C57EB4A-8184-6ECF-5FD8-05B81614FCA0}"/>
              </a:ext>
            </a:extLst>
          </p:cNvPr>
          <p:cNvSpPr>
            <a:spLocks noGrp="1"/>
          </p:cNvSpPr>
          <p:nvPr>
            <p:ph type="ftr" sz="quarter" idx="11"/>
          </p:nvPr>
        </p:nvSpPr>
        <p:spPr/>
        <p:txBody>
          <a:bodyPr/>
          <a:lstStyle/>
          <a:p>
            <a:r>
              <a:rPr lang="en-US" dirty="0"/>
              <a:t>Tiziano Baroncelli | </a:t>
            </a:r>
            <a:r>
              <a:rPr lang="en-GB" dirty="0"/>
              <a:t>Engineering Development of the DarkSide 20k AAr Cryogenic System</a:t>
            </a:r>
            <a:endParaRPr lang="en-US" dirty="0"/>
          </a:p>
        </p:txBody>
      </p:sp>
      <p:sp>
        <p:nvSpPr>
          <p:cNvPr id="7" name="Slide Number Placeholder 6">
            <a:extLst>
              <a:ext uri="{FF2B5EF4-FFF2-40B4-BE49-F238E27FC236}">
                <a16:creationId xmlns:a16="http://schemas.microsoft.com/office/drawing/2014/main" id="{D520C4DF-2B38-8CCC-0C9A-D8E1D9517AA7}"/>
              </a:ext>
            </a:extLst>
          </p:cNvPr>
          <p:cNvSpPr>
            <a:spLocks noGrp="1"/>
          </p:cNvSpPr>
          <p:nvPr>
            <p:ph type="sldNum" sz="quarter" idx="12"/>
          </p:nvPr>
        </p:nvSpPr>
        <p:spPr/>
        <p:txBody>
          <a:bodyPr/>
          <a:lstStyle/>
          <a:p>
            <a:fld id="{36B5EA5A-BC32-A742-B11B-8E7414D5B535}" type="slidenum">
              <a:rPr lang="en-US" smtClean="0"/>
              <a:pPr/>
              <a:t>53</a:t>
            </a:fld>
            <a:endParaRPr lang="en-US" dirty="0"/>
          </a:p>
        </p:txBody>
      </p:sp>
      <p:sp>
        <p:nvSpPr>
          <p:cNvPr id="2" name="Title 6">
            <a:extLst>
              <a:ext uri="{FF2B5EF4-FFF2-40B4-BE49-F238E27FC236}">
                <a16:creationId xmlns:a16="http://schemas.microsoft.com/office/drawing/2014/main" id="{808A32E0-9047-DC22-4255-201504993A7B}"/>
              </a:ext>
            </a:extLst>
          </p:cNvPr>
          <p:cNvSpPr txBox="1">
            <a:spLocks/>
          </p:cNvSpPr>
          <p:nvPr/>
        </p:nvSpPr>
        <p:spPr>
          <a:xfrm>
            <a:off x="407202" y="120903"/>
            <a:ext cx="10888661" cy="510656"/>
          </a:xfrm>
          <a:prstGeom prst="rect">
            <a:avLst/>
          </a:prstGeom>
          <a:solidFill>
            <a:schemeClr val="bg1"/>
          </a:solidFill>
        </p:spPr>
        <p:txBody>
          <a:bodyPr vert="horz" lIns="0" tIns="0" rIns="0" bIns="0" rtlCol="0" anchor="t" anchorCtr="0">
            <a:noAutofit/>
          </a:bodyPr>
          <a:lst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a:lstStyle>
          <a:p>
            <a:r>
              <a:rPr lang="en-GB" sz="2800" dirty="0"/>
              <a:t>6. Cryostat membrane equipment</a:t>
            </a:r>
            <a:endParaRPr lang="en-GB" sz="2800" u="sng" dirty="0"/>
          </a:p>
        </p:txBody>
      </p:sp>
      <p:graphicFrame>
        <p:nvGraphicFramePr>
          <p:cNvPr id="8" name="Table 7">
            <a:extLst>
              <a:ext uri="{FF2B5EF4-FFF2-40B4-BE49-F238E27FC236}">
                <a16:creationId xmlns:a16="http://schemas.microsoft.com/office/drawing/2014/main" id="{8C627F38-516A-4E65-F31F-900FCDF6AD39}"/>
              </a:ext>
            </a:extLst>
          </p:cNvPr>
          <p:cNvGraphicFramePr>
            <a:graphicFrameLocks noGrp="1"/>
          </p:cNvGraphicFramePr>
          <p:nvPr/>
        </p:nvGraphicFramePr>
        <p:xfrm>
          <a:off x="1570838" y="1863378"/>
          <a:ext cx="8561387" cy="4114800"/>
        </p:xfrm>
        <a:graphic>
          <a:graphicData uri="http://schemas.openxmlformats.org/drawingml/2006/table">
            <a:tbl>
              <a:tblPr firstRow="1" bandRow="1">
                <a:tableStyleId>{D27102A9-8310-4765-A935-A1911B00CA55}</a:tableStyleId>
              </a:tblPr>
              <a:tblGrid>
                <a:gridCol w="2345585">
                  <a:extLst>
                    <a:ext uri="{9D8B030D-6E8A-4147-A177-3AD203B41FA5}">
                      <a16:colId xmlns:a16="http://schemas.microsoft.com/office/drawing/2014/main" val="1122087815"/>
                    </a:ext>
                  </a:extLst>
                </a:gridCol>
                <a:gridCol w="4900598">
                  <a:extLst>
                    <a:ext uri="{9D8B030D-6E8A-4147-A177-3AD203B41FA5}">
                      <a16:colId xmlns:a16="http://schemas.microsoft.com/office/drawing/2014/main" val="45477031"/>
                    </a:ext>
                  </a:extLst>
                </a:gridCol>
                <a:gridCol w="1315204">
                  <a:extLst>
                    <a:ext uri="{9D8B030D-6E8A-4147-A177-3AD203B41FA5}">
                      <a16:colId xmlns:a16="http://schemas.microsoft.com/office/drawing/2014/main" val="2973990030"/>
                    </a:ext>
                  </a:extLst>
                </a:gridCol>
              </a:tblGrid>
              <a:tr h="271545">
                <a:tc>
                  <a:txBody>
                    <a:bodyPr/>
                    <a:lstStyle/>
                    <a:p>
                      <a:pPr algn="ctr"/>
                      <a:r>
                        <a:rPr lang="en-US" sz="1200" dirty="0">
                          <a:solidFill>
                            <a:srgbClr val="000000"/>
                          </a:solidFill>
                        </a:rPr>
                        <a:t>Component</a:t>
                      </a:r>
                      <a:endParaRPr lang="en-GB" sz="1200" dirty="0">
                        <a:solidFill>
                          <a:srgbClr val="000000"/>
                        </a:solidFill>
                        <a:latin typeface="Arial" panose="020B0604020202020204" pitchFamily="34" charset="0"/>
                        <a:cs typeface="Arial" panose="020B0604020202020204" pitchFamily="34" charset="0"/>
                      </a:endParaRPr>
                    </a:p>
                  </a:txBody>
                  <a:tcPr/>
                </a:tc>
                <a:tc>
                  <a:txBody>
                    <a:bodyPr/>
                    <a:lstStyle/>
                    <a:p>
                      <a:pPr algn="ctr"/>
                      <a:r>
                        <a:rPr lang="en-US" sz="1200" dirty="0">
                          <a:solidFill>
                            <a:srgbClr val="000000"/>
                          </a:solidFill>
                        </a:rPr>
                        <a:t>Proposed model</a:t>
                      </a:r>
                      <a:endParaRPr lang="en-GB" sz="1200" dirty="0">
                        <a:solidFill>
                          <a:srgbClr val="000000"/>
                        </a:solidFill>
                        <a:highlight>
                          <a:srgbClr val="FFFF00"/>
                        </a:highlight>
                        <a:latin typeface="Arial" panose="020B0604020202020204" pitchFamily="34" charset="0"/>
                        <a:cs typeface="Arial" panose="020B0604020202020204" pitchFamily="34" charset="0"/>
                      </a:endParaRPr>
                    </a:p>
                  </a:txBody>
                  <a:tcPr/>
                </a:tc>
                <a:tc>
                  <a:txBody>
                    <a:bodyPr/>
                    <a:lstStyle/>
                    <a:p>
                      <a:pPr algn="ctr"/>
                      <a:r>
                        <a:rPr lang="en-US" sz="1200" dirty="0">
                          <a:solidFill>
                            <a:srgbClr val="000000"/>
                          </a:solidFill>
                        </a:rPr>
                        <a:t>Kv or Cv</a:t>
                      </a:r>
                      <a:endParaRPr lang="en-GB" sz="1200" dirty="0">
                        <a:solidFill>
                          <a:srgbClr val="000000"/>
                        </a:solidFill>
                        <a:highlight>
                          <a:srgbClr val="FFFF00"/>
                        </a:highlight>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2295591656"/>
                  </a:ext>
                </a:extLst>
              </a:tr>
              <a:tr h="271545">
                <a:tc>
                  <a:txBody>
                    <a:bodyPr/>
                    <a:lstStyle/>
                    <a:p>
                      <a:pPr algn="ctr"/>
                      <a:r>
                        <a:rPr lang="en-US" sz="1200" dirty="0">
                          <a:solidFill>
                            <a:srgbClr val="000000"/>
                          </a:solidFill>
                        </a:rPr>
                        <a:t>PRV3200</a:t>
                      </a:r>
                      <a:endParaRPr lang="en-US" sz="1200" dirty="0">
                        <a:solidFill>
                          <a:srgbClr val="000000"/>
                        </a:solidFill>
                        <a:latin typeface="Arial" panose="020B0604020202020204" pitchFamily="34" charset="0"/>
                        <a:cs typeface="Arial" panose="020B0604020202020204" pitchFamily="34" charset="0"/>
                      </a:endParaRPr>
                    </a:p>
                  </a:txBody>
                  <a:tcPr/>
                </a:tc>
                <a:tc>
                  <a:txBody>
                    <a:bodyPr/>
                    <a:lstStyle/>
                    <a:p>
                      <a:pPr algn="ctr"/>
                      <a:r>
                        <a:rPr lang="en-GB" sz="1200" dirty="0">
                          <a:solidFill>
                            <a:srgbClr val="000000"/>
                          </a:solidFill>
                        </a:rPr>
                        <a:t>Swagelok KPR series, Cv = 1, 0-50 psig</a:t>
                      </a:r>
                      <a:endParaRPr lang="en-GB" sz="1200" dirty="0">
                        <a:solidFill>
                          <a:srgbClr val="000000"/>
                        </a:solidFill>
                        <a:latin typeface="Arial" panose="020B0604020202020204" pitchFamily="34" charset="0"/>
                        <a:cs typeface="Arial" panose="020B0604020202020204" pitchFamily="34" charset="0"/>
                      </a:endParaRPr>
                    </a:p>
                  </a:txBody>
                  <a:tcPr/>
                </a:tc>
                <a:tc>
                  <a:txBody>
                    <a:bodyPr/>
                    <a:lstStyle/>
                    <a:p>
                      <a:pPr algn="ctr"/>
                      <a:r>
                        <a:rPr lang="en-US" sz="1200" dirty="0">
                          <a:solidFill>
                            <a:srgbClr val="000000"/>
                          </a:solidFill>
                        </a:rPr>
                        <a:t>Cv = 1</a:t>
                      </a:r>
                      <a:endParaRPr lang="en-GB" sz="1200" dirty="0">
                        <a:solidFill>
                          <a:srgbClr val="000000"/>
                        </a:solidFill>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2452521971"/>
                  </a:ext>
                </a:extLst>
              </a:tr>
              <a:tr h="271545">
                <a:tc>
                  <a:txBody>
                    <a:bodyPr/>
                    <a:lstStyle/>
                    <a:p>
                      <a:pPr algn="ctr"/>
                      <a:r>
                        <a:rPr lang="en-US" sz="1200" dirty="0">
                          <a:solidFill>
                            <a:srgbClr val="000000"/>
                          </a:solidFill>
                        </a:rPr>
                        <a:t>PRV3201</a:t>
                      </a:r>
                      <a:endParaRPr lang="en-US" sz="1200" dirty="0">
                        <a:solidFill>
                          <a:srgbClr val="000000"/>
                        </a:solidFill>
                        <a:latin typeface="Arial" panose="020B0604020202020204" pitchFamily="34" charset="0"/>
                        <a:cs typeface="Arial" panose="020B0604020202020204" pitchFamily="34" charset="0"/>
                      </a:endParaRPr>
                    </a:p>
                  </a:txBody>
                  <a:tcPr/>
                </a:tc>
                <a:tc>
                  <a:txBody>
                    <a:bodyPr/>
                    <a:lstStyle/>
                    <a:p>
                      <a:pPr algn="ctr"/>
                      <a:r>
                        <a:rPr lang="en-GB" sz="1200" dirty="0">
                          <a:solidFill>
                            <a:srgbClr val="000000"/>
                          </a:solidFill>
                        </a:rPr>
                        <a:t>Swagelok KPR series, Cv = 0.02, 0-10 psig</a:t>
                      </a:r>
                      <a:endParaRPr lang="en-GB" sz="1200" dirty="0">
                        <a:solidFill>
                          <a:srgbClr val="000000"/>
                        </a:solidFill>
                        <a:latin typeface="Arial" panose="020B0604020202020204" pitchFamily="34" charset="0"/>
                        <a:cs typeface="Arial" panose="020B0604020202020204" pitchFamily="34" charset="0"/>
                      </a:endParaRPr>
                    </a:p>
                  </a:txBody>
                  <a:tcPr/>
                </a:tc>
                <a:tc>
                  <a:txBody>
                    <a:bodyPr/>
                    <a:lstStyle/>
                    <a:p>
                      <a:pPr algn="ctr"/>
                      <a:r>
                        <a:rPr lang="en-US" sz="1200" dirty="0">
                          <a:solidFill>
                            <a:srgbClr val="000000"/>
                          </a:solidFill>
                        </a:rPr>
                        <a:t>Cv = 0.02</a:t>
                      </a:r>
                      <a:endParaRPr lang="en-GB" sz="1200" dirty="0">
                        <a:solidFill>
                          <a:srgbClr val="000000"/>
                        </a:solidFill>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386611948"/>
                  </a:ext>
                </a:extLst>
              </a:tr>
              <a:tr h="271545">
                <a:tc>
                  <a:txBody>
                    <a:bodyPr/>
                    <a:lstStyle/>
                    <a:p>
                      <a:pPr algn="ctr"/>
                      <a:r>
                        <a:rPr lang="en-US" sz="1200" dirty="0">
                          <a:solidFill>
                            <a:srgbClr val="000000"/>
                          </a:solidFill>
                        </a:rPr>
                        <a:t>CV3200</a:t>
                      </a:r>
                      <a:endParaRPr lang="en-GB" sz="1200" dirty="0">
                        <a:solidFill>
                          <a:srgbClr val="000000"/>
                        </a:solidFill>
                        <a:latin typeface="Arial" panose="020B0604020202020204" pitchFamily="34" charset="0"/>
                        <a:cs typeface="Arial" panose="020B0604020202020204" pitchFamily="34" charset="0"/>
                      </a:endParaRPr>
                    </a:p>
                  </a:txBody>
                  <a:tcPr/>
                </a:tc>
                <a:tc>
                  <a:txBody>
                    <a:bodyPr/>
                    <a:lstStyle/>
                    <a:p>
                      <a:pPr algn="ctr"/>
                      <a:r>
                        <a:rPr lang="en-GB" sz="1200" dirty="0">
                          <a:solidFill>
                            <a:srgbClr val="000000"/>
                          </a:solidFill>
                        </a:rPr>
                        <a:t>Kämmer SmallFlow™ - 385000</a:t>
                      </a:r>
                      <a:endParaRPr lang="en-GB" sz="1200" dirty="0">
                        <a:solidFill>
                          <a:srgbClr val="000000"/>
                        </a:solidFill>
                        <a:latin typeface="Arial" panose="020B0604020202020204" pitchFamily="34" charset="0"/>
                        <a:cs typeface="Arial" panose="020B0604020202020204" pitchFamily="34" charset="0"/>
                      </a:endParaRPr>
                    </a:p>
                  </a:txBody>
                  <a:tcPr/>
                </a:tc>
                <a:tc>
                  <a:txBody>
                    <a:bodyPr/>
                    <a:lstStyle/>
                    <a:p>
                      <a:pPr algn="ctr"/>
                      <a:r>
                        <a:rPr lang="en-US" sz="1200" dirty="0">
                          <a:solidFill>
                            <a:srgbClr val="000000"/>
                          </a:solidFill>
                        </a:rPr>
                        <a:t>Kv = 0.4</a:t>
                      </a:r>
                      <a:endParaRPr lang="en-GB" sz="1200" dirty="0">
                        <a:solidFill>
                          <a:srgbClr val="000000"/>
                        </a:solidFill>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509851736"/>
                  </a:ext>
                </a:extLst>
              </a:tr>
              <a:tr h="271545">
                <a:tc>
                  <a:txBody>
                    <a:bodyPr/>
                    <a:lstStyle/>
                    <a:p>
                      <a:pPr algn="ctr"/>
                      <a:r>
                        <a:rPr lang="en-US" sz="1200" dirty="0">
                          <a:solidFill>
                            <a:srgbClr val="000000"/>
                          </a:solidFill>
                        </a:rPr>
                        <a:t>CV3210</a:t>
                      </a:r>
                      <a:endParaRPr lang="en-GB" sz="1200" dirty="0">
                        <a:solidFill>
                          <a:srgbClr val="000000"/>
                        </a:solidFill>
                        <a:latin typeface="Arial" panose="020B0604020202020204" pitchFamily="34" charset="0"/>
                        <a:cs typeface="Arial" panose="020B0604020202020204" pitchFamily="34" charset="0"/>
                      </a:endParaRPr>
                    </a:p>
                  </a:txBody>
                  <a:tcPr/>
                </a:tc>
                <a:tc>
                  <a:txBody>
                    <a:bodyPr/>
                    <a:lstStyle/>
                    <a:p>
                      <a:pPr algn="ctr"/>
                      <a:r>
                        <a:rPr lang="en-GB" sz="1200" dirty="0">
                          <a:solidFill>
                            <a:srgbClr val="000000"/>
                          </a:solidFill>
                        </a:rPr>
                        <a:t>Kämmer SmallFlow™ - 385000</a:t>
                      </a:r>
                      <a:endParaRPr lang="en-GB" sz="1200" dirty="0">
                        <a:solidFill>
                          <a:srgbClr val="000000"/>
                        </a:solidFill>
                        <a:latin typeface="Arial" panose="020B0604020202020204" pitchFamily="34" charset="0"/>
                        <a:cs typeface="Arial" panose="020B0604020202020204" pitchFamily="34" charset="0"/>
                      </a:endParaRPr>
                    </a:p>
                  </a:txBody>
                  <a:tcPr/>
                </a:tc>
                <a:tc>
                  <a:txBody>
                    <a:bodyPr/>
                    <a:lstStyle/>
                    <a:p>
                      <a:pPr algn="ctr"/>
                      <a:r>
                        <a:rPr lang="en-US" sz="1200" dirty="0">
                          <a:solidFill>
                            <a:srgbClr val="000000"/>
                          </a:solidFill>
                        </a:rPr>
                        <a:t>Kv = 2.5</a:t>
                      </a:r>
                      <a:endParaRPr lang="en-GB" sz="1200" dirty="0">
                        <a:solidFill>
                          <a:srgbClr val="000000"/>
                        </a:solidFill>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4126406116"/>
                  </a:ext>
                </a:extLst>
              </a:tr>
              <a:tr h="271545">
                <a:tc>
                  <a:txBody>
                    <a:bodyPr/>
                    <a:lstStyle/>
                    <a:p>
                      <a:pPr algn="ctr"/>
                      <a:r>
                        <a:rPr lang="en-US" sz="1200" dirty="0">
                          <a:solidFill>
                            <a:srgbClr val="000000"/>
                          </a:solidFill>
                        </a:rPr>
                        <a:t>CV3220</a:t>
                      </a:r>
                      <a:endParaRPr lang="en-GB" sz="1200" dirty="0">
                        <a:solidFill>
                          <a:srgbClr val="000000"/>
                        </a:solidFill>
                        <a:latin typeface="Arial" panose="020B0604020202020204" pitchFamily="34" charset="0"/>
                        <a:cs typeface="Arial" panose="020B0604020202020204" pitchFamily="34" charset="0"/>
                      </a:endParaRPr>
                    </a:p>
                  </a:txBody>
                  <a:tcPr/>
                </a:tc>
                <a:tc>
                  <a:txBody>
                    <a:bodyPr/>
                    <a:lstStyle/>
                    <a:p>
                      <a:pPr algn="ctr"/>
                      <a:r>
                        <a:rPr lang="en-GB" sz="1200" dirty="0">
                          <a:solidFill>
                            <a:srgbClr val="000000"/>
                          </a:solidFill>
                        </a:rPr>
                        <a:t>Kämmer SmallFlow™ - 385000</a:t>
                      </a:r>
                      <a:endParaRPr lang="en-GB" sz="1200" dirty="0">
                        <a:solidFill>
                          <a:srgbClr val="000000"/>
                        </a:solidFill>
                        <a:latin typeface="Arial" panose="020B0604020202020204" pitchFamily="34" charset="0"/>
                        <a:cs typeface="Arial" panose="020B0604020202020204" pitchFamily="34" charset="0"/>
                      </a:endParaRPr>
                    </a:p>
                  </a:txBody>
                  <a:tcPr/>
                </a:tc>
                <a:tc>
                  <a:txBody>
                    <a:bodyPr/>
                    <a:lstStyle/>
                    <a:p>
                      <a:pPr algn="ctr"/>
                      <a:r>
                        <a:rPr lang="en-US" sz="1200" dirty="0">
                          <a:solidFill>
                            <a:srgbClr val="000000"/>
                          </a:solidFill>
                        </a:rPr>
                        <a:t>Kv = 0.074</a:t>
                      </a:r>
                      <a:endParaRPr lang="en-GB" sz="1200" dirty="0">
                        <a:solidFill>
                          <a:srgbClr val="000000"/>
                        </a:solidFill>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796512110"/>
                  </a:ext>
                </a:extLst>
              </a:tr>
              <a:tr h="271545">
                <a:tc>
                  <a:txBody>
                    <a:bodyPr/>
                    <a:lstStyle/>
                    <a:p>
                      <a:pPr algn="ctr"/>
                      <a:r>
                        <a:rPr lang="en-US" sz="1200" dirty="0">
                          <a:solidFill>
                            <a:srgbClr val="000000"/>
                          </a:solidFill>
                        </a:rPr>
                        <a:t>CV3230</a:t>
                      </a:r>
                      <a:endParaRPr lang="en-GB" sz="1200" dirty="0">
                        <a:solidFill>
                          <a:srgbClr val="000000"/>
                        </a:solidFill>
                        <a:latin typeface="Arial" panose="020B0604020202020204" pitchFamily="34" charset="0"/>
                        <a:cs typeface="Arial" panose="020B0604020202020204" pitchFamily="34" charset="0"/>
                      </a:endParaRPr>
                    </a:p>
                  </a:txBody>
                  <a:tcPr/>
                </a:tc>
                <a:tc>
                  <a:txBody>
                    <a:bodyPr/>
                    <a:lstStyle/>
                    <a:p>
                      <a:pPr algn="ctr"/>
                      <a:r>
                        <a:rPr lang="en-GB" sz="1200" dirty="0">
                          <a:solidFill>
                            <a:srgbClr val="000000"/>
                          </a:solidFill>
                        </a:rPr>
                        <a:t>Kämmer SmallFlow™ - 385000</a:t>
                      </a:r>
                      <a:endParaRPr lang="en-GB" sz="1200" dirty="0">
                        <a:solidFill>
                          <a:srgbClr val="000000"/>
                        </a:solidFill>
                        <a:latin typeface="Arial" panose="020B0604020202020204" pitchFamily="34" charset="0"/>
                        <a:cs typeface="Arial" panose="020B0604020202020204" pitchFamily="34" charset="0"/>
                      </a:endParaRPr>
                    </a:p>
                  </a:txBody>
                  <a:tcPr/>
                </a:tc>
                <a:tc>
                  <a:txBody>
                    <a:bodyPr/>
                    <a:lstStyle/>
                    <a:p>
                      <a:pPr algn="ctr"/>
                      <a:r>
                        <a:rPr lang="en-US" sz="1200" dirty="0">
                          <a:solidFill>
                            <a:srgbClr val="000000"/>
                          </a:solidFill>
                        </a:rPr>
                        <a:t>Kv = 0.4</a:t>
                      </a:r>
                      <a:endParaRPr lang="en-GB" sz="1200" dirty="0">
                        <a:solidFill>
                          <a:srgbClr val="000000"/>
                        </a:solidFill>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664502049"/>
                  </a:ext>
                </a:extLst>
              </a:tr>
              <a:tr h="271545">
                <a:tc>
                  <a:txBody>
                    <a:bodyPr/>
                    <a:lstStyle/>
                    <a:p>
                      <a:pPr algn="ctr"/>
                      <a:r>
                        <a:rPr lang="en-US" sz="1200" dirty="0">
                          <a:solidFill>
                            <a:srgbClr val="000000"/>
                          </a:solidFill>
                        </a:rPr>
                        <a:t>HV3202</a:t>
                      </a:r>
                      <a:endParaRPr lang="en-GB" sz="1200" dirty="0">
                        <a:solidFill>
                          <a:srgbClr val="000000"/>
                        </a:solidFill>
                        <a:latin typeface="Arial" panose="020B0604020202020204" pitchFamily="34" charset="0"/>
                        <a:cs typeface="Arial" panose="020B0604020202020204" pitchFamily="34" charset="0"/>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200" b="0" u="none" strike="noStrike" kern="1200" cap="none" spc="0" normalizeH="0" baseline="0" noProof="0" dirty="0">
                          <a:ln>
                            <a:noFill/>
                          </a:ln>
                          <a:solidFill>
                            <a:srgbClr val="000000"/>
                          </a:solidFill>
                          <a:effectLst/>
                          <a:uLnTx/>
                          <a:uFillTx/>
                        </a:rPr>
                        <a:t>Swagelok Stainless Steel 40 Series Ball Valve, 3/8”</a:t>
                      </a:r>
                      <a:endParaRPr kumimoji="0" lang="en-GB" sz="1200" b="0" i="0" u="none" strike="noStrike" kern="120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endParaRPr>
                    </a:p>
                  </a:txBody>
                  <a:tcPr/>
                </a:tc>
                <a:tc>
                  <a:txBody>
                    <a:bodyPr/>
                    <a:lstStyle/>
                    <a:p>
                      <a:pPr algn="ctr"/>
                      <a:r>
                        <a:rPr lang="en-US" sz="1200" dirty="0">
                          <a:solidFill>
                            <a:srgbClr val="000000"/>
                          </a:solidFill>
                        </a:rPr>
                        <a:t>Cv = 6</a:t>
                      </a:r>
                      <a:endParaRPr lang="en-GB" sz="1200" dirty="0">
                        <a:solidFill>
                          <a:srgbClr val="000000"/>
                        </a:solidFill>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3852697144"/>
                  </a:ext>
                </a:extLst>
              </a:tr>
              <a:tr h="271545">
                <a:tc>
                  <a:txBody>
                    <a:bodyPr/>
                    <a:lstStyle/>
                    <a:p>
                      <a:pPr algn="ctr"/>
                      <a:r>
                        <a:rPr lang="en-US" sz="1200" dirty="0">
                          <a:solidFill>
                            <a:srgbClr val="000000"/>
                          </a:solidFill>
                        </a:rPr>
                        <a:t>HV3203</a:t>
                      </a:r>
                      <a:endParaRPr lang="en-GB" sz="1200" dirty="0">
                        <a:solidFill>
                          <a:srgbClr val="000000"/>
                        </a:solidFill>
                        <a:latin typeface="Arial" panose="020B0604020202020204" pitchFamily="34" charset="0"/>
                        <a:cs typeface="Arial" panose="020B0604020202020204" pitchFamily="34" charset="0"/>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200" b="0" u="none" strike="noStrike" kern="1200" cap="none" spc="0" normalizeH="0" baseline="0" noProof="0" dirty="0">
                          <a:ln>
                            <a:noFill/>
                          </a:ln>
                          <a:solidFill>
                            <a:srgbClr val="000000"/>
                          </a:solidFill>
                          <a:effectLst/>
                          <a:uLnTx/>
                          <a:uFillTx/>
                        </a:rPr>
                        <a:t>Swagelok Stainless Steel 40 Series Ball Valve, 3/8”</a:t>
                      </a:r>
                      <a:endParaRPr kumimoji="0" lang="en-GB" sz="1200" b="0" i="0" u="none" strike="noStrike" kern="120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endParaRPr>
                    </a:p>
                  </a:txBody>
                  <a:tcPr/>
                </a:tc>
                <a:tc>
                  <a:txBody>
                    <a:bodyPr/>
                    <a:lstStyle/>
                    <a:p>
                      <a:pPr algn="ctr"/>
                      <a:r>
                        <a:rPr lang="en-US" sz="1200" dirty="0">
                          <a:solidFill>
                            <a:srgbClr val="000000"/>
                          </a:solidFill>
                        </a:rPr>
                        <a:t>Cv = 6</a:t>
                      </a:r>
                      <a:endParaRPr lang="en-GB" sz="1200" dirty="0">
                        <a:solidFill>
                          <a:srgbClr val="000000"/>
                        </a:solidFill>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3535553251"/>
                  </a:ext>
                </a:extLst>
              </a:tr>
              <a:tr h="271545">
                <a:tc>
                  <a:txBody>
                    <a:bodyPr/>
                    <a:lstStyle/>
                    <a:p>
                      <a:pPr algn="ctr"/>
                      <a:r>
                        <a:rPr lang="en-US" sz="1200" dirty="0">
                          <a:solidFill>
                            <a:srgbClr val="000000"/>
                          </a:solidFill>
                        </a:rPr>
                        <a:t>HV3204</a:t>
                      </a:r>
                      <a:endParaRPr lang="en-GB" sz="1200" dirty="0">
                        <a:solidFill>
                          <a:srgbClr val="000000"/>
                        </a:solidFill>
                        <a:latin typeface="Arial" panose="020B0604020202020204" pitchFamily="34" charset="0"/>
                        <a:cs typeface="Arial" panose="020B0604020202020204" pitchFamily="34" charset="0"/>
                      </a:endParaRPr>
                    </a:p>
                  </a:txBody>
                  <a:tcPr/>
                </a:tc>
                <a:tc>
                  <a:txBody>
                    <a:bodyPr/>
                    <a:lstStyle/>
                    <a:p>
                      <a:pPr algn="ctr"/>
                      <a:r>
                        <a:rPr lang="en-GB" sz="1200" dirty="0">
                          <a:solidFill>
                            <a:srgbClr val="000000"/>
                          </a:solidFill>
                        </a:rPr>
                        <a:t>Swagelok Stainless Steel 40 Series Ball Valve, 3/8”</a:t>
                      </a:r>
                      <a:endParaRPr lang="en-GB" sz="1200" dirty="0">
                        <a:solidFill>
                          <a:srgbClr val="000000"/>
                        </a:solidFill>
                        <a:latin typeface="Arial" panose="020B0604020202020204" pitchFamily="34" charset="0"/>
                        <a:cs typeface="Arial" panose="020B0604020202020204" pitchFamily="34" charset="0"/>
                      </a:endParaRPr>
                    </a:p>
                  </a:txBody>
                  <a:tcPr/>
                </a:tc>
                <a:tc>
                  <a:txBody>
                    <a:bodyPr/>
                    <a:lstStyle/>
                    <a:p>
                      <a:pPr algn="ctr"/>
                      <a:r>
                        <a:rPr lang="en-US" sz="1200" dirty="0">
                          <a:solidFill>
                            <a:srgbClr val="000000"/>
                          </a:solidFill>
                        </a:rPr>
                        <a:t>Cv = 6</a:t>
                      </a:r>
                      <a:endParaRPr lang="en-GB" sz="1200" dirty="0">
                        <a:solidFill>
                          <a:srgbClr val="000000"/>
                        </a:solidFill>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3083595723"/>
                  </a:ext>
                </a:extLst>
              </a:tr>
              <a:tr h="271545">
                <a:tc>
                  <a:txBody>
                    <a:bodyPr/>
                    <a:lstStyle/>
                    <a:p>
                      <a:pPr algn="ctr"/>
                      <a:r>
                        <a:rPr lang="en-US" sz="1200" dirty="0">
                          <a:solidFill>
                            <a:srgbClr val="000000"/>
                          </a:solidFill>
                        </a:rPr>
                        <a:t>HV3205</a:t>
                      </a:r>
                      <a:endParaRPr lang="en-GB" sz="1200" dirty="0">
                        <a:solidFill>
                          <a:srgbClr val="000000"/>
                        </a:solidFill>
                        <a:latin typeface="Arial" panose="020B0604020202020204" pitchFamily="34" charset="0"/>
                        <a:cs typeface="Arial" panose="020B0604020202020204" pitchFamily="34" charset="0"/>
                      </a:endParaRPr>
                    </a:p>
                  </a:txBody>
                  <a:tcPr/>
                </a:tc>
                <a:tc>
                  <a:txBody>
                    <a:bodyPr/>
                    <a:lstStyle/>
                    <a:p>
                      <a:pPr algn="ctr"/>
                      <a:r>
                        <a:rPr lang="en-GB" sz="1200" dirty="0">
                          <a:solidFill>
                            <a:srgbClr val="000000"/>
                          </a:solidFill>
                        </a:rPr>
                        <a:t>Swagelok Stainless Steel 40 Series Ball Valve, 3/8”</a:t>
                      </a:r>
                      <a:endParaRPr lang="en-GB" sz="1200" dirty="0">
                        <a:solidFill>
                          <a:srgbClr val="000000"/>
                        </a:solidFill>
                        <a:latin typeface="Arial" panose="020B0604020202020204" pitchFamily="34" charset="0"/>
                        <a:cs typeface="Arial" panose="020B0604020202020204" pitchFamily="34" charset="0"/>
                      </a:endParaRPr>
                    </a:p>
                  </a:txBody>
                  <a:tcPr/>
                </a:tc>
                <a:tc>
                  <a:txBody>
                    <a:bodyPr/>
                    <a:lstStyle/>
                    <a:p>
                      <a:pPr algn="ctr"/>
                      <a:r>
                        <a:rPr lang="en-US" sz="1200" dirty="0">
                          <a:solidFill>
                            <a:srgbClr val="000000"/>
                          </a:solidFill>
                        </a:rPr>
                        <a:t>Cv = 6</a:t>
                      </a:r>
                      <a:endParaRPr lang="en-GB" sz="1200" dirty="0">
                        <a:solidFill>
                          <a:srgbClr val="000000"/>
                        </a:solidFill>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4248898162"/>
                  </a:ext>
                </a:extLst>
              </a:tr>
              <a:tr h="271545">
                <a:tc>
                  <a:txBody>
                    <a:bodyPr/>
                    <a:lstStyle/>
                    <a:p>
                      <a:pPr algn="ctr"/>
                      <a:r>
                        <a:rPr lang="en-US" sz="1200" dirty="0">
                          <a:solidFill>
                            <a:srgbClr val="000000"/>
                          </a:solidFill>
                        </a:rPr>
                        <a:t>HV3206</a:t>
                      </a:r>
                      <a:endParaRPr lang="en-GB" sz="1200" dirty="0">
                        <a:solidFill>
                          <a:srgbClr val="000000"/>
                        </a:solidFill>
                        <a:latin typeface="Arial" panose="020B0604020202020204" pitchFamily="34" charset="0"/>
                        <a:cs typeface="Arial" panose="020B0604020202020204" pitchFamily="34" charset="0"/>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200" dirty="0">
                          <a:solidFill>
                            <a:srgbClr val="000000"/>
                          </a:solidFill>
                        </a:rPr>
                        <a:t>Swagelok Stainless Steel 40 Series Ball Valve, ¼”</a:t>
                      </a:r>
                      <a:endParaRPr lang="en-GB" sz="1200" dirty="0">
                        <a:solidFill>
                          <a:srgbClr val="000000"/>
                        </a:solidFill>
                        <a:latin typeface="Arial" panose="020B0604020202020204" pitchFamily="34" charset="0"/>
                        <a:cs typeface="Arial" panose="020B0604020202020204" pitchFamily="34" charset="0"/>
                      </a:endParaRPr>
                    </a:p>
                  </a:txBody>
                  <a:tcPr/>
                </a:tc>
                <a:tc>
                  <a:txBody>
                    <a:bodyPr/>
                    <a:lstStyle/>
                    <a:p>
                      <a:pPr algn="ctr"/>
                      <a:r>
                        <a:rPr lang="en-US" sz="1200" dirty="0">
                          <a:solidFill>
                            <a:srgbClr val="000000"/>
                          </a:solidFill>
                        </a:rPr>
                        <a:t>Cv = 1.4</a:t>
                      </a:r>
                      <a:endParaRPr lang="en-GB" sz="1200" dirty="0">
                        <a:solidFill>
                          <a:srgbClr val="000000"/>
                        </a:solidFill>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2841390913"/>
                  </a:ext>
                </a:extLst>
              </a:tr>
              <a:tr h="271545">
                <a:tc>
                  <a:txBody>
                    <a:bodyPr/>
                    <a:lstStyle/>
                    <a:p>
                      <a:pPr algn="ctr"/>
                      <a:r>
                        <a:rPr lang="en-US" sz="1200" dirty="0">
                          <a:solidFill>
                            <a:srgbClr val="000000"/>
                          </a:solidFill>
                        </a:rPr>
                        <a:t>HV3212</a:t>
                      </a:r>
                      <a:endParaRPr lang="en-GB" sz="1200" dirty="0">
                        <a:solidFill>
                          <a:srgbClr val="000000"/>
                        </a:solidFill>
                        <a:latin typeface="Arial" panose="020B0604020202020204" pitchFamily="34" charset="0"/>
                        <a:cs typeface="Arial" panose="020B0604020202020204" pitchFamily="34" charset="0"/>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200" b="0" u="none" strike="noStrike" kern="1200" cap="none" spc="0" normalizeH="0" baseline="0" noProof="0" dirty="0">
                          <a:ln>
                            <a:noFill/>
                          </a:ln>
                          <a:solidFill>
                            <a:srgbClr val="000000"/>
                          </a:solidFill>
                          <a:effectLst/>
                          <a:uLnTx/>
                          <a:uFillTx/>
                        </a:rPr>
                        <a:t>Swagelok Stainless Steel 40 Series Ball Valve, 3/8”</a:t>
                      </a:r>
                      <a:endParaRPr kumimoji="0" lang="en-GB" sz="1200" b="0" i="0" u="none" strike="noStrike" kern="120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endParaRPr>
                    </a:p>
                  </a:txBody>
                  <a:tcPr/>
                </a:tc>
                <a:tc>
                  <a:txBody>
                    <a:bodyPr/>
                    <a:lstStyle/>
                    <a:p>
                      <a:pPr algn="ctr"/>
                      <a:r>
                        <a:rPr lang="en-US" sz="1200" dirty="0">
                          <a:solidFill>
                            <a:srgbClr val="000000"/>
                          </a:solidFill>
                        </a:rPr>
                        <a:t>Cv = 6</a:t>
                      </a:r>
                      <a:endParaRPr lang="en-GB" sz="1200" dirty="0">
                        <a:solidFill>
                          <a:srgbClr val="000000"/>
                        </a:solidFill>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27636161"/>
                  </a:ext>
                </a:extLst>
              </a:tr>
              <a:tr h="271545">
                <a:tc>
                  <a:txBody>
                    <a:bodyPr/>
                    <a:lstStyle/>
                    <a:p>
                      <a:pPr algn="ctr"/>
                      <a:r>
                        <a:rPr lang="en-US" sz="1200" dirty="0">
                          <a:solidFill>
                            <a:srgbClr val="000000"/>
                          </a:solidFill>
                        </a:rPr>
                        <a:t>HV3213</a:t>
                      </a:r>
                      <a:endParaRPr lang="en-GB" sz="1200" dirty="0">
                        <a:solidFill>
                          <a:srgbClr val="000000"/>
                        </a:solidFill>
                        <a:latin typeface="Arial" panose="020B0604020202020204" pitchFamily="34" charset="0"/>
                        <a:cs typeface="Arial" panose="020B0604020202020204" pitchFamily="34" charset="0"/>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200" b="0" u="none" strike="noStrike" kern="1200" cap="none" spc="0" normalizeH="0" baseline="0" noProof="0" dirty="0">
                          <a:ln>
                            <a:noFill/>
                          </a:ln>
                          <a:solidFill>
                            <a:srgbClr val="000000"/>
                          </a:solidFill>
                          <a:effectLst/>
                          <a:uLnTx/>
                          <a:uFillTx/>
                        </a:rPr>
                        <a:t>Swagelok Stainless Steel 40 Series Ball Valve, 3/8”</a:t>
                      </a:r>
                      <a:endParaRPr kumimoji="0" lang="en-GB" sz="1200" b="0" i="0" u="none" strike="noStrike" kern="120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endParaRPr>
                    </a:p>
                  </a:txBody>
                  <a:tcPr/>
                </a:tc>
                <a:tc>
                  <a:txBody>
                    <a:bodyPr/>
                    <a:lstStyle/>
                    <a:p>
                      <a:pPr algn="ctr"/>
                      <a:r>
                        <a:rPr lang="en-US" sz="1200" dirty="0">
                          <a:solidFill>
                            <a:srgbClr val="000000"/>
                          </a:solidFill>
                        </a:rPr>
                        <a:t>Cv = 6</a:t>
                      </a:r>
                      <a:endParaRPr lang="en-GB" sz="1200" dirty="0">
                        <a:solidFill>
                          <a:srgbClr val="000000"/>
                        </a:solidFill>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3281697892"/>
                  </a:ext>
                </a:extLst>
              </a:tr>
              <a:tr h="271545">
                <a:tc>
                  <a:txBody>
                    <a:bodyPr/>
                    <a:lstStyle/>
                    <a:p>
                      <a:pPr algn="ctr"/>
                      <a:r>
                        <a:rPr lang="en-US" sz="1200" dirty="0">
                          <a:solidFill>
                            <a:srgbClr val="000000"/>
                          </a:solidFill>
                        </a:rPr>
                        <a:t>HV3214</a:t>
                      </a:r>
                      <a:endParaRPr lang="en-GB" sz="1200" dirty="0">
                        <a:solidFill>
                          <a:srgbClr val="000000"/>
                        </a:solidFill>
                        <a:latin typeface="Arial" panose="020B0604020202020204" pitchFamily="34" charset="0"/>
                        <a:cs typeface="Arial" panose="020B0604020202020204" pitchFamily="34" charset="0"/>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200" dirty="0">
                          <a:solidFill>
                            <a:srgbClr val="000000"/>
                          </a:solidFill>
                        </a:rPr>
                        <a:t>Swagelok Stainless Steel 40 Series Ball Valve, ¼”</a:t>
                      </a:r>
                      <a:endParaRPr lang="en-GB" sz="1200" dirty="0">
                        <a:solidFill>
                          <a:srgbClr val="000000"/>
                        </a:solidFill>
                        <a:latin typeface="Arial" panose="020B0604020202020204" pitchFamily="34" charset="0"/>
                        <a:cs typeface="Arial" panose="020B0604020202020204" pitchFamily="34" charset="0"/>
                      </a:endParaRPr>
                    </a:p>
                  </a:txBody>
                  <a:tcPr/>
                </a:tc>
                <a:tc>
                  <a:txBody>
                    <a:bodyPr/>
                    <a:lstStyle/>
                    <a:p>
                      <a:pPr algn="ctr"/>
                      <a:r>
                        <a:rPr lang="en-US" sz="1200" dirty="0">
                          <a:solidFill>
                            <a:srgbClr val="000000"/>
                          </a:solidFill>
                        </a:rPr>
                        <a:t>Cv = 1.4</a:t>
                      </a:r>
                      <a:endParaRPr lang="en-GB" sz="1200" dirty="0">
                        <a:solidFill>
                          <a:srgbClr val="000000"/>
                        </a:solidFill>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3622078697"/>
                  </a:ext>
                </a:extLst>
              </a:tr>
            </a:tbl>
          </a:graphicData>
        </a:graphic>
      </p:graphicFrame>
    </p:spTree>
    <p:extLst>
      <p:ext uri="{BB962C8B-B14F-4D97-AF65-F5344CB8AC3E}">
        <p14:creationId xmlns:p14="http://schemas.microsoft.com/office/powerpoint/2010/main" val="3203923165"/>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Picture 16">
            <a:extLst>
              <a:ext uri="{FF2B5EF4-FFF2-40B4-BE49-F238E27FC236}">
                <a16:creationId xmlns:a16="http://schemas.microsoft.com/office/drawing/2014/main" id="{7C3386C6-B747-C219-F796-7F476DDF1F0B}"/>
              </a:ext>
            </a:extLst>
          </p:cNvPr>
          <p:cNvPicPr>
            <a:picLocks noChangeAspect="1"/>
          </p:cNvPicPr>
          <p:nvPr/>
        </p:nvPicPr>
        <p:blipFill>
          <a:blip r:embed="rId2"/>
          <a:stretch>
            <a:fillRect/>
          </a:stretch>
        </p:blipFill>
        <p:spPr>
          <a:xfrm>
            <a:off x="2375268" y="67882"/>
            <a:ext cx="8863860" cy="6170004"/>
          </a:xfrm>
          <a:prstGeom prst="rect">
            <a:avLst/>
          </a:prstGeom>
          <a:ln>
            <a:noFill/>
          </a:ln>
        </p:spPr>
      </p:pic>
      <p:sp>
        <p:nvSpPr>
          <p:cNvPr id="5" name="Date Placeholder 4">
            <a:extLst>
              <a:ext uri="{FF2B5EF4-FFF2-40B4-BE49-F238E27FC236}">
                <a16:creationId xmlns:a16="http://schemas.microsoft.com/office/drawing/2014/main" id="{91D03572-907F-088A-E262-F9570279A132}"/>
              </a:ext>
            </a:extLst>
          </p:cNvPr>
          <p:cNvSpPr>
            <a:spLocks noGrp="1"/>
          </p:cNvSpPr>
          <p:nvPr>
            <p:ph type="dt" sz="half" idx="10"/>
          </p:nvPr>
        </p:nvSpPr>
        <p:spPr/>
        <p:txBody>
          <a:bodyPr/>
          <a:lstStyle/>
          <a:p>
            <a:r>
              <a:rPr lang="en-US" dirty="0"/>
              <a:t>29 May 2024</a:t>
            </a:r>
          </a:p>
        </p:txBody>
      </p:sp>
      <p:sp>
        <p:nvSpPr>
          <p:cNvPr id="6" name="Footer Placeholder 5">
            <a:extLst>
              <a:ext uri="{FF2B5EF4-FFF2-40B4-BE49-F238E27FC236}">
                <a16:creationId xmlns:a16="http://schemas.microsoft.com/office/drawing/2014/main" id="{42F1163A-1AF1-73CC-30A7-C845BE7814BB}"/>
              </a:ext>
            </a:extLst>
          </p:cNvPr>
          <p:cNvSpPr>
            <a:spLocks noGrp="1"/>
          </p:cNvSpPr>
          <p:nvPr>
            <p:ph type="ftr" sz="quarter" idx="11"/>
          </p:nvPr>
        </p:nvSpPr>
        <p:spPr/>
        <p:txBody>
          <a:bodyPr/>
          <a:lstStyle/>
          <a:p>
            <a:r>
              <a:rPr lang="en-US" dirty="0"/>
              <a:t>Tiziano Baroncelli | </a:t>
            </a:r>
            <a:r>
              <a:rPr lang="en-GB" dirty="0"/>
              <a:t>Engineering Development of the DarkSide 20k AAr Cryogenic System</a:t>
            </a:r>
            <a:endParaRPr lang="en-US" dirty="0"/>
          </a:p>
        </p:txBody>
      </p:sp>
      <p:sp>
        <p:nvSpPr>
          <p:cNvPr id="7" name="Slide Number Placeholder 6">
            <a:extLst>
              <a:ext uri="{FF2B5EF4-FFF2-40B4-BE49-F238E27FC236}">
                <a16:creationId xmlns:a16="http://schemas.microsoft.com/office/drawing/2014/main" id="{DF9034BE-8BDA-331F-E020-CFEAF264FAAA}"/>
              </a:ext>
            </a:extLst>
          </p:cNvPr>
          <p:cNvSpPr>
            <a:spLocks noGrp="1"/>
          </p:cNvSpPr>
          <p:nvPr>
            <p:ph type="sldNum" sz="quarter" idx="12"/>
          </p:nvPr>
        </p:nvSpPr>
        <p:spPr/>
        <p:txBody>
          <a:bodyPr/>
          <a:lstStyle/>
          <a:p>
            <a:fld id="{36B5EA5A-BC32-A742-B11B-8E7414D5B535}" type="slidenum">
              <a:rPr lang="en-US" smtClean="0"/>
              <a:pPr/>
              <a:t>54</a:t>
            </a:fld>
            <a:endParaRPr lang="en-US" dirty="0"/>
          </a:p>
        </p:txBody>
      </p:sp>
      <p:sp>
        <p:nvSpPr>
          <p:cNvPr id="26" name="Rectangle 25">
            <a:extLst>
              <a:ext uri="{FF2B5EF4-FFF2-40B4-BE49-F238E27FC236}">
                <a16:creationId xmlns:a16="http://schemas.microsoft.com/office/drawing/2014/main" id="{89B2C9BD-24F4-DFA8-EF4A-F208584F42A8}"/>
              </a:ext>
            </a:extLst>
          </p:cNvPr>
          <p:cNvSpPr/>
          <p:nvPr/>
        </p:nvSpPr>
        <p:spPr>
          <a:xfrm>
            <a:off x="3936112" y="4238625"/>
            <a:ext cx="1328036" cy="676275"/>
          </a:xfrm>
          <a:prstGeom prst="rect">
            <a:avLst/>
          </a:prstGeom>
          <a:noFill/>
          <a:ln w="28575">
            <a:solidFill>
              <a:schemeClr val="tx1">
                <a:lumMod val="75000"/>
              </a:schemeClr>
            </a:solidFill>
            <a:prstDash val="sys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7" name="TextBox 26">
            <a:extLst>
              <a:ext uri="{FF2B5EF4-FFF2-40B4-BE49-F238E27FC236}">
                <a16:creationId xmlns:a16="http://schemas.microsoft.com/office/drawing/2014/main" id="{7125BD51-EC33-CFA6-FB9E-13DD790AE423}"/>
              </a:ext>
            </a:extLst>
          </p:cNvPr>
          <p:cNvSpPr txBox="1"/>
          <p:nvPr/>
        </p:nvSpPr>
        <p:spPr>
          <a:xfrm>
            <a:off x="274716" y="891599"/>
            <a:ext cx="2018563" cy="1138773"/>
          </a:xfrm>
          <a:prstGeom prst="rect">
            <a:avLst/>
          </a:prstGeom>
          <a:noFill/>
        </p:spPr>
        <p:txBody>
          <a:bodyPr wrap="square" lIns="0" tIns="0" rIns="0" bIns="0" rtlCol="0">
            <a:spAutoFit/>
          </a:bodyPr>
          <a:lstStyle/>
          <a:p>
            <a:r>
              <a:rPr lang="en-US" b="1" dirty="0">
                <a:solidFill>
                  <a:schemeClr val="tx1">
                    <a:lumMod val="40000"/>
                    <a:lumOff val="60000"/>
                  </a:schemeClr>
                </a:solidFill>
              </a:rPr>
              <a:t>Lot 1:</a:t>
            </a:r>
            <a:endParaRPr lang="en-GB" b="1" dirty="0">
              <a:solidFill>
                <a:schemeClr val="tx1">
                  <a:lumMod val="40000"/>
                  <a:lumOff val="60000"/>
                </a:schemeClr>
              </a:solidFill>
            </a:endParaRPr>
          </a:p>
          <a:p>
            <a:pPr marL="285750" indent="-285750">
              <a:buFont typeface="+mj-lt"/>
              <a:buAutoNum type="romanUcPeriod"/>
            </a:pPr>
            <a:r>
              <a:rPr lang="en-US" sz="1400" dirty="0">
                <a:solidFill>
                  <a:srgbClr val="000000"/>
                </a:solidFill>
              </a:rPr>
              <a:t>Cold gas filter </a:t>
            </a:r>
            <a:r>
              <a:rPr lang="en-US" sz="1400" b="1" dirty="0">
                <a:solidFill>
                  <a:srgbClr val="000000"/>
                </a:solidFill>
              </a:rPr>
              <a:t>(HR)</a:t>
            </a:r>
          </a:p>
          <a:p>
            <a:pPr marL="285750" indent="-285750">
              <a:buFont typeface="+mj-lt"/>
              <a:buAutoNum type="romanUcPeriod"/>
            </a:pPr>
            <a:r>
              <a:rPr lang="en-US" sz="1400" dirty="0">
                <a:solidFill>
                  <a:srgbClr val="000000"/>
                </a:solidFill>
              </a:rPr>
              <a:t>N2 phase separator </a:t>
            </a:r>
            <a:r>
              <a:rPr lang="en-US" sz="1400" b="1" dirty="0">
                <a:solidFill>
                  <a:srgbClr val="000000"/>
                </a:solidFill>
              </a:rPr>
              <a:t>(NP)</a:t>
            </a:r>
          </a:p>
          <a:p>
            <a:pPr marL="285750" indent="-285750">
              <a:buFont typeface="+mj-lt"/>
              <a:buAutoNum type="romanUcPeriod"/>
            </a:pPr>
            <a:r>
              <a:rPr lang="en-US" sz="1400" dirty="0">
                <a:solidFill>
                  <a:srgbClr val="000000"/>
                </a:solidFill>
              </a:rPr>
              <a:t>Liquid filter </a:t>
            </a:r>
            <a:r>
              <a:rPr lang="en-US" sz="1400" b="1" dirty="0">
                <a:solidFill>
                  <a:srgbClr val="000000"/>
                </a:solidFill>
              </a:rPr>
              <a:t>(LF)</a:t>
            </a:r>
          </a:p>
        </p:txBody>
      </p:sp>
      <p:sp>
        <p:nvSpPr>
          <p:cNvPr id="28" name="Rectangle 27">
            <a:extLst>
              <a:ext uri="{FF2B5EF4-FFF2-40B4-BE49-F238E27FC236}">
                <a16:creationId xmlns:a16="http://schemas.microsoft.com/office/drawing/2014/main" id="{7CC2D21F-038D-28F3-3DAC-5C84CFF80FF2}"/>
              </a:ext>
            </a:extLst>
          </p:cNvPr>
          <p:cNvSpPr/>
          <p:nvPr/>
        </p:nvSpPr>
        <p:spPr>
          <a:xfrm>
            <a:off x="3936112" y="5172075"/>
            <a:ext cx="1575686" cy="606207"/>
          </a:xfrm>
          <a:prstGeom prst="rect">
            <a:avLst/>
          </a:prstGeom>
          <a:noFill/>
          <a:ln w="28575">
            <a:solidFill>
              <a:schemeClr val="tx1">
                <a:lumMod val="75000"/>
              </a:schemeClr>
            </a:solidFill>
            <a:prstDash val="sys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0" name="Rectangle 29">
            <a:extLst>
              <a:ext uri="{FF2B5EF4-FFF2-40B4-BE49-F238E27FC236}">
                <a16:creationId xmlns:a16="http://schemas.microsoft.com/office/drawing/2014/main" id="{98E59917-E83C-7B1F-41A7-B80FFF92816C}"/>
              </a:ext>
            </a:extLst>
          </p:cNvPr>
          <p:cNvSpPr/>
          <p:nvPr/>
        </p:nvSpPr>
        <p:spPr>
          <a:xfrm>
            <a:off x="5602987" y="2695575"/>
            <a:ext cx="927986" cy="1133475"/>
          </a:xfrm>
          <a:prstGeom prst="rect">
            <a:avLst/>
          </a:prstGeom>
          <a:noFill/>
          <a:ln w="28575">
            <a:solidFill>
              <a:schemeClr val="tx1">
                <a:lumMod val="60000"/>
                <a:lumOff val="40000"/>
              </a:schemeClr>
            </a:solidFill>
            <a:prstDash val="sys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1" name="Rectangle 30">
            <a:extLst>
              <a:ext uri="{FF2B5EF4-FFF2-40B4-BE49-F238E27FC236}">
                <a16:creationId xmlns:a16="http://schemas.microsoft.com/office/drawing/2014/main" id="{063E2171-107F-AA0E-8BF8-976060C77725}"/>
              </a:ext>
            </a:extLst>
          </p:cNvPr>
          <p:cNvSpPr/>
          <p:nvPr/>
        </p:nvSpPr>
        <p:spPr>
          <a:xfrm>
            <a:off x="4021837" y="1476375"/>
            <a:ext cx="927986" cy="857250"/>
          </a:xfrm>
          <a:prstGeom prst="rect">
            <a:avLst/>
          </a:prstGeom>
          <a:noFill/>
          <a:ln w="28575">
            <a:solidFill>
              <a:schemeClr val="tx1">
                <a:lumMod val="40000"/>
                <a:lumOff val="60000"/>
              </a:schemeClr>
            </a:solidFill>
            <a:prstDash val="sys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2" name="Rectangle 31">
            <a:extLst>
              <a:ext uri="{FF2B5EF4-FFF2-40B4-BE49-F238E27FC236}">
                <a16:creationId xmlns:a16="http://schemas.microsoft.com/office/drawing/2014/main" id="{7B90064C-732C-ABA5-1D64-5396812300DE}"/>
              </a:ext>
            </a:extLst>
          </p:cNvPr>
          <p:cNvSpPr/>
          <p:nvPr/>
        </p:nvSpPr>
        <p:spPr>
          <a:xfrm>
            <a:off x="6854822" y="909637"/>
            <a:ext cx="1044575" cy="1423988"/>
          </a:xfrm>
          <a:prstGeom prst="rect">
            <a:avLst/>
          </a:prstGeom>
          <a:noFill/>
          <a:ln w="28575">
            <a:solidFill>
              <a:schemeClr val="tx1">
                <a:lumMod val="40000"/>
                <a:lumOff val="60000"/>
              </a:schemeClr>
            </a:solidFill>
            <a:prstDash val="sys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3" name="Rectangle 32">
            <a:extLst>
              <a:ext uri="{FF2B5EF4-FFF2-40B4-BE49-F238E27FC236}">
                <a16:creationId xmlns:a16="http://schemas.microsoft.com/office/drawing/2014/main" id="{FA405A11-B9CE-7D31-334F-6AA57C15193C}"/>
              </a:ext>
            </a:extLst>
          </p:cNvPr>
          <p:cNvSpPr/>
          <p:nvPr/>
        </p:nvSpPr>
        <p:spPr>
          <a:xfrm>
            <a:off x="9542461" y="2609849"/>
            <a:ext cx="655637" cy="1250951"/>
          </a:xfrm>
          <a:prstGeom prst="rect">
            <a:avLst/>
          </a:prstGeom>
          <a:noFill/>
          <a:ln w="28575">
            <a:solidFill>
              <a:schemeClr val="tx1">
                <a:lumMod val="60000"/>
                <a:lumOff val="40000"/>
              </a:schemeClr>
            </a:solidFill>
            <a:prstDash val="sys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4" name="Rectangle 33">
            <a:extLst>
              <a:ext uri="{FF2B5EF4-FFF2-40B4-BE49-F238E27FC236}">
                <a16:creationId xmlns:a16="http://schemas.microsoft.com/office/drawing/2014/main" id="{B28CC814-F896-1E75-C5DD-187BA115B834}"/>
              </a:ext>
            </a:extLst>
          </p:cNvPr>
          <p:cNvSpPr/>
          <p:nvPr/>
        </p:nvSpPr>
        <p:spPr>
          <a:xfrm>
            <a:off x="3646393" y="2660649"/>
            <a:ext cx="1303430" cy="1168401"/>
          </a:xfrm>
          <a:prstGeom prst="rect">
            <a:avLst/>
          </a:prstGeom>
          <a:noFill/>
          <a:ln w="28575">
            <a:solidFill>
              <a:schemeClr val="tx1">
                <a:lumMod val="40000"/>
                <a:lumOff val="60000"/>
              </a:schemeClr>
            </a:solidFill>
            <a:prstDash val="sys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5" name="Rectangle 34">
            <a:extLst>
              <a:ext uri="{FF2B5EF4-FFF2-40B4-BE49-F238E27FC236}">
                <a16:creationId xmlns:a16="http://schemas.microsoft.com/office/drawing/2014/main" id="{DA18AA1F-6339-A2D2-C69E-5FE1B68EE145}"/>
              </a:ext>
            </a:extLst>
          </p:cNvPr>
          <p:cNvSpPr/>
          <p:nvPr/>
        </p:nvSpPr>
        <p:spPr>
          <a:xfrm>
            <a:off x="2575486" y="4156074"/>
            <a:ext cx="1267056" cy="704057"/>
          </a:xfrm>
          <a:prstGeom prst="rect">
            <a:avLst/>
          </a:prstGeom>
          <a:noFill/>
          <a:ln w="28575">
            <a:solidFill>
              <a:schemeClr val="tx1">
                <a:lumMod val="75000"/>
              </a:schemeClr>
            </a:solidFill>
            <a:prstDash val="sys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6" name="Rectangle 35">
            <a:extLst>
              <a:ext uri="{FF2B5EF4-FFF2-40B4-BE49-F238E27FC236}">
                <a16:creationId xmlns:a16="http://schemas.microsoft.com/office/drawing/2014/main" id="{6BEBA956-2209-C003-0BFA-5A052825AD75}"/>
              </a:ext>
            </a:extLst>
          </p:cNvPr>
          <p:cNvSpPr/>
          <p:nvPr/>
        </p:nvSpPr>
        <p:spPr>
          <a:xfrm>
            <a:off x="5633010" y="1371093"/>
            <a:ext cx="897963" cy="933957"/>
          </a:xfrm>
          <a:prstGeom prst="rect">
            <a:avLst/>
          </a:prstGeom>
          <a:noFill/>
          <a:ln w="28575">
            <a:solidFill>
              <a:schemeClr val="tx1">
                <a:lumMod val="60000"/>
                <a:lumOff val="40000"/>
              </a:schemeClr>
            </a:solidFill>
            <a:prstDash val="sys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8" name="TextBox 7">
            <a:extLst>
              <a:ext uri="{FF2B5EF4-FFF2-40B4-BE49-F238E27FC236}">
                <a16:creationId xmlns:a16="http://schemas.microsoft.com/office/drawing/2014/main" id="{7E41D1A4-85D8-97E5-63A0-D1921D0927F9}"/>
              </a:ext>
            </a:extLst>
          </p:cNvPr>
          <p:cNvSpPr txBox="1"/>
          <p:nvPr/>
        </p:nvSpPr>
        <p:spPr>
          <a:xfrm>
            <a:off x="274716" y="2262681"/>
            <a:ext cx="2018563" cy="1138773"/>
          </a:xfrm>
          <a:prstGeom prst="rect">
            <a:avLst/>
          </a:prstGeom>
          <a:noFill/>
        </p:spPr>
        <p:txBody>
          <a:bodyPr wrap="square" lIns="0" tIns="0" rIns="0" bIns="0" rtlCol="0">
            <a:spAutoFit/>
          </a:bodyPr>
          <a:lstStyle/>
          <a:p>
            <a:r>
              <a:rPr lang="en-US" b="1" dirty="0">
                <a:solidFill>
                  <a:schemeClr val="tx1">
                    <a:lumMod val="60000"/>
                    <a:lumOff val="40000"/>
                  </a:schemeClr>
                </a:solidFill>
              </a:rPr>
              <a:t>Lot 2:</a:t>
            </a:r>
            <a:endParaRPr lang="en-GB" b="1" dirty="0">
              <a:solidFill>
                <a:schemeClr val="tx1">
                  <a:lumMod val="60000"/>
                  <a:lumOff val="40000"/>
                </a:schemeClr>
              </a:solidFill>
            </a:endParaRPr>
          </a:p>
          <a:p>
            <a:pPr marL="285750" indent="-285750">
              <a:buFont typeface="+mj-lt"/>
              <a:buAutoNum type="romanUcPeriod"/>
            </a:pPr>
            <a:r>
              <a:rPr lang="en-US" sz="1400" dirty="0">
                <a:solidFill>
                  <a:srgbClr val="000000"/>
                </a:solidFill>
              </a:rPr>
              <a:t>Ar phase separator </a:t>
            </a:r>
            <a:r>
              <a:rPr lang="en-US" sz="1400" b="1" dirty="0">
                <a:solidFill>
                  <a:srgbClr val="000000"/>
                </a:solidFill>
              </a:rPr>
              <a:t>(AP)</a:t>
            </a:r>
          </a:p>
          <a:p>
            <a:pPr marL="285750" indent="-285750">
              <a:buFont typeface="+mj-lt"/>
              <a:buAutoNum type="romanUcPeriod"/>
            </a:pPr>
            <a:r>
              <a:rPr lang="en-US" sz="1400" dirty="0">
                <a:solidFill>
                  <a:srgbClr val="000000"/>
                </a:solidFill>
              </a:rPr>
              <a:t>Condenser </a:t>
            </a:r>
            <a:r>
              <a:rPr lang="en-US" sz="1400" b="1" dirty="0">
                <a:solidFill>
                  <a:srgbClr val="000000"/>
                </a:solidFill>
              </a:rPr>
              <a:t>(CA)</a:t>
            </a:r>
          </a:p>
          <a:p>
            <a:pPr marL="285750" indent="-285750">
              <a:buFont typeface="+mj-lt"/>
              <a:buAutoNum type="romanUcPeriod"/>
            </a:pPr>
            <a:r>
              <a:rPr lang="en-US" sz="1400" dirty="0">
                <a:solidFill>
                  <a:srgbClr val="000000"/>
                </a:solidFill>
              </a:rPr>
              <a:t>Warm gas filter </a:t>
            </a:r>
            <a:r>
              <a:rPr lang="en-US" sz="1400" b="1" dirty="0">
                <a:solidFill>
                  <a:srgbClr val="000000"/>
                </a:solidFill>
              </a:rPr>
              <a:t>(GF)</a:t>
            </a:r>
          </a:p>
        </p:txBody>
      </p:sp>
      <p:sp>
        <p:nvSpPr>
          <p:cNvPr id="9" name="TextBox 8">
            <a:extLst>
              <a:ext uri="{FF2B5EF4-FFF2-40B4-BE49-F238E27FC236}">
                <a16:creationId xmlns:a16="http://schemas.microsoft.com/office/drawing/2014/main" id="{DC135C99-A02D-925D-5D4E-0F352204EC81}"/>
              </a:ext>
            </a:extLst>
          </p:cNvPr>
          <p:cNvSpPr txBox="1"/>
          <p:nvPr/>
        </p:nvSpPr>
        <p:spPr>
          <a:xfrm>
            <a:off x="274716" y="3632404"/>
            <a:ext cx="2018563" cy="1138773"/>
          </a:xfrm>
          <a:prstGeom prst="rect">
            <a:avLst/>
          </a:prstGeom>
          <a:noFill/>
        </p:spPr>
        <p:txBody>
          <a:bodyPr wrap="square" lIns="0" tIns="0" rIns="0" bIns="0" rtlCol="0">
            <a:spAutoFit/>
          </a:bodyPr>
          <a:lstStyle/>
          <a:p>
            <a:r>
              <a:rPr lang="en-US" b="1" dirty="0">
                <a:solidFill>
                  <a:schemeClr val="tx1">
                    <a:lumMod val="75000"/>
                  </a:schemeClr>
                </a:solidFill>
              </a:rPr>
              <a:t>Lot 3:</a:t>
            </a:r>
            <a:endParaRPr lang="en-GB" b="1" dirty="0">
              <a:solidFill>
                <a:schemeClr val="tx1">
                  <a:lumMod val="75000"/>
                </a:schemeClr>
              </a:solidFill>
            </a:endParaRPr>
          </a:p>
          <a:p>
            <a:pPr marL="285750" indent="-285750">
              <a:buFont typeface="+mj-lt"/>
              <a:buAutoNum type="romanUcPeriod"/>
            </a:pPr>
            <a:r>
              <a:rPr lang="en-US" sz="1400" dirty="0">
                <a:solidFill>
                  <a:srgbClr val="000000"/>
                </a:solidFill>
              </a:rPr>
              <a:t>Cryostat pump </a:t>
            </a:r>
            <a:r>
              <a:rPr lang="en-US" sz="1400" b="1" dirty="0">
                <a:solidFill>
                  <a:srgbClr val="000000"/>
                </a:solidFill>
              </a:rPr>
              <a:t>(CP)</a:t>
            </a:r>
          </a:p>
          <a:p>
            <a:pPr marL="285750" indent="-285750">
              <a:buFont typeface="+mj-lt"/>
              <a:buAutoNum type="romanUcPeriod"/>
            </a:pPr>
            <a:r>
              <a:rPr lang="en-US" sz="1400" dirty="0">
                <a:solidFill>
                  <a:srgbClr val="000000"/>
                </a:solidFill>
              </a:rPr>
              <a:t>Condenser pump </a:t>
            </a:r>
            <a:r>
              <a:rPr lang="en-US" sz="1400" b="1" dirty="0">
                <a:solidFill>
                  <a:srgbClr val="000000"/>
                </a:solidFill>
              </a:rPr>
              <a:t>(CU)</a:t>
            </a:r>
          </a:p>
          <a:p>
            <a:pPr marL="285750" indent="-285750">
              <a:buFont typeface="+mj-lt"/>
              <a:buAutoNum type="romanUcPeriod"/>
            </a:pPr>
            <a:r>
              <a:rPr lang="en-US" sz="1400" dirty="0">
                <a:solidFill>
                  <a:srgbClr val="000000"/>
                </a:solidFill>
              </a:rPr>
              <a:t>Mechanical filter </a:t>
            </a:r>
            <a:r>
              <a:rPr lang="en-US" sz="1400" b="1" dirty="0">
                <a:solidFill>
                  <a:srgbClr val="000000"/>
                </a:solidFill>
              </a:rPr>
              <a:t>(MF)</a:t>
            </a:r>
          </a:p>
        </p:txBody>
      </p:sp>
      <p:sp>
        <p:nvSpPr>
          <p:cNvPr id="10" name="TextBox 9">
            <a:extLst>
              <a:ext uri="{FF2B5EF4-FFF2-40B4-BE49-F238E27FC236}">
                <a16:creationId xmlns:a16="http://schemas.microsoft.com/office/drawing/2014/main" id="{CB05E2EA-417A-0A86-E52E-E1A93BE79E9F}"/>
              </a:ext>
            </a:extLst>
          </p:cNvPr>
          <p:cNvSpPr txBox="1"/>
          <p:nvPr/>
        </p:nvSpPr>
        <p:spPr>
          <a:xfrm>
            <a:off x="274715" y="5002127"/>
            <a:ext cx="2018563" cy="492443"/>
          </a:xfrm>
          <a:prstGeom prst="rect">
            <a:avLst/>
          </a:prstGeom>
          <a:noFill/>
        </p:spPr>
        <p:txBody>
          <a:bodyPr wrap="square" lIns="0" tIns="0" rIns="0" bIns="0" rtlCol="0">
            <a:spAutoFit/>
          </a:bodyPr>
          <a:lstStyle/>
          <a:p>
            <a:r>
              <a:rPr lang="en-US" b="1" dirty="0">
                <a:solidFill>
                  <a:srgbClr val="000000"/>
                </a:solidFill>
              </a:rPr>
              <a:t>Lot 4:</a:t>
            </a:r>
          </a:p>
          <a:p>
            <a:pPr marL="285750" indent="-285750">
              <a:buFont typeface="+mj-lt"/>
              <a:buAutoNum type="romanUcPeriod"/>
            </a:pPr>
            <a:r>
              <a:rPr lang="en-US" sz="1400" dirty="0">
                <a:solidFill>
                  <a:srgbClr val="000000"/>
                </a:solidFill>
              </a:rPr>
              <a:t>16 x cold TL</a:t>
            </a:r>
            <a:endParaRPr lang="en-GB" sz="1400" dirty="0">
              <a:solidFill>
                <a:srgbClr val="000000"/>
              </a:solidFill>
            </a:endParaRPr>
          </a:p>
        </p:txBody>
      </p:sp>
      <p:sp>
        <p:nvSpPr>
          <p:cNvPr id="14" name="Title 6">
            <a:extLst>
              <a:ext uri="{FF2B5EF4-FFF2-40B4-BE49-F238E27FC236}">
                <a16:creationId xmlns:a16="http://schemas.microsoft.com/office/drawing/2014/main" id="{DE8CB929-99DB-D84C-3313-497CB51D361C}"/>
              </a:ext>
            </a:extLst>
          </p:cNvPr>
          <p:cNvSpPr txBox="1">
            <a:spLocks/>
          </p:cNvSpPr>
          <p:nvPr/>
        </p:nvSpPr>
        <p:spPr>
          <a:xfrm>
            <a:off x="407202" y="120903"/>
            <a:ext cx="10888661" cy="510656"/>
          </a:xfrm>
          <a:prstGeom prst="rect">
            <a:avLst/>
          </a:prstGeom>
          <a:solidFill>
            <a:schemeClr val="bg1"/>
          </a:solidFill>
        </p:spPr>
        <p:txBody>
          <a:bodyPr vert="horz" lIns="0" tIns="0" rIns="0" bIns="0" rtlCol="0" anchor="t" anchorCtr="0">
            <a:noAutofit/>
          </a:bodyPr>
          <a:lst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a:lstStyle>
          <a:p>
            <a:r>
              <a:rPr lang="en-US" sz="2800" dirty="0"/>
              <a:t>3. AAr cryogenics – project development</a:t>
            </a:r>
            <a:endParaRPr lang="en-GB" sz="2800" u="sng" dirty="0"/>
          </a:p>
        </p:txBody>
      </p:sp>
    </p:spTree>
    <p:extLst>
      <p:ext uri="{BB962C8B-B14F-4D97-AF65-F5344CB8AC3E}">
        <p14:creationId xmlns:p14="http://schemas.microsoft.com/office/powerpoint/2010/main" val="4608611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1"/>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2"/>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4"/>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8"/>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6"/>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0"/>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33"/>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9"/>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35"/>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26"/>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28"/>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P spid="27" grpId="0"/>
      <p:bldP spid="28" grpId="0" animBg="1"/>
      <p:bldP spid="30" grpId="0" animBg="1"/>
      <p:bldP spid="31" grpId="0" animBg="1"/>
      <p:bldP spid="32" grpId="0" animBg="1"/>
      <p:bldP spid="33" grpId="0" animBg="1"/>
      <p:bldP spid="34" grpId="0" animBg="1"/>
      <p:bldP spid="35" grpId="0" animBg="1"/>
      <p:bldP spid="36" grpId="0" animBg="1"/>
      <p:bldP spid="8" grpId="0"/>
      <p:bldP spid="9" grpId="0"/>
      <p:bldP spid="10" grpId="0"/>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Content Placeholder 10">
            <a:extLst>
              <a:ext uri="{FF2B5EF4-FFF2-40B4-BE49-F238E27FC236}">
                <a16:creationId xmlns:a16="http://schemas.microsoft.com/office/drawing/2014/main" id="{8D77E239-DBAA-4744-061A-46636C18733D}"/>
              </a:ext>
            </a:extLst>
          </p:cNvPr>
          <p:cNvSpPr>
            <a:spLocks noGrp="1"/>
          </p:cNvSpPr>
          <p:nvPr>
            <p:ph idx="1"/>
          </p:nvPr>
        </p:nvSpPr>
        <p:spPr>
          <a:xfrm>
            <a:off x="407989" y="736334"/>
            <a:ext cx="11380811" cy="5309918"/>
          </a:xfrm>
        </p:spPr>
        <p:txBody>
          <a:bodyPr>
            <a:normAutofit/>
          </a:bodyPr>
          <a:lstStyle/>
          <a:p>
            <a:pPr marL="457200" indent="-457200">
              <a:buFont typeface="+mj-lt"/>
              <a:buAutoNum type="arabicPeriod"/>
            </a:pPr>
            <a:r>
              <a:rPr lang="en-US" sz="2000" dirty="0"/>
              <a:t>System concept &amp; development</a:t>
            </a:r>
          </a:p>
          <a:p>
            <a:pPr marL="742950" lvl="1" indent="-457200">
              <a:buFont typeface="+mj-lt"/>
              <a:buAutoNum type="romanLcPeriod"/>
            </a:pPr>
            <a:r>
              <a:rPr lang="en-US" sz="1600" dirty="0"/>
              <a:t>Functional analysis (objectives, requirements, procedures, etc.)</a:t>
            </a:r>
          </a:p>
          <a:p>
            <a:pPr marL="742950" lvl="1" indent="-457200">
              <a:buFont typeface="+mj-lt"/>
              <a:buAutoNum type="romanLcPeriod"/>
            </a:pPr>
            <a:r>
              <a:rPr lang="en-US" sz="1600" dirty="0"/>
              <a:t>Process definition (fluids, parameters, equipment, etc.)</a:t>
            </a:r>
          </a:p>
          <a:p>
            <a:pPr marL="742950" lvl="1" indent="-457200">
              <a:buFont typeface="+mj-lt"/>
              <a:buAutoNum type="romanLcPeriod"/>
            </a:pPr>
            <a:r>
              <a:rPr lang="en-US" sz="1600" dirty="0"/>
              <a:t>Equipment definition (VB, TL, valves, instruments, etc.)</a:t>
            </a:r>
          </a:p>
          <a:p>
            <a:pPr marL="0" indent="0">
              <a:buNone/>
            </a:pPr>
            <a:r>
              <a:rPr lang="en-US" sz="2000" dirty="0"/>
              <a:t>2a.   Phases and activities (contract development)</a:t>
            </a:r>
          </a:p>
          <a:p>
            <a:pPr marL="742950" lvl="1" indent="-457200">
              <a:buFont typeface="+mj-lt"/>
              <a:buAutoNum type="romanLcPeriod"/>
            </a:pPr>
            <a:r>
              <a:rPr lang="en-US" sz="1600" dirty="0"/>
              <a:t>Design phase </a:t>
            </a:r>
            <a:r>
              <a:rPr lang="en-US" sz="1600" dirty="0">
                <a:latin typeface="Arial" panose="020B0604020202020204" pitchFamily="34" charset="0"/>
                <a:cs typeface="Arial" panose="020B0604020202020204" pitchFamily="34" charset="0"/>
              </a:rPr>
              <a:t>→ preliminary and final design activities</a:t>
            </a:r>
            <a:endParaRPr lang="en-US" sz="1600" dirty="0"/>
          </a:p>
          <a:p>
            <a:pPr marL="742950" lvl="1" indent="-457200">
              <a:buFont typeface="+mj-lt"/>
              <a:buAutoNum type="romanLcPeriod"/>
            </a:pPr>
            <a:r>
              <a:rPr lang="en-US" sz="1600" dirty="0"/>
              <a:t>Manufacturing </a:t>
            </a:r>
            <a:r>
              <a:rPr lang="en-US" sz="1600" dirty="0">
                <a:latin typeface="Arial" panose="020B0604020202020204" pitchFamily="34" charset="0"/>
                <a:cs typeface="Arial" panose="020B0604020202020204" pitchFamily="34" charset="0"/>
              </a:rPr>
              <a:t>→ manufacturing, handling, and transportation activities</a:t>
            </a:r>
          </a:p>
          <a:p>
            <a:pPr marL="742950" lvl="1" indent="-457200">
              <a:buFont typeface="+mj-lt"/>
              <a:buAutoNum type="romanLcPeriod"/>
            </a:pPr>
            <a:r>
              <a:rPr lang="en-US" sz="1600" dirty="0"/>
              <a:t>Installation phase </a:t>
            </a:r>
            <a:r>
              <a:rPr lang="en-US" sz="1600" dirty="0">
                <a:latin typeface="Arial" panose="020B0604020202020204" pitchFamily="34" charset="0"/>
                <a:cs typeface="Arial" panose="020B0604020202020204" pitchFamily="34" charset="0"/>
              </a:rPr>
              <a:t>→ assembly and mechanical acceptance activities</a:t>
            </a:r>
          </a:p>
          <a:p>
            <a:pPr marL="742950" lvl="1" indent="-457200">
              <a:buFont typeface="+mj-lt"/>
              <a:buAutoNum type="romanLcPeriod"/>
            </a:pPr>
            <a:r>
              <a:rPr lang="en-US" sz="1600" dirty="0"/>
              <a:t>Final acceptance</a:t>
            </a:r>
          </a:p>
          <a:p>
            <a:pPr marL="0" indent="0">
              <a:buNone/>
            </a:pPr>
            <a:r>
              <a:rPr lang="en-US" sz="2000" dirty="0"/>
              <a:t>2b.   Milestones (project quality control)</a:t>
            </a:r>
          </a:p>
          <a:p>
            <a:pPr marL="742950" lvl="1" indent="-457200">
              <a:buFont typeface="+mj-lt"/>
              <a:buAutoNum type="romanLcPeriod"/>
            </a:pPr>
            <a:r>
              <a:rPr lang="en-US" sz="1600" dirty="0"/>
              <a:t>Design phase</a:t>
            </a:r>
            <a:r>
              <a:rPr lang="en-US" sz="1600" dirty="0">
                <a:latin typeface="Arial" panose="020B0604020202020204" pitchFamily="34" charset="0"/>
                <a:cs typeface="Arial" panose="020B0604020202020204" pitchFamily="34" charset="0"/>
              </a:rPr>
              <a:t> →</a:t>
            </a:r>
            <a:r>
              <a:rPr lang="en-US" sz="1600" dirty="0"/>
              <a:t> kick-off meeting, preliminary design reviews (PDR, 4 off), final design reviews (FDR, 4 off)</a:t>
            </a:r>
          </a:p>
          <a:p>
            <a:pPr marL="742950" lvl="1" indent="-457200">
              <a:buFont typeface="+mj-lt"/>
              <a:buAutoNum type="romanLcPeriod"/>
            </a:pPr>
            <a:r>
              <a:rPr lang="en-US" sz="1600" dirty="0"/>
              <a:t>Manufacturing phase</a:t>
            </a:r>
            <a:r>
              <a:rPr lang="en-US" sz="1600" dirty="0">
                <a:latin typeface="Arial" panose="020B0604020202020204" pitchFamily="34" charset="0"/>
                <a:cs typeface="Arial" panose="020B0604020202020204" pitchFamily="34" charset="0"/>
              </a:rPr>
              <a:t> →</a:t>
            </a:r>
            <a:r>
              <a:rPr lang="en-US" sz="1600" dirty="0"/>
              <a:t>  factory acceptance test (FAT, 5 off), delivery readiness review (DRR)</a:t>
            </a:r>
          </a:p>
          <a:p>
            <a:pPr marL="742950" lvl="1" indent="-457200">
              <a:buFont typeface="+mj-lt"/>
              <a:buAutoNum type="romanLcPeriod"/>
            </a:pPr>
            <a:r>
              <a:rPr lang="en-US" sz="1600" dirty="0"/>
              <a:t>Installation phase</a:t>
            </a:r>
            <a:r>
              <a:rPr lang="en-US" sz="1600" dirty="0">
                <a:latin typeface="Arial" panose="020B0604020202020204" pitchFamily="34" charset="0"/>
                <a:cs typeface="Arial" panose="020B0604020202020204" pitchFamily="34" charset="0"/>
              </a:rPr>
              <a:t> →</a:t>
            </a:r>
            <a:r>
              <a:rPr lang="en-US" sz="1600" dirty="0"/>
              <a:t> installation readiness review (IRR), warm acceptance test (WAT)</a:t>
            </a:r>
          </a:p>
          <a:p>
            <a:pPr marL="742950" lvl="1" indent="-457200">
              <a:buFont typeface="+mj-lt"/>
              <a:buAutoNum type="romanLcPeriod"/>
            </a:pPr>
            <a:r>
              <a:rPr lang="en-US" sz="1600" dirty="0"/>
              <a:t>Final acceptance</a:t>
            </a:r>
            <a:endParaRPr lang="en-US" dirty="0"/>
          </a:p>
          <a:p>
            <a:pPr marL="285750" lvl="1" indent="0">
              <a:buNone/>
            </a:pPr>
            <a:endParaRPr lang="en-US" dirty="0"/>
          </a:p>
          <a:p>
            <a:endParaRPr lang="en-GB" dirty="0"/>
          </a:p>
        </p:txBody>
      </p:sp>
      <p:sp>
        <p:nvSpPr>
          <p:cNvPr id="5" name="Date Placeholder 4">
            <a:extLst>
              <a:ext uri="{FF2B5EF4-FFF2-40B4-BE49-F238E27FC236}">
                <a16:creationId xmlns:a16="http://schemas.microsoft.com/office/drawing/2014/main" id="{8FA8D49E-1D52-5B5C-7210-02913401C1D9}"/>
              </a:ext>
            </a:extLst>
          </p:cNvPr>
          <p:cNvSpPr>
            <a:spLocks noGrp="1"/>
          </p:cNvSpPr>
          <p:nvPr>
            <p:ph type="dt" sz="half" idx="10"/>
          </p:nvPr>
        </p:nvSpPr>
        <p:spPr/>
        <p:txBody>
          <a:bodyPr/>
          <a:lstStyle/>
          <a:p>
            <a:fld id="{89A83A09-9AFD-C14A-9C29-D6392D85326F}" type="datetime3">
              <a:rPr lang="en-US" smtClean="0"/>
              <a:t>28 May 2024</a:t>
            </a:fld>
            <a:endParaRPr lang="en-US" dirty="0"/>
          </a:p>
        </p:txBody>
      </p:sp>
      <p:sp>
        <p:nvSpPr>
          <p:cNvPr id="6" name="Footer Placeholder 5">
            <a:extLst>
              <a:ext uri="{FF2B5EF4-FFF2-40B4-BE49-F238E27FC236}">
                <a16:creationId xmlns:a16="http://schemas.microsoft.com/office/drawing/2014/main" id="{0C57EB4A-8184-6ECF-5FD8-05B81614FCA0}"/>
              </a:ext>
            </a:extLst>
          </p:cNvPr>
          <p:cNvSpPr>
            <a:spLocks noGrp="1"/>
          </p:cNvSpPr>
          <p:nvPr>
            <p:ph type="ftr" sz="quarter" idx="11"/>
          </p:nvPr>
        </p:nvSpPr>
        <p:spPr/>
        <p:txBody>
          <a:bodyPr/>
          <a:lstStyle/>
          <a:p>
            <a:r>
              <a:rPr lang="en-US"/>
              <a:t>Presenter | Presentation Title</a:t>
            </a:r>
            <a:endParaRPr lang="en-US" dirty="0"/>
          </a:p>
        </p:txBody>
      </p:sp>
      <p:sp>
        <p:nvSpPr>
          <p:cNvPr id="7" name="Slide Number Placeholder 6">
            <a:extLst>
              <a:ext uri="{FF2B5EF4-FFF2-40B4-BE49-F238E27FC236}">
                <a16:creationId xmlns:a16="http://schemas.microsoft.com/office/drawing/2014/main" id="{D520C4DF-2B38-8CCC-0C9A-D8E1D9517AA7}"/>
              </a:ext>
            </a:extLst>
          </p:cNvPr>
          <p:cNvSpPr>
            <a:spLocks noGrp="1"/>
          </p:cNvSpPr>
          <p:nvPr>
            <p:ph type="sldNum" sz="quarter" idx="12"/>
          </p:nvPr>
        </p:nvSpPr>
        <p:spPr/>
        <p:txBody>
          <a:bodyPr/>
          <a:lstStyle/>
          <a:p>
            <a:fld id="{36B5EA5A-BC32-A742-B11B-8E7414D5B535}" type="slidenum">
              <a:rPr lang="en-US" smtClean="0"/>
              <a:pPr/>
              <a:t>55</a:t>
            </a:fld>
            <a:endParaRPr lang="en-US" dirty="0"/>
          </a:p>
        </p:txBody>
      </p:sp>
      <p:sp>
        <p:nvSpPr>
          <p:cNvPr id="2" name="Rectangle 1">
            <a:extLst>
              <a:ext uri="{FF2B5EF4-FFF2-40B4-BE49-F238E27FC236}">
                <a16:creationId xmlns:a16="http://schemas.microsoft.com/office/drawing/2014/main" id="{E1C29BC4-6C49-4C48-D6D0-9090B93D777D}"/>
              </a:ext>
            </a:extLst>
          </p:cNvPr>
          <p:cNvSpPr/>
          <p:nvPr/>
        </p:nvSpPr>
        <p:spPr>
          <a:xfrm>
            <a:off x="244415" y="648926"/>
            <a:ext cx="11703170" cy="1428100"/>
          </a:xfrm>
          <a:prstGeom prst="rect">
            <a:avLst/>
          </a:prstGeom>
          <a:noFill/>
          <a:ln w="19050">
            <a:solidFill>
              <a:srgbClr val="7030A0"/>
            </a:solidFill>
            <a:prstDash val="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4" name="TextBox 3">
            <a:extLst>
              <a:ext uri="{FF2B5EF4-FFF2-40B4-BE49-F238E27FC236}">
                <a16:creationId xmlns:a16="http://schemas.microsoft.com/office/drawing/2014/main" id="{AB077EA0-292A-B924-FD2E-7164BE57A98E}"/>
              </a:ext>
            </a:extLst>
          </p:cNvPr>
          <p:cNvSpPr txBox="1"/>
          <p:nvPr/>
        </p:nvSpPr>
        <p:spPr>
          <a:xfrm>
            <a:off x="9040318" y="795213"/>
            <a:ext cx="2182811" cy="461665"/>
          </a:xfrm>
          <a:prstGeom prst="rect">
            <a:avLst/>
          </a:prstGeom>
          <a:noFill/>
        </p:spPr>
        <p:txBody>
          <a:bodyPr wrap="square">
            <a:spAutoFit/>
          </a:bodyPr>
          <a:lstStyle/>
          <a:p>
            <a:pPr algn="ctr"/>
            <a:r>
              <a:rPr lang="en-US" sz="2400" dirty="0">
                <a:solidFill>
                  <a:srgbClr val="7030A0"/>
                </a:solidFill>
              </a:rPr>
              <a:t>CERN </a:t>
            </a:r>
            <a:endParaRPr lang="en-GB" sz="2800" dirty="0">
              <a:solidFill>
                <a:srgbClr val="7030A0"/>
              </a:solidFill>
            </a:endParaRPr>
          </a:p>
        </p:txBody>
      </p:sp>
      <p:sp>
        <p:nvSpPr>
          <p:cNvPr id="9" name="Rectangle 8">
            <a:extLst>
              <a:ext uri="{FF2B5EF4-FFF2-40B4-BE49-F238E27FC236}">
                <a16:creationId xmlns:a16="http://schemas.microsoft.com/office/drawing/2014/main" id="{431EC237-F11D-58C0-F584-1D9FF6C6CE7E}"/>
              </a:ext>
            </a:extLst>
          </p:cNvPr>
          <p:cNvSpPr/>
          <p:nvPr/>
        </p:nvSpPr>
        <p:spPr>
          <a:xfrm>
            <a:off x="244415" y="2135725"/>
            <a:ext cx="11703170" cy="3763882"/>
          </a:xfrm>
          <a:prstGeom prst="rect">
            <a:avLst/>
          </a:prstGeom>
          <a:noFill/>
          <a:ln w="19050">
            <a:solidFill>
              <a:schemeClr val="tx1"/>
            </a:solidFill>
            <a:prstDash val="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0" name="TextBox 9">
            <a:extLst>
              <a:ext uri="{FF2B5EF4-FFF2-40B4-BE49-F238E27FC236}">
                <a16:creationId xmlns:a16="http://schemas.microsoft.com/office/drawing/2014/main" id="{C91BE70E-4005-BFB5-F4FA-86708CB27851}"/>
              </a:ext>
            </a:extLst>
          </p:cNvPr>
          <p:cNvSpPr txBox="1"/>
          <p:nvPr/>
        </p:nvSpPr>
        <p:spPr>
          <a:xfrm>
            <a:off x="8410754" y="2327492"/>
            <a:ext cx="3441940" cy="830997"/>
          </a:xfrm>
          <a:prstGeom prst="rect">
            <a:avLst/>
          </a:prstGeom>
          <a:noFill/>
        </p:spPr>
        <p:txBody>
          <a:bodyPr wrap="square">
            <a:spAutoFit/>
          </a:bodyPr>
          <a:lstStyle/>
          <a:p>
            <a:pPr algn="ctr"/>
            <a:r>
              <a:rPr lang="en-US" sz="2400" dirty="0"/>
              <a:t>Contractor </a:t>
            </a:r>
            <a:br>
              <a:rPr lang="en-US" sz="2400" dirty="0"/>
            </a:br>
            <a:r>
              <a:rPr lang="en-US" sz="2400" dirty="0"/>
              <a:t>(+ CERN supervision)</a:t>
            </a:r>
            <a:endParaRPr lang="en-GB" sz="2400" dirty="0"/>
          </a:p>
        </p:txBody>
      </p:sp>
      <p:sp>
        <p:nvSpPr>
          <p:cNvPr id="12" name="Arrow: Down 11">
            <a:extLst>
              <a:ext uri="{FF2B5EF4-FFF2-40B4-BE49-F238E27FC236}">
                <a16:creationId xmlns:a16="http://schemas.microsoft.com/office/drawing/2014/main" id="{01542DF8-21E2-C83B-4078-5395009C9130}"/>
              </a:ext>
            </a:extLst>
          </p:cNvPr>
          <p:cNvSpPr/>
          <p:nvPr/>
        </p:nvSpPr>
        <p:spPr>
          <a:xfrm>
            <a:off x="10029703" y="1275277"/>
            <a:ext cx="204040" cy="1148949"/>
          </a:xfrm>
          <a:prstGeom prst="down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TextBox 12">
            <a:extLst>
              <a:ext uri="{FF2B5EF4-FFF2-40B4-BE49-F238E27FC236}">
                <a16:creationId xmlns:a16="http://schemas.microsoft.com/office/drawing/2014/main" id="{6E88F0D0-1203-9A85-CF4D-5536166E973A}"/>
              </a:ext>
            </a:extLst>
          </p:cNvPr>
          <p:cNvSpPr txBox="1"/>
          <p:nvPr/>
        </p:nvSpPr>
        <p:spPr>
          <a:xfrm>
            <a:off x="10214131" y="1516790"/>
            <a:ext cx="1234042" cy="369332"/>
          </a:xfrm>
          <a:prstGeom prst="rect">
            <a:avLst/>
          </a:prstGeom>
          <a:noFill/>
        </p:spPr>
        <p:txBody>
          <a:bodyPr wrap="square">
            <a:spAutoFit/>
          </a:bodyPr>
          <a:lstStyle/>
          <a:p>
            <a:pPr algn="ctr"/>
            <a:r>
              <a:rPr lang="en-US" dirty="0"/>
              <a:t>contract</a:t>
            </a:r>
            <a:endParaRPr lang="en-GB" sz="2000" dirty="0"/>
          </a:p>
        </p:txBody>
      </p:sp>
      <p:sp>
        <p:nvSpPr>
          <p:cNvPr id="3" name="TextBox 2">
            <a:extLst>
              <a:ext uri="{FF2B5EF4-FFF2-40B4-BE49-F238E27FC236}">
                <a16:creationId xmlns:a16="http://schemas.microsoft.com/office/drawing/2014/main" id="{8100C7F3-012B-AE9B-AEC0-5C41B2C5DC9B}"/>
              </a:ext>
            </a:extLst>
          </p:cNvPr>
          <p:cNvSpPr txBox="1"/>
          <p:nvPr/>
        </p:nvSpPr>
        <p:spPr>
          <a:xfrm>
            <a:off x="9122957" y="5144891"/>
            <a:ext cx="2794959" cy="707886"/>
          </a:xfrm>
          <a:prstGeom prst="rect">
            <a:avLst/>
          </a:prstGeom>
          <a:noFill/>
        </p:spPr>
        <p:txBody>
          <a:bodyPr wrap="square">
            <a:spAutoFit/>
          </a:bodyPr>
          <a:lstStyle/>
          <a:p>
            <a:pPr algn="ctr"/>
            <a:r>
              <a:rPr lang="en-US" sz="2000" dirty="0"/>
              <a:t>…16 milestones, 10 project reviews!!</a:t>
            </a:r>
            <a:endParaRPr lang="en-GB" sz="2400" dirty="0"/>
          </a:p>
        </p:txBody>
      </p:sp>
      <p:sp>
        <p:nvSpPr>
          <p:cNvPr id="19" name="Title 6">
            <a:extLst>
              <a:ext uri="{FF2B5EF4-FFF2-40B4-BE49-F238E27FC236}">
                <a16:creationId xmlns:a16="http://schemas.microsoft.com/office/drawing/2014/main" id="{FACF069C-57A2-4A2F-B945-43D923FD7FC5}"/>
              </a:ext>
            </a:extLst>
          </p:cNvPr>
          <p:cNvSpPr txBox="1">
            <a:spLocks/>
          </p:cNvSpPr>
          <p:nvPr/>
        </p:nvSpPr>
        <p:spPr>
          <a:xfrm>
            <a:off x="407202" y="120903"/>
            <a:ext cx="10888661" cy="510656"/>
          </a:xfrm>
          <a:prstGeom prst="rect">
            <a:avLst/>
          </a:prstGeom>
          <a:solidFill>
            <a:schemeClr val="bg1"/>
          </a:solidFill>
        </p:spPr>
        <p:txBody>
          <a:bodyPr vert="horz" lIns="0" tIns="0" rIns="0" bIns="0" rtlCol="0" anchor="t" anchorCtr="0">
            <a:noAutofit/>
          </a:bodyPr>
          <a:lst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a:lstStyle>
          <a:p>
            <a:r>
              <a:rPr lang="en-US" sz="2800" dirty="0"/>
              <a:t>3. AAr cryogenics – project development</a:t>
            </a:r>
            <a:endParaRPr lang="en-GB" sz="2800" u="sng" dirty="0"/>
          </a:p>
        </p:txBody>
      </p:sp>
    </p:spTree>
    <p:extLst>
      <p:ext uri="{BB962C8B-B14F-4D97-AF65-F5344CB8AC3E}">
        <p14:creationId xmlns:p14="http://schemas.microsoft.com/office/powerpoint/2010/main" val="19100783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1">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1">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1">
                                            <p:txEl>
                                              <p:pRg st="3" end="3"/>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4"/>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2"/>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1">
                                            <p:txEl>
                                              <p:pRg st="4" end="4"/>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1">
                                            <p:txEl>
                                              <p:pRg st="5" end="5"/>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11">
                                            <p:txEl>
                                              <p:pRg st="6" end="6"/>
                                            </p:txEl>
                                          </p:spTgt>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11">
                                            <p:txEl>
                                              <p:pRg st="7" end="7"/>
                                            </p:txEl>
                                          </p:spTgt>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11">
                                            <p:txEl>
                                              <p:pRg st="8" end="8"/>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1">
                                            <p:txEl>
                                              <p:pRg st="9" end="9"/>
                                            </p:txEl>
                                          </p:spTgt>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11">
                                            <p:txEl>
                                              <p:pRg st="10" end="10"/>
                                            </p:txEl>
                                          </p:spTgt>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11">
                                            <p:txEl>
                                              <p:pRg st="11" end="11"/>
                                            </p:txEl>
                                          </p:spTgt>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11">
                                            <p:txEl>
                                              <p:pRg st="12" end="12"/>
                                            </p:txEl>
                                          </p:spTgt>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11">
                                            <p:txEl>
                                              <p:pRg st="13" end="13"/>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10"/>
                                        </p:tgtEl>
                                        <p:attrNameLst>
                                          <p:attrName>style.visibility</p:attrName>
                                        </p:attrNameLst>
                                      </p:cBhvr>
                                      <p:to>
                                        <p:strVal val="visible"/>
                                      </p:to>
                                    </p:set>
                                  </p:childTnLst>
                                </p:cTn>
                              </p:par>
                              <p:par>
                                <p:cTn id="47" presetID="1" presetClass="entr" presetSubtype="0" fill="hold" grpId="0" nodeType="withEffect">
                                  <p:stCondLst>
                                    <p:cond delay="0"/>
                                  </p:stCondLst>
                                  <p:childTnLst>
                                    <p:set>
                                      <p:cBhvr>
                                        <p:cTn id="48" dur="1" fill="hold">
                                          <p:stCondLst>
                                            <p:cond delay="0"/>
                                          </p:stCondLst>
                                        </p:cTn>
                                        <p:tgtEl>
                                          <p:spTgt spid="9"/>
                                        </p:tgtEl>
                                        <p:attrNameLst>
                                          <p:attrName>style.visibility</p:attrName>
                                        </p:attrNameLst>
                                      </p:cBhvr>
                                      <p:to>
                                        <p:strVal val="visible"/>
                                      </p:to>
                                    </p:set>
                                  </p:childTnLst>
                                </p:cTn>
                              </p:par>
                            </p:childTnLst>
                          </p:cTn>
                        </p:par>
                      </p:childTnLst>
                    </p:cTn>
                  </p:par>
                  <p:par>
                    <p:cTn id="49" fill="hold">
                      <p:stCondLst>
                        <p:cond delay="indefinite"/>
                      </p:stCondLst>
                      <p:childTnLst>
                        <p:par>
                          <p:cTn id="50" fill="hold">
                            <p:stCondLst>
                              <p:cond delay="0"/>
                            </p:stCondLst>
                            <p:childTnLst>
                              <p:par>
                                <p:cTn id="51" presetID="1" presetClass="entr" presetSubtype="0" fill="hold" grpId="0" nodeType="clickEffect">
                                  <p:stCondLst>
                                    <p:cond delay="0"/>
                                  </p:stCondLst>
                                  <p:childTnLst>
                                    <p:set>
                                      <p:cBhvr>
                                        <p:cTn id="52" dur="1" fill="hold">
                                          <p:stCondLst>
                                            <p:cond delay="0"/>
                                          </p:stCondLst>
                                        </p:cTn>
                                        <p:tgtEl>
                                          <p:spTgt spid="12"/>
                                        </p:tgtEl>
                                        <p:attrNameLst>
                                          <p:attrName>style.visibility</p:attrName>
                                        </p:attrNameLst>
                                      </p:cBhvr>
                                      <p:to>
                                        <p:strVal val="visible"/>
                                      </p:to>
                                    </p:set>
                                  </p:childTnLst>
                                </p:cTn>
                              </p:par>
                              <p:par>
                                <p:cTn id="53" presetID="1" presetClass="entr" presetSubtype="0" fill="hold" grpId="0" nodeType="withEffect">
                                  <p:stCondLst>
                                    <p:cond delay="0"/>
                                  </p:stCondLst>
                                  <p:childTnLst>
                                    <p:set>
                                      <p:cBhvr>
                                        <p:cTn id="54" dur="1" fill="hold">
                                          <p:stCondLst>
                                            <p:cond delay="0"/>
                                          </p:stCondLst>
                                        </p:cTn>
                                        <p:tgtEl>
                                          <p:spTgt spid="13"/>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grpId="0" nodeType="clickEffect">
                                  <p:stCondLst>
                                    <p:cond delay="0"/>
                                  </p:stCondLst>
                                  <p:childTnLst>
                                    <p:set>
                                      <p:cBhvr>
                                        <p:cTn id="58"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uiExpand="1" build="p"/>
      <p:bldP spid="2" grpId="0" animBg="1"/>
      <p:bldP spid="4" grpId="0"/>
      <p:bldP spid="9" grpId="0" animBg="1"/>
      <p:bldP spid="10" grpId="0"/>
      <p:bldP spid="12" grpId="0" animBg="1"/>
      <p:bldP spid="13" grpId="0"/>
      <p:bldP spid="3" grpId="0"/>
    </p:bld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Content Placeholder 10">
            <a:extLst>
              <a:ext uri="{FF2B5EF4-FFF2-40B4-BE49-F238E27FC236}">
                <a16:creationId xmlns:a16="http://schemas.microsoft.com/office/drawing/2014/main" id="{8D77E239-DBAA-4744-061A-46636C18733D}"/>
              </a:ext>
            </a:extLst>
          </p:cNvPr>
          <p:cNvSpPr>
            <a:spLocks noGrp="1"/>
          </p:cNvSpPr>
          <p:nvPr>
            <p:ph idx="1"/>
          </p:nvPr>
        </p:nvSpPr>
        <p:spPr>
          <a:xfrm>
            <a:off x="407989" y="718967"/>
            <a:ext cx="11444705" cy="5309918"/>
          </a:xfrm>
        </p:spPr>
        <p:txBody>
          <a:bodyPr>
            <a:normAutofit/>
          </a:bodyPr>
          <a:lstStyle/>
          <a:p>
            <a:pPr marL="457200" indent="-457200">
              <a:buFont typeface="+mj-lt"/>
              <a:buAutoNum type="arabicPeriod"/>
            </a:pPr>
            <a:r>
              <a:rPr lang="en-US" sz="2000" dirty="0"/>
              <a:t>System specifications</a:t>
            </a:r>
          </a:p>
          <a:p>
            <a:pPr marL="742950" lvl="1" indent="-457200">
              <a:buFont typeface="+mj-lt"/>
              <a:buAutoNum type="romanLcPeriod"/>
            </a:pPr>
            <a:r>
              <a:rPr lang="en-GB" sz="1600" dirty="0"/>
              <a:t>Technical specifications</a:t>
            </a:r>
          </a:p>
          <a:p>
            <a:pPr marL="742950" lvl="1" indent="-457200">
              <a:buFont typeface="+mj-lt"/>
              <a:buAutoNum type="romanLcPeriod"/>
            </a:pPr>
            <a:r>
              <a:rPr lang="en-GB" sz="1600" dirty="0"/>
              <a:t>Process specifications (ICD, P&amp;ID, PFD, procedures)</a:t>
            </a:r>
          </a:p>
          <a:p>
            <a:pPr marL="742950" lvl="1" indent="-457200">
              <a:buFont typeface="+mj-lt"/>
              <a:buAutoNum type="romanLcPeriod"/>
            </a:pPr>
            <a:r>
              <a:rPr lang="en-GB" sz="1600" dirty="0"/>
              <a:t>Project management (WBS, schedule)</a:t>
            </a:r>
          </a:p>
          <a:p>
            <a:pPr marL="457200" indent="-457200">
              <a:buFont typeface="+mj-lt"/>
              <a:buAutoNum type="arabicPeriod"/>
            </a:pPr>
            <a:r>
              <a:rPr lang="en-US" sz="2000" dirty="0"/>
              <a:t>Contract deliverables (pt. 1 – supply)</a:t>
            </a:r>
          </a:p>
          <a:p>
            <a:pPr marL="742950" lvl="1" indent="-457200">
              <a:buFont typeface="+mj-lt"/>
              <a:buAutoNum type="romanLcPeriod"/>
            </a:pPr>
            <a:r>
              <a:rPr lang="en-US" sz="1600" dirty="0"/>
              <a:t>KoM</a:t>
            </a:r>
            <a:r>
              <a:rPr lang="en-US" sz="1600" dirty="0">
                <a:latin typeface="Arial" panose="020B0604020202020204" pitchFamily="34" charset="0"/>
                <a:cs typeface="Arial" panose="020B0604020202020204" pitchFamily="34" charset="0"/>
              </a:rPr>
              <a:t> →</a:t>
            </a:r>
            <a:r>
              <a:rPr lang="en-US" sz="1600" dirty="0"/>
              <a:t> list of standards</a:t>
            </a:r>
          </a:p>
          <a:p>
            <a:pPr marL="742950" lvl="1" indent="-457200">
              <a:buFont typeface="+mj-lt"/>
              <a:buAutoNum type="romanLcPeriod"/>
            </a:pPr>
            <a:r>
              <a:rPr lang="en-US" sz="1600" dirty="0"/>
              <a:t>PDR (4 off)</a:t>
            </a:r>
            <a:r>
              <a:rPr lang="en-US" sz="1600" dirty="0">
                <a:latin typeface="Arial" panose="020B0604020202020204" pitchFamily="34" charset="0"/>
                <a:cs typeface="Arial" panose="020B0604020202020204" pitchFamily="34" charset="0"/>
              </a:rPr>
              <a:t> →</a:t>
            </a:r>
            <a:r>
              <a:rPr lang="en-US" sz="1600" dirty="0"/>
              <a:t> list of matl., parts, and instruments; preliminary 2D/3D CAD files; preliminary FEM reports; heat load calcs; pressure drop calcs; conductance report; SV sizing; etc.</a:t>
            </a:r>
          </a:p>
          <a:p>
            <a:pPr marL="742950" lvl="1" indent="-457200">
              <a:buFont typeface="+mj-lt"/>
              <a:buAutoNum type="romanLcPeriod"/>
            </a:pPr>
            <a:r>
              <a:rPr lang="en-US" sz="1600" dirty="0"/>
              <a:t>FDR (4 off)</a:t>
            </a:r>
            <a:r>
              <a:rPr lang="en-US" sz="1600" dirty="0">
                <a:latin typeface="Arial" panose="020B0604020202020204" pitchFamily="34" charset="0"/>
                <a:cs typeface="Arial" panose="020B0604020202020204" pitchFamily="34" charset="0"/>
              </a:rPr>
              <a:t> →</a:t>
            </a:r>
            <a:r>
              <a:rPr lang="en-US" sz="1600" dirty="0"/>
              <a:t> final list of standards, matl. specs, parts &amp; instruments; final 2D/3D files; final FEM reports; final location &amp; size of SV; conceptual assembly plan; tools for transport &amp; installation; test procedures</a:t>
            </a:r>
          </a:p>
          <a:p>
            <a:pPr marL="742950" lvl="1" indent="-457200">
              <a:buFont typeface="+mj-lt"/>
              <a:buAutoNum type="romanLcPeriod"/>
            </a:pPr>
            <a:r>
              <a:rPr lang="en-US" sz="1600" dirty="0"/>
              <a:t>FAT (5 off)</a:t>
            </a:r>
            <a:r>
              <a:rPr lang="en-US" sz="1600" dirty="0">
                <a:latin typeface="Arial" panose="020B0604020202020204" pitchFamily="34" charset="0"/>
                <a:cs typeface="Arial" panose="020B0604020202020204" pitchFamily="34" charset="0"/>
              </a:rPr>
              <a:t> →</a:t>
            </a:r>
            <a:r>
              <a:rPr lang="en-US" sz="1600" dirty="0"/>
              <a:t> FAT report, list of fabrication standards; fabrication/assembly drawings; control procedures (fabrication, FAT, inspection, etc.), manufacturing/inspection plans (MIP); welding plan; cleanliness plan</a:t>
            </a:r>
          </a:p>
          <a:p>
            <a:pPr marL="742950" lvl="1" indent="-457200">
              <a:buFont typeface="+mj-lt"/>
              <a:buAutoNum type="romanLcPeriod"/>
            </a:pPr>
            <a:r>
              <a:rPr lang="en-US" sz="1600" dirty="0"/>
              <a:t>IRR </a:t>
            </a:r>
            <a:r>
              <a:rPr lang="en-US" sz="1600" dirty="0">
                <a:latin typeface="Arial" panose="020B0604020202020204" pitchFamily="34" charset="0"/>
                <a:cs typeface="Arial" panose="020B0604020202020204" pitchFamily="34" charset="0"/>
              </a:rPr>
              <a:t>→ list of installation standards, as built 3D models, P&amp;IDs, control procedures (installation, inspection, etc.), MIP for installation, welding plan, prevention plan, risk assessment, etc.</a:t>
            </a:r>
            <a:endParaRPr lang="en-US" sz="1600" dirty="0"/>
          </a:p>
          <a:p>
            <a:pPr marL="742950" lvl="1" indent="-457200">
              <a:buFont typeface="+mj-lt"/>
              <a:buAutoNum type="romanLcPeriod"/>
            </a:pPr>
            <a:r>
              <a:rPr lang="en-US" sz="1600" dirty="0"/>
              <a:t>WAT &amp;  test review </a:t>
            </a:r>
            <a:r>
              <a:rPr lang="en-US" sz="1600" dirty="0">
                <a:latin typeface="Arial" panose="020B0604020202020204" pitchFamily="34" charset="0"/>
                <a:cs typeface="Arial" panose="020B0604020202020204" pitchFamily="34" charset="0"/>
              </a:rPr>
              <a:t>→</a:t>
            </a:r>
            <a:r>
              <a:rPr lang="en-US" sz="1600" dirty="0"/>
              <a:t> WAT report, acceptance procedures, control reports &amp; certificates (installation, inspection), etc. </a:t>
            </a:r>
          </a:p>
          <a:p>
            <a:pPr marL="285750" lvl="1" indent="0">
              <a:buNone/>
            </a:pPr>
            <a:endParaRPr lang="en-US" dirty="0"/>
          </a:p>
          <a:p>
            <a:endParaRPr lang="en-GB" dirty="0"/>
          </a:p>
        </p:txBody>
      </p:sp>
      <p:sp>
        <p:nvSpPr>
          <p:cNvPr id="5" name="Date Placeholder 4">
            <a:extLst>
              <a:ext uri="{FF2B5EF4-FFF2-40B4-BE49-F238E27FC236}">
                <a16:creationId xmlns:a16="http://schemas.microsoft.com/office/drawing/2014/main" id="{8FA8D49E-1D52-5B5C-7210-02913401C1D9}"/>
              </a:ext>
            </a:extLst>
          </p:cNvPr>
          <p:cNvSpPr>
            <a:spLocks noGrp="1"/>
          </p:cNvSpPr>
          <p:nvPr>
            <p:ph type="dt" sz="half" idx="10"/>
          </p:nvPr>
        </p:nvSpPr>
        <p:spPr/>
        <p:txBody>
          <a:bodyPr/>
          <a:lstStyle/>
          <a:p>
            <a:fld id="{89A83A09-9AFD-C14A-9C29-D6392D85326F}" type="datetime3">
              <a:rPr lang="en-US" smtClean="0"/>
              <a:t>28 May 2024</a:t>
            </a:fld>
            <a:endParaRPr lang="en-US" dirty="0"/>
          </a:p>
        </p:txBody>
      </p:sp>
      <p:sp>
        <p:nvSpPr>
          <p:cNvPr id="6" name="Footer Placeholder 5">
            <a:extLst>
              <a:ext uri="{FF2B5EF4-FFF2-40B4-BE49-F238E27FC236}">
                <a16:creationId xmlns:a16="http://schemas.microsoft.com/office/drawing/2014/main" id="{0C57EB4A-8184-6ECF-5FD8-05B81614FCA0}"/>
              </a:ext>
            </a:extLst>
          </p:cNvPr>
          <p:cNvSpPr>
            <a:spLocks noGrp="1"/>
          </p:cNvSpPr>
          <p:nvPr>
            <p:ph type="ftr" sz="quarter" idx="11"/>
          </p:nvPr>
        </p:nvSpPr>
        <p:spPr/>
        <p:txBody>
          <a:bodyPr/>
          <a:lstStyle/>
          <a:p>
            <a:r>
              <a:rPr lang="en-US"/>
              <a:t>Presenter | Presentation Title</a:t>
            </a:r>
            <a:endParaRPr lang="en-US" dirty="0"/>
          </a:p>
        </p:txBody>
      </p:sp>
      <p:sp>
        <p:nvSpPr>
          <p:cNvPr id="7" name="Slide Number Placeholder 6">
            <a:extLst>
              <a:ext uri="{FF2B5EF4-FFF2-40B4-BE49-F238E27FC236}">
                <a16:creationId xmlns:a16="http://schemas.microsoft.com/office/drawing/2014/main" id="{D520C4DF-2B38-8CCC-0C9A-D8E1D9517AA7}"/>
              </a:ext>
            </a:extLst>
          </p:cNvPr>
          <p:cNvSpPr>
            <a:spLocks noGrp="1"/>
          </p:cNvSpPr>
          <p:nvPr>
            <p:ph type="sldNum" sz="quarter" idx="12"/>
          </p:nvPr>
        </p:nvSpPr>
        <p:spPr/>
        <p:txBody>
          <a:bodyPr/>
          <a:lstStyle/>
          <a:p>
            <a:fld id="{36B5EA5A-BC32-A742-B11B-8E7414D5B535}" type="slidenum">
              <a:rPr lang="en-US" smtClean="0"/>
              <a:pPr/>
              <a:t>56</a:t>
            </a:fld>
            <a:endParaRPr lang="en-US" dirty="0"/>
          </a:p>
        </p:txBody>
      </p:sp>
      <p:sp>
        <p:nvSpPr>
          <p:cNvPr id="2" name="Rectangle 1">
            <a:extLst>
              <a:ext uri="{FF2B5EF4-FFF2-40B4-BE49-F238E27FC236}">
                <a16:creationId xmlns:a16="http://schemas.microsoft.com/office/drawing/2014/main" id="{E1C29BC4-6C49-4C48-D6D0-9090B93D777D}"/>
              </a:ext>
            </a:extLst>
          </p:cNvPr>
          <p:cNvSpPr/>
          <p:nvPr/>
        </p:nvSpPr>
        <p:spPr>
          <a:xfrm>
            <a:off x="244415" y="631559"/>
            <a:ext cx="11703170" cy="1428100"/>
          </a:xfrm>
          <a:prstGeom prst="rect">
            <a:avLst/>
          </a:prstGeom>
          <a:noFill/>
          <a:ln w="19050">
            <a:solidFill>
              <a:srgbClr val="7030A0"/>
            </a:solidFill>
            <a:prstDash val="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9" name="Rectangle 8">
            <a:extLst>
              <a:ext uri="{FF2B5EF4-FFF2-40B4-BE49-F238E27FC236}">
                <a16:creationId xmlns:a16="http://schemas.microsoft.com/office/drawing/2014/main" id="{431EC237-F11D-58C0-F584-1D9FF6C6CE7E}"/>
              </a:ext>
            </a:extLst>
          </p:cNvPr>
          <p:cNvSpPr/>
          <p:nvPr/>
        </p:nvSpPr>
        <p:spPr>
          <a:xfrm>
            <a:off x="244415" y="2118358"/>
            <a:ext cx="11703170" cy="3763882"/>
          </a:xfrm>
          <a:prstGeom prst="rect">
            <a:avLst/>
          </a:prstGeom>
          <a:noFill/>
          <a:ln w="19050">
            <a:solidFill>
              <a:schemeClr val="tx1"/>
            </a:solidFill>
            <a:prstDash val="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 name="TextBox 2">
            <a:extLst>
              <a:ext uri="{FF2B5EF4-FFF2-40B4-BE49-F238E27FC236}">
                <a16:creationId xmlns:a16="http://schemas.microsoft.com/office/drawing/2014/main" id="{A0C96E8C-2500-F4E0-AF4E-7C28F0C75BF1}"/>
              </a:ext>
            </a:extLst>
          </p:cNvPr>
          <p:cNvSpPr txBox="1"/>
          <p:nvPr/>
        </p:nvSpPr>
        <p:spPr>
          <a:xfrm>
            <a:off x="9040318" y="777846"/>
            <a:ext cx="2182811" cy="830997"/>
          </a:xfrm>
          <a:prstGeom prst="rect">
            <a:avLst/>
          </a:prstGeom>
          <a:noFill/>
        </p:spPr>
        <p:txBody>
          <a:bodyPr wrap="square">
            <a:spAutoFit/>
          </a:bodyPr>
          <a:lstStyle/>
          <a:p>
            <a:pPr algn="ctr"/>
            <a:r>
              <a:rPr lang="en-US" sz="2400" dirty="0">
                <a:solidFill>
                  <a:srgbClr val="7030A0"/>
                </a:solidFill>
              </a:rPr>
              <a:t>CERN</a:t>
            </a:r>
            <a:r>
              <a:rPr lang="en-GB" sz="2400" dirty="0">
                <a:solidFill>
                  <a:srgbClr val="7030A0"/>
                </a:solidFill>
              </a:rPr>
              <a:t> to Contractor</a:t>
            </a:r>
            <a:endParaRPr lang="en-US" sz="2000" dirty="0">
              <a:solidFill>
                <a:srgbClr val="7030A0"/>
              </a:solidFill>
            </a:endParaRPr>
          </a:p>
        </p:txBody>
      </p:sp>
      <p:sp>
        <p:nvSpPr>
          <p:cNvPr id="14" name="TextBox 13">
            <a:extLst>
              <a:ext uri="{FF2B5EF4-FFF2-40B4-BE49-F238E27FC236}">
                <a16:creationId xmlns:a16="http://schemas.microsoft.com/office/drawing/2014/main" id="{9F6F7AFD-2F81-802E-C738-23398A629595}"/>
              </a:ext>
            </a:extLst>
          </p:cNvPr>
          <p:cNvSpPr txBox="1"/>
          <p:nvPr/>
        </p:nvSpPr>
        <p:spPr>
          <a:xfrm>
            <a:off x="8410754" y="2196770"/>
            <a:ext cx="3441940" cy="461665"/>
          </a:xfrm>
          <a:prstGeom prst="rect">
            <a:avLst/>
          </a:prstGeom>
          <a:noFill/>
        </p:spPr>
        <p:txBody>
          <a:bodyPr wrap="square">
            <a:spAutoFit/>
          </a:bodyPr>
          <a:lstStyle/>
          <a:p>
            <a:pPr algn="ctr"/>
            <a:r>
              <a:rPr lang="en-US" sz="2400" dirty="0"/>
              <a:t>Contractor to CERN</a:t>
            </a:r>
            <a:endParaRPr lang="en-GB" sz="2400" dirty="0"/>
          </a:p>
        </p:txBody>
      </p:sp>
      <p:sp>
        <p:nvSpPr>
          <p:cNvPr id="13" name="Title 6">
            <a:extLst>
              <a:ext uri="{FF2B5EF4-FFF2-40B4-BE49-F238E27FC236}">
                <a16:creationId xmlns:a16="http://schemas.microsoft.com/office/drawing/2014/main" id="{E7B4A386-B368-A976-0B32-CB5A743F31E2}"/>
              </a:ext>
            </a:extLst>
          </p:cNvPr>
          <p:cNvSpPr txBox="1">
            <a:spLocks/>
          </p:cNvSpPr>
          <p:nvPr/>
        </p:nvSpPr>
        <p:spPr>
          <a:xfrm>
            <a:off x="407202" y="120903"/>
            <a:ext cx="10888661" cy="510656"/>
          </a:xfrm>
          <a:prstGeom prst="rect">
            <a:avLst/>
          </a:prstGeom>
          <a:solidFill>
            <a:schemeClr val="bg1"/>
          </a:solidFill>
        </p:spPr>
        <p:txBody>
          <a:bodyPr vert="horz" lIns="0" tIns="0" rIns="0" bIns="0" rtlCol="0" anchor="t" anchorCtr="0">
            <a:noAutofit/>
          </a:bodyPr>
          <a:lst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a:lstStyle>
          <a:p>
            <a:r>
              <a:rPr lang="en-US" sz="2800" dirty="0"/>
              <a:t>3. AAr cryogenics – project development</a:t>
            </a:r>
            <a:endParaRPr lang="en-GB" sz="2800" u="sng" dirty="0"/>
          </a:p>
        </p:txBody>
      </p:sp>
    </p:spTree>
    <p:extLst>
      <p:ext uri="{BB962C8B-B14F-4D97-AF65-F5344CB8AC3E}">
        <p14:creationId xmlns:p14="http://schemas.microsoft.com/office/powerpoint/2010/main" val="14235260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1">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1">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1">
                                            <p:txEl>
                                              <p:pRg st="3" end="3"/>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11">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1">
                                            <p:txEl>
                                              <p:pRg st="5" end="5"/>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1">
                                            <p:txEl>
                                              <p:pRg st="6" end="6"/>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1">
                                            <p:txEl>
                                              <p:pRg st="7" end="7"/>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1">
                                            <p:txEl>
                                              <p:pRg st="8" end="8"/>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11">
                                            <p:txEl>
                                              <p:pRg st="9" end="9"/>
                                            </p:txEl>
                                          </p:spTgt>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11">
                                            <p:txEl>
                                              <p:pRg st="10" end="10"/>
                                            </p:tx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2"/>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3"/>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9"/>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uiExpand="1" build="p"/>
      <p:bldP spid="2" grpId="0" animBg="1"/>
      <p:bldP spid="9" grpId="0" animBg="1"/>
      <p:bldP spid="3" grpId="0"/>
      <p:bldP spid="14" grpId="0"/>
    </p:bld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Content Placeholder 10">
            <a:extLst>
              <a:ext uri="{FF2B5EF4-FFF2-40B4-BE49-F238E27FC236}">
                <a16:creationId xmlns:a16="http://schemas.microsoft.com/office/drawing/2014/main" id="{8D77E239-DBAA-4744-061A-46636C18733D}"/>
              </a:ext>
            </a:extLst>
          </p:cNvPr>
          <p:cNvSpPr>
            <a:spLocks noGrp="1"/>
          </p:cNvSpPr>
          <p:nvPr>
            <p:ph idx="1"/>
          </p:nvPr>
        </p:nvSpPr>
        <p:spPr>
          <a:xfrm>
            <a:off x="407989" y="717284"/>
            <a:ext cx="11444705" cy="5309918"/>
          </a:xfrm>
        </p:spPr>
        <p:txBody>
          <a:bodyPr>
            <a:normAutofit/>
          </a:bodyPr>
          <a:lstStyle/>
          <a:p>
            <a:pPr marL="457200" indent="-457200">
              <a:buFont typeface="+mj-lt"/>
              <a:buAutoNum type="arabicPeriod"/>
            </a:pPr>
            <a:r>
              <a:rPr lang="en-US" sz="2000" dirty="0"/>
              <a:t>System specifications</a:t>
            </a:r>
          </a:p>
          <a:p>
            <a:pPr marL="742950" lvl="1" indent="-457200">
              <a:buFont typeface="+mj-lt"/>
              <a:buAutoNum type="romanLcPeriod"/>
            </a:pPr>
            <a:r>
              <a:rPr lang="en-GB" sz="1600" dirty="0"/>
              <a:t>Technical specifications</a:t>
            </a:r>
          </a:p>
          <a:p>
            <a:pPr marL="742950" lvl="1" indent="-457200">
              <a:buFont typeface="+mj-lt"/>
              <a:buAutoNum type="romanLcPeriod"/>
            </a:pPr>
            <a:r>
              <a:rPr lang="en-GB" sz="1600" dirty="0"/>
              <a:t>Process specifications (ICD, P&amp;ID, PFD, procedures)</a:t>
            </a:r>
          </a:p>
          <a:p>
            <a:pPr marL="742950" lvl="1" indent="-457200">
              <a:buFont typeface="+mj-lt"/>
              <a:buAutoNum type="romanLcPeriod"/>
            </a:pPr>
            <a:r>
              <a:rPr lang="en-GB" sz="1600" dirty="0"/>
              <a:t>Project management (WBS, schedule)</a:t>
            </a:r>
          </a:p>
          <a:p>
            <a:pPr marL="457200" indent="-457200">
              <a:buFont typeface="+mj-lt"/>
              <a:buAutoNum type="arabicPeriod"/>
            </a:pPr>
            <a:r>
              <a:rPr lang="en-US" sz="2000" dirty="0"/>
              <a:t>Contract deliverables (pt. 2 – performance of contract)</a:t>
            </a:r>
          </a:p>
          <a:p>
            <a:pPr marL="742950" lvl="1" indent="-457200">
              <a:buFont typeface="+mj-lt"/>
              <a:buAutoNum type="romanLcPeriod"/>
            </a:pPr>
            <a:r>
              <a:rPr lang="en-US" sz="1600" dirty="0"/>
              <a:t>KoM</a:t>
            </a:r>
            <a:r>
              <a:rPr lang="en-US" sz="1600" dirty="0">
                <a:latin typeface="Arial" panose="020B0604020202020204" pitchFamily="34" charset="0"/>
                <a:cs typeface="Arial" panose="020B0604020202020204" pitchFamily="34" charset="0"/>
              </a:rPr>
              <a:t> →</a:t>
            </a:r>
            <a:r>
              <a:rPr lang="en-US" sz="1600" dirty="0"/>
              <a:t> quality plan, execution schedule, risk management plan</a:t>
            </a:r>
          </a:p>
          <a:p>
            <a:pPr marL="742950" lvl="1" indent="-457200">
              <a:buFont typeface="+mj-lt"/>
              <a:buAutoNum type="romanLcPeriod"/>
            </a:pPr>
            <a:r>
              <a:rPr lang="en-US" sz="1600" dirty="0"/>
              <a:t>PDR (4 off)</a:t>
            </a:r>
            <a:r>
              <a:rPr lang="en-US" sz="1600" dirty="0">
                <a:latin typeface="Arial" panose="020B0604020202020204" pitchFamily="34" charset="0"/>
                <a:cs typeface="Arial" panose="020B0604020202020204" pitchFamily="34" charset="0"/>
              </a:rPr>
              <a:t> →</a:t>
            </a:r>
            <a:r>
              <a:rPr lang="en-US" sz="1600" dirty="0"/>
              <a:t> quality plan (incl. subcontractors), updated execution schedule, deviation requests</a:t>
            </a:r>
          </a:p>
          <a:p>
            <a:pPr marL="742950" lvl="1" indent="-457200">
              <a:buFont typeface="+mj-lt"/>
              <a:buAutoNum type="romanLcPeriod"/>
            </a:pPr>
            <a:r>
              <a:rPr lang="en-US" sz="1600" dirty="0"/>
              <a:t>FDR (4 off)</a:t>
            </a:r>
            <a:r>
              <a:rPr lang="en-US" sz="1600" dirty="0">
                <a:latin typeface="Arial" panose="020B0604020202020204" pitchFamily="34" charset="0"/>
                <a:cs typeface="Arial" panose="020B0604020202020204" pitchFamily="34" charset="0"/>
              </a:rPr>
              <a:t> →</a:t>
            </a:r>
            <a:r>
              <a:rPr lang="en-US" sz="1600" dirty="0"/>
              <a:t> updated execution schedule, deviation requests, non-conformities</a:t>
            </a:r>
          </a:p>
          <a:p>
            <a:pPr marL="742950" lvl="1" indent="-457200">
              <a:buFont typeface="+mj-lt"/>
              <a:buAutoNum type="romanLcPeriod"/>
            </a:pPr>
            <a:r>
              <a:rPr lang="en-US" sz="1600" dirty="0"/>
              <a:t>MRR</a:t>
            </a:r>
            <a:r>
              <a:rPr lang="en-US" sz="1600" dirty="0">
                <a:latin typeface="Arial" panose="020B0604020202020204" pitchFamily="34" charset="0"/>
                <a:cs typeface="Arial" panose="020B0604020202020204" pitchFamily="34" charset="0"/>
              </a:rPr>
              <a:t> →</a:t>
            </a:r>
            <a:r>
              <a:rPr lang="en-US" sz="1600" dirty="0"/>
              <a:t> manufacturing quality plan, updated execution schedule, hazard analysis/risk assessment</a:t>
            </a:r>
          </a:p>
          <a:p>
            <a:pPr marL="742950" lvl="1" indent="-457200">
              <a:buFont typeface="+mj-lt"/>
              <a:buAutoNum type="romanLcPeriod"/>
            </a:pPr>
            <a:r>
              <a:rPr lang="en-US" sz="1600" dirty="0"/>
              <a:t>FAT (5 off)</a:t>
            </a:r>
            <a:r>
              <a:rPr lang="en-US" sz="1600" dirty="0">
                <a:latin typeface="Arial" panose="020B0604020202020204" pitchFamily="34" charset="0"/>
                <a:cs typeface="Arial" panose="020B0604020202020204" pitchFamily="34" charset="0"/>
              </a:rPr>
              <a:t> →</a:t>
            </a:r>
            <a:r>
              <a:rPr lang="en-US" sz="1600" dirty="0"/>
              <a:t> deviation requests, non-conformities</a:t>
            </a:r>
          </a:p>
          <a:p>
            <a:pPr marL="742950" lvl="1" indent="-457200">
              <a:buFont typeface="+mj-lt"/>
              <a:buAutoNum type="romanLcPeriod"/>
            </a:pPr>
            <a:r>
              <a:rPr lang="en-US" sz="1600" dirty="0"/>
              <a:t>DRR </a:t>
            </a:r>
            <a:r>
              <a:rPr lang="en-US" sz="1600" dirty="0">
                <a:latin typeface="Arial" panose="020B0604020202020204" pitchFamily="34" charset="0"/>
                <a:cs typeface="Arial" panose="020B0604020202020204" pitchFamily="34" charset="0"/>
              </a:rPr>
              <a:t>→ packing list, release note, transport schedule</a:t>
            </a:r>
            <a:endParaRPr lang="en-US" sz="1600" dirty="0"/>
          </a:p>
          <a:p>
            <a:pPr marL="742950" lvl="1" indent="-457200">
              <a:buFont typeface="+mj-lt"/>
              <a:buAutoNum type="romanLcPeriod"/>
            </a:pPr>
            <a:r>
              <a:rPr lang="en-US" sz="1600" dirty="0"/>
              <a:t>IRR </a:t>
            </a:r>
            <a:r>
              <a:rPr lang="en-US" sz="1600" dirty="0">
                <a:latin typeface="Arial" panose="020B0604020202020204" pitchFamily="34" charset="0"/>
                <a:cs typeface="Arial" panose="020B0604020202020204" pitchFamily="34" charset="0"/>
              </a:rPr>
              <a:t>→ installation quality plan, execution schedule, H&amp;S protection plan</a:t>
            </a:r>
          </a:p>
          <a:p>
            <a:pPr marL="742950" lvl="1" indent="-457200">
              <a:buFont typeface="+mj-lt"/>
              <a:buAutoNum type="romanLcPeriod"/>
            </a:pPr>
            <a:r>
              <a:rPr lang="en-US" sz="1600" dirty="0">
                <a:latin typeface="Arial" panose="020B0604020202020204" pitchFamily="34" charset="0"/>
                <a:cs typeface="Arial" panose="020B0604020202020204" pitchFamily="34" charset="0"/>
              </a:rPr>
              <a:t>WAT → WAT release note, deviation requests, non-conformities</a:t>
            </a:r>
          </a:p>
          <a:p>
            <a:pPr marL="742950" lvl="1" indent="-457200">
              <a:buFont typeface="+mj-lt"/>
              <a:buAutoNum type="romanLcPeriod"/>
            </a:pPr>
            <a:r>
              <a:rPr lang="en-US" sz="1600" dirty="0">
                <a:latin typeface="Arial" panose="020B0604020202020204" pitchFamily="34" charset="0"/>
                <a:cs typeface="Arial" panose="020B0604020202020204" pitchFamily="34" charset="0"/>
              </a:rPr>
              <a:t>CAT → CAT release note, guarantee/warranty certificate, final QP, execution schedule, H&amp;S protection plan, deviation requests &amp; non-conformities</a:t>
            </a:r>
            <a:endParaRPr lang="en-US" sz="1600" dirty="0"/>
          </a:p>
          <a:p>
            <a:pPr marL="742950" lvl="1" indent="-457200">
              <a:buFont typeface="+mj-lt"/>
              <a:buAutoNum type="romanLcPeriod"/>
            </a:pPr>
            <a:endParaRPr lang="en-US" dirty="0"/>
          </a:p>
          <a:p>
            <a:pPr marL="285750" lvl="1" indent="0">
              <a:buNone/>
            </a:pPr>
            <a:endParaRPr lang="en-US" dirty="0"/>
          </a:p>
          <a:p>
            <a:endParaRPr lang="en-GB" dirty="0"/>
          </a:p>
        </p:txBody>
      </p:sp>
      <p:sp>
        <p:nvSpPr>
          <p:cNvPr id="5" name="Date Placeholder 4">
            <a:extLst>
              <a:ext uri="{FF2B5EF4-FFF2-40B4-BE49-F238E27FC236}">
                <a16:creationId xmlns:a16="http://schemas.microsoft.com/office/drawing/2014/main" id="{8FA8D49E-1D52-5B5C-7210-02913401C1D9}"/>
              </a:ext>
            </a:extLst>
          </p:cNvPr>
          <p:cNvSpPr>
            <a:spLocks noGrp="1"/>
          </p:cNvSpPr>
          <p:nvPr>
            <p:ph type="dt" sz="half" idx="10"/>
          </p:nvPr>
        </p:nvSpPr>
        <p:spPr/>
        <p:txBody>
          <a:bodyPr/>
          <a:lstStyle/>
          <a:p>
            <a:fld id="{89A83A09-9AFD-C14A-9C29-D6392D85326F}" type="datetime3">
              <a:rPr lang="en-US" smtClean="0"/>
              <a:t>28 May 2024</a:t>
            </a:fld>
            <a:endParaRPr lang="en-US" dirty="0"/>
          </a:p>
        </p:txBody>
      </p:sp>
      <p:sp>
        <p:nvSpPr>
          <p:cNvPr id="6" name="Footer Placeholder 5">
            <a:extLst>
              <a:ext uri="{FF2B5EF4-FFF2-40B4-BE49-F238E27FC236}">
                <a16:creationId xmlns:a16="http://schemas.microsoft.com/office/drawing/2014/main" id="{0C57EB4A-8184-6ECF-5FD8-05B81614FCA0}"/>
              </a:ext>
            </a:extLst>
          </p:cNvPr>
          <p:cNvSpPr>
            <a:spLocks noGrp="1"/>
          </p:cNvSpPr>
          <p:nvPr>
            <p:ph type="ftr" sz="quarter" idx="11"/>
          </p:nvPr>
        </p:nvSpPr>
        <p:spPr/>
        <p:txBody>
          <a:bodyPr/>
          <a:lstStyle/>
          <a:p>
            <a:r>
              <a:rPr lang="en-US"/>
              <a:t>Presenter | Presentation Title</a:t>
            </a:r>
            <a:endParaRPr lang="en-US" dirty="0"/>
          </a:p>
        </p:txBody>
      </p:sp>
      <p:sp>
        <p:nvSpPr>
          <p:cNvPr id="7" name="Slide Number Placeholder 6">
            <a:extLst>
              <a:ext uri="{FF2B5EF4-FFF2-40B4-BE49-F238E27FC236}">
                <a16:creationId xmlns:a16="http://schemas.microsoft.com/office/drawing/2014/main" id="{D520C4DF-2B38-8CCC-0C9A-D8E1D9517AA7}"/>
              </a:ext>
            </a:extLst>
          </p:cNvPr>
          <p:cNvSpPr>
            <a:spLocks noGrp="1"/>
          </p:cNvSpPr>
          <p:nvPr>
            <p:ph type="sldNum" sz="quarter" idx="12"/>
          </p:nvPr>
        </p:nvSpPr>
        <p:spPr/>
        <p:txBody>
          <a:bodyPr/>
          <a:lstStyle/>
          <a:p>
            <a:fld id="{36B5EA5A-BC32-A742-B11B-8E7414D5B535}" type="slidenum">
              <a:rPr lang="en-US" smtClean="0"/>
              <a:pPr/>
              <a:t>57</a:t>
            </a:fld>
            <a:endParaRPr lang="en-US" dirty="0"/>
          </a:p>
        </p:txBody>
      </p:sp>
      <p:sp>
        <p:nvSpPr>
          <p:cNvPr id="2" name="Rectangle 1">
            <a:extLst>
              <a:ext uri="{FF2B5EF4-FFF2-40B4-BE49-F238E27FC236}">
                <a16:creationId xmlns:a16="http://schemas.microsoft.com/office/drawing/2014/main" id="{E1C29BC4-6C49-4C48-D6D0-9090B93D777D}"/>
              </a:ext>
            </a:extLst>
          </p:cNvPr>
          <p:cNvSpPr/>
          <p:nvPr/>
        </p:nvSpPr>
        <p:spPr>
          <a:xfrm>
            <a:off x="244415" y="629876"/>
            <a:ext cx="11703170" cy="1428100"/>
          </a:xfrm>
          <a:prstGeom prst="rect">
            <a:avLst/>
          </a:prstGeom>
          <a:noFill/>
          <a:ln w="19050">
            <a:solidFill>
              <a:srgbClr val="7030A0"/>
            </a:solidFill>
            <a:prstDash val="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9" name="Rectangle 8">
            <a:extLst>
              <a:ext uri="{FF2B5EF4-FFF2-40B4-BE49-F238E27FC236}">
                <a16:creationId xmlns:a16="http://schemas.microsoft.com/office/drawing/2014/main" id="{431EC237-F11D-58C0-F584-1D9FF6C6CE7E}"/>
              </a:ext>
            </a:extLst>
          </p:cNvPr>
          <p:cNvSpPr/>
          <p:nvPr/>
        </p:nvSpPr>
        <p:spPr>
          <a:xfrm>
            <a:off x="244415" y="2116675"/>
            <a:ext cx="11703170" cy="3763882"/>
          </a:xfrm>
          <a:prstGeom prst="rect">
            <a:avLst/>
          </a:prstGeom>
          <a:noFill/>
          <a:ln w="19050">
            <a:solidFill>
              <a:schemeClr val="tx1"/>
            </a:solidFill>
            <a:prstDash val="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 name="TextBox 2">
            <a:extLst>
              <a:ext uri="{FF2B5EF4-FFF2-40B4-BE49-F238E27FC236}">
                <a16:creationId xmlns:a16="http://schemas.microsoft.com/office/drawing/2014/main" id="{A0C96E8C-2500-F4E0-AF4E-7C28F0C75BF1}"/>
              </a:ext>
            </a:extLst>
          </p:cNvPr>
          <p:cNvSpPr txBox="1"/>
          <p:nvPr/>
        </p:nvSpPr>
        <p:spPr>
          <a:xfrm>
            <a:off x="9040318" y="776163"/>
            <a:ext cx="2182811" cy="830997"/>
          </a:xfrm>
          <a:prstGeom prst="rect">
            <a:avLst/>
          </a:prstGeom>
          <a:noFill/>
        </p:spPr>
        <p:txBody>
          <a:bodyPr wrap="square">
            <a:spAutoFit/>
          </a:bodyPr>
          <a:lstStyle/>
          <a:p>
            <a:pPr algn="ctr"/>
            <a:r>
              <a:rPr lang="en-US" sz="2400" dirty="0">
                <a:solidFill>
                  <a:srgbClr val="7030A0"/>
                </a:solidFill>
              </a:rPr>
              <a:t>CERN</a:t>
            </a:r>
            <a:r>
              <a:rPr lang="en-GB" sz="2400" dirty="0">
                <a:solidFill>
                  <a:srgbClr val="7030A0"/>
                </a:solidFill>
              </a:rPr>
              <a:t> to Contractor</a:t>
            </a:r>
            <a:endParaRPr lang="en-US" sz="2000" dirty="0">
              <a:solidFill>
                <a:srgbClr val="7030A0"/>
              </a:solidFill>
            </a:endParaRPr>
          </a:p>
        </p:txBody>
      </p:sp>
      <p:sp>
        <p:nvSpPr>
          <p:cNvPr id="14" name="TextBox 13">
            <a:extLst>
              <a:ext uri="{FF2B5EF4-FFF2-40B4-BE49-F238E27FC236}">
                <a16:creationId xmlns:a16="http://schemas.microsoft.com/office/drawing/2014/main" id="{9F6F7AFD-2F81-802E-C738-23398A629595}"/>
              </a:ext>
            </a:extLst>
          </p:cNvPr>
          <p:cNvSpPr txBox="1"/>
          <p:nvPr/>
        </p:nvSpPr>
        <p:spPr>
          <a:xfrm>
            <a:off x="8410754" y="2195087"/>
            <a:ext cx="3441940" cy="461665"/>
          </a:xfrm>
          <a:prstGeom prst="rect">
            <a:avLst/>
          </a:prstGeom>
          <a:noFill/>
        </p:spPr>
        <p:txBody>
          <a:bodyPr wrap="square">
            <a:spAutoFit/>
          </a:bodyPr>
          <a:lstStyle/>
          <a:p>
            <a:pPr algn="ctr"/>
            <a:r>
              <a:rPr lang="en-US" sz="2400" dirty="0"/>
              <a:t>Contractor to CERN</a:t>
            </a:r>
            <a:endParaRPr lang="en-GB" sz="2400" dirty="0"/>
          </a:p>
        </p:txBody>
      </p:sp>
      <p:sp>
        <p:nvSpPr>
          <p:cNvPr id="13" name="Title 6">
            <a:extLst>
              <a:ext uri="{FF2B5EF4-FFF2-40B4-BE49-F238E27FC236}">
                <a16:creationId xmlns:a16="http://schemas.microsoft.com/office/drawing/2014/main" id="{0933670D-0968-8D8B-EF14-9AB1BA70BC0F}"/>
              </a:ext>
            </a:extLst>
          </p:cNvPr>
          <p:cNvSpPr txBox="1">
            <a:spLocks/>
          </p:cNvSpPr>
          <p:nvPr/>
        </p:nvSpPr>
        <p:spPr>
          <a:xfrm>
            <a:off x="407202" y="120903"/>
            <a:ext cx="10888661" cy="510656"/>
          </a:xfrm>
          <a:prstGeom prst="rect">
            <a:avLst/>
          </a:prstGeom>
          <a:solidFill>
            <a:schemeClr val="bg1"/>
          </a:solidFill>
        </p:spPr>
        <p:txBody>
          <a:bodyPr vert="horz" lIns="0" tIns="0" rIns="0" bIns="0" rtlCol="0" anchor="t" anchorCtr="0">
            <a:noAutofit/>
          </a:bodyPr>
          <a:lst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a:lstStyle>
          <a:p>
            <a:r>
              <a:rPr lang="en-US" sz="2800" dirty="0"/>
              <a:t>3. AAr cryogenics – project development</a:t>
            </a:r>
            <a:endParaRPr lang="en-GB" sz="2800" u="sng" dirty="0"/>
          </a:p>
        </p:txBody>
      </p:sp>
    </p:spTree>
    <p:extLst>
      <p:ext uri="{BB962C8B-B14F-4D97-AF65-F5344CB8AC3E}">
        <p14:creationId xmlns:p14="http://schemas.microsoft.com/office/powerpoint/2010/main" val="22263859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11">
                                            <p:txEl>
                                              <p:pRg st="4" end="4"/>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1">
                                            <p:txEl>
                                              <p:pRg st="5" end="5"/>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1">
                                            <p:txEl>
                                              <p:pRg st="6" end="6"/>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1">
                                            <p:txEl>
                                              <p:pRg st="7" end="7"/>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1">
                                            <p:txEl>
                                              <p:pRg st="8" end="8"/>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1">
                                            <p:txEl>
                                              <p:pRg st="9" end="9"/>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1">
                                            <p:txEl>
                                              <p:pRg st="10" end="10"/>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1">
                                            <p:txEl>
                                              <p:pRg st="11" end="11"/>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1">
                                            <p:txEl>
                                              <p:pRg st="12" end="12"/>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1">
                                            <p:txEl>
                                              <p:pRg st="13" end="13"/>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9"/>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uiExpand="1" build="p"/>
      <p:bldP spid="9" grpId="0" animBg="1"/>
      <p:bldP spid="14" grpId="0"/>
    </p:bld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6">
            <a:extLst>
              <a:ext uri="{FF2B5EF4-FFF2-40B4-BE49-F238E27FC236}">
                <a16:creationId xmlns:a16="http://schemas.microsoft.com/office/drawing/2014/main" id="{26C61FC7-3B91-E765-5424-ABD32FB0F034}"/>
              </a:ext>
            </a:extLst>
          </p:cNvPr>
          <p:cNvSpPr txBox="1">
            <a:spLocks/>
          </p:cNvSpPr>
          <p:nvPr/>
        </p:nvSpPr>
        <p:spPr>
          <a:xfrm>
            <a:off x="407202" y="120903"/>
            <a:ext cx="10888661" cy="510656"/>
          </a:xfrm>
          <a:prstGeom prst="rect">
            <a:avLst/>
          </a:prstGeom>
          <a:solidFill>
            <a:schemeClr val="bg1"/>
          </a:solidFill>
        </p:spPr>
        <p:txBody>
          <a:bodyPr vert="horz" lIns="0" tIns="0" rIns="0" bIns="0" rtlCol="0" anchor="t" anchorCtr="0">
            <a:noAutofit/>
          </a:bodyPr>
          <a:lst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a:lstStyle>
          <a:p>
            <a:r>
              <a:rPr lang="en-GB" sz="2800" dirty="0"/>
              <a:t>Warm panel</a:t>
            </a:r>
            <a:endParaRPr lang="en-GB" sz="2800" u="sng" dirty="0"/>
          </a:p>
        </p:txBody>
      </p:sp>
      <p:sp>
        <p:nvSpPr>
          <p:cNvPr id="11" name="Content Placeholder 10">
            <a:extLst>
              <a:ext uri="{FF2B5EF4-FFF2-40B4-BE49-F238E27FC236}">
                <a16:creationId xmlns:a16="http://schemas.microsoft.com/office/drawing/2014/main" id="{8D77E239-DBAA-4744-061A-46636C18733D}"/>
              </a:ext>
            </a:extLst>
          </p:cNvPr>
          <p:cNvSpPr>
            <a:spLocks noGrp="1"/>
          </p:cNvSpPr>
          <p:nvPr>
            <p:ph idx="1"/>
          </p:nvPr>
        </p:nvSpPr>
        <p:spPr>
          <a:xfrm>
            <a:off x="407989" y="657226"/>
            <a:ext cx="11376024" cy="5543550"/>
          </a:xfrm>
        </p:spPr>
        <p:txBody>
          <a:bodyPr>
            <a:normAutofit fontScale="92500" lnSpcReduction="20000"/>
          </a:bodyPr>
          <a:lstStyle/>
          <a:p>
            <a:r>
              <a:rPr lang="en-GB" dirty="0"/>
              <a:t>Parts &amp; instruments overview</a:t>
            </a:r>
          </a:p>
          <a:p>
            <a:pPr lvl="1"/>
            <a:r>
              <a:rPr lang="en-US" dirty="0"/>
              <a:t>29 x warm valves (TS for PE + DR)</a:t>
            </a:r>
          </a:p>
          <a:p>
            <a:pPr lvl="1"/>
            <a:r>
              <a:rPr lang="en-US" dirty="0"/>
              <a:t>11 x safety valves (direct purchase) + 1 x diverter valve (direct purchase)</a:t>
            </a:r>
          </a:p>
          <a:p>
            <a:pPr lvl="2"/>
            <a:r>
              <a:rPr lang="en-US" dirty="0"/>
              <a:t>9 x single SV</a:t>
            </a:r>
          </a:p>
          <a:p>
            <a:pPr lvl="2"/>
            <a:r>
              <a:rPr lang="en-US" dirty="0"/>
              <a:t>1 x double SV + 1 x diverter valve</a:t>
            </a:r>
          </a:p>
          <a:p>
            <a:pPr lvl="1"/>
            <a:r>
              <a:rPr lang="en-US" dirty="0"/>
              <a:t>3 x flow elements (TS for PE w/o procurement office)</a:t>
            </a:r>
          </a:p>
          <a:p>
            <a:pPr lvl="1"/>
            <a:r>
              <a:rPr lang="en-US" dirty="0"/>
              <a:t>1 x electric heater (TS for PE w/o procurement office)</a:t>
            </a:r>
          </a:p>
          <a:p>
            <a:pPr lvl="1"/>
            <a:r>
              <a:rPr lang="en-US" dirty="0"/>
              <a:t>14* x pressure transmitters (TS for PE)</a:t>
            </a:r>
          </a:p>
          <a:p>
            <a:pPr lvl="2"/>
            <a:r>
              <a:rPr lang="en-US" dirty="0"/>
              <a:t>2 x gauge</a:t>
            </a:r>
          </a:p>
          <a:p>
            <a:pPr lvl="2"/>
            <a:r>
              <a:rPr lang="en-US" dirty="0"/>
              <a:t>7 x absolute</a:t>
            </a:r>
          </a:p>
          <a:p>
            <a:pPr lvl="2"/>
            <a:r>
              <a:rPr lang="en-US" dirty="0"/>
              <a:t>5 x differential</a:t>
            </a:r>
          </a:p>
          <a:p>
            <a:pPr lvl="1"/>
            <a:r>
              <a:rPr lang="en-US" dirty="0"/>
              <a:t>8 x temperature sensors</a:t>
            </a:r>
          </a:p>
          <a:p>
            <a:pPr lvl="2"/>
            <a:r>
              <a:rPr lang="en-US" dirty="0"/>
              <a:t>8 x PT100 sensors (direct purchase)</a:t>
            </a:r>
          </a:p>
          <a:p>
            <a:pPr lvl="2"/>
            <a:r>
              <a:rPr lang="en-US" dirty="0"/>
              <a:t>4 x copper supports (manufactured @ CERN)</a:t>
            </a:r>
          </a:p>
          <a:p>
            <a:pPr lvl="1"/>
            <a:r>
              <a:rPr lang="en-GB" dirty="0"/>
              <a:t>12 x bellow-sealed hand valves (all direct purchases)</a:t>
            </a:r>
          </a:p>
          <a:p>
            <a:pPr lvl="2"/>
            <a:r>
              <a:rPr lang="en-GB" dirty="0"/>
              <a:t>5 x Swagelok SS-8BG (outgassing ports)</a:t>
            </a:r>
          </a:p>
          <a:p>
            <a:pPr lvl="2"/>
            <a:r>
              <a:rPr lang="en-GB" dirty="0"/>
              <a:t>5 x Swagelok SS-6BG-MM (analysis ports)</a:t>
            </a:r>
          </a:p>
          <a:p>
            <a:pPr lvl="2"/>
            <a:r>
              <a:rPr lang="en-GB" dirty="0"/>
              <a:t>2 x Rotarex K320 LP (purge ports)</a:t>
            </a:r>
          </a:p>
        </p:txBody>
      </p:sp>
      <p:sp>
        <p:nvSpPr>
          <p:cNvPr id="5" name="Date Placeholder 4">
            <a:extLst>
              <a:ext uri="{FF2B5EF4-FFF2-40B4-BE49-F238E27FC236}">
                <a16:creationId xmlns:a16="http://schemas.microsoft.com/office/drawing/2014/main" id="{8FA8D49E-1D52-5B5C-7210-02913401C1D9}"/>
              </a:ext>
            </a:extLst>
          </p:cNvPr>
          <p:cNvSpPr>
            <a:spLocks noGrp="1"/>
          </p:cNvSpPr>
          <p:nvPr>
            <p:ph type="dt" sz="half" idx="10"/>
          </p:nvPr>
        </p:nvSpPr>
        <p:spPr/>
        <p:txBody>
          <a:bodyPr/>
          <a:lstStyle/>
          <a:p>
            <a:r>
              <a:rPr lang="en-US" dirty="0"/>
              <a:t>29 May 2024</a:t>
            </a:r>
          </a:p>
        </p:txBody>
      </p:sp>
      <p:sp>
        <p:nvSpPr>
          <p:cNvPr id="6" name="Footer Placeholder 5">
            <a:extLst>
              <a:ext uri="{FF2B5EF4-FFF2-40B4-BE49-F238E27FC236}">
                <a16:creationId xmlns:a16="http://schemas.microsoft.com/office/drawing/2014/main" id="{0C57EB4A-8184-6ECF-5FD8-05B81614FCA0}"/>
              </a:ext>
            </a:extLst>
          </p:cNvPr>
          <p:cNvSpPr>
            <a:spLocks noGrp="1"/>
          </p:cNvSpPr>
          <p:nvPr>
            <p:ph type="ftr" sz="quarter" idx="11"/>
          </p:nvPr>
        </p:nvSpPr>
        <p:spPr/>
        <p:txBody>
          <a:bodyPr/>
          <a:lstStyle/>
          <a:p>
            <a:r>
              <a:rPr lang="en-US" dirty="0"/>
              <a:t>Tiziano Baroncelli | </a:t>
            </a:r>
            <a:r>
              <a:rPr lang="en-GB" dirty="0"/>
              <a:t>Engineering Development of the DarkSide 20k AAr Cryogenic System</a:t>
            </a:r>
            <a:endParaRPr lang="en-US" dirty="0"/>
          </a:p>
        </p:txBody>
      </p:sp>
      <p:sp>
        <p:nvSpPr>
          <p:cNvPr id="7" name="Slide Number Placeholder 6">
            <a:extLst>
              <a:ext uri="{FF2B5EF4-FFF2-40B4-BE49-F238E27FC236}">
                <a16:creationId xmlns:a16="http://schemas.microsoft.com/office/drawing/2014/main" id="{D520C4DF-2B38-8CCC-0C9A-D8E1D9517AA7}"/>
              </a:ext>
            </a:extLst>
          </p:cNvPr>
          <p:cNvSpPr>
            <a:spLocks noGrp="1"/>
          </p:cNvSpPr>
          <p:nvPr>
            <p:ph type="sldNum" sz="quarter" idx="12"/>
          </p:nvPr>
        </p:nvSpPr>
        <p:spPr/>
        <p:txBody>
          <a:bodyPr/>
          <a:lstStyle/>
          <a:p>
            <a:fld id="{36B5EA5A-BC32-A742-B11B-8E7414D5B535}" type="slidenum">
              <a:rPr lang="en-US" smtClean="0"/>
              <a:pPr/>
              <a:t>58</a:t>
            </a:fld>
            <a:endParaRPr lang="en-US" dirty="0"/>
          </a:p>
        </p:txBody>
      </p:sp>
      <p:sp>
        <p:nvSpPr>
          <p:cNvPr id="3" name="TextBox 2">
            <a:extLst>
              <a:ext uri="{FF2B5EF4-FFF2-40B4-BE49-F238E27FC236}">
                <a16:creationId xmlns:a16="http://schemas.microsoft.com/office/drawing/2014/main" id="{8289C696-E444-A436-7F79-BDFBC1AC76D3}"/>
              </a:ext>
            </a:extLst>
          </p:cNvPr>
          <p:cNvSpPr txBox="1"/>
          <p:nvPr/>
        </p:nvSpPr>
        <p:spPr>
          <a:xfrm>
            <a:off x="6832600" y="5677555"/>
            <a:ext cx="4818773" cy="523220"/>
          </a:xfrm>
          <a:prstGeom prst="rect">
            <a:avLst/>
          </a:prstGeom>
          <a:noFill/>
        </p:spPr>
        <p:txBody>
          <a:bodyPr wrap="square">
            <a:spAutoFit/>
          </a:bodyPr>
          <a:lstStyle/>
          <a:p>
            <a:r>
              <a:rPr lang="en-US" sz="1400" i="1" dirty="0"/>
              <a:t>* Only 5 sensors for DS WP; 8 sensors for DS cryostat; 1 sensor for mobile pumping station.</a:t>
            </a:r>
            <a:endParaRPr lang="en-GB" sz="1400" i="1" dirty="0"/>
          </a:p>
        </p:txBody>
      </p:sp>
    </p:spTree>
    <p:extLst>
      <p:ext uri="{BB962C8B-B14F-4D97-AF65-F5344CB8AC3E}">
        <p14:creationId xmlns:p14="http://schemas.microsoft.com/office/powerpoint/2010/main" val="356665259"/>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Content Placeholder 10">
            <a:extLst>
              <a:ext uri="{FF2B5EF4-FFF2-40B4-BE49-F238E27FC236}">
                <a16:creationId xmlns:a16="http://schemas.microsoft.com/office/drawing/2014/main" id="{8D77E239-DBAA-4744-061A-46636C18733D}"/>
              </a:ext>
            </a:extLst>
          </p:cNvPr>
          <p:cNvSpPr>
            <a:spLocks noGrp="1"/>
          </p:cNvSpPr>
          <p:nvPr>
            <p:ph idx="1"/>
          </p:nvPr>
        </p:nvSpPr>
        <p:spPr>
          <a:xfrm>
            <a:off x="407989" y="1047750"/>
            <a:ext cx="11376024" cy="3597401"/>
          </a:xfrm>
        </p:spPr>
        <p:txBody>
          <a:bodyPr>
            <a:normAutofit/>
          </a:bodyPr>
          <a:lstStyle/>
          <a:p>
            <a:pPr marL="0" indent="0">
              <a:buNone/>
            </a:pPr>
            <a:r>
              <a:rPr lang="en-GB" sz="1600" b="0" dirty="0"/>
              <a:t>3.3 Standard test conditions </a:t>
            </a:r>
          </a:p>
          <a:p>
            <a:pPr marL="0" indent="0">
              <a:buNone/>
            </a:pPr>
            <a:r>
              <a:rPr lang="en-GB" sz="1600" b="0" dirty="0"/>
              <a:t> The standard conditions referred to in definitions of flow coefficients (Kv, Cv) are the following: </a:t>
            </a:r>
          </a:p>
          <a:p>
            <a:pPr>
              <a:buFontTx/>
              <a:buChar char="-"/>
            </a:pPr>
            <a:r>
              <a:rPr lang="en-GB" sz="1600" b="0" dirty="0"/>
              <a:t>flow in turbulent condition; </a:t>
            </a:r>
          </a:p>
          <a:p>
            <a:pPr>
              <a:buFontTx/>
              <a:buChar char="-"/>
            </a:pPr>
            <a:r>
              <a:rPr lang="en-GB" sz="1600" b="0" dirty="0"/>
              <a:t>no cavitation and vaporisation phenomena; </a:t>
            </a:r>
          </a:p>
          <a:p>
            <a:pPr>
              <a:buFontTx/>
              <a:buChar char="-"/>
            </a:pPr>
            <a:r>
              <a:rPr lang="en-GB" sz="1600" b="0" dirty="0"/>
              <a:t>valve diameter equal to pipe diameter; </a:t>
            </a:r>
          </a:p>
          <a:p>
            <a:pPr>
              <a:buFontTx/>
              <a:buChar char="-"/>
            </a:pPr>
            <a:r>
              <a:rPr lang="en-GB" sz="1600" b="0" dirty="0"/>
              <a:t>static pressure drop measured between upstream and downstream pressure taps located as in Figure 1; </a:t>
            </a:r>
          </a:p>
          <a:p>
            <a:pPr>
              <a:buFontTx/>
              <a:buChar char="-"/>
            </a:pPr>
            <a:r>
              <a:rPr lang="en-GB" sz="1600" b="0" dirty="0"/>
              <a:t>straight pipe lengths upstream and downstream the valve as per Figure 1; </a:t>
            </a:r>
          </a:p>
          <a:p>
            <a:pPr>
              <a:buFontTx/>
              <a:buChar char="-"/>
            </a:pPr>
            <a:r>
              <a:rPr lang="en-GB" sz="1600" b="0" dirty="0"/>
              <a:t>Newtonian fluid. </a:t>
            </a:r>
            <a:endParaRPr lang="en-US" sz="1200" b="0" dirty="0"/>
          </a:p>
          <a:p>
            <a:pPr marL="285750" lvl="1" indent="0">
              <a:buNone/>
            </a:pPr>
            <a:r>
              <a:rPr lang="en-US" sz="1400" dirty="0"/>
              <a:t>	</a:t>
            </a:r>
          </a:p>
          <a:p>
            <a:pPr marL="285750" lvl="1" indent="0">
              <a:buNone/>
            </a:pPr>
            <a:endParaRPr lang="en-US" sz="1400" dirty="0"/>
          </a:p>
          <a:p>
            <a:endParaRPr lang="en-GB" dirty="0"/>
          </a:p>
        </p:txBody>
      </p:sp>
      <p:sp>
        <p:nvSpPr>
          <p:cNvPr id="5" name="Date Placeholder 4">
            <a:extLst>
              <a:ext uri="{FF2B5EF4-FFF2-40B4-BE49-F238E27FC236}">
                <a16:creationId xmlns:a16="http://schemas.microsoft.com/office/drawing/2014/main" id="{8FA8D49E-1D52-5B5C-7210-02913401C1D9}"/>
              </a:ext>
            </a:extLst>
          </p:cNvPr>
          <p:cNvSpPr>
            <a:spLocks noGrp="1"/>
          </p:cNvSpPr>
          <p:nvPr>
            <p:ph type="dt" sz="half" idx="10"/>
          </p:nvPr>
        </p:nvSpPr>
        <p:spPr/>
        <p:txBody>
          <a:bodyPr/>
          <a:lstStyle/>
          <a:p>
            <a:r>
              <a:rPr lang="en-US" dirty="0"/>
              <a:t>29 May 2024</a:t>
            </a:r>
          </a:p>
        </p:txBody>
      </p:sp>
      <p:sp>
        <p:nvSpPr>
          <p:cNvPr id="6" name="Footer Placeholder 5">
            <a:extLst>
              <a:ext uri="{FF2B5EF4-FFF2-40B4-BE49-F238E27FC236}">
                <a16:creationId xmlns:a16="http://schemas.microsoft.com/office/drawing/2014/main" id="{0C57EB4A-8184-6ECF-5FD8-05B81614FCA0}"/>
              </a:ext>
            </a:extLst>
          </p:cNvPr>
          <p:cNvSpPr>
            <a:spLocks noGrp="1"/>
          </p:cNvSpPr>
          <p:nvPr>
            <p:ph type="ftr" sz="quarter" idx="11"/>
          </p:nvPr>
        </p:nvSpPr>
        <p:spPr/>
        <p:txBody>
          <a:bodyPr/>
          <a:lstStyle/>
          <a:p>
            <a:r>
              <a:rPr lang="en-US" dirty="0"/>
              <a:t>Tiziano Baroncelli | </a:t>
            </a:r>
            <a:r>
              <a:rPr lang="en-GB" dirty="0"/>
              <a:t>Engineering Development of the DarkSide 20k AAr Cryogenic System</a:t>
            </a:r>
            <a:endParaRPr lang="en-US" dirty="0"/>
          </a:p>
        </p:txBody>
      </p:sp>
      <p:sp>
        <p:nvSpPr>
          <p:cNvPr id="7" name="Slide Number Placeholder 6">
            <a:extLst>
              <a:ext uri="{FF2B5EF4-FFF2-40B4-BE49-F238E27FC236}">
                <a16:creationId xmlns:a16="http://schemas.microsoft.com/office/drawing/2014/main" id="{D520C4DF-2B38-8CCC-0C9A-D8E1D9517AA7}"/>
              </a:ext>
            </a:extLst>
          </p:cNvPr>
          <p:cNvSpPr>
            <a:spLocks noGrp="1"/>
          </p:cNvSpPr>
          <p:nvPr>
            <p:ph type="sldNum" sz="quarter" idx="12"/>
          </p:nvPr>
        </p:nvSpPr>
        <p:spPr/>
        <p:txBody>
          <a:bodyPr/>
          <a:lstStyle/>
          <a:p>
            <a:fld id="{36B5EA5A-BC32-A742-B11B-8E7414D5B535}" type="slidenum">
              <a:rPr lang="en-US" smtClean="0"/>
              <a:pPr/>
              <a:t>59</a:t>
            </a:fld>
            <a:endParaRPr lang="en-US" dirty="0"/>
          </a:p>
        </p:txBody>
      </p:sp>
      <p:sp>
        <p:nvSpPr>
          <p:cNvPr id="10" name="Title 6">
            <a:extLst>
              <a:ext uri="{FF2B5EF4-FFF2-40B4-BE49-F238E27FC236}">
                <a16:creationId xmlns:a16="http://schemas.microsoft.com/office/drawing/2014/main" id="{DC12F8AE-C609-AA64-96B7-599C50834B26}"/>
              </a:ext>
            </a:extLst>
          </p:cNvPr>
          <p:cNvSpPr txBox="1">
            <a:spLocks/>
          </p:cNvSpPr>
          <p:nvPr/>
        </p:nvSpPr>
        <p:spPr>
          <a:xfrm>
            <a:off x="407202" y="120903"/>
            <a:ext cx="10888661" cy="510656"/>
          </a:xfrm>
          <a:prstGeom prst="rect">
            <a:avLst/>
          </a:prstGeom>
          <a:solidFill>
            <a:schemeClr val="bg1"/>
          </a:solidFill>
        </p:spPr>
        <p:txBody>
          <a:bodyPr vert="horz" lIns="0" tIns="0" rIns="0" bIns="0" rtlCol="0" anchor="t" anchorCtr="0">
            <a:noAutofit/>
          </a:bodyPr>
          <a:lst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a:lstStyle>
          <a:p>
            <a:r>
              <a:rPr lang="en-GB" sz="2800" dirty="0"/>
              <a:t>Determination of flow coefficient</a:t>
            </a:r>
            <a:endParaRPr lang="en-GB" sz="2800" u="sng" dirty="0"/>
          </a:p>
        </p:txBody>
      </p:sp>
      <p:pic>
        <p:nvPicPr>
          <p:cNvPr id="4" name="Picture 3">
            <a:extLst>
              <a:ext uri="{FF2B5EF4-FFF2-40B4-BE49-F238E27FC236}">
                <a16:creationId xmlns:a16="http://schemas.microsoft.com/office/drawing/2014/main" id="{1CE80530-95D1-3B6F-BE34-DB1093C66E5D}"/>
              </a:ext>
            </a:extLst>
          </p:cNvPr>
          <p:cNvPicPr>
            <a:picLocks noChangeAspect="1"/>
          </p:cNvPicPr>
          <p:nvPr/>
        </p:nvPicPr>
        <p:blipFill>
          <a:blip r:embed="rId2"/>
          <a:stretch>
            <a:fillRect/>
          </a:stretch>
        </p:blipFill>
        <p:spPr>
          <a:xfrm>
            <a:off x="5720518" y="3851605"/>
            <a:ext cx="6293173" cy="2419474"/>
          </a:xfrm>
          <a:prstGeom prst="rect">
            <a:avLst/>
          </a:prstGeom>
        </p:spPr>
      </p:pic>
      <p:pic>
        <p:nvPicPr>
          <p:cNvPr id="15" name="Picture 14">
            <a:extLst>
              <a:ext uri="{FF2B5EF4-FFF2-40B4-BE49-F238E27FC236}">
                <a16:creationId xmlns:a16="http://schemas.microsoft.com/office/drawing/2014/main" id="{26F4FDDF-BFD9-A1DA-03ED-DEDDC87715E1}"/>
              </a:ext>
            </a:extLst>
          </p:cNvPr>
          <p:cNvPicPr>
            <a:picLocks noChangeAspect="1"/>
          </p:cNvPicPr>
          <p:nvPr/>
        </p:nvPicPr>
        <p:blipFill>
          <a:blip r:embed="rId3"/>
          <a:stretch>
            <a:fillRect/>
          </a:stretch>
        </p:blipFill>
        <p:spPr>
          <a:xfrm>
            <a:off x="361590" y="4689892"/>
            <a:ext cx="5185192" cy="845179"/>
          </a:xfrm>
          <a:prstGeom prst="rect">
            <a:avLst/>
          </a:prstGeom>
        </p:spPr>
      </p:pic>
    </p:spTree>
    <p:extLst>
      <p:ext uri="{BB962C8B-B14F-4D97-AF65-F5344CB8AC3E}">
        <p14:creationId xmlns:p14="http://schemas.microsoft.com/office/powerpoint/2010/main" val="332343097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4BED4033-FA7D-7467-C5BB-77FEC85A6220}"/>
              </a:ext>
            </a:extLst>
          </p:cNvPr>
          <p:cNvSpPr>
            <a:spLocks noGrp="1"/>
          </p:cNvSpPr>
          <p:nvPr>
            <p:ph type="dt" sz="half" idx="10"/>
          </p:nvPr>
        </p:nvSpPr>
        <p:spPr/>
        <p:txBody>
          <a:bodyPr/>
          <a:lstStyle/>
          <a:p>
            <a:fld id="{312CAFC2-26B6-134E-85E5-5D171C2C5E12}" type="datetime3">
              <a:rPr lang="en-US" smtClean="0"/>
              <a:t>28 May 2024</a:t>
            </a:fld>
            <a:endParaRPr lang="en-US" dirty="0"/>
          </a:p>
        </p:txBody>
      </p:sp>
      <p:sp>
        <p:nvSpPr>
          <p:cNvPr id="5" name="Footer Placeholder 4">
            <a:extLst>
              <a:ext uri="{FF2B5EF4-FFF2-40B4-BE49-F238E27FC236}">
                <a16:creationId xmlns:a16="http://schemas.microsoft.com/office/drawing/2014/main" id="{EDFC8F41-282F-5498-AE55-0C25D0DC2E81}"/>
              </a:ext>
            </a:extLst>
          </p:cNvPr>
          <p:cNvSpPr>
            <a:spLocks noGrp="1"/>
          </p:cNvSpPr>
          <p:nvPr>
            <p:ph type="ftr" sz="quarter" idx="11"/>
          </p:nvPr>
        </p:nvSpPr>
        <p:spPr/>
        <p:txBody>
          <a:bodyPr/>
          <a:lstStyle/>
          <a:p>
            <a:r>
              <a:rPr lang="en-US" dirty="0"/>
              <a:t>Tiziano Baroncelli | </a:t>
            </a:r>
            <a:r>
              <a:rPr lang="en-GB" dirty="0"/>
              <a:t>Engineering Development of the DarkSide 20k AAr Cryogenic System</a:t>
            </a:r>
            <a:endParaRPr lang="en-US" dirty="0"/>
          </a:p>
        </p:txBody>
      </p:sp>
      <p:sp>
        <p:nvSpPr>
          <p:cNvPr id="6" name="Slide Number Placeholder 5">
            <a:extLst>
              <a:ext uri="{FF2B5EF4-FFF2-40B4-BE49-F238E27FC236}">
                <a16:creationId xmlns:a16="http://schemas.microsoft.com/office/drawing/2014/main" id="{F0E3A6C7-E175-FA1E-52C3-5D441E9EC4D6}"/>
              </a:ext>
            </a:extLst>
          </p:cNvPr>
          <p:cNvSpPr>
            <a:spLocks noGrp="1"/>
          </p:cNvSpPr>
          <p:nvPr>
            <p:ph type="sldNum" sz="quarter" idx="12"/>
          </p:nvPr>
        </p:nvSpPr>
        <p:spPr/>
        <p:txBody>
          <a:bodyPr/>
          <a:lstStyle/>
          <a:p>
            <a:fld id="{36B5EA5A-BC32-A742-B11B-8E7414D5B535}" type="slidenum">
              <a:rPr lang="en-US" smtClean="0"/>
              <a:pPr/>
              <a:t>6</a:t>
            </a:fld>
            <a:endParaRPr lang="en-US" dirty="0"/>
          </a:p>
        </p:txBody>
      </p:sp>
      <p:sp>
        <p:nvSpPr>
          <p:cNvPr id="2" name="Title 6">
            <a:extLst>
              <a:ext uri="{FF2B5EF4-FFF2-40B4-BE49-F238E27FC236}">
                <a16:creationId xmlns:a16="http://schemas.microsoft.com/office/drawing/2014/main" id="{1D28C73E-1D29-1684-5681-2B57440E9A67}"/>
              </a:ext>
            </a:extLst>
          </p:cNvPr>
          <p:cNvSpPr txBox="1">
            <a:spLocks/>
          </p:cNvSpPr>
          <p:nvPr/>
        </p:nvSpPr>
        <p:spPr>
          <a:xfrm>
            <a:off x="407203" y="120903"/>
            <a:ext cx="7613392" cy="510656"/>
          </a:xfrm>
          <a:prstGeom prst="rect">
            <a:avLst/>
          </a:prstGeom>
          <a:solidFill>
            <a:schemeClr val="bg1"/>
          </a:solidFill>
        </p:spPr>
        <p:txBody>
          <a:bodyPr vert="horz" lIns="0" tIns="0" rIns="0" bIns="0" rtlCol="0" anchor="t" anchorCtr="0">
            <a:noAutofit/>
          </a:bodyPr>
          <a:lst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a:lstStyle>
          <a:p>
            <a:r>
              <a:rPr lang="en-US" sz="2800" dirty="0"/>
              <a:t>3. AAr cryogenics – project development</a:t>
            </a:r>
            <a:endParaRPr lang="en-GB" sz="2800" u="sng" dirty="0"/>
          </a:p>
        </p:txBody>
      </p:sp>
      <p:graphicFrame>
        <p:nvGraphicFramePr>
          <p:cNvPr id="9" name="Table 8">
            <a:extLst>
              <a:ext uri="{FF2B5EF4-FFF2-40B4-BE49-F238E27FC236}">
                <a16:creationId xmlns:a16="http://schemas.microsoft.com/office/drawing/2014/main" id="{8479B069-EEE9-E639-9856-21E67A8478FA}"/>
              </a:ext>
            </a:extLst>
          </p:cNvPr>
          <p:cNvGraphicFramePr>
            <a:graphicFrameLocks noGrp="1"/>
          </p:cNvGraphicFramePr>
          <p:nvPr>
            <p:extLst>
              <p:ext uri="{D42A27DB-BD31-4B8C-83A1-F6EECF244321}">
                <p14:modId xmlns:p14="http://schemas.microsoft.com/office/powerpoint/2010/main" val="695282993"/>
              </p:ext>
            </p:extLst>
          </p:nvPr>
        </p:nvGraphicFramePr>
        <p:xfrm>
          <a:off x="803275" y="1125538"/>
          <a:ext cx="10585991" cy="4608513"/>
        </p:xfrm>
        <a:graphic>
          <a:graphicData uri="http://schemas.openxmlformats.org/drawingml/2006/table">
            <a:tbl>
              <a:tblPr>
                <a:tableStyleId>{ED083AE6-46FA-4A59-8FB0-9F97EB10719F}</a:tableStyleId>
              </a:tblPr>
              <a:tblGrid>
                <a:gridCol w="1097265">
                  <a:extLst>
                    <a:ext uri="{9D8B030D-6E8A-4147-A177-3AD203B41FA5}">
                      <a16:colId xmlns:a16="http://schemas.microsoft.com/office/drawing/2014/main" val="1168634986"/>
                    </a:ext>
                  </a:extLst>
                </a:gridCol>
                <a:gridCol w="783761">
                  <a:extLst>
                    <a:ext uri="{9D8B030D-6E8A-4147-A177-3AD203B41FA5}">
                      <a16:colId xmlns:a16="http://schemas.microsoft.com/office/drawing/2014/main" val="3233189540"/>
                    </a:ext>
                  </a:extLst>
                </a:gridCol>
                <a:gridCol w="877812">
                  <a:extLst>
                    <a:ext uri="{9D8B030D-6E8A-4147-A177-3AD203B41FA5}">
                      <a16:colId xmlns:a16="http://schemas.microsoft.com/office/drawing/2014/main" val="3715987574"/>
                    </a:ext>
                  </a:extLst>
                </a:gridCol>
                <a:gridCol w="752410">
                  <a:extLst>
                    <a:ext uri="{9D8B030D-6E8A-4147-A177-3AD203B41FA5}">
                      <a16:colId xmlns:a16="http://schemas.microsoft.com/office/drawing/2014/main" val="1003954142"/>
                    </a:ext>
                  </a:extLst>
                </a:gridCol>
                <a:gridCol w="909162">
                  <a:extLst>
                    <a:ext uri="{9D8B030D-6E8A-4147-A177-3AD203B41FA5}">
                      <a16:colId xmlns:a16="http://schemas.microsoft.com/office/drawing/2014/main" val="519287818"/>
                    </a:ext>
                  </a:extLst>
                </a:gridCol>
                <a:gridCol w="836011">
                  <a:extLst>
                    <a:ext uri="{9D8B030D-6E8A-4147-A177-3AD203B41FA5}">
                      <a16:colId xmlns:a16="http://schemas.microsoft.com/office/drawing/2014/main" val="1061138581"/>
                    </a:ext>
                  </a:extLst>
                </a:gridCol>
                <a:gridCol w="992763">
                  <a:extLst>
                    <a:ext uri="{9D8B030D-6E8A-4147-A177-3AD203B41FA5}">
                      <a16:colId xmlns:a16="http://schemas.microsoft.com/office/drawing/2014/main" val="757399647"/>
                    </a:ext>
                  </a:extLst>
                </a:gridCol>
                <a:gridCol w="836011">
                  <a:extLst>
                    <a:ext uri="{9D8B030D-6E8A-4147-A177-3AD203B41FA5}">
                      <a16:colId xmlns:a16="http://schemas.microsoft.com/office/drawing/2014/main" val="1869740718"/>
                    </a:ext>
                  </a:extLst>
                </a:gridCol>
                <a:gridCol w="512057">
                  <a:extLst>
                    <a:ext uri="{9D8B030D-6E8A-4147-A177-3AD203B41FA5}">
                      <a16:colId xmlns:a16="http://schemas.microsoft.com/office/drawing/2014/main" val="3424532970"/>
                    </a:ext>
                  </a:extLst>
                </a:gridCol>
                <a:gridCol w="898712">
                  <a:extLst>
                    <a:ext uri="{9D8B030D-6E8A-4147-A177-3AD203B41FA5}">
                      <a16:colId xmlns:a16="http://schemas.microsoft.com/office/drawing/2014/main" val="975476064"/>
                    </a:ext>
                  </a:extLst>
                </a:gridCol>
                <a:gridCol w="773310">
                  <a:extLst>
                    <a:ext uri="{9D8B030D-6E8A-4147-A177-3AD203B41FA5}">
                      <a16:colId xmlns:a16="http://schemas.microsoft.com/office/drawing/2014/main" val="517490125"/>
                    </a:ext>
                  </a:extLst>
                </a:gridCol>
                <a:gridCol w="470256">
                  <a:extLst>
                    <a:ext uri="{9D8B030D-6E8A-4147-A177-3AD203B41FA5}">
                      <a16:colId xmlns:a16="http://schemas.microsoft.com/office/drawing/2014/main" val="724147505"/>
                    </a:ext>
                  </a:extLst>
                </a:gridCol>
                <a:gridCol w="846461">
                  <a:extLst>
                    <a:ext uri="{9D8B030D-6E8A-4147-A177-3AD203B41FA5}">
                      <a16:colId xmlns:a16="http://schemas.microsoft.com/office/drawing/2014/main" val="1165346249"/>
                    </a:ext>
                  </a:extLst>
                </a:gridCol>
              </a:tblGrid>
              <a:tr h="658359">
                <a:tc rowSpan="3">
                  <a:txBody>
                    <a:bodyPr/>
                    <a:lstStyle/>
                    <a:p>
                      <a:pPr algn="ctr" fontAlgn="ctr"/>
                      <a:r>
                        <a:rPr lang="en-GB" sz="1200" b="1" u="none" strike="noStrike" dirty="0">
                          <a:solidFill>
                            <a:srgbClr val="000000"/>
                          </a:solidFill>
                          <a:effectLst/>
                        </a:rPr>
                        <a:t>CONTRACTS</a:t>
                      </a:r>
                      <a:endParaRPr lang="en-GB" sz="1200" b="1" i="0" u="none" strike="noStrike" dirty="0">
                        <a:solidFill>
                          <a:srgbClr val="000000"/>
                        </a:solidFill>
                        <a:effectLst/>
                        <a:latin typeface="Arial" panose="020B0604020202020204" pitchFamily="34" charset="0"/>
                      </a:endParaRPr>
                    </a:p>
                  </a:txBody>
                  <a:tcPr marL="5225" marR="5225" marT="5225" marB="0" anchor="ctr"/>
                </a:tc>
                <a:tc gridSpan="12">
                  <a:txBody>
                    <a:bodyPr/>
                    <a:lstStyle/>
                    <a:p>
                      <a:pPr algn="ctr" fontAlgn="ctr"/>
                      <a:r>
                        <a:rPr lang="en-GB" sz="1200" b="1" u="none" strike="noStrike" dirty="0">
                          <a:solidFill>
                            <a:srgbClr val="000000"/>
                          </a:solidFill>
                          <a:effectLst/>
                        </a:rPr>
                        <a:t>WORK BREAKDOWN STRUCTURE (WORKING PACKAGES)</a:t>
                      </a:r>
                      <a:endParaRPr lang="en-GB" sz="1200" b="1" i="0" u="none" strike="noStrike" dirty="0">
                        <a:solidFill>
                          <a:srgbClr val="000000"/>
                        </a:solidFill>
                        <a:effectLst/>
                        <a:latin typeface="Arial" panose="020B0604020202020204" pitchFamily="34" charset="0"/>
                      </a:endParaRPr>
                    </a:p>
                  </a:txBody>
                  <a:tcPr marL="5225" marR="5225" marT="5225" marB="0" anchor="ct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2746592176"/>
                  </a:ext>
                </a:extLst>
              </a:tr>
              <a:tr h="658359">
                <a:tc vMerge="1">
                  <a:txBody>
                    <a:bodyPr/>
                    <a:lstStyle/>
                    <a:p>
                      <a:pPr algn="ctr" fontAlgn="ctr"/>
                      <a:endParaRPr lang="en-GB" sz="800" b="1" i="0" u="none" strike="noStrike" dirty="0">
                        <a:solidFill>
                          <a:srgbClr val="000000"/>
                        </a:solidFill>
                        <a:effectLst/>
                        <a:latin typeface="Arial" panose="020B0604020202020204" pitchFamily="34" charset="0"/>
                      </a:endParaRPr>
                    </a:p>
                  </a:txBody>
                  <a:tcPr marL="5225" marR="5225" marT="5225" marB="0" anchor="ctr"/>
                </a:tc>
                <a:tc gridSpan="8">
                  <a:txBody>
                    <a:bodyPr/>
                    <a:lstStyle/>
                    <a:p>
                      <a:pPr algn="ctr" fontAlgn="ctr"/>
                      <a:r>
                        <a:rPr lang="en-GB" sz="1200" u="none" strike="noStrike" dirty="0">
                          <a:solidFill>
                            <a:srgbClr val="000000"/>
                          </a:solidFill>
                          <a:effectLst/>
                        </a:rPr>
                        <a:t>PROJECT DEVELOPMENT</a:t>
                      </a:r>
                      <a:endParaRPr lang="en-GB" sz="1200" b="1" i="0" u="none" strike="noStrike" dirty="0">
                        <a:solidFill>
                          <a:srgbClr val="000000"/>
                        </a:solidFill>
                        <a:effectLst/>
                        <a:latin typeface="Arial" panose="020B0604020202020204" pitchFamily="34" charset="0"/>
                      </a:endParaRPr>
                    </a:p>
                  </a:txBody>
                  <a:tcPr marL="5225" marR="5225" marT="5225" marB="0" anchor="ct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gridSpan="4">
                  <a:txBody>
                    <a:bodyPr/>
                    <a:lstStyle/>
                    <a:p>
                      <a:pPr algn="ctr" fontAlgn="ctr"/>
                      <a:r>
                        <a:rPr lang="en-GB" sz="1200" u="none" strike="noStrike">
                          <a:solidFill>
                            <a:srgbClr val="000000"/>
                          </a:solidFill>
                          <a:effectLst/>
                        </a:rPr>
                        <a:t>CONFIGURATION MANAGEMENT</a:t>
                      </a:r>
                      <a:endParaRPr lang="en-GB" sz="1200" b="1" i="0" u="none" strike="noStrike">
                        <a:solidFill>
                          <a:srgbClr val="000000"/>
                        </a:solidFill>
                        <a:effectLst/>
                        <a:latin typeface="Arial" panose="020B0604020202020204" pitchFamily="34" charset="0"/>
                      </a:endParaRPr>
                    </a:p>
                  </a:txBody>
                  <a:tcPr marL="5225" marR="5225" marT="5225" marB="0" anchor="ctr"/>
                </a:tc>
                <a:tc hMerge="1">
                  <a:txBody>
                    <a:bodyPr/>
                    <a:lstStyle/>
                    <a:p>
                      <a:endParaRPr lang="en-GB"/>
                    </a:p>
                  </a:txBody>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954787613"/>
                  </a:ext>
                </a:extLst>
              </a:tr>
              <a:tr h="658359">
                <a:tc vMerge="1">
                  <a:txBody>
                    <a:bodyPr/>
                    <a:lstStyle/>
                    <a:p>
                      <a:endParaRPr dirty="0"/>
                    </a:p>
                  </a:txBody>
                  <a:tcPr marL="5225" marR="5225" marT="5225" marB="0" anchor="ctr"/>
                </a:tc>
                <a:tc>
                  <a:txBody>
                    <a:bodyPr/>
                    <a:lstStyle/>
                    <a:p>
                      <a:pPr algn="ctr" fontAlgn="ctr"/>
                      <a:r>
                        <a:rPr lang="en-GB" sz="900" u="none" strike="noStrike">
                          <a:solidFill>
                            <a:srgbClr val="000000"/>
                          </a:solidFill>
                          <a:effectLst/>
                        </a:rPr>
                        <a:t>PROCESS</a:t>
                      </a:r>
                      <a:endParaRPr lang="en-GB" sz="900" b="0" i="1" u="none" strike="noStrike">
                        <a:solidFill>
                          <a:srgbClr val="000000"/>
                        </a:solidFill>
                        <a:effectLst/>
                        <a:latin typeface="Arial" panose="020B0604020202020204" pitchFamily="34" charset="0"/>
                      </a:endParaRPr>
                    </a:p>
                  </a:txBody>
                  <a:tcPr marL="5225" marR="5225" marT="5225" marB="0" anchor="ctr"/>
                </a:tc>
                <a:tc>
                  <a:txBody>
                    <a:bodyPr/>
                    <a:lstStyle/>
                    <a:p>
                      <a:pPr algn="ctr" fontAlgn="ctr"/>
                      <a:r>
                        <a:rPr lang="en-GB" sz="900" u="none" strike="noStrike" dirty="0">
                          <a:solidFill>
                            <a:srgbClr val="000000"/>
                          </a:solidFill>
                          <a:effectLst/>
                        </a:rPr>
                        <a:t>INSTRUM.</a:t>
                      </a:r>
                      <a:endParaRPr lang="en-GB" sz="900" b="0" i="1" u="none" strike="noStrike" dirty="0">
                        <a:solidFill>
                          <a:srgbClr val="000000"/>
                        </a:solidFill>
                        <a:effectLst/>
                        <a:latin typeface="Arial" panose="020B0604020202020204" pitchFamily="34" charset="0"/>
                      </a:endParaRPr>
                    </a:p>
                  </a:txBody>
                  <a:tcPr marL="5225" marR="5225" marT="5225" marB="0" anchor="ctr"/>
                </a:tc>
                <a:tc>
                  <a:txBody>
                    <a:bodyPr/>
                    <a:lstStyle/>
                    <a:p>
                      <a:pPr algn="ctr" fontAlgn="ctr"/>
                      <a:r>
                        <a:rPr lang="en-GB" sz="900" u="none" strike="noStrike">
                          <a:solidFill>
                            <a:srgbClr val="000000"/>
                          </a:solidFill>
                          <a:effectLst/>
                        </a:rPr>
                        <a:t>ELECTR. / CONTROL</a:t>
                      </a:r>
                      <a:endParaRPr lang="en-GB" sz="900" b="0" i="1" u="none" strike="noStrike">
                        <a:solidFill>
                          <a:srgbClr val="000000"/>
                        </a:solidFill>
                        <a:effectLst/>
                        <a:latin typeface="Arial" panose="020B0604020202020204" pitchFamily="34" charset="0"/>
                      </a:endParaRPr>
                    </a:p>
                  </a:txBody>
                  <a:tcPr marL="5225" marR="5225" marT="5225" marB="0" anchor="ctr"/>
                </a:tc>
                <a:tc>
                  <a:txBody>
                    <a:bodyPr/>
                    <a:lstStyle/>
                    <a:p>
                      <a:pPr algn="ctr" fontAlgn="ctr"/>
                      <a:r>
                        <a:rPr lang="en-GB" sz="900" u="none" strike="noStrike">
                          <a:solidFill>
                            <a:srgbClr val="000000"/>
                          </a:solidFill>
                          <a:effectLst/>
                        </a:rPr>
                        <a:t>ASSEMBLY, INTEGRATION, TESTS</a:t>
                      </a:r>
                      <a:endParaRPr lang="en-GB" sz="900" b="0" i="1" u="none" strike="noStrike">
                        <a:solidFill>
                          <a:srgbClr val="000000"/>
                        </a:solidFill>
                        <a:effectLst/>
                        <a:latin typeface="Arial" panose="020B0604020202020204" pitchFamily="34" charset="0"/>
                      </a:endParaRPr>
                    </a:p>
                  </a:txBody>
                  <a:tcPr marL="5225" marR="5225" marT="5225" marB="0" anchor="ctr"/>
                </a:tc>
                <a:tc>
                  <a:txBody>
                    <a:bodyPr/>
                    <a:lstStyle/>
                    <a:p>
                      <a:pPr algn="ctr" fontAlgn="ctr"/>
                      <a:r>
                        <a:rPr lang="en-GB" sz="900" u="none" strike="noStrike" dirty="0">
                          <a:solidFill>
                            <a:srgbClr val="000000"/>
                          </a:solidFill>
                          <a:effectLst/>
                        </a:rPr>
                        <a:t>OPERATIONS</a:t>
                      </a:r>
                      <a:endParaRPr lang="en-GB" sz="900" b="0" i="1" u="none" strike="noStrike" dirty="0">
                        <a:solidFill>
                          <a:srgbClr val="000000"/>
                        </a:solidFill>
                        <a:effectLst/>
                        <a:latin typeface="Arial" panose="020B0604020202020204" pitchFamily="34" charset="0"/>
                      </a:endParaRPr>
                    </a:p>
                  </a:txBody>
                  <a:tcPr marL="5225" marR="5225" marT="5225" marB="0" anchor="ctr"/>
                </a:tc>
                <a:tc>
                  <a:txBody>
                    <a:bodyPr/>
                    <a:lstStyle/>
                    <a:p>
                      <a:pPr algn="ctr" fontAlgn="ctr"/>
                      <a:r>
                        <a:rPr lang="en-GB" sz="900" u="none" strike="noStrike">
                          <a:solidFill>
                            <a:srgbClr val="000000"/>
                          </a:solidFill>
                          <a:effectLst/>
                        </a:rPr>
                        <a:t>MANAGEMENT</a:t>
                      </a:r>
                      <a:endParaRPr lang="en-GB" sz="900" b="0" i="1" u="none" strike="noStrike">
                        <a:solidFill>
                          <a:srgbClr val="000000"/>
                        </a:solidFill>
                        <a:effectLst/>
                        <a:latin typeface="Arial" panose="020B0604020202020204" pitchFamily="34" charset="0"/>
                      </a:endParaRPr>
                    </a:p>
                  </a:txBody>
                  <a:tcPr marL="5225" marR="5225" marT="5225" marB="0" anchor="ctr"/>
                </a:tc>
                <a:tc>
                  <a:txBody>
                    <a:bodyPr/>
                    <a:lstStyle/>
                    <a:p>
                      <a:pPr algn="ctr" fontAlgn="ctr"/>
                      <a:r>
                        <a:rPr lang="en-GB" sz="900" u="none" strike="noStrike">
                          <a:solidFill>
                            <a:srgbClr val="000000"/>
                          </a:solidFill>
                          <a:effectLst/>
                        </a:rPr>
                        <a:t>COMMUNIC.</a:t>
                      </a:r>
                      <a:endParaRPr lang="en-GB" sz="900" b="0" i="1" u="none" strike="noStrike">
                        <a:solidFill>
                          <a:srgbClr val="000000"/>
                        </a:solidFill>
                        <a:effectLst/>
                        <a:latin typeface="Arial" panose="020B0604020202020204" pitchFamily="34" charset="0"/>
                      </a:endParaRPr>
                    </a:p>
                  </a:txBody>
                  <a:tcPr marL="5225" marR="5225" marT="5225" marB="0" anchor="ctr"/>
                </a:tc>
                <a:tc>
                  <a:txBody>
                    <a:bodyPr/>
                    <a:lstStyle/>
                    <a:p>
                      <a:pPr algn="ctr" fontAlgn="ctr"/>
                      <a:r>
                        <a:rPr lang="en-GB" sz="900" u="none" strike="noStrike">
                          <a:solidFill>
                            <a:srgbClr val="000000"/>
                          </a:solidFill>
                          <a:effectLst/>
                        </a:rPr>
                        <a:t>SAFETY</a:t>
                      </a:r>
                      <a:endParaRPr lang="en-GB" sz="900" b="0" i="1" u="none" strike="noStrike">
                        <a:solidFill>
                          <a:srgbClr val="000000"/>
                        </a:solidFill>
                        <a:effectLst/>
                        <a:latin typeface="Arial" panose="020B0604020202020204" pitchFamily="34" charset="0"/>
                      </a:endParaRPr>
                    </a:p>
                  </a:txBody>
                  <a:tcPr marL="5225" marR="5225" marT="5225" marB="0" anchor="ctr"/>
                </a:tc>
                <a:tc>
                  <a:txBody>
                    <a:bodyPr/>
                    <a:lstStyle/>
                    <a:p>
                      <a:pPr algn="ctr" fontAlgn="ctr"/>
                      <a:r>
                        <a:rPr lang="en-GB" sz="900" u="none" strike="noStrike">
                          <a:solidFill>
                            <a:srgbClr val="000000"/>
                          </a:solidFill>
                          <a:effectLst/>
                        </a:rPr>
                        <a:t>MECHANICAL, CALCS</a:t>
                      </a:r>
                      <a:endParaRPr lang="en-GB" sz="900" b="0" i="1" u="none" strike="noStrike">
                        <a:solidFill>
                          <a:srgbClr val="000000"/>
                        </a:solidFill>
                        <a:effectLst/>
                        <a:latin typeface="Arial" panose="020B0604020202020204" pitchFamily="34" charset="0"/>
                      </a:endParaRPr>
                    </a:p>
                  </a:txBody>
                  <a:tcPr marL="5225" marR="5225" marT="5225" marB="0" anchor="ctr"/>
                </a:tc>
                <a:tc>
                  <a:txBody>
                    <a:bodyPr/>
                    <a:lstStyle/>
                    <a:p>
                      <a:pPr algn="ctr" fontAlgn="ctr"/>
                      <a:r>
                        <a:rPr lang="en-GB" sz="900" u="none" strike="noStrike">
                          <a:solidFill>
                            <a:srgbClr val="000000"/>
                          </a:solidFill>
                          <a:effectLst/>
                        </a:rPr>
                        <a:t>CAD DESIGN (2D, 3D)</a:t>
                      </a:r>
                      <a:endParaRPr lang="en-GB" sz="900" b="0" i="1" u="none" strike="noStrike">
                        <a:solidFill>
                          <a:srgbClr val="000000"/>
                        </a:solidFill>
                        <a:effectLst/>
                        <a:latin typeface="Arial" panose="020B0604020202020204" pitchFamily="34" charset="0"/>
                      </a:endParaRPr>
                    </a:p>
                  </a:txBody>
                  <a:tcPr marL="5225" marR="5225" marT="5225" marB="0" anchor="ctr"/>
                </a:tc>
                <a:tc>
                  <a:txBody>
                    <a:bodyPr/>
                    <a:lstStyle/>
                    <a:p>
                      <a:pPr algn="ctr" fontAlgn="ctr"/>
                      <a:r>
                        <a:rPr lang="en-GB" sz="900" u="none" strike="noStrike">
                          <a:solidFill>
                            <a:srgbClr val="000000"/>
                          </a:solidFill>
                          <a:effectLst/>
                        </a:rPr>
                        <a:t>PFD, P&amp;ID</a:t>
                      </a:r>
                      <a:endParaRPr lang="en-GB" sz="900" b="0" i="1" u="none" strike="noStrike">
                        <a:solidFill>
                          <a:srgbClr val="000000"/>
                        </a:solidFill>
                        <a:effectLst/>
                        <a:latin typeface="Arial" panose="020B0604020202020204" pitchFamily="34" charset="0"/>
                      </a:endParaRPr>
                    </a:p>
                  </a:txBody>
                  <a:tcPr marL="5225" marR="5225" marT="5225" marB="0" anchor="ctr"/>
                </a:tc>
                <a:tc>
                  <a:txBody>
                    <a:bodyPr/>
                    <a:lstStyle/>
                    <a:p>
                      <a:pPr algn="ctr" fontAlgn="ctr"/>
                      <a:r>
                        <a:rPr lang="en-GB" sz="900" u="none" strike="noStrike">
                          <a:solidFill>
                            <a:srgbClr val="000000"/>
                          </a:solidFill>
                          <a:effectLst/>
                        </a:rPr>
                        <a:t>TECHNICAL SPECS</a:t>
                      </a:r>
                      <a:endParaRPr lang="en-GB" sz="900" b="0" i="1" u="none" strike="noStrike">
                        <a:solidFill>
                          <a:srgbClr val="000000"/>
                        </a:solidFill>
                        <a:effectLst/>
                        <a:latin typeface="Arial" panose="020B0604020202020204" pitchFamily="34" charset="0"/>
                      </a:endParaRPr>
                    </a:p>
                  </a:txBody>
                  <a:tcPr marL="5225" marR="5225" marT="5225" marB="0" anchor="ctr"/>
                </a:tc>
                <a:extLst>
                  <a:ext uri="{0D108BD9-81ED-4DB2-BD59-A6C34878D82A}">
                    <a16:rowId xmlns:a16="http://schemas.microsoft.com/office/drawing/2014/main" val="199654022"/>
                  </a:ext>
                </a:extLst>
              </a:tr>
              <a:tr h="658359">
                <a:tc>
                  <a:txBody>
                    <a:bodyPr/>
                    <a:lstStyle/>
                    <a:p>
                      <a:pPr algn="ctr" fontAlgn="ctr"/>
                      <a:r>
                        <a:rPr lang="en-GB" sz="1000" u="none" strike="noStrike" dirty="0">
                          <a:solidFill>
                            <a:srgbClr val="000000"/>
                          </a:solidFill>
                          <a:effectLst/>
                        </a:rPr>
                        <a:t>CRIOTEC CONTRACT</a:t>
                      </a:r>
                      <a:endParaRPr lang="en-GB" sz="1000" b="0" i="1" u="none" strike="noStrike" dirty="0">
                        <a:solidFill>
                          <a:srgbClr val="000000"/>
                        </a:solidFill>
                        <a:effectLst/>
                        <a:latin typeface="Arial" panose="020B0604020202020204" pitchFamily="34" charset="0"/>
                      </a:endParaRPr>
                    </a:p>
                  </a:txBody>
                  <a:tcPr marL="5225" marR="5225" marT="5225" marB="0" anchor="ctr"/>
                </a:tc>
                <a:tc>
                  <a:txBody>
                    <a:bodyPr/>
                    <a:lstStyle/>
                    <a:p>
                      <a:pPr algn="ctr" fontAlgn="ctr"/>
                      <a:r>
                        <a:rPr lang="en-GB" sz="800" u="none" strike="noStrike" dirty="0">
                          <a:solidFill>
                            <a:srgbClr val="000000"/>
                          </a:solidFill>
                          <a:effectLst/>
                          <a:highlight>
                            <a:srgbClr val="FFC000"/>
                          </a:highlight>
                        </a:rPr>
                        <a:t> </a:t>
                      </a:r>
                      <a:endParaRPr lang="en-GB" sz="800" b="0" i="0" u="none" strike="noStrike" dirty="0">
                        <a:solidFill>
                          <a:srgbClr val="000000"/>
                        </a:solidFill>
                        <a:effectLst/>
                        <a:highlight>
                          <a:srgbClr val="FFC000"/>
                        </a:highlight>
                        <a:latin typeface="Arial" panose="020B0604020202020204" pitchFamily="34" charset="0"/>
                      </a:endParaRPr>
                    </a:p>
                  </a:txBody>
                  <a:tcPr marL="5225" marR="5225" marT="5225" marB="0" anchor="ctr">
                    <a:pattFill prst="wdDnDiag">
                      <a:fgClr>
                        <a:srgbClr val="2166FF"/>
                      </a:fgClr>
                      <a:bgClr>
                        <a:srgbClr val="9E5ECE"/>
                      </a:bgClr>
                    </a:pattFill>
                  </a:tcPr>
                </a:tc>
                <a:tc>
                  <a:txBody>
                    <a:bodyPr/>
                    <a:lstStyle/>
                    <a:p>
                      <a:pPr algn="ctr" fontAlgn="ctr"/>
                      <a:r>
                        <a:rPr lang="en-GB" sz="800" u="none" strike="noStrike" dirty="0">
                          <a:solidFill>
                            <a:srgbClr val="000000"/>
                          </a:solidFill>
                          <a:effectLst/>
                          <a:highlight>
                            <a:srgbClr val="FFC000"/>
                          </a:highlight>
                        </a:rPr>
                        <a:t> </a:t>
                      </a:r>
                      <a:endParaRPr lang="en-GB" sz="800" b="0" i="0" u="none" strike="noStrike" dirty="0">
                        <a:solidFill>
                          <a:srgbClr val="000000"/>
                        </a:solidFill>
                        <a:effectLst/>
                        <a:highlight>
                          <a:srgbClr val="FFC000"/>
                        </a:highlight>
                        <a:latin typeface="Arial" panose="020B0604020202020204" pitchFamily="34" charset="0"/>
                      </a:endParaRPr>
                    </a:p>
                  </a:txBody>
                  <a:tcPr marL="5225" marR="5225" marT="5225" marB="0" anchor="ctr">
                    <a:solidFill>
                      <a:srgbClr val="2166FF"/>
                    </a:solidFill>
                  </a:tcPr>
                </a:tc>
                <a:tc>
                  <a:txBody>
                    <a:bodyPr/>
                    <a:lstStyle/>
                    <a:p>
                      <a:pPr algn="ctr" fontAlgn="ctr"/>
                      <a:r>
                        <a:rPr lang="en-GB" sz="800" u="none" strike="noStrike" dirty="0">
                          <a:solidFill>
                            <a:srgbClr val="000000"/>
                          </a:solidFill>
                          <a:effectLst/>
                        </a:rPr>
                        <a:t> </a:t>
                      </a:r>
                      <a:endParaRPr lang="en-GB" sz="800" b="0" i="0" u="none" strike="noStrike" dirty="0">
                        <a:solidFill>
                          <a:srgbClr val="000000"/>
                        </a:solidFill>
                        <a:effectLst/>
                        <a:latin typeface="Arial" panose="020B0604020202020204" pitchFamily="34" charset="0"/>
                      </a:endParaRPr>
                    </a:p>
                  </a:txBody>
                  <a:tcPr marL="5225" marR="5225" marT="5225" marB="0" anchor="ctr"/>
                </a:tc>
                <a:tc>
                  <a:txBody>
                    <a:bodyPr/>
                    <a:lstStyle/>
                    <a:p>
                      <a:pPr algn="ctr" fontAlgn="ctr"/>
                      <a:r>
                        <a:rPr lang="en-GB" sz="800" u="none" strike="noStrike" dirty="0">
                          <a:solidFill>
                            <a:srgbClr val="000000"/>
                          </a:solidFill>
                          <a:effectLst/>
                          <a:highlight>
                            <a:srgbClr val="FFC000"/>
                          </a:highlight>
                        </a:rPr>
                        <a:t> </a:t>
                      </a:r>
                      <a:endParaRPr lang="en-GB" sz="800" b="0" i="0" u="none" strike="noStrike" dirty="0">
                        <a:solidFill>
                          <a:srgbClr val="000000"/>
                        </a:solidFill>
                        <a:effectLst/>
                        <a:highlight>
                          <a:srgbClr val="FFC000"/>
                        </a:highlight>
                        <a:latin typeface="Arial" panose="020B0604020202020204" pitchFamily="34" charset="0"/>
                      </a:endParaRPr>
                    </a:p>
                  </a:txBody>
                  <a:tcPr marL="5225" marR="5225" marT="5225" marB="0" anchor="ctr">
                    <a:solidFill>
                      <a:srgbClr val="2166FF"/>
                    </a:solidFill>
                  </a:tcPr>
                </a:tc>
                <a:tc>
                  <a:txBody>
                    <a:bodyPr/>
                    <a:lstStyle/>
                    <a:p>
                      <a:pPr algn="ctr" fontAlgn="ctr"/>
                      <a:r>
                        <a:rPr lang="en-GB" sz="800" u="none" strike="noStrike" dirty="0">
                          <a:solidFill>
                            <a:srgbClr val="000000"/>
                          </a:solidFill>
                          <a:effectLst/>
                        </a:rPr>
                        <a:t> </a:t>
                      </a:r>
                      <a:endParaRPr lang="en-GB" sz="800" b="0" i="0" u="none" strike="noStrike" dirty="0">
                        <a:solidFill>
                          <a:srgbClr val="000000"/>
                        </a:solidFill>
                        <a:effectLst/>
                        <a:latin typeface="Arial" panose="020B0604020202020204" pitchFamily="34" charset="0"/>
                      </a:endParaRPr>
                    </a:p>
                  </a:txBody>
                  <a:tcPr marL="5225" marR="5225" marT="5225" marB="0" anchor="ct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en-GB" sz="800" u="none" strike="noStrike" dirty="0">
                          <a:solidFill>
                            <a:srgbClr val="000000"/>
                          </a:solidFill>
                          <a:effectLst/>
                          <a:highlight>
                            <a:srgbClr val="70AD47"/>
                          </a:highlight>
                        </a:rPr>
                        <a:t> </a:t>
                      </a:r>
                      <a:endParaRPr lang="en-GB" sz="800" b="0" i="0" u="none" strike="noStrike" dirty="0">
                        <a:solidFill>
                          <a:srgbClr val="000000"/>
                        </a:solidFill>
                        <a:effectLst/>
                        <a:highlight>
                          <a:srgbClr val="70AD47"/>
                        </a:highlight>
                        <a:latin typeface="Arial" panose="020B0604020202020204" pitchFamily="34" charset="0"/>
                      </a:endParaRPr>
                    </a:p>
                  </a:txBody>
                  <a:tcPr marL="5225" marR="5225" marT="5225" marB="0" anchor="ctr">
                    <a:pattFill prst="wdDnDiag">
                      <a:fgClr>
                        <a:srgbClr val="2166FF"/>
                      </a:fgClr>
                      <a:bgClr>
                        <a:srgbClr val="9E5ECE"/>
                      </a:bgClr>
                    </a:patt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en-GB" sz="800" u="none" strike="noStrike" dirty="0">
                          <a:solidFill>
                            <a:srgbClr val="000000"/>
                          </a:solidFill>
                          <a:effectLst/>
                          <a:highlight>
                            <a:srgbClr val="70AD47"/>
                          </a:highlight>
                        </a:rPr>
                        <a:t> </a:t>
                      </a:r>
                      <a:endParaRPr lang="en-GB" sz="800" b="0" i="0" u="none" strike="noStrike" dirty="0">
                        <a:solidFill>
                          <a:srgbClr val="000000"/>
                        </a:solidFill>
                        <a:effectLst/>
                        <a:highlight>
                          <a:srgbClr val="70AD47"/>
                        </a:highlight>
                        <a:latin typeface="Arial" panose="020B0604020202020204" pitchFamily="34" charset="0"/>
                      </a:endParaRPr>
                    </a:p>
                    <a:p>
                      <a:pPr algn="ctr" fontAlgn="ctr"/>
                      <a:endParaRPr lang="en-GB" sz="800" b="0" i="0" u="none" strike="noStrike" dirty="0">
                        <a:solidFill>
                          <a:srgbClr val="000000"/>
                        </a:solidFill>
                        <a:effectLst/>
                        <a:highlight>
                          <a:srgbClr val="70AD47"/>
                        </a:highlight>
                        <a:latin typeface="Arial" panose="020B0604020202020204" pitchFamily="34" charset="0"/>
                      </a:endParaRPr>
                    </a:p>
                  </a:txBody>
                  <a:tcPr marL="5225" marR="5225" marT="5225" marB="0" anchor="ctr">
                    <a:pattFill prst="wdDnDiag">
                      <a:fgClr>
                        <a:srgbClr val="2166FF"/>
                      </a:fgClr>
                      <a:bgClr>
                        <a:srgbClr val="9E5ECE"/>
                      </a:bgClr>
                    </a:pattFill>
                  </a:tcPr>
                </a:tc>
                <a:tc>
                  <a:txBody>
                    <a:bodyPr/>
                    <a:lstStyle/>
                    <a:p>
                      <a:pPr algn="ctr" fontAlgn="ctr"/>
                      <a:r>
                        <a:rPr lang="en-GB" sz="800" u="none" strike="noStrike" dirty="0">
                          <a:solidFill>
                            <a:srgbClr val="000000"/>
                          </a:solidFill>
                          <a:effectLst/>
                          <a:highlight>
                            <a:srgbClr val="FFC000"/>
                          </a:highlight>
                        </a:rPr>
                        <a:t> </a:t>
                      </a:r>
                      <a:endParaRPr lang="en-GB" sz="800" b="0" i="0" u="none" strike="noStrike" dirty="0">
                        <a:solidFill>
                          <a:srgbClr val="000000"/>
                        </a:solidFill>
                        <a:effectLst/>
                        <a:highlight>
                          <a:srgbClr val="FFC000"/>
                        </a:highlight>
                        <a:latin typeface="Arial" panose="020B0604020202020204" pitchFamily="34" charset="0"/>
                      </a:endParaRPr>
                    </a:p>
                  </a:txBody>
                  <a:tcPr marL="5225" marR="5225" marT="5225" marB="0" anchor="ctr">
                    <a:solidFill>
                      <a:srgbClr val="2166FF"/>
                    </a:solidFill>
                  </a:tcPr>
                </a:tc>
                <a:tc>
                  <a:txBody>
                    <a:bodyPr/>
                    <a:lstStyle/>
                    <a:p>
                      <a:pPr algn="ctr" fontAlgn="ctr"/>
                      <a:r>
                        <a:rPr lang="en-GB" sz="800" u="none" strike="noStrike" dirty="0">
                          <a:solidFill>
                            <a:srgbClr val="000000"/>
                          </a:solidFill>
                          <a:effectLst/>
                          <a:highlight>
                            <a:srgbClr val="FFC000"/>
                          </a:highlight>
                        </a:rPr>
                        <a:t> </a:t>
                      </a:r>
                      <a:endParaRPr lang="en-GB" sz="800" b="0" i="0" u="none" strike="noStrike" dirty="0">
                        <a:solidFill>
                          <a:srgbClr val="000000"/>
                        </a:solidFill>
                        <a:effectLst/>
                        <a:highlight>
                          <a:srgbClr val="FFC000"/>
                        </a:highlight>
                        <a:latin typeface="Arial" panose="020B0604020202020204" pitchFamily="34" charset="0"/>
                      </a:endParaRPr>
                    </a:p>
                  </a:txBody>
                  <a:tcPr marL="5225" marR="5225" marT="5225" marB="0" anchor="ctr">
                    <a:solidFill>
                      <a:srgbClr val="2166FF"/>
                    </a:solidFill>
                  </a:tcPr>
                </a:tc>
                <a:tc>
                  <a:txBody>
                    <a:bodyPr/>
                    <a:lstStyle/>
                    <a:p>
                      <a:pPr algn="ctr" fontAlgn="ctr"/>
                      <a:r>
                        <a:rPr lang="en-GB" sz="800" u="none" strike="noStrike" dirty="0">
                          <a:solidFill>
                            <a:srgbClr val="000000"/>
                          </a:solidFill>
                          <a:effectLst/>
                          <a:highlight>
                            <a:srgbClr val="FFC000"/>
                          </a:highlight>
                        </a:rPr>
                        <a:t> </a:t>
                      </a:r>
                      <a:endParaRPr lang="en-GB" sz="800" b="0" i="0" u="none" strike="noStrike" dirty="0">
                        <a:solidFill>
                          <a:srgbClr val="000000"/>
                        </a:solidFill>
                        <a:effectLst/>
                        <a:highlight>
                          <a:srgbClr val="FFC000"/>
                        </a:highlight>
                        <a:latin typeface="Arial" panose="020B0604020202020204" pitchFamily="34" charset="0"/>
                      </a:endParaRPr>
                    </a:p>
                  </a:txBody>
                  <a:tcPr marL="5225" marR="5225" marT="5225" marB="0" anchor="ctr">
                    <a:solidFill>
                      <a:srgbClr val="2166FF"/>
                    </a:solidFill>
                  </a:tcPr>
                </a:tc>
                <a:tc>
                  <a:txBody>
                    <a:bodyPr/>
                    <a:lstStyle/>
                    <a:p>
                      <a:pPr algn="ctr" fontAlgn="ctr"/>
                      <a:r>
                        <a:rPr lang="en-GB" sz="800" u="none" strike="noStrike" dirty="0">
                          <a:solidFill>
                            <a:srgbClr val="000000"/>
                          </a:solidFill>
                          <a:effectLst/>
                          <a:highlight>
                            <a:srgbClr val="70AD47"/>
                          </a:highlight>
                        </a:rPr>
                        <a:t> </a:t>
                      </a:r>
                      <a:endParaRPr lang="en-GB" sz="800" b="0" i="0" u="none" strike="noStrike" dirty="0">
                        <a:solidFill>
                          <a:srgbClr val="000000"/>
                        </a:solidFill>
                        <a:effectLst/>
                        <a:highlight>
                          <a:srgbClr val="70AD47"/>
                        </a:highlight>
                        <a:latin typeface="Arial" panose="020B0604020202020204" pitchFamily="34" charset="0"/>
                      </a:endParaRPr>
                    </a:p>
                  </a:txBody>
                  <a:tcPr marL="5225" marR="5225" marT="5225" marB="0" anchor="ctr">
                    <a:solidFill>
                      <a:srgbClr val="9E5ECE"/>
                    </a:solidFill>
                  </a:tcPr>
                </a:tc>
                <a:tc>
                  <a:txBody>
                    <a:bodyPr/>
                    <a:lstStyle/>
                    <a:p>
                      <a:pPr algn="ctr" fontAlgn="ctr"/>
                      <a:r>
                        <a:rPr lang="en-GB" sz="800" u="none" strike="noStrike" dirty="0">
                          <a:solidFill>
                            <a:srgbClr val="000000"/>
                          </a:solidFill>
                          <a:effectLst/>
                          <a:highlight>
                            <a:srgbClr val="70AD47"/>
                          </a:highlight>
                        </a:rPr>
                        <a:t> </a:t>
                      </a:r>
                      <a:endParaRPr lang="en-GB" sz="800" b="0" i="0" u="none" strike="noStrike" dirty="0">
                        <a:solidFill>
                          <a:srgbClr val="000000"/>
                        </a:solidFill>
                        <a:effectLst/>
                        <a:highlight>
                          <a:srgbClr val="70AD47"/>
                        </a:highlight>
                        <a:latin typeface="Arial" panose="020B0604020202020204" pitchFamily="34" charset="0"/>
                      </a:endParaRPr>
                    </a:p>
                  </a:txBody>
                  <a:tcPr marL="5225" marR="5225" marT="5225" marB="0" anchor="ctr">
                    <a:solidFill>
                      <a:srgbClr val="9E5ECE"/>
                    </a:solidFill>
                  </a:tcPr>
                </a:tc>
                <a:extLst>
                  <a:ext uri="{0D108BD9-81ED-4DB2-BD59-A6C34878D82A}">
                    <a16:rowId xmlns:a16="http://schemas.microsoft.com/office/drawing/2014/main" val="340451252"/>
                  </a:ext>
                </a:extLst>
              </a:tr>
              <a:tr h="658359">
                <a:tc>
                  <a:txBody>
                    <a:bodyPr/>
                    <a:lstStyle/>
                    <a:p>
                      <a:pPr algn="ctr" fontAlgn="ctr"/>
                      <a:r>
                        <a:rPr lang="en-GB" sz="1000" u="none" strike="noStrike" dirty="0">
                          <a:solidFill>
                            <a:srgbClr val="000000"/>
                          </a:solidFill>
                          <a:effectLst/>
                        </a:rPr>
                        <a:t>WARM PANEL</a:t>
                      </a:r>
                      <a:endParaRPr lang="en-GB" sz="1000" b="0" i="1" u="none" strike="noStrike" dirty="0">
                        <a:solidFill>
                          <a:srgbClr val="000000"/>
                        </a:solidFill>
                        <a:effectLst/>
                        <a:latin typeface="Arial" panose="020B0604020202020204" pitchFamily="34" charset="0"/>
                      </a:endParaRPr>
                    </a:p>
                  </a:txBody>
                  <a:tcPr marL="5225" marR="5225" marT="5225" marB="0" anchor="ctr"/>
                </a:tc>
                <a:tc>
                  <a:txBody>
                    <a:bodyPr/>
                    <a:lstStyle/>
                    <a:p>
                      <a:pPr algn="ctr" fontAlgn="ctr"/>
                      <a:r>
                        <a:rPr lang="en-GB" sz="800" u="none" strike="noStrike" dirty="0">
                          <a:solidFill>
                            <a:srgbClr val="000000"/>
                          </a:solidFill>
                          <a:effectLst/>
                          <a:highlight>
                            <a:srgbClr val="70AD47"/>
                          </a:highlight>
                        </a:rPr>
                        <a:t> </a:t>
                      </a:r>
                      <a:endParaRPr lang="en-GB" sz="800" b="0" i="0" u="none" strike="noStrike" dirty="0">
                        <a:solidFill>
                          <a:srgbClr val="000000"/>
                        </a:solidFill>
                        <a:effectLst/>
                        <a:highlight>
                          <a:srgbClr val="70AD47"/>
                        </a:highlight>
                        <a:latin typeface="Arial" panose="020B0604020202020204" pitchFamily="34" charset="0"/>
                      </a:endParaRPr>
                    </a:p>
                  </a:txBody>
                  <a:tcPr marL="5225" marR="5225" marT="5225" marB="0" anchor="ctr">
                    <a:solidFill>
                      <a:srgbClr val="9E5ECE"/>
                    </a:solidFill>
                  </a:tcPr>
                </a:tc>
                <a:tc>
                  <a:txBody>
                    <a:bodyPr/>
                    <a:lstStyle/>
                    <a:p>
                      <a:pPr algn="ctr" fontAlgn="ctr"/>
                      <a:r>
                        <a:rPr lang="en-GB" sz="800" u="none" strike="noStrike" dirty="0">
                          <a:solidFill>
                            <a:srgbClr val="000000"/>
                          </a:solidFill>
                          <a:effectLst/>
                          <a:highlight>
                            <a:srgbClr val="70AD47"/>
                          </a:highlight>
                        </a:rPr>
                        <a:t> </a:t>
                      </a:r>
                      <a:endParaRPr lang="en-GB" sz="800" b="0" i="0" u="none" strike="noStrike" dirty="0">
                        <a:solidFill>
                          <a:srgbClr val="000000"/>
                        </a:solidFill>
                        <a:effectLst/>
                        <a:highlight>
                          <a:srgbClr val="70AD47"/>
                        </a:highlight>
                        <a:latin typeface="Arial" panose="020B0604020202020204" pitchFamily="34" charset="0"/>
                      </a:endParaRPr>
                    </a:p>
                  </a:txBody>
                  <a:tcPr marL="5225" marR="5225" marT="5225" marB="0" anchor="ctr">
                    <a:solidFill>
                      <a:srgbClr val="9E5ECE"/>
                    </a:solidFill>
                  </a:tcPr>
                </a:tc>
                <a:tc>
                  <a:txBody>
                    <a:bodyPr/>
                    <a:lstStyle/>
                    <a:p>
                      <a:pPr algn="ctr" fontAlgn="ctr"/>
                      <a:r>
                        <a:rPr lang="en-GB" sz="800" u="none" strike="noStrike" dirty="0">
                          <a:solidFill>
                            <a:srgbClr val="000000"/>
                          </a:solidFill>
                          <a:effectLst/>
                        </a:rPr>
                        <a:t> </a:t>
                      </a:r>
                      <a:endParaRPr lang="en-GB" sz="800" b="0" i="0" u="none" strike="noStrike" dirty="0">
                        <a:solidFill>
                          <a:srgbClr val="000000"/>
                        </a:solidFill>
                        <a:effectLst/>
                        <a:latin typeface="Arial" panose="020B0604020202020204" pitchFamily="34" charset="0"/>
                      </a:endParaRPr>
                    </a:p>
                  </a:txBody>
                  <a:tcPr marL="5225" marR="5225" marT="5225" marB="0" anchor="ctr"/>
                </a:tc>
                <a:tc>
                  <a:txBody>
                    <a:bodyPr/>
                    <a:lstStyle/>
                    <a:p>
                      <a:pPr algn="ctr" fontAlgn="ctr"/>
                      <a:r>
                        <a:rPr lang="en-GB" sz="800" u="none" strike="noStrike" dirty="0">
                          <a:solidFill>
                            <a:srgbClr val="000000"/>
                          </a:solidFill>
                          <a:effectLst/>
                          <a:highlight>
                            <a:srgbClr val="70AD47"/>
                          </a:highlight>
                        </a:rPr>
                        <a:t> </a:t>
                      </a:r>
                      <a:endParaRPr lang="en-GB" sz="800" b="0" i="0" u="none" strike="noStrike" dirty="0">
                        <a:solidFill>
                          <a:srgbClr val="000000"/>
                        </a:solidFill>
                        <a:effectLst/>
                        <a:highlight>
                          <a:srgbClr val="70AD47"/>
                        </a:highlight>
                        <a:latin typeface="Arial" panose="020B0604020202020204" pitchFamily="34" charset="0"/>
                      </a:endParaRPr>
                    </a:p>
                  </a:txBody>
                  <a:tcPr marL="5225" marR="5225" marT="5225" marB="0" anchor="ctr">
                    <a:solidFill>
                      <a:srgbClr val="9E5ECE"/>
                    </a:solidFill>
                  </a:tcPr>
                </a:tc>
                <a:tc>
                  <a:txBody>
                    <a:bodyPr/>
                    <a:lstStyle/>
                    <a:p>
                      <a:pPr algn="ctr" fontAlgn="ctr"/>
                      <a:r>
                        <a:rPr lang="en-GB" sz="800" u="none" strike="noStrike" dirty="0">
                          <a:solidFill>
                            <a:srgbClr val="000000"/>
                          </a:solidFill>
                          <a:effectLst/>
                        </a:rPr>
                        <a:t> </a:t>
                      </a:r>
                      <a:endParaRPr lang="en-GB" sz="800" b="0" i="0" u="none" strike="noStrike" dirty="0">
                        <a:solidFill>
                          <a:srgbClr val="000000"/>
                        </a:solidFill>
                        <a:effectLst/>
                        <a:latin typeface="Arial" panose="020B0604020202020204" pitchFamily="34" charset="0"/>
                      </a:endParaRPr>
                    </a:p>
                  </a:txBody>
                  <a:tcPr marL="5225" marR="5225" marT="5225" marB="0" anchor="ctr"/>
                </a:tc>
                <a:tc>
                  <a:txBody>
                    <a:bodyPr/>
                    <a:lstStyle/>
                    <a:p>
                      <a:pPr algn="ctr" fontAlgn="ctr"/>
                      <a:r>
                        <a:rPr lang="en-GB" sz="800" u="none" strike="noStrike" dirty="0">
                          <a:solidFill>
                            <a:srgbClr val="000000"/>
                          </a:solidFill>
                          <a:effectLst/>
                          <a:highlight>
                            <a:srgbClr val="70AD47"/>
                          </a:highlight>
                        </a:rPr>
                        <a:t> </a:t>
                      </a:r>
                      <a:endParaRPr lang="en-GB" sz="800" b="0" i="0" u="none" strike="noStrike" dirty="0">
                        <a:solidFill>
                          <a:srgbClr val="000000"/>
                        </a:solidFill>
                        <a:effectLst/>
                        <a:highlight>
                          <a:srgbClr val="70AD47"/>
                        </a:highlight>
                        <a:latin typeface="Arial" panose="020B0604020202020204" pitchFamily="34" charset="0"/>
                      </a:endParaRPr>
                    </a:p>
                  </a:txBody>
                  <a:tcPr marL="5225" marR="5225" marT="5225" marB="0" anchor="ctr">
                    <a:solidFill>
                      <a:srgbClr val="9E5ECE"/>
                    </a:solidFill>
                  </a:tcPr>
                </a:tc>
                <a:tc>
                  <a:txBody>
                    <a:bodyPr/>
                    <a:lstStyle/>
                    <a:p>
                      <a:pPr algn="ctr" fontAlgn="ctr"/>
                      <a:r>
                        <a:rPr lang="en-GB" sz="800" u="none" strike="noStrike" dirty="0">
                          <a:solidFill>
                            <a:srgbClr val="000000"/>
                          </a:solidFill>
                          <a:effectLst/>
                          <a:highlight>
                            <a:srgbClr val="70AD47"/>
                          </a:highlight>
                        </a:rPr>
                        <a:t> </a:t>
                      </a:r>
                      <a:endParaRPr lang="en-GB" sz="800" b="0" i="0" u="none" strike="noStrike" dirty="0">
                        <a:solidFill>
                          <a:srgbClr val="000000"/>
                        </a:solidFill>
                        <a:effectLst/>
                        <a:highlight>
                          <a:srgbClr val="70AD47"/>
                        </a:highlight>
                        <a:latin typeface="Arial" panose="020B0604020202020204" pitchFamily="34" charset="0"/>
                      </a:endParaRPr>
                    </a:p>
                  </a:txBody>
                  <a:tcPr marL="5225" marR="5225" marT="5225" marB="0" anchor="ctr">
                    <a:solidFill>
                      <a:srgbClr val="9E5ECE"/>
                    </a:solidFill>
                  </a:tcPr>
                </a:tc>
                <a:tc>
                  <a:txBody>
                    <a:bodyPr/>
                    <a:lstStyle/>
                    <a:p>
                      <a:pPr algn="ctr" fontAlgn="ctr"/>
                      <a:r>
                        <a:rPr lang="en-GB" sz="800" u="none" strike="noStrike" dirty="0">
                          <a:solidFill>
                            <a:srgbClr val="000000"/>
                          </a:solidFill>
                          <a:effectLst/>
                          <a:highlight>
                            <a:srgbClr val="70AD47"/>
                          </a:highlight>
                        </a:rPr>
                        <a:t> </a:t>
                      </a:r>
                      <a:endParaRPr lang="en-GB" sz="800" b="0" i="0" u="none" strike="noStrike" dirty="0">
                        <a:solidFill>
                          <a:srgbClr val="000000"/>
                        </a:solidFill>
                        <a:effectLst/>
                        <a:highlight>
                          <a:srgbClr val="70AD47"/>
                        </a:highlight>
                        <a:latin typeface="Arial" panose="020B0604020202020204" pitchFamily="34" charset="0"/>
                      </a:endParaRPr>
                    </a:p>
                  </a:txBody>
                  <a:tcPr marL="5225" marR="5225" marT="5225" marB="0" anchor="ctr">
                    <a:solidFill>
                      <a:srgbClr val="9E5ECE"/>
                    </a:solidFill>
                  </a:tcPr>
                </a:tc>
                <a:tc>
                  <a:txBody>
                    <a:bodyPr/>
                    <a:lstStyle/>
                    <a:p>
                      <a:pPr algn="ctr" fontAlgn="ctr"/>
                      <a:r>
                        <a:rPr lang="en-GB" sz="800" u="none" strike="noStrike" dirty="0">
                          <a:solidFill>
                            <a:srgbClr val="000000"/>
                          </a:solidFill>
                          <a:effectLst/>
                          <a:highlight>
                            <a:srgbClr val="70AD47"/>
                          </a:highlight>
                        </a:rPr>
                        <a:t> </a:t>
                      </a:r>
                      <a:endParaRPr lang="en-GB" sz="800" b="0" i="0" u="none" strike="noStrike" dirty="0">
                        <a:solidFill>
                          <a:srgbClr val="000000"/>
                        </a:solidFill>
                        <a:effectLst/>
                        <a:highlight>
                          <a:srgbClr val="70AD47"/>
                        </a:highlight>
                        <a:latin typeface="Arial" panose="020B0604020202020204" pitchFamily="34" charset="0"/>
                      </a:endParaRPr>
                    </a:p>
                  </a:txBody>
                  <a:tcPr marL="5225" marR="5225" marT="5225" marB="0" anchor="ctr">
                    <a:solidFill>
                      <a:srgbClr val="9E5ECE"/>
                    </a:solidFill>
                  </a:tcPr>
                </a:tc>
                <a:tc>
                  <a:txBody>
                    <a:bodyPr/>
                    <a:lstStyle/>
                    <a:p>
                      <a:pPr algn="ctr" fontAlgn="ctr"/>
                      <a:r>
                        <a:rPr lang="en-GB" sz="800" u="none" strike="noStrike" dirty="0">
                          <a:solidFill>
                            <a:srgbClr val="000000"/>
                          </a:solidFill>
                          <a:effectLst/>
                          <a:highlight>
                            <a:srgbClr val="70AD47"/>
                          </a:highlight>
                        </a:rPr>
                        <a:t> </a:t>
                      </a:r>
                      <a:endParaRPr lang="en-GB" sz="800" b="0" i="0" u="none" strike="noStrike" dirty="0">
                        <a:solidFill>
                          <a:srgbClr val="000000"/>
                        </a:solidFill>
                        <a:effectLst/>
                        <a:highlight>
                          <a:srgbClr val="70AD47"/>
                        </a:highlight>
                        <a:latin typeface="Arial" panose="020B0604020202020204" pitchFamily="34" charset="0"/>
                      </a:endParaRPr>
                    </a:p>
                  </a:txBody>
                  <a:tcPr marL="5225" marR="5225" marT="5225" marB="0" anchor="ctr">
                    <a:solidFill>
                      <a:srgbClr val="9E5ECE"/>
                    </a:solidFill>
                  </a:tcPr>
                </a:tc>
                <a:tc>
                  <a:txBody>
                    <a:bodyPr/>
                    <a:lstStyle/>
                    <a:p>
                      <a:pPr algn="ctr" fontAlgn="ctr"/>
                      <a:r>
                        <a:rPr lang="en-GB" sz="800" u="none" strike="noStrike" dirty="0">
                          <a:solidFill>
                            <a:srgbClr val="000000"/>
                          </a:solidFill>
                          <a:effectLst/>
                          <a:highlight>
                            <a:srgbClr val="70AD47"/>
                          </a:highlight>
                        </a:rPr>
                        <a:t> </a:t>
                      </a:r>
                      <a:endParaRPr lang="en-GB" sz="800" b="0" i="0" u="none" strike="noStrike" dirty="0">
                        <a:solidFill>
                          <a:srgbClr val="000000"/>
                        </a:solidFill>
                        <a:effectLst/>
                        <a:highlight>
                          <a:srgbClr val="70AD47"/>
                        </a:highlight>
                        <a:latin typeface="Arial" panose="020B0604020202020204" pitchFamily="34" charset="0"/>
                      </a:endParaRPr>
                    </a:p>
                  </a:txBody>
                  <a:tcPr marL="5225" marR="5225" marT="5225" marB="0" anchor="ctr">
                    <a:solidFill>
                      <a:srgbClr val="9E5ECE"/>
                    </a:solidFill>
                  </a:tcPr>
                </a:tc>
                <a:tc>
                  <a:txBody>
                    <a:bodyPr/>
                    <a:lstStyle/>
                    <a:p>
                      <a:pPr algn="ctr" fontAlgn="ctr"/>
                      <a:r>
                        <a:rPr lang="en-GB" sz="800" u="none" strike="noStrike" dirty="0">
                          <a:solidFill>
                            <a:srgbClr val="000000"/>
                          </a:solidFill>
                          <a:effectLst/>
                          <a:highlight>
                            <a:srgbClr val="70AD47"/>
                          </a:highlight>
                        </a:rPr>
                        <a:t> </a:t>
                      </a:r>
                      <a:endParaRPr lang="en-GB" sz="800" b="0" i="0" u="none" strike="noStrike" dirty="0">
                        <a:solidFill>
                          <a:srgbClr val="000000"/>
                        </a:solidFill>
                        <a:effectLst/>
                        <a:highlight>
                          <a:srgbClr val="70AD47"/>
                        </a:highlight>
                        <a:latin typeface="Arial" panose="020B0604020202020204" pitchFamily="34" charset="0"/>
                      </a:endParaRPr>
                    </a:p>
                  </a:txBody>
                  <a:tcPr marL="5225" marR="5225" marT="5225" marB="0" anchor="ctr">
                    <a:solidFill>
                      <a:srgbClr val="9E5ECE"/>
                    </a:solidFill>
                  </a:tcPr>
                </a:tc>
                <a:extLst>
                  <a:ext uri="{0D108BD9-81ED-4DB2-BD59-A6C34878D82A}">
                    <a16:rowId xmlns:a16="http://schemas.microsoft.com/office/drawing/2014/main" val="403653320"/>
                  </a:ext>
                </a:extLst>
              </a:tr>
              <a:tr h="658359">
                <a:tc>
                  <a:txBody>
                    <a:bodyPr/>
                    <a:lstStyle/>
                    <a:p>
                      <a:pPr algn="ctr" fontAlgn="ctr"/>
                      <a:r>
                        <a:rPr lang="en-GB" sz="1000" u="none" strike="noStrike">
                          <a:solidFill>
                            <a:srgbClr val="000000"/>
                          </a:solidFill>
                          <a:effectLst/>
                        </a:rPr>
                        <a:t>CRYOSTAT MEMBRANE VALVES</a:t>
                      </a:r>
                      <a:endParaRPr lang="en-GB" sz="1000" b="0" i="1" u="none" strike="noStrike">
                        <a:solidFill>
                          <a:srgbClr val="000000"/>
                        </a:solidFill>
                        <a:effectLst/>
                        <a:latin typeface="Arial" panose="020B0604020202020204" pitchFamily="34" charset="0"/>
                      </a:endParaRPr>
                    </a:p>
                  </a:txBody>
                  <a:tcPr marL="5225" marR="5225" marT="5225" marB="0" anchor="ctr"/>
                </a:tc>
                <a:tc>
                  <a:txBody>
                    <a:bodyPr/>
                    <a:lstStyle/>
                    <a:p>
                      <a:pPr algn="ctr" fontAlgn="ctr"/>
                      <a:r>
                        <a:rPr lang="en-GB" sz="800" u="none" strike="noStrike" dirty="0">
                          <a:solidFill>
                            <a:srgbClr val="000000"/>
                          </a:solidFill>
                          <a:effectLst/>
                          <a:highlight>
                            <a:srgbClr val="70AD47"/>
                          </a:highlight>
                        </a:rPr>
                        <a:t> </a:t>
                      </a:r>
                    </a:p>
                  </a:txBody>
                  <a:tcPr marL="5225" marR="5225" marT="5225" marB="0" anchor="ctr">
                    <a:solidFill>
                      <a:srgbClr val="9E5ECE"/>
                    </a:solidFill>
                  </a:tcPr>
                </a:tc>
                <a:tc>
                  <a:txBody>
                    <a:bodyPr/>
                    <a:lstStyle/>
                    <a:p>
                      <a:pPr algn="ctr" fontAlgn="ctr"/>
                      <a:r>
                        <a:rPr lang="en-GB" sz="800" u="none" strike="noStrike" dirty="0">
                          <a:solidFill>
                            <a:srgbClr val="000000"/>
                          </a:solidFill>
                          <a:effectLst/>
                          <a:highlight>
                            <a:srgbClr val="70AD47"/>
                          </a:highlight>
                        </a:rPr>
                        <a:t> </a:t>
                      </a:r>
                      <a:endParaRPr lang="en-GB" sz="800" b="0" i="0" u="none" strike="noStrike" dirty="0">
                        <a:solidFill>
                          <a:srgbClr val="000000"/>
                        </a:solidFill>
                        <a:effectLst/>
                        <a:highlight>
                          <a:srgbClr val="70AD47"/>
                        </a:highlight>
                        <a:latin typeface="Arial" panose="020B0604020202020204" pitchFamily="34" charset="0"/>
                      </a:endParaRPr>
                    </a:p>
                  </a:txBody>
                  <a:tcPr marL="5225" marR="5225" marT="5225" marB="0" anchor="ctr">
                    <a:solidFill>
                      <a:srgbClr val="9E5ECE"/>
                    </a:solidFill>
                  </a:tcPr>
                </a:tc>
                <a:tc>
                  <a:txBody>
                    <a:bodyPr/>
                    <a:lstStyle/>
                    <a:p>
                      <a:pPr algn="ctr" fontAlgn="ctr"/>
                      <a:r>
                        <a:rPr lang="en-GB" sz="800" u="none" strike="noStrike">
                          <a:solidFill>
                            <a:srgbClr val="000000"/>
                          </a:solidFill>
                          <a:effectLst/>
                        </a:rPr>
                        <a:t> </a:t>
                      </a:r>
                      <a:endParaRPr lang="en-GB" sz="800" b="0" i="0" u="none" strike="noStrike">
                        <a:solidFill>
                          <a:srgbClr val="000000"/>
                        </a:solidFill>
                        <a:effectLst/>
                        <a:latin typeface="Arial" panose="020B0604020202020204" pitchFamily="34" charset="0"/>
                      </a:endParaRPr>
                    </a:p>
                  </a:txBody>
                  <a:tcPr marL="5225" marR="5225" marT="5225" marB="0" anchor="ctr"/>
                </a:tc>
                <a:tc>
                  <a:txBody>
                    <a:bodyPr/>
                    <a:lstStyle/>
                    <a:p>
                      <a:pPr algn="ctr" fontAlgn="ctr"/>
                      <a:r>
                        <a:rPr lang="en-GB" sz="800" u="none" strike="noStrike" dirty="0">
                          <a:solidFill>
                            <a:srgbClr val="000000"/>
                          </a:solidFill>
                          <a:effectLst/>
                        </a:rPr>
                        <a:t> </a:t>
                      </a:r>
                      <a:endParaRPr lang="en-GB" sz="800" b="0" i="0" u="none" strike="noStrike" dirty="0">
                        <a:solidFill>
                          <a:srgbClr val="000000"/>
                        </a:solidFill>
                        <a:effectLst/>
                        <a:latin typeface="Arial" panose="020B0604020202020204" pitchFamily="34" charset="0"/>
                      </a:endParaRPr>
                    </a:p>
                  </a:txBody>
                  <a:tcPr marL="5225" marR="5225" marT="5225" marB="0" anchor="ctr"/>
                </a:tc>
                <a:tc>
                  <a:txBody>
                    <a:bodyPr/>
                    <a:lstStyle/>
                    <a:p>
                      <a:pPr algn="ctr" fontAlgn="ctr"/>
                      <a:r>
                        <a:rPr lang="en-GB" sz="800" u="none" strike="noStrike" dirty="0">
                          <a:solidFill>
                            <a:srgbClr val="000000"/>
                          </a:solidFill>
                          <a:effectLst/>
                        </a:rPr>
                        <a:t> </a:t>
                      </a:r>
                      <a:endParaRPr lang="en-GB" sz="800" b="0" i="0" u="none" strike="noStrike" dirty="0">
                        <a:solidFill>
                          <a:srgbClr val="000000"/>
                        </a:solidFill>
                        <a:effectLst/>
                        <a:latin typeface="Arial" panose="020B0604020202020204" pitchFamily="34" charset="0"/>
                      </a:endParaRPr>
                    </a:p>
                  </a:txBody>
                  <a:tcPr marL="5225" marR="5225" marT="5225" marB="0" anchor="ctr"/>
                </a:tc>
                <a:tc>
                  <a:txBody>
                    <a:bodyPr/>
                    <a:lstStyle/>
                    <a:p>
                      <a:pPr algn="ctr" fontAlgn="ctr"/>
                      <a:r>
                        <a:rPr lang="en-GB" sz="800" u="none" strike="noStrike" dirty="0">
                          <a:solidFill>
                            <a:srgbClr val="000000"/>
                          </a:solidFill>
                          <a:effectLst/>
                          <a:highlight>
                            <a:srgbClr val="70AD47"/>
                          </a:highlight>
                        </a:rPr>
                        <a:t> </a:t>
                      </a:r>
                      <a:endParaRPr lang="en-GB" sz="800" b="0" i="0" u="none" strike="noStrike" dirty="0">
                        <a:solidFill>
                          <a:srgbClr val="000000"/>
                        </a:solidFill>
                        <a:effectLst/>
                        <a:highlight>
                          <a:srgbClr val="70AD47"/>
                        </a:highlight>
                        <a:latin typeface="Arial" panose="020B0604020202020204" pitchFamily="34" charset="0"/>
                      </a:endParaRPr>
                    </a:p>
                  </a:txBody>
                  <a:tcPr marL="5225" marR="5225" marT="5225" marB="0" anchor="ctr">
                    <a:solidFill>
                      <a:srgbClr val="9E5ECE"/>
                    </a:solidFill>
                  </a:tcPr>
                </a:tc>
                <a:tc>
                  <a:txBody>
                    <a:bodyPr/>
                    <a:lstStyle/>
                    <a:p>
                      <a:pPr algn="ctr" fontAlgn="ctr"/>
                      <a:r>
                        <a:rPr lang="en-GB" sz="800" u="none" strike="noStrike" dirty="0">
                          <a:solidFill>
                            <a:srgbClr val="000000"/>
                          </a:solidFill>
                          <a:effectLst/>
                          <a:highlight>
                            <a:srgbClr val="70AD47"/>
                          </a:highlight>
                        </a:rPr>
                        <a:t> </a:t>
                      </a:r>
                      <a:endParaRPr lang="en-GB" sz="800" b="0" i="0" u="none" strike="noStrike" dirty="0">
                        <a:solidFill>
                          <a:srgbClr val="000000"/>
                        </a:solidFill>
                        <a:effectLst/>
                        <a:highlight>
                          <a:srgbClr val="70AD47"/>
                        </a:highlight>
                        <a:latin typeface="Arial" panose="020B0604020202020204" pitchFamily="34" charset="0"/>
                      </a:endParaRPr>
                    </a:p>
                  </a:txBody>
                  <a:tcPr marL="5225" marR="5225" marT="5225" marB="0" anchor="ctr">
                    <a:solidFill>
                      <a:srgbClr val="9E5ECE"/>
                    </a:solidFill>
                  </a:tcPr>
                </a:tc>
                <a:tc>
                  <a:txBody>
                    <a:bodyPr/>
                    <a:lstStyle/>
                    <a:p>
                      <a:pPr algn="ctr" fontAlgn="ctr"/>
                      <a:r>
                        <a:rPr lang="en-GB" sz="800" u="none" strike="noStrike" dirty="0">
                          <a:solidFill>
                            <a:srgbClr val="000000"/>
                          </a:solidFill>
                          <a:effectLst/>
                          <a:highlight>
                            <a:srgbClr val="70AD47"/>
                          </a:highlight>
                        </a:rPr>
                        <a:t> </a:t>
                      </a:r>
                      <a:endParaRPr lang="en-GB" sz="800" b="0" i="0" u="none" strike="noStrike" dirty="0">
                        <a:solidFill>
                          <a:srgbClr val="000000"/>
                        </a:solidFill>
                        <a:effectLst/>
                        <a:highlight>
                          <a:srgbClr val="70AD47"/>
                        </a:highlight>
                        <a:latin typeface="Arial" panose="020B0604020202020204" pitchFamily="34" charset="0"/>
                      </a:endParaRPr>
                    </a:p>
                  </a:txBody>
                  <a:tcPr marL="5225" marR="5225" marT="5225" marB="0" anchor="ctr">
                    <a:solidFill>
                      <a:srgbClr val="9E5ECE"/>
                    </a:solidFill>
                  </a:tcPr>
                </a:tc>
                <a:tc>
                  <a:txBody>
                    <a:bodyPr/>
                    <a:lstStyle/>
                    <a:p>
                      <a:pPr algn="ctr" fontAlgn="ctr"/>
                      <a:r>
                        <a:rPr lang="en-GB" sz="800" u="none" strike="noStrike" dirty="0">
                          <a:solidFill>
                            <a:srgbClr val="000000"/>
                          </a:solidFill>
                          <a:effectLst/>
                          <a:highlight>
                            <a:srgbClr val="70AD47"/>
                          </a:highlight>
                        </a:rPr>
                        <a:t> </a:t>
                      </a:r>
                      <a:endParaRPr lang="en-GB" sz="800" b="0" i="0" u="none" strike="noStrike" dirty="0">
                        <a:solidFill>
                          <a:srgbClr val="000000"/>
                        </a:solidFill>
                        <a:effectLst/>
                        <a:highlight>
                          <a:srgbClr val="70AD47"/>
                        </a:highlight>
                        <a:latin typeface="Arial" panose="020B0604020202020204" pitchFamily="34" charset="0"/>
                      </a:endParaRPr>
                    </a:p>
                  </a:txBody>
                  <a:tcPr marL="5225" marR="5225" marT="5225" marB="0" anchor="ctr">
                    <a:solidFill>
                      <a:srgbClr val="9E5ECE"/>
                    </a:solidFill>
                  </a:tcPr>
                </a:tc>
                <a:tc>
                  <a:txBody>
                    <a:bodyPr/>
                    <a:lstStyle/>
                    <a:p>
                      <a:pPr algn="ctr" fontAlgn="ctr"/>
                      <a:r>
                        <a:rPr lang="en-GB" sz="800" u="none" strike="noStrike" dirty="0">
                          <a:solidFill>
                            <a:srgbClr val="000000"/>
                          </a:solidFill>
                          <a:effectLst/>
                        </a:rPr>
                        <a:t> </a:t>
                      </a:r>
                      <a:endParaRPr lang="en-GB" sz="800" b="0" i="0" u="none" strike="noStrike" dirty="0">
                        <a:solidFill>
                          <a:srgbClr val="000000"/>
                        </a:solidFill>
                        <a:effectLst/>
                        <a:latin typeface="Arial" panose="020B0604020202020204" pitchFamily="34" charset="0"/>
                      </a:endParaRPr>
                    </a:p>
                  </a:txBody>
                  <a:tcPr marL="5225" marR="5225" marT="5225" marB="0" anchor="ctr"/>
                </a:tc>
                <a:tc>
                  <a:txBody>
                    <a:bodyPr/>
                    <a:lstStyle/>
                    <a:p>
                      <a:pPr algn="ctr" fontAlgn="ctr"/>
                      <a:r>
                        <a:rPr lang="en-GB" sz="800" u="none" strike="noStrike" dirty="0">
                          <a:solidFill>
                            <a:srgbClr val="000000"/>
                          </a:solidFill>
                          <a:effectLst/>
                          <a:highlight>
                            <a:srgbClr val="70AD47"/>
                          </a:highlight>
                        </a:rPr>
                        <a:t> </a:t>
                      </a:r>
                      <a:endParaRPr lang="en-GB" sz="800" b="0" i="0" u="none" strike="noStrike" dirty="0">
                        <a:solidFill>
                          <a:srgbClr val="000000"/>
                        </a:solidFill>
                        <a:effectLst/>
                        <a:highlight>
                          <a:srgbClr val="70AD47"/>
                        </a:highlight>
                        <a:latin typeface="Arial" panose="020B0604020202020204" pitchFamily="34" charset="0"/>
                      </a:endParaRPr>
                    </a:p>
                  </a:txBody>
                  <a:tcPr marL="5225" marR="5225" marT="5225" marB="0" anchor="ctr">
                    <a:solidFill>
                      <a:srgbClr val="9E5ECE"/>
                    </a:solidFill>
                  </a:tcPr>
                </a:tc>
                <a:tc>
                  <a:txBody>
                    <a:bodyPr/>
                    <a:lstStyle/>
                    <a:p>
                      <a:pPr algn="ctr" fontAlgn="ctr"/>
                      <a:r>
                        <a:rPr lang="en-GB" sz="800" u="none" strike="noStrike" dirty="0">
                          <a:solidFill>
                            <a:srgbClr val="000000"/>
                          </a:solidFill>
                          <a:effectLst/>
                          <a:highlight>
                            <a:srgbClr val="70AD47"/>
                          </a:highlight>
                        </a:rPr>
                        <a:t> </a:t>
                      </a:r>
                      <a:endParaRPr lang="en-GB" sz="800" b="0" i="0" u="none" strike="noStrike" dirty="0">
                        <a:solidFill>
                          <a:srgbClr val="000000"/>
                        </a:solidFill>
                        <a:effectLst/>
                        <a:highlight>
                          <a:srgbClr val="70AD47"/>
                        </a:highlight>
                        <a:latin typeface="Arial" panose="020B0604020202020204" pitchFamily="34" charset="0"/>
                      </a:endParaRPr>
                    </a:p>
                  </a:txBody>
                  <a:tcPr marL="5225" marR="5225" marT="5225" marB="0" anchor="ctr">
                    <a:solidFill>
                      <a:srgbClr val="9E5ECE"/>
                    </a:solidFill>
                  </a:tcPr>
                </a:tc>
                <a:extLst>
                  <a:ext uri="{0D108BD9-81ED-4DB2-BD59-A6C34878D82A}">
                    <a16:rowId xmlns:a16="http://schemas.microsoft.com/office/drawing/2014/main" val="532415677"/>
                  </a:ext>
                </a:extLst>
              </a:tr>
              <a:tr h="658359">
                <a:tc>
                  <a:txBody>
                    <a:bodyPr/>
                    <a:lstStyle/>
                    <a:p>
                      <a:pPr algn="ctr" fontAlgn="ctr"/>
                      <a:r>
                        <a:rPr lang="en-GB" sz="1000" u="none" strike="noStrike">
                          <a:solidFill>
                            <a:srgbClr val="000000"/>
                          </a:solidFill>
                          <a:effectLst/>
                        </a:rPr>
                        <a:t>CRYOSTAT SAFETY VALVES</a:t>
                      </a:r>
                      <a:endParaRPr lang="en-GB" sz="1000" b="0" i="1" u="none" strike="noStrike">
                        <a:solidFill>
                          <a:srgbClr val="000000"/>
                        </a:solidFill>
                        <a:effectLst/>
                        <a:latin typeface="Arial" panose="020B0604020202020204" pitchFamily="34" charset="0"/>
                      </a:endParaRPr>
                    </a:p>
                  </a:txBody>
                  <a:tcPr marL="5225" marR="5225" marT="5225" marB="0" anchor="ctr"/>
                </a:tc>
                <a:tc>
                  <a:txBody>
                    <a:bodyPr/>
                    <a:lstStyle/>
                    <a:p>
                      <a:pPr algn="ctr" fontAlgn="ctr"/>
                      <a:r>
                        <a:rPr lang="en-GB" sz="800" u="none" strike="noStrike" dirty="0">
                          <a:solidFill>
                            <a:srgbClr val="000000"/>
                          </a:solidFill>
                          <a:effectLst/>
                          <a:highlight>
                            <a:srgbClr val="70AD47"/>
                          </a:highlight>
                        </a:rPr>
                        <a:t> </a:t>
                      </a:r>
                      <a:endParaRPr lang="en-GB" sz="800" b="0" i="0" u="none" strike="noStrike" dirty="0">
                        <a:solidFill>
                          <a:srgbClr val="000000"/>
                        </a:solidFill>
                        <a:effectLst/>
                        <a:highlight>
                          <a:srgbClr val="70AD47"/>
                        </a:highlight>
                        <a:latin typeface="Arial" panose="020B0604020202020204" pitchFamily="34" charset="0"/>
                      </a:endParaRPr>
                    </a:p>
                  </a:txBody>
                  <a:tcPr marL="5225" marR="5225" marT="5225" marB="0" anchor="ctr">
                    <a:solidFill>
                      <a:srgbClr val="9E5ECE"/>
                    </a:solidFill>
                  </a:tcPr>
                </a:tc>
                <a:tc>
                  <a:txBody>
                    <a:bodyPr/>
                    <a:lstStyle/>
                    <a:p>
                      <a:pPr algn="ctr" fontAlgn="ctr"/>
                      <a:r>
                        <a:rPr lang="en-GB" sz="800" u="none" strike="noStrike">
                          <a:solidFill>
                            <a:srgbClr val="000000"/>
                          </a:solidFill>
                          <a:effectLst/>
                        </a:rPr>
                        <a:t> </a:t>
                      </a:r>
                      <a:endParaRPr lang="en-GB" sz="800" b="0" i="0" u="none" strike="noStrike">
                        <a:solidFill>
                          <a:srgbClr val="000000"/>
                        </a:solidFill>
                        <a:effectLst/>
                        <a:latin typeface="Arial" panose="020B0604020202020204" pitchFamily="34" charset="0"/>
                      </a:endParaRPr>
                    </a:p>
                  </a:txBody>
                  <a:tcPr marL="5225" marR="5225" marT="5225" marB="0" anchor="ctr"/>
                </a:tc>
                <a:tc>
                  <a:txBody>
                    <a:bodyPr/>
                    <a:lstStyle/>
                    <a:p>
                      <a:pPr algn="ctr" fontAlgn="ctr"/>
                      <a:r>
                        <a:rPr lang="en-GB" sz="800" u="none" strike="noStrike">
                          <a:solidFill>
                            <a:srgbClr val="000000"/>
                          </a:solidFill>
                          <a:effectLst/>
                        </a:rPr>
                        <a:t> </a:t>
                      </a:r>
                      <a:endParaRPr lang="en-GB" sz="800" b="0" i="0" u="none" strike="noStrike">
                        <a:solidFill>
                          <a:srgbClr val="000000"/>
                        </a:solidFill>
                        <a:effectLst/>
                        <a:latin typeface="Arial" panose="020B0604020202020204" pitchFamily="34" charset="0"/>
                      </a:endParaRPr>
                    </a:p>
                  </a:txBody>
                  <a:tcPr marL="5225" marR="5225" marT="5225" marB="0" anchor="ctr"/>
                </a:tc>
                <a:tc>
                  <a:txBody>
                    <a:bodyPr/>
                    <a:lstStyle/>
                    <a:p>
                      <a:pPr algn="ctr" fontAlgn="ctr"/>
                      <a:r>
                        <a:rPr lang="en-GB" sz="800" u="none" strike="noStrike" dirty="0">
                          <a:solidFill>
                            <a:srgbClr val="000000"/>
                          </a:solidFill>
                          <a:effectLst/>
                          <a:highlight>
                            <a:srgbClr val="70AD47"/>
                          </a:highlight>
                        </a:rPr>
                        <a:t> </a:t>
                      </a:r>
                      <a:endParaRPr lang="en-GB" sz="800" b="0" i="0" u="none" strike="noStrike" dirty="0">
                        <a:solidFill>
                          <a:srgbClr val="000000"/>
                        </a:solidFill>
                        <a:effectLst/>
                        <a:highlight>
                          <a:srgbClr val="70AD47"/>
                        </a:highlight>
                        <a:latin typeface="Arial" panose="020B0604020202020204" pitchFamily="34" charset="0"/>
                      </a:endParaRPr>
                    </a:p>
                  </a:txBody>
                  <a:tcPr marL="5225" marR="5225" marT="5225" marB="0" anchor="ctr">
                    <a:solidFill>
                      <a:srgbClr val="9E5ECE"/>
                    </a:solidFill>
                  </a:tcPr>
                </a:tc>
                <a:tc>
                  <a:txBody>
                    <a:bodyPr/>
                    <a:lstStyle/>
                    <a:p>
                      <a:pPr algn="ctr" fontAlgn="ctr"/>
                      <a:r>
                        <a:rPr lang="en-GB" sz="800" u="none" strike="noStrike">
                          <a:solidFill>
                            <a:srgbClr val="000000"/>
                          </a:solidFill>
                          <a:effectLst/>
                        </a:rPr>
                        <a:t> </a:t>
                      </a:r>
                      <a:endParaRPr lang="en-GB" sz="800" b="0" i="0" u="none" strike="noStrike">
                        <a:solidFill>
                          <a:srgbClr val="000000"/>
                        </a:solidFill>
                        <a:effectLst/>
                        <a:latin typeface="Arial" panose="020B0604020202020204" pitchFamily="34" charset="0"/>
                      </a:endParaRPr>
                    </a:p>
                  </a:txBody>
                  <a:tcPr marL="5225" marR="5225" marT="5225" marB="0" anchor="ctr"/>
                </a:tc>
                <a:tc>
                  <a:txBody>
                    <a:bodyPr/>
                    <a:lstStyle/>
                    <a:p>
                      <a:pPr algn="ctr" fontAlgn="ctr"/>
                      <a:r>
                        <a:rPr lang="en-GB" sz="800" u="none" strike="noStrike" dirty="0">
                          <a:solidFill>
                            <a:srgbClr val="000000"/>
                          </a:solidFill>
                          <a:effectLst/>
                        </a:rPr>
                        <a:t> </a:t>
                      </a:r>
                      <a:endParaRPr lang="en-GB" sz="800" b="0" i="0" u="none" strike="noStrike" dirty="0">
                        <a:solidFill>
                          <a:srgbClr val="000000"/>
                        </a:solidFill>
                        <a:effectLst/>
                        <a:latin typeface="Arial" panose="020B0604020202020204" pitchFamily="34" charset="0"/>
                      </a:endParaRPr>
                    </a:p>
                  </a:txBody>
                  <a:tcPr marL="5225" marR="5225" marT="5225" marB="0" anchor="ctr">
                    <a:solidFill>
                      <a:srgbClr val="9E5ECE"/>
                    </a:solidFill>
                  </a:tcPr>
                </a:tc>
                <a:tc>
                  <a:txBody>
                    <a:bodyPr/>
                    <a:lstStyle/>
                    <a:p>
                      <a:pPr algn="ctr" fontAlgn="ctr"/>
                      <a:r>
                        <a:rPr lang="en-GB" sz="800" u="none" strike="noStrike" dirty="0">
                          <a:solidFill>
                            <a:srgbClr val="000000"/>
                          </a:solidFill>
                          <a:effectLst/>
                        </a:rPr>
                        <a:t> </a:t>
                      </a:r>
                      <a:endParaRPr lang="en-GB" sz="800" b="0" i="0" u="none" strike="noStrike" dirty="0">
                        <a:solidFill>
                          <a:srgbClr val="000000"/>
                        </a:solidFill>
                        <a:effectLst/>
                        <a:latin typeface="Arial" panose="020B0604020202020204" pitchFamily="34" charset="0"/>
                      </a:endParaRPr>
                    </a:p>
                  </a:txBody>
                  <a:tcPr marL="5225" marR="5225" marT="5225" marB="0" anchor="ctr">
                    <a:solidFill>
                      <a:srgbClr val="9E5ECE"/>
                    </a:solidFill>
                  </a:tcPr>
                </a:tc>
                <a:tc>
                  <a:txBody>
                    <a:bodyPr/>
                    <a:lstStyle/>
                    <a:p>
                      <a:pPr algn="ctr" fontAlgn="ctr"/>
                      <a:r>
                        <a:rPr lang="en-GB" sz="800" u="none" strike="noStrike" dirty="0">
                          <a:solidFill>
                            <a:srgbClr val="000000"/>
                          </a:solidFill>
                          <a:effectLst/>
                          <a:highlight>
                            <a:srgbClr val="70AD47"/>
                          </a:highlight>
                        </a:rPr>
                        <a:t> </a:t>
                      </a:r>
                      <a:endParaRPr lang="en-GB" sz="800" b="0" i="0" u="none" strike="noStrike" dirty="0">
                        <a:solidFill>
                          <a:srgbClr val="000000"/>
                        </a:solidFill>
                        <a:effectLst/>
                        <a:highlight>
                          <a:srgbClr val="70AD47"/>
                        </a:highlight>
                        <a:latin typeface="Arial" panose="020B0604020202020204" pitchFamily="34" charset="0"/>
                      </a:endParaRPr>
                    </a:p>
                  </a:txBody>
                  <a:tcPr marL="5225" marR="5225" marT="5225" marB="0" anchor="ctr">
                    <a:solidFill>
                      <a:srgbClr val="9E5ECE"/>
                    </a:solidFill>
                  </a:tcPr>
                </a:tc>
                <a:tc>
                  <a:txBody>
                    <a:bodyPr/>
                    <a:lstStyle/>
                    <a:p>
                      <a:pPr algn="ctr" fontAlgn="ctr"/>
                      <a:r>
                        <a:rPr lang="en-GB" sz="800" u="none" strike="noStrike" dirty="0">
                          <a:solidFill>
                            <a:srgbClr val="000000"/>
                          </a:solidFill>
                          <a:effectLst/>
                          <a:highlight>
                            <a:srgbClr val="70AD47"/>
                          </a:highlight>
                        </a:rPr>
                        <a:t> </a:t>
                      </a:r>
                      <a:endParaRPr lang="en-GB" sz="800" b="0" i="0" u="none" strike="noStrike" dirty="0">
                        <a:solidFill>
                          <a:srgbClr val="000000"/>
                        </a:solidFill>
                        <a:effectLst/>
                        <a:highlight>
                          <a:srgbClr val="70AD47"/>
                        </a:highlight>
                        <a:latin typeface="Arial" panose="020B0604020202020204" pitchFamily="34" charset="0"/>
                      </a:endParaRPr>
                    </a:p>
                  </a:txBody>
                  <a:tcPr marL="5225" marR="5225" marT="5225" marB="0" anchor="ctr">
                    <a:solidFill>
                      <a:srgbClr val="9E5ECE"/>
                    </a:solidFill>
                  </a:tcPr>
                </a:tc>
                <a:tc>
                  <a:txBody>
                    <a:bodyPr/>
                    <a:lstStyle/>
                    <a:p>
                      <a:pPr algn="ctr" fontAlgn="ctr"/>
                      <a:r>
                        <a:rPr lang="en-GB" sz="800" u="none" strike="noStrike" dirty="0">
                          <a:solidFill>
                            <a:srgbClr val="000000"/>
                          </a:solidFill>
                          <a:effectLst/>
                        </a:rPr>
                        <a:t> </a:t>
                      </a:r>
                      <a:endParaRPr lang="en-GB" sz="800" b="0" i="0" u="none" strike="noStrike" dirty="0">
                        <a:solidFill>
                          <a:srgbClr val="000000"/>
                        </a:solidFill>
                        <a:effectLst/>
                        <a:latin typeface="Arial" panose="020B0604020202020204" pitchFamily="34" charset="0"/>
                      </a:endParaRPr>
                    </a:p>
                  </a:txBody>
                  <a:tcPr marL="5225" marR="5225" marT="5225" marB="0" anchor="ctr"/>
                </a:tc>
                <a:tc>
                  <a:txBody>
                    <a:bodyPr/>
                    <a:lstStyle/>
                    <a:p>
                      <a:pPr algn="ctr" fontAlgn="ctr"/>
                      <a:r>
                        <a:rPr lang="en-GB" sz="800" u="none" strike="noStrike" dirty="0">
                          <a:solidFill>
                            <a:srgbClr val="000000"/>
                          </a:solidFill>
                          <a:effectLst/>
                        </a:rPr>
                        <a:t> </a:t>
                      </a:r>
                      <a:endParaRPr lang="en-GB" sz="800" b="0" i="0" u="none" strike="noStrike" dirty="0">
                        <a:solidFill>
                          <a:srgbClr val="000000"/>
                        </a:solidFill>
                        <a:effectLst/>
                        <a:latin typeface="Arial" panose="020B0604020202020204" pitchFamily="34" charset="0"/>
                      </a:endParaRPr>
                    </a:p>
                  </a:txBody>
                  <a:tcPr marL="5225" marR="5225" marT="5225" marB="0" anchor="ctr"/>
                </a:tc>
                <a:tc>
                  <a:txBody>
                    <a:bodyPr/>
                    <a:lstStyle/>
                    <a:p>
                      <a:pPr algn="ctr" fontAlgn="ctr"/>
                      <a:r>
                        <a:rPr lang="en-GB" sz="800" u="none" strike="noStrike" dirty="0">
                          <a:solidFill>
                            <a:srgbClr val="000000"/>
                          </a:solidFill>
                          <a:effectLst/>
                          <a:highlight>
                            <a:srgbClr val="70AD47"/>
                          </a:highlight>
                        </a:rPr>
                        <a:t> </a:t>
                      </a:r>
                      <a:endParaRPr lang="en-GB" sz="800" b="0" i="0" u="none" strike="noStrike" dirty="0">
                        <a:solidFill>
                          <a:srgbClr val="000000"/>
                        </a:solidFill>
                        <a:effectLst/>
                        <a:highlight>
                          <a:srgbClr val="70AD47"/>
                        </a:highlight>
                        <a:latin typeface="Arial" panose="020B0604020202020204" pitchFamily="34" charset="0"/>
                      </a:endParaRPr>
                    </a:p>
                  </a:txBody>
                  <a:tcPr marL="5225" marR="5225" marT="5225" marB="0" anchor="ctr">
                    <a:solidFill>
                      <a:srgbClr val="9E5ECE"/>
                    </a:solidFill>
                  </a:tcPr>
                </a:tc>
                <a:extLst>
                  <a:ext uri="{0D108BD9-81ED-4DB2-BD59-A6C34878D82A}">
                    <a16:rowId xmlns:a16="http://schemas.microsoft.com/office/drawing/2014/main" val="1181751876"/>
                  </a:ext>
                </a:extLst>
              </a:tr>
            </a:tbl>
          </a:graphicData>
        </a:graphic>
      </p:graphicFrame>
      <p:graphicFrame>
        <p:nvGraphicFramePr>
          <p:cNvPr id="13" name="Table 12">
            <a:extLst>
              <a:ext uri="{FF2B5EF4-FFF2-40B4-BE49-F238E27FC236}">
                <a16:creationId xmlns:a16="http://schemas.microsoft.com/office/drawing/2014/main" id="{378B65CE-856F-938C-6D93-CE09232D6EA9}"/>
              </a:ext>
            </a:extLst>
          </p:cNvPr>
          <p:cNvGraphicFramePr>
            <a:graphicFrameLocks noGrp="1"/>
          </p:cNvGraphicFramePr>
          <p:nvPr>
            <p:extLst>
              <p:ext uri="{D42A27DB-BD31-4B8C-83A1-F6EECF244321}">
                <p14:modId xmlns:p14="http://schemas.microsoft.com/office/powerpoint/2010/main" val="1239976113"/>
              </p:ext>
            </p:extLst>
          </p:nvPr>
        </p:nvGraphicFramePr>
        <p:xfrm>
          <a:off x="8094160" y="120903"/>
          <a:ext cx="3295105" cy="877284"/>
        </p:xfrm>
        <a:graphic>
          <a:graphicData uri="http://schemas.openxmlformats.org/drawingml/2006/table">
            <a:tbl>
              <a:tblPr>
                <a:tableStyleId>{C4B1156A-380E-4F78-BDF5-A606A8083BF9}</a:tableStyleId>
              </a:tblPr>
              <a:tblGrid>
                <a:gridCol w="732881">
                  <a:extLst>
                    <a:ext uri="{9D8B030D-6E8A-4147-A177-3AD203B41FA5}">
                      <a16:colId xmlns:a16="http://schemas.microsoft.com/office/drawing/2014/main" val="1715541597"/>
                    </a:ext>
                  </a:extLst>
                </a:gridCol>
                <a:gridCol w="2562224">
                  <a:extLst>
                    <a:ext uri="{9D8B030D-6E8A-4147-A177-3AD203B41FA5}">
                      <a16:colId xmlns:a16="http://schemas.microsoft.com/office/drawing/2014/main" val="4099444866"/>
                    </a:ext>
                  </a:extLst>
                </a:gridCol>
              </a:tblGrid>
              <a:tr h="292428">
                <a:tc>
                  <a:txBody>
                    <a:bodyPr/>
                    <a:lstStyle/>
                    <a:p>
                      <a:pPr algn="ctr" fontAlgn="ctr"/>
                      <a:r>
                        <a:rPr lang="en-GB" sz="1000" u="none" strike="noStrike" dirty="0">
                          <a:effectLst/>
                          <a:highlight>
                            <a:srgbClr val="70AD47"/>
                          </a:highlight>
                        </a:rPr>
                        <a:t> </a:t>
                      </a:r>
                      <a:endParaRPr lang="en-GB" sz="1000" b="0" i="0" u="none" strike="noStrike" dirty="0">
                        <a:solidFill>
                          <a:srgbClr val="000000"/>
                        </a:solidFill>
                        <a:effectLst/>
                        <a:highlight>
                          <a:srgbClr val="70AD47"/>
                        </a:highlight>
                        <a:latin typeface="Arial" panose="020B0604020202020204" pitchFamily="34" charset="0"/>
                      </a:endParaRPr>
                    </a:p>
                  </a:txBody>
                  <a:tcPr marL="6350" marR="6350" marT="6350" marB="0" anchor="ctr">
                    <a:solidFill>
                      <a:srgbClr val="2166FF"/>
                    </a:solidFill>
                  </a:tcPr>
                </a:tc>
                <a:tc>
                  <a:txBody>
                    <a:bodyPr/>
                    <a:lstStyle/>
                    <a:p>
                      <a:pPr algn="ctr" fontAlgn="ctr"/>
                      <a:r>
                        <a:rPr lang="en-GB" sz="1100" u="none" strike="noStrike" dirty="0">
                          <a:solidFill>
                            <a:srgbClr val="000000"/>
                          </a:solidFill>
                          <a:effectLst/>
                        </a:rPr>
                        <a:t>CRIOTEC’s RESPONSIBILITY</a:t>
                      </a:r>
                      <a:endParaRPr lang="en-GB" sz="1100" b="1" i="0" u="none" strike="noStrike" dirty="0">
                        <a:solidFill>
                          <a:srgbClr val="000000"/>
                        </a:solidFill>
                        <a:effectLst/>
                        <a:latin typeface="Arial" panose="020B0604020202020204" pitchFamily="34" charset="0"/>
                      </a:endParaRPr>
                    </a:p>
                  </a:txBody>
                  <a:tcPr marL="6350" marR="6350" marT="6350" marB="0" anchor="ctr"/>
                </a:tc>
                <a:extLst>
                  <a:ext uri="{0D108BD9-81ED-4DB2-BD59-A6C34878D82A}">
                    <a16:rowId xmlns:a16="http://schemas.microsoft.com/office/drawing/2014/main" val="306574673"/>
                  </a:ext>
                </a:extLst>
              </a:tr>
              <a:tr h="292428">
                <a:tc>
                  <a:txBody>
                    <a:bodyPr/>
                    <a:lstStyle/>
                    <a:p>
                      <a:pPr algn="ctr" fontAlgn="ctr"/>
                      <a:r>
                        <a:rPr lang="en-GB" sz="1000" u="none" strike="noStrike" dirty="0">
                          <a:effectLst/>
                          <a:highlight>
                            <a:srgbClr val="FFC000"/>
                          </a:highlight>
                        </a:rPr>
                        <a:t> </a:t>
                      </a:r>
                      <a:endParaRPr lang="en-GB" sz="1000" b="0" i="0" u="none" strike="noStrike" dirty="0">
                        <a:solidFill>
                          <a:srgbClr val="000000"/>
                        </a:solidFill>
                        <a:effectLst/>
                        <a:highlight>
                          <a:srgbClr val="FFC000"/>
                        </a:highlight>
                        <a:latin typeface="Arial" panose="020B0604020202020204" pitchFamily="34" charset="0"/>
                      </a:endParaRPr>
                    </a:p>
                  </a:txBody>
                  <a:tcPr marL="6350" marR="6350" marT="6350" marB="0" anchor="ctr">
                    <a:pattFill prst="wdDnDiag">
                      <a:fgClr>
                        <a:srgbClr val="2166FF"/>
                      </a:fgClr>
                      <a:bgClr>
                        <a:srgbClr val="9E5ECE"/>
                      </a:bgClr>
                    </a:pattFill>
                  </a:tcPr>
                </a:tc>
                <a:tc>
                  <a:txBody>
                    <a:bodyPr/>
                    <a:lstStyle/>
                    <a:p>
                      <a:pPr algn="ctr" fontAlgn="ctr"/>
                      <a:r>
                        <a:rPr lang="en-GB" sz="1100" u="none" strike="noStrike" dirty="0">
                          <a:solidFill>
                            <a:srgbClr val="000000"/>
                          </a:solidFill>
                          <a:effectLst/>
                        </a:rPr>
                        <a:t>SHARED RESPONSIBILITY</a:t>
                      </a:r>
                      <a:endParaRPr lang="en-GB" sz="1100" b="1" i="0" u="none" strike="noStrike" dirty="0">
                        <a:solidFill>
                          <a:srgbClr val="000000"/>
                        </a:solidFill>
                        <a:effectLst/>
                        <a:latin typeface="Arial" panose="020B0604020202020204" pitchFamily="34" charset="0"/>
                      </a:endParaRPr>
                    </a:p>
                  </a:txBody>
                  <a:tcPr marL="6350" marR="6350" marT="6350" marB="0" anchor="ctr"/>
                </a:tc>
                <a:extLst>
                  <a:ext uri="{0D108BD9-81ED-4DB2-BD59-A6C34878D82A}">
                    <a16:rowId xmlns:a16="http://schemas.microsoft.com/office/drawing/2014/main" val="4033741237"/>
                  </a:ext>
                </a:extLst>
              </a:tr>
              <a:tr h="292428">
                <a:tc>
                  <a:txBody>
                    <a:bodyPr/>
                    <a:lstStyle/>
                    <a:p>
                      <a:pPr algn="ctr" fontAlgn="ctr"/>
                      <a:r>
                        <a:rPr lang="en-GB" sz="1000" u="none" strike="noStrike" dirty="0">
                          <a:effectLst/>
                          <a:highlight>
                            <a:srgbClr val="FFC000"/>
                          </a:highlight>
                        </a:rPr>
                        <a:t> </a:t>
                      </a:r>
                      <a:endParaRPr lang="en-GB" sz="1000" b="0" i="0" u="none" strike="noStrike" dirty="0">
                        <a:solidFill>
                          <a:srgbClr val="000000"/>
                        </a:solidFill>
                        <a:effectLst/>
                        <a:highlight>
                          <a:srgbClr val="FFC000"/>
                        </a:highlight>
                        <a:latin typeface="Arial" panose="020B0604020202020204" pitchFamily="34" charset="0"/>
                      </a:endParaRPr>
                    </a:p>
                  </a:txBody>
                  <a:tcPr marL="6350" marR="6350" marT="6350" marB="0" anchor="ctr">
                    <a:solidFill>
                      <a:srgbClr val="9E5ECE"/>
                    </a:solidFill>
                  </a:tcPr>
                </a:tc>
                <a:tc>
                  <a:txBody>
                    <a:bodyPr/>
                    <a:lstStyle/>
                    <a:p>
                      <a:pPr algn="ctr" fontAlgn="ctr"/>
                      <a:r>
                        <a:rPr lang="en-GB" sz="1100" u="none" strike="noStrike" dirty="0">
                          <a:solidFill>
                            <a:srgbClr val="000000"/>
                          </a:solidFill>
                          <a:effectLst/>
                        </a:rPr>
                        <a:t>CERN's RESPONSIBILITY</a:t>
                      </a:r>
                      <a:endParaRPr lang="en-GB" sz="1100" b="1" i="0" u="none" strike="noStrike" dirty="0">
                        <a:solidFill>
                          <a:srgbClr val="000000"/>
                        </a:solidFill>
                        <a:effectLst/>
                        <a:latin typeface="Arial" panose="020B0604020202020204" pitchFamily="34" charset="0"/>
                      </a:endParaRPr>
                    </a:p>
                  </a:txBody>
                  <a:tcPr marL="6350" marR="6350" marT="6350" marB="0" anchor="ctr"/>
                </a:tc>
                <a:extLst>
                  <a:ext uri="{0D108BD9-81ED-4DB2-BD59-A6C34878D82A}">
                    <a16:rowId xmlns:a16="http://schemas.microsoft.com/office/drawing/2014/main" val="3849873428"/>
                  </a:ext>
                </a:extLst>
              </a:tr>
            </a:tbl>
          </a:graphicData>
        </a:graphic>
      </p:graphicFrame>
      <p:sp>
        <p:nvSpPr>
          <p:cNvPr id="3" name="Content Placeholder 10">
            <a:extLst>
              <a:ext uri="{FF2B5EF4-FFF2-40B4-BE49-F238E27FC236}">
                <a16:creationId xmlns:a16="http://schemas.microsoft.com/office/drawing/2014/main" id="{E309D6AC-BA39-659F-E828-1FAD36C4B316}"/>
              </a:ext>
            </a:extLst>
          </p:cNvPr>
          <p:cNvSpPr txBox="1">
            <a:spLocks/>
          </p:cNvSpPr>
          <p:nvPr/>
        </p:nvSpPr>
        <p:spPr>
          <a:xfrm>
            <a:off x="407989" y="631559"/>
            <a:ext cx="11380811" cy="5414693"/>
          </a:xfrm>
          <a:prstGeom prst="rect">
            <a:avLst/>
          </a:prstGeom>
        </p:spPr>
        <p:txBody>
          <a:bodyPr>
            <a:normAutofit/>
          </a:bodyPr>
          <a:lstStyle>
            <a:lvl1pPr marL="0" indent="0" algn="l" defTabSz="914400" rtl="0" eaLnBrk="1" latinLnBrk="0" hangingPunct="1">
              <a:lnSpc>
                <a:spcPct val="90000"/>
              </a:lnSpc>
              <a:spcBef>
                <a:spcPts val="1000"/>
              </a:spcBef>
              <a:spcAft>
                <a:spcPts val="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US" dirty="0"/>
              <a:t>Activities breakdown</a:t>
            </a:r>
            <a:endParaRPr lang="en-GB" dirty="0"/>
          </a:p>
        </p:txBody>
      </p:sp>
      <p:sp>
        <p:nvSpPr>
          <p:cNvPr id="7" name="Rectangle 6">
            <a:extLst>
              <a:ext uri="{FF2B5EF4-FFF2-40B4-BE49-F238E27FC236}">
                <a16:creationId xmlns:a16="http://schemas.microsoft.com/office/drawing/2014/main" id="{45826629-31AE-2F5F-6B3E-7833E44272CA}"/>
              </a:ext>
            </a:extLst>
          </p:cNvPr>
          <p:cNvSpPr/>
          <p:nvPr/>
        </p:nvSpPr>
        <p:spPr>
          <a:xfrm>
            <a:off x="6076950" y="3093890"/>
            <a:ext cx="962026" cy="652610"/>
          </a:xfrm>
          <a:prstGeom prst="rect">
            <a:avLst/>
          </a:prstGeom>
          <a:solidFill>
            <a:srgbClr val="FFFF00"/>
          </a:solidFill>
          <a:ln w="12700">
            <a:solidFill>
              <a:srgbClr val="0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mc:AlternateContent xmlns:mc="http://schemas.openxmlformats.org/markup-compatibility/2006" xmlns:p14="http://schemas.microsoft.com/office/powerpoint/2010/main">
        <mc:Choice Requires="p14">
          <p:contentPart p14:bwMode="auto" r:id="rId2">
            <p14:nvContentPartPr>
              <p14:cNvPr id="8" name="Ink 7">
                <a:extLst>
                  <a:ext uri="{FF2B5EF4-FFF2-40B4-BE49-F238E27FC236}">
                    <a16:creationId xmlns:a16="http://schemas.microsoft.com/office/drawing/2014/main" id="{AA2594EE-033C-043A-6DAD-4B2C9A84AB83}"/>
                  </a:ext>
                </a:extLst>
              </p14:cNvPr>
              <p14:cNvContentPartPr/>
              <p14:nvPr/>
            </p14:nvContentPartPr>
            <p14:xfrm>
              <a:off x="6181425" y="2762715"/>
              <a:ext cx="790200" cy="360"/>
            </p14:xfrm>
          </p:contentPart>
        </mc:Choice>
        <mc:Fallback xmlns="">
          <p:pic>
            <p:nvPicPr>
              <p:cNvPr id="8" name="Ink 7">
                <a:extLst>
                  <a:ext uri="{FF2B5EF4-FFF2-40B4-BE49-F238E27FC236}">
                    <a16:creationId xmlns:a16="http://schemas.microsoft.com/office/drawing/2014/main" id="{AA2594EE-033C-043A-6DAD-4B2C9A84AB83}"/>
                  </a:ext>
                </a:extLst>
              </p:cNvPr>
              <p:cNvPicPr/>
              <p:nvPr/>
            </p:nvPicPr>
            <p:blipFill>
              <a:blip r:embed="rId3"/>
              <a:stretch>
                <a:fillRect/>
              </a:stretch>
            </p:blipFill>
            <p:spPr>
              <a:xfrm>
                <a:off x="6127785" y="2654715"/>
                <a:ext cx="897840" cy="216000"/>
              </a:xfrm>
              <a:prstGeom prst="rect">
                <a:avLst/>
              </a:prstGeom>
            </p:spPr>
          </p:pic>
        </mc:Fallback>
      </mc:AlternateContent>
      <mc:AlternateContent xmlns:mc="http://schemas.openxmlformats.org/markup-compatibility/2006" xmlns:p14="http://schemas.microsoft.com/office/powerpoint/2010/main">
        <mc:Choice Requires="p14">
          <p:contentPart p14:bwMode="auto" r:id="rId4">
            <p14:nvContentPartPr>
              <p14:cNvPr id="12" name="Ink 11">
                <a:extLst>
                  <a:ext uri="{FF2B5EF4-FFF2-40B4-BE49-F238E27FC236}">
                    <a16:creationId xmlns:a16="http://schemas.microsoft.com/office/drawing/2014/main" id="{76475678-E992-9633-0A95-354FFB921338}"/>
                  </a:ext>
                </a:extLst>
              </p14:cNvPr>
              <p14:cNvContentPartPr/>
              <p14:nvPr/>
            </p14:nvContentPartPr>
            <p14:xfrm>
              <a:off x="1006380" y="3334645"/>
              <a:ext cx="654840" cy="360"/>
            </p14:xfrm>
          </p:contentPart>
        </mc:Choice>
        <mc:Fallback xmlns="">
          <p:pic>
            <p:nvPicPr>
              <p:cNvPr id="12" name="Ink 11">
                <a:extLst>
                  <a:ext uri="{FF2B5EF4-FFF2-40B4-BE49-F238E27FC236}">
                    <a16:creationId xmlns:a16="http://schemas.microsoft.com/office/drawing/2014/main" id="{76475678-E992-9633-0A95-354FFB921338}"/>
                  </a:ext>
                </a:extLst>
              </p:cNvPr>
              <p:cNvPicPr/>
              <p:nvPr/>
            </p:nvPicPr>
            <p:blipFill>
              <a:blip r:embed="rId5"/>
              <a:stretch>
                <a:fillRect/>
              </a:stretch>
            </p:blipFill>
            <p:spPr>
              <a:xfrm>
                <a:off x="952380" y="3227005"/>
                <a:ext cx="762480" cy="216000"/>
              </a:xfrm>
              <a:prstGeom prst="rect">
                <a:avLst/>
              </a:prstGeom>
            </p:spPr>
          </p:pic>
        </mc:Fallback>
      </mc:AlternateContent>
      <mc:AlternateContent xmlns:mc="http://schemas.openxmlformats.org/markup-compatibility/2006" xmlns:p14="http://schemas.microsoft.com/office/powerpoint/2010/main">
        <mc:Choice Requires="p14">
          <p:contentPart p14:bwMode="auto" r:id="rId6">
            <p14:nvContentPartPr>
              <p14:cNvPr id="14" name="Ink 13">
                <a:extLst>
                  <a:ext uri="{FF2B5EF4-FFF2-40B4-BE49-F238E27FC236}">
                    <a16:creationId xmlns:a16="http://schemas.microsoft.com/office/drawing/2014/main" id="{4CB65212-CAAE-104D-0F54-83D662B0B04A}"/>
                  </a:ext>
                </a:extLst>
              </p14:cNvPr>
              <p14:cNvContentPartPr/>
              <p14:nvPr/>
            </p14:nvContentPartPr>
            <p14:xfrm>
              <a:off x="977940" y="3503125"/>
              <a:ext cx="743040" cy="360"/>
            </p14:xfrm>
          </p:contentPart>
        </mc:Choice>
        <mc:Fallback xmlns="">
          <p:pic>
            <p:nvPicPr>
              <p:cNvPr id="14" name="Ink 13">
                <a:extLst>
                  <a:ext uri="{FF2B5EF4-FFF2-40B4-BE49-F238E27FC236}">
                    <a16:creationId xmlns:a16="http://schemas.microsoft.com/office/drawing/2014/main" id="{4CB65212-CAAE-104D-0F54-83D662B0B04A}"/>
                  </a:ext>
                </a:extLst>
              </p:cNvPr>
              <p:cNvPicPr/>
              <p:nvPr/>
            </p:nvPicPr>
            <p:blipFill>
              <a:blip r:embed="rId7"/>
              <a:stretch>
                <a:fillRect/>
              </a:stretch>
            </p:blipFill>
            <p:spPr>
              <a:xfrm>
                <a:off x="923940" y="3395125"/>
                <a:ext cx="850680" cy="216000"/>
              </a:xfrm>
              <a:prstGeom prst="rect">
                <a:avLst/>
              </a:prstGeom>
            </p:spPr>
          </p:pic>
        </mc:Fallback>
      </mc:AlternateContent>
      <p:sp>
        <p:nvSpPr>
          <p:cNvPr id="10" name="TextBox 9">
            <a:extLst>
              <a:ext uri="{FF2B5EF4-FFF2-40B4-BE49-F238E27FC236}">
                <a16:creationId xmlns:a16="http://schemas.microsoft.com/office/drawing/2014/main" id="{7CC7C95D-20FF-6110-F888-24BC8A6F62C0}"/>
              </a:ext>
            </a:extLst>
          </p:cNvPr>
          <p:cNvSpPr txBox="1"/>
          <p:nvPr/>
        </p:nvSpPr>
        <p:spPr>
          <a:xfrm>
            <a:off x="4834467" y="5835793"/>
            <a:ext cx="3484116" cy="276999"/>
          </a:xfrm>
          <a:prstGeom prst="rect">
            <a:avLst/>
          </a:prstGeom>
          <a:noFill/>
        </p:spPr>
        <p:txBody>
          <a:bodyPr wrap="square">
            <a:spAutoFit/>
          </a:bodyPr>
          <a:lstStyle/>
          <a:p>
            <a:pPr algn="ctr"/>
            <a:r>
              <a:rPr lang="en-US" sz="1200" i="1" dirty="0">
                <a:solidFill>
                  <a:srgbClr val="000000"/>
                </a:solidFill>
              </a:rPr>
              <a:t>Tab. 3.1 – DS 20k activities breakdown. </a:t>
            </a:r>
            <a:endParaRPr lang="en-GB" sz="1200" i="1" dirty="0">
              <a:solidFill>
                <a:srgbClr val="000000"/>
              </a:solidFill>
            </a:endParaRPr>
          </a:p>
        </p:txBody>
      </p:sp>
    </p:spTree>
    <p:extLst>
      <p:ext uri="{BB962C8B-B14F-4D97-AF65-F5344CB8AC3E}">
        <p14:creationId xmlns:p14="http://schemas.microsoft.com/office/powerpoint/2010/main" val="24052198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2"/>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8FA8D49E-1D52-5B5C-7210-02913401C1D9}"/>
              </a:ext>
            </a:extLst>
          </p:cNvPr>
          <p:cNvSpPr>
            <a:spLocks noGrp="1"/>
          </p:cNvSpPr>
          <p:nvPr>
            <p:ph type="dt" sz="half" idx="10"/>
          </p:nvPr>
        </p:nvSpPr>
        <p:spPr/>
        <p:txBody>
          <a:bodyPr/>
          <a:lstStyle/>
          <a:p>
            <a:r>
              <a:rPr lang="en-US" dirty="0"/>
              <a:t>29 May 2024</a:t>
            </a:r>
          </a:p>
        </p:txBody>
      </p:sp>
      <p:sp>
        <p:nvSpPr>
          <p:cNvPr id="6" name="Footer Placeholder 5">
            <a:extLst>
              <a:ext uri="{FF2B5EF4-FFF2-40B4-BE49-F238E27FC236}">
                <a16:creationId xmlns:a16="http://schemas.microsoft.com/office/drawing/2014/main" id="{0C57EB4A-8184-6ECF-5FD8-05B81614FCA0}"/>
              </a:ext>
            </a:extLst>
          </p:cNvPr>
          <p:cNvSpPr>
            <a:spLocks noGrp="1"/>
          </p:cNvSpPr>
          <p:nvPr>
            <p:ph type="ftr" sz="quarter" idx="11"/>
          </p:nvPr>
        </p:nvSpPr>
        <p:spPr/>
        <p:txBody>
          <a:bodyPr/>
          <a:lstStyle/>
          <a:p>
            <a:r>
              <a:rPr lang="en-US" dirty="0"/>
              <a:t>Tiziano Baroncelli | </a:t>
            </a:r>
            <a:r>
              <a:rPr lang="en-GB" dirty="0"/>
              <a:t>Engineering Development of the DarkSide 20k AAr Cryogenic System</a:t>
            </a:r>
            <a:endParaRPr lang="en-US" dirty="0"/>
          </a:p>
        </p:txBody>
      </p:sp>
      <p:sp>
        <p:nvSpPr>
          <p:cNvPr id="7" name="Slide Number Placeholder 6">
            <a:extLst>
              <a:ext uri="{FF2B5EF4-FFF2-40B4-BE49-F238E27FC236}">
                <a16:creationId xmlns:a16="http://schemas.microsoft.com/office/drawing/2014/main" id="{D520C4DF-2B38-8CCC-0C9A-D8E1D9517AA7}"/>
              </a:ext>
            </a:extLst>
          </p:cNvPr>
          <p:cNvSpPr>
            <a:spLocks noGrp="1"/>
          </p:cNvSpPr>
          <p:nvPr>
            <p:ph type="sldNum" sz="quarter" idx="12"/>
          </p:nvPr>
        </p:nvSpPr>
        <p:spPr/>
        <p:txBody>
          <a:bodyPr/>
          <a:lstStyle/>
          <a:p>
            <a:fld id="{36B5EA5A-BC32-A742-B11B-8E7414D5B535}" type="slidenum">
              <a:rPr lang="en-US" smtClean="0"/>
              <a:pPr/>
              <a:t>60</a:t>
            </a:fld>
            <a:endParaRPr lang="en-US" dirty="0"/>
          </a:p>
        </p:txBody>
      </p:sp>
      <p:sp>
        <p:nvSpPr>
          <p:cNvPr id="10" name="Title 6">
            <a:extLst>
              <a:ext uri="{FF2B5EF4-FFF2-40B4-BE49-F238E27FC236}">
                <a16:creationId xmlns:a16="http://schemas.microsoft.com/office/drawing/2014/main" id="{DC12F8AE-C609-AA64-96B7-599C50834B26}"/>
              </a:ext>
            </a:extLst>
          </p:cNvPr>
          <p:cNvSpPr txBox="1">
            <a:spLocks/>
          </p:cNvSpPr>
          <p:nvPr/>
        </p:nvSpPr>
        <p:spPr>
          <a:xfrm>
            <a:off x="407202" y="120903"/>
            <a:ext cx="10888661" cy="510656"/>
          </a:xfrm>
          <a:prstGeom prst="rect">
            <a:avLst/>
          </a:prstGeom>
          <a:solidFill>
            <a:schemeClr val="bg1"/>
          </a:solidFill>
        </p:spPr>
        <p:txBody>
          <a:bodyPr vert="horz" lIns="0" tIns="0" rIns="0" bIns="0" rtlCol="0" anchor="t" anchorCtr="0">
            <a:noAutofit/>
          </a:bodyPr>
          <a:lst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a:lstStyle>
          <a:p>
            <a:r>
              <a:rPr lang="en-GB" sz="2800" dirty="0"/>
              <a:t>Determination of flow coefficient</a:t>
            </a:r>
            <a:endParaRPr lang="en-GB" sz="2800" u="sng" dirty="0"/>
          </a:p>
        </p:txBody>
      </p:sp>
      <p:pic>
        <p:nvPicPr>
          <p:cNvPr id="9" name="Picture 8">
            <a:extLst>
              <a:ext uri="{FF2B5EF4-FFF2-40B4-BE49-F238E27FC236}">
                <a16:creationId xmlns:a16="http://schemas.microsoft.com/office/drawing/2014/main" id="{6F1DC015-8610-10BB-2C22-BA2142EBC91F}"/>
              </a:ext>
            </a:extLst>
          </p:cNvPr>
          <p:cNvPicPr>
            <a:picLocks noChangeAspect="1"/>
          </p:cNvPicPr>
          <p:nvPr/>
        </p:nvPicPr>
        <p:blipFill>
          <a:blip r:embed="rId2"/>
          <a:stretch>
            <a:fillRect/>
          </a:stretch>
        </p:blipFill>
        <p:spPr>
          <a:xfrm>
            <a:off x="407202" y="1435503"/>
            <a:ext cx="5270949" cy="3365098"/>
          </a:xfrm>
          <a:prstGeom prst="rect">
            <a:avLst/>
          </a:prstGeom>
        </p:spPr>
      </p:pic>
      <p:pic>
        <p:nvPicPr>
          <p:cNvPr id="13" name="Picture 12">
            <a:extLst>
              <a:ext uri="{FF2B5EF4-FFF2-40B4-BE49-F238E27FC236}">
                <a16:creationId xmlns:a16="http://schemas.microsoft.com/office/drawing/2014/main" id="{D47307DE-B6D4-05E8-71FF-2C855FABC13C}"/>
              </a:ext>
            </a:extLst>
          </p:cNvPr>
          <p:cNvPicPr>
            <a:picLocks noChangeAspect="1"/>
          </p:cNvPicPr>
          <p:nvPr/>
        </p:nvPicPr>
        <p:blipFill>
          <a:blip r:embed="rId3"/>
          <a:stretch>
            <a:fillRect/>
          </a:stretch>
        </p:blipFill>
        <p:spPr>
          <a:xfrm>
            <a:off x="6177224" y="1545230"/>
            <a:ext cx="5270949" cy="3374693"/>
          </a:xfrm>
          <a:prstGeom prst="rect">
            <a:avLst/>
          </a:prstGeom>
        </p:spPr>
      </p:pic>
    </p:spTree>
    <p:extLst>
      <p:ext uri="{BB962C8B-B14F-4D97-AF65-F5344CB8AC3E}">
        <p14:creationId xmlns:p14="http://schemas.microsoft.com/office/powerpoint/2010/main" val="3699671417"/>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Content Placeholder 10">
            <a:extLst>
              <a:ext uri="{FF2B5EF4-FFF2-40B4-BE49-F238E27FC236}">
                <a16:creationId xmlns:a16="http://schemas.microsoft.com/office/drawing/2014/main" id="{8D77E239-DBAA-4744-061A-46636C18733D}"/>
              </a:ext>
            </a:extLst>
          </p:cNvPr>
          <p:cNvSpPr>
            <a:spLocks noGrp="1"/>
          </p:cNvSpPr>
          <p:nvPr>
            <p:ph idx="1"/>
          </p:nvPr>
        </p:nvSpPr>
        <p:spPr>
          <a:xfrm>
            <a:off x="407989" y="1047750"/>
            <a:ext cx="11376024" cy="5153025"/>
          </a:xfrm>
        </p:spPr>
        <p:txBody>
          <a:bodyPr/>
          <a:lstStyle/>
          <a:p>
            <a:r>
              <a:rPr lang="en-US" dirty="0"/>
              <a:t>Warm valves sizing &amp; procurement</a:t>
            </a:r>
          </a:p>
          <a:p>
            <a:pPr lvl="1"/>
            <a:r>
              <a:rPr lang="en-US" dirty="0"/>
              <a:t>Determination of flow coefficient Cv</a:t>
            </a:r>
          </a:p>
          <a:p>
            <a:pPr marL="366712" lvl="1" indent="0">
              <a:buNone/>
            </a:pPr>
            <a:endParaRPr lang="en-US" sz="1600" dirty="0"/>
          </a:p>
          <a:p>
            <a:pPr marL="285750" lvl="1" indent="0">
              <a:buNone/>
            </a:pPr>
            <a:r>
              <a:rPr lang="en-US" dirty="0"/>
              <a:t>	</a:t>
            </a:r>
          </a:p>
          <a:p>
            <a:pPr marL="285750" lvl="1" indent="0">
              <a:buNone/>
            </a:pPr>
            <a:endParaRPr lang="en-US" dirty="0"/>
          </a:p>
          <a:p>
            <a:endParaRPr lang="en-GB" dirty="0"/>
          </a:p>
        </p:txBody>
      </p:sp>
      <p:sp>
        <p:nvSpPr>
          <p:cNvPr id="5" name="Date Placeholder 4">
            <a:extLst>
              <a:ext uri="{FF2B5EF4-FFF2-40B4-BE49-F238E27FC236}">
                <a16:creationId xmlns:a16="http://schemas.microsoft.com/office/drawing/2014/main" id="{8FA8D49E-1D52-5B5C-7210-02913401C1D9}"/>
              </a:ext>
            </a:extLst>
          </p:cNvPr>
          <p:cNvSpPr>
            <a:spLocks noGrp="1"/>
          </p:cNvSpPr>
          <p:nvPr>
            <p:ph type="dt" sz="half" idx="10"/>
          </p:nvPr>
        </p:nvSpPr>
        <p:spPr/>
        <p:txBody>
          <a:bodyPr/>
          <a:lstStyle/>
          <a:p>
            <a:r>
              <a:rPr lang="en-US" dirty="0"/>
              <a:t>29 May 2024</a:t>
            </a:r>
          </a:p>
        </p:txBody>
      </p:sp>
      <p:sp>
        <p:nvSpPr>
          <p:cNvPr id="6" name="Footer Placeholder 5">
            <a:extLst>
              <a:ext uri="{FF2B5EF4-FFF2-40B4-BE49-F238E27FC236}">
                <a16:creationId xmlns:a16="http://schemas.microsoft.com/office/drawing/2014/main" id="{0C57EB4A-8184-6ECF-5FD8-05B81614FCA0}"/>
              </a:ext>
            </a:extLst>
          </p:cNvPr>
          <p:cNvSpPr>
            <a:spLocks noGrp="1"/>
          </p:cNvSpPr>
          <p:nvPr>
            <p:ph type="ftr" sz="quarter" idx="11"/>
          </p:nvPr>
        </p:nvSpPr>
        <p:spPr/>
        <p:txBody>
          <a:bodyPr/>
          <a:lstStyle/>
          <a:p>
            <a:r>
              <a:rPr lang="en-US" dirty="0"/>
              <a:t>Tiziano Baroncelli | </a:t>
            </a:r>
            <a:r>
              <a:rPr lang="en-GB" dirty="0"/>
              <a:t>Engineering Development of the DarkSide 20k AAr Cryogenic System</a:t>
            </a:r>
            <a:endParaRPr lang="en-US" dirty="0"/>
          </a:p>
        </p:txBody>
      </p:sp>
      <p:sp>
        <p:nvSpPr>
          <p:cNvPr id="7" name="Slide Number Placeholder 6">
            <a:extLst>
              <a:ext uri="{FF2B5EF4-FFF2-40B4-BE49-F238E27FC236}">
                <a16:creationId xmlns:a16="http://schemas.microsoft.com/office/drawing/2014/main" id="{D520C4DF-2B38-8CCC-0C9A-D8E1D9517AA7}"/>
              </a:ext>
            </a:extLst>
          </p:cNvPr>
          <p:cNvSpPr>
            <a:spLocks noGrp="1"/>
          </p:cNvSpPr>
          <p:nvPr>
            <p:ph type="sldNum" sz="quarter" idx="12"/>
          </p:nvPr>
        </p:nvSpPr>
        <p:spPr/>
        <p:txBody>
          <a:bodyPr/>
          <a:lstStyle/>
          <a:p>
            <a:fld id="{36B5EA5A-BC32-A742-B11B-8E7414D5B535}" type="slidenum">
              <a:rPr lang="en-US" smtClean="0"/>
              <a:pPr/>
              <a:t>61</a:t>
            </a:fld>
            <a:endParaRPr lang="en-US" dirty="0"/>
          </a:p>
        </p:txBody>
      </p:sp>
      <p:pic>
        <p:nvPicPr>
          <p:cNvPr id="3" name="Picture 2" descr="A table of equations and formulas&#10;&#10;Description automatically generated">
            <a:extLst>
              <a:ext uri="{FF2B5EF4-FFF2-40B4-BE49-F238E27FC236}">
                <a16:creationId xmlns:a16="http://schemas.microsoft.com/office/drawing/2014/main" id="{4D1FA09A-B8AB-AFF4-4C1F-FDD42E4C601E}"/>
              </a:ext>
            </a:extLst>
          </p:cNvPr>
          <p:cNvPicPr>
            <a:picLocks noChangeAspect="1"/>
          </p:cNvPicPr>
          <p:nvPr/>
        </p:nvPicPr>
        <p:blipFill>
          <a:blip r:embed="rId2"/>
          <a:stretch>
            <a:fillRect/>
          </a:stretch>
        </p:blipFill>
        <p:spPr>
          <a:xfrm>
            <a:off x="1679575" y="1855788"/>
            <a:ext cx="3175000" cy="1308100"/>
          </a:xfrm>
          <a:prstGeom prst="rect">
            <a:avLst/>
          </a:prstGeom>
        </p:spPr>
      </p:pic>
      <p:pic>
        <p:nvPicPr>
          <p:cNvPr id="9" name="Picture 8" descr="Diagram of a diagram of a flow meter&#10;&#10;Description automatically generated">
            <a:extLst>
              <a:ext uri="{FF2B5EF4-FFF2-40B4-BE49-F238E27FC236}">
                <a16:creationId xmlns:a16="http://schemas.microsoft.com/office/drawing/2014/main" id="{7888C5B6-A363-FB39-D992-6DD87470CCB9}"/>
              </a:ext>
            </a:extLst>
          </p:cNvPr>
          <p:cNvPicPr>
            <a:picLocks noChangeAspect="1"/>
          </p:cNvPicPr>
          <p:nvPr/>
        </p:nvPicPr>
        <p:blipFill>
          <a:blip r:embed="rId3"/>
          <a:stretch>
            <a:fillRect/>
          </a:stretch>
        </p:blipFill>
        <p:spPr>
          <a:xfrm>
            <a:off x="1018273" y="3297238"/>
            <a:ext cx="5943600" cy="2641600"/>
          </a:xfrm>
          <a:prstGeom prst="rect">
            <a:avLst/>
          </a:prstGeom>
        </p:spPr>
      </p:pic>
      <p:pic>
        <p:nvPicPr>
          <p:cNvPr id="12" name="Picture 11" descr="A graph showing the value of a valve&#10;&#10;Description automatically generated">
            <a:extLst>
              <a:ext uri="{FF2B5EF4-FFF2-40B4-BE49-F238E27FC236}">
                <a16:creationId xmlns:a16="http://schemas.microsoft.com/office/drawing/2014/main" id="{CBCE87E5-6DBC-97B1-9C6D-231B22BEC47A}"/>
              </a:ext>
            </a:extLst>
          </p:cNvPr>
          <p:cNvPicPr>
            <a:picLocks noChangeAspect="1"/>
          </p:cNvPicPr>
          <p:nvPr/>
        </p:nvPicPr>
        <p:blipFill>
          <a:blip r:embed="rId4"/>
          <a:stretch>
            <a:fillRect/>
          </a:stretch>
        </p:blipFill>
        <p:spPr>
          <a:xfrm>
            <a:off x="7337427" y="1504950"/>
            <a:ext cx="4414182" cy="4433888"/>
          </a:xfrm>
          <a:prstGeom prst="rect">
            <a:avLst/>
          </a:prstGeom>
        </p:spPr>
      </p:pic>
      <p:sp>
        <p:nvSpPr>
          <p:cNvPr id="10" name="Title 6">
            <a:extLst>
              <a:ext uri="{FF2B5EF4-FFF2-40B4-BE49-F238E27FC236}">
                <a16:creationId xmlns:a16="http://schemas.microsoft.com/office/drawing/2014/main" id="{DC12F8AE-C609-AA64-96B7-599C50834B26}"/>
              </a:ext>
            </a:extLst>
          </p:cNvPr>
          <p:cNvSpPr txBox="1">
            <a:spLocks/>
          </p:cNvSpPr>
          <p:nvPr/>
        </p:nvSpPr>
        <p:spPr>
          <a:xfrm>
            <a:off x="407202" y="120903"/>
            <a:ext cx="10888661" cy="510656"/>
          </a:xfrm>
          <a:prstGeom prst="rect">
            <a:avLst/>
          </a:prstGeom>
          <a:solidFill>
            <a:schemeClr val="bg1"/>
          </a:solidFill>
        </p:spPr>
        <p:txBody>
          <a:bodyPr vert="horz" lIns="0" tIns="0" rIns="0" bIns="0" rtlCol="0" anchor="t" anchorCtr="0">
            <a:noAutofit/>
          </a:bodyPr>
          <a:lst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a:lstStyle>
          <a:p>
            <a:r>
              <a:rPr lang="en-GB" sz="2800" dirty="0"/>
              <a:t>Determination of flow coefficient</a:t>
            </a:r>
            <a:endParaRPr lang="en-GB" sz="2800" u="sng" dirty="0"/>
          </a:p>
        </p:txBody>
      </p:sp>
    </p:spTree>
    <p:extLst>
      <p:ext uri="{BB962C8B-B14F-4D97-AF65-F5344CB8AC3E}">
        <p14:creationId xmlns:p14="http://schemas.microsoft.com/office/powerpoint/2010/main" val="336429377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a:extLst>
              <a:ext uri="{FF2B5EF4-FFF2-40B4-BE49-F238E27FC236}">
                <a16:creationId xmlns:a16="http://schemas.microsoft.com/office/drawing/2014/main" id="{3FC9EFA8-AE3D-86A9-1875-B843E4A8BA5F}"/>
              </a:ext>
            </a:extLst>
          </p:cNvPr>
          <p:cNvSpPr>
            <a:spLocks noGrp="1"/>
          </p:cNvSpPr>
          <p:nvPr>
            <p:ph idx="1"/>
          </p:nvPr>
        </p:nvSpPr>
        <p:spPr>
          <a:xfrm>
            <a:off x="407203" y="631560"/>
            <a:ext cx="3123398" cy="5569216"/>
          </a:xfrm>
        </p:spPr>
        <p:txBody>
          <a:bodyPr/>
          <a:lstStyle/>
          <a:p>
            <a:pPr marL="0" indent="0">
              <a:buNone/>
            </a:pPr>
            <a:r>
              <a:rPr lang="en-US" b="0" dirty="0"/>
              <a:t>How to get from this…</a:t>
            </a:r>
            <a:endParaRPr lang="en-GB" b="0" dirty="0"/>
          </a:p>
        </p:txBody>
      </p:sp>
      <p:sp>
        <p:nvSpPr>
          <p:cNvPr id="3" name="Date Placeholder 2">
            <a:extLst>
              <a:ext uri="{FF2B5EF4-FFF2-40B4-BE49-F238E27FC236}">
                <a16:creationId xmlns:a16="http://schemas.microsoft.com/office/drawing/2014/main" id="{0D376739-C404-14BD-F1ED-B4224FDE7070}"/>
              </a:ext>
            </a:extLst>
          </p:cNvPr>
          <p:cNvSpPr>
            <a:spLocks noGrp="1"/>
          </p:cNvSpPr>
          <p:nvPr>
            <p:ph type="dt" sz="half" idx="10"/>
          </p:nvPr>
        </p:nvSpPr>
        <p:spPr/>
        <p:txBody>
          <a:bodyPr/>
          <a:lstStyle/>
          <a:p>
            <a:fld id="{6F423E4A-8068-0C49-BC04-63A2AAFFE1E4}" type="datetime3">
              <a:rPr lang="en-US" smtClean="0"/>
              <a:t>28 May 2024</a:t>
            </a:fld>
            <a:endParaRPr lang="en-US" dirty="0"/>
          </a:p>
        </p:txBody>
      </p:sp>
      <p:sp>
        <p:nvSpPr>
          <p:cNvPr id="4" name="Footer Placeholder 3">
            <a:extLst>
              <a:ext uri="{FF2B5EF4-FFF2-40B4-BE49-F238E27FC236}">
                <a16:creationId xmlns:a16="http://schemas.microsoft.com/office/drawing/2014/main" id="{D6F3191B-569F-E264-8F93-C1963BE62AC0}"/>
              </a:ext>
            </a:extLst>
          </p:cNvPr>
          <p:cNvSpPr>
            <a:spLocks noGrp="1"/>
          </p:cNvSpPr>
          <p:nvPr>
            <p:ph type="ftr" sz="quarter" idx="11"/>
          </p:nvPr>
        </p:nvSpPr>
        <p:spPr/>
        <p:txBody>
          <a:bodyPr/>
          <a:lstStyle/>
          <a:p>
            <a:r>
              <a:rPr lang="en-US" dirty="0"/>
              <a:t>Tiziano Baroncelli | </a:t>
            </a:r>
            <a:r>
              <a:rPr lang="en-GB" dirty="0"/>
              <a:t>Engineering Development of the DarkSide 20k AAr Cryogenic System</a:t>
            </a:r>
            <a:endParaRPr lang="en-US" dirty="0"/>
          </a:p>
        </p:txBody>
      </p:sp>
      <p:sp>
        <p:nvSpPr>
          <p:cNvPr id="5" name="Slide Number Placeholder 4">
            <a:extLst>
              <a:ext uri="{FF2B5EF4-FFF2-40B4-BE49-F238E27FC236}">
                <a16:creationId xmlns:a16="http://schemas.microsoft.com/office/drawing/2014/main" id="{116C4B37-5864-621A-2C81-95B8AE8D682C}"/>
              </a:ext>
            </a:extLst>
          </p:cNvPr>
          <p:cNvSpPr>
            <a:spLocks noGrp="1"/>
          </p:cNvSpPr>
          <p:nvPr>
            <p:ph type="sldNum" sz="quarter" idx="12"/>
          </p:nvPr>
        </p:nvSpPr>
        <p:spPr/>
        <p:txBody>
          <a:bodyPr/>
          <a:lstStyle/>
          <a:p>
            <a:fld id="{36B5EA5A-BC32-A742-B11B-8E7414D5B535}" type="slidenum">
              <a:rPr lang="en-US" smtClean="0"/>
              <a:pPr/>
              <a:t>7</a:t>
            </a:fld>
            <a:endParaRPr lang="en-US" dirty="0"/>
          </a:p>
        </p:txBody>
      </p:sp>
      <p:pic>
        <p:nvPicPr>
          <p:cNvPr id="10" name="Picture 9">
            <a:extLst>
              <a:ext uri="{FF2B5EF4-FFF2-40B4-BE49-F238E27FC236}">
                <a16:creationId xmlns:a16="http://schemas.microsoft.com/office/drawing/2014/main" id="{BD8914AC-ED4B-DC49-A9E7-7EDCF7F51868}"/>
              </a:ext>
            </a:extLst>
          </p:cNvPr>
          <p:cNvPicPr>
            <a:picLocks noChangeAspect="1"/>
          </p:cNvPicPr>
          <p:nvPr/>
        </p:nvPicPr>
        <p:blipFill>
          <a:blip r:embed="rId2"/>
          <a:stretch>
            <a:fillRect/>
          </a:stretch>
        </p:blipFill>
        <p:spPr>
          <a:xfrm>
            <a:off x="299395" y="1112984"/>
            <a:ext cx="2214748" cy="2443597"/>
          </a:xfrm>
          <a:prstGeom prst="rect">
            <a:avLst/>
          </a:prstGeom>
          <a:ln>
            <a:solidFill>
              <a:srgbClr val="000000"/>
            </a:solidFill>
          </a:ln>
        </p:spPr>
      </p:pic>
      <p:pic>
        <p:nvPicPr>
          <p:cNvPr id="11" name="Picture 10">
            <a:extLst>
              <a:ext uri="{FF2B5EF4-FFF2-40B4-BE49-F238E27FC236}">
                <a16:creationId xmlns:a16="http://schemas.microsoft.com/office/drawing/2014/main" id="{842C16F5-51DE-2A1D-29D0-FD2727CD50A9}"/>
              </a:ext>
            </a:extLst>
          </p:cNvPr>
          <p:cNvPicPr>
            <a:picLocks noChangeAspect="1"/>
          </p:cNvPicPr>
          <p:nvPr/>
        </p:nvPicPr>
        <p:blipFill>
          <a:blip r:embed="rId3"/>
          <a:stretch>
            <a:fillRect/>
          </a:stretch>
        </p:blipFill>
        <p:spPr>
          <a:xfrm>
            <a:off x="2851670" y="1092115"/>
            <a:ext cx="4834819" cy="2440340"/>
          </a:xfrm>
          <a:prstGeom prst="rect">
            <a:avLst/>
          </a:prstGeom>
          <a:ln>
            <a:solidFill>
              <a:srgbClr val="000000"/>
            </a:solidFill>
          </a:ln>
        </p:spPr>
      </p:pic>
      <p:sp>
        <p:nvSpPr>
          <p:cNvPr id="13" name="Title 6">
            <a:extLst>
              <a:ext uri="{FF2B5EF4-FFF2-40B4-BE49-F238E27FC236}">
                <a16:creationId xmlns:a16="http://schemas.microsoft.com/office/drawing/2014/main" id="{E0BCA678-4ED3-B9EF-BD73-D6337BCA9E47}"/>
              </a:ext>
            </a:extLst>
          </p:cNvPr>
          <p:cNvSpPr txBox="1">
            <a:spLocks/>
          </p:cNvSpPr>
          <p:nvPr/>
        </p:nvSpPr>
        <p:spPr>
          <a:xfrm>
            <a:off x="407202" y="120903"/>
            <a:ext cx="10888661" cy="510656"/>
          </a:xfrm>
          <a:prstGeom prst="rect">
            <a:avLst/>
          </a:prstGeom>
          <a:solidFill>
            <a:schemeClr val="bg1"/>
          </a:solidFill>
        </p:spPr>
        <p:txBody>
          <a:bodyPr vert="horz" lIns="0" tIns="0" rIns="0" bIns="0" rtlCol="0" anchor="t" anchorCtr="0">
            <a:noAutofit/>
          </a:bodyPr>
          <a:lst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a:lstStyle>
          <a:p>
            <a:r>
              <a:rPr lang="en-US" sz="2800" dirty="0"/>
              <a:t>3. AAr cryogenics – project development</a:t>
            </a:r>
            <a:endParaRPr lang="en-GB" sz="2800" u="sng" dirty="0"/>
          </a:p>
        </p:txBody>
      </p:sp>
      <p:sp>
        <p:nvSpPr>
          <p:cNvPr id="6" name="TextBox 5">
            <a:extLst>
              <a:ext uri="{FF2B5EF4-FFF2-40B4-BE49-F238E27FC236}">
                <a16:creationId xmlns:a16="http://schemas.microsoft.com/office/drawing/2014/main" id="{426FB607-02CC-F5BC-5763-ABF99F1B00D4}"/>
              </a:ext>
            </a:extLst>
          </p:cNvPr>
          <p:cNvSpPr txBox="1"/>
          <p:nvPr/>
        </p:nvSpPr>
        <p:spPr>
          <a:xfrm>
            <a:off x="299395" y="4141537"/>
            <a:ext cx="7412493" cy="1569660"/>
          </a:xfrm>
          <a:prstGeom prst="rect">
            <a:avLst/>
          </a:prstGeom>
          <a:noFill/>
          <a:ln>
            <a:solidFill>
              <a:srgbClr val="000000"/>
            </a:solidFill>
          </a:ln>
        </p:spPr>
        <p:txBody>
          <a:bodyPr wrap="square">
            <a:spAutoFit/>
          </a:bodyPr>
          <a:lstStyle/>
          <a:p>
            <a:r>
              <a:rPr lang="en-GB" sz="800" i="1" dirty="0">
                <a:solidFill>
                  <a:srgbClr val="000000"/>
                </a:solidFill>
              </a:rPr>
              <a:t>3.4.1.1 The NP.DS.40.HR Cold gas argon radon trap valve box </a:t>
            </a:r>
          </a:p>
          <a:p>
            <a:r>
              <a:rPr lang="en-GB" sz="800" i="1" dirty="0">
                <a:solidFill>
                  <a:srgbClr val="000000"/>
                </a:solidFill>
              </a:rPr>
              <a:t>“The liquid argon used in the detection process needs to have a purity level in the parts per billion (ppb) oxygen equivalent and shall also be cleaned from radon. In order to achieve this purity inside the detector cryostat, the liquid and the gas must be purified during the system filling and in normal operation. One of the main functions of this valve vox is to circulate the boil-off gas of the cryostat through the chemical filters of the NP.DS.40.HR to guarantee the purity level during normal </a:t>
            </a:r>
          </a:p>
          <a:p>
            <a:r>
              <a:rPr lang="en-GB" sz="800" i="1" dirty="0">
                <a:solidFill>
                  <a:srgbClr val="000000"/>
                </a:solidFill>
              </a:rPr>
              <a:t>operation. The second main function is to cool-down the gas coming from the cryostat and the chimneys through the heat exchanger. The NP.DS.40.HR box shall contain an </a:t>
            </a:r>
            <a:r>
              <a:rPr lang="en-GB" sz="800" i="1" dirty="0" err="1">
                <a:solidFill>
                  <a:srgbClr val="000000"/>
                </a:solidFill>
              </a:rPr>
              <a:t>Aluminum</a:t>
            </a:r>
            <a:r>
              <a:rPr lang="en-GB" sz="800" i="1" dirty="0">
                <a:solidFill>
                  <a:srgbClr val="000000"/>
                </a:solidFill>
              </a:rPr>
              <a:t> Plate-Fin Heat Exchanger. The Plate-Fin heat exchanger shall be designed, fabricated and inspected in accordance with the PED. The design shall conform to the latest ALPEMA edition of the Standards of the Brazed Aluminium Plate-Fin Heat Exchanger Manufacturers’ Association. Brazed Aluminium plate-fin Heat Exchangers (BAHX) shall be vacuum brazed. The Contractor shall review with the heat exchanger manufacturer all operation scenarios (including Warm-up and Cool-down). The heat exchanger manufacturer shall officially certify that the heat exchangers are suitable for safe and long-term operation at all temperature differences necessary to ensure operation. The necessary process parameters to size the heat exchanger are given in Annex § 9.4, a particular attention shall be paid in regard to the pressure drop across the argon branch which shall not exceed 10mbar at nominal flow […]”.</a:t>
            </a:r>
          </a:p>
        </p:txBody>
      </p:sp>
      <p:sp>
        <p:nvSpPr>
          <p:cNvPr id="7" name="Content Placeholder 7">
            <a:extLst>
              <a:ext uri="{FF2B5EF4-FFF2-40B4-BE49-F238E27FC236}">
                <a16:creationId xmlns:a16="http://schemas.microsoft.com/office/drawing/2014/main" id="{E872A605-28A8-BE9D-6426-03CBEB2BEC83}"/>
              </a:ext>
            </a:extLst>
          </p:cNvPr>
          <p:cNvSpPr txBox="1">
            <a:spLocks/>
          </p:cNvSpPr>
          <p:nvPr/>
        </p:nvSpPr>
        <p:spPr>
          <a:xfrm>
            <a:off x="737813" y="3684140"/>
            <a:ext cx="1337911" cy="304931"/>
          </a:xfrm>
          <a:prstGeom prst="rect">
            <a:avLst/>
          </a:prstGeom>
        </p:spPr>
        <p:txBody>
          <a:bodyPr vert="horz" lIns="0" tIns="0" rIns="0" bIns="0" rtlCol="0">
            <a:normAutofit/>
          </a:bodyPr>
          <a:lstStyle>
            <a:lvl1pPr marL="342900" indent="-342900" algn="l" defTabSz="914400" rtl="0" eaLnBrk="1" latinLnBrk="0" hangingPunct="1">
              <a:lnSpc>
                <a:spcPct val="90000"/>
              </a:lnSpc>
              <a:spcBef>
                <a:spcPts val="1000"/>
              </a:spcBef>
              <a:spcAft>
                <a:spcPts val="0"/>
              </a:spcAft>
              <a:buFont typeface="Arial" panose="020B0604020202020204" pitchFamily="34" charset="0"/>
              <a:buChar char="•"/>
              <a:tabLst/>
              <a:defRPr sz="2100" b="1" kern="1200">
                <a:solidFill>
                  <a:schemeClr val="tx2">
                    <a:lumMod val="50000"/>
                  </a:schemeClr>
                </a:solidFill>
                <a:latin typeface="+mn-lt"/>
                <a:ea typeface="+mn-ea"/>
                <a:cs typeface="+mn-cs"/>
              </a:defRPr>
            </a:lvl1pPr>
            <a:lvl2pPr marL="628650" indent="-261938" algn="l" defTabSz="914400" rtl="0" eaLnBrk="1" latinLnBrk="0" hangingPunct="1">
              <a:lnSpc>
                <a:spcPct val="100000"/>
              </a:lnSpc>
              <a:spcBef>
                <a:spcPts val="500"/>
              </a:spcBef>
              <a:spcAft>
                <a:spcPts val="300"/>
              </a:spcAft>
              <a:buFont typeface="Arial" panose="020B0604020202020204" pitchFamily="34" charset="0"/>
              <a:buChar char="•"/>
              <a:tabLst/>
              <a:defRPr sz="1800" kern="1200">
                <a:solidFill>
                  <a:schemeClr val="tx2">
                    <a:lumMod val="50000"/>
                  </a:schemeClr>
                </a:solidFill>
                <a:latin typeface="+mn-lt"/>
                <a:ea typeface="+mn-ea"/>
                <a:cs typeface="+mn-cs"/>
              </a:defRPr>
            </a:lvl2pPr>
            <a:lvl3pPr marL="889000" indent="-26035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800" kern="1200">
                <a:solidFill>
                  <a:schemeClr val="tx2">
                    <a:lumMod val="50000"/>
                  </a:schemeClr>
                </a:solidFill>
                <a:latin typeface="+mn-lt"/>
                <a:ea typeface="+mn-ea"/>
                <a:cs typeface="+mn-cs"/>
              </a:defRPr>
            </a:lvl3pPr>
            <a:lvl4pPr marL="1209675" indent="-269875" algn="l" defTabSz="914400" rtl="0" eaLnBrk="1" latinLnBrk="0" hangingPunct="1">
              <a:lnSpc>
                <a:spcPct val="100000"/>
              </a:lnSpc>
              <a:spcBef>
                <a:spcPts val="500"/>
              </a:spcBef>
              <a:spcAft>
                <a:spcPts val="300"/>
              </a:spcAft>
              <a:buSzPct val="100000"/>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n-US" b="0" dirty="0"/>
              <a:t>P&amp;ID</a:t>
            </a:r>
            <a:endParaRPr lang="en-GB" b="0" dirty="0"/>
          </a:p>
        </p:txBody>
      </p:sp>
      <p:sp>
        <p:nvSpPr>
          <p:cNvPr id="9" name="Content Placeholder 7">
            <a:extLst>
              <a:ext uri="{FF2B5EF4-FFF2-40B4-BE49-F238E27FC236}">
                <a16:creationId xmlns:a16="http://schemas.microsoft.com/office/drawing/2014/main" id="{787821E1-766D-1A9F-B550-BD49D366AED5}"/>
              </a:ext>
            </a:extLst>
          </p:cNvPr>
          <p:cNvSpPr txBox="1">
            <a:spLocks/>
          </p:cNvSpPr>
          <p:nvPr/>
        </p:nvSpPr>
        <p:spPr>
          <a:xfrm>
            <a:off x="2851671" y="3684074"/>
            <a:ext cx="4860218" cy="304931"/>
          </a:xfrm>
          <a:prstGeom prst="rect">
            <a:avLst/>
          </a:prstGeom>
        </p:spPr>
        <p:txBody>
          <a:bodyPr vert="horz" lIns="0" tIns="0" rIns="0" bIns="0" rtlCol="0">
            <a:normAutofit/>
          </a:bodyPr>
          <a:lstStyle>
            <a:lvl1pPr marL="342900" indent="-342900" algn="l" defTabSz="914400" rtl="0" eaLnBrk="1" latinLnBrk="0" hangingPunct="1">
              <a:lnSpc>
                <a:spcPct val="90000"/>
              </a:lnSpc>
              <a:spcBef>
                <a:spcPts val="1000"/>
              </a:spcBef>
              <a:spcAft>
                <a:spcPts val="0"/>
              </a:spcAft>
              <a:buFont typeface="Arial" panose="020B0604020202020204" pitchFamily="34" charset="0"/>
              <a:buChar char="•"/>
              <a:tabLst/>
              <a:defRPr sz="2100" b="1" kern="1200">
                <a:solidFill>
                  <a:schemeClr val="tx2">
                    <a:lumMod val="50000"/>
                  </a:schemeClr>
                </a:solidFill>
                <a:latin typeface="+mn-lt"/>
                <a:ea typeface="+mn-ea"/>
                <a:cs typeface="+mn-cs"/>
              </a:defRPr>
            </a:lvl1pPr>
            <a:lvl2pPr marL="628650" indent="-261938" algn="l" defTabSz="914400" rtl="0" eaLnBrk="1" latinLnBrk="0" hangingPunct="1">
              <a:lnSpc>
                <a:spcPct val="100000"/>
              </a:lnSpc>
              <a:spcBef>
                <a:spcPts val="500"/>
              </a:spcBef>
              <a:spcAft>
                <a:spcPts val="300"/>
              </a:spcAft>
              <a:buFont typeface="Arial" panose="020B0604020202020204" pitchFamily="34" charset="0"/>
              <a:buChar char="•"/>
              <a:tabLst/>
              <a:defRPr sz="1800" kern="1200">
                <a:solidFill>
                  <a:schemeClr val="tx2">
                    <a:lumMod val="50000"/>
                  </a:schemeClr>
                </a:solidFill>
                <a:latin typeface="+mn-lt"/>
                <a:ea typeface="+mn-ea"/>
                <a:cs typeface="+mn-cs"/>
              </a:defRPr>
            </a:lvl2pPr>
            <a:lvl3pPr marL="889000" indent="-26035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800" kern="1200">
                <a:solidFill>
                  <a:schemeClr val="tx2">
                    <a:lumMod val="50000"/>
                  </a:schemeClr>
                </a:solidFill>
                <a:latin typeface="+mn-lt"/>
                <a:ea typeface="+mn-ea"/>
                <a:cs typeface="+mn-cs"/>
              </a:defRPr>
            </a:lvl3pPr>
            <a:lvl4pPr marL="1209675" indent="-269875" algn="l" defTabSz="914400" rtl="0" eaLnBrk="1" latinLnBrk="0" hangingPunct="1">
              <a:lnSpc>
                <a:spcPct val="100000"/>
              </a:lnSpc>
              <a:spcBef>
                <a:spcPts val="500"/>
              </a:spcBef>
              <a:spcAft>
                <a:spcPts val="300"/>
              </a:spcAft>
              <a:buSzPct val="100000"/>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n-US" b="0" dirty="0"/>
              <a:t>Interface control document (ICD)</a:t>
            </a:r>
            <a:endParaRPr lang="en-GB" b="0" dirty="0"/>
          </a:p>
        </p:txBody>
      </p:sp>
      <p:sp>
        <p:nvSpPr>
          <p:cNvPr id="12" name="Content Placeholder 7">
            <a:extLst>
              <a:ext uri="{FF2B5EF4-FFF2-40B4-BE49-F238E27FC236}">
                <a16:creationId xmlns:a16="http://schemas.microsoft.com/office/drawing/2014/main" id="{97025D0A-6AC0-8E18-9587-45A92F23F2A0}"/>
              </a:ext>
            </a:extLst>
          </p:cNvPr>
          <p:cNvSpPr txBox="1">
            <a:spLocks/>
          </p:cNvSpPr>
          <p:nvPr/>
        </p:nvSpPr>
        <p:spPr>
          <a:xfrm>
            <a:off x="1575532" y="5829995"/>
            <a:ext cx="4860218" cy="304931"/>
          </a:xfrm>
          <a:prstGeom prst="rect">
            <a:avLst/>
          </a:prstGeom>
        </p:spPr>
        <p:txBody>
          <a:bodyPr vert="horz" lIns="0" tIns="0" rIns="0" bIns="0" rtlCol="0">
            <a:normAutofit/>
          </a:bodyPr>
          <a:lstStyle>
            <a:lvl1pPr marL="342900" indent="-342900" algn="l" defTabSz="914400" rtl="0" eaLnBrk="1" latinLnBrk="0" hangingPunct="1">
              <a:lnSpc>
                <a:spcPct val="90000"/>
              </a:lnSpc>
              <a:spcBef>
                <a:spcPts val="1000"/>
              </a:spcBef>
              <a:spcAft>
                <a:spcPts val="0"/>
              </a:spcAft>
              <a:buFont typeface="Arial" panose="020B0604020202020204" pitchFamily="34" charset="0"/>
              <a:buChar char="•"/>
              <a:tabLst/>
              <a:defRPr sz="2100" b="1" kern="1200">
                <a:solidFill>
                  <a:schemeClr val="tx2">
                    <a:lumMod val="50000"/>
                  </a:schemeClr>
                </a:solidFill>
                <a:latin typeface="+mn-lt"/>
                <a:ea typeface="+mn-ea"/>
                <a:cs typeface="+mn-cs"/>
              </a:defRPr>
            </a:lvl1pPr>
            <a:lvl2pPr marL="628650" indent="-261938" algn="l" defTabSz="914400" rtl="0" eaLnBrk="1" latinLnBrk="0" hangingPunct="1">
              <a:lnSpc>
                <a:spcPct val="100000"/>
              </a:lnSpc>
              <a:spcBef>
                <a:spcPts val="500"/>
              </a:spcBef>
              <a:spcAft>
                <a:spcPts val="300"/>
              </a:spcAft>
              <a:buFont typeface="Arial" panose="020B0604020202020204" pitchFamily="34" charset="0"/>
              <a:buChar char="•"/>
              <a:tabLst/>
              <a:defRPr sz="1800" kern="1200">
                <a:solidFill>
                  <a:schemeClr val="tx2">
                    <a:lumMod val="50000"/>
                  </a:schemeClr>
                </a:solidFill>
                <a:latin typeface="+mn-lt"/>
                <a:ea typeface="+mn-ea"/>
                <a:cs typeface="+mn-cs"/>
              </a:defRPr>
            </a:lvl2pPr>
            <a:lvl3pPr marL="889000" indent="-26035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800" kern="1200">
                <a:solidFill>
                  <a:schemeClr val="tx2">
                    <a:lumMod val="50000"/>
                  </a:schemeClr>
                </a:solidFill>
                <a:latin typeface="+mn-lt"/>
                <a:ea typeface="+mn-ea"/>
                <a:cs typeface="+mn-cs"/>
              </a:defRPr>
            </a:lvl3pPr>
            <a:lvl4pPr marL="1209675" indent="-269875" algn="l" defTabSz="914400" rtl="0" eaLnBrk="1" latinLnBrk="0" hangingPunct="1">
              <a:lnSpc>
                <a:spcPct val="100000"/>
              </a:lnSpc>
              <a:spcBef>
                <a:spcPts val="500"/>
              </a:spcBef>
              <a:spcAft>
                <a:spcPts val="300"/>
              </a:spcAft>
              <a:buSzPct val="100000"/>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n-US" b="0" dirty="0"/>
              <a:t>Technical specifications</a:t>
            </a:r>
            <a:endParaRPr lang="en-GB" b="0" dirty="0"/>
          </a:p>
        </p:txBody>
      </p:sp>
      <p:sp>
        <p:nvSpPr>
          <p:cNvPr id="2" name="Content Placeholder 7">
            <a:extLst>
              <a:ext uri="{FF2B5EF4-FFF2-40B4-BE49-F238E27FC236}">
                <a16:creationId xmlns:a16="http://schemas.microsoft.com/office/drawing/2014/main" id="{BCD43924-5C1E-8B8F-A89B-8176E5518513}"/>
              </a:ext>
            </a:extLst>
          </p:cNvPr>
          <p:cNvSpPr txBox="1">
            <a:spLocks/>
          </p:cNvSpPr>
          <p:nvPr/>
        </p:nvSpPr>
        <p:spPr>
          <a:xfrm>
            <a:off x="9194800" y="631559"/>
            <a:ext cx="2589999" cy="5569216"/>
          </a:xfrm>
          <a:prstGeom prst="rect">
            <a:avLst/>
          </a:prstGeom>
        </p:spPr>
        <p:txBody>
          <a:bodyPr vert="horz" lIns="0" tIns="0" rIns="0" bIns="0" rtlCol="0">
            <a:normAutofit/>
          </a:bodyPr>
          <a:lstStyle>
            <a:lvl1pPr marL="342900" indent="-342900" algn="l" defTabSz="914400" rtl="0" eaLnBrk="1" latinLnBrk="0" hangingPunct="1">
              <a:lnSpc>
                <a:spcPct val="90000"/>
              </a:lnSpc>
              <a:spcBef>
                <a:spcPts val="1000"/>
              </a:spcBef>
              <a:spcAft>
                <a:spcPts val="0"/>
              </a:spcAft>
              <a:buFont typeface="Arial" panose="020B0604020202020204" pitchFamily="34" charset="0"/>
              <a:buChar char="•"/>
              <a:tabLst/>
              <a:defRPr sz="2100" b="1" kern="1200">
                <a:solidFill>
                  <a:schemeClr val="tx2">
                    <a:lumMod val="50000"/>
                  </a:schemeClr>
                </a:solidFill>
                <a:latin typeface="+mn-lt"/>
                <a:ea typeface="+mn-ea"/>
                <a:cs typeface="+mn-cs"/>
              </a:defRPr>
            </a:lvl1pPr>
            <a:lvl2pPr marL="628650" indent="-261938" algn="l" defTabSz="914400" rtl="0" eaLnBrk="1" latinLnBrk="0" hangingPunct="1">
              <a:lnSpc>
                <a:spcPct val="100000"/>
              </a:lnSpc>
              <a:spcBef>
                <a:spcPts val="500"/>
              </a:spcBef>
              <a:spcAft>
                <a:spcPts val="300"/>
              </a:spcAft>
              <a:buFont typeface="Arial" panose="020B0604020202020204" pitchFamily="34" charset="0"/>
              <a:buChar char="•"/>
              <a:tabLst/>
              <a:defRPr sz="1800" kern="1200">
                <a:solidFill>
                  <a:schemeClr val="tx2">
                    <a:lumMod val="50000"/>
                  </a:schemeClr>
                </a:solidFill>
                <a:latin typeface="+mn-lt"/>
                <a:ea typeface="+mn-ea"/>
                <a:cs typeface="+mn-cs"/>
              </a:defRPr>
            </a:lvl2pPr>
            <a:lvl3pPr marL="889000" indent="-26035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800" kern="1200">
                <a:solidFill>
                  <a:schemeClr val="tx2">
                    <a:lumMod val="50000"/>
                  </a:schemeClr>
                </a:solidFill>
                <a:latin typeface="+mn-lt"/>
                <a:ea typeface="+mn-ea"/>
                <a:cs typeface="+mn-cs"/>
              </a:defRPr>
            </a:lvl3pPr>
            <a:lvl4pPr marL="1209675" indent="-269875" algn="l" defTabSz="914400" rtl="0" eaLnBrk="1" latinLnBrk="0" hangingPunct="1">
              <a:lnSpc>
                <a:spcPct val="100000"/>
              </a:lnSpc>
              <a:spcBef>
                <a:spcPts val="500"/>
              </a:spcBef>
              <a:spcAft>
                <a:spcPts val="300"/>
              </a:spcAft>
              <a:buSzPct val="100000"/>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US" b="0" dirty="0"/>
              <a:t>…to this?</a:t>
            </a:r>
            <a:endParaRPr lang="en-GB" b="0" dirty="0"/>
          </a:p>
        </p:txBody>
      </p:sp>
      <p:pic>
        <p:nvPicPr>
          <p:cNvPr id="50" name="Picture 49">
            <a:extLst>
              <a:ext uri="{FF2B5EF4-FFF2-40B4-BE49-F238E27FC236}">
                <a16:creationId xmlns:a16="http://schemas.microsoft.com/office/drawing/2014/main" id="{47460B2D-B59F-0E30-3740-10DAECB51701}"/>
              </a:ext>
            </a:extLst>
          </p:cNvPr>
          <p:cNvPicPr>
            <a:picLocks noChangeAspect="1"/>
          </p:cNvPicPr>
          <p:nvPr/>
        </p:nvPicPr>
        <p:blipFill>
          <a:blip r:embed="rId4"/>
          <a:stretch>
            <a:fillRect/>
          </a:stretch>
        </p:blipFill>
        <p:spPr>
          <a:xfrm>
            <a:off x="7889933" y="1568893"/>
            <a:ext cx="1988829" cy="2763106"/>
          </a:xfrm>
          <a:prstGeom prst="rect">
            <a:avLst/>
          </a:prstGeom>
        </p:spPr>
      </p:pic>
      <p:sp>
        <p:nvSpPr>
          <p:cNvPr id="15" name="TextBox 14">
            <a:extLst>
              <a:ext uri="{FF2B5EF4-FFF2-40B4-BE49-F238E27FC236}">
                <a16:creationId xmlns:a16="http://schemas.microsoft.com/office/drawing/2014/main" id="{75895026-1588-52E8-928A-A7339FE64AF0}"/>
              </a:ext>
            </a:extLst>
          </p:cNvPr>
          <p:cNvSpPr txBox="1"/>
          <p:nvPr/>
        </p:nvSpPr>
        <p:spPr>
          <a:xfrm>
            <a:off x="8181039" y="4919775"/>
            <a:ext cx="1773923" cy="369332"/>
          </a:xfrm>
          <a:prstGeom prst="rect">
            <a:avLst/>
          </a:prstGeom>
          <a:noFill/>
        </p:spPr>
        <p:txBody>
          <a:bodyPr wrap="square">
            <a:spAutoFit/>
          </a:bodyPr>
          <a:lstStyle/>
          <a:p>
            <a:pPr algn="ctr"/>
            <a:r>
              <a:rPr lang="en-US" b="0" i="1" dirty="0">
                <a:solidFill>
                  <a:srgbClr val="000000"/>
                </a:solidFill>
              </a:rPr>
              <a:t>CP valve box</a:t>
            </a:r>
            <a:endParaRPr lang="en-GB" i="1" dirty="0">
              <a:solidFill>
                <a:srgbClr val="000000"/>
              </a:solidFill>
            </a:endParaRPr>
          </a:p>
        </p:txBody>
      </p:sp>
      <p:pic>
        <p:nvPicPr>
          <p:cNvPr id="16" name="Picture 15">
            <a:extLst>
              <a:ext uri="{FF2B5EF4-FFF2-40B4-BE49-F238E27FC236}">
                <a16:creationId xmlns:a16="http://schemas.microsoft.com/office/drawing/2014/main" id="{D29090BE-8520-6603-0DC7-AB7CE1BB8D2B}"/>
              </a:ext>
            </a:extLst>
          </p:cNvPr>
          <p:cNvPicPr>
            <a:picLocks noChangeAspect="1"/>
          </p:cNvPicPr>
          <p:nvPr/>
        </p:nvPicPr>
        <p:blipFill>
          <a:blip r:embed="rId5"/>
          <a:stretch>
            <a:fillRect/>
          </a:stretch>
        </p:blipFill>
        <p:spPr>
          <a:xfrm>
            <a:off x="9893067" y="1270108"/>
            <a:ext cx="2151126" cy="3432041"/>
          </a:xfrm>
          <a:prstGeom prst="rect">
            <a:avLst/>
          </a:prstGeom>
        </p:spPr>
      </p:pic>
      <p:sp>
        <p:nvSpPr>
          <p:cNvPr id="17" name="TextBox 16">
            <a:extLst>
              <a:ext uri="{FF2B5EF4-FFF2-40B4-BE49-F238E27FC236}">
                <a16:creationId xmlns:a16="http://schemas.microsoft.com/office/drawing/2014/main" id="{22A8677A-A4C3-C1F1-D1A3-02F051C73858}"/>
              </a:ext>
            </a:extLst>
          </p:cNvPr>
          <p:cNvSpPr txBox="1"/>
          <p:nvPr/>
        </p:nvSpPr>
        <p:spPr>
          <a:xfrm>
            <a:off x="10175716" y="4926367"/>
            <a:ext cx="1773923" cy="369332"/>
          </a:xfrm>
          <a:prstGeom prst="rect">
            <a:avLst/>
          </a:prstGeom>
          <a:noFill/>
        </p:spPr>
        <p:txBody>
          <a:bodyPr wrap="square">
            <a:spAutoFit/>
          </a:bodyPr>
          <a:lstStyle/>
          <a:p>
            <a:pPr algn="ctr"/>
            <a:r>
              <a:rPr lang="en-US" b="0" i="1" dirty="0">
                <a:solidFill>
                  <a:srgbClr val="000000"/>
                </a:solidFill>
              </a:rPr>
              <a:t>LF valve box</a:t>
            </a:r>
            <a:endParaRPr lang="en-GB" i="1" dirty="0">
              <a:solidFill>
                <a:srgbClr val="000000"/>
              </a:solidFill>
            </a:endParaRPr>
          </a:p>
        </p:txBody>
      </p:sp>
    </p:spTree>
    <p:extLst>
      <p:ext uri="{BB962C8B-B14F-4D97-AF65-F5344CB8AC3E}">
        <p14:creationId xmlns:p14="http://schemas.microsoft.com/office/powerpoint/2010/main" val="9978624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1"/>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6"/>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7"/>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9"/>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2"/>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2">
                                            <p:txEl>
                                              <p:pRg st="0" end="0"/>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16"/>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50"/>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15"/>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p:bldP spid="9" grpId="0"/>
      <p:bldP spid="12" grpId="0"/>
      <p:bldP spid="15" grpId="0"/>
      <p:bldP spid="17"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560693B2-0BCA-0C18-81CA-878A41388903}"/>
              </a:ext>
            </a:extLst>
          </p:cNvPr>
          <p:cNvSpPr>
            <a:spLocks noGrp="1"/>
          </p:cNvSpPr>
          <p:nvPr>
            <p:ph type="dt" sz="half" idx="10"/>
          </p:nvPr>
        </p:nvSpPr>
        <p:spPr/>
        <p:txBody>
          <a:bodyPr/>
          <a:lstStyle/>
          <a:p>
            <a:fld id="{6F423E4A-8068-0C49-BC04-63A2AAFFE1E4}" type="datetime3">
              <a:rPr lang="en-US" smtClean="0"/>
              <a:t>28 May 2024</a:t>
            </a:fld>
            <a:endParaRPr lang="en-US" dirty="0"/>
          </a:p>
        </p:txBody>
      </p:sp>
      <p:sp>
        <p:nvSpPr>
          <p:cNvPr id="4" name="Footer Placeholder 3">
            <a:extLst>
              <a:ext uri="{FF2B5EF4-FFF2-40B4-BE49-F238E27FC236}">
                <a16:creationId xmlns:a16="http://schemas.microsoft.com/office/drawing/2014/main" id="{EC4B0E66-5438-0E32-FE2A-3E1F0B0E9462}"/>
              </a:ext>
            </a:extLst>
          </p:cNvPr>
          <p:cNvSpPr>
            <a:spLocks noGrp="1"/>
          </p:cNvSpPr>
          <p:nvPr>
            <p:ph type="ftr" sz="quarter" idx="11"/>
          </p:nvPr>
        </p:nvSpPr>
        <p:spPr/>
        <p:txBody>
          <a:bodyPr/>
          <a:lstStyle/>
          <a:p>
            <a:r>
              <a:rPr lang="en-US" dirty="0"/>
              <a:t>Tiziano Baroncelli | </a:t>
            </a:r>
            <a:r>
              <a:rPr lang="en-GB" dirty="0"/>
              <a:t>Engineering Development of the DarkSide 20k AAr Cryogenic System</a:t>
            </a:r>
            <a:endParaRPr lang="en-US" dirty="0"/>
          </a:p>
        </p:txBody>
      </p:sp>
      <p:sp>
        <p:nvSpPr>
          <p:cNvPr id="5" name="Slide Number Placeholder 4">
            <a:extLst>
              <a:ext uri="{FF2B5EF4-FFF2-40B4-BE49-F238E27FC236}">
                <a16:creationId xmlns:a16="http://schemas.microsoft.com/office/drawing/2014/main" id="{90A24BC2-E211-E64A-1E03-CC0E120AAD10}"/>
              </a:ext>
            </a:extLst>
          </p:cNvPr>
          <p:cNvSpPr>
            <a:spLocks noGrp="1"/>
          </p:cNvSpPr>
          <p:nvPr>
            <p:ph type="sldNum" sz="quarter" idx="12"/>
          </p:nvPr>
        </p:nvSpPr>
        <p:spPr/>
        <p:txBody>
          <a:bodyPr/>
          <a:lstStyle/>
          <a:p>
            <a:fld id="{36B5EA5A-BC32-A742-B11B-8E7414D5B535}" type="slidenum">
              <a:rPr lang="en-US" smtClean="0"/>
              <a:pPr/>
              <a:t>8</a:t>
            </a:fld>
            <a:endParaRPr lang="en-US" dirty="0"/>
          </a:p>
        </p:txBody>
      </p:sp>
      <p:sp>
        <p:nvSpPr>
          <p:cNvPr id="8" name="Flowchart: Data 7">
            <a:extLst>
              <a:ext uri="{FF2B5EF4-FFF2-40B4-BE49-F238E27FC236}">
                <a16:creationId xmlns:a16="http://schemas.microsoft.com/office/drawing/2014/main" id="{29695633-24C3-3804-D6D9-AA2641C0DE60}"/>
              </a:ext>
            </a:extLst>
          </p:cNvPr>
          <p:cNvSpPr/>
          <p:nvPr/>
        </p:nvSpPr>
        <p:spPr>
          <a:xfrm>
            <a:off x="826488" y="1549400"/>
            <a:ext cx="2154238" cy="365125"/>
          </a:xfrm>
          <a:prstGeom prst="flowChartInputOutput">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200" dirty="0">
                <a:solidFill>
                  <a:srgbClr val="000000"/>
                </a:solidFill>
              </a:rPr>
              <a:t>Project requirements</a:t>
            </a:r>
            <a:endParaRPr lang="en-GB" sz="1200" dirty="0">
              <a:solidFill>
                <a:srgbClr val="000000"/>
              </a:solidFill>
            </a:endParaRPr>
          </a:p>
        </p:txBody>
      </p:sp>
      <p:sp>
        <p:nvSpPr>
          <p:cNvPr id="9" name="Flowchart: Terminator 8">
            <a:extLst>
              <a:ext uri="{FF2B5EF4-FFF2-40B4-BE49-F238E27FC236}">
                <a16:creationId xmlns:a16="http://schemas.microsoft.com/office/drawing/2014/main" id="{6BBDF876-0D17-898E-55E9-F2B8D3BE69E3}"/>
              </a:ext>
            </a:extLst>
          </p:cNvPr>
          <p:cNvSpPr/>
          <p:nvPr/>
        </p:nvSpPr>
        <p:spPr>
          <a:xfrm>
            <a:off x="3647475" y="991657"/>
            <a:ext cx="1209675" cy="365125"/>
          </a:xfrm>
          <a:prstGeom prst="flowChartTerminator">
            <a:avLst/>
          </a:prstGeom>
          <a:noFill/>
          <a:ln>
            <a:solidFill>
              <a:srgbClr val="0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200" dirty="0">
                <a:solidFill>
                  <a:srgbClr val="000000"/>
                </a:solidFill>
              </a:rPr>
              <a:t>Kick-off meeting</a:t>
            </a:r>
            <a:endParaRPr lang="en-GB" sz="1200" dirty="0">
              <a:solidFill>
                <a:srgbClr val="000000"/>
              </a:solidFill>
            </a:endParaRPr>
          </a:p>
        </p:txBody>
      </p:sp>
      <p:cxnSp>
        <p:nvCxnSpPr>
          <p:cNvPr id="11" name="Connector: Elbow 10">
            <a:extLst>
              <a:ext uri="{FF2B5EF4-FFF2-40B4-BE49-F238E27FC236}">
                <a16:creationId xmlns:a16="http://schemas.microsoft.com/office/drawing/2014/main" id="{AE631661-DCDA-AE8B-67A9-F7A93551E67E}"/>
              </a:ext>
            </a:extLst>
          </p:cNvPr>
          <p:cNvCxnSpPr>
            <a:cxnSpLocks/>
            <a:stCxn id="8" idx="0"/>
            <a:endCxn id="9" idx="1"/>
          </p:cNvCxnSpPr>
          <p:nvPr/>
        </p:nvCxnSpPr>
        <p:spPr>
          <a:xfrm rot="5400000" flipH="1" flipV="1">
            <a:off x="2695663" y="597588"/>
            <a:ext cx="375180" cy="1528444"/>
          </a:xfrm>
          <a:prstGeom prst="bentConnector2">
            <a:avLst/>
          </a:prstGeom>
          <a:ln>
            <a:prstDash val="lgDash"/>
            <a:tailEnd type="triangle"/>
          </a:ln>
        </p:spPr>
        <p:style>
          <a:lnRef idx="1">
            <a:schemeClr val="accent1"/>
          </a:lnRef>
          <a:fillRef idx="0">
            <a:schemeClr val="accent1"/>
          </a:fillRef>
          <a:effectRef idx="0">
            <a:schemeClr val="accent1"/>
          </a:effectRef>
          <a:fontRef idx="minor">
            <a:schemeClr val="tx1"/>
          </a:fontRef>
        </p:style>
      </p:cxnSp>
      <p:sp>
        <p:nvSpPr>
          <p:cNvPr id="46" name="Title 6">
            <a:extLst>
              <a:ext uri="{FF2B5EF4-FFF2-40B4-BE49-F238E27FC236}">
                <a16:creationId xmlns:a16="http://schemas.microsoft.com/office/drawing/2014/main" id="{814466A3-30A3-5530-A35E-5D390C47930D}"/>
              </a:ext>
            </a:extLst>
          </p:cNvPr>
          <p:cNvSpPr txBox="1">
            <a:spLocks/>
          </p:cNvSpPr>
          <p:nvPr/>
        </p:nvSpPr>
        <p:spPr>
          <a:xfrm>
            <a:off x="407202" y="120903"/>
            <a:ext cx="10888661" cy="510656"/>
          </a:xfrm>
          <a:prstGeom prst="rect">
            <a:avLst/>
          </a:prstGeom>
          <a:solidFill>
            <a:schemeClr val="bg1"/>
          </a:solidFill>
        </p:spPr>
        <p:txBody>
          <a:bodyPr vert="horz" lIns="0" tIns="0" rIns="0" bIns="0" rtlCol="0" anchor="t" anchorCtr="0">
            <a:noAutofit/>
          </a:bodyPr>
          <a:lst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a:lstStyle>
          <a:p>
            <a:r>
              <a:rPr lang="en-US" sz="2800" dirty="0"/>
              <a:t>3. AAr cryogenics – project development</a:t>
            </a:r>
            <a:endParaRPr lang="en-GB" sz="2800" u="sng" dirty="0"/>
          </a:p>
        </p:txBody>
      </p:sp>
      <p:sp>
        <p:nvSpPr>
          <p:cNvPr id="42" name="TextBox 41">
            <a:extLst>
              <a:ext uri="{FF2B5EF4-FFF2-40B4-BE49-F238E27FC236}">
                <a16:creationId xmlns:a16="http://schemas.microsoft.com/office/drawing/2014/main" id="{22FC2F61-3006-CDA3-DCEF-EE402147C091}"/>
              </a:ext>
            </a:extLst>
          </p:cNvPr>
          <p:cNvSpPr txBox="1"/>
          <p:nvPr/>
        </p:nvSpPr>
        <p:spPr>
          <a:xfrm>
            <a:off x="1514193" y="828423"/>
            <a:ext cx="1899507" cy="338554"/>
          </a:xfrm>
          <a:prstGeom prst="rect">
            <a:avLst/>
          </a:prstGeom>
          <a:noFill/>
        </p:spPr>
        <p:txBody>
          <a:bodyPr wrap="square">
            <a:spAutoFit/>
          </a:bodyPr>
          <a:lstStyle/>
          <a:p>
            <a:pPr algn="ctr"/>
            <a:r>
              <a:rPr lang="en-US" sz="1600" dirty="0">
                <a:solidFill>
                  <a:srgbClr val="000000"/>
                </a:solidFill>
              </a:rPr>
              <a:t>AAr contract</a:t>
            </a:r>
            <a:endParaRPr lang="en-GB" sz="1600" dirty="0">
              <a:solidFill>
                <a:srgbClr val="000000"/>
              </a:solidFill>
            </a:endParaRPr>
          </a:p>
        </p:txBody>
      </p:sp>
      <p:sp>
        <p:nvSpPr>
          <p:cNvPr id="51" name="Rectangle 50">
            <a:extLst>
              <a:ext uri="{FF2B5EF4-FFF2-40B4-BE49-F238E27FC236}">
                <a16:creationId xmlns:a16="http://schemas.microsoft.com/office/drawing/2014/main" id="{288A3A5F-63D2-1FB0-6D52-51352C3F76D3}"/>
              </a:ext>
            </a:extLst>
          </p:cNvPr>
          <p:cNvSpPr/>
          <p:nvPr/>
        </p:nvSpPr>
        <p:spPr>
          <a:xfrm>
            <a:off x="8988876" y="628919"/>
            <a:ext cx="2123998" cy="365125"/>
          </a:xfrm>
          <a:prstGeom prst="rect">
            <a:avLst/>
          </a:prstGeom>
          <a:noFill/>
          <a:ln w="28575" cmpd="dbl">
            <a:noFill/>
            <a:prstDash val="solid"/>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600" b="1" dirty="0">
                <a:solidFill>
                  <a:schemeClr val="tx1"/>
                </a:solidFill>
              </a:rPr>
              <a:t>Contractor</a:t>
            </a:r>
            <a:endParaRPr lang="en-GB" sz="1600" b="1" dirty="0">
              <a:solidFill>
                <a:schemeClr val="tx1"/>
              </a:solidFill>
            </a:endParaRPr>
          </a:p>
        </p:txBody>
      </p:sp>
      <p:sp>
        <p:nvSpPr>
          <p:cNvPr id="52" name="Rectangle 51">
            <a:extLst>
              <a:ext uri="{FF2B5EF4-FFF2-40B4-BE49-F238E27FC236}">
                <a16:creationId xmlns:a16="http://schemas.microsoft.com/office/drawing/2014/main" id="{25393099-795E-694B-FF5B-E57B3B1F4ECF}"/>
              </a:ext>
            </a:extLst>
          </p:cNvPr>
          <p:cNvSpPr/>
          <p:nvPr/>
        </p:nvSpPr>
        <p:spPr>
          <a:xfrm>
            <a:off x="5517231" y="628920"/>
            <a:ext cx="1704975" cy="365125"/>
          </a:xfrm>
          <a:prstGeom prst="rect">
            <a:avLst/>
          </a:prstGeom>
          <a:noFill/>
          <a:ln w="28575" cmpd="dbl">
            <a:noFill/>
            <a:prstDash val="solid"/>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600" b="1" dirty="0">
                <a:solidFill>
                  <a:srgbClr val="7030A0"/>
                </a:solidFill>
              </a:rPr>
              <a:t>CERN</a:t>
            </a:r>
            <a:endParaRPr lang="en-GB" sz="1600" b="1" dirty="0">
              <a:solidFill>
                <a:srgbClr val="7030A0"/>
              </a:solidFill>
            </a:endParaRPr>
          </a:p>
        </p:txBody>
      </p:sp>
      <p:pic>
        <p:nvPicPr>
          <p:cNvPr id="53" name="Picture 52">
            <a:extLst>
              <a:ext uri="{FF2B5EF4-FFF2-40B4-BE49-F238E27FC236}">
                <a16:creationId xmlns:a16="http://schemas.microsoft.com/office/drawing/2014/main" id="{876242C1-2CC5-88FB-A842-993F3DD2DB72}"/>
              </a:ext>
            </a:extLst>
          </p:cNvPr>
          <p:cNvPicPr>
            <a:picLocks noChangeAspect="1"/>
          </p:cNvPicPr>
          <p:nvPr/>
        </p:nvPicPr>
        <p:blipFill>
          <a:blip r:embed="rId2"/>
          <a:stretch>
            <a:fillRect/>
          </a:stretch>
        </p:blipFill>
        <p:spPr>
          <a:xfrm>
            <a:off x="324735" y="2976027"/>
            <a:ext cx="2768727" cy="3220764"/>
          </a:xfrm>
          <a:prstGeom prst="rect">
            <a:avLst/>
          </a:prstGeom>
        </p:spPr>
      </p:pic>
      <p:pic>
        <p:nvPicPr>
          <p:cNvPr id="54" name="Picture 53">
            <a:extLst>
              <a:ext uri="{FF2B5EF4-FFF2-40B4-BE49-F238E27FC236}">
                <a16:creationId xmlns:a16="http://schemas.microsoft.com/office/drawing/2014/main" id="{39555508-ED85-50EA-DCD3-7C9A22EB3C7A}"/>
              </a:ext>
            </a:extLst>
          </p:cNvPr>
          <p:cNvPicPr>
            <a:picLocks noChangeAspect="1"/>
          </p:cNvPicPr>
          <p:nvPr/>
        </p:nvPicPr>
        <p:blipFill>
          <a:blip r:embed="rId3"/>
          <a:stretch>
            <a:fillRect/>
          </a:stretch>
        </p:blipFill>
        <p:spPr>
          <a:xfrm>
            <a:off x="1329101" y="3047867"/>
            <a:ext cx="5121938" cy="2849419"/>
          </a:xfrm>
          <a:prstGeom prst="rect">
            <a:avLst/>
          </a:prstGeom>
        </p:spPr>
      </p:pic>
      <p:pic>
        <p:nvPicPr>
          <p:cNvPr id="57" name="Picture 56">
            <a:extLst>
              <a:ext uri="{FF2B5EF4-FFF2-40B4-BE49-F238E27FC236}">
                <a16:creationId xmlns:a16="http://schemas.microsoft.com/office/drawing/2014/main" id="{FF47AD3E-5073-E097-6531-6F96187B3A29}"/>
              </a:ext>
            </a:extLst>
          </p:cNvPr>
          <p:cNvPicPr>
            <a:picLocks noChangeAspect="1"/>
          </p:cNvPicPr>
          <p:nvPr/>
        </p:nvPicPr>
        <p:blipFill>
          <a:blip r:embed="rId4"/>
          <a:stretch>
            <a:fillRect/>
          </a:stretch>
        </p:blipFill>
        <p:spPr>
          <a:xfrm>
            <a:off x="3195381" y="3341181"/>
            <a:ext cx="4337436" cy="2081795"/>
          </a:xfrm>
          <a:prstGeom prst="rect">
            <a:avLst/>
          </a:prstGeom>
        </p:spPr>
      </p:pic>
      <p:pic>
        <p:nvPicPr>
          <p:cNvPr id="58" name="Picture 57">
            <a:extLst>
              <a:ext uri="{FF2B5EF4-FFF2-40B4-BE49-F238E27FC236}">
                <a16:creationId xmlns:a16="http://schemas.microsoft.com/office/drawing/2014/main" id="{9FEA7DE9-B638-33DF-CF9B-5E24C0C93AE6}"/>
              </a:ext>
            </a:extLst>
          </p:cNvPr>
          <p:cNvPicPr>
            <a:picLocks noChangeAspect="1"/>
          </p:cNvPicPr>
          <p:nvPr/>
        </p:nvPicPr>
        <p:blipFill>
          <a:blip r:embed="rId5"/>
          <a:stretch>
            <a:fillRect/>
          </a:stretch>
        </p:blipFill>
        <p:spPr>
          <a:xfrm>
            <a:off x="559134" y="3299869"/>
            <a:ext cx="6661872" cy="2480284"/>
          </a:xfrm>
          <a:prstGeom prst="rect">
            <a:avLst/>
          </a:prstGeom>
        </p:spPr>
      </p:pic>
      <p:pic>
        <p:nvPicPr>
          <p:cNvPr id="60" name="Picture 59">
            <a:extLst>
              <a:ext uri="{FF2B5EF4-FFF2-40B4-BE49-F238E27FC236}">
                <a16:creationId xmlns:a16="http://schemas.microsoft.com/office/drawing/2014/main" id="{FA43E55A-7A9F-B115-C2B6-682B3F2C5C13}"/>
              </a:ext>
            </a:extLst>
          </p:cNvPr>
          <p:cNvPicPr>
            <a:picLocks noChangeAspect="1"/>
          </p:cNvPicPr>
          <p:nvPr/>
        </p:nvPicPr>
        <p:blipFill>
          <a:blip r:embed="rId6"/>
          <a:stretch>
            <a:fillRect/>
          </a:stretch>
        </p:blipFill>
        <p:spPr>
          <a:xfrm>
            <a:off x="1111869" y="3063254"/>
            <a:ext cx="3705963" cy="3133537"/>
          </a:xfrm>
          <a:prstGeom prst="rect">
            <a:avLst/>
          </a:prstGeom>
        </p:spPr>
      </p:pic>
      <p:pic>
        <p:nvPicPr>
          <p:cNvPr id="62" name="Picture 61">
            <a:extLst>
              <a:ext uri="{FF2B5EF4-FFF2-40B4-BE49-F238E27FC236}">
                <a16:creationId xmlns:a16="http://schemas.microsoft.com/office/drawing/2014/main" id="{AC8F97D0-572F-071E-420B-BE8C3BEFDAC2}"/>
              </a:ext>
            </a:extLst>
          </p:cNvPr>
          <p:cNvPicPr>
            <a:picLocks noChangeAspect="1"/>
          </p:cNvPicPr>
          <p:nvPr/>
        </p:nvPicPr>
        <p:blipFill>
          <a:blip r:embed="rId7"/>
          <a:stretch>
            <a:fillRect/>
          </a:stretch>
        </p:blipFill>
        <p:spPr>
          <a:xfrm>
            <a:off x="2964850" y="3068387"/>
            <a:ext cx="3411826" cy="3220764"/>
          </a:xfrm>
          <a:prstGeom prst="rect">
            <a:avLst/>
          </a:prstGeom>
        </p:spPr>
      </p:pic>
      <p:pic>
        <p:nvPicPr>
          <p:cNvPr id="63" name="Picture 62">
            <a:extLst>
              <a:ext uri="{FF2B5EF4-FFF2-40B4-BE49-F238E27FC236}">
                <a16:creationId xmlns:a16="http://schemas.microsoft.com/office/drawing/2014/main" id="{C9DA3743-E3B1-8439-B671-5B7ADB7F31A1}"/>
              </a:ext>
            </a:extLst>
          </p:cNvPr>
          <p:cNvPicPr>
            <a:picLocks noChangeAspect="1"/>
          </p:cNvPicPr>
          <p:nvPr/>
        </p:nvPicPr>
        <p:blipFill>
          <a:blip r:embed="rId8"/>
          <a:stretch>
            <a:fillRect/>
          </a:stretch>
        </p:blipFill>
        <p:spPr>
          <a:xfrm>
            <a:off x="5604966" y="3120883"/>
            <a:ext cx="6369801" cy="3115771"/>
          </a:xfrm>
          <a:prstGeom prst="rect">
            <a:avLst/>
          </a:prstGeom>
        </p:spPr>
      </p:pic>
      <p:sp>
        <p:nvSpPr>
          <p:cNvPr id="64" name="Rectangle 63">
            <a:extLst>
              <a:ext uri="{FF2B5EF4-FFF2-40B4-BE49-F238E27FC236}">
                <a16:creationId xmlns:a16="http://schemas.microsoft.com/office/drawing/2014/main" id="{EEDA49BF-B4C5-0EEE-98B4-93E347332176}"/>
              </a:ext>
            </a:extLst>
          </p:cNvPr>
          <p:cNvSpPr/>
          <p:nvPr/>
        </p:nvSpPr>
        <p:spPr>
          <a:xfrm>
            <a:off x="5516031" y="1014565"/>
            <a:ext cx="2823297" cy="1033691"/>
          </a:xfrm>
          <a:prstGeom prst="rect">
            <a:avLst/>
          </a:prstGeom>
          <a:noFill/>
          <a:ln w="28575" cmpd="dbl">
            <a:noFill/>
            <a:prstDash val="solid"/>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285750" indent="-285750">
              <a:buFont typeface="Arial" panose="020B0604020202020204" pitchFamily="34" charset="0"/>
              <a:buChar char="•"/>
            </a:pPr>
            <a:r>
              <a:rPr lang="en-US" sz="1600" dirty="0">
                <a:solidFill>
                  <a:srgbClr val="000000"/>
                </a:solidFill>
              </a:rPr>
              <a:t>Technical specifications</a:t>
            </a:r>
          </a:p>
          <a:p>
            <a:pPr marL="285750" indent="-285750">
              <a:buFont typeface="Arial" panose="020B0604020202020204" pitchFamily="34" charset="0"/>
              <a:buChar char="•"/>
            </a:pPr>
            <a:r>
              <a:rPr lang="en-US" sz="1600" dirty="0">
                <a:solidFill>
                  <a:srgbClr val="000000"/>
                </a:solidFill>
              </a:rPr>
              <a:t>ICD</a:t>
            </a:r>
          </a:p>
          <a:p>
            <a:pPr marL="285750" indent="-285750">
              <a:buFont typeface="Arial" panose="020B0604020202020204" pitchFamily="34" charset="0"/>
              <a:buChar char="•"/>
            </a:pPr>
            <a:r>
              <a:rPr lang="en-US" sz="1600" dirty="0">
                <a:solidFill>
                  <a:srgbClr val="000000"/>
                </a:solidFill>
              </a:rPr>
              <a:t>P&amp;ID</a:t>
            </a:r>
          </a:p>
          <a:p>
            <a:pPr marL="285750" indent="-285750">
              <a:buFont typeface="Arial" panose="020B0604020202020204" pitchFamily="34" charset="0"/>
              <a:buChar char="•"/>
            </a:pPr>
            <a:endParaRPr lang="en-GB" sz="1600" dirty="0">
              <a:solidFill>
                <a:srgbClr val="000000"/>
              </a:solidFill>
            </a:endParaRPr>
          </a:p>
        </p:txBody>
      </p:sp>
      <p:sp>
        <p:nvSpPr>
          <p:cNvPr id="65" name="Rectangle 64">
            <a:extLst>
              <a:ext uri="{FF2B5EF4-FFF2-40B4-BE49-F238E27FC236}">
                <a16:creationId xmlns:a16="http://schemas.microsoft.com/office/drawing/2014/main" id="{1551CCBC-E370-484C-A995-7FCDA1FC7222}"/>
              </a:ext>
            </a:extLst>
          </p:cNvPr>
          <p:cNvSpPr/>
          <p:nvPr/>
        </p:nvSpPr>
        <p:spPr>
          <a:xfrm>
            <a:off x="8789866" y="1014564"/>
            <a:ext cx="2823297" cy="1033691"/>
          </a:xfrm>
          <a:prstGeom prst="rect">
            <a:avLst/>
          </a:prstGeom>
          <a:noFill/>
          <a:ln w="28575" cmpd="dbl">
            <a:noFill/>
            <a:prstDash val="solid"/>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285750" indent="-285750">
              <a:buFont typeface="Arial" panose="020B0604020202020204" pitchFamily="34" charset="0"/>
              <a:buChar char="•"/>
            </a:pPr>
            <a:r>
              <a:rPr lang="en-US" sz="1600" dirty="0">
                <a:solidFill>
                  <a:srgbClr val="000000"/>
                </a:solidFill>
              </a:rPr>
              <a:t>Risk plan</a:t>
            </a:r>
          </a:p>
          <a:p>
            <a:pPr marL="285750" indent="-285750">
              <a:buFont typeface="Arial" panose="020B0604020202020204" pitchFamily="34" charset="0"/>
              <a:buChar char="•"/>
            </a:pPr>
            <a:r>
              <a:rPr lang="en-US" sz="1600" dirty="0">
                <a:solidFill>
                  <a:srgbClr val="000000"/>
                </a:solidFill>
              </a:rPr>
              <a:t>Quality plan</a:t>
            </a:r>
          </a:p>
          <a:p>
            <a:pPr marL="285750" indent="-285750">
              <a:buFont typeface="Arial" panose="020B0604020202020204" pitchFamily="34" charset="0"/>
              <a:buChar char="•"/>
            </a:pPr>
            <a:r>
              <a:rPr lang="en-US" sz="1600" dirty="0">
                <a:solidFill>
                  <a:srgbClr val="000000"/>
                </a:solidFill>
              </a:rPr>
              <a:t>Execution schedule</a:t>
            </a:r>
          </a:p>
          <a:p>
            <a:pPr marL="285750" indent="-285750">
              <a:buFont typeface="Arial" panose="020B0604020202020204" pitchFamily="34" charset="0"/>
              <a:buChar char="•"/>
            </a:pPr>
            <a:endParaRPr lang="en-GB" sz="1600" dirty="0">
              <a:solidFill>
                <a:srgbClr val="000000"/>
              </a:solidFill>
            </a:endParaRPr>
          </a:p>
        </p:txBody>
      </p:sp>
      <p:pic>
        <p:nvPicPr>
          <p:cNvPr id="67" name="Picture 66">
            <a:extLst>
              <a:ext uri="{FF2B5EF4-FFF2-40B4-BE49-F238E27FC236}">
                <a16:creationId xmlns:a16="http://schemas.microsoft.com/office/drawing/2014/main" id="{D9A67A49-8A0F-7C4B-9C4C-932336C50D8C}"/>
              </a:ext>
            </a:extLst>
          </p:cNvPr>
          <p:cNvPicPr>
            <a:picLocks noChangeAspect="1"/>
          </p:cNvPicPr>
          <p:nvPr/>
        </p:nvPicPr>
        <p:blipFill>
          <a:blip r:embed="rId9"/>
          <a:stretch>
            <a:fillRect/>
          </a:stretch>
        </p:blipFill>
        <p:spPr>
          <a:xfrm>
            <a:off x="5822197" y="3067643"/>
            <a:ext cx="5690315" cy="2986567"/>
          </a:xfrm>
          <a:prstGeom prst="rect">
            <a:avLst/>
          </a:prstGeom>
        </p:spPr>
      </p:pic>
      <p:pic>
        <p:nvPicPr>
          <p:cNvPr id="69" name="Picture 68">
            <a:extLst>
              <a:ext uri="{FF2B5EF4-FFF2-40B4-BE49-F238E27FC236}">
                <a16:creationId xmlns:a16="http://schemas.microsoft.com/office/drawing/2014/main" id="{72358B37-978B-8B47-D2EC-AF4C0AC5076B}"/>
              </a:ext>
            </a:extLst>
          </p:cNvPr>
          <p:cNvPicPr>
            <a:picLocks noChangeAspect="1"/>
          </p:cNvPicPr>
          <p:nvPr/>
        </p:nvPicPr>
        <p:blipFill>
          <a:blip r:embed="rId10"/>
          <a:stretch>
            <a:fillRect/>
          </a:stretch>
        </p:blipFill>
        <p:spPr>
          <a:xfrm>
            <a:off x="6732270" y="2552034"/>
            <a:ext cx="4513211" cy="3737117"/>
          </a:xfrm>
          <a:prstGeom prst="rect">
            <a:avLst/>
          </a:prstGeom>
        </p:spPr>
      </p:pic>
      <p:pic>
        <p:nvPicPr>
          <p:cNvPr id="71" name="Picture 70">
            <a:extLst>
              <a:ext uri="{FF2B5EF4-FFF2-40B4-BE49-F238E27FC236}">
                <a16:creationId xmlns:a16="http://schemas.microsoft.com/office/drawing/2014/main" id="{4B207976-6A67-66F6-F8E0-019169ABFF3E}"/>
              </a:ext>
            </a:extLst>
          </p:cNvPr>
          <p:cNvPicPr>
            <a:picLocks noChangeAspect="1"/>
          </p:cNvPicPr>
          <p:nvPr/>
        </p:nvPicPr>
        <p:blipFill>
          <a:blip r:embed="rId11"/>
          <a:stretch>
            <a:fillRect/>
          </a:stretch>
        </p:blipFill>
        <p:spPr>
          <a:xfrm>
            <a:off x="6293091" y="2476437"/>
            <a:ext cx="5391569" cy="3811282"/>
          </a:xfrm>
          <a:prstGeom prst="rect">
            <a:avLst/>
          </a:prstGeom>
        </p:spPr>
      </p:pic>
      <p:pic>
        <p:nvPicPr>
          <p:cNvPr id="72" name="Picture 71">
            <a:extLst>
              <a:ext uri="{FF2B5EF4-FFF2-40B4-BE49-F238E27FC236}">
                <a16:creationId xmlns:a16="http://schemas.microsoft.com/office/drawing/2014/main" id="{BD611295-0C1E-E6AB-3F58-320713E1E46F}"/>
              </a:ext>
            </a:extLst>
          </p:cNvPr>
          <p:cNvPicPr>
            <a:picLocks noChangeAspect="1"/>
          </p:cNvPicPr>
          <p:nvPr/>
        </p:nvPicPr>
        <p:blipFill>
          <a:blip r:embed="rId12"/>
          <a:stretch>
            <a:fillRect/>
          </a:stretch>
        </p:blipFill>
        <p:spPr>
          <a:xfrm>
            <a:off x="9981464" y="1902423"/>
            <a:ext cx="1186068" cy="1160832"/>
          </a:xfrm>
          <a:prstGeom prst="rect">
            <a:avLst/>
          </a:prstGeom>
        </p:spPr>
      </p:pic>
      <p:pic>
        <p:nvPicPr>
          <p:cNvPr id="73" name="Picture 72">
            <a:extLst>
              <a:ext uri="{FF2B5EF4-FFF2-40B4-BE49-F238E27FC236}">
                <a16:creationId xmlns:a16="http://schemas.microsoft.com/office/drawing/2014/main" id="{DE360B5A-13B9-D743-F2E2-E6103FEFAD60}"/>
              </a:ext>
            </a:extLst>
          </p:cNvPr>
          <p:cNvPicPr>
            <a:picLocks noChangeAspect="1"/>
          </p:cNvPicPr>
          <p:nvPr/>
        </p:nvPicPr>
        <p:blipFill>
          <a:blip r:embed="rId13"/>
          <a:stretch>
            <a:fillRect/>
          </a:stretch>
        </p:blipFill>
        <p:spPr>
          <a:xfrm>
            <a:off x="8557301" y="1851420"/>
            <a:ext cx="1325632" cy="1325632"/>
          </a:xfrm>
          <a:prstGeom prst="rect">
            <a:avLst/>
          </a:prstGeom>
        </p:spPr>
      </p:pic>
      <p:pic>
        <p:nvPicPr>
          <p:cNvPr id="74" name="Picture 73">
            <a:extLst>
              <a:ext uri="{FF2B5EF4-FFF2-40B4-BE49-F238E27FC236}">
                <a16:creationId xmlns:a16="http://schemas.microsoft.com/office/drawing/2014/main" id="{BE8FA2E6-E347-0B7A-A8C9-3BB5B404F3C3}"/>
              </a:ext>
            </a:extLst>
          </p:cNvPr>
          <p:cNvPicPr>
            <a:picLocks noChangeAspect="1"/>
          </p:cNvPicPr>
          <p:nvPr/>
        </p:nvPicPr>
        <p:blipFill>
          <a:blip r:embed="rId14"/>
          <a:stretch>
            <a:fillRect/>
          </a:stretch>
        </p:blipFill>
        <p:spPr>
          <a:xfrm>
            <a:off x="5589013" y="1976045"/>
            <a:ext cx="2561048" cy="1076382"/>
          </a:xfrm>
          <a:prstGeom prst="rect">
            <a:avLst/>
          </a:prstGeom>
        </p:spPr>
      </p:pic>
      <p:sp>
        <p:nvSpPr>
          <p:cNvPr id="75" name="Rectangle 74">
            <a:extLst>
              <a:ext uri="{FF2B5EF4-FFF2-40B4-BE49-F238E27FC236}">
                <a16:creationId xmlns:a16="http://schemas.microsoft.com/office/drawing/2014/main" id="{611692EA-153C-C0B2-95CC-A2F073CD66D3}"/>
              </a:ext>
            </a:extLst>
          </p:cNvPr>
          <p:cNvSpPr/>
          <p:nvPr/>
        </p:nvSpPr>
        <p:spPr>
          <a:xfrm>
            <a:off x="3529841" y="1549400"/>
            <a:ext cx="1425894" cy="365125"/>
          </a:xfrm>
          <a:prstGeom prst="rect">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200" dirty="0">
                <a:solidFill>
                  <a:srgbClr val="000000"/>
                </a:solidFill>
              </a:rPr>
              <a:t>Preliminary design</a:t>
            </a:r>
            <a:endParaRPr lang="en-GB" sz="1200" dirty="0">
              <a:solidFill>
                <a:srgbClr val="000000"/>
              </a:solidFill>
            </a:endParaRPr>
          </a:p>
        </p:txBody>
      </p:sp>
      <p:cxnSp>
        <p:nvCxnSpPr>
          <p:cNvPr id="76" name="Straight Arrow Connector 75">
            <a:extLst>
              <a:ext uri="{FF2B5EF4-FFF2-40B4-BE49-F238E27FC236}">
                <a16:creationId xmlns:a16="http://schemas.microsoft.com/office/drawing/2014/main" id="{3BE8ECAC-3563-5ABD-9E5C-ADB2A6461C76}"/>
              </a:ext>
            </a:extLst>
          </p:cNvPr>
          <p:cNvCxnSpPr>
            <a:cxnSpLocks/>
            <a:endCxn id="75" idx="1"/>
          </p:cNvCxnSpPr>
          <p:nvPr/>
        </p:nvCxnSpPr>
        <p:spPr>
          <a:xfrm>
            <a:off x="2755777" y="1731963"/>
            <a:ext cx="774064"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79" name="Straight Arrow Connector 78">
            <a:extLst>
              <a:ext uri="{FF2B5EF4-FFF2-40B4-BE49-F238E27FC236}">
                <a16:creationId xmlns:a16="http://schemas.microsoft.com/office/drawing/2014/main" id="{A2EA195A-B0D9-AA3C-5ADE-DF3A01A063C6}"/>
              </a:ext>
            </a:extLst>
          </p:cNvPr>
          <p:cNvCxnSpPr>
            <a:cxnSpLocks/>
            <a:endCxn id="75" idx="0"/>
          </p:cNvCxnSpPr>
          <p:nvPr/>
        </p:nvCxnSpPr>
        <p:spPr>
          <a:xfrm>
            <a:off x="4242788" y="1356782"/>
            <a:ext cx="0" cy="19261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pic>
        <p:nvPicPr>
          <p:cNvPr id="81" name="Picture 80">
            <a:extLst>
              <a:ext uri="{FF2B5EF4-FFF2-40B4-BE49-F238E27FC236}">
                <a16:creationId xmlns:a16="http://schemas.microsoft.com/office/drawing/2014/main" id="{16D1853A-7E48-DFCB-EF8F-AD502137A796}"/>
              </a:ext>
            </a:extLst>
          </p:cNvPr>
          <p:cNvPicPr>
            <a:picLocks noChangeAspect="1"/>
          </p:cNvPicPr>
          <p:nvPr/>
        </p:nvPicPr>
        <p:blipFill>
          <a:blip r:embed="rId15"/>
          <a:stretch>
            <a:fillRect/>
          </a:stretch>
        </p:blipFill>
        <p:spPr>
          <a:xfrm>
            <a:off x="1425655" y="2661929"/>
            <a:ext cx="4862914" cy="3360675"/>
          </a:xfrm>
          <a:prstGeom prst="rect">
            <a:avLst/>
          </a:prstGeom>
        </p:spPr>
      </p:pic>
      <p:sp>
        <p:nvSpPr>
          <p:cNvPr id="82" name="Rectangle 81">
            <a:extLst>
              <a:ext uri="{FF2B5EF4-FFF2-40B4-BE49-F238E27FC236}">
                <a16:creationId xmlns:a16="http://schemas.microsoft.com/office/drawing/2014/main" id="{4E1ABE98-5603-11F9-7B1F-44F26D8CFEC7}"/>
              </a:ext>
            </a:extLst>
          </p:cNvPr>
          <p:cNvSpPr/>
          <p:nvPr/>
        </p:nvSpPr>
        <p:spPr>
          <a:xfrm>
            <a:off x="9207538" y="1186146"/>
            <a:ext cx="2823297" cy="1216595"/>
          </a:xfrm>
          <a:prstGeom prst="rect">
            <a:avLst/>
          </a:prstGeom>
          <a:noFill/>
          <a:ln w="28575" cmpd="dbl">
            <a:noFill/>
            <a:prstDash val="solid"/>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285750" indent="-285750">
              <a:buFont typeface="Arial" panose="020B0604020202020204" pitchFamily="34" charset="0"/>
              <a:buChar char="•"/>
            </a:pPr>
            <a:r>
              <a:rPr lang="en-US" sz="1600" dirty="0">
                <a:solidFill>
                  <a:srgbClr val="000000"/>
                </a:solidFill>
              </a:rPr>
              <a:t>CAD design (3D, 2D)</a:t>
            </a:r>
          </a:p>
          <a:p>
            <a:pPr marL="285750" indent="-285750">
              <a:buFont typeface="Arial" panose="020B0604020202020204" pitchFamily="34" charset="0"/>
              <a:buChar char="•"/>
            </a:pPr>
            <a:r>
              <a:rPr lang="en-US" sz="1600" dirty="0">
                <a:solidFill>
                  <a:srgbClr val="000000"/>
                </a:solidFill>
              </a:rPr>
              <a:t>Calculations (thermal, safety, hydraulic)</a:t>
            </a:r>
          </a:p>
          <a:p>
            <a:pPr marL="285750" indent="-285750">
              <a:buFont typeface="Arial" panose="020B0604020202020204" pitchFamily="34" charset="0"/>
              <a:buChar char="•"/>
            </a:pPr>
            <a:r>
              <a:rPr lang="en-US" sz="1600" dirty="0">
                <a:solidFill>
                  <a:srgbClr val="000000"/>
                </a:solidFill>
              </a:rPr>
              <a:t>FEM analyses</a:t>
            </a:r>
          </a:p>
          <a:p>
            <a:pPr marL="285750" indent="-285750">
              <a:buFont typeface="Arial" panose="020B0604020202020204" pitchFamily="34" charset="0"/>
              <a:buChar char="•"/>
            </a:pPr>
            <a:endParaRPr lang="en-GB" sz="1600" dirty="0">
              <a:solidFill>
                <a:srgbClr val="000000"/>
              </a:solidFill>
            </a:endParaRPr>
          </a:p>
        </p:txBody>
      </p:sp>
      <p:pic>
        <p:nvPicPr>
          <p:cNvPr id="83" name="Picture 82">
            <a:extLst>
              <a:ext uri="{FF2B5EF4-FFF2-40B4-BE49-F238E27FC236}">
                <a16:creationId xmlns:a16="http://schemas.microsoft.com/office/drawing/2014/main" id="{8CF1DD6C-16EF-27FD-C3A0-A8176942554A}"/>
              </a:ext>
            </a:extLst>
          </p:cNvPr>
          <p:cNvPicPr>
            <a:picLocks noChangeAspect="1"/>
          </p:cNvPicPr>
          <p:nvPr/>
        </p:nvPicPr>
        <p:blipFill>
          <a:blip r:embed="rId16"/>
          <a:stretch>
            <a:fillRect/>
          </a:stretch>
        </p:blipFill>
        <p:spPr>
          <a:xfrm>
            <a:off x="6809455" y="2804928"/>
            <a:ext cx="3809731" cy="3243538"/>
          </a:xfrm>
          <a:prstGeom prst="rect">
            <a:avLst/>
          </a:prstGeom>
        </p:spPr>
      </p:pic>
      <p:pic>
        <p:nvPicPr>
          <p:cNvPr id="84" name="Picture 83">
            <a:extLst>
              <a:ext uri="{FF2B5EF4-FFF2-40B4-BE49-F238E27FC236}">
                <a16:creationId xmlns:a16="http://schemas.microsoft.com/office/drawing/2014/main" id="{A7194ED3-154B-373A-D72C-DEB7026D1DB4}"/>
              </a:ext>
            </a:extLst>
          </p:cNvPr>
          <p:cNvPicPr>
            <a:picLocks noChangeAspect="1"/>
          </p:cNvPicPr>
          <p:nvPr/>
        </p:nvPicPr>
        <p:blipFill>
          <a:blip r:embed="rId17"/>
          <a:stretch>
            <a:fillRect/>
          </a:stretch>
        </p:blipFill>
        <p:spPr>
          <a:xfrm>
            <a:off x="7616117" y="2453878"/>
            <a:ext cx="3003069" cy="3949091"/>
          </a:xfrm>
          <a:prstGeom prst="rect">
            <a:avLst/>
          </a:prstGeom>
        </p:spPr>
      </p:pic>
      <p:pic>
        <p:nvPicPr>
          <p:cNvPr id="85" name="Picture 84">
            <a:extLst>
              <a:ext uri="{FF2B5EF4-FFF2-40B4-BE49-F238E27FC236}">
                <a16:creationId xmlns:a16="http://schemas.microsoft.com/office/drawing/2014/main" id="{887D491B-1056-268E-9C21-738B013D1579}"/>
              </a:ext>
            </a:extLst>
          </p:cNvPr>
          <p:cNvPicPr>
            <a:picLocks noChangeAspect="1"/>
          </p:cNvPicPr>
          <p:nvPr/>
        </p:nvPicPr>
        <p:blipFill>
          <a:blip r:embed="rId18"/>
          <a:stretch>
            <a:fillRect/>
          </a:stretch>
        </p:blipFill>
        <p:spPr>
          <a:xfrm>
            <a:off x="1125234" y="2521577"/>
            <a:ext cx="5907699" cy="3778422"/>
          </a:xfrm>
          <a:prstGeom prst="rect">
            <a:avLst/>
          </a:prstGeom>
        </p:spPr>
      </p:pic>
      <p:pic>
        <p:nvPicPr>
          <p:cNvPr id="86" name="Picture 85">
            <a:extLst>
              <a:ext uri="{FF2B5EF4-FFF2-40B4-BE49-F238E27FC236}">
                <a16:creationId xmlns:a16="http://schemas.microsoft.com/office/drawing/2014/main" id="{ACD2AF26-5803-00A6-2A31-48C3CDBB3C23}"/>
              </a:ext>
            </a:extLst>
          </p:cNvPr>
          <p:cNvPicPr>
            <a:picLocks noChangeAspect="1"/>
          </p:cNvPicPr>
          <p:nvPr/>
        </p:nvPicPr>
        <p:blipFill>
          <a:blip r:embed="rId19"/>
          <a:stretch>
            <a:fillRect/>
          </a:stretch>
        </p:blipFill>
        <p:spPr>
          <a:xfrm>
            <a:off x="767157" y="3091516"/>
            <a:ext cx="3275328" cy="2912411"/>
          </a:xfrm>
          <a:prstGeom prst="rect">
            <a:avLst/>
          </a:prstGeom>
        </p:spPr>
      </p:pic>
      <p:pic>
        <p:nvPicPr>
          <p:cNvPr id="87" name="Picture 86">
            <a:extLst>
              <a:ext uri="{FF2B5EF4-FFF2-40B4-BE49-F238E27FC236}">
                <a16:creationId xmlns:a16="http://schemas.microsoft.com/office/drawing/2014/main" id="{53E2D092-DAE7-613F-54D4-2F42420CDDFF}"/>
              </a:ext>
            </a:extLst>
          </p:cNvPr>
          <p:cNvPicPr>
            <a:picLocks noChangeAspect="1"/>
          </p:cNvPicPr>
          <p:nvPr/>
        </p:nvPicPr>
        <p:blipFill>
          <a:blip r:embed="rId20"/>
          <a:stretch>
            <a:fillRect/>
          </a:stretch>
        </p:blipFill>
        <p:spPr>
          <a:xfrm>
            <a:off x="4572520" y="3110193"/>
            <a:ext cx="3432098" cy="2912411"/>
          </a:xfrm>
          <a:prstGeom prst="rect">
            <a:avLst/>
          </a:prstGeom>
        </p:spPr>
      </p:pic>
      <p:pic>
        <p:nvPicPr>
          <p:cNvPr id="88" name="Picture 87">
            <a:extLst>
              <a:ext uri="{FF2B5EF4-FFF2-40B4-BE49-F238E27FC236}">
                <a16:creationId xmlns:a16="http://schemas.microsoft.com/office/drawing/2014/main" id="{16EE5AEB-271C-80B1-8315-0B8CD7B465BD}"/>
              </a:ext>
            </a:extLst>
          </p:cNvPr>
          <p:cNvPicPr>
            <a:picLocks noChangeAspect="1"/>
          </p:cNvPicPr>
          <p:nvPr/>
        </p:nvPicPr>
        <p:blipFill>
          <a:blip r:embed="rId21"/>
          <a:stretch>
            <a:fillRect/>
          </a:stretch>
        </p:blipFill>
        <p:spPr>
          <a:xfrm>
            <a:off x="8515015" y="3110193"/>
            <a:ext cx="3453075" cy="2893734"/>
          </a:xfrm>
          <a:prstGeom prst="rect">
            <a:avLst/>
          </a:prstGeom>
        </p:spPr>
      </p:pic>
      <p:sp>
        <p:nvSpPr>
          <p:cNvPr id="89" name="Rectangle 88">
            <a:extLst>
              <a:ext uri="{FF2B5EF4-FFF2-40B4-BE49-F238E27FC236}">
                <a16:creationId xmlns:a16="http://schemas.microsoft.com/office/drawing/2014/main" id="{984D7458-B17D-F5C8-7F15-95A852754C81}"/>
              </a:ext>
            </a:extLst>
          </p:cNvPr>
          <p:cNvSpPr/>
          <p:nvPr/>
        </p:nvSpPr>
        <p:spPr>
          <a:xfrm>
            <a:off x="9141276" y="781319"/>
            <a:ext cx="2123998" cy="365125"/>
          </a:xfrm>
          <a:prstGeom prst="rect">
            <a:avLst/>
          </a:prstGeom>
          <a:noFill/>
          <a:ln w="28575" cmpd="dbl">
            <a:noFill/>
            <a:prstDash val="solid"/>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600" b="1" dirty="0">
                <a:solidFill>
                  <a:schemeClr val="tx1"/>
                </a:solidFill>
              </a:rPr>
              <a:t>Contractor</a:t>
            </a:r>
            <a:endParaRPr lang="en-GB" sz="1600" b="1" dirty="0">
              <a:solidFill>
                <a:schemeClr val="tx1"/>
              </a:solidFill>
            </a:endParaRPr>
          </a:p>
        </p:txBody>
      </p:sp>
      <p:sp>
        <p:nvSpPr>
          <p:cNvPr id="37" name="Flowchart: Decision 36">
            <a:extLst>
              <a:ext uri="{FF2B5EF4-FFF2-40B4-BE49-F238E27FC236}">
                <a16:creationId xmlns:a16="http://schemas.microsoft.com/office/drawing/2014/main" id="{5F4EC5E1-22DC-7F2A-0246-07D19598140B}"/>
              </a:ext>
            </a:extLst>
          </p:cNvPr>
          <p:cNvSpPr/>
          <p:nvPr/>
        </p:nvSpPr>
        <p:spPr>
          <a:xfrm>
            <a:off x="3523490" y="2058459"/>
            <a:ext cx="1425894" cy="429535"/>
          </a:xfrm>
          <a:prstGeom prst="flowChartDecision">
            <a:avLst/>
          </a:prstGeom>
          <a:noFill/>
          <a:ln>
            <a:solidFill>
              <a:srgbClr val="0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solidFill>
                  <a:srgbClr val="000000"/>
                </a:solidFill>
              </a:rPr>
              <a:t>PDR</a:t>
            </a:r>
            <a:endParaRPr lang="en-GB" dirty="0">
              <a:solidFill>
                <a:srgbClr val="000000"/>
              </a:solidFill>
            </a:endParaRPr>
          </a:p>
        </p:txBody>
      </p:sp>
      <p:cxnSp>
        <p:nvCxnSpPr>
          <p:cNvPr id="38" name="Straight Arrow Connector 37">
            <a:extLst>
              <a:ext uri="{FF2B5EF4-FFF2-40B4-BE49-F238E27FC236}">
                <a16:creationId xmlns:a16="http://schemas.microsoft.com/office/drawing/2014/main" id="{48012072-0CFB-96DA-B0E0-012C066D6FF2}"/>
              </a:ext>
            </a:extLst>
          </p:cNvPr>
          <p:cNvCxnSpPr>
            <a:cxnSpLocks/>
            <a:endCxn id="37" idx="0"/>
          </p:cNvCxnSpPr>
          <p:nvPr/>
        </p:nvCxnSpPr>
        <p:spPr>
          <a:xfrm flipH="1">
            <a:off x="4236437" y="1908175"/>
            <a:ext cx="1" cy="15028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9" name="Connector: Elbow 38">
            <a:extLst>
              <a:ext uri="{FF2B5EF4-FFF2-40B4-BE49-F238E27FC236}">
                <a16:creationId xmlns:a16="http://schemas.microsoft.com/office/drawing/2014/main" id="{AB8E4BB5-95CC-243D-3FE9-94EE3596BE83}"/>
              </a:ext>
            </a:extLst>
          </p:cNvPr>
          <p:cNvCxnSpPr>
            <a:cxnSpLocks/>
            <a:stCxn id="37" idx="3"/>
          </p:cNvCxnSpPr>
          <p:nvPr/>
        </p:nvCxnSpPr>
        <p:spPr>
          <a:xfrm flipV="1">
            <a:off x="4949384" y="1725613"/>
            <a:ext cx="1" cy="547614"/>
          </a:xfrm>
          <a:prstGeom prst="bentConnector3">
            <a:avLst>
              <a:gd name="adj1" fmla="val 22860100000"/>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40" name="Rectangle 39">
            <a:extLst>
              <a:ext uri="{FF2B5EF4-FFF2-40B4-BE49-F238E27FC236}">
                <a16:creationId xmlns:a16="http://schemas.microsoft.com/office/drawing/2014/main" id="{91C0F508-5AB6-8343-77A6-86A0DE26055A}"/>
              </a:ext>
            </a:extLst>
          </p:cNvPr>
          <p:cNvSpPr/>
          <p:nvPr/>
        </p:nvSpPr>
        <p:spPr>
          <a:xfrm>
            <a:off x="3523491" y="2645305"/>
            <a:ext cx="1425894" cy="230718"/>
          </a:xfrm>
          <a:prstGeom prst="rect">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200" dirty="0">
                <a:solidFill>
                  <a:srgbClr val="000000"/>
                </a:solidFill>
              </a:rPr>
              <a:t>Final design</a:t>
            </a:r>
            <a:endParaRPr lang="en-GB" sz="1200" dirty="0">
              <a:solidFill>
                <a:srgbClr val="000000"/>
              </a:solidFill>
            </a:endParaRPr>
          </a:p>
        </p:txBody>
      </p:sp>
      <p:sp>
        <p:nvSpPr>
          <p:cNvPr id="41" name="Flowchart: Decision 40">
            <a:extLst>
              <a:ext uri="{FF2B5EF4-FFF2-40B4-BE49-F238E27FC236}">
                <a16:creationId xmlns:a16="http://schemas.microsoft.com/office/drawing/2014/main" id="{1E1030C8-BC83-3105-DC38-4BF7D6D60FE1}"/>
              </a:ext>
            </a:extLst>
          </p:cNvPr>
          <p:cNvSpPr/>
          <p:nvPr/>
        </p:nvSpPr>
        <p:spPr>
          <a:xfrm>
            <a:off x="3523490" y="3046413"/>
            <a:ext cx="1425894" cy="422653"/>
          </a:xfrm>
          <a:prstGeom prst="flowChartDecision">
            <a:avLst/>
          </a:prstGeom>
          <a:noFill/>
          <a:ln>
            <a:solidFill>
              <a:srgbClr val="0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solidFill>
                  <a:srgbClr val="000000"/>
                </a:solidFill>
              </a:rPr>
              <a:t>FDR</a:t>
            </a:r>
            <a:endParaRPr lang="en-GB" dirty="0">
              <a:solidFill>
                <a:srgbClr val="000000"/>
              </a:solidFill>
            </a:endParaRPr>
          </a:p>
        </p:txBody>
      </p:sp>
      <p:cxnSp>
        <p:nvCxnSpPr>
          <p:cNvPr id="43" name="Straight Arrow Connector 42">
            <a:extLst>
              <a:ext uri="{FF2B5EF4-FFF2-40B4-BE49-F238E27FC236}">
                <a16:creationId xmlns:a16="http://schemas.microsoft.com/office/drawing/2014/main" id="{A7F208EE-4DB6-0018-85F2-9C431BA3D414}"/>
              </a:ext>
            </a:extLst>
          </p:cNvPr>
          <p:cNvCxnSpPr>
            <a:cxnSpLocks/>
            <a:stCxn id="37" idx="2"/>
            <a:endCxn id="40" idx="0"/>
          </p:cNvCxnSpPr>
          <p:nvPr/>
        </p:nvCxnSpPr>
        <p:spPr>
          <a:xfrm>
            <a:off x="4236437" y="2487994"/>
            <a:ext cx="1" cy="157311"/>
          </a:xfrm>
          <a:prstGeom prst="straightConnector1">
            <a:avLst/>
          </a:prstGeom>
          <a:ln>
            <a:solidFill>
              <a:srgbClr val="00B050"/>
            </a:solidFill>
            <a:tailEnd type="triangle"/>
          </a:ln>
        </p:spPr>
        <p:style>
          <a:lnRef idx="1">
            <a:schemeClr val="accent1"/>
          </a:lnRef>
          <a:fillRef idx="0">
            <a:schemeClr val="accent1"/>
          </a:fillRef>
          <a:effectRef idx="0">
            <a:schemeClr val="accent1"/>
          </a:effectRef>
          <a:fontRef idx="minor">
            <a:schemeClr val="tx1"/>
          </a:fontRef>
        </p:style>
      </p:cxnSp>
      <p:cxnSp>
        <p:nvCxnSpPr>
          <p:cNvPr id="44" name="Straight Arrow Connector 43">
            <a:extLst>
              <a:ext uri="{FF2B5EF4-FFF2-40B4-BE49-F238E27FC236}">
                <a16:creationId xmlns:a16="http://schemas.microsoft.com/office/drawing/2014/main" id="{A18E53DA-DB0B-C3C2-2CB3-1428264FA3A3}"/>
              </a:ext>
            </a:extLst>
          </p:cNvPr>
          <p:cNvCxnSpPr>
            <a:cxnSpLocks/>
            <a:stCxn id="40" idx="2"/>
            <a:endCxn id="41" idx="0"/>
          </p:cNvCxnSpPr>
          <p:nvPr/>
        </p:nvCxnSpPr>
        <p:spPr>
          <a:xfrm flipH="1">
            <a:off x="4236437" y="2876023"/>
            <a:ext cx="1" cy="17039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45" name="TextBox 44">
            <a:extLst>
              <a:ext uri="{FF2B5EF4-FFF2-40B4-BE49-F238E27FC236}">
                <a16:creationId xmlns:a16="http://schemas.microsoft.com/office/drawing/2014/main" id="{9B6189FF-FB2D-1548-A640-FA19447F0253}"/>
              </a:ext>
            </a:extLst>
          </p:cNvPr>
          <p:cNvSpPr txBox="1"/>
          <p:nvPr/>
        </p:nvSpPr>
        <p:spPr>
          <a:xfrm>
            <a:off x="5159790" y="1829428"/>
            <a:ext cx="480823" cy="307777"/>
          </a:xfrm>
          <a:prstGeom prst="rect">
            <a:avLst/>
          </a:prstGeom>
          <a:noFill/>
        </p:spPr>
        <p:txBody>
          <a:bodyPr wrap="square">
            <a:spAutoFit/>
          </a:bodyPr>
          <a:lstStyle/>
          <a:p>
            <a:r>
              <a:rPr lang="en-US" sz="1400" dirty="0">
                <a:solidFill>
                  <a:srgbClr val="FF0000"/>
                </a:solidFill>
              </a:rPr>
              <a:t>NO</a:t>
            </a:r>
            <a:endParaRPr lang="en-GB" sz="1400" dirty="0">
              <a:solidFill>
                <a:srgbClr val="FF0000"/>
              </a:solidFill>
            </a:endParaRPr>
          </a:p>
        </p:txBody>
      </p:sp>
      <p:sp>
        <p:nvSpPr>
          <p:cNvPr id="47" name="TextBox 46">
            <a:extLst>
              <a:ext uri="{FF2B5EF4-FFF2-40B4-BE49-F238E27FC236}">
                <a16:creationId xmlns:a16="http://schemas.microsoft.com/office/drawing/2014/main" id="{51AE1923-C94F-928F-7197-7C8B6BFB06E2}"/>
              </a:ext>
            </a:extLst>
          </p:cNvPr>
          <p:cNvSpPr txBox="1"/>
          <p:nvPr/>
        </p:nvSpPr>
        <p:spPr>
          <a:xfrm>
            <a:off x="4491206" y="2330501"/>
            <a:ext cx="600765" cy="307777"/>
          </a:xfrm>
          <a:prstGeom prst="rect">
            <a:avLst/>
          </a:prstGeom>
          <a:noFill/>
        </p:spPr>
        <p:txBody>
          <a:bodyPr wrap="square">
            <a:spAutoFit/>
          </a:bodyPr>
          <a:lstStyle/>
          <a:p>
            <a:r>
              <a:rPr lang="en-US" sz="1400" dirty="0">
                <a:solidFill>
                  <a:srgbClr val="00B050"/>
                </a:solidFill>
              </a:rPr>
              <a:t>YES</a:t>
            </a:r>
            <a:endParaRPr lang="en-GB" sz="1400" dirty="0">
              <a:solidFill>
                <a:srgbClr val="00B050"/>
              </a:solidFill>
            </a:endParaRPr>
          </a:p>
        </p:txBody>
      </p:sp>
      <p:cxnSp>
        <p:nvCxnSpPr>
          <p:cNvPr id="48" name="Connector: Elbow 47">
            <a:extLst>
              <a:ext uri="{FF2B5EF4-FFF2-40B4-BE49-F238E27FC236}">
                <a16:creationId xmlns:a16="http://schemas.microsoft.com/office/drawing/2014/main" id="{3480C23B-795A-A33D-8FF7-CDA9EFBC7ABF}"/>
              </a:ext>
            </a:extLst>
          </p:cNvPr>
          <p:cNvCxnSpPr>
            <a:cxnSpLocks/>
            <a:stCxn id="41" idx="3"/>
            <a:endCxn id="40" idx="3"/>
          </p:cNvCxnSpPr>
          <p:nvPr/>
        </p:nvCxnSpPr>
        <p:spPr>
          <a:xfrm flipV="1">
            <a:off x="4949384" y="2760664"/>
            <a:ext cx="1" cy="497076"/>
          </a:xfrm>
          <a:prstGeom prst="bentConnector3">
            <a:avLst>
              <a:gd name="adj1" fmla="val 22860100000"/>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49" name="TextBox 48">
            <a:extLst>
              <a:ext uri="{FF2B5EF4-FFF2-40B4-BE49-F238E27FC236}">
                <a16:creationId xmlns:a16="http://schemas.microsoft.com/office/drawing/2014/main" id="{9547851C-6458-DF44-5E95-DD5993720A83}"/>
              </a:ext>
            </a:extLst>
          </p:cNvPr>
          <p:cNvSpPr txBox="1"/>
          <p:nvPr/>
        </p:nvSpPr>
        <p:spPr>
          <a:xfrm>
            <a:off x="5165313" y="2814271"/>
            <a:ext cx="480823" cy="307777"/>
          </a:xfrm>
          <a:prstGeom prst="rect">
            <a:avLst/>
          </a:prstGeom>
          <a:noFill/>
        </p:spPr>
        <p:txBody>
          <a:bodyPr wrap="square">
            <a:spAutoFit/>
          </a:bodyPr>
          <a:lstStyle/>
          <a:p>
            <a:r>
              <a:rPr lang="en-US" sz="1400" dirty="0">
                <a:solidFill>
                  <a:srgbClr val="FF0000"/>
                </a:solidFill>
              </a:rPr>
              <a:t>NO</a:t>
            </a:r>
            <a:endParaRPr lang="en-GB" sz="1400" dirty="0">
              <a:solidFill>
                <a:srgbClr val="FF0000"/>
              </a:solidFill>
            </a:endParaRPr>
          </a:p>
        </p:txBody>
      </p:sp>
      <p:cxnSp>
        <p:nvCxnSpPr>
          <p:cNvPr id="50" name="Straight Arrow Connector 49">
            <a:extLst>
              <a:ext uri="{FF2B5EF4-FFF2-40B4-BE49-F238E27FC236}">
                <a16:creationId xmlns:a16="http://schemas.microsoft.com/office/drawing/2014/main" id="{C2802C13-87FA-1F48-B2ED-24A5284AF57D}"/>
              </a:ext>
            </a:extLst>
          </p:cNvPr>
          <p:cNvCxnSpPr>
            <a:cxnSpLocks/>
            <a:stCxn id="41" idx="2"/>
          </p:cNvCxnSpPr>
          <p:nvPr/>
        </p:nvCxnSpPr>
        <p:spPr>
          <a:xfrm>
            <a:off x="4236437" y="3469066"/>
            <a:ext cx="1" cy="173040"/>
          </a:xfrm>
          <a:prstGeom prst="straightConnector1">
            <a:avLst/>
          </a:prstGeom>
          <a:ln>
            <a:solidFill>
              <a:srgbClr val="00B050"/>
            </a:solidFill>
            <a:tailEnd type="triangle"/>
          </a:ln>
        </p:spPr>
        <p:style>
          <a:lnRef idx="1">
            <a:schemeClr val="accent1"/>
          </a:lnRef>
          <a:fillRef idx="0">
            <a:schemeClr val="accent1"/>
          </a:fillRef>
          <a:effectRef idx="0">
            <a:schemeClr val="accent1"/>
          </a:effectRef>
          <a:fontRef idx="minor">
            <a:schemeClr val="tx1"/>
          </a:fontRef>
        </p:style>
      </p:cxnSp>
      <p:sp>
        <p:nvSpPr>
          <p:cNvPr id="55" name="TextBox 54">
            <a:extLst>
              <a:ext uri="{FF2B5EF4-FFF2-40B4-BE49-F238E27FC236}">
                <a16:creationId xmlns:a16="http://schemas.microsoft.com/office/drawing/2014/main" id="{60E03128-A447-C5C2-84C3-602192860A2B}"/>
              </a:ext>
            </a:extLst>
          </p:cNvPr>
          <p:cNvSpPr txBox="1"/>
          <p:nvPr/>
        </p:nvSpPr>
        <p:spPr>
          <a:xfrm>
            <a:off x="4491206" y="3323796"/>
            <a:ext cx="600765" cy="307777"/>
          </a:xfrm>
          <a:prstGeom prst="rect">
            <a:avLst/>
          </a:prstGeom>
          <a:noFill/>
        </p:spPr>
        <p:txBody>
          <a:bodyPr wrap="square">
            <a:spAutoFit/>
          </a:bodyPr>
          <a:lstStyle/>
          <a:p>
            <a:r>
              <a:rPr lang="en-US" sz="1400" dirty="0">
                <a:solidFill>
                  <a:srgbClr val="00B050"/>
                </a:solidFill>
              </a:rPr>
              <a:t>YES</a:t>
            </a:r>
            <a:endParaRPr lang="en-GB" sz="1400" dirty="0">
              <a:solidFill>
                <a:srgbClr val="00B050"/>
              </a:solidFill>
            </a:endParaRPr>
          </a:p>
        </p:txBody>
      </p:sp>
      <p:sp>
        <p:nvSpPr>
          <p:cNvPr id="56" name="Rectangle 55">
            <a:extLst>
              <a:ext uri="{FF2B5EF4-FFF2-40B4-BE49-F238E27FC236}">
                <a16:creationId xmlns:a16="http://schemas.microsoft.com/office/drawing/2014/main" id="{CD8F265C-1B85-6D19-FCF7-C22DACF71C06}"/>
              </a:ext>
            </a:extLst>
          </p:cNvPr>
          <p:cNvSpPr/>
          <p:nvPr/>
        </p:nvSpPr>
        <p:spPr>
          <a:xfrm>
            <a:off x="5517231" y="628920"/>
            <a:ext cx="2822097" cy="365125"/>
          </a:xfrm>
          <a:prstGeom prst="rect">
            <a:avLst/>
          </a:prstGeom>
          <a:noFill/>
          <a:ln w="28575" cmpd="dbl">
            <a:noFill/>
            <a:prstDash val="solid"/>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600" b="1" dirty="0">
                <a:solidFill>
                  <a:srgbClr val="7030A0"/>
                </a:solidFill>
              </a:rPr>
              <a:t>CERN + </a:t>
            </a:r>
            <a:r>
              <a:rPr lang="en-US" sz="1600" b="1" dirty="0">
                <a:solidFill>
                  <a:schemeClr val="tx1"/>
                </a:solidFill>
              </a:rPr>
              <a:t>Contractor</a:t>
            </a:r>
            <a:endParaRPr lang="en-GB" sz="1600" b="1" dirty="0">
              <a:solidFill>
                <a:schemeClr val="tx1"/>
              </a:solidFill>
            </a:endParaRPr>
          </a:p>
        </p:txBody>
      </p:sp>
      <p:sp>
        <p:nvSpPr>
          <p:cNvPr id="59" name="Rectangle 58">
            <a:extLst>
              <a:ext uri="{FF2B5EF4-FFF2-40B4-BE49-F238E27FC236}">
                <a16:creationId xmlns:a16="http://schemas.microsoft.com/office/drawing/2014/main" id="{13566DEB-D880-8AF1-38D2-5403CF071193}"/>
              </a:ext>
            </a:extLst>
          </p:cNvPr>
          <p:cNvSpPr/>
          <p:nvPr/>
        </p:nvSpPr>
        <p:spPr>
          <a:xfrm>
            <a:off x="5851018" y="994045"/>
            <a:ext cx="4337237" cy="2659679"/>
          </a:xfrm>
          <a:prstGeom prst="rect">
            <a:avLst/>
          </a:prstGeom>
          <a:noFill/>
          <a:ln w="28575" cmpd="dbl">
            <a:noFill/>
            <a:prstDash val="solid"/>
          </a:ln>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lang="en-US" sz="1600" dirty="0">
                <a:solidFill>
                  <a:srgbClr val="000000"/>
                </a:solidFill>
              </a:rPr>
              <a:t>Review of all PDR deliverables:</a:t>
            </a:r>
          </a:p>
          <a:p>
            <a:pPr marL="285750" indent="-285750">
              <a:buFont typeface="Arial" panose="020B0604020202020204" pitchFamily="34" charset="0"/>
              <a:buChar char="•"/>
            </a:pPr>
            <a:r>
              <a:rPr lang="en-US" sz="1600" dirty="0">
                <a:solidFill>
                  <a:srgbClr val="000000"/>
                </a:solidFill>
              </a:rPr>
              <a:t>2D, 3D CAD files</a:t>
            </a:r>
          </a:p>
          <a:p>
            <a:pPr marL="285750" indent="-285750">
              <a:buFont typeface="Arial" panose="020B0604020202020204" pitchFamily="34" charset="0"/>
              <a:buChar char="•"/>
            </a:pPr>
            <a:r>
              <a:rPr lang="en-US" sz="1600" dirty="0">
                <a:solidFill>
                  <a:srgbClr val="000000"/>
                </a:solidFill>
              </a:rPr>
              <a:t>FEM, structural reports</a:t>
            </a:r>
          </a:p>
          <a:p>
            <a:pPr marL="285750" indent="-285750">
              <a:buFont typeface="Arial" panose="020B0604020202020204" pitchFamily="34" charset="0"/>
              <a:buChar char="•"/>
            </a:pPr>
            <a:r>
              <a:rPr lang="en-US" sz="1600" dirty="0">
                <a:solidFill>
                  <a:srgbClr val="000000"/>
                </a:solidFill>
              </a:rPr>
              <a:t>Hydraulic, thermal, safety calculations</a:t>
            </a:r>
          </a:p>
          <a:p>
            <a:pPr marL="285750" indent="-285750">
              <a:buFont typeface="Arial" panose="020B0604020202020204" pitchFamily="34" charset="0"/>
              <a:buChar char="•"/>
            </a:pPr>
            <a:r>
              <a:rPr lang="en-US" sz="1600" dirty="0">
                <a:solidFill>
                  <a:srgbClr val="000000"/>
                </a:solidFill>
              </a:rPr>
              <a:t>List of procedures, tests</a:t>
            </a:r>
          </a:p>
          <a:p>
            <a:pPr marL="285750" indent="-285750">
              <a:buFont typeface="Arial" panose="020B0604020202020204" pitchFamily="34" charset="0"/>
              <a:buChar char="•"/>
            </a:pPr>
            <a:r>
              <a:rPr lang="en-US" sz="1600" dirty="0">
                <a:solidFill>
                  <a:srgbClr val="000000"/>
                </a:solidFill>
              </a:rPr>
              <a:t>List of materials, standards, etc.</a:t>
            </a:r>
          </a:p>
          <a:p>
            <a:pPr marL="285750" indent="-285750">
              <a:buFont typeface="Arial" panose="020B0604020202020204" pitchFamily="34" charset="0"/>
              <a:buChar char="•"/>
            </a:pPr>
            <a:r>
              <a:rPr lang="en-US" sz="1600" dirty="0">
                <a:solidFill>
                  <a:srgbClr val="000000"/>
                </a:solidFill>
              </a:rPr>
              <a:t>Updated execution schedule</a:t>
            </a:r>
            <a:endParaRPr lang="en-GB" sz="1600" dirty="0">
              <a:solidFill>
                <a:srgbClr val="000000"/>
              </a:solidFill>
            </a:endParaRPr>
          </a:p>
        </p:txBody>
      </p:sp>
      <p:pic>
        <p:nvPicPr>
          <p:cNvPr id="61" name="Picture 60">
            <a:extLst>
              <a:ext uri="{FF2B5EF4-FFF2-40B4-BE49-F238E27FC236}">
                <a16:creationId xmlns:a16="http://schemas.microsoft.com/office/drawing/2014/main" id="{B8F2144B-6009-0F85-230A-BF04A216667B}"/>
              </a:ext>
            </a:extLst>
          </p:cNvPr>
          <p:cNvPicPr>
            <a:picLocks noChangeAspect="1"/>
          </p:cNvPicPr>
          <p:nvPr/>
        </p:nvPicPr>
        <p:blipFill>
          <a:blip r:embed="rId22"/>
          <a:stretch>
            <a:fillRect/>
          </a:stretch>
        </p:blipFill>
        <p:spPr>
          <a:xfrm>
            <a:off x="1502630" y="2645304"/>
            <a:ext cx="2229525" cy="3301843"/>
          </a:xfrm>
          <a:prstGeom prst="rect">
            <a:avLst/>
          </a:prstGeom>
        </p:spPr>
      </p:pic>
      <p:pic>
        <p:nvPicPr>
          <p:cNvPr id="66" name="Picture 65">
            <a:extLst>
              <a:ext uri="{FF2B5EF4-FFF2-40B4-BE49-F238E27FC236}">
                <a16:creationId xmlns:a16="http://schemas.microsoft.com/office/drawing/2014/main" id="{B52A67EC-6442-3AA1-6B4A-3D70A94CFBD2}"/>
              </a:ext>
            </a:extLst>
          </p:cNvPr>
          <p:cNvPicPr>
            <a:picLocks noChangeAspect="1"/>
          </p:cNvPicPr>
          <p:nvPr/>
        </p:nvPicPr>
        <p:blipFill>
          <a:blip r:embed="rId23"/>
          <a:stretch>
            <a:fillRect/>
          </a:stretch>
        </p:blipFill>
        <p:spPr>
          <a:xfrm>
            <a:off x="4781877" y="2783757"/>
            <a:ext cx="5477745" cy="2981164"/>
          </a:xfrm>
          <a:prstGeom prst="rect">
            <a:avLst/>
          </a:prstGeom>
        </p:spPr>
      </p:pic>
      <p:pic>
        <p:nvPicPr>
          <p:cNvPr id="68" name="Picture 67">
            <a:extLst>
              <a:ext uri="{FF2B5EF4-FFF2-40B4-BE49-F238E27FC236}">
                <a16:creationId xmlns:a16="http://schemas.microsoft.com/office/drawing/2014/main" id="{A79C4498-2DFF-489F-5D2D-B5E8DDBE2C60}"/>
              </a:ext>
            </a:extLst>
          </p:cNvPr>
          <p:cNvPicPr>
            <a:picLocks noChangeAspect="1"/>
          </p:cNvPicPr>
          <p:nvPr/>
        </p:nvPicPr>
        <p:blipFill>
          <a:blip r:embed="rId24"/>
          <a:stretch>
            <a:fillRect/>
          </a:stretch>
        </p:blipFill>
        <p:spPr>
          <a:xfrm>
            <a:off x="4068783" y="2647515"/>
            <a:ext cx="5140215" cy="3538555"/>
          </a:xfrm>
          <a:prstGeom prst="rect">
            <a:avLst/>
          </a:prstGeom>
        </p:spPr>
      </p:pic>
      <p:pic>
        <p:nvPicPr>
          <p:cNvPr id="70" name="Picture 69">
            <a:extLst>
              <a:ext uri="{FF2B5EF4-FFF2-40B4-BE49-F238E27FC236}">
                <a16:creationId xmlns:a16="http://schemas.microsoft.com/office/drawing/2014/main" id="{E3ED845A-9B4D-389D-21F3-AF7A7512496B}"/>
              </a:ext>
            </a:extLst>
          </p:cNvPr>
          <p:cNvPicPr>
            <a:picLocks noChangeAspect="1"/>
          </p:cNvPicPr>
          <p:nvPr/>
        </p:nvPicPr>
        <p:blipFill>
          <a:blip r:embed="rId25"/>
          <a:stretch>
            <a:fillRect/>
          </a:stretch>
        </p:blipFill>
        <p:spPr>
          <a:xfrm>
            <a:off x="349502" y="2718150"/>
            <a:ext cx="3963772" cy="3649187"/>
          </a:xfrm>
          <a:prstGeom prst="rect">
            <a:avLst/>
          </a:prstGeom>
        </p:spPr>
      </p:pic>
      <p:pic>
        <p:nvPicPr>
          <p:cNvPr id="77" name="Picture 76">
            <a:extLst>
              <a:ext uri="{FF2B5EF4-FFF2-40B4-BE49-F238E27FC236}">
                <a16:creationId xmlns:a16="http://schemas.microsoft.com/office/drawing/2014/main" id="{80F26F4E-7748-3795-9A77-884848306EA2}"/>
              </a:ext>
            </a:extLst>
          </p:cNvPr>
          <p:cNvPicPr>
            <a:picLocks noChangeAspect="1"/>
          </p:cNvPicPr>
          <p:nvPr/>
        </p:nvPicPr>
        <p:blipFill>
          <a:blip r:embed="rId26"/>
          <a:stretch>
            <a:fillRect/>
          </a:stretch>
        </p:blipFill>
        <p:spPr>
          <a:xfrm>
            <a:off x="5170098" y="3081445"/>
            <a:ext cx="6054280" cy="2783646"/>
          </a:xfrm>
          <a:prstGeom prst="rect">
            <a:avLst/>
          </a:prstGeom>
        </p:spPr>
      </p:pic>
      <p:pic>
        <p:nvPicPr>
          <p:cNvPr id="78" name="Picture 77">
            <a:extLst>
              <a:ext uri="{FF2B5EF4-FFF2-40B4-BE49-F238E27FC236}">
                <a16:creationId xmlns:a16="http://schemas.microsoft.com/office/drawing/2014/main" id="{232D9406-E37A-F902-C103-7F72CE292A3D}"/>
              </a:ext>
            </a:extLst>
          </p:cNvPr>
          <p:cNvPicPr>
            <a:picLocks noChangeAspect="1"/>
          </p:cNvPicPr>
          <p:nvPr/>
        </p:nvPicPr>
        <p:blipFill>
          <a:blip r:embed="rId27"/>
          <a:stretch>
            <a:fillRect/>
          </a:stretch>
        </p:blipFill>
        <p:spPr>
          <a:xfrm>
            <a:off x="2864924" y="2677145"/>
            <a:ext cx="5574835" cy="3649187"/>
          </a:xfrm>
          <a:prstGeom prst="rect">
            <a:avLst/>
          </a:prstGeom>
        </p:spPr>
      </p:pic>
      <p:pic>
        <p:nvPicPr>
          <p:cNvPr id="80" name="Picture 79">
            <a:extLst>
              <a:ext uri="{FF2B5EF4-FFF2-40B4-BE49-F238E27FC236}">
                <a16:creationId xmlns:a16="http://schemas.microsoft.com/office/drawing/2014/main" id="{B011E14E-AC8E-2BFE-762C-5857ECF9D12D}"/>
              </a:ext>
            </a:extLst>
          </p:cNvPr>
          <p:cNvPicPr>
            <a:picLocks noChangeAspect="1"/>
          </p:cNvPicPr>
          <p:nvPr/>
        </p:nvPicPr>
        <p:blipFill>
          <a:blip r:embed="rId28"/>
          <a:stretch>
            <a:fillRect/>
          </a:stretch>
        </p:blipFill>
        <p:spPr>
          <a:xfrm>
            <a:off x="7452414" y="2889625"/>
            <a:ext cx="3708841" cy="3412280"/>
          </a:xfrm>
          <a:prstGeom prst="rect">
            <a:avLst/>
          </a:prstGeom>
        </p:spPr>
      </p:pic>
      <p:pic>
        <p:nvPicPr>
          <p:cNvPr id="90" name="Picture 89">
            <a:extLst>
              <a:ext uri="{FF2B5EF4-FFF2-40B4-BE49-F238E27FC236}">
                <a16:creationId xmlns:a16="http://schemas.microsoft.com/office/drawing/2014/main" id="{CF9F79E5-81CB-3F5C-0F75-B72787D6F132}"/>
              </a:ext>
            </a:extLst>
          </p:cNvPr>
          <p:cNvPicPr>
            <a:picLocks noChangeAspect="1"/>
          </p:cNvPicPr>
          <p:nvPr/>
        </p:nvPicPr>
        <p:blipFill>
          <a:blip r:embed="rId29"/>
          <a:stretch>
            <a:fillRect/>
          </a:stretch>
        </p:blipFill>
        <p:spPr>
          <a:xfrm>
            <a:off x="4038147" y="2640488"/>
            <a:ext cx="2945075" cy="3530790"/>
          </a:xfrm>
          <a:prstGeom prst="rect">
            <a:avLst/>
          </a:prstGeom>
        </p:spPr>
      </p:pic>
      <p:pic>
        <p:nvPicPr>
          <p:cNvPr id="91" name="Picture 90">
            <a:extLst>
              <a:ext uri="{FF2B5EF4-FFF2-40B4-BE49-F238E27FC236}">
                <a16:creationId xmlns:a16="http://schemas.microsoft.com/office/drawing/2014/main" id="{4AC16B64-06B5-CAF1-E32E-0B31FFEFC021}"/>
              </a:ext>
            </a:extLst>
          </p:cNvPr>
          <p:cNvPicPr>
            <a:picLocks noChangeAspect="1"/>
          </p:cNvPicPr>
          <p:nvPr/>
        </p:nvPicPr>
        <p:blipFill>
          <a:blip r:embed="rId30"/>
          <a:stretch>
            <a:fillRect/>
          </a:stretch>
        </p:blipFill>
        <p:spPr>
          <a:xfrm>
            <a:off x="524164" y="2602000"/>
            <a:ext cx="2687795" cy="3572457"/>
          </a:xfrm>
          <a:prstGeom prst="rect">
            <a:avLst/>
          </a:prstGeom>
        </p:spPr>
      </p:pic>
      <p:pic>
        <p:nvPicPr>
          <p:cNvPr id="92" name="Picture 91">
            <a:extLst>
              <a:ext uri="{FF2B5EF4-FFF2-40B4-BE49-F238E27FC236}">
                <a16:creationId xmlns:a16="http://schemas.microsoft.com/office/drawing/2014/main" id="{95017A49-78F9-8E58-4ACB-B648A91F520D}"/>
              </a:ext>
            </a:extLst>
          </p:cNvPr>
          <p:cNvPicPr>
            <a:picLocks noChangeAspect="1"/>
          </p:cNvPicPr>
          <p:nvPr/>
        </p:nvPicPr>
        <p:blipFill>
          <a:blip r:embed="rId31"/>
          <a:stretch>
            <a:fillRect/>
          </a:stretch>
        </p:blipFill>
        <p:spPr>
          <a:xfrm>
            <a:off x="3454463" y="2853013"/>
            <a:ext cx="4946782" cy="3433344"/>
          </a:xfrm>
          <a:prstGeom prst="rect">
            <a:avLst/>
          </a:prstGeom>
        </p:spPr>
      </p:pic>
      <p:pic>
        <p:nvPicPr>
          <p:cNvPr id="93" name="Picture 92">
            <a:extLst>
              <a:ext uri="{FF2B5EF4-FFF2-40B4-BE49-F238E27FC236}">
                <a16:creationId xmlns:a16="http://schemas.microsoft.com/office/drawing/2014/main" id="{C6F2B6B9-AD46-A129-C51E-00947C4160A1}"/>
              </a:ext>
            </a:extLst>
          </p:cNvPr>
          <p:cNvPicPr>
            <a:picLocks noChangeAspect="1"/>
          </p:cNvPicPr>
          <p:nvPr/>
        </p:nvPicPr>
        <p:blipFill>
          <a:blip r:embed="rId32"/>
          <a:stretch>
            <a:fillRect/>
          </a:stretch>
        </p:blipFill>
        <p:spPr>
          <a:xfrm>
            <a:off x="5936807" y="730220"/>
            <a:ext cx="4144604" cy="5501468"/>
          </a:xfrm>
          <a:prstGeom prst="rect">
            <a:avLst/>
          </a:prstGeom>
        </p:spPr>
      </p:pic>
      <p:pic>
        <p:nvPicPr>
          <p:cNvPr id="96" name="Picture 95">
            <a:extLst>
              <a:ext uri="{FF2B5EF4-FFF2-40B4-BE49-F238E27FC236}">
                <a16:creationId xmlns:a16="http://schemas.microsoft.com/office/drawing/2014/main" id="{3F092AB5-92F4-B2DB-BB8E-2F25190B4478}"/>
              </a:ext>
            </a:extLst>
          </p:cNvPr>
          <p:cNvPicPr>
            <a:picLocks noChangeAspect="1"/>
          </p:cNvPicPr>
          <p:nvPr/>
        </p:nvPicPr>
        <p:blipFill>
          <a:blip r:embed="rId33"/>
          <a:stretch>
            <a:fillRect/>
          </a:stretch>
        </p:blipFill>
        <p:spPr>
          <a:xfrm>
            <a:off x="9441395" y="316925"/>
            <a:ext cx="1236412" cy="896545"/>
          </a:xfrm>
          <a:prstGeom prst="rect">
            <a:avLst/>
          </a:prstGeom>
        </p:spPr>
      </p:pic>
      <p:pic>
        <p:nvPicPr>
          <p:cNvPr id="97" name="Picture 96">
            <a:extLst>
              <a:ext uri="{FF2B5EF4-FFF2-40B4-BE49-F238E27FC236}">
                <a16:creationId xmlns:a16="http://schemas.microsoft.com/office/drawing/2014/main" id="{C7715B38-A486-7270-BA44-C62E94051933}"/>
              </a:ext>
            </a:extLst>
          </p:cNvPr>
          <p:cNvPicPr>
            <a:picLocks noChangeAspect="1"/>
          </p:cNvPicPr>
          <p:nvPr/>
        </p:nvPicPr>
        <p:blipFill>
          <a:blip r:embed="rId34"/>
          <a:stretch>
            <a:fillRect/>
          </a:stretch>
        </p:blipFill>
        <p:spPr>
          <a:xfrm>
            <a:off x="10736728" y="283054"/>
            <a:ext cx="1097951" cy="950465"/>
          </a:xfrm>
          <a:prstGeom prst="rect">
            <a:avLst/>
          </a:prstGeom>
        </p:spPr>
      </p:pic>
      <p:pic>
        <p:nvPicPr>
          <p:cNvPr id="6" name="Picture 5">
            <a:extLst>
              <a:ext uri="{FF2B5EF4-FFF2-40B4-BE49-F238E27FC236}">
                <a16:creationId xmlns:a16="http://schemas.microsoft.com/office/drawing/2014/main" id="{091F7D58-0197-A890-8938-CFDF7897E5D1}"/>
              </a:ext>
            </a:extLst>
          </p:cNvPr>
          <p:cNvPicPr>
            <a:picLocks noChangeAspect="1"/>
          </p:cNvPicPr>
          <p:nvPr/>
        </p:nvPicPr>
        <p:blipFill>
          <a:blip r:embed="rId35"/>
          <a:stretch>
            <a:fillRect/>
          </a:stretch>
        </p:blipFill>
        <p:spPr>
          <a:xfrm>
            <a:off x="10882645" y="1484671"/>
            <a:ext cx="885608" cy="1296402"/>
          </a:xfrm>
          <a:prstGeom prst="rect">
            <a:avLst/>
          </a:prstGeom>
        </p:spPr>
      </p:pic>
      <p:pic>
        <p:nvPicPr>
          <p:cNvPr id="10" name="Picture 9">
            <a:extLst>
              <a:ext uri="{FF2B5EF4-FFF2-40B4-BE49-F238E27FC236}">
                <a16:creationId xmlns:a16="http://schemas.microsoft.com/office/drawing/2014/main" id="{04D1DE2D-E5DD-58EF-7242-4BC3E32E69D2}"/>
              </a:ext>
            </a:extLst>
          </p:cNvPr>
          <p:cNvPicPr>
            <a:picLocks noChangeAspect="1"/>
          </p:cNvPicPr>
          <p:nvPr/>
        </p:nvPicPr>
        <p:blipFill>
          <a:blip r:embed="rId36"/>
          <a:stretch>
            <a:fillRect/>
          </a:stretch>
        </p:blipFill>
        <p:spPr>
          <a:xfrm>
            <a:off x="9723685" y="1514080"/>
            <a:ext cx="947220" cy="1177335"/>
          </a:xfrm>
          <a:prstGeom prst="rect">
            <a:avLst/>
          </a:prstGeom>
        </p:spPr>
      </p:pic>
      <p:sp>
        <p:nvSpPr>
          <p:cNvPr id="2" name="Rectangle 1">
            <a:extLst>
              <a:ext uri="{FF2B5EF4-FFF2-40B4-BE49-F238E27FC236}">
                <a16:creationId xmlns:a16="http://schemas.microsoft.com/office/drawing/2014/main" id="{336DCD87-BF9B-8678-0C45-31AA3C00E20A}"/>
              </a:ext>
            </a:extLst>
          </p:cNvPr>
          <p:cNvSpPr/>
          <p:nvPr/>
        </p:nvSpPr>
        <p:spPr>
          <a:xfrm>
            <a:off x="8829674" y="1186146"/>
            <a:ext cx="3201161" cy="1728504"/>
          </a:xfrm>
          <a:prstGeom prst="rect">
            <a:avLst/>
          </a:prstGeom>
          <a:noFill/>
          <a:ln w="28575" cmpd="dbl">
            <a:noFill/>
            <a:prstDash val="solid"/>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285750" indent="-285750">
              <a:buFont typeface="Arial" panose="020B0604020202020204" pitchFamily="34" charset="0"/>
              <a:buChar char="•"/>
            </a:pPr>
            <a:r>
              <a:rPr lang="en-US" sz="1600" dirty="0">
                <a:solidFill>
                  <a:srgbClr val="000000"/>
                </a:solidFill>
              </a:rPr>
              <a:t>Final CAD design (3D, 2D)</a:t>
            </a:r>
          </a:p>
          <a:p>
            <a:pPr marL="285750" indent="-285750">
              <a:buFont typeface="Arial" panose="020B0604020202020204" pitchFamily="34" charset="0"/>
              <a:buChar char="•"/>
            </a:pPr>
            <a:r>
              <a:rPr lang="en-US" sz="1600" dirty="0">
                <a:solidFill>
                  <a:srgbClr val="000000"/>
                </a:solidFill>
              </a:rPr>
              <a:t>Final calculations (thermal, safety, hydraulic)</a:t>
            </a:r>
          </a:p>
          <a:p>
            <a:pPr marL="285750" indent="-285750">
              <a:buFont typeface="Arial" panose="020B0604020202020204" pitchFamily="34" charset="0"/>
              <a:buChar char="•"/>
            </a:pPr>
            <a:r>
              <a:rPr lang="en-US" sz="1600" dirty="0">
                <a:solidFill>
                  <a:srgbClr val="000000"/>
                </a:solidFill>
              </a:rPr>
              <a:t>Final FEM analyses</a:t>
            </a:r>
          </a:p>
          <a:p>
            <a:pPr marL="285750" indent="-285750">
              <a:buFont typeface="Arial" panose="020B0604020202020204" pitchFamily="34" charset="0"/>
              <a:buChar char="•"/>
            </a:pPr>
            <a:r>
              <a:rPr lang="en-US" sz="1600" dirty="0">
                <a:solidFill>
                  <a:srgbClr val="000000"/>
                </a:solidFill>
              </a:rPr>
              <a:t>Final instrument/part list</a:t>
            </a:r>
          </a:p>
          <a:p>
            <a:pPr marL="285750" indent="-285750">
              <a:buFont typeface="Arial" panose="020B0604020202020204" pitchFamily="34" charset="0"/>
              <a:buChar char="•"/>
            </a:pPr>
            <a:r>
              <a:rPr lang="en-US" sz="1600" dirty="0">
                <a:solidFill>
                  <a:srgbClr val="000000"/>
                </a:solidFill>
              </a:rPr>
              <a:t>Updated execution schedule</a:t>
            </a:r>
          </a:p>
          <a:p>
            <a:pPr marL="285750" indent="-285750">
              <a:buFont typeface="Arial" panose="020B0604020202020204" pitchFamily="34" charset="0"/>
              <a:buChar char="•"/>
            </a:pPr>
            <a:endParaRPr lang="en-GB" sz="1600" dirty="0">
              <a:solidFill>
                <a:srgbClr val="000000"/>
              </a:solidFill>
            </a:endParaRPr>
          </a:p>
        </p:txBody>
      </p:sp>
      <p:sp>
        <p:nvSpPr>
          <p:cNvPr id="7" name="Rectangle 6">
            <a:extLst>
              <a:ext uri="{FF2B5EF4-FFF2-40B4-BE49-F238E27FC236}">
                <a16:creationId xmlns:a16="http://schemas.microsoft.com/office/drawing/2014/main" id="{40141557-1EF9-CDEA-3931-AFDA384FCF6A}"/>
              </a:ext>
            </a:extLst>
          </p:cNvPr>
          <p:cNvSpPr/>
          <p:nvPr/>
        </p:nvSpPr>
        <p:spPr>
          <a:xfrm>
            <a:off x="8934450" y="781319"/>
            <a:ext cx="2330824" cy="365125"/>
          </a:xfrm>
          <a:prstGeom prst="rect">
            <a:avLst/>
          </a:prstGeom>
          <a:noFill/>
          <a:ln w="28575" cmpd="dbl">
            <a:noFill/>
            <a:prstDash val="solid"/>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600" b="1" dirty="0">
                <a:solidFill>
                  <a:schemeClr val="tx1"/>
                </a:solidFill>
              </a:rPr>
              <a:t>Contractor</a:t>
            </a:r>
            <a:endParaRPr lang="en-GB" sz="1600" b="1" dirty="0">
              <a:solidFill>
                <a:schemeClr val="tx1"/>
              </a:solidFill>
            </a:endParaRPr>
          </a:p>
        </p:txBody>
      </p:sp>
      <p:sp>
        <p:nvSpPr>
          <p:cNvPr id="12" name="Rectangle 11">
            <a:extLst>
              <a:ext uri="{FF2B5EF4-FFF2-40B4-BE49-F238E27FC236}">
                <a16:creationId xmlns:a16="http://schemas.microsoft.com/office/drawing/2014/main" id="{0B00B042-0F13-8931-C53D-E3DA0D855BF6}"/>
              </a:ext>
            </a:extLst>
          </p:cNvPr>
          <p:cNvSpPr/>
          <p:nvPr/>
        </p:nvSpPr>
        <p:spPr>
          <a:xfrm>
            <a:off x="5517231" y="628920"/>
            <a:ext cx="2822097" cy="365125"/>
          </a:xfrm>
          <a:prstGeom prst="rect">
            <a:avLst/>
          </a:prstGeom>
          <a:noFill/>
          <a:ln w="28575" cmpd="dbl">
            <a:noFill/>
            <a:prstDash val="solid"/>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600" b="1" dirty="0">
                <a:solidFill>
                  <a:srgbClr val="7030A0"/>
                </a:solidFill>
              </a:rPr>
              <a:t>CERN + </a:t>
            </a:r>
            <a:r>
              <a:rPr lang="en-US" sz="1600" b="1" dirty="0">
                <a:solidFill>
                  <a:schemeClr val="tx1"/>
                </a:solidFill>
              </a:rPr>
              <a:t>Contractor</a:t>
            </a:r>
            <a:endParaRPr lang="en-GB" sz="1600" b="1" dirty="0">
              <a:solidFill>
                <a:schemeClr val="tx1"/>
              </a:solidFill>
            </a:endParaRPr>
          </a:p>
        </p:txBody>
      </p:sp>
      <p:sp>
        <p:nvSpPr>
          <p:cNvPr id="13" name="Rectangle 12">
            <a:extLst>
              <a:ext uri="{FF2B5EF4-FFF2-40B4-BE49-F238E27FC236}">
                <a16:creationId xmlns:a16="http://schemas.microsoft.com/office/drawing/2014/main" id="{4E8C1165-4EDA-79F4-A78C-974623F558F0}"/>
              </a:ext>
            </a:extLst>
          </p:cNvPr>
          <p:cNvSpPr/>
          <p:nvPr/>
        </p:nvSpPr>
        <p:spPr>
          <a:xfrm>
            <a:off x="5851018" y="994045"/>
            <a:ext cx="5256528" cy="2659679"/>
          </a:xfrm>
          <a:prstGeom prst="rect">
            <a:avLst/>
          </a:prstGeom>
          <a:noFill/>
          <a:ln w="28575" cmpd="dbl">
            <a:noFill/>
            <a:prstDash val="solid"/>
          </a:ln>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lang="en-US" sz="1600" dirty="0">
                <a:solidFill>
                  <a:srgbClr val="000000"/>
                </a:solidFill>
              </a:rPr>
              <a:t>Review of all FDR deliverables:</a:t>
            </a:r>
          </a:p>
          <a:p>
            <a:pPr marL="285750" indent="-285750">
              <a:buFont typeface="Arial" panose="020B0604020202020204" pitchFamily="34" charset="0"/>
              <a:buChar char="•"/>
            </a:pPr>
            <a:r>
              <a:rPr lang="en-US" sz="1600" dirty="0">
                <a:solidFill>
                  <a:srgbClr val="000000"/>
                </a:solidFill>
              </a:rPr>
              <a:t>Final 2D, 3D CAD files</a:t>
            </a:r>
          </a:p>
          <a:p>
            <a:pPr marL="285750" indent="-285750">
              <a:buFont typeface="Arial" panose="020B0604020202020204" pitchFamily="34" charset="0"/>
              <a:buChar char="•"/>
            </a:pPr>
            <a:r>
              <a:rPr lang="en-US" sz="1600" dirty="0">
                <a:solidFill>
                  <a:srgbClr val="000000"/>
                </a:solidFill>
              </a:rPr>
              <a:t>Final FEM, structural reports</a:t>
            </a:r>
          </a:p>
          <a:p>
            <a:pPr marL="285750" indent="-285750">
              <a:buFont typeface="Arial" panose="020B0604020202020204" pitchFamily="34" charset="0"/>
              <a:buChar char="•"/>
            </a:pPr>
            <a:r>
              <a:rPr lang="en-US" sz="1600" dirty="0">
                <a:solidFill>
                  <a:srgbClr val="000000"/>
                </a:solidFill>
              </a:rPr>
              <a:t>Final Hydraulic, thermal, safety calculations</a:t>
            </a:r>
          </a:p>
          <a:p>
            <a:pPr marL="285750" indent="-285750">
              <a:buFont typeface="Arial" panose="020B0604020202020204" pitchFamily="34" charset="0"/>
              <a:buChar char="•"/>
            </a:pPr>
            <a:r>
              <a:rPr lang="en-US" sz="1600" dirty="0">
                <a:solidFill>
                  <a:srgbClr val="000000"/>
                </a:solidFill>
              </a:rPr>
              <a:t>Final instrument/part list</a:t>
            </a:r>
          </a:p>
          <a:p>
            <a:pPr marL="285750" indent="-285750">
              <a:buFont typeface="Arial" panose="020B0604020202020204" pitchFamily="34" charset="0"/>
              <a:buChar char="•"/>
            </a:pPr>
            <a:r>
              <a:rPr lang="en-US" sz="1600" dirty="0">
                <a:solidFill>
                  <a:srgbClr val="000000"/>
                </a:solidFill>
              </a:rPr>
              <a:t>Updated execution schedule</a:t>
            </a:r>
            <a:endParaRPr lang="en-GB" sz="1600" dirty="0">
              <a:solidFill>
                <a:srgbClr val="000000"/>
              </a:solidFill>
            </a:endParaRPr>
          </a:p>
        </p:txBody>
      </p:sp>
      <p:pic>
        <p:nvPicPr>
          <p:cNvPr id="14" name="Picture 13">
            <a:extLst>
              <a:ext uri="{FF2B5EF4-FFF2-40B4-BE49-F238E27FC236}">
                <a16:creationId xmlns:a16="http://schemas.microsoft.com/office/drawing/2014/main" id="{61612FAD-40C8-F235-A35E-A11AE5892970}"/>
              </a:ext>
            </a:extLst>
          </p:cNvPr>
          <p:cNvPicPr>
            <a:picLocks noChangeAspect="1"/>
          </p:cNvPicPr>
          <p:nvPr/>
        </p:nvPicPr>
        <p:blipFill>
          <a:blip r:embed="rId33"/>
          <a:stretch>
            <a:fillRect/>
          </a:stretch>
        </p:blipFill>
        <p:spPr>
          <a:xfrm>
            <a:off x="6502735" y="2715761"/>
            <a:ext cx="1236412" cy="896545"/>
          </a:xfrm>
          <a:prstGeom prst="rect">
            <a:avLst/>
          </a:prstGeom>
        </p:spPr>
      </p:pic>
      <p:pic>
        <p:nvPicPr>
          <p:cNvPr id="15" name="Picture 14">
            <a:extLst>
              <a:ext uri="{FF2B5EF4-FFF2-40B4-BE49-F238E27FC236}">
                <a16:creationId xmlns:a16="http://schemas.microsoft.com/office/drawing/2014/main" id="{E0020860-5945-D964-D276-DF66EEEC443C}"/>
              </a:ext>
            </a:extLst>
          </p:cNvPr>
          <p:cNvPicPr>
            <a:picLocks noChangeAspect="1"/>
          </p:cNvPicPr>
          <p:nvPr/>
        </p:nvPicPr>
        <p:blipFill>
          <a:blip r:embed="rId34"/>
          <a:stretch>
            <a:fillRect/>
          </a:stretch>
        </p:blipFill>
        <p:spPr>
          <a:xfrm>
            <a:off x="7750607" y="2681890"/>
            <a:ext cx="1097951" cy="950465"/>
          </a:xfrm>
          <a:prstGeom prst="rect">
            <a:avLst/>
          </a:prstGeom>
        </p:spPr>
      </p:pic>
      <p:pic>
        <p:nvPicPr>
          <p:cNvPr id="16" name="Picture 15">
            <a:extLst>
              <a:ext uri="{FF2B5EF4-FFF2-40B4-BE49-F238E27FC236}">
                <a16:creationId xmlns:a16="http://schemas.microsoft.com/office/drawing/2014/main" id="{78A3401E-3444-4B8F-41D6-D9A4E53CF665}"/>
              </a:ext>
            </a:extLst>
          </p:cNvPr>
          <p:cNvPicPr>
            <a:picLocks noChangeAspect="1"/>
          </p:cNvPicPr>
          <p:nvPr/>
        </p:nvPicPr>
        <p:blipFill>
          <a:blip r:embed="rId35"/>
          <a:stretch>
            <a:fillRect/>
          </a:stretch>
        </p:blipFill>
        <p:spPr>
          <a:xfrm>
            <a:off x="7896524" y="3883507"/>
            <a:ext cx="885608" cy="1296402"/>
          </a:xfrm>
          <a:prstGeom prst="rect">
            <a:avLst/>
          </a:prstGeom>
        </p:spPr>
      </p:pic>
      <p:pic>
        <p:nvPicPr>
          <p:cNvPr id="17" name="Picture 16">
            <a:extLst>
              <a:ext uri="{FF2B5EF4-FFF2-40B4-BE49-F238E27FC236}">
                <a16:creationId xmlns:a16="http://schemas.microsoft.com/office/drawing/2014/main" id="{87ED9706-BF7B-C35B-46E8-CF7ABDEE3564}"/>
              </a:ext>
            </a:extLst>
          </p:cNvPr>
          <p:cNvPicPr>
            <a:picLocks noChangeAspect="1"/>
          </p:cNvPicPr>
          <p:nvPr/>
        </p:nvPicPr>
        <p:blipFill>
          <a:blip r:embed="rId36"/>
          <a:stretch>
            <a:fillRect/>
          </a:stretch>
        </p:blipFill>
        <p:spPr>
          <a:xfrm>
            <a:off x="6737564" y="3912916"/>
            <a:ext cx="947220" cy="1177335"/>
          </a:xfrm>
          <a:prstGeom prst="rect">
            <a:avLst/>
          </a:prstGeom>
        </p:spPr>
      </p:pic>
      <p:pic>
        <p:nvPicPr>
          <p:cNvPr id="18" name="Picture 17">
            <a:extLst>
              <a:ext uri="{FF2B5EF4-FFF2-40B4-BE49-F238E27FC236}">
                <a16:creationId xmlns:a16="http://schemas.microsoft.com/office/drawing/2014/main" id="{65E84E35-CC2D-617B-683F-713E4994278A}"/>
              </a:ext>
            </a:extLst>
          </p:cNvPr>
          <p:cNvPicPr>
            <a:picLocks noChangeAspect="1"/>
          </p:cNvPicPr>
          <p:nvPr/>
        </p:nvPicPr>
        <p:blipFill>
          <a:blip r:embed="rId37"/>
          <a:stretch>
            <a:fillRect/>
          </a:stretch>
        </p:blipFill>
        <p:spPr>
          <a:xfrm>
            <a:off x="7332986" y="2627185"/>
            <a:ext cx="4268703" cy="3573514"/>
          </a:xfrm>
          <a:prstGeom prst="rect">
            <a:avLst/>
          </a:prstGeom>
        </p:spPr>
      </p:pic>
      <p:sp>
        <p:nvSpPr>
          <p:cNvPr id="19" name="Rectangle 18">
            <a:extLst>
              <a:ext uri="{FF2B5EF4-FFF2-40B4-BE49-F238E27FC236}">
                <a16:creationId xmlns:a16="http://schemas.microsoft.com/office/drawing/2014/main" id="{777DE81E-D31E-DDBA-9301-FE50BCFAED5B}"/>
              </a:ext>
            </a:extLst>
          </p:cNvPr>
          <p:cNvSpPr/>
          <p:nvPr/>
        </p:nvSpPr>
        <p:spPr>
          <a:xfrm>
            <a:off x="8829674" y="1138142"/>
            <a:ext cx="3201161" cy="2522206"/>
          </a:xfrm>
          <a:prstGeom prst="rect">
            <a:avLst/>
          </a:prstGeom>
          <a:noFill/>
          <a:ln w="28575" cmpd="dbl">
            <a:noFill/>
            <a:prstDash val="solid"/>
          </a:ln>
        </p:spPr>
        <p:style>
          <a:lnRef idx="2">
            <a:schemeClr val="accent1">
              <a:shade val="15000"/>
            </a:schemeClr>
          </a:lnRef>
          <a:fillRef idx="1">
            <a:schemeClr val="accent1"/>
          </a:fillRef>
          <a:effectRef idx="0">
            <a:schemeClr val="accent1"/>
          </a:effectRef>
          <a:fontRef idx="minor">
            <a:schemeClr val="lt1"/>
          </a:fontRef>
        </p:style>
        <p:txBody>
          <a:bodyPr rtlCol="0" anchor="t"/>
          <a:lstStyle/>
          <a:p>
            <a:pPr marL="285750" indent="-285750">
              <a:buFont typeface="Arial" panose="020B0604020202020204" pitchFamily="34" charset="0"/>
              <a:buChar char="•"/>
            </a:pPr>
            <a:r>
              <a:rPr lang="en-US" sz="1600" dirty="0">
                <a:solidFill>
                  <a:srgbClr val="000000"/>
                </a:solidFill>
              </a:rPr>
              <a:t>Testing</a:t>
            </a:r>
          </a:p>
          <a:p>
            <a:pPr marL="742950" lvl="1" indent="-285750">
              <a:buFont typeface="Arial" panose="020B0604020202020204" pitchFamily="34" charset="0"/>
              <a:buChar char="•"/>
            </a:pPr>
            <a:r>
              <a:rPr lang="en-US" sz="1600" dirty="0">
                <a:solidFill>
                  <a:srgbClr val="000000"/>
                </a:solidFill>
              </a:rPr>
              <a:t>NDE of welds</a:t>
            </a:r>
          </a:p>
          <a:p>
            <a:pPr marL="742950" lvl="1" indent="-285750">
              <a:buFont typeface="Arial" panose="020B0604020202020204" pitchFamily="34" charset="0"/>
              <a:buChar char="•"/>
            </a:pPr>
            <a:r>
              <a:rPr lang="en-US" sz="1600" dirty="0">
                <a:solidFill>
                  <a:srgbClr val="000000"/>
                </a:solidFill>
              </a:rPr>
              <a:t>Leak testing</a:t>
            </a:r>
          </a:p>
          <a:p>
            <a:pPr marL="742950" lvl="1" indent="-285750">
              <a:buFont typeface="Arial" panose="020B0604020202020204" pitchFamily="34" charset="0"/>
              <a:buChar char="•"/>
            </a:pPr>
            <a:r>
              <a:rPr lang="en-US" sz="1600" dirty="0">
                <a:solidFill>
                  <a:srgbClr val="000000"/>
                </a:solidFill>
              </a:rPr>
              <a:t>Pressure testing</a:t>
            </a:r>
          </a:p>
          <a:p>
            <a:pPr marL="285750" indent="-285750">
              <a:buFont typeface="Arial" panose="020B0604020202020204" pitchFamily="34" charset="0"/>
              <a:buChar char="•"/>
            </a:pPr>
            <a:r>
              <a:rPr lang="en-US" sz="1600" dirty="0">
                <a:solidFill>
                  <a:srgbClr val="000000"/>
                </a:solidFill>
              </a:rPr>
              <a:t>Inspection &amp; control</a:t>
            </a:r>
          </a:p>
          <a:p>
            <a:pPr marL="742950" lvl="1" indent="-285750">
              <a:buFont typeface="Arial" panose="020B0604020202020204" pitchFamily="34" charset="0"/>
              <a:buChar char="•"/>
            </a:pPr>
            <a:r>
              <a:rPr lang="en-US" sz="1600" dirty="0">
                <a:solidFill>
                  <a:srgbClr val="000000"/>
                </a:solidFill>
              </a:rPr>
              <a:t>Cleanliness control</a:t>
            </a:r>
          </a:p>
          <a:p>
            <a:pPr marL="742950" lvl="1" indent="-285750">
              <a:buFont typeface="Arial" panose="020B0604020202020204" pitchFamily="34" charset="0"/>
              <a:buChar char="•"/>
            </a:pPr>
            <a:r>
              <a:rPr lang="en-US" sz="1600" dirty="0">
                <a:solidFill>
                  <a:srgbClr val="000000"/>
                </a:solidFill>
              </a:rPr>
              <a:t>Dimensional control</a:t>
            </a:r>
          </a:p>
          <a:p>
            <a:pPr marL="285750" indent="-285750">
              <a:buFont typeface="Arial" panose="020B0604020202020204" pitchFamily="34" charset="0"/>
              <a:buChar char="•"/>
            </a:pPr>
            <a:r>
              <a:rPr lang="en-US" sz="1600" dirty="0">
                <a:solidFill>
                  <a:srgbClr val="000000"/>
                </a:solidFill>
              </a:rPr>
              <a:t>Reporting</a:t>
            </a:r>
          </a:p>
          <a:p>
            <a:pPr marL="742950" lvl="1" indent="-285750">
              <a:buFont typeface="Arial" panose="020B0604020202020204" pitchFamily="34" charset="0"/>
              <a:buChar char="•"/>
            </a:pPr>
            <a:r>
              <a:rPr lang="en-US" sz="1600" dirty="0">
                <a:solidFill>
                  <a:srgbClr val="000000"/>
                </a:solidFill>
              </a:rPr>
              <a:t>FAT report</a:t>
            </a:r>
          </a:p>
          <a:p>
            <a:pPr marL="285750" indent="-285750">
              <a:buFont typeface="Arial" panose="020B0604020202020204" pitchFamily="34" charset="0"/>
              <a:buChar char="•"/>
            </a:pPr>
            <a:endParaRPr lang="en-GB" sz="1600" dirty="0">
              <a:solidFill>
                <a:srgbClr val="000000"/>
              </a:solidFill>
            </a:endParaRPr>
          </a:p>
        </p:txBody>
      </p:sp>
      <p:sp>
        <p:nvSpPr>
          <p:cNvPr id="20" name="Rectangle 19">
            <a:extLst>
              <a:ext uri="{FF2B5EF4-FFF2-40B4-BE49-F238E27FC236}">
                <a16:creationId xmlns:a16="http://schemas.microsoft.com/office/drawing/2014/main" id="{AB98AC51-47B0-8F53-AC73-9D4D7C94D8DB}"/>
              </a:ext>
            </a:extLst>
          </p:cNvPr>
          <p:cNvSpPr/>
          <p:nvPr/>
        </p:nvSpPr>
        <p:spPr>
          <a:xfrm>
            <a:off x="3523491" y="3642106"/>
            <a:ext cx="1425894" cy="234418"/>
          </a:xfrm>
          <a:prstGeom prst="rect">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200" dirty="0">
                <a:solidFill>
                  <a:srgbClr val="000000"/>
                </a:solidFill>
              </a:rPr>
              <a:t>Manufacturing</a:t>
            </a:r>
            <a:endParaRPr lang="en-GB" sz="1200" dirty="0">
              <a:solidFill>
                <a:srgbClr val="000000"/>
              </a:solidFill>
            </a:endParaRPr>
          </a:p>
        </p:txBody>
      </p:sp>
      <p:sp>
        <p:nvSpPr>
          <p:cNvPr id="21" name="Flowchart: Decision 20">
            <a:extLst>
              <a:ext uri="{FF2B5EF4-FFF2-40B4-BE49-F238E27FC236}">
                <a16:creationId xmlns:a16="http://schemas.microsoft.com/office/drawing/2014/main" id="{40D2B851-F5B3-36A3-4A5E-489C7CF961C1}"/>
              </a:ext>
            </a:extLst>
          </p:cNvPr>
          <p:cNvSpPr/>
          <p:nvPr/>
        </p:nvSpPr>
        <p:spPr>
          <a:xfrm>
            <a:off x="3523490" y="4081314"/>
            <a:ext cx="1425894" cy="398461"/>
          </a:xfrm>
          <a:prstGeom prst="flowChartDecision">
            <a:avLst/>
          </a:prstGeom>
          <a:noFill/>
          <a:ln>
            <a:solidFill>
              <a:srgbClr val="0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solidFill>
                  <a:srgbClr val="000000"/>
                </a:solidFill>
              </a:rPr>
              <a:t>FAT</a:t>
            </a:r>
            <a:endParaRPr lang="en-GB" dirty="0">
              <a:solidFill>
                <a:srgbClr val="000000"/>
              </a:solidFill>
            </a:endParaRPr>
          </a:p>
        </p:txBody>
      </p:sp>
      <p:cxnSp>
        <p:nvCxnSpPr>
          <p:cNvPr id="22" name="Straight Arrow Connector 21">
            <a:extLst>
              <a:ext uri="{FF2B5EF4-FFF2-40B4-BE49-F238E27FC236}">
                <a16:creationId xmlns:a16="http://schemas.microsoft.com/office/drawing/2014/main" id="{F6056AA1-B40E-AFCF-A355-3D9B16B557B4}"/>
              </a:ext>
            </a:extLst>
          </p:cNvPr>
          <p:cNvCxnSpPr>
            <a:cxnSpLocks/>
            <a:stCxn id="20" idx="2"/>
            <a:endCxn id="21" idx="0"/>
          </p:cNvCxnSpPr>
          <p:nvPr/>
        </p:nvCxnSpPr>
        <p:spPr>
          <a:xfrm flipH="1">
            <a:off x="4236437" y="3876524"/>
            <a:ext cx="1" cy="20479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3" name="Rectangle 22">
            <a:extLst>
              <a:ext uri="{FF2B5EF4-FFF2-40B4-BE49-F238E27FC236}">
                <a16:creationId xmlns:a16="http://schemas.microsoft.com/office/drawing/2014/main" id="{0185D44C-609F-6D8A-7C1C-E825A08169F7}"/>
              </a:ext>
            </a:extLst>
          </p:cNvPr>
          <p:cNvSpPr/>
          <p:nvPr/>
        </p:nvSpPr>
        <p:spPr>
          <a:xfrm>
            <a:off x="3110822" y="4678805"/>
            <a:ext cx="2251231" cy="365125"/>
          </a:xfrm>
          <a:prstGeom prst="rect">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200" dirty="0">
                <a:solidFill>
                  <a:srgbClr val="000000"/>
                </a:solidFill>
              </a:rPr>
              <a:t>Preparation for shipment &amp; installation</a:t>
            </a:r>
            <a:endParaRPr lang="en-GB" sz="1200" dirty="0">
              <a:solidFill>
                <a:srgbClr val="000000"/>
              </a:solidFill>
            </a:endParaRPr>
          </a:p>
        </p:txBody>
      </p:sp>
      <p:sp>
        <p:nvSpPr>
          <p:cNvPr id="24" name="Flowchart: Decision 23">
            <a:extLst>
              <a:ext uri="{FF2B5EF4-FFF2-40B4-BE49-F238E27FC236}">
                <a16:creationId xmlns:a16="http://schemas.microsoft.com/office/drawing/2014/main" id="{F198ABCC-9211-CF34-437D-35279D5AE629}"/>
              </a:ext>
            </a:extLst>
          </p:cNvPr>
          <p:cNvSpPr/>
          <p:nvPr/>
        </p:nvSpPr>
        <p:spPr>
          <a:xfrm>
            <a:off x="3523490" y="5230762"/>
            <a:ext cx="1425894" cy="398461"/>
          </a:xfrm>
          <a:prstGeom prst="flowChartDecision">
            <a:avLst/>
          </a:prstGeom>
          <a:noFill/>
          <a:ln>
            <a:solidFill>
              <a:srgbClr val="0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solidFill>
                  <a:srgbClr val="000000"/>
                </a:solidFill>
              </a:rPr>
              <a:t>IRR</a:t>
            </a:r>
            <a:endParaRPr lang="en-GB" dirty="0">
              <a:solidFill>
                <a:srgbClr val="000000"/>
              </a:solidFill>
            </a:endParaRPr>
          </a:p>
        </p:txBody>
      </p:sp>
      <p:sp>
        <p:nvSpPr>
          <p:cNvPr id="25" name="Rectangle 24">
            <a:extLst>
              <a:ext uri="{FF2B5EF4-FFF2-40B4-BE49-F238E27FC236}">
                <a16:creationId xmlns:a16="http://schemas.microsoft.com/office/drawing/2014/main" id="{B153AE92-D836-3E6F-F507-2E4490887DA7}"/>
              </a:ext>
            </a:extLst>
          </p:cNvPr>
          <p:cNvSpPr/>
          <p:nvPr/>
        </p:nvSpPr>
        <p:spPr>
          <a:xfrm>
            <a:off x="3523489" y="5815244"/>
            <a:ext cx="1425895" cy="244016"/>
          </a:xfrm>
          <a:prstGeom prst="rect">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200" dirty="0">
                <a:solidFill>
                  <a:srgbClr val="000000"/>
                </a:solidFill>
              </a:rPr>
              <a:t>Installation</a:t>
            </a:r>
            <a:endParaRPr lang="en-GB" sz="1200" dirty="0">
              <a:solidFill>
                <a:srgbClr val="000000"/>
              </a:solidFill>
            </a:endParaRPr>
          </a:p>
        </p:txBody>
      </p:sp>
      <p:cxnSp>
        <p:nvCxnSpPr>
          <p:cNvPr id="26" name="Straight Arrow Connector 25">
            <a:extLst>
              <a:ext uri="{FF2B5EF4-FFF2-40B4-BE49-F238E27FC236}">
                <a16:creationId xmlns:a16="http://schemas.microsoft.com/office/drawing/2014/main" id="{D70A9EDB-9D36-FF48-E326-137A347A9F17}"/>
              </a:ext>
            </a:extLst>
          </p:cNvPr>
          <p:cNvCxnSpPr>
            <a:stCxn id="23" idx="2"/>
            <a:endCxn id="24" idx="0"/>
          </p:cNvCxnSpPr>
          <p:nvPr/>
        </p:nvCxnSpPr>
        <p:spPr>
          <a:xfrm flipH="1">
            <a:off x="4236437" y="5043930"/>
            <a:ext cx="1" cy="18683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7" name="Connector: Elbow 26">
            <a:extLst>
              <a:ext uri="{FF2B5EF4-FFF2-40B4-BE49-F238E27FC236}">
                <a16:creationId xmlns:a16="http://schemas.microsoft.com/office/drawing/2014/main" id="{5870CBA4-D75D-2A83-8863-315DE43E7765}"/>
              </a:ext>
            </a:extLst>
          </p:cNvPr>
          <p:cNvCxnSpPr>
            <a:cxnSpLocks/>
            <a:stCxn id="21" idx="3"/>
            <a:endCxn id="20" idx="3"/>
          </p:cNvCxnSpPr>
          <p:nvPr/>
        </p:nvCxnSpPr>
        <p:spPr>
          <a:xfrm flipV="1">
            <a:off x="4949384" y="3759315"/>
            <a:ext cx="1" cy="521230"/>
          </a:xfrm>
          <a:prstGeom prst="bentConnector3">
            <a:avLst>
              <a:gd name="adj1" fmla="val 22860100000"/>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28" name="TextBox 27">
            <a:extLst>
              <a:ext uri="{FF2B5EF4-FFF2-40B4-BE49-F238E27FC236}">
                <a16:creationId xmlns:a16="http://schemas.microsoft.com/office/drawing/2014/main" id="{BF4F3D7A-DA24-9F39-FEEC-A4BB048F415A}"/>
              </a:ext>
            </a:extLst>
          </p:cNvPr>
          <p:cNvSpPr txBox="1"/>
          <p:nvPr/>
        </p:nvSpPr>
        <p:spPr>
          <a:xfrm>
            <a:off x="5194460" y="3839768"/>
            <a:ext cx="480823" cy="307777"/>
          </a:xfrm>
          <a:prstGeom prst="rect">
            <a:avLst/>
          </a:prstGeom>
          <a:noFill/>
        </p:spPr>
        <p:txBody>
          <a:bodyPr wrap="square">
            <a:spAutoFit/>
          </a:bodyPr>
          <a:lstStyle/>
          <a:p>
            <a:r>
              <a:rPr lang="en-US" sz="1400" dirty="0">
                <a:solidFill>
                  <a:srgbClr val="FF0000"/>
                </a:solidFill>
              </a:rPr>
              <a:t>NO</a:t>
            </a:r>
            <a:endParaRPr lang="en-GB" sz="1400" dirty="0">
              <a:solidFill>
                <a:srgbClr val="FF0000"/>
              </a:solidFill>
            </a:endParaRPr>
          </a:p>
        </p:txBody>
      </p:sp>
      <p:cxnSp>
        <p:nvCxnSpPr>
          <p:cNvPr id="29" name="Connector: Elbow 28">
            <a:extLst>
              <a:ext uri="{FF2B5EF4-FFF2-40B4-BE49-F238E27FC236}">
                <a16:creationId xmlns:a16="http://schemas.microsoft.com/office/drawing/2014/main" id="{3AD1B11D-DA2D-04A1-FD96-480720634E2B}"/>
              </a:ext>
            </a:extLst>
          </p:cNvPr>
          <p:cNvCxnSpPr>
            <a:cxnSpLocks/>
            <a:stCxn id="24" idx="3"/>
            <a:endCxn id="23" idx="3"/>
          </p:cNvCxnSpPr>
          <p:nvPr/>
        </p:nvCxnSpPr>
        <p:spPr>
          <a:xfrm flipV="1">
            <a:off x="4949384" y="4861368"/>
            <a:ext cx="412669" cy="568625"/>
          </a:xfrm>
          <a:prstGeom prst="bentConnector3">
            <a:avLst>
              <a:gd name="adj1" fmla="val 155395"/>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30" name="TextBox 29">
            <a:extLst>
              <a:ext uri="{FF2B5EF4-FFF2-40B4-BE49-F238E27FC236}">
                <a16:creationId xmlns:a16="http://schemas.microsoft.com/office/drawing/2014/main" id="{DAA2F47F-FD10-24CB-C54E-9FA266EA0F24}"/>
              </a:ext>
            </a:extLst>
          </p:cNvPr>
          <p:cNvSpPr txBox="1"/>
          <p:nvPr/>
        </p:nvSpPr>
        <p:spPr>
          <a:xfrm>
            <a:off x="5615177" y="4989973"/>
            <a:ext cx="480823" cy="307777"/>
          </a:xfrm>
          <a:prstGeom prst="rect">
            <a:avLst/>
          </a:prstGeom>
          <a:noFill/>
        </p:spPr>
        <p:txBody>
          <a:bodyPr wrap="square">
            <a:spAutoFit/>
          </a:bodyPr>
          <a:lstStyle/>
          <a:p>
            <a:r>
              <a:rPr lang="en-US" sz="1400" dirty="0">
                <a:solidFill>
                  <a:srgbClr val="FF0000"/>
                </a:solidFill>
              </a:rPr>
              <a:t>NO</a:t>
            </a:r>
            <a:endParaRPr lang="en-GB" sz="1400" dirty="0">
              <a:solidFill>
                <a:srgbClr val="FF0000"/>
              </a:solidFill>
            </a:endParaRPr>
          </a:p>
        </p:txBody>
      </p:sp>
      <p:cxnSp>
        <p:nvCxnSpPr>
          <p:cNvPr id="31" name="Straight Arrow Connector 30">
            <a:extLst>
              <a:ext uri="{FF2B5EF4-FFF2-40B4-BE49-F238E27FC236}">
                <a16:creationId xmlns:a16="http://schemas.microsoft.com/office/drawing/2014/main" id="{93FDAFE8-3B0B-5FE2-16ED-53A7EE4079EE}"/>
              </a:ext>
            </a:extLst>
          </p:cNvPr>
          <p:cNvCxnSpPr>
            <a:cxnSpLocks/>
            <a:stCxn id="21" idx="2"/>
            <a:endCxn id="23" idx="0"/>
          </p:cNvCxnSpPr>
          <p:nvPr/>
        </p:nvCxnSpPr>
        <p:spPr>
          <a:xfrm>
            <a:off x="4236437" y="4479775"/>
            <a:ext cx="1" cy="199030"/>
          </a:xfrm>
          <a:prstGeom prst="straightConnector1">
            <a:avLst/>
          </a:prstGeom>
          <a:ln>
            <a:solidFill>
              <a:srgbClr val="00B050"/>
            </a:solidFill>
            <a:tailEnd type="triangle"/>
          </a:ln>
        </p:spPr>
        <p:style>
          <a:lnRef idx="1">
            <a:schemeClr val="accent1"/>
          </a:lnRef>
          <a:fillRef idx="0">
            <a:schemeClr val="accent1"/>
          </a:fillRef>
          <a:effectRef idx="0">
            <a:schemeClr val="accent1"/>
          </a:effectRef>
          <a:fontRef idx="minor">
            <a:schemeClr val="tx1"/>
          </a:fontRef>
        </p:style>
      </p:cxnSp>
      <p:sp>
        <p:nvSpPr>
          <p:cNvPr id="32" name="TextBox 31">
            <a:extLst>
              <a:ext uri="{FF2B5EF4-FFF2-40B4-BE49-F238E27FC236}">
                <a16:creationId xmlns:a16="http://schemas.microsoft.com/office/drawing/2014/main" id="{FAA80837-86CC-E772-3DFF-C6937D59BE1D}"/>
              </a:ext>
            </a:extLst>
          </p:cNvPr>
          <p:cNvSpPr txBox="1"/>
          <p:nvPr/>
        </p:nvSpPr>
        <p:spPr>
          <a:xfrm>
            <a:off x="4491206" y="4357933"/>
            <a:ext cx="600765" cy="307777"/>
          </a:xfrm>
          <a:prstGeom prst="rect">
            <a:avLst/>
          </a:prstGeom>
          <a:noFill/>
        </p:spPr>
        <p:txBody>
          <a:bodyPr wrap="square">
            <a:spAutoFit/>
          </a:bodyPr>
          <a:lstStyle/>
          <a:p>
            <a:r>
              <a:rPr lang="en-US" sz="1400" dirty="0">
                <a:solidFill>
                  <a:srgbClr val="00B050"/>
                </a:solidFill>
              </a:rPr>
              <a:t>YES</a:t>
            </a:r>
            <a:endParaRPr lang="en-GB" sz="1400" dirty="0">
              <a:solidFill>
                <a:srgbClr val="00B050"/>
              </a:solidFill>
            </a:endParaRPr>
          </a:p>
        </p:txBody>
      </p:sp>
      <p:cxnSp>
        <p:nvCxnSpPr>
          <p:cNvPr id="33" name="Straight Arrow Connector 32">
            <a:extLst>
              <a:ext uri="{FF2B5EF4-FFF2-40B4-BE49-F238E27FC236}">
                <a16:creationId xmlns:a16="http://schemas.microsoft.com/office/drawing/2014/main" id="{5B0EE477-2367-59C7-94D5-EAA4C30DF6EB}"/>
              </a:ext>
            </a:extLst>
          </p:cNvPr>
          <p:cNvCxnSpPr>
            <a:cxnSpLocks/>
            <a:stCxn id="24" idx="2"/>
            <a:endCxn id="25" idx="0"/>
          </p:cNvCxnSpPr>
          <p:nvPr/>
        </p:nvCxnSpPr>
        <p:spPr>
          <a:xfrm>
            <a:off x="4236437" y="5629223"/>
            <a:ext cx="0" cy="186021"/>
          </a:xfrm>
          <a:prstGeom prst="straightConnector1">
            <a:avLst/>
          </a:prstGeom>
          <a:ln>
            <a:solidFill>
              <a:srgbClr val="00B050"/>
            </a:solidFill>
            <a:tailEnd type="triangle"/>
          </a:ln>
        </p:spPr>
        <p:style>
          <a:lnRef idx="1">
            <a:schemeClr val="accent1"/>
          </a:lnRef>
          <a:fillRef idx="0">
            <a:schemeClr val="accent1"/>
          </a:fillRef>
          <a:effectRef idx="0">
            <a:schemeClr val="accent1"/>
          </a:effectRef>
          <a:fontRef idx="minor">
            <a:schemeClr val="tx1"/>
          </a:fontRef>
        </p:style>
      </p:cxnSp>
      <p:sp>
        <p:nvSpPr>
          <p:cNvPr id="34" name="TextBox 33">
            <a:extLst>
              <a:ext uri="{FF2B5EF4-FFF2-40B4-BE49-F238E27FC236}">
                <a16:creationId xmlns:a16="http://schemas.microsoft.com/office/drawing/2014/main" id="{45520198-8F81-846D-2230-1FA5A3A449E6}"/>
              </a:ext>
            </a:extLst>
          </p:cNvPr>
          <p:cNvSpPr txBox="1"/>
          <p:nvPr/>
        </p:nvSpPr>
        <p:spPr>
          <a:xfrm>
            <a:off x="4491206" y="5516572"/>
            <a:ext cx="600765" cy="307777"/>
          </a:xfrm>
          <a:prstGeom prst="rect">
            <a:avLst/>
          </a:prstGeom>
          <a:noFill/>
        </p:spPr>
        <p:txBody>
          <a:bodyPr wrap="square">
            <a:spAutoFit/>
          </a:bodyPr>
          <a:lstStyle/>
          <a:p>
            <a:r>
              <a:rPr lang="en-US" sz="1400" dirty="0">
                <a:solidFill>
                  <a:srgbClr val="00B050"/>
                </a:solidFill>
              </a:rPr>
              <a:t>YES</a:t>
            </a:r>
            <a:endParaRPr lang="en-GB" sz="1400" dirty="0">
              <a:solidFill>
                <a:srgbClr val="00B050"/>
              </a:solidFill>
            </a:endParaRPr>
          </a:p>
        </p:txBody>
      </p:sp>
      <p:cxnSp>
        <p:nvCxnSpPr>
          <p:cNvPr id="35" name="Straight Arrow Connector 34">
            <a:extLst>
              <a:ext uri="{FF2B5EF4-FFF2-40B4-BE49-F238E27FC236}">
                <a16:creationId xmlns:a16="http://schemas.microsoft.com/office/drawing/2014/main" id="{7A6EC7C4-4820-89F5-A0B7-2615AFF6EA8C}"/>
              </a:ext>
            </a:extLst>
          </p:cNvPr>
          <p:cNvCxnSpPr>
            <a:cxnSpLocks/>
            <a:stCxn id="25" idx="3"/>
            <a:endCxn id="36" idx="1"/>
          </p:cNvCxnSpPr>
          <p:nvPr/>
        </p:nvCxnSpPr>
        <p:spPr>
          <a:xfrm>
            <a:off x="4949384" y="5937252"/>
            <a:ext cx="454024" cy="465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36" name="Flowchart: Terminator 35">
            <a:extLst>
              <a:ext uri="{FF2B5EF4-FFF2-40B4-BE49-F238E27FC236}">
                <a16:creationId xmlns:a16="http://schemas.microsoft.com/office/drawing/2014/main" id="{53987B43-42C7-AB0D-601F-A59A1E26C12B}"/>
              </a:ext>
            </a:extLst>
          </p:cNvPr>
          <p:cNvSpPr/>
          <p:nvPr/>
        </p:nvSpPr>
        <p:spPr>
          <a:xfrm>
            <a:off x="5403408" y="5759339"/>
            <a:ext cx="1209675" cy="365125"/>
          </a:xfrm>
          <a:prstGeom prst="flowChartTerminator">
            <a:avLst/>
          </a:prstGeom>
          <a:noFill/>
          <a:ln>
            <a:solidFill>
              <a:srgbClr val="0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200" dirty="0">
                <a:solidFill>
                  <a:srgbClr val="000000"/>
                </a:solidFill>
              </a:rPr>
              <a:t>WAT</a:t>
            </a:r>
            <a:endParaRPr lang="en-GB" sz="1200" dirty="0">
              <a:solidFill>
                <a:srgbClr val="000000"/>
              </a:solidFill>
            </a:endParaRPr>
          </a:p>
        </p:txBody>
      </p:sp>
      <p:sp>
        <p:nvSpPr>
          <p:cNvPr id="94" name="Rectangle 93">
            <a:extLst>
              <a:ext uri="{FF2B5EF4-FFF2-40B4-BE49-F238E27FC236}">
                <a16:creationId xmlns:a16="http://schemas.microsoft.com/office/drawing/2014/main" id="{6AE1888B-F1C4-97D4-94F6-0CB4E8BD3FEF}"/>
              </a:ext>
            </a:extLst>
          </p:cNvPr>
          <p:cNvSpPr/>
          <p:nvPr/>
        </p:nvSpPr>
        <p:spPr>
          <a:xfrm>
            <a:off x="8829674" y="1184332"/>
            <a:ext cx="3201161" cy="911554"/>
          </a:xfrm>
          <a:prstGeom prst="rect">
            <a:avLst/>
          </a:prstGeom>
          <a:noFill/>
          <a:ln w="28575" cmpd="dbl">
            <a:noFill/>
            <a:prstDash val="solid"/>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285750" indent="-285750">
              <a:buFont typeface="Arial" panose="020B0604020202020204" pitchFamily="34" charset="0"/>
              <a:buChar char="•"/>
            </a:pPr>
            <a:r>
              <a:rPr lang="en-US" sz="1600" dirty="0">
                <a:solidFill>
                  <a:srgbClr val="000000"/>
                </a:solidFill>
              </a:rPr>
              <a:t>Materials, parts procurement</a:t>
            </a:r>
          </a:p>
          <a:p>
            <a:pPr marL="285750" indent="-285750">
              <a:buFont typeface="Arial" panose="020B0604020202020204" pitchFamily="34" charset="0"/>
              <a:buChar char="•"/>
            </a:pPr>
            <a:r>
              <a:rPr lang="en-US" sz="1600" dirty="0">
                <a:solidFill>
                  <a:srgbClr val="000000"/>
                </a:solidFill>
              </a:rPr>
              <a:t>Fabrication</a:t>
            </a:r>
          </a:p>
          <a:p>
            <a:pPr marL="285750" indent="-285750">
              <a:buFont typeface="Arial" panose="020B0604020202020204" pitchFamily="34" charset="0"/>
              <a:buChar char="•"/>
            </a:pPr>
            <a:r>
              <a:rPr lang="en-US" sz="1600" dirty="0">
                <a:solidFill>
                  <a:srgbClr val="000000"/>
                </a:solidFill>
              </a:rPr>
              <a:t>Manufacturing file</a:t>
            </a:r>
          </a:p>
          <a:p>
            <a:pPr marL="285750" indent="-285750">
              <a:buFont typeface="Arial" panose="020B0604020202020204" pitchFamily="34" charset="0"/>
              <a:buChar char="•"/>
            </a:pPr>
            <a:endParaRPr lang="en-GB" sz="1600" dirty="0">
              <a:solidFill>
                <a:srgbClr val="000000"/>
              </a:solidFill>
            </a:endParaRPr>
          </a:p>
        </p:txBody>
      </p:sp>
      <p:sp>
        <p:nvSpPr>
          <p:cNvPr id="95" name="Rectangle 94">
            <a:extLst>
              <a:ext uri="{FF2B5EF4-FFF2-40B4-BE49-F238E27FC236}">
                <a16:creationId xmlns:a16="http://schemas.microsoft.com/office/drawing/2014/main" id="{1D9DFDB3-E91B-D356-5C27-058039EEF9CE}"/>
              </a:ext>
            </a:extLst>
          </p:cNvPr>
          <p:cNvSpPr/>
          <p:nvPr/>
        </p:nvSpPr>
        <p:spPr>
          <a:xfrm>
            <a:off x="8710426" y="773017"/>
            <a:ext cx="2330824" cy="365125"/>
          </a:xfrm>
          <a:prstGeom prst="rect">
            <a:avLst/>
          </a:prstGeom>
          <a:noFill/>
          <a:ln w="28575" cmpd="dbl">
            <a:noFill/>
            <a:prstDash val="solid"/>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600" b="1" dirty="0">
                <a:solidFill>
                  <a:schemeClr val="tx1"/>
                </a:solidFill>
              </a:rPr>
              <a:t>Contractor</a:t>
            </a:r>
            <a:endParaRPr lang="en-GB" sz="1600" b="1" dirty="0">
              <a:solidFill>
                <a:schemeClr val="tx1"/>
              </a:solidFill>
            </a:endParaRPr>
          </a:p>
        </p:txBody>
      </p:sp>
      <p:sp>
        <p:nvSpPr>
          <p:cNvPr id="98" name="Rectangle 97">
            <a:extLst>
              <a:ext uri="{FF2B5EF4-FFF2-40B4-BE49-F238E27FC236}">
                <a16:creationId xmlns:a16="http://schemas.microsoft.com/office/drawing/2014/main" id="{E5F34CF6-BDC9-018C-AF5F-B3C8BE5A74E5}"/>
              </a:ext>
            </a:extLst>
          </p:cNvPr>
          <p:cNvSpPr/>
          <p:nvPr/>
        </p:nvSpPr>
        <p:spPr>
          <a:xfrm>
            <a:off x="5881500" y="773017"/>
            <a:ext cx="1721527" cy="365125"/>
          </a:xfrm>
          <a:prstGeom prst="rect">
            <a:avLst/>
          </a:prstGeom>
          <a:noFill/>
          <a:ln w="28575" cmpd="dbl">
            <a:noFill/>
            <a:prstDash val="solid"/>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600" b="1" dirty="0">
                <a:solidFill>
                  <a:srgbClr val="7030A0"/>
                </a:solidFill>
              </a:rPr>
              <a:t>CERN</a:t>
            </a:r>
            <a:endParaRPr lang="en-GB" sz="1600" b="1" dirty="0">
              <a:solidFill>
                <a:srgbClr val="7030A0"/>
              </a:solidFill>
            </a:endParaRPr>
          </a:p>
        </p:txBody>
      </p:sp>
      <p:sp>
        <p:nvSpPr>
          <p:cNvPr id="99" name="Rectangle 98">
            <a:extLst>
              <a:ext uri="{FF2B5EF4-FFF2-40B4-BE49-F238E27FC236}">
                <a16:creationId xmlns:a16="http://schemas.microsoft.com/office/drawing/2014/main" id="{B4A825A1-4F9E-5ADC-7A11-00201A07946B}"/>
              </a:ext>
            </a:extLst>
          </p:cNvPr>
          <p:cNvSpPr/>
          <p:nvPr/>
        </p:nvSpPr>
        <p:spPr>
          <a:xfrm>
            <a:off x="6000749" y="1138142"/>
            <a:ext cx="2828926" cy="917841"/>
          </a:xfrm>
          <a:prstGeom prst="rect">
            <a:avLst/>
          </a:prstGeom>
          <a:noFill/>
          <a:ln w="28575" cmpd="dbl">
            <a:noFill/>
            <a:prstDash val="solid"/>
          </a:ln>
        </p:spPr>
        <p:style>
          <a:lnRef idx="2">
            <a:schemeClr val="accent1">
              <a:shade val="15000"/>
            </a:schemeClr>
          </a:lnRef>
          <a:fillRef idx="1">
            <a:schemeClr val="accent1"/>
          </a:fillRef>
          <a:effectRef idx="0">
            <a:schemeClr val="accent1"/>
          </a:effectRef>
          <a:fontRef idx="minor">
            <a:schemeClr val="lt1"/>
          </a:fontRef>
        </p:style>
        <p:txBody>
          <a:bodyPr rtlCol="0" anchor="t"/>
          <a:lstStyle/>
          <a:p>
            <a:pPr marL="285750" indent="-285750">
              <a:buFont typeface="Arial" panose="020B0604020202020204" pitchFamily="34" charset="0"/>
              <a:buChar char="•"/>
            </a:pPr>
            <a:r>
              <a:rPr lang="en-US" sz="1600" dirty="0">
                <a:solidFill>
                  <a:srgbClr val="000000"/>
                </a:solidFill>
              </a:rPr>
              <a:t>Witness tests</a:t>
            </a:r>
          </a:p>
          <a:p>
            <a:pPr marL="285750" indent="-285750">
              <a:buFont typeface="Arial" panose="020B0604020202020204" pitchFamily="34" charset="0"/>
              <a:buChar char="•"/>
            </a:pPr>
            <a:r>
              <a:rPr lang="en-US" sz="1600" dirty="0">
                <a:solidFill>
                  <a:srgbClr val="000000"/>
                </a:solidFill>
              </a:rPr>
              <a:t>Review of FAT report</a:t>
            </a:r>
          </a:p>
          <a:p>
            <a:pPr marL="285750" indent="-285750">
              <a:buFont typeface="Arial" panose="020B0604020202020204" pitchFamily="34" charset="0"/>
              <a:buChar char="•"/>
            </a:pPr>
            <a:r>
              <a:rPr lang="en-US" sz="1600" dirty="0">
                <a:solidFill>
                  <a:srgbClr val="000000"/>
                </a:solidFill>
              </a:rPr>
              <a:t>Formal approval of FAT report</a:t>
            </a:r>
          </a:p>
          <a:p>
            <a:pPr marL="285750" indent="-285750">
              <a:buFont typeface="Arial" panose="020B0604020202020204" pitchFamily="34" charset="0"/>
              <a:buChar char="•"/>
            </a:pPr>
            <a:endParaRPr lang="en-GB" sz="1600" dirty="0">
              <a:solidFill>
                <a:srgbClr val="000000"/>
              </a:solidFill>
            </a:endParaRPr>
          </a:p>
        </p:txBody>
      </p:sp>
      <p:pic>
        <p:nvPicPr>
          <p:cNvPr id="100" name="Picture 99">
            <a:extLst>
              <a:ext uri="{FF2B5EF4-FFF2-40B4-BE49-F238E27FC236}">
                <a16:creationId xmlns:a16="http://schemas.microsoft.com/office/drawing/2014/main" id="{2D03040D-53E0-7303-408D-B355107DB3F7}"/>
              </a:ext>
            </a:extLst>
          </p:cNvPr>
          <p:cNvPicPr>
            <a:picLocks noChangeAspect="1"/>
          </p:cNvPicPr>
          <p:nvPr/>
        </p:nvPicPr>
        <p:blipFill>
          <a:blip r:embed="rId38"/>
          <a:stretch>
            <a:fillRect/>
          </a:stretch>
        </p:blipFill>
        <p:spPr>
          <a:xfrm>
            <a:off x="6347094" y="4419356"/>
            <a:ext cx="1483272" cy="1182909"/>
          </a:xfrm>
          <a:prstGeom prst="rect">
            <a:avLst/>
          </a:prstGeom>
        </p:spPr>
      </p:pic>
      <p:pic>
        <p:nvPicPr>
          <p:cNvPr id="101" name="Picture 100">
            <a:extLst>
              <a:ext uri="{FF2B5EF4-FFF2-40B4-BE49-F238E27FC236}">
                <a16:creationId xmlns:a16="http://schemas.microsoft.com/office/drawing/2014/main" id="{69D08277-ECC7-C071-EFC1-A7076E4F9D89}"/>
              </a:ext>
            </a:extLst>
          </p:cNvPr>
          <p:cNvPicPr>
            <a:picLocks noChangeAspect="1"/>
          </p:cNvPicPr>
          <p:nvPr/>
        </p:nvPicPr>
        <p:blipFill>
          <a:blip r:embed="rId39"/>
          <a:stretch>
            <a:fillRect/>
          </a:stretch>
        </p:blipFill>
        <p:spPr>
          <a:xfrm>
            <a:off x="6191701" y="2140103"/>
            <a:ext cx="1576048" cy="1576048"/>
          </a:xfrm>
          <a:prstGeom prst="rect">
            <a:avLst/>
          </a:prstGeom>
        </p:spPr>
      </p:pic>
      <p:pic>
        <p:nvPicPr>
          <p:cNvPr id="102" name="Picture 101" descr="A metal object with a yellow strap&#10;&#10;Description automatically generated">
            <a:extLst>
              <a:ext uri="{FF2B5EF4-FFF2-40B4-BE49-F238E27FC236}">
                <a16:creationId xmlns:a16="http://schemas.microsoft.com/office/drawing/2014/main" id="{2528EF6D-A8D0-04E3-F750-8A75A28AB093}"/>
              </a:ext>
            </a:extLst>
          </p:cNvPr>
          <p:cNvPicPr>
            <a:picLocks noChangeAspect="1"/>
          </p:cNvPicPr>
          <p:nvPr/>
        </p:nvPicPr>
        <p:blipFill>
          <a:blip r:embed="rId40"/>
          <a:stretch>
            <a:fillRect/>
          </a:stretch>
        </p:blipFill>
        <p:spPr>
          <a:xfrm>
            <a:off x="7955565" y="4202405"/>
            <a:ext cx="3626835" cy="1989553"/>
          </a:xfrm>
          <a:prstGeom prst="rect">
            <a:avLst/>
          </a:prstGeom>
        </p:spPr>
      </p:pic>
      <p:pic>
        <p:nvPicPr>
          <p:cNvPr id="103" name="Picture 102" descr="A close-up of several metal containers&#10;&#10;Description automatically generated">
            <a:extLst>
              <a:ext uri="{FF2B5EF4-FFF2-40B4-BE49-F238E27FC236}">
                <a16:creationId xmlns:a16="http://schemas.microsoft.com/office/drawing/2014/main" id="{B61D8DB6-2025-6D54-9F53-2381B6FF6008}"/>
              </a:ext>
            </a:extLst>
          </p:cNvPr>
          <p:cNvPicPr>
            <a:picLocks noChangeAspect="1"/>
          </p:cNvPicPr>
          <p:nvPr/>
        </p:nvPicPr>
        <p:blipFill>
          <a:blip r:embed="rId41"/>
          <a:stretch>
            <a:fillRect/>
          </a:stretch>
        </p:blipFill>
        <p:spPr>
          <a:xfrm>
            <a:off x="7955565" y="1992607"/>
            <a:ext cx="3626836" cy="1968270"/>
          </a:xfrm>
          <a:prstGeom prst="rect">
            <a:avLst/>
          </a:prstGeom>
        </p:spPr>
      </p:pic>
      <p:pic>
        <p:nvPicPr>
          <p:cNvPr id="104" name="Picture 103">
            <a:extLst>
              <a:ext uri="{FF2B5EF4-FFF2-40B4-BE49-F238E27FC236}">
                <a16:creationId xmlns:a16="http://schemas.microsoft.com/office/drawing/2014/main" id="{87084AA9-AC14-1570-52A8-DD6C6B5E7CF5}"/>
              </a:ext>
            </a:extLst>
          </p:cNvPr>
          <p:cNvPicPr>
            <a:picLocks noChangeAspect="1"/>
          </p:cNvPicPr>
          <p:nvPr/>
        </p:nvPicPr>
        <p:blipFill>
          <a:blip r:embed="rId33"/>
          <a:stretch>
            <a:fillRect/>
          </a:stretch>
        </p:blipFill>
        <p:spPr>
          <a:xfrm>
            <a:off x="5931187" y="2420971"/>
            <a:ext cx="1236412" cy="896545"/>
          </a:xfrm>
          <a:prstGeom prst="rect">
            <a:avLst/>
          </a:prstGeom>
        </p:spPr>
      </p:pic>
      <p:pic>
        <p:nvPicPr>
          <p:cNvPr id="105" name="Picture 104">
            <a:extLst>
              <a:ext uri="{FF2B5EF4-FFF2-40B4-BE49-F238E27FC236}">
                <a16:creationId xmlns:a16="http://schemas.microsoft.com/office/drawing/2014/main" id="{2C98B122-A15C-F372-4739-C33735BAE078}"/>
              </a:ext>
            </a:extLst>
          </p:cNvPr>
          <p:cNvPicPr>
            <a:picLocks noChangeAspect="1"/>
          </p:cNvPicPr>
          <p:nvPr/>
        </p:nvPicPr>
        <p:blipFill>
          <a:blip r:embed="rId34"/>
          <a:stretch>
            <a:fillRect/>
          </a:stretch>
        </p:blipFill>
        <p:spPr>
          <a:xfrm>
            <a:off x="7179059" y="2387100"/>
            <a:ext cx="1097951" cy="950465"/>
          </a:xfrm>
          <a:prstGeom prst="rect">
            <a:avLst/>
          </a:prstGeom>
        </p:spPr>
      </p:pic>
      <p:pic>
        <p:nvPicPr>
          <p:cNvPr id="106" name="Picture 105">
            <a:extLst>
              <a:ext uri="{FF2B5EF4-FFF2-40B4-BE49-F238E27FC236}">
                <a16:creationId xmlns:a16="http://schemas.microsoft.com/office/drawing/2014/main" id="{40E6CDEE-6E26-EFFF-3550-9FC659D24CA6}"/>
              </a:ext>
            </a:extLst>
          </p:cNvPr>
          <p:cNvPicPr>
            <a:picLocks noChangeAspect="1"/>
          </p:cNvPicPr>
          <p:nvPr/>
        </p:nvPicPr>
        <p:blipFill>
          <a:blip r:embed="rId35"/>
          <a:stretch>
            <a:fillRect/>
          </a:stretch>
        </p:blipFill>
        <p:spPr>
          <a:xfrm>
            <a:off x="7324976" y="3588717"/>
            <a:ext cx="885608" cy="1296402"/>
          </a:xfrm>
          <a:prstGeom prst="rect">
            <a:avLst/>
          </a:prstGeom>
        </p:spPr>
      </p:pic>
      <p:pic>
        <p:nvPicPr>
          <p:cNvPr id="107" name="Picture 106">
            <a:extLst>
              <a:ext uri="{FF2B5EF4-FFF2-40B4-BE49-F238E27FC236}">
                <a16:creationId xmlns:a16="http://schemas.microsoft.com/office/drawing/2014/main" id="{4B9DCF58-5824-0639-93D4-A7BC4CF40019}"/>
              </a:ext>
            </a:extLst>
          </p:cNvPr>
          <p:cNvPicPr>
            <a:picLocks noChangeAspect="1"/>
          </p:cNvPicPr>
          <p:nvPr/>
        </p:nvPicPr>
        <p:blipFill>
          <a:blip r:embed="rId36"/>
          <a:stretch>
            <a:fillRect/>
          </a:stretch>
        </p:blipFill>
        <p:spPr>
          <a:xfrm>
            <a:off x="6166016" y="3618126"/>
            <a:ext cx="947220" cy="1177335"/>
          </a:xfrm>
          <a:prstGeom prst="rect">
            <a:avLst/>
          </a:prstGeom>
        </p:spPr>
      </p:pic>
      <p:sp>
        <p:nvSpPr>
          <p:cNvPr id="108" name="Rectangle 107">
            <a:extLst>
              <a:ext uri="{FF2B5EF4-FFF2-40B4-BE49-F238E27FC236}">
                <a16:creationId xmlns:a16="http://schemas.microsoft.com/office/drawing/2014/main" id="{4926DC06-32C9-2C8A-F175-5AD753B574BE}"/>
              </a:ext>
            </a:extLst>
          </p:cNvPr>
          <p:cNvSpPr/>
          <p:nvPr/>
        </p:nvSpPr>
        <p:spPr>
          <a:xfrm>
            <a:off x="8757854" y="1113180"/>
            <a:ext cx="3439144" cy="2522206"/>
          </a:xfrm>
          <a:prstGeom prst="rect">
            <a:avLst/>
          </a:prstGeom>
          <a:noFill/>
          <a:ln w="28575" cmpd="dbl">
            <a:noFill/>
            <a:prstDash val="solid"/>
          </a:ln>
        </p:spPr>
        <p:style>
          <a:lnRef idx="2">
            <a:schemeClr val="accent1">
              <a:shade val="15000"/>
            </a:schemeClr>
          </a:lnRef>
          <a:fillRef idx="1">
            <a:schemeClr val="accent1"/>
          </a:fillRef>
          <a:effectRef idx="0">
            <a:schemeClr val="accent1"/>
          </a:effectRef>
          <a:fontRef idx="minor">
            <a:schemeClr val="lt1"/>
          </a:fontRef>
        </p:style>
        <p:txBody>
          <a:bodyPr rtlCol="0" anchor="t"/>
          <a:lstStyle/>
          <a:p>
            <a:pPr marL="285750" indent="-285750">
              <a:buFont typeface="Arial" panose="020B0604020202020204" pitchFamily="34" charset="0"/>
              <a:buChar char="•"/>
            </a:pPr>
            <a:r>
              <a:rPr lang="en-US" sz="1600" dirty="0">
                <a:solidFill>
                  <a:srgbClr val="000000"/>
                </a:solidFill>
              </a:rPr>
              <a:t>Site preparation</a:t>
            </a:r>
          </a:p>
          <a:p>
            <a:pPr marL="285750" indent="-285750">
              <a:buFont typeface="Arial" panose="020B0604020202020204" pitchFamily="34" charset="0"/>
              <a:buChar char="•"/>
            </a:pPr>
            <a:r>
              <a:rPr lang="en-US" sz="1600" dirty="0">
                <a:solidFill>
                  <a:srgbClr val="000000"/>
                </a:solidFill>
              </a:rPr>
              <a:t>Equipment inspection</a:t>
            </a:r>
          </a:p>
          <a:p>
            <a:pPr marL="285750" indent="-285750">
              <a:buFont typeface="Arial" panose="020B0604020202020204" pitchFamily="34" charset="0"/>
              <a:buChar char="•"/>
            </a:pPr>
            <a:r>
              <a:rPr lang="en-US" sz="1600" dirty="0">
                <a:solidFill>
                  <a:srgbClr val="000000"/>
                </a:solidFill>
              </a:rPr>
              <a:t>Installation of external supports</a:t>
            </a:r>
          </a:p>
          <a:p>
            <a:pPr marL="285750" indent="-285750">
              <a:buFont typeface="Arial" panose="020B0604020202020204" pitchFamily="34" charset="0"/>
              <a:buChar char="•"/>
            </a:pPr>
            <a:r>
              <a:rPr lang="en-US" sz="1600" dirty="0">
                <a:solidFill>
                  <a:srgbClr val="000000"/>
                </a:solidFill>
              </a:rPr>
              <a:t>Final positioning and connection of VB</a:t>
            </a:r>
          </a:p>
          <a:p>
            <a:pPr marL="285750" indent="-285750">
              <a:buFont typeface="Arial" panose="020B0604020202020204" pitchFamily="34" charset="0"/>
              <a:buChar char="•"/>
            </a:pPr>
            <a:r>
              <a:rPr lang="en-US" sz="1600" dirty="0">
                <a:solidFill>
                  <a:srgbClr val="000000"/>
                </a:solidFill>
              </a:rPr>
              <a:t>Final positioning and connection of TL</a:t>
            </a:r>
          </a:p>
          <a:p>
            <a:pPr marL="285750" indent="-285750">
              <a:buFont typeface="Arial" panose="020B0604020202020204" pitchFamily="34" charset="0"/>
              <a:buChar char="•"/>
            </a:pPr>
            <a:r>
              <a:rPr lang="en-US" sz="1600" dirty="0">
                <a:solidFill>
                  <a:srgbClr val="000000"/>
                </a:solidFill>
              </a:rPr>
              <a:t>Continuity control</a:t>
            </a:r>
          </a:p>
          <a:p>
            <a:endParaRPr lang="en-US" sz="1600" dirty="0">
              <a:solidFill>
                <a:srgbClr val="000000"/>
              </a:solidFill>
            </a:endParaRPr>
          </a:p>
          <a:p>
            <a:pPr marL="285750" indent="-285750">
              <a:buFont typeface="Arial" panose="020B0604020202020204" pitchFamily="34" charset="0"/>
              <a:buChar char="•"/>
            </a:pPr>
            <a:endParaRPr lang="en-GB" sz="1600" dirty="0">
              <a:solidFill>
                <a:srgbClr val="000000"/>
              </a:solidFill>
            </a:endParaRPr>
          </a:p>
        </p:txBody>
      </p:sp>
      <p:sp>
        <p:nvSpPr>
          <p:cNvPr id="109" name="Rectangle 108">
            <a:extLst>
              <a:ext uri="{FF2B5EF4-FFF2-40B4-BE49-F238E27FC236}">
                <a16:creationId xmlns:a16="http://schemas.microsoft.com/office/drawing/2014/main" id="{117DF411-2B8F-17D7-BAF6-C5FF5BF9403E}"/>
              </a:ext>
            </a:extLst>
          </p:cNvPr>
          <p:cNvSpPr/>
          <p:nvPr/>
        </p:nvSpPr>
        <p:spPr>
          <a:xfrm>
            <a:off x="8751312" y="1102189"/>
            <a:ext cx="3343408" cy="2522206"/>
          </a:xfrm>
          <a:prstGeom prst="rect">
            <a:avLst/>
          </a:prstGeom>
          <a:noFill/>
          <a:ln w="28575" cmpd="dbl">
            <a:noFill/>
            <a:prstDash val="solid"/>
          </a:ln>
        </p:spPr>
        <p:style>
          <a:lnRef idx="2">
            <a:schemeClr val="accent1">
              <a:shade val="15000"/>
            </a:schemeClr>
          </a:lnRef>
          <a:fillRef idx="1">
            <a:schemeClr val="accent1"/>
          </a:fillRef>
          <a:effectRef idx="0">
            <a:schemeClr val="accent1"/>
          </a:effectRef>
          <a:fontRef idx="minor">
            <a:schemeClr val="lt1"/>
          </a:fontRef>
        </p:style>
        <p:txBody>
          <a:bodyPr rtlCol="0" anchor="t"/>
          <a:lstStyle/>
          <a:p>
            <a:pPr marL="285750" indent="-285750">
              <a:buFont typeface="Arial" panose="020B0604020202020204" pitchFamily="34" charset="0"/>
              <a:buChar char="•"/>
            </a:pPr>
            <a:r>
              <a:rPr lang="en-US" sz="1600" dirty="0">
                <a:solidFill>
                  <a:srgbClr val="000000"/>
                </a:solidFill>
              </a:rPr>
              <a:t>Helium leak test (from atm. to vacuum)</a:t>
            </a:r>
          </a:p>
          <a:p>
            <a:pPr marL="285750" indent="-285750">
              <a:buFont typeface="Arial" panose="020B0604020202020204" pitchFamily="34" charset="0"/>
              <a:buChar char="•"/>
            </a:pPr>
            <a:r>
              <a:rPr lang="en-US" sz="1600" dirty="0">
                <a:solidFill>
                  <a:srgbClr val="000000"/>
                </a:solidFill>
              </a:rPr>
              <a:t>Purge/flushing of pipes</a:t>
            </a:r>
          </a:p>
          <a:p>
            <a:pPr marL="285750" indent="-285750">
              <a:buFont typeface="Arial" panose="020B0604020202020204" pitchFamily="34" charset="0"/>
              <a:buChar char="•"/>
            </a:pPr>
            <a:r>
              <a:rPr lang="en-US" sz="1600" dirty="0">
                <a:solidFill>
                  <a:srgbClr val="000000"/>
                </a:solidFill>
              </a:rPr>
              <a:t>Helium leak test + pressure test (from process side to vacuum @ MAWP, </a:t>
            </a:r>
            <a:r>
              <a:rPr lang="en-US" sz="1600" dirty="0" err="1">
                <a:solidFill>
                  <a:srgbClr val="000000"/>
                </a:solidFill>
              </a:rPr>
              <a:t>T</a:t>
            </a:r>
            <a:r>
              <a:rPr lang="en-US" sz="1600" baseline="-25000" dirty="0" err="1">
                <a:solidFill>
                  <a:srgbClr val="000000"/>
                </a:solidFill>
              </a:rPr>
              <a:t>amb</a:t>
            </a:r>
            <a:r>
              <a:rPr lang="en-US" sz="1600" dirty="0">
                <a:solidFill>
                  <a:srgbClr val="000000"/>
                </a:solidFill>
              </a:rPr>
              <a:t>)</a:t>
            </a:r>
          </a:p>
          <a:p>
            <a:endParaRPr lang="en-US" sz="1600" dirty="0">
              <a:solidFill>
                <a:srgbClr val="000000"/>
              </a:solidFill>
            </a:endParaRPr>
          </a:p>
          <a:p>
            <a:pPr marL="285750" indent="-285750">
              <a:buFont typeface="Arial" panose="020B0604020202020204" pitchFamily="34" charset="0"/>
              <a:buChar char="•"/>
            </a:pPr>
            <a:endParaRPr lang="en-GB" sz="1600" dirty="0">
              <a:solidFill>
                <a:srgbClr val="000000"/>
              </a:solidFill>
            </a:endParaRPr>
          </a:p>
        </p:txBody>
      </p:sp>
      <p:sp>
        <p:nvSpPr>
          <p:cNvPr id="110" name="Rectangle 109">
            <a:extLst>
              <a:ext uri="{FF2B5EF4-FFF2-40B4-BE49-F238E27FC236}">
                <a16:creationId xmlns:a16="http://schemas.microsoft.com/office/drawing/2014/main" id="{17AEB8C3-0099-3304-94C1-5832057E5553}"/>
              </a:ext>
            </a:extLst>
          </p:cNvPr>
          <p:cNvSpPr/>
          <p:nvPr/>
        </p:nvSpPr>
        <p:spPr>
          <a:xfrm>
            <a:off x="5830486" y="1108548"/>
            <a:ext cx="2823274" cy="929981"/>
          </a:xfrm>
          <a:prstGeom prst="rect">
            <a:avLst/>
          </a:prstGeom>
          <a:noFill/>
          <a:ln w="28575" cmpd="dbl">
            <a:noFill/>
            <a:prstDash val="solid"/>
          </a:ln>
        </p:spPr>
        <p:style>
          <a:lnRef idx="2">
            <a:schemeClr val="accent1">
              <a:shade val="15000"/>
            </a:schemeClr>
          </a:lnRef>
          <a:fillRef idx="1">
            <a:schemeClr val="accent1"/>
          </a:fillRef>
          <a:effectRef idx="0">
            <a:schemeClr val="accent1"/>
          </a:effectRef>
          <a:fontRef idx="minor">
            <a:schemeClr val="lt1"/>
          </a:fontRef>
        </p:style>
        <p:txBody>
          <a:bodyPr rtlCol="0" anchor="t"/>
          <a:lstStyle/>
          <a:p>
            <a:pPr marL="285750" indent="-285750">
              <a:buFont typeface="Arial" panose="020B0604020202020204" pitchFamily="34" charset="0"/>
              <a:buChar char="•"/>
            </a:pPr>
            <a:r>
              <a:rPr lang="en-US" sz="1600" dirty="0">
                <a:solidFill>
                  <a:srgbClr val="000000"/>
                </a:solidFill>
              </a:rPr>
              <a:t>Witness installation</a:t>
            </a:r>
          </a:p>
          <a:p>
            <a:endParaRPr lang="en-US" sz="1600" dirty="0">
              <a:solidFill>
                <a:srgbClr val="000000"/>
              </a:solidFill>
            </a:endParaRPr>
          </a:p>
          <a:p>
            <a:pPr marL="285750" indent="-285750">
              <a:buFont typeface="Arial" panose="020B0604020202020204" pitchFamily="34" charset="0"/>
              <a:buChar char="•"/>
            </a:pPr>
            <a:endParaRPr lang="en-GB" sz="1600" dirty="0">
              <a:solidFill>
                <a:srgbClr val="000000"/>
              </a:solidFill>
            </a:endParaRPr>
          </a:p>
        </p:txBody>
      </p:sp>
      <p:sp>
        <p:nvSpPr>
          <p:cNvPr id="111" name="Rectangle 110">
            <a:extLst>
              <a:ext uri="{FF2B5EF4-FFF2-40B4-BE49-F238E27FC236}">
                <a16:creationId xmlns:a16="http://schemas.microsoft.com/office/drawing/2014/main" id="{BA19B98A-D294-163F-F93A-D34353097D63}"/>
              </a:ext>
            </a:extLst>
          </p:cNvPr>
          <p:cNvSpPr/>
          <p:nvPr/>
        </p:nvSpPr>
        <p:spPr>
          <a:xfrm>
            <a:off x="5832129" y="1117522"/>
            <a:ext cx="2063812" cy="929981"/>
          </a:xfrm>
          <a:prstGeom prst="rect">
            <a:avLst/>
          </a:prstGeom>
          <a:noFill/>
          <a:ln w="28575" cmpd="dbl">
            <a:noFill/>
            <a:prstDash val="solid"/>
          </a:ln>
        </p:spPr>
        <p:style>
          <a:lnRef idx="2">
            <a:schemeClr val="accent1">
              <a:shade val="15000"/>
            </a:schemeClr>
          </a:lnRef>
          <a:fillRef idx="1">
            <a:schemeClr val="accent1"/>
          </a:fillRef>
          <a:effectRef idx="0">
            <a:schemeClr val="accent1"/>
          </a:effectRef>
          <a:fontRef idx="minor">
            <a:schemeClr val="lt1"/>
          </a:fontRef>
        </p:style>
        <p:txBody>
          <a:bodyPr rtlCol="0" anchor="t"/>
          <a:lstStyle/>
          <a:p>
            <a:pPr marL="285750" indent="-285750">
              <a:buFont typeface="Arial" panose="020B0604020202020204" pitchFamily="34" charset="0"/>
              <a:buChar char="•"/>
            </a:pPr>
            <a:r>
              <a:rPr lang="en-US" sz="1600" dirty="0">
                <a:solidFill>
                  <a:srgbClr val="000000"/>
                </a:solidFill>
              </a:rPr>
              <a:t>Witness WAT</a:t>
            </a:r>
          </a:p>
          <a:p>
            <a:endParaRPr lang="en-US" sz="1600" dirty="0">
              <a:solidFill>
                <a:srgbClr val="000000"/>
              </a:solidFill>
            </a:endParaRPr>
          </a:p>
          <a:p>
            <a:pPr marL="285750" indent="-285750">
              <a:buFont typeface="Arial" panose="020B0604020202020204" pitchFamily="34" charset="0"/>
              <a:buChar char="•"/>
            </a:pPr>
            <a:endParaRPr lang="en-GB" sz="1600" dirty="0">
              <a:solidFill>
                <a:srgbClr val="000000"/>
              </a:solidFill>
            </a:endParaRPr>
          </a:p>
        </p:txBody>
      </p:sp>
      <p:sp>
        <p:nvSpPr>
          <p:cNvPr id="112" name="Rectangle 111">
            <a:extLst>
              <a:ext uri="{FF2B5EF4-FFF2-40B4-BE49-F238E27FC236}">
                <a16:creationId xmlns:a16="http://schemas.microsoft.com/office/drawing/2014/main" id="{E351F3C9-1BD1-53C1-D98D-D3FCA223F709}"/>
              </a:ext>
            </a:extLst>
          </p:cNvPr>
          <p:cNvSpPr/>
          <p:nvPr/>
        </p:nvSpPr>
        <p:spPr>
          <a:xfrm>
            <a:off x="8710426" y="1094100"/>
            <a:ext cx="3439144" cy="1894869"/>
          </a:xfrm>
          <a:prstGeom prst="rect">
            <a:avLst/>
          </a:prstGeom>
          <a:noFill/>
          <a:ln w="28575" cmpd="dbl">
            <a:noFill/>
            <a:prstDash val="solid"/>
          </a:ln>
        </p:spPr>
        <p:style>
          <a:lnRef idx="2">
            <a:schemeClr val="accent1">
              <a:shade val="15000"/>
            </a:schemeClr>
          </a:lnRef>
          <a:fillRef idx="1">
            <a:schemeClr val="accent1"/>
          </a:fillRef>
          <a:effectRef idx="0">
            <a:schemeClr val="accent1"/>
          </a:effectRef>
          <a:fontRef idx="minor">
            <a:schemeClr val="lt1"/>
          </a:fontRef>
        </p:style>
        <p:txBody>
          <a:bodyPr rtlCol="0" anchor="t"/>
          <a:lstStyle/>
          <a:p>
            <a:pPr marL="285750" indent="-285750">
              <a:buFont typeface="Arial" panose="020B0604020202020204" pitchFamily="34" charset="0"/>
              <a:buChar char="•"/>
            </a:pPr>
            <a:r>
              <a:rPr lang="en-US" sz="1600" dirty="0">
                <a:solidFill>
                  <a:srgbClr val="000000"/>
                </a:solidFill>
              </a:rPr>
              <a:t>As built 3D model</a:t>
            </a:r>
          </a:p>
          <a:p>
            <a:pPr marL="285750" indent="-285750">
              <a:buFont typeface="Arial" panose="020B0604020202020204" pitchFamily="34" charset="0"/>
              <a:buChar char="•"/>
            </a:pPr>
            <a:r>
              <a:rPr lang="en-US" sz="1600" dirty="0">
                <a:solidFill>
                  <a:srgbClr val="000000"/>
                </a:solidFill>
              </a:rPr>
              <a:t>Installation, inspection, control procedures</a:t>
            </a:r>
          </a:p>
          <a:p>
            <a:pPr marL="285750" indent="-285750">
              <a:buFont typeface="Arial" panose="020B0604020202020204" pitchFamily="34" charset="0"/>
              <a:buChar char="•"/>
            </a:pPr>
            <a:r>
              <a:rPr lang="en-US" sz="1600" dirty="0">
                <a:solidFill>
                  <a:srgbClr val="000000"/>
                </a:solidFill>
              </a:rPr>
              <a:t>Cleanliness work plan</a:t>
            </a:r>
          </a:p>
          <a:p>
            <a:pPr marL="285750" indent="-285750">
              <a:buFont typeface="Arial" panose="020B0604020202020204" pitchFamily="34" charset="0"/>
              <a:buChar char="•"/>
            </a:pPr>
            <a:r>
              <a:rPr lang="en-US" sz="1600" dirty="0">
                <a:solidFill>
                  <a:srgbClr val="000000"/>
                </a:solidFill>
              </a:rPr>
              <a:t>MIP for installation</a:t>
            </a:r>
          </a:p>
          <a:p>
            <a:pPr marL="285750" indent="-285750">
              <a:buFont typeface="Arial" panose="020B0604020202020204" pitchFamily="34" charset="0"/>
              <a:buChar char="•"/>
            </a:pPr>
            <a:r>
              <a:rPr lang="en-US" sz="1600" dirty="0">
                <a:solidFill>
                  <a:srgbClr val="000000"/>
                </a:solidFill>
              </a:rPr>
              <a:t>Welding plan for installation</a:t>
            </a:r>
          </a:p>
          <a:p>
            <a:endParaRPr lang="en-US" sz="1600" dirty="0">
              <a:solidFill>
                <a:srgbClr val="000000"/>
              </a:solidFill>
            </a:endParaRPr>
          </a:p>
          <a:p>
            <a:pPr marL="285750" indent="-285750">
              <a:buFont typeface="Arial" panose="020B0604020202020204" pitchFamily="34" charset="0"/>
              <a:buChar char="•"/>
            </a:pPr>
            <a:endParaRPr lang="en-GB" sz="1600" dirty="0">
              <a:solidFill>
                <a:srgbClr val="000000"/>
              </a:solidFill>
            </a:endParaRPr>
          </a:p>
        </p:txBody>
      </p:sp>
      <p:sp>
        <p:nvSpPr>
          <p:cNvPr id="113" name="Rectangle 112">
            <a:extLst>
              <a:ext uri="{FF2B5EF4-FFF2-40B4-BE49-F238E27FC236}">
                <a16:creationId xmlns:a16="http://schemas.microsoft.com/office/drawing/2014/main" id="{41CC3FEF-3330-AFBC-8E4B-9003CAB5C447}"/>
              </a:ext>
            </a:extLst>
          </p:cNvPr>
          <p:cNvSpPr/>
          <p:nvPr/>
        </p:nvSpPr>
        <p:spPr>
          <a:xfrm>
            <a:off x="5810973" y="1108548"/>
            <a:ext cx="3147900" cy="1894869"/>
          </a:xfrm>
          <a:prstGeom prst="rect">
            <a:avLst/>
          </a:prstGeom>
          <a:noFill/>
          <a:ln w="28575" cmpd="dbl">
            <a:noFill/>
            <a:prstDash val="solid"/>
          </a:ln>
        </p:spPr>
        <p:style>
          <a:lnRef idx="2">
            <a:schemeClr val="accent1">
              <a:shade val="15000"/>
            </a:schemeClr>
          </a:lnRef>
          <a:fillRef idx="1">
            <a:schemeClr val="accent1"/>
          </a:fillRef>
          <a:effectRef idx="0">
            <a:schemeClr val="accent1"/>
          </a:effectRef>
          <a:fontRef idx="minor">
            <a:schemeClr val="lt1"/>
          </a:fontRef>
        </p:style>
        <p:txBody>
          <a:bodyPr rtlCol="0" anchor="t"/>
          <a:lstStyle/>
          <a:p>
            <a:pPr marL="285750" indent="-285750">
              <a:buFont typeface="Arial" panose="020B0604020202020204" pitchFamily="34" charset="0"/>
              <a:buChar char="•"/>
            </a:pPr>
            <a:r>
              <a:rPr lang="en-US" sz="1600" dirty="0">
                <a:solidFill>
                  <a:srgbClr val="000000"/>
                </a:solidFill>
              </a:rPr>
              <a:t>Review and approval of IRR deliverables</a:t>
            </a:r>
          </a:p>
          <a:p>
            <a:pPr marL="285750" indent="-285750">
              <a:buFont typeface="Arial" panose="020B0604020202020204" pitchFamily="34" charset="0"/>
              <a:buChar char="•"/>
            </a:pPr>
            <a:endParaRPr lang="en-GB" sz="1600" dirty="0">
              <a:solidFill>
                <a:srgbClr val="000000"/>
              </a:solidFill>
            </a:endParaRPr>
          </a:p>
        </p:txBody>
      </p:sp>
      <p:pic>
        <p:nvPicPr>
          <p:cNvPr id="114" name="Picture 113">
            <a:extLst>
              <a:ext uri="{FF2B5EF4-FFF2-40B4-BE49-F238E27FC236}">
                <a16:creationId xmlns:a16="http://schemas.microsoft.com/office/drawing/2014/main" id="{685E1160-6842-3C5A-F96F-2300E6757691}"/>
              </a:ext>
            </a:extLst>
          </p:cNvPr>
          <p:cNvPicPr>
            <a:picLocks noChangeAspect="1"/>
          </p:cNvPicPr>
          <p:nvPr/>
        </p:nvPicPr>
        <p:blipFill>
          <a:blip r:embed="rId42"/>
          <a:stretch>
            <a:fillRect/>
          </a:stretch>
        </p:blipFill>
        <p:spPr>
          <a:xfrm>
            <a:off x="8378446" y="3149869"/>
            <a:ext cx="3269321" cy="3063918"/>
          </a:xfrm>
          <a:prstGeom prst="rect">
            <a:avLst/>
          </a:prstGeom>
        </p:spPr>
      </p:pic>
      <p:sp>
        <p:nvSpPr>
          <p:cNvPr id="115" name="Rectangle 114">
            <a:extLst>
              <a:ext uri="{FF2B5EF4-FFF2-40B4-BE49-F238E27FC236}">
                <a16:creationId xmlns:a16="http://schemas.microsoft.com/office/drawing/2014/main" id="{A663C09B-5E03-B2CF-903D-FC98A77D506A}"/>
              </a:ext>
            </a:extLst>
          </p:cNvPr>
          <p:cNvSpPr/>
          <p:nvPr/>
        </p:nvSpPr>
        <p:spPr>
          <a:xfrm>
            <a:off x="7616117" y="1105997"/>
            <a:ext cx="4533453" cy="2043872"/>
          </a:xfrm>
          <a:prstGeom prst="rect">
            <a:avLst/>
          </a:prstGeom>
          <a:noFill/>
          <a:ln w="28575" cmpd="dbl">
            <a:noFill/>
            <a:prstDash val="solid"/>
          </a:ln>
        </p:spPr>
        <p:style>
          <a:lnRef idx="2">
            <a:schemeClr val="accent1">
              <a:shade val="15000"/>
            </a:schemeClr>
          </a:lnRef>
          <a:fillRef idx="1">
            <a:schemeClr val="accent1"/>
          </a:fillRef>
          <a:effectRef idx="0">
            <a:schemeClr val="accent1"/>
          </a:effectRef>
          <a:fontRef idx="minor">
            <a:schemeClr val="lt1"/>
          </a:fontRef>
        </p:style>
        <p:txBody>
          <a:bodyPr rtlCol="0" anchor="t"/>
          <a:lstStyle/>
          <a:p>
            <a:pPr marL="285750" indent="-285750">
              <a:buFont typeface="Arial" panose="020B0604020202020204" pitchFamily="34" charset="0"/>
              <a:buChar char="•"/>
            </a:pPr>
            <a:r>
              <a:rPr lang="en-US" sz="1600" dirty="0">
                <a:solidFill>
                  <a:srgbClr val="000000"/>
                </a:solidFill>
              </a:rPr>
              <a:t>Equipment conditioning, sealing, protection</a:t>
            </a:r>
          </a:p>
          <a:p>
            <a:pPr marL="285750" indent="-285750">
              <a:buFont typeface="Arial" panose="020B0604020202020204" pitchFamily="34" charset="0"/>
              <a:buChar char="•"/>
            </a:pPr>
            <a:r>
              <a:rPr lang="en-US" sz="1600" dirty="0">
                <a:solidFill>
                  <a:srgbClr val="000000"/>
                </a:solidFill>
              </a:rPr>
              <a:t>Material handling, rigging/loading</a:t>
            </a:r>
          </a:p>
          <a:p>
            <a:pPr marL="285750" indent="-285750">
              <a:buFont typeface="Arial" panose="020B0604020202020204" pitchFamily="34" charset="0"/>
              <a:buChar char="•"/>
            </a:pPr>
            <a:r>
              <a:rPr lang="en-US" sz="1600" dirty="0">
                <a:solidFill>
                  <a:srgbClr val="000000"/>
                </a:solidFill>
              </a:rPr>
              <a:t>Installation of accelerometers</a:t>
            </a:r>
          </a:p>
          <a:p>
            <a:endParaRPr lang="en-US" sz="1600" dirty="0">
              <a:solidFill>
                <a:srgbClr val="000000"/>
              </a:solidFill>
            </a:endParaRPr>
          </a:p>
          <a:p>
            <a:pPr marL="285750" indent="-285750">
              <a:buFont typeface="Arial" panose="020B0604020202020204" pitchFamily="34" charset="0"/>
              <a:buChar char="•"/>
            </a:pPr>
            <a:endParaRPr lang="en-GB" sz="1600" dirty="0">
              <a:solidFill>
                <a:srgbClr val="000000"/>
              </a:solidFill>
            </a:endParaRPr>
          </a:p>
        </p:txBody>
      </p:sp>
      <p:pic>
        <p:nvPicPr>
          <p:cNvPr id="116" name="Picture 115">
            <a:extLst>
              <a:ext uri="{FF2B5EF4-FFF2-40B4-BE49-F238E27FC236}">
                <a16:creationId xmlns:a16="http://schemas.microsoft.com/office/drawing/2014/main" id="{37B96DE7-3FE5-030D-FDE5-EED5A9913E93}"/>
              </a:ext>
            </a:extLst>
          </p:cNvPr>
          <p:cNvPicPr>
            <a:picLocks noChangeAspect="1"/>
          </p:cNvPicPr>
          <p:nvPr/>
        </p:nvPicPr>
        <p:blipFill>
          <a:blip r:embed="rId43"/>
          <a:stretch>
            <a:fillRect/>
          </a:stretch>
        </p:blipFill>
        <p:spPr>
          <a:xfrm>
            <a:off x="7005462" y="2671067"/>
            <a:ext cx="3716274" cy="3572933"/>
          </a:xfrm>
          <a:prstGeom prst="rect">
            <a:avLst/>
          </a:prstGeom>
        </p:spPr>
      </p:pic>
      <p:sp>
        <p:nvSpPr>
          <p:cNvPr id="117" name="Rectangle 116">
            <a:extLst>
              <a:ext uri="{FF2B5EF4-FFF2-40B4-BE49-F238E27FC236}">
                <a16:creationId xmlns:a16="http://schemas.microsoft.com/office/drawing/2014/main" id="{0E902B82-0DC7-C3AF-F7BA-4C91A01979D6}"/>
              </a:ext>
            </a:extLst>
          </p:cNvPr>
          <p:cNvSpPr/>
          <p:nvPr/>
        </p:nvSpPr>
        <p:spPr>
          <a:xfrm>
            <a:off x="5881500" y="768911"/>
            <a:ext cx="1721527" cy="365125"/>
          </a:xfrm>
          <a:prstGeom prst="rect">
            <a:avLst/>
          </a:prstGeom>
          <a:noFill/>
          <a:ln w="28575" cmpd="dbl">
            <a:noFill/>
            <a:prstDash val="solid"/>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600" b="1" dirty="0">
                <a:solidFill>
                  <a:srgbClr val="7030A0"/>
                </a:solidFill>
              </a:rPr>
              <a:t>CERN</a:t>
            </a:r>
            <a:endParaRPr lang="en-GB" sz="1600" b="1" dirty="0">
              <a:solidFill>
                <a:srgbClr val="7030A0"/>
              </a:solidFill>
            </a:endParaRPr>
          </a:p>
        </p:txBody>
      </p:sp>
      <p:pic>
        <p:nvPicPr>
          <p:cNvPr id="118" name="Picture 117">
            <a:extLst>
              <a:ext uri="{FF2B5EF4-FFF2-40B4-BE49-F238E27FC236}">
                <a16:creationId xmlns:a16="http://schemas.microsoft.com/office/drawing/2014/main" id="{8943450B-6482-FEF7-CA27-A713D17736D8}"/>
              </a:ext>
            </a:extLst>
          </p:cNvPr>
          <p:cNvPicPr>
            <a:picLocks noChangeAspect="1"/>
          </p:cNvPicPr>
          <p:nvPr/>
        </p:nvPicPr>
        <p:blipFill>
          <a:blip r:embed="rId33"/>
          <a:stretch>
            <a:fillRect/>
          </a:stretch>
        </p:blipFill>
        <p:spPr>
          <a:xfrm>
            <a:off x="5936688" y="2026478"/>
            <a:ext cx="1236412" cy="896545"/>
          </a:xfrm>
          <a:prstGeom prst="rect">
            <a:avLst/>
          </a:prstGeom>
        </p:spPr>
      </p:pic>
      <p:pic>
        <p:nvPicPr>
          <p:cNvPr id="119" name="Picture 118">
            <a:extLst>
              <a:ext uri="{FF2B5EF4-FFF2-40B4-BE49-F238E27FC236}">
                <a16:creationId xmlns:a16="http://schemas.microsoft.com/office/drawing/2014/main" id="{6B816CAB-4BFE-7FB6-840C-841C06759DCD}"/>
              </a:ext>
            </a:extLst>
          </p:cNvPr>
          <p:cNvPicPr>
            <a:picLocks noChangeAspect="1"/>
          </p:cNvPicPr>
          <p:nvPr/>
        </p:nvPicPr>
        <p:blipFill>
          <a:blip r:embed="rId34"/>
          <a:stretch>
            <a:fillRect/>
          </a:stretch>
        </p:blipFill>
        <p:spPr>
          <a:xfrm>
            <a:off x="7184560" y="1992607"/>
            <a:ext cx="1097951" cy="950465"/>
          </a:xfrm>
          <a:prstGeom prst="rect">
            <a:avLst/>
          </a:prstGeom>
        </p:spPr>
      </p:pic>
      <p:pic>
        <p:nvPicPr>
          <p:cNvPr id="120" name="Picture 119">
            <a:extLst>
              <a:ext uri="{FF2B5EF4-FFF2-40B4-BE49-F238E27FC236}">
                <a16:creationId xmlns:a16="http://schemas.microsoft.com/office/drawing/2014/main" id="{F201316E-AD94-DAE3-C421-5C1C96B89A89}"/>
              </a:ext>
            </a:extLst>
          </p:cNvPr>
          <p:cNvPicPr>
            <a:picLocks noChangeAspect="1"/>
          </p:cNvPicPr>
          <p:nvPr/>
        </p:nvPicPr>
        <p:blipFill>
          <a:blip r:embed="rId35"/>
          <a:stretch>
            <a:fillRect/>
          </a:stretch>
        </p:blipFill>
        <p:spPr>
          <a:xfrm>
            <a:off x="7079830" y="3391213"/>
            <a:ext cx="885608" cy="1296402"/>
          </a:xfrm>
          <a:prstGeom prst="rect">
            <a:avLst/>
          </a:prstGeom>
        </p:spPr>
      </p:pic>
      <p:pic>
        <p:nvPicPr>
          <p:cNvPr id="121" name="Picture 120">
            <a:extLst>
              <a:ext uri="{FF2B5EF4-FFF2-40B4-BE49-F238E27FC236}">
                <a16:creationId xmlns:a16="http://schemas.microsoft.com/office/drawing/2014/main" id="{AEF1D8BB-C927-FA55-FDAF-BB244D8CFD2D}"/>
              </a:ext>
            </a:extLst>
          </p:cNvPr>
          <p:cNvPicPr>
            <a:picLocks noChangeAspect="1"/>
          </p:cNvPicPr>
          <p:nvPr/>
        </p:nvPicPr>
        <p:blipFill>
          <a:blip r:embed="rId36"/>
          <a:stretch>
            <a:fillRect/>
          </a:stretch>
        </p:blipFill>
        <p:spPr>
          <a:xfrm>
            <a:off x="5920870" y="3420622"/>
            <a:ext cx="947220" cy="1177335"/>
          </a:xfrm>
          <a:prstGeom prst="rect">
            <a:avLst/>
          </a:prstGeom>
        </p:spPr>
      </p:pic>
      <p:pic>
        <p:nvPicPr>
          <p:cNvPr id="122" name="Picture 121">
            <a:extLst>
              <a:ext uri="{FF2B5EF4-FFF2-40B4-BE49-F238E27FC236}">
                <a16:creationId xmlns:a16="http://schemas.microsoft.com/office/drawing/2014/main" id="{2D83B60F-9A87-4748-EED2-6B3BFACD851C}"/>
              </a:ext>
            </a:extLst>
          </p:cNvPr>
          <p:cNvPicPr>
            <a:picLocks noChangeAspect="1"/>
          </p:cNvPicPr>
          <p:nvPr/>
        </p:nvPicPr>
        <p:blipFill>
          <a:blip r:embed="rId44"/>
          <a:stretch>
            <a:fillRect/>
          </a:stretch>
        </p:blipFill>
        <p:spPr>
          <a:xfrm>
            <a:off x="7486102" y="2847331"/>
            <a:ext cx="3501646" cy="3242584"/>
          </a:xfrm>
          <a:prstGeom prst="rect">
            <a:avLst/>
          </a:prstGeom>
        </p:spPr>
      </p:pic>
    </p:spTree>
    <p:extLst>
      <p:ext uri="{BB962C8B-B14F-4D97-AF65-F5344CB8AC3E}">
        <p14:creationId xmlns:p14="http://schemas.microsoft.com/office/powerpoint/2010/main" val="12886317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mph" presetSubtype="1" nodeType="clickEffect">
                                  <p:stCondLst>
                                    <p:cond delay="0"/>
                                  </p:stCondLst>
                                  <p:childTnLst>
                                    <p:set>
                                      <p:cBhvr>
                                        <p:cTn id="10" dur="indefinite"/>
                                        <p:tgtEl>
                                          <p:spTgt spid="8"/>
                                        </p:tgtEl>
                                        <p:attrNameLst>
                                          <p:attrName>fillcolor</p:attrName>
                                        </p:attrNameLst>
                                      </p:cBhvr>
                                      <p:to>
                                        <p:clrVal>
                                          <a:srgbClr val="FFFF00"/>
                                        </p:clrVal>
                                      </p:to>
                                    </p:set>
                                    <p:set>
                                      <p:cBhvr>
                                        <p:cTn id="11" dur="indefinite"/>
                                        <p:tgtEl>
                                          <p:spTgt spid="8"/>
                                        </p:tgtEl>
                                        <p:attrNameLst>
                                          <p:attrName>fill.type</p:attrName>
                                        </p:attrNameLst>
                                      </p:cBhvr>
                                      <p:to>
                                        <p:strVal val="solid"/>
                                      </p:to>
                                    </p:set>
                                    <p:set>
                                      <p:cBhvr>
                                        <p:cTn id="12" dur="indefinite"/>
                                        <p:tgtEl>
                                          <p:spTgt spid="8"/>
                                        </p:tgtEl>
                                        <p:attrNameLst>
                                          <p:attrName>fill.on</p:attrName>
                                        </p:attrNameLst>
                                      </p:cBhvr>
                                      <p:to>
                                        <p:strVal val="tru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11"/>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42"/>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9"/>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mph" presetSubtype="1" nodeType="clickEffect">
                                  <p:stCondLst>
                                    <p:cond delay="0"/>
                                  </p:stCondLst>
                                  <p:childTnLst>
                                    <p:set>
                                      <p:cBhvr>
                                        <p:cTn id="24" dur="indefinite"/>
                                        <p:tgtEl>
                                          <p:spTgt spid="8"/>
                                        </p:tgtEl>
                                        <p:attrNameLst>
                                          <p:attrName>fillcolor</p:attrName>
                                        </p:attrNameLst>
                                      </p:cBhvr>
                                      <p:to>
                                        <p:clrVal>
                                          <a:schemeClr val="bg1"/>
                                        </p:clrVal>
                                      </p:to>
                                    </p:set>
                                    <p:set>
                                      <p:cBhvr>
                                        <p:cTn id="25" dur="indefinite"/>
                                        <p:tgtEl>
                                          <p:spTgt spid="8"/>
                                        </p:tgtEl>
                                        <p:attrNameLst>
                                          <p:attrName>fill.type</p:attrName>
                                        </p:attrNameLst>
                                      </p:cBhvr>
                                      <p:to>
                                        <p:strVal val="solid"/>
                                      </p:to>
                                    </p:set>
                                    <p:set>
                                      <p:cBhvr>
                                        <p:cTn id="26" dur="indefinite"/>
                                        <p:tgtEl>
                                          <p:spTgt spid="8"/>
                                        </p:tgtEl>
                                        <p:attrNameLst>
                                          <p:attrName>fill.on</p:attrName>
                                        </p:attrNameLst>
                                      </p:cBhvr>
                                      <p:to>
                                        <p:strVal val="true"/>
                                      </p:to>
                                    </p:set>
                                  </p:childTnLst>
                                </p:cTn>
                              </p:par>
                              <p:par>
                                <p:cTn id="27" presetID="1" presetClass="emph" presetSubtype="1" nodeType="withEffect">
                                  <p:stCondLst>
                                    <p:cond delay="0"/>
                                  </p:stCondLst>
                                  <p:childTnLst>
                                    <p:set>
                                      <p:cBhvr>
                                        <p:cTn id="28" dur="indefinite"/>
                                        <p:tgtEl>
                                          <p:spTgt spid="9"/>
                                        </p:tgtEl>
                                        <p:attrNameLst>
                                          <p:attrName>fillcolor</p:attrName>
                                        </p:attrNameLst>
                                      </p:cBhvr>
                                      <p:to>
                                        <p:clrVal>
                                          <a:srgbClr val="FFFF00"/>
                                        </p:clrVal>
                                      </p:to>
                                    </p:set>
                                    <p:set>
                                      <p:cBhvr>
                                        <p:cTn id="29" dur="indefinite"/>
                                        <p:tgtEl>
                                          <p:spTgt spid="9"/>
                                        </p:tgtEl>
                                        <p:attrNameLst>
                                          <p:attrName>fill.type</p:attrName>
                                        </p:attrNameLst>
                                      </p:cBhvr>
                                      <p:to>
                                        <p:strVal val="solid"/>
                                      </p:to>
                                    </p:set>
                                    <p:set>
                                      <p:cBhvr>
                                        <p:cTn id="30" dur="indefinite"/>
                                        <p:tgtEl>
                                          <p:spTgt spid="9"/>
                                        </p:tgtEl>
                                        <p:attrNameLst>
                                          <p:attrName>fill.on</p:attrName>
                                        </p:attrNameLst>
                                      </p:cBhvr>
                                      <p:to>
                                        <p:strVal val="tru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52"/>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53"/>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64">
                                            <p:txEl>
                                              <p:pRg st="0" end="0"/>
                                            </p:txEl>
                                          </p:spTgt>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nodeType="clickEffect">
                                  <p:stCondLst>
                                    <p:cond delay="0"/>
                                  </p:stCondLst>
                                  <p:childTnLst>
                                    <p:set>
                                      <p:cBhvr>
                                        <p:cTn id="44" dur="1" fill="hold">
                                          <p:stCondLst>
                                            <p:cond delay="0"/>
                                          </p:stCondLst>
                                        </p:cTn>
                                        <p:tgtEl>
                                          <p:spTgt spid="57"/>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nodeType="clickEffect">
                                  <p:stCondLst>
                                    <p:cond delay="0"/>
                                  </p:stCondLst>
                                  <p:childTnLst>
                                    <p:set>
                                      <p:cBhvr>
                                        <p:cTn id="48" dur="1" fill="hold">
                                          <p:stCondLst>
                                            <p:cond delay="0"/>
                                          </p:stCondLst>
                                        </p:cTn>
                                        <p:tgtEl>
                                          <p:spTgt spid="60"/>
                                        </p:tgtEl>
                                        <p:attrNameLst>
                                          <p:attrName>style.visibility</p:attrName>
                                        </p:attrNameLst>
                                      </p:cBhvr>
                                      <p:to>
                                        <p:strVal val="visible"/>
                                      </p:to>
                                    </p:set>
                                  </p:childTnLst>
                                </p:cTn>
                              </p:par>
                            </p:childTnLst>
                          </p:cTn>
                        </p:par>
                      </p:childTnLst>
                    </p:cTn>
                  </p:par>
                  <p:par>
                    <p:cTn id="49" fill="hold">
                      <p:stCondLst>
                        <p:cond delay="indefinite"/>
                      </p:stCondLst>
                      <p:childTnLst>
                        <p:par>
                          <p:cTn id="50" fill="hold">
                            <p:stCondLst>
                              <p:cond delay="0"/>
                            </p:stCondLst>
                            <p:childTnLst>
                              <p:par>
                                <p:cTn id="51" presetID="1" presetClass="entr" presetSubtype="0" fill="hold" nodeType="clickEffect">
                                  <p:stCondLst>
                                    <p:cond delay="0"/>
                                  </p:stCondLst>
                                  <p:childTnLst>
                                    <p:set>
                                      <p:cBhvr>
                                        <p:cTn id="52" dur="1" fill="hold">
                                          <p:stCondLst>
                                            <p:cond delay="0"/>
                                          </p:stCondLst>
                                        </p:cTn>
                                        <p:tgtEl>
                                          <p:spTgt spid="62"/>
                                        </p:tgtEl>
                                        <p:attrNameLst>
                                          <p:attrName>style.visibility</p:attrName>
                                        </p:attrNameLst>
                                      </p:cBhvr>
                                      <p:to>
                                        <p:strVal val="visible"/>
                                      </p:to>
                                    </p:set>
                                  </p:childTnLst>
                                </p:cTn>
                              </p:par>
                            </p:childTnLst>
                          </p:cTn>
                        </p:par>
                      </p:childTnLst>
                    </p:cTn>
                  </p:par>
                  <p:par>
                    <p:cTn id="53" fill="hold">
                      <p:stCondLst>
                        <p:cond delay="indefinite"/>
                      </p:stCondLst>
                      <p:childTnLst>
                        <p:par>
                          <p:cTn id="54" fill="hold">
                            <p:stCondLst>
                              <p:cond delay="0"/>
                            </p:stCondLst>
                            <p:childTnLst>
                              <p:par>
                                <p:cTn id="55" presetID="9" presetClass="emph" presetSubtype="0" nodeType="clickEffect">
                                  <p:stCondLst>
                                    <p:cond delay="0"/>
                                  </p:stCondLst>
                                  <p:childTnLst>
                                    <p:set>
                                      <p:cBhvr>
                                        <p:cTn id="56" dur="indefinite"/>
                                        <p:tgtEl>
                                          <p:spTgt spid="53"/>
                                        </p:tgtEl>
                                        <p:attrNameLst>
                                          <p:attrName>style.opacity</p:attrName>
                                        </p:attrNameLst>
                                      </p:cBhvr>
                                      <p:to>
                                        <p:strVal val="0.15"/>
                                      </p:to>
                                    </p:set>
                                    <p:animEffect filter="image" prLst="opacity: 0.15">
                                      <p:cBhvr rctx="IE">
                                        <p:cTn id="57" dur="indefinite"/>
                                        <p:tgtEl>
                                          <p:spTgt spid="53"/>
                                        </p:tgtEl>
                                      </p:cBhvr>
                                    </p:animEffect>
                                  </p:childTnLst>
                                </p:cTn>
                              </p:par>
                              <p:par>
                                <p:cTn id="58" presetID="9" presetClass="emph" presetSubtype="0" nodeType="withEffect">
                                  <p:stCondLst>
                                    <p:cond delay="0"/>
                                  </p:stCondLst>
                                  <p:childTnLst>
                                    <p:set>
                                      <p:cBhvr>
                                        <p:cTn id="59" dur="indefinite"/>
                                        <p:tgtEl>
                                          <p:spTgt spid="57"/>
                                        </p:tgtEl>
                                        <p:attrNameLst>
                                          <p:attrName>style.opacity</p:attrName>
                                        </p:attrNameLst>
                                      </p:cBhvr>
                                      <p:to>
                                        <p:strVal val="0.15"/>
                                      </p:to>
                                    </p:set>
                                    <p:animEffect filter="image" prLst="opacity: 0.15">
                                      <p:cBhvr rctx="IE">
                                        <p:cTn id="60" dur="indefinite"/>
                                        <p:tgtEl>
                                          <p:spTgt spid="57"/>
                                        </p:tgtEl>
                                      </p:cBhvr>
                                    </p:animEffect>
                                  </p:childTnLst>
                                </p:cTn>
                              </p:par>
                              <p:par>
                                <p:cTn id="61" presetID="9" presetClass="emph" presetSubtype="0" nodeType="withEffect">
                                  <p:stCondLst>
                                    <p:cond delay="0"/>
                                  </p:stCondLst>
                                  <p:childTnLst>
                                    <p:set>
                                      <p:cBhvr>
                                        <p:cTn id="62" dur="indefinite"/>
                                        <p:tgtEl>
                                          <p:spTgt spid="60"/>
                                        </p:tgtEl>
                                        <p:attrNameLst>
                                          <p:attrName>style.opacity</p:attrName>
                                        </p:attrNameLst>
                                      </p:cBhvr>
                                      <p:to>
                                        <p:strVal val="0.15"/>
                                      </p:to>
                                    </p:set>
                                    <p:animEffect filter="image" prLst="opacity: 0.15">
                                      <p:cBhvr rctx="IE">
                                        <p:cTn id="63" dur="indefinite"/>
                                        <p:tgtEl>
                                          <p:spTgt spid="60"/>
                                        </p:tgtEl>
                                      </p:cBhvr>
                                    </p:animEffect>
                                  </p:childTnLst>
                                </p:cTn>
                              </p:par>
                              <p:par>
                                <p:cTn id="64" presetID="9" presetClass="emph" presetSubtype="0" nodeType="withEffect">
                                  <p:stCondLst>
                                    <p:cond delay="0"/>
                                  </p:stCondLst>
                                  <p:childTnLst>
                                    <p:set>
                                      <p:cBhvr>
                                        <p:cTn id="65" dur="indefinite"/>
                                        <p:tgtEl>
                                          <p:spTgt spid="62"/>
                                        </p:tgtEl>
                                        <p:attrNameLst>
                                          <p:attrName>style.opacity</p:attrName>
                                        </p:attrNameLst>
                                      </p:cBhvr>
                                      <p:to>
                                        <p:strVal val="0.15"/>
                                      </p:to>
                                    </p:set>
                                    <p:animEffect filter="image" prLst="opacity: 0.15">
                                      <p:cBhvr rctx="IE">
                                        <p:cTn id="66" dur="indefinite"/>
                                        <p:tgtEl>
                                          <p:spTgt spid="62"/>
                                        </p:tgtEl>
                                      </p:cBhvr>
                                    </p:animEffect>
                                  </p:childTnLst>
                                </p:cTn>
                              </p:par>
                              <p:par>
                                <p:cTn id="67" presetID="1" presetClass="entr" presetSubtype="0" fill="hold" nodeType="withEffect">
                                  <p:stCondLst>
                                    <p:cond delay="0"/>
                                  </p:stCondLst>
                                  <p:childTnLst>
                                    <p:set>
                                      <p:cBhvr>
                                        <p:cTn id="68" dur="1" fill="hold">
                                          <p:stCondLst>
                                            <p:cond delay="0"/>
                                          </p:stCondLst>
                                        </p:cTn>
                                        <p:tgtEl>
                                          <p:spTgt spid="58"/>
                                        </p:tgtEl>
                                        <p:attrNameLst>
                                          <p:attrName>style.visibility</p:attrName>
                                        </p:attrNameLst>
                                      </p:cBhvr>
                                      <p:to>
                                        <p:strVal val="visible"/>
                                      </p:to>
                                    </p:set>
                                  </p:childTnLst>
                                </p:cTn>
                              </p:par>
                              <p:par>
                                <p:cTn id="69" presetID="1" presetClass="entr" presetSubtype="0" fill="hold" nodeType="withEffect">
                                  <p:stCondLst>
                                    <p:cond delay="0"/>
                                  </p:stCondLst>
                                  <p:childTnLst>
                                    <p:set>
                                      <p:cBhvr>
                                        <p:cTn id="70" dur="1" fill="hold">
                                          <p:stCondLst>
                                            <p:cond delay="0"/>
                                          </p:stCondLst>
                                        </p:cTn>
                                        <p:tgtEl>
                                          <p:spTgt spid="64">
                                            <p:txEl>
                                              <p:pRg st="1" end="1"/>
                                            </p:txEl>
                                          </p:spTgt>
                                        </p:tgtEl>
                                        <p:attrNameLst>
                                          <p:attrName>style.visibility</p:attrName>
                                        </p:attrNameLst>
                                      </p:cBhvr>
                                      <p:to>
                                        <p:strVal val="visible"/>
                                      </p:to>
                                    </p:set>
                                  </p:childTnLst>
                                </p:cTn>
                              </p:par>
                            </p:childTnLst>
                          </p:cTn>
                        </p:par>
                      </p:childTnLst>
                    </p:cTn>
                  </p:par>
                  <p:par>
                    <p:cTn id="71" fill="hold">
                      <p:stCondLst>
                        <p:cond delay="indefinite"/>
                      </p:stCondLst>
                      <p:childTnLst>
                        <p:par>
                          <p:cTn id="72" fill="hold">
                            <p:stCondLst>
                              <p:cond delay="0"/>
                            </p:stCondLst>
                            <p:childTnLst>
                              <p:par>
                                <p:cTn id="73" presetID="9" presetClass="emph" presetSubtype="0" nodeType="clickEffect">
                                  <p:stCondLst>
                                    <p:cond delay="0"/>
                                  </p:stCondLst>
                                  <p:childTnLst>
                                    <p:set>
                                      <p:cBhvr>
                                        <p:cTn id="74" dur="indefinite"/>
                                        <p:tgtEl>
                                          <p:spTgt spid="58"/>
                                        </p:tgtEl>
                                        <p:attrNameLst>
                                          <p:attrName>style.opacity</p:attrName>
                                        </p:attrNameLst>
                                      </p:cBhvr>
                                      <p:to>
                                        <p:strVal val="0.15"/>
                                      </p:to>
                                    </p:set>
                                    <p:animEffect filter="image" prLst="opacity: 0.15">
                                      <p:cBhvr rctx="IE">
                                        <p:cTn id="75" dur="indefinite"/>
                                        <p:tgtEl>
                                          <p:spTgt spid="58"/>
                                        </p:tgtEl>
                                      </p:cBhvr>
                                    </p:animEffect>
                                  </p:childTnLst>
                                </p:cTn>
                              </p:par>
                              <p:par>
                                <p:cTn id="76" presetID="1" presetClass="entr" presetSubtype="0" fill="hold" nodeType="withEffect">
                                  <p:stCondLst>
                                    <p:cond delay="0"/>
                                  </p:stCondLst>
                                  <p:childTnLst>
                                    <p:set>
                                      <p:cBhvr>
                                        <p:cTn id="77" dur="1" fill="hold">
                                          <p:stCondLst>
                                            <p:cond delay="0"/>
                                          </p:stCondLst>
                                        </p:cTn>
                                        <p:tgtEl>
                                          <p:spTgt spid="54"/>
                                        </p:tgtEl>
                                        <p:attrNameLst>
                                          <p:attrName>style.visibility</p:attrName>
                                        </p:attrNameLst>
                                      </p:cBhvr>
                                      <p:to>
                                        <p:strVal val="visible"/>
                                      </p:to>
                                    </p:set>
                                  </p:childTnLst>
                                </p:cTn>
                              </p:par>
                              <p:par>
                                <p:cTn id="78" presetID="1" presetClass="entr" presetSubtype="0" fill="hold" nodeType="withEffect">
                                  <p:stCondLst>
                                    <p:cond delay="0"/>
                                  </p:stCondLst>
                                  <p:childTnLst>
                                    <p:set>
                                      <p:cBhvr>
                                        <p:cTn id="79" dur="1" fill="hold">
                                          <p:stCondLst>
                                            <p:cond delay="0"/>
                                          </p:stCondLst>
                                        </p:cTn>
                                        <p:tgtEl>
                                          <p:spTgt spid="64">
                                            <p:txEl>
                                              <p:pRg st="2" end="2"/>
                                            </p:txEl>
                                          </p:spTgt>
                                        </p:tgtEl>
                                        <p:attrNameLst>
                                          <p:attrName>style.visibility</p:attrName>
                                        </p:attrNameLst>
                                      </p:cBhvr>
                                      <p:to>
                                        <p:strVal val="visible"/>
                                      </p:to>
                                    </p:set>
                                  </p:childTnLst>
                                </p:cTn>
                              </p:par>
                            </p:childTnLst>
                          </p:cTn>
                        </p:par>
                      </p:childTnLst>
                    </p:cTn>
                  </p:par>
                  <p:par>
                    <p:cTn id="80" fill="hold">
                      <p:stCondLst>
                        <p:cond delay="indefinite"/>
                      </p:stCondLst>
                      <p:childTnLst>
                        <p:par>
                          <p:cTn id="81" fill="hold">
                            <p:stCondLst>
                              <p:cond delay="0"/>
                            </p:stCondLst>
                            <p:childTnLst>
                              <p:par>
                                <p:cTn id="82" presetID="1" presetClass="entr" presetSubtype="0" fill="hold" grpId="0" nodeType="clickEffect">
                                  <p:stCondLst>
                                    <p:cond delay="0"/>
                                  </p:stCondLst>
                                  <p:childTnLst>
                                    <p:set>
                                      <p:cBhvr>
                                        <p:cTn id="83" dur="1" fill="hold">
                                          <p:stCondLst>
                                            <p:cond delay="0"/>
                                          </p:stCondLst>
                                        </p:cTn>
                                        <p:tgtEl>
                                          <p:spTgt spid="51"/>
                                        </p:tgtEl>
                                        <p:attrNameLst>
                                          <p:attrName>style.visibility</p:attrName>
                                        </p:attrNameLst>
                                      </p:cBhvr>
                                      <p:to>
                                        <p:strVal val="visible"/>
                                      </p:to>
                                    </p:set>
                                  </p:childTnLst>
                                </p:cTn>
                              </p:par>
                              <p:par>
                                <p:cTn id="84" presetID="9" presetClass="emph" presetSubtype="0" nodeType="withEffect">
                                  <p:stCondLst>
                                    <p:cond delay="0"/>
                                  </p:stCondLst>
                                  <p:childTnLst>
                                    <p:set>
                                      <p:cBhvr>
                                        <p:cTn id="85" dur="indefinite"/>
                                        <p:tgtEl>
                                          <p:spTgt spid="54"/>
                                        </p:tgtEl>
                                        <p:attrNameLst>
                                          <p:attrName>style.opacity</p:attrName>
                                        </p:attrNameLst>
                                      </p:cBhvr>
                                      <p:to>
                                        <p:strVal val="0.15"/>
                                      </p:to>
                                    </p:set>
                                    <p:animEffect filter="image" prLst="opacity: 0.15">
                                      <p:cBhvr rctx="IE">
                                        <p:cTn id="86" dur="indefinite"/>
                                        <p:tgtEl>
                                          <p:spTgt spid="54"/>
                                        </p:tgtEl>
                                      </p:cBhvr>
                                    </p:animEffect>
                                  </p:childTnLst>
                                </p:cTn>
                              </p:par>
                            </p:childTnLst>
                          </p:cTn>
                        </p:par>
                      </p:childTnLst>
                    </p:cTn>
                  </p:par>
                  <p:par>
                    <p:cTn id="87" fill="hold">
                      <p:stCondLst>
                        <p:cond delay="indefinite"/>
                      </p:stCondLst>
                      <p:childTnLst>
                        <p:par>
                          <p:cTn id="88" fill="hold">
                            <p:stCondLst>
                              <p:cond delay="0"/>
                            </p:stCondLst>
                            <p:childTnLst>
                              <p:par>
                                <p:cTn id="89" presetID="1" presetClass="entr" presetSubtype="0" fill="hold" nodeType="clickEffect">
                                  <p:stCondLst>
                                    <p:cond delay="0"/>
                                  </p:stCondLst>
                                  <p:childTnLst>
                                    <p:set>
                                      <p:cBhvr>
                                        <p:cTn id="90" dur="1" fill="hold">
                                          <p:stCondLst>
                                            <p:cond delay="0"/>
                                          </p:stCondLst>
                                        </p:cTn>
                                        <p:tgtEl>
                                          <p:spTgt spid="63"/>
                                        </p:tgtEl>
                                        <p:attrNameLst>
                                          <p:attrName>style.visibility</p:attrName>
                                        </p:attrNameLst>
                                      </p:cBhvr>
                                      <p:to>
                                        <p:strVal val="visible"/>
                                      </p:to>
                                    </p:set>
                                  </p:childTnLst>
                                </p:cTn>
                              </p:par>
                              <p:par>
                                <p:cTn id="91" presetID="1" presetClass="entr" presetSubtype="0" fill="hold" nodeType="withEffect">
                                  <p:stCondLst>
                                    <p:cond delay="0"/>
                                  </p:stCondLst>
                                  <p:childTnLst>
                                    <p:set>
                                      <p:cBhvr>
                                        <p:cTn id="92" dur="1" fill="hold">
                                          <p:stCondLst>
                                            <p:cond delay="0"/>
                                          </p:stCondLst>
                                        </p:cTn>
                                        <p:tgtEl>
                                          <p:spTgt spid="65">
                                            <p:txEl>
                                              <p:pRg st="0" end="0"/>
                                            </p:txEl>
                                          </p:spTgt>
                                        </p:tgtEl>
                                        <p:attrNameLst>
                                          <p:attrName>style.visibility</p:attrName>
                                        </p:attrNameLst>
                                      </p:cBhvr>
                                      <p:to>
                                        <p:strVal val="visible"/>
                                      </p:to>
                                    </p:set>
                                  </p:childTnLst>
                                </p:cTn>
                              </p:par>
                            </p:childTnLst>
                          </p:cTn>
                        </p:par>
                      </p:childTnLst>
                    </p:cTn>
                  </p:par>
                  <p:par>
                    <p:cTn id="93" fill="hold">
                      <p:stCondLst>
                        <p:cond delay="indefinite"/>
                      </p:stCondLst>
                      <p:childTnLst>
                        <p:par>
                          <p:cTn id="94" fill="hold">
                            <p:stCondLst>
                              <p:cond delay="0"/>
                            </p:stCondLst>
                            <p:childTnLst>
                              <p:par>
                                <p:cTn id="95" presetID="1" presetClass="entr" presetSubtype="0" fill="hold" nodeType="clickEffect">
                                  <p:stCondLst>
                                    <p:cond delay="0"/>
                                  </p:stCondLst>
                                  <p:childTnLst>
                                    <p:set>
                                      <p:cBhvr>
                                        <p:cTn id="96" dur="1" fill="hold">
                                          <p:stCondLst>
                                            <p:cond delay="0"/>
                                          </p:stCondLst>
                                        </p:cTn>
                                        <p:tgtEl>
                                          <p:spTgt spid="65">
                                            <p:txEl>
                                              <p:pRg st="1" end="1"/>
                                            </p:txEl>
                                          </p:spTgt>
                                        </p:tgtEl>
                                        <p:attrNameLst>
                                          <p:attrName>style.visibility</p:attrName>
                                        </p:attrNameLst>
                                      </p:cBhvr>
                                      <p:to>
                                        <p:strVal val="visible"/>
                                      </p:to>
                                    </p:set>
                                  </p:childTnLst>
                                </p:cTn>
                              </p:par>
                              <p:par>
                                <p:cTn id="97" presetID="1" presetClass="entr" presetSubtype="0" fill="hold" nodeType="withEffect">
                                  <p:stCondLst>
                                    <p:cond delay="0"/>
                                  </p:stCondLst>
                                  <p:childTnLst>
                                    <p:set>
                                      <p:cBhvr>
                                        <p:cTn id="98" dur="1" fill="hold">
                                          <p:stCondLst>
                                            <p:cond delay="0"/>
                                          </p:stCondLst>
                                        </p:cTn>
                                        <p:tgtEl>
                                          <p:spTgt spid="67"/>
                                        </p:tgtEl>
                                        <p:attrNameLst>
                                          <p:attrName>style.visibility</p:attrName>
                                        </p:attrNameLst>
                                      </p:cBhvr>
                                      <p:to>
                                        <p:strVal val="visible"/>
                                      </p:to>
                                    </p:set>
                                  </p:childTnLst>
                                </p:cTn>
                              </p:par>
                              <p:par>
                                <p:cTn id="99" presetID="9" presetClass="emph" presetSubtype="0" nodeType="withEffect">
                                  <p:stCondLst>
                                    <p:cond delay="0"/>
                                  </p:stCondLst>
                                  <p:childTnLst>
                                    <p:set>
                                      <p:cBhvr>
                                        <p:cTn id="100" dur="indefinite"/>
                                        <p:tgtEl>
                                          <p:spTgt spid="63"/>
                                        </p:tgtEl>
                                        <p:attrNameLst>
                                          <p:attrName>style.opacity</p:attrName>
                                        </p:attrNameLst>
                                      </p:cBhvr>
                                      <p:to>
                                        <p:strVal val="0.15"/>
                                      </p:to>
                                    </p:set>
                                    <p:animEffect filter="image" prLst="opacity: 0.15">
                                      <p:cBhvr rctx="IE">
                                        <p:cTn id="101" dur="indefinite"/>
                                        <p:tgtEl>
                                          <p:spTgt spid="63"/>
                                        </p:tgtEl>
                                      </p:cBhvr>
                                    </p:animEffect>
                                  </p:childTnLst>
                                </p:cTn>
                              </p:par>
                            </p:childTnLst>
                          </p:cTn>
                        </p:par>
                      </p:childTnLst>
                    </p:cTn>
                  </p:par>
                  <p:par>
                    <p:cTn id="102" fill="hold">
                      <p:stCondLst>
                        <p:cond delay="indefinite"/>
                      </p:stCondLst>
                      <p:childTnLst>
                        <p:par>
                          <p:cTn id="103" fill="hold">
                            <p:stCondLst>
                              <p:cond delay="0"/>
                            </p:stCondLst>
                            <p:childTnLst>
                              <p:par>
                                <p:cTn id="104" presetID="1" presetClass="entr" presetSubtype="0" fill="hold" nodeType="clickEffect">
                                  <p:stCondLst>
                                    <p:cond delay="0"/>
                                  </p:stCondLst>
                                  <p:childTnLst>
                                    <p:set>
                                      <p:cBhvr>
                                        <p:cTn id="105" dur="1" fill="hold">
                                          <p:stCondLst>
                                            <p:cond delay="0"/>
                                          </p:stCondLst>
                                        </p:cTn>
                                        <p:tgtEl>
                                          <p:spTgt spid="69"/>
                                        </p:tgtEl>
                                        <p:attrNameLst>
                                          <p:attrName>style.visibility</p:attrName>
                                        </p:attrNameLst>
                                      </p:cBhvr>
                                      <p:to>
                                        <p:strVal val="visible"/>
                                      </p:to>
                                    </p:set>
                                  </p:childTnLst>
                                </p:cTn>
                              </p:par>
                            </p:childTnLst>
                          </p:cTn>
                        </p:par>
                      </p:childTnLst>
                    </p:cTn>
                  </p:par>
                  <p:par>
                    <p:cTn id="106" fill="hold">
                      <p:stCondLst>
                        <p:cond delay="indefinite"/>
                      </p:stCondLst>
                      <p:childTnLst>
                        <p:par>
                          <p:cTn id="107" fill="hold">
                            <p:stCondLst>
                              <p:cond delay="0"/>
                            </p:stCondLst>
                            <p:childTnLst>
                              <p:par>
                                <p:cTn id="108" presetID="1" presetClass="entr" presetSubtype="0" fill="hold" nodeType="clickEffect">
                                  <p:stCondLst>
                                    <p:cond delay="0"/>
                                  </p:stCondLst>
                                  <p:childTnLst>
                                    <p:set>
                                      <p:cBhvr>
                                        <p:cTn id="109" dur="1" fill="hold">
                                          <p:stCondLst>
                                            <p:cond delay="0"/>
                                          </p:stCondLst>
                                        </p:cTn>
                                        <p:tgtEl>
                                          <p:spTgt spid="71"/>
                                        </p:tgtEl>
                                        <p:attrNameLst>
                                          <p:attrName>style.visibility</p:attrName>
                                        </p:attrNameLst>
                                      </p:cBhvr>
                                      <p:to>
                                        <p:strVal val="visible"/>
                                      </p:to>
                                    </p:set>
                                  </p:childTnLst>
                                </p:cTn>
                              </p:par>
                              <p:par>
                                <p:cTn id="110" presetID="1" presetClass="entr" presetSubtype="0" fill="hold" nodeType="withEffect">
                                  <p:stCondLst>
                                    <p:cond delay="0"/>
                                  </p:stCondLst>
                                  <p:childTnLst>
                                    <p:set>
                                      <p:cBhvr>
                                        <p:cTn id="111" dur="1" fill="hold">
                                          <p:stCondLst>
                                            <p:cond delay="0"/>
                                          </p:stCondLst>
                                        </p:cTn>
                                        <p:tgtEl>
                                          <p:spTgt spid="65">
                                            <p:txEl>
                                              <p:pRg st="2" end="2"/>
                                            </p:txEl>
                                          </p:spTgt>
                                        </p:tgtEl>
                                        <p:attrNameLst>
                                          <p:attrName>style.visibility</p:attrName>
                                        </p:attrNameLst>
                                      </p:cBhvr>
                                      <p:to>
                                        <p:strVal val="visible"/>
                                      </p:to>
                                    </p:set>
                                  </p:childTnLst>
                                </p:cTn>
                              </p:par>
                              <p:par>
                                <p:cTn id="112" presetID="9" presetClass="emph" presetSubtype="0" nodeType="withEffect">
                                  <p:stCondLst>
                                    <p:cond delay="0"/>
                                  </p:stCondLst>
                                  <p:childTnLst>
                                    <p:set>
                                      <p:cBhvr>
                                        <p:cTn id="113" dur="indefinite"/>
                                        <p:tgtEl>
                                          <p:spTgt spid="67"/>
                                        </p:tgtEl>
                                        <p:attrNameLst>
                                          <p:attrName>style.opacity</p:attrName>
                                        </p:attrNameLst>
                                      </p:cBhvr>
                                      <p:to>
                                        <p:strVal val="0.15"/>
                                      </p:to>
                                    </p:set>
                                    <p:animEffect filter="image" prLst="opacity: 0.15">
                                      <p:cBhvr rctx="IE">
                                        <p:cTn id="114" dur="indefinite"/>
                                        <p:tgtEl>
                                          <p:spTgt spid="67"/>
                                        </p:tgtEl>
                                      </p:cBhvr>
                                    </p:animEffect>
                                  </p:childTnLst>
                                </p:cTn>
                              </p:par>
                              <p:par>
                                <p:cTn id="115" presetID="9" presetClass="emph" presetSubtype="0" nodeType="withEffect">
                                  <p:stCondLst>
                                    <p:cond delay="0"/>
                                  </p:stCondLst>
                                  <p:childTnLst>
                                    <p:set>
                                      <p:cBhvr>
                                        <p:cTn id="116" dur="indefinite"/>
                                        <p:tgtEl>
                                          <p:spTgt spid="69"/>
                                        </p:tgtEl>
                                        <p:attrNameLst>
                                          <p:attrName>style.opacity</p:attrName>
                                        </p:attrNameLst>
                                      </p:cBhvr>
                                      <p:to>
                                        <p:strVal val="0.15"/>
                                      </p:to>
                                    </p:set>
                                    <p:animEffect filter="image" prLst="opacity: 0.15">
                                      <p:cBhvr rctx="IE">
                                        <p:cTn id="117" dur="indefinite"/>
                                        <p:tgtEl>
                                          <p:spTgt spid="69"/>
                                        </p:tgtEl>
                                      </p:cBhvr>
                                    </p:animEffect>
                                  </p:childTnLst>
                                </p:cTn>
                              </p:par>
                            </p:childTnLst>
                          </p:cTn>
                        </p:par>
                      </p:childTnLst>
                    </p:cTn>
                  </p:par>
                  <p:par>
                    <p:cTn id="118" fill="hold">
                      <p:stCondLst>
                        <p:cond delay="indefinite"/>
                      </p:stCondLst>
                      <p:childTnLst>
                        <p:par>
                          <p:cTn id="119" fill="hold">
                            <p:stCondLst>
                              <p:cond delay="0"/>
                            </p:stCondLst>
                            <p:childTnLst>
                              <p:par>
                                <p:cTn id="120" presetID="9" presetClass="emph" presetSubtype="0" nodeType="clickEffect">
                                  <p:stCondLst>
                                    <p:cond delay="0"/>
                                  </p:stCondLst>
                                  <p:childTnLst>
                                    <p:set>
                                      <p:cBhvr>
                                        <p:cTn id="121" dur="indefinite"/>
                                        <p:tgtEl>
                                          <p:spTgt spid="71"/>
                                        </p:tgtEl>
                                        <p:attrNameLst>
                                          <p:attrName>style.opacity</p:attrName>
                                        </p:attrNameLst>
                                      </p:cBhvr>
                                      <p:to>
                                        <p:strVal val="0.15"/>
                                      </p:to>
                                    </p:set>
                                    <p:animEffect filter="image" prLst="opacity: 0.15">
                                      <p:cBhvr rctx="IE">
                                        <p:cTn id="122" dur="indefinite"/>
                                        <p:tgtEl>
                                          <p:spTgt spid="71"/>
                                        </p:tgtEl>
                                      </p:cBhvr>
                                    </p:animEffect>
                                  </p:childTnLst>
                                </p:cTn>
                              </p:par>
                              <p:par>
                                <p:cTn id="123" presetID="1" presetClass="entr" presetSubtype="0" fill="hold" nodeType="withEffect">
                                  <p:stCondLst>
                                    <p:cond delay="0"/>
                                  </p:stCondLst>
                                  <p:childTnLst>
                                    <p:set>
                                      <p:cBhvr>
                                        <p:cTn id="124" dur="1" fill="hold">
                                          <p:stCondLst>
                                            <p:cond delay="0"/>
                                          </p:stCondLst>
                                        </p:cTn>
                                        <p:tgtEl>
                                          <p:spTgt spid="73"/>
                                        </p:tgtEl>
                                        <p:attrNameLst>
                                          <p:attrName>style.visibility</p:attrName>
                                        </p:attrNameLst>
                                      </p:cBhvr>
                                      <p:to>
                                        <p:strVal val="visible"/>
                                      </p:to>
                                    </p:set>
                                  </p:childTnLst>
                                </p:cTn>
                              </p:par>
                              <p:par>
                                <p:cTn id="125" presetID="1" presetClass="entr" presetSubtype="0" fill="hold" nodeType="withEffect">
                                  <p:stCondLst>
                                    <p:cond delay="0"/>
                                  </p:stCondLst>
                                  <p:childTnLst>
                                    <p:set>
                                      <p:cBhvr>
                                        <p:cTn id="126" dur="1" fill="hold">
                                          <p:stCondLst>
                                            <p:cond delay="0"/>
                                          </p:stCondLst>
                                        </p:cTn>
                                        <p:tgtEl>
                                          <p:spTgt spid="72"/>
                                        </p:tgtEl>
                                        <p:attrNameLst>
                                          <p:attrName>style.visibility</p:attrName>
                                        </p:attrNameLst>
                                      </p:cBhvr>
                                      <p:to>
                                        <p:strVal val="visible"/>
                                      </p:to>
                                    </p:set>
                                  </p:childTnLst>
                                </p:cTn>
                              </p:par>
                            </p:childTnLst>
                          </p:cTn>
                        </p:par>
                      </p:childTnLst>
                    </p:cTn>
                  </p:par>
                  <p:par>
                    <p:cTn id="127" fill="hold">
                      <p:stCondLst>
                        <p:cond delay="indefinite"/>
                      </p:stCondLst>
                      <p:childTnLst>
                        <p:par>
                          <p:cTn id="128" fill="hold">
                            <p:stCondLst>
                              <p:cond delay="0"/>
                            </p:stCondLst>
                            <p:childTnLst>
                              <p:par>
                                <p:cTn id="129" presetID="1" presetClass="entr" presetSubtype="0" fill="hold" nodeType="clickEffect">
                                  <p:stCondLst>
                                    <p:cond delay="0"/>
                                  </p:stCondLst>
                                  <p:childTnLst>
                                    <p:set>
                                      <p:cBhvr>
                                        <p:cTn id="130" dur="1" fill="hold">
                                          <p:stCondLst>
                                            <p:cond delay="0"/>
                                          </p:stCondLst>
                                        </p:cTn>
                                        <p:tgtEl>
                                          <p:spTgt spid="74"/>
                                        </p:tgtEl>
                                        <p:attrNameLst>
                                          <p:attrName>style.visibility</p:attrName>
                                        </p:attrNameLst>
                                      </p:cBhvr>
                                      <p:to>
                                        <p:strVal val="visible"/>
                                      </p:to>
                                    </p:set>
                                  </p:childTnLst>
                                </p:cTn>
                              </p:par>
                            </p:childTnLst>
                          </p:cTn>
                        </p:par>
                      </p:childTnLst>
                    </p:cTn>
                  </p:par>
                  <p:par>
                    <p:cTn id="131" fill="hold">
                      <p:stCondLst>
                        <p:cond delay="indefinite"/>
                      </p:stCondLst>
                      <p:childTnLst>
                        <p:par>
                          <p:cTn id="132" fill="hold">
                            <p:stCondLst>
                              <p:cond delay="0"/>
                            </p:stCondLst>
                            <p:childTnLst>
                              <p:par>
                                <p:cTn id="133" presetID="1" presetClass="exit" presetSubtype="0" fill="hold" grpId="1" nodeType="clickEffect">
                                  <p:stCondLst>
                                    <p:cond delay="0"/>
                                  </p:stCondLst>
                                  <p:childTnLst>
                                    <p:set>
                                      <p:cBhvr>
                                        <p:cTn id="134" dur="1" fill="hold">
                                          <p:stCondLst>
                                            <p:cond delay="0"/>
                                          </p:stCondLst>
                                        </p:cTn>
                                        <p:tgtEl>
                                          <p:spTgt spid="52"/>
                                        </p:tgtEl>
                                        <p:attrNameLst>
                                          <p:attrName>style.visibility</p:attrName>
                                        </p:attrNameLst>
                                      </p:cBhvr>
                                      <p:to>
                                        <p:strVal val="hidden"/>
                                      </p:to>
                                    </p:set>
                                  </p:childTnLst>
                                </p:cTn>
                              </p:par>
                              <p:par>
                                <p:cTn id="135" presetID="1" presetClass="exit" presetSubtype="0" fill="hold" nodeType="withEffect">
                                  <p:stCondLst>
                                    <p:cond delay="0"/>
                                  </p:stCondLst>
                                  <p:childTnLst>
                                    <p:set>
                                      <p:cBhvr>
                                        <p:cTn id="136" dur="1" fill="hold">
                                          <p:stCondLst>
                                            <p:cond delay="0"/>
                                          </p:stCondLst>
                                        </p:cTn>
                                        <p:tgtEl>
                                          <p:spTgt spid="53"/>
                                        </p:tgtEl>
                                        <p:attrNameLst>
                                          <p:attrName>style.visibility</p:attrName>
                                        </p:attrNameLst>
                                      </p:cBhvr>
                                      <p:to>
                                        <p:strVal val="hidden"/>
                                      </p:to>
                                    </p:set>
                                  </p:childTnLst>
                                </p:cTn>
                              </p:par>
                              <p:par>
                                <p:cTn id="137" presetID="1" presetClass="exit" presetSubtype="0" fill="hold" grpId="0" nodeType="withEffect">
                                  <p:stCondLst>
                                    <p:cond delay="0"/>
                                  </p:stCondLst>
                                  <p:childTnLst>
                                    <p:set>
                                      <p:cBhvr>
                                        <p:cTn id="138" dur="1" fill="hold">
                                          <p:stCondLst>
                                            <p:cond delay="0"/>
                                          </p:stCondLst>
                                        </p:cTn>
                                        <p:tgtEl>
                                          <p:spTgt spid="64">
                                            <p:txEl>
                                              <p:pRg st="0" end="0"/>
                                            </p:txEl>
                                          </p:spTgt>
                                        </p:tgtEl>
                                        <p:attrNameLst>
                                          <p:attrName>style.visibility</p:attrName>
                                        </p:attrNameLst>
                                      </p:cBhvr>
                                      <p:to>
                                        <p:strVal val="hidden"/>
                                      </p:to>
                                    </p:set>
                                  </p:childTnLst>
                                </p:cTn>
                              </p:par>
                              <p:par>
                                <p:cTn id="139" presetID="1" presetClass="exit" presetSubtype="0" fill="hold" grpId="0" nodeType="withEffect">
                                  <p:stCondLst>
                                    <p:cond delay="0"/>
                                  </p:stCondLst>
                                  <p:childTnLst>
                                    <p:set>
                                      <p:cBhvr>
                                        <p:cTn id="140" dur="1" fill="hold">
                                          <p:stCondLst>
                                            <p:cond delay="0"/>
                                          </p:stCondLst>
                                        </p:cTn>
                                        <p:tgtEl>
                                          <p:spTgt spid="64">
                                            <p:txEl>
                                              <p:pRg st="1" end="1"/>
                                            </p:txEl>
                                          </p:spTgt>
                                        </p:tgtEl>
                                        <p:attrNameLst>
                                          <p:attrName>style.visibility</p:attrName>
                                        </p:attrNameLst>
                                      </p:cBhvr>
                                      <p:to>
                                        <p:strVal val="hidden"/>
                                      </p:to>
                                    </p:set>
                                  </p:childTnLst>
                                </p:cTn>
                              </p:par>
                              <p:par>
                                <p:cTn id="141" presetID="1" presetClass="exit" presetSubtype="0" fill="hold" grpId="0" nodeType="withEffect">
                                  <p:stCondLst>
                                    <p:cond delay="0"/>
                                  </p:stCondLst>
                                  <p:childTnLst>
                                    <p:set>
                                      <p:cBhvr>
                                        <p:cTn id="142" dur="1" fill="hold">
                                          <p:stCondLst>
                                            <p:cond delay="0"/>
                                          </p:stCondLst>
                                        </p:cTn>
                                        <p:tgtEl>
                                          <p:spTgt spid="64">
                                            <p:txEl>
                                              <p:pRg st="2" end="2"/>
                                            </p:txEl>
                                          </p:spTgt>
                                        </p:tgtEl>
                                        <p:attrNameLst>
                                          <p:attrName>style.visibility</p:attrName>
                                        </p:attrNameLst>
                                      </p:cBhvr>
                                      <p:to>
                                        <p:strVal val="hidden"/>
                                      </p:to>
                                    </p:set>
                                  </p:childTnLst>
                                </p:cTn>
                              </p:par>
                              <p:par>
                                <p:cTn id="143" presetID="1" presetClass="exit" presetSubtype="0" fill="hold" nodeType="withEffect">
                                  <p:stCondLst>
                                    <p:cond delay="0"/>
                                  </p:stCondLst>
                                  <p:childTnLst>
                                    <p:set>
                                      <p:cBhvr>
                                        <p:cTn id="144" dur="1" fill="hold">
                                          <p:stCondLst>
                                            <p:cond delay="0"/>
                                          </p:stCondLst>
                                        </p:cTn>
                                        <p:tgtEl>
                                          <p:spTgt spid="57"/>
                                        </p:tgtEl>
                                        <p:attrNameLst>
                                          <p:attrName>style.visibility</p:attrName>
                                        </p:attrNameLst>
                                      </p:cBhvr>
                                      <p:to>
                                        <p:strVal val="hidden"/>
                                      </p:to>
                                    </p:set>
                                  </p:childTnLst>
                                </p:cTn>
                              </p:par>
                              <p:par>
                                <p:cTn id="145" presetID="1" presetClass="exit" presetSubtype="0" fill="hold" nodeType="withEffect">
                                  <p:stCondLst>
                                    <p:cond delay="0"/>
                                  </p:stCondLst>
                                  <p:childTnLst>
                                    <p:set>
                                      <p:cBhvr>
                                        <p:cTn id="146" dur="1" fill="hold">
                                          <p:stCondLst>
                                            <p:cond delay="0"/>
                                          </p:stCondLst>
                                        </p:cTn>
                                        <p:tgtEl>
                                          <p:spTgt spid="60"/>
                                        </p:tgtEl>
                                        <p:attrNameLst>
                                          <p:attrName>style.visibility</p:attrName>
                                        </p:attrNameLst>
                                      </p:cBhvr>
                                      <p:to>
                                        <p:strVal val="hidden"/>
                                      </p:to>
                                    </p:set>
                                  </p:childTnLst>
                                </p:cTn>
                              </p:par>
                              <p:par>
                                <p:cTn id="147" presetID="1" presetClass="exit" presetSubtype="0" fill="hold" nodeType="withEffect">
                                  <p:stCondLst>
                                    <p:cond delay="0"/>
                                  </p:stCondLst>
                                  <p:childTnLst>
                                    <p:set>
                                      <p:cBhvr>
                                        <p:cTn id="148" dur="1" fill="hold">
                                          <p:stCondLst>
                                            <p:cond delay="0"/>
                                          </p:stCondLst>
                                        </p:cTn>
                                        <p:tgtEl>
                                          <p:spTgt spid="62"/>
                                        </p:tgtEl>
                                        <p:attrNameLst>
                                          <p:attrName>style.visibility</p:attrName>
                                        </p:attrNameLst>
                                      </p:cBhvr>
                                      <p:to>
                                        <p:strVal val="hidden"/>
                                      </p:to>
                                    </p:set>
                                  </p:childTnLst>
                                </p:cTn>
                              </p:par>
                              <p:par>
                                <p:cTn id="149" presetID="1" presetClass="exit" presetSubtype="0" fill="hold" nodeType="withEffect">
                                  <p:stCondLst>
                                    <p:cond delay="0"/>
                                  </p:stCondLst>
                                  <p:childTnLst>
                                    <p:set>
                                      <p:cBhvr>
                                        <p:cTn id="150" dur="1" fill="hold">
                                          <p:stCondLst>
                                            <p:cond delay="0"/>
                                          </p:stCondLst>
                                        </p:cTn>
                                        <p:tgtEl>
                                          <p:spTgt spid="58"/>
                                        </p:tgtEl>
                                        <p:attrNameLst>
                                          <p:attrName>style.visibility</p:attrName>
                                        </p:attrNameLst>
                                      </p:cBhvr>
                                      <p:to>
                                        <p:strVal val="hidden"/>
                                      </p:to>
                                    </p:set>
                                  </p:childTnLst>
                                </p:cTn>
                              </p:par>
                              <p:par>
                                <p:cTn id="151" presetID="1" presetClass="exit" presetSubtype="0" fill="hold" nodeType="withEffect">
                                  <p:stCondLst>
                                    <p:cond delay="0"/>
                                  </p:stCondLst>
                                  <p:childTnLst>
                                    <p:set>
                                      <p:cBhvr>
                                        <p:cTn id="152" dur="1" fill="hold">
                                          <p:stCondLst>
                                            <p:cond delay="0"/>
                                          </p:stCondLst>
                                        </p:cTn>
                                        <p:tgtEl>
                                          <p:spTgt spid="54"/>
                                        </p:tgtEl>
                                        <p:attrNameLst>
                                          <p:attrName>style.visibility</p:attrName>
                                        </p:attrNameLst>
                                      </p:cBhvr>
                                      <p:to>
                                        <p:strVal val="hidden"/>
                                      </p:to>
                                    </p:set>
                                  </p:childTnLst>
                                </p:cTn>
                              </p:par>
                              <p:par>
                                <p:cTn id="153" presetID="1" presetClass="exit" presetSubtype="0" fill="hold" grpId="1" nodeType="withEffect">
                                  <p:stCondLst>
                                    <p:cond delay="0"/>
                                  </p:stCondLst>
                                  <p:childTnLst>
                                    <p:set>
                                      <p:cBhvr>
                                        <p:cTn id="154" dur="1" fill="hold">
                                          <p:stCondLst>
                                            <p:cond delay="0"/>
                                          </p:stCondLst>
                                        </p:cTn>
                                        <p:tgtEl>
                                          <p:spTgt spid="51"/>
                                        </p:tgtEl>
                                        <p:attrNameLst>
                                          <p:attrName>style.visibility</p:attrName>
                                        </p:attrNameLst>
                                      </p:cBhvr>
                                      <p:to>
                                        <p:strVal val="hidden"/>
                                      </p:to>
                                    </p:set>
                                  </p:childTnLst>
                                </p:cTn>
                              </p:par>
                              <p:par>
                                <p:cTn id="155" presetID="1" presetClass="exit" presetSubtype="0" fill="hold" nodeType="withEffect">
                                  <p:stCondLst>
                                    <p:cond delay="0"/>
                                  </p:stCondLst>
                                  <p:childTnLst>
                                    <p:set>
                                      <p:cBhvr>
                                        <p:cTn id="156" dur="1" fill="hold">
                                          <p:stCondLst>
                                            <p:cond delay="0"/>
                                          </p:stCondLst>
                                        </p:cTn>
                                        <p:tgtEl>
                                          <p:spTgt spid="63"/>
                                        </p:tgtEl>
                                        <p:attrNameLst>
                                          <p:attrName>style.visibility</p:attrName>
                                        </p:attrNameLst>
                                      </p:cBhvr>
                                      <p:to>
                                        <p:strVal val="hidden"/>
                                      </p:to>
                                    </p:set>
                                  </p:childTnLst>
                                </p:cTn>
                              </p:par>
                              <p:par>
                                <p:cTn id="157" presetID="1" presetClass="exit" presetSubtype="0" fill="hold" grpId="0" nodeType="withEffect">
                                  <p:stCondLst>
                                    <p:cond delay="0"/>
                                  </p:stCondLst>
                                  <p:childTnLst>
                                    <p:set>
                                      <p:cBhvr>
                                        <p:cTn id="158" dur="1" fill="hold">
                                          <p:stCondLst>
                                            <p:cond delay="0"/>
                                          </p:stCondLst>
                                        </p:cTn>
                                        <p:tgtEl>
                                          <p:spTgt spid="65">
                                            <p:txEl>
                                              <p:pRg st="0" end="0"/>
                                            </p:txEl>
                                          </p:spTgt>
                                        </p:tgtEl>
                                        <p:attrNameLst>
                                          <p:attrName>style.visibility</p:attrName>
                                        </p:attrNameLst>
                                      </p:cBhvr>
                                      <p:to>
                                        <p:strVal val="hidden"/>
                                      </p:to>
                                    </p:set>
                                  </p:childTnLst>
                                </p:cTn>
                              </p:par>
                              <p:par>
                                <p:cTn id="159" presetID="1" presetClass="exit" presetSubtype="0" fill="hold" grpId="0" nodeType="withEffect">
                                  <p:stCondLst>
                                    <p:cond delay="0"/>
                                  </p:stCondLst>
                                  <p:childTnLst>
                                    <p:set>
                                      <p:cBhvr>
                                        <p:cTn id="160" dur="1" fill="hold">
                                          <p:stCondLst>
                                            <p:cond delay="0"/>
                                          </p:stCondLst>
                                        </p:cTn>
                                        <p:tgtEl>
                                          <p:spTgt spid="65">
                                            <p:txEl>
                                              <p:pRg st="1" end="1"/>
                                            </p:txEl>
                                          </p:spTgt>
                                        </p:tgtEl>
                                        <p:attrNameLst>
                                          <p:attrName>style.visibility</p:attrName>
                                        </p:attrNameLst>
                                      </p:cBhvr>
                                      <p:to>
                                        <p:strVal val="hidden"/>
                                      </p:to>
                                    </p:set>
                                  </p:childTnLst>
                                </p:cTn>
                              </p:par>
                              <p:par>
                                <p:cTn id="161" presetID="1" presetClass="exit" presetSubtype="0" fill="hold" grpId="0" nodeType="withEffect">
                                  <p:stCondLst>
                                    <p:cond delay="0"/>
                                  </p:stCondLst>
                                  <p:childTnLst>
                                    <p:set>
                                      <p:cBhvr>
                                        <p:cTn id="162" dur="1" fill="hold">
                                          <p:stCondLst>
                                            <p:cond delay="0"/>
                                          </p:stCondLst>
                                        </p:cTn>
                                        <p:tgtEl>
                                          <p:spTgt spid="65">
                                            <p:txEl>
                                              <p:pRg st="2" end="2"/>
                                            </p:txEl>
                                          </p:spTgt>
                                        </p:tgtEl>
                                        <p:attrNameLst>
                                          <p:attrName>style.visibility</p:attrName>
                                        </p:attrNameLst>
                                      </p:cBhvr>
                                      <p:to>
                                        <p:strVal val="hidden"/>
                                      </p:to>
                                    </p:set>
                                  </p:childTnLst>
                                </p:cTn>
                              </p:par>
                              <p:par>
                                <p:cTn id="163" presetID="1" presetClass="exit" presetSubtype="0" fill="hold" nodeType="withEffect">
                                  <p:stCondLst>
                                    <p:cond delay="0"/>
                                  </p:stCondLst>
                                  <p:childTnLst>
                                    <p:set>
                                      <p:cBhvr>
                                        <p:cTn id="164" dur="1" fill="hold">
                                          <p:stCondLst>
                                            <p:cond delay="0"/>
                                          </p:stCondLst>
                                        </p:cTn>
                                        <p:tgtEl>
                                          <p:spTgt spid="67"/>
                                        </p:tgtEl>
                                        <p:attrNameLst>
                                          <p:attrName>style.visibility</p:attrName>
                                        </p:attrNameLst>
                                      </p:cBhvr>
                                      <p:to>
                                        <p:strVal val="hidden"/>
                                      </p:to>
                                    </p:set>
                                  </p:childTnLst>
                                </p:cTn>
                              </p:par>
                              <p:par>
                                <p:cTn id="165" presetID="1" presetClass="exit" presetSubtype="0" fill="hold" nodeType="withEffect">
                                  <p:stCondLst>
                                    <p:cond delay="0"/>
                                  </p:stCondLst>
                                  <p:childTnLst>
                                    <p:set>
                                      <p:cBhvr>
                                        <p:cTn id="166" dur="1" fill="hold">
                                          <p:stCondLst>
                                            <p:cond delay="0"/>
                                          </p:stCondLst>
                                        </p:cTn>
                                        <p:tgtEl>
                                          <p:spTgt spid="69"/>
                                        </p:tgtEl>
                                        <p:attrNameLst>
                                          <p:attrName>style.visibility</p:attrName>
                                        </p:attrNameLst>
                                      </p:cBhvr>
                                      <p:to>
                                        <p:strVal val="hidden"/>
                                      </p:to>
                                    </p:set>
                                  </p:childTnLst>
                                </p:cTn>
                              </p:par>
                              <p:par>
                                <p:cTn id="167" presetID="1" presetClass="exit" presetSubtype="0" fill="hold" nodeType="withEffect">
                                  <p:stCondLst>
                                    <p:cond delay="0"/>
                                  </p:stCondLst>
                                  <p:childTnLst>
                                    <p:set>
                                      <p:cBhvr>
                                        <p:cTn id="168" dur="1" fill="hold">
                                          <p:stCondLst>
                                            <p:cond delay="0"/>
                                          </p:stCondLst>
                                        </p:cTn>
                                        <p:tgtEl>
                                          <p:spTgt spid="71"/>
                                        </p:tgtEl>
                                        <p:attrNameLst>
                                          <p:attrName>style.visibility</p:attrName>
                                        </p:attrNameLst>
                                      </p:cBhvr>
                                      <p:to>
                                        <p:strVal val="hidden"/>
                                      </p:to>
                                    </p:set>
                                  </p:childTnLst>
                                </p:cTn>
                              </p:par>
                              <p:par>
                                <p:cTn id="169" presetID="1" presetClass="exit" presetSubtype="0" fill="hold" nodeType="withEffect">
                                  <p:stCondLst>
                                    <p:cond delay="0"/>
                                  </p:stCondLst>
                                  <p:childTnLst>
                                    <p:set>
                                      <p:cBhvr>
                                        <p:cTn id="170" dur="1" fill="hold">
                                          <p:stCondLst>
                                            <p:cond delay="0"/>
                                          </p:stCondLst>
                                        </p:cTn>
                                        <p:tgtEl>
                                          <p:spTgt spid="73"/>
                                        </p:tgtEl>
                                        <p:attrNameLst>
                                          <p:attrName>style.visibility</p:attrName>
                                        </p:attrNameLst>
                                      </p:cBhvr>
                                      <p:to>
                                        <p:strVal val="hidden"/>
                                      </p:to>
                                    </p:set>
                                  </p:childTnLst>
                                </p:cTn>
                              </p:par>
                              <p:par>
                                <p:cTn id="171" presetID="1" presetClass="exit" presetSubtype="0" fill="hold" nodeType="withEffect">
                                  <p:stCondLst>
                                    <p:cond delay="0"/>
                                  </p:stCondLst>
                                  <p:childTnLst>
                                    <p:set>
                                      <p:cBhvr>
                                        <p:cTn id="172" dur="1" fill="hold">
                                          <p:stCondLst>
                                            <p:cond delay="0"/>
                                          </p:stCondLst>
                                        </p:cTn>
                                        <p:tgtEl>
                                          <p:spTgt spid="72"/>
                                        </p:tgtEl>
                                        <p:attrNameLst>
                                          <p:attrName>style.visibility</p:attrName>
                                        </p:attrNameLst>
                                      </p:cBhvr>
                                      <p:to>
                                        <p:strVal val="hidden"/>
                                      </p:to>
                                    </p:set>
                                  </p:childTnLst>
                                </p:cTn>
                              </p:par>
                              <p:par>
                                <p:cTn id="173" presetID="1" presetClass="exit" presetSubtype="0" fill="hold" nodeType="withEffect">
                                  <p:stCondLst>
                                    <p:cond delay="0"/>
                                  </p:stCondLst>
                                  <p:childTnLst>
                                    <p:set>
                                      <p:cBhvr>
                                        <p:cTn id="174" dur="1" fill="hold">
                                          <p:stCondLst>
                                            <p:cond delay="0"/>
                                          </p:stCondLst>
                                        </p:cTn>
                                        <p:tgtEl>
                                          <p:spTgt spid="74"/>
                                        </p:tgtEl>
                                        <p:attrNameLst>
                                          <p:attrName>style.visibility</p:attrName>
                                        </p:attrNameLst>
                                      </p:cBhvr>
                                      <p:to>
                                        <p:strVal val="hidden"/>
                                      </p:to>
                                    </p:set>
                                  </p:childTnLst>
                                </p:cTn>
                              </p:par>
                              <p:par>
                                <p:cTn id="175" presetID="1" presetClass="entr" presetSubtype="0" fill="hold" nodeType="withEffect">
                                  <p:stCondLst>
                                    <p:cond delay="0"/>
                                  </p:stCondLst>
                                  <p:childTnLst>
                                    <p:set>
                                      <p:cBhvr>
                                        <p:cTn id="176" dur="1" fill="hold">
                                          <p:stCondLst>
                                            <p:cond delay="0"/>
                                          </p:stCondLst>
                                        </p:cTn>
                                        <p:tgtEl>
                                          <p:spTgt spid="76"/>
                                        </p:tgtEl>
                                        <p:attrNameLst>
                                          <p:attrName>style.visibility</p:attrName>
                                        </p:attrNameLst>
                                      </p:cBhvr>
                                      <p:to>
                                        <p:strVal val="visible"/>
                                      </p:to>
                                    </p:set>
                                  </p:childTnLst>
                                </p:cTn>
                              </p:par>
                              <p:par>
                                <p:cTn id="177" presetID="1" presetClass="entr" presetSubtype="0" fill="hold" nodeType="withEffect">
                                  <p:stCondLst>
                                    <p:cond delay="0"/>
                                  </p:stCondLst>
                                  <p:childTnLst>
                                    <p:set>
                                      <p:cBhvr>
                                        <p:cTn id="178" dur="1" fill="hold">
                                          <p:stCondLst>
                                            <p:cond delay="0"/>
                                          </p:stCondLst>
                                        </p:cTn>
                                        <p:tgtEl>
                                          <p:spTgt spid="79"/>
                                        </p:tgtEl>
                                        <p:attrNameLst>
                                          <p:attrName>style.visibility</p:attrName>
                                        </p:attrNameLst>
                                      </p:cBhvr>
                                      <p:to>
                                        <p:strVal val="visible"/>
                                      </p:to>
                                    </p:set>
                                  </p:childTnLst>
                                </p:cTn>
                              </p:par>
                              <p:par>
                                <p:cTn id="179" presetID="1" presetClass="entr" presetSubtype="0" fill="hold" grpId="0" nodeType="withEffect">
                                  <p:stCondLst>
                                    <p:cond delay="0"/>
                                  </p:stCondLst>
                                  <p:childTnLst>
                                    <p:set>
                                      <p:cBhvr>
                                        <p:cTn id="180" dur="1" fill="hold">
                                          <p:stCondLst>
                                            <p:cond delay="0"/>
                                          </p:stCondLst>
                                        </p:cTn>
                                        <p:tgtEl>
                                          <p:spTgt spid="75"/>
                                        </p:tgtEl>
                                        <p:attrNameLst>
                                          <p:attrName>style.visibility</p:attrName>
                                        </p:attrNameLst>
                                      </p:cBhvr>
                                      <p:to>
                                        <p:strVal val="visible"/>
                                      </p:to>
                                    </p:set>
                                  </p:childTnLst>
                                </p:cTn>
                              </p:par>
                            </p:childTnLst>
                          </p:cTn>
                        </p:par>
                      </p:childTnLst>
                    </p:cTn>
                  </p:par>
                  <p:par>
                    <p:cTn id="181" fill="hold">
                      <p:stCondLst>
                        <p:cond delay="indefinite"/>
                      </p:stCondLst>
                      <p:childTnLst>
                        <p:par>
                          <p:cTn id="182" fill="hold">
                            <p:stCondLst>
                              <p:cond delay="0"/>
                            </p:stCondLst>
                            <p:childTnLst>
                              <p:par>
                                <p:cTn id="183" presetID="1" presetClass="emph" presetSubtype="1" nodeType="clickEffect">
                                  <p:stCondLst>
                                    <p:cond delay="0"/>
                                  </p:stCondLst>
                                  <p:childTnLst>
                                    <p:set>
                                      <p:cBhvr>
                                        <p:cTn id="184" dur="indefinite"/>
                                        <p:tgtEl>
                                          <p:spTgt spid="75"/>
                                        </p:tgtEl>
                                        <p:attrNameLst>
                                          <p:attrName>fillcolor</p:attrName>
                                        </p:attrNameLst>
                                      </p:cBhvr>
                                      <p:to>
                                        <p:clrVal>
                                          <a:srgbClr val="FFFF00"/>
                                        </p:clrVal>
                                      </p:to>
                                    </p:set>
                                    <p:set>
                                      <p:cBhvr>
                                        <p:cTn id="185" dur="indefinite"/>
                                        <p:tgtEl>
                                          <p:spTgt spid="75"/>
                                        </p:tgtEl>
                                        <p:attrNameLst>
                                          <p:attrName>fill.type</p:attrName>
                                        </p:attrNameLst>
                                      </p:cBhvr>
                                      <p:to>
                                        <p:strVal val="solid"/>
                                      </p:to>
                                    </p:set>
                                    <p:set>
                                      <p:cBhvr>
                                        <p:cTn id="186" dur="indefinite"/>
                                        <p:tgtEl>
                                          <p:spTgt spid="75"/>
                                        </p:tgtEl>
                                        <p:attrNameLst>
                                          <p:attrName>fill.on</p:attrName>
                                        </p:attrNameLst>
                                      </p:cBhvr>
                                      <p:to>
                                        <p:strVal val="true"/>
                                      </p:to>
                                    </p:set>
                                  </p:childTnLst>
                                </p:cTn>
                              </p:par>
                              <p:par>
                                <p:cTn id="187" presetID="1" presetClass="emph" presetSubtype="1" nodeType="withEffect">
                                  <p:stCondLst>
                                    <p:cond delay="0"/>
                                  </p:stCondLst>
                                  <p:childTnLst>
                                    <p:set>
                                      <p:cBhvr>
                                        <p:cTn id="188" dur="indefinite"/>
                                        <p:tgtEl>
                                          <p:spTgt spid="9"/>
                                        </p:tgtEl>
                                        <p:attrNameLst>
                                          <p:attrName>fillcolor</p:attrName>
                                        </p:attrNameLst>
                                      </p:cBhvr>
                                      <p:to>
                                        <p:clrVal>
                                          <a:schemeClr val="bg1"/>
                                        </p:clrVal>
                                      </p:to>
                                    </p:set>
                                    <p:set>
                                      <p:cBhvr>
                                        <p:cTn id="189" dur="indefinite"/>
                                        <p:tgtEl>
                                          <p:spTgt spid="9"/>
                                        </p:tgtEl>
                                        <p:attrNameLst>
                                          <p:attrName>fill.type</p:attrName>
                                        </p:attrNameLst>
                                      </p:cBhvr>
                                      <p:to>
                                        <p:strVal val="solid"/>
                                      </p:to>
                                    </p:set>
                                    <p:set>
                                      <p:cBhvr>
                                        <p:cTn id="190" dur="indefinite"/>
                                        <p:tgtEl>
                                          <p:spTgt spid="9"/>
                                        </p:tgtEl>
                                        <p:attrNameLst>
                                          <p:attrName>fill.on</p:attrName>
                                        </p:attrNameLst>
                                      </p:cBhvr>
                                      <p:to>
                                        <p:strVal val="true"/>
                                      </p:to>
                                    </p:set>
                                  </p:childTnLst>
                                </p:cTn>
                              </p:par>
                              <p:par>
                                <p:cTn id="191" presetID="1" presetClass="emph" presetSubtype="1" nodeType="withEffect">
                                  <p:stCondLst>
                                    <p:cond delay="0"/>
                                  </p:stCondLst>
                                  <p:childTnLst>
                                    <p:set>
                                      <p:cBhvr>
                                        <p:cTn id="192" dur="indefinite"/>
                                        <p:tgtEl>
                                          <p:spTgt spid="75"/>
                                        </p:tgtEl>
                                        <p:attrNameLst>
                                          <p:attrName>fillcolor</p:attrName>
                                        </p:attrNameLst>
                                      </p:cBhvr>
                                      <p:to>
                                        <p:clrVal>
                                          <a:schemeClr val="bg1"/>
                                        </p:clrVal>
                                      </p:to>
                                    </p:set>
                                    <p:set>
                                      <p:cBhvr>
                                        <p:cTn id="193" dur="indefinite"/>
                                        <p:tgtEl>
                                          <p:spTgt spid="75"/>
                                        </p:tgtEl>
                                        <p:attrNameLst>
                                          <p:attrName>fill.type</p:attrName>
                                        </p:attrNameLst>
                                      </p:cBhvr>
                                      <p:to>
                                        <p:strVal val="solid"/>
                                      </p:to>
                                    </p:set>
                                    <p:set>
                                      <p:cBhvr>
                                        <p:cTn id="194" dur="indefinite"/>
                                        <p:tgtEl>
                                          <p:spTgt spid="75"/>
                                        </p:tgtEl>
                                        <p:attrNameLst>
                                          <p:attrName>fill.on</p:attrName>
                                        </p:attrNameLst>
                                      </p:cBhvr>
                                      <p:to>
                                        <p:strVal val="true"/>
                                      </p:to>
                                    </p:set>
                                  </p:childTnLst>
                                </p:cTn>
                              </p:par>
                              <p:par>
                                <p:cTn id="195" presetID="1" presetClass="emph" presetSubtype="1" nodeType="withEffect">
                                  <p:stCondLst>
                                    <p:cond delay="0"/>
                                  </p:stCondLst>
                                  <p:childTnLst>
                                    <p:set>
                                      <p:cBhvr>
                                        <p:cTn id="196" dur="indefinite"/>
                                        <p:tgtEl>
                                          <p:spTgt spid="75"/>
                                        </p:tgtEl>
                                        <p:attrNameLst>
                                          <p:attrName>fillcolor</p:attrName>
                                        </p:attrNameLst>
                                      </p:cBhvr>
                                      <p:to>
                                        <p:clrVal>
                                          <a:srgbClr val="FFFF00"/>
                                        </p:clrVal>
                                      </p:to>
                                    </p:set>
                                    <p:set>
                                      <p:cBhvr>
                                        <p:cTn id="197" dur="indefinite"/>
                                        <p:tgtEl>
                                          <p:spTgt spid="75"/>
                                        </p:tgtEl>
                                        <p:attrNameLst>
                                          <p:attrName>fill.type</p:attrName>
                                        </p:attrNameLst>
                                      </p:cBhvr>
                                      <p:to>
                                        <p:strVal val="solid"/>
                                      </p:to>
                                    </p:set>
                                    <p:set>
                                      <p:cBhvr>
                                        <p:cTn id="198" dur="indefinite"/>
                                        <p:tgtEl>
                                          <p:spTgt spid="75"/>
                                        </p:tgtEl>
                                        <p:attrNameLst>
                                          <p:attrName>fill.on</p:attrName>
                                        </p:attrNameLst>
                                      </p:cBhvr>
                                      <p:to>
                                        <p:strVal val="true"/>
                                      </p:to>
                                    </p:set>
                                  </p:childTnLst>
                                </p:cTn>
                              </p:par>
                              <p:par>
                                <p:cTn id="199" presetID="1" presetClass="entr" presetSubtype="0" fill="hold" grpId="0" nodeType="withEffect">
                                  <p:stCondLst>
                                    <p:cond delay="0"/>
                                  </p:stCondLst>
                                  <p:childTnLst>
                                    <p:set>
                                      <p:cBhvr>
                                        <p:cTn id="200" dur="1" fill="hold">
                                          <p:stCondLst>
                                            <p:cond delay="0"/>
                                          </p:stCondLst>
                                        </p:cTn>
                                        <p:tgtEl>
                                          <p:spTgt spid="89"/>
                                        </p:tgtEl>
                                        <p:attrNameLst>
                                          <p:attrName>style.visibility</p:attrName>
                                        </p:attrNameLst>
                                      </p:cBhvr>
                                      <p:to>
                                        <p:strVal val="visible"/>
                                      </p:to>
                                    </p:set>
                                  </p:childTnLst>
                                </p:cTn>
                              </p:par>
                            </p:childTnLst>
                          </p:cTn>
                        </p:par>
                      </p:childTnLst>
                    </p:cTn>
                  </p:par>
                  <p:par>
                    <p:cTn id="201" fill="hold">
                      <p:stCondLst>
                        <p:cond delay="indefinite"/>
                      </p:stCondLst>
                      <p:childTnLst>
                        <p:par>
                          <p:cTn id="202" fill="hold">
                            <p:stCondLst>
                              <p:cond delay="0"/>
                            </p:stCondLst>
                            <p:childTnLst>
                              <p:par>
                                <p:cTn id="203" presetID="1" presetClass="entr" presetSubtype="0" fill="hold" nodeType="clickEffect">
                                  <p:stCondLst>
                                    <p:cond delay="0"/>
                                  </p:stCondLst>
                                  <p:childTnLst>
                                    <p:set>
                                      <p:cBhvr>
                                        <p:cTn id="204" dur="1" fill="hold">
                                          <p:stCondLst>
                                            <p:cond delay="0"/>
                                          </p:stCondLst>
                                        </p:cTn>
                                        <p:tgtEl>
                                          <p:spTgt spid="82">
                                            <p:txEl>
                                              <p:pRg st="0" end="0"/>
                                            </p:txEl>
                                          </p:spTgt>
                                        </p:tgtEl>
                                        <p:attrNameLst>
                                          <p:attrName>style.visibility</p:attrName>
                                        </p:attrNameLst>
                                      </p:cBhvr>
                                      <p:to>
                                        <p:strVal val="visible"/>
                                      </p:to>
                                    </p:set>
                                  </p:childTnLst>
                                </p:cTn>
                              </p:par>
                              <p:par>
                                <p:cTn id="205" presetID="1" presetClass="entr" presetSubtype="0" fill="hold" nodeType="withEffect">
                                  <p:stCondLst>
                                    <p:cond delay="0"/>
                                  </p:stCondLst>
                                  <p:childTnLst>
                                    <p:set>
                                      <p:cBhvr>
                                        <p:cTn id="206" dur="1" fill="hold">
                                          <p:stCondLst>
                                            <p:cond delay="0"/>
                                          </p:stCondLst>
                                        </p:cTn>
                                        <p:tgtEl>
                                          <p:spTgt spid="81"/>
                                        </p:tgtEl>
                                        <p:attrNameLst>
                                          <p:attrName>style.visibility</p:attrName>
                                        </p:attrNameLst>
                                      </p:cBhvr>
                                      <p:to>
                                        <p:strVal val="visible"/>
                                      </p:to>
                                    </p:set>
                                  </p:childTnLst>
                                </p:cTn>
                              </p:par>
                            </p:childTnLst>
                          </p:cTn>
                        </p:par>
                      </p:childTnLst>
                    </p:cTn>
                  </p:par>
                  <p:par>
                    <p:cTn id="207" fill="hold">
                      <p:stCondLst>
                        <p:cond delay="indefinite"/>
                      </p:stCondLst>
                      <p:childTnLst>
                        <p:par>
                          <p:cTn id="208" fill="hold">
                            <p:stCondLst>
                              <p:cond delay="0"/>
                            </p:stCondLst>
                            <p:childTnLst>
                              <p:par>
                                <p:cTn id="209" presetID="1" presetClass="entr" presetSubtype="0" fill="hold" nodeType="clickEffect">
                                  <p:stCondLst>
                                    <p:cond delay="0"/>
                                  </p:stCondLst>
                                  <p:childTnLst>
                                    <p:set>
                                      <p:cBhvr>
                                        <p:cTn id="210" dur="1" fill="hold">
                                          <p:stCondLst>
                                            <p:cond delay="0"/>
                                          </p:stCondLst>
                                        </p:cTn>
                                        <p:tgtEl>
                                          <p:spTgt spid="83"/>
                                        </p:tgtEl>
                                        <p:attrNameLst>
                                          <p:attrName>style.visibility</p:attrName>
                                        </p:attrNameLst>
                                      </p:cBhvr>
                                      <p:to>
                                        <p:strVal val="visible"/>
                                      </p:to>
                                    </p:set>
                                  </p:childTnLst>
                                </p:cTn>
                              </p:par>
                            </p:childTnLst>
                          </p:cTn>
                        </p:par>
                      </p:childTnLst>
                    </p:cTn>
                  </p:par>
                  <p:par>
                    <p:cTn id="211" fill="hold">
                      <p:stCondLst>
                        <p:cond delay="indefinite"/>
                      </p:stCondLst>
                      <p:childTnLst>
                        <p:par>
                          <p:cTn id="212" fill="hold">
                            <p:stCondLst>
                              <p:cond delay="0"/>
                            </p:stCondLst>
                            <p:childTnLst>
                              <p:par>
                                <p:cTn id="213" presetID="1" presetClass="entr" presetSubtype="0" fill="hold" nodeType="clickEffect">
                                  <p:stCondLst>
                                    <p:cond delay="0"/>
                                  </p:stCondLst>
                                  <p:childTnLst>
                                    <p:set>
                                      <p:cBhvr>
                                        <p:cTn id="214" dur="1" fill="hold">
                                          <p:stCondLst>
                                            <p:cond delay="0"/>
                                          </p:stCondLst>
                                        </p:cTn>
                                        <p:tgtEl>
                                          <p:spTgt spid="82">
                                            <p:txEl>
                                              <p:pRg st="1" end="1"/>
                                            </p:txEl>
                                          </p:spTgt>
                                        </p:tgtEl>
                                        <p:attrNameLst>
                                          <p:attrName>style.visibility</p:attrName>
                                        </p:attrNameLst>
                                      </p:cBhvr>
                                      <p:to>
                                        <p:strVal val="visible"/>
                                      </p:to>
                                    </p:set>
                                  </p:childTnLst>
                                </p:cTn>
                              </p:par>
                              <p:par>
                                <p:cTn id="215" presetID="1" presetClass="entr" presetSubtype="0" fill="hold" nodeType="withEffect">
                                  <p:stCondLst>
                                    <p:cond delay="0"/>
                                  </p:stCondLst>
                                  <p:childTnLst>
                                    <p:set>
                                      <p:cBhvr>
                                        <p:cTn id="216" dur="1" fill="hold">
                                          <p:stCondLst>
                                            <p:cond delay="0"/>
                                          </p:stCondLst>
                                        </p:cTn>
                                        <p:tgtEl>
                                          <p:spTgt spid="85"/>
                                        </p:tgtEl>
                                        <p:attrNameLst>
                                          <p:attrName>style.visibility</p:attrName>
                                        </p:attrNameLst>
                                      </p:cBhvr>
                                      <p:to>
                                        <p:strVal val="visible"/>
                                      </p:to>
                                    </p:set>
                                  </p:childTnLst>
                                </p:cTn>
                              </p:par>
                              <p:par>
                                <p:cTn id="217" presetID="9" presetClass="emph" presetSubtype="0" nodeType="withEffect">
                                  <p:stCondLst>
                                    <p:cond delay="0"/>
                                  </p:stCondLst>
                                  <p:childTnLst>
                                    <p:set>
                                      <p:cBhvr>
                                        <p:cTn id="218" dur="indefinite"/>
                                        <p:tgtEl>
                                          <p:spTgt spid="81"/>
                                        </p:tgtEl>
                                        <p:attrNameLst>
                                          <p:attrName>style.opacity</p:attrName>
                                        </p:attrNameLst>
                                      </p:cBhvr>
                                      <p:to>
                                        <p:strVal val="0.15"/>
                                      </p:to>
                                    </p:set>
                                    <p:animEffect filter="image" prLst="opacity: 0.15">
                                      <p:cBhvr rctx="IE">
                                        <p:cTn id="219" dur="indefinite"/>
                                        <p:tgtEl>
                                          <p:spTgt spid="81"/>
                                        </p:tgtEl>
                                      </p:cBhvr>
                                    </p:animEffect>
                                  </p:childTnLst>
                                </p:cTn>
                              </p:par>
                              <p:par>
                                <p:cTn id="220" presetID="9" presetClass="emph" presetSubtype="0" nodeType="withEffect">
                                  <p:stCondLst>
                                    <p:cond delay="0"/>
                                  </p:stCondLst>
                                  <p:childTnLst>
                                    <p:set>
                                      <p:cBhvr>
                                        <p:cTn id="221" dur="indefinite"/>
                                        <p:tgtEl>
                                          <p:spTgt spid="83"/>
                                        </p:tgtEl>
                                        <p:attrNameLst>
                                          <p:attrName>style.opacity</p:attrName>
                                        </p:attrNameLst>
                                      </p:cBhvr>
                                      <p:to>
                                        <p:strVal val="0.15"/>
                                      </p:to>
                                    </p:set>
                                    <p:animEffect filter="image" prLst="opacity: 0.15">
                                      <p:cBhvr rctx="IE">
                                        <p:cTn id="222" dur="indefinite"/>
                                        <p:tgtEl>
                                          <p:spTgt spid="83"/>
                                        </p:tgtEl>
                                      </p:cBhvr>
                                    </p:animEffect>
                                  </p:childTnLst>
                                </p:cTn>
                              </p:par>
                            </p:childTnLst>
                          </p:cTn>
                        </p:par>
                      </p:childTnLst>
                    </p:cTn>
                  </p:par>
                  <p:par>
                    <p:cTn id="223" fill="hold">
                      <p:stCondLst>
                        <p:cond delay="indefinite"/>
                      </p:stCondLst>
                      <p:childTnLst>
                        <p:par>
                          <p:cTn id="224" fill="hold">
                            <p:stCondLst>
                              <p:cond delay="0"/>
                            </p:stCondLst>
                            <p:childTnLst>
                              <p:par>
                                <p:cTn id="225" presetID="1" presetClass="entr" presetSubtype="0" fill="hold" nodeType="clickEffect">
                                  <p:stCondLst>
                                    <p:cond delay="0"/>
                                  </p:stCondLst>
                                  <p:childTnLst>
                                    <p:set>
                                      <p:cBhvr>
                                        <p:cTn id="226" dur="1" fill="hold">
                                          <p:stCondLst>
                                            <p:cond delay="0"/>
                                          </p:stCondLst>
                                        </p:cTn>
                                        <p:tgtEl>
                                          <p:spTgt spid="84"/>
                                        </p:tgtEl>
                                        <p:attrNameLst>
                                          <p:attrName>style.visibility</p:attrName>
                                        </p:attrNameLst>
                                      </p:cBhvr>
                                      <p:to>
                                        <p:strVal val="visible"/>
                                      </p:to>
                                    </p:set>
                                  </p:childTnLst>
                                </p:cTn>
                              </p:par>
                            </p:childTnLst>
                          </p:cTn>
                        </p:par>
                      </p:childTnLst>
                    </p:cTn>
                  </p:par>
                  <p:par>
                    <p:cTn id="227" fill="hold">
                      <p:stCondLst>
                        <p:cond delay="indefinite"/>
                      </p:stCondLst>
                      <p:childTnLst>
                        <p:par>
                          <p:cTn id="228" fill="hold">
                            <p:stCondLst>
                              <p:cond delay="0"/>
                            </p:stCondLst>
                            <p:childTnLst>
                              <p:par>
                                <p:cTn id="229" presetID="1" presetClass="entr" presetSubtype="0" fill="hold" nodeType="clickEffect">
                                  <p:stCondLst>
                                    <p:cond delay="0"/>
                                  </p:stCondLst>
                                  <p:childTnLst>
                                    <p:set>
                                      <p:cBhvr>
                                        <p:cTn id="230" dur="1" fill="hold">
                                          <p:stCondLst>
                                            <p:cond delay="0"/>
                                          </p:stCondLst>
                                        </p:cTn>
                                        <p:tgtEl>
                                          <p:spTgt spid="82">
                                            <p:txEl>
                                              <p:pRg st="2" end="2"/>
                                            </p:txEl>
                                          </p:spTgt>
                                        </p:tgtEl>
                                        <p:attrNameLst>
                                          <p:attrName>style.visibility</p:attrName>
                                        </p:attrNameLst>
                                      </p:cBhvr>
                                      <p:to>
                                        <p:strVal val="visible"/>
                                      </p:to>
                                    </p:set>
                                  </p:childTnLst>
                                </p:cTn>
                              </p:par>
                              <p:par>
                                <p:cTn id="231" presetID="1" presetClass="entr" presetSubtype="0" fill="hold" nodeType="withEffect">
                                  <p:stCondLst>
                                    <p:cond delay="0"/>
                                  </p:stCondLst>
                                  <p:childTnLst>
                                    <p:set>
                                      <p:cBhvr>
                                        <p:cTn id="232" dur="1" fill="hold">
                                          <p:stCondLst>
                                            <p:cond delay="0"/>
                                          </p:stCondLst>
                                        </p:cTn>
                                        <p:tgtEl>
                                          <p:spTgt spid="86"/>
                                        </p:tgtEl>
                                        <p:attrNameLst>
                                          <p:attrName>style.visibility</p:attrName>
                                        </p:attrNameLst>
                                      </p:cBhvr>
                                      <p:to>
                                        <p:strVal val="visible"/>
                                      </p:to>
                                    </p:set>
                                  </p:childTnLst>
                                </p:cTn>
                              </p:par>
                              <p:par>
                                <p:cTn id="233" presetID="9" presetClass="emph" presetSubtype="0" nodeType="withEffect">
                                  <p:stCondLst>
                                    <p:cond delay="0"/>
                                  </p:stCondLst>
                                  <p:childTnLst>
                                    <p:set>
                                      <p:cBhvr>
                                        <p:cTn id="234" dur="indefinite"/>
                                        <p:tgtEl>
                                          <p:spTgt spid="85"/>
                                        </p:tgtEl>
                                        <p:attrNameLst>
                                          <p:attrName>style.opacity</p:attrName>
                                        </p:attrNameLst>
                                      </p:cBhvr>
                                      <p:to>
                                        <p:strVal val="0.15"/>
                                      </p:to>
                                    </p:set>
                                    <p:animEffect filter="image" prLst="opacity: 0.15">
                                      <p:cBhvr rctx="IE">
                                        <p:cTn id="235" dur="indefinite"/>
                                        <p:tgtEl>
                                          <p:spTgt spid="85"/>
                                        </p:tgtEl>
                                      </p:cBhvr>
                                    </p:animEffect>
                                  </p:childTnLst>
                                </p:cTn>
                              </p:par>
                              <p:par>
                                <p:cTn id="236" presetID="9" presetClass="emph" presetSubtype="0" nodeType="withEffect">
                                  <p:stCondLst>
                                    <p:cond delay="0"/>
                                  </p:stCondLst>
                                  <p:childTnLst>
                                    <p:set>
                                      <p:cBhvr>
                                        <p:cTn id="237" dur="indefinite"/>
                                        <p:tgtEl>
                                          <p:spTgt spid="84"/>
                                        </p:tgtEl>
                                        <p:attrNameLst>
                                          <p:attrName>style.opacity</p:attrName>
                                        </p:attrNameLst>
                                      </p:cBhvr>
                                      <p:to>
                                        <p:strVal val="0.15"/>
                                      </p:to>
                                    </p:set>
                                    <p:animEffect filter="image" prLst="opacity: 0.15">
                                      <p:cBhvr rctx="IE">
                                        <p:cTn id="238" dur="indefinite"/>
                                        <p:tgtEl>
                                          <p:spTgt spid="84"/>
                                        </p:tgtEl>
                                      </p:cBhvr>
                                    </p:animEffect>
                                  </p:childTnLst>
                                </p:cTn>
                              </p:par>
                            </p:childTnLst>
                          </p:cTn>
                        </p:par>
                      </p:childTnLst>
                    </p:cTn>
                  </p:par>
                  <p:par>
                    <p:cTn id="239" fill="hold">
                      <p:stCondLst>
                        <p:cond delay="indefinite"/>
                      </p:stCondLst>
                      <p:childTnLst>
                        <p:par>
                          <p:cTn id="240" fill="hold">
                            <p:stCondLst>
                              <p:cond delay="0"/>
                            </p:stCondLst>
                            <p:childTnLst>
                              <p:par>
                                <p:cTn id="241" presetID="1" presetClass="entr" presetSubtype="0" fill="hold" nodeType="clickEffect">
                                  <p:stCondLst>
                                    <p:cond delay="0"/>
                                  </p:stCondLst>
                                  <p:childTnLst>
                                    <p:set>
                                      <p:cBhvr>
                                        <p:cTn id="242" dur="1" fill="hold">
                                          <p:stCondLst>
                                            <p:cond delay="0"/>
                                          </p:stCondLst>
                                        </p:cTn>
                                        <p:tgtEl>
                                          <p:spTgt spid="87"/>
                                        </p:tgtEl>
                                        <p:attrNameLst>
                                          <p:attrName>style.visibility</p:attrName>
                                        </p:attrNameLst>
                                      </p:cBhvr>
                                      <p:to>
                                        <p:strVal val="visible"/>
                                      </p:to>
                                    </p:set>
                                  </p:childTnLst>
                                </p:cTn>
                              </p:par>
                            </p:childTnLst>
                          </p:cTn>
                        </p:par>
                      </p:childTnLst>
                    </p:cTn>
                  </p:par>
                  <p:par>
                    <p:cTn id="243" fill="hold">
                      <p:stCondLst>
                        <p:cond delay="indefinite"/>
                      </p:stCondLst>
                      <p:childTnLst>
                        <p:par>
                          <p:cTn id="244" fill="hold">
                            <p:stCondLst>
                              <p:cond delay="0"/>
                            </p:stCondLst>
                            <p:childTnLst>
                              <p:par>
                                <p:cTn id="245" presetID="1" presetClass="entr" presetSubtype="0" fill="hold" nodeType="clickEffect">
                                  <p:stCondLst>
                                    <p:cond delay="0"/>
                                  </p:stCondLst>
                                  <p:childTnLst>
                                    <p:set>
                                      <p:cBhvr>
                                        <p:cTn id="246" dur="1" fill="hold">
                                          <p:stCondLst>
                                            <p:cond delay="0"/>
                                          </p:stCondLst>
                                        </p:cTn>
                                        <p:tgtEl>
                                          <p:spTgt spid="88"/>
                                        </p:tgtEl>
                                        <p:attrNameLst>
                                          <p:attrName>style.visibility</p:attrName>
                                        </p:attrNameLst>
                                      </p:cBhvr>
                                      <p:to>
                                        <p:strVal val="visible"/>
                                      </p:to>
                                    </p:set>
                                  </p:childTnLst>
                                </p:cTn>
                              </p:par>
                            </p:childTnLst>
                          </p:cTn>
                        </p:par>
                      </p:childTnLst>
                    </p:cTn>
                  </p:par>
                  <p:par>
                    <p:cTn id="247" fill="hold">
                      <p:stCondLst>
                        <p:cond delay="indefinite"/>
                      </p:stCondLst>
                      <p:childTnLst>
                        <p:par>
                          <p:cTn id="248" fill="hold">
                            <p:stCondLst>
                              <p:cond delay="0"/>
                            </p:stCondLst>
                            <p:childTnLst>
                              <p:par>
                                <p:cTn id="249" presetID="1" presetClass="exit" presetSubtype="0" fill="hold" grpId="1" nodeType="clickEffect">
                                  <p:stCondLst>
                                    <p:cond delay="0"/>
                                  </p:stCondLst>
                                  <p:childTnLst>
                                    <p:set>
                                      <p:cBhvr>
                                        <p:cTn id="250" dur="1" fill="hold">
                                          <p:stCondLst>
                                            <p:cond delay="0"/>
                                          </p:stCondLst>
                                        </p:cTn>
                                        <p:tgtEl>
                                          <p:spTgt spid="89"/>
                                        </p:tgtEl>
                                        <p:attrNameLst>
                                          <p:attrName>style.visibility</p:attrName>
                                        </p:attrNameLst>
                                      </p:cBhvr>
                                      <p:to>
                                        <p:strVal val="hidden"/>
                                      </p:to>
                                    </p:set>
                                  </p:childTnLst>
                                </p:cTn>
                              </p:par>
                              <p:par>
                                <p:cTn id="251" presetID="1" presetClass="exit" presetSubtype="0" fill="hold" grpId="0" nodeType="withEffect">
                                  <p:stCondLst>
                                    <p:cond delay="0"/>
                                  </p:stCondLst>
                                  <p:childTnLst>
                                    <p:set>
                                      <p:cBhvr>
                                        <p:cTn id="252" dur="1" fill="hold">
                                          <p:stCondLst>
                                            <p:cond delay="0"/>
                                          </p:stCondLst>
                                        </p:cTn>
                                        <p:tgtEl>
                                          <p:spTgt spid="82">
                                            <p:txEl>
                                              <p:pRg st="0" end="0"/>
                                            </p:txEl>
                                          </p:spTgt>
                                        </p:tgtEl>
                                        <p:attrNameLst>
                                          <p:attrName>style.visibility</p:attrName>
                                        </p:attrNameLst>
                                      </p:cBhvr>
                                      <p:to>
                                        <p:strVal val="hidden"/>
                                      </p:to>
                                    </p:set>
                                  </p:childTnLst>
                                </p:cTn>
                              </p:par>
                              <p:par>
                                <p:cTn id="253" presetID="1" presetClass="exit" presetSubtype="0" fill="hold" grpId="0" nodeType="withEffect">
                                  <p:stCondLst>
                                    <p:cond delay="0"/>
                                  </p:stCondLst>
                                  <p:childTnLst>
                                    <p:set>
                                      <p:cBhvr>
                                        <p:cTn id="254" dur="1" fill="hold">
                                          <p:stCondLst>
                                            <p:cond delay="0"/>
                                          </p:stCondLst>
                                        </p:cTn>
                                        <p:tgtEl>
                                          <p:spTgt spid="82">
                                            <p:txEl>
                                              <p:pRg st="1" end="1"/>
                                            </p:txEl>
                                          </p:spTgt>
                                        </p:tgtEl>
                                        <p:attrNameLst>
                                          <p:attrName>style.visibility</p:attrName>
                                        </p:attrNameLst>
                                      </p:cBhvr>
                                      <p:to>
                                        <p:strVal val="hidden"/>
                                      </p:to>
                                    </p:set>
                                  </p:childTnLst>
                                </p:cTn>
                              </p:par>
                              <p:par>
                                <p:cTn id="255" presetID="1" presetClass="exit" presetSubtype="0" fill="hold" grpId="0" nodeType="withEffect">
                                  <p:stCondLst>
                                    <p:cond delay="0"/>
                                  </p:stCondLst>
                                  <p:childTnLst>
                                    <p:set>
                                      <p:cBhvr>
                                        <p:cTn id="256" dur="1" fill="hold">
                                          <p:stCondLst>
                                            <p:cond delay="0"/>
                                          </p:stCondLst>
                                        </p:cTn>
                                        <p:tgtEl>
                                          <p:spTgt spid="82">
                                            <p:txEl>
                                              <p:pRg st="2" end="2"/>
                                            </p:txEl>
                                          </p:spTgt>
                                        </p:tgtEl>
                                        <p:attrNameLst>
                                          <p:attrName>style.visibility</p:attrName>
                                        </p:attrNameLst>
                                      </p:cBhvr>
                                      <p:to>
                                        <p:strVal val="hidden"/>
                                      </p:to>
                                    </p:set>
                                  </p:childTnLst>
                                </p:cTn>
                              </p:par>
                              <p:par>
                                <p:cTn id="257" presetID="1" presetClass="exit" presetSubtype="0" fill="hold" nodeType="withEffect">
                                  <p:stCondLst>
                                    <p:cond delay="0"/>
                                  </p:stCondLst>
                                  <p:childTnLst>
                                    <p:set>
                                      <p:cBhvr>
                                        <p:cTn id="258" dur="1" fill="hold">
                                          <p:stCondLst>
                                            <p:cond delay="0"/>
                                          </p:stCondLst>
                                        </p:cTn>
                                        <p:tgtEl>
                                          <p:spTgt spid="81"/>
                                        </p:tgtEl>
                                        <p:attrNameLst>
                                          <p:attrName>style.visibility</p:attrName>
                                        </p:attrNameLst>
                                      </p:cBhvr>
                                      <p:to>
                                        <p:strVal val="hidden"/>
                                      </p:to>
                                    </p:set>
                                  </p:childTnLst>
                                </p:cTn>
                              </p:par>
                              <p:par>
                                <p:cTn id="259" presetID="1" presetClass="exit" presetSubtype="0" fill="hold" nodeType="withEffect">
                                  <p:stCondLst>
                                    <p:cond delay="0"/>
                                  </p:stCondLst>
                                  <p:childTnLst>
                                    <p:set>
                                      <p:cBhvr>
                                        <p:cTn id="260" dur="1" fill="hold">
                                          <p:stCondLst>
                                            <p:cond delay="0"/>
                                          </p:stCondLst>
                                        </p:cTn>
                                        <p:tgtEl>
                                          <p:spTgt spid="83"/>
                                        </p:tgtEl>
                                        <p:attrNameLst>
                                          <p:attrName>style.visibility</p:attrName>
                                        </p:attrNameLst>
                                      </p:cBhvr>
                                      <p:to>
                                        <p:strVal val="hidden"/>
                                      </p:to>
                                    </p:set>
                                  </p:childTnLst>
                                </p:cTn>
                              </p:par>
                              <p:par>
                                <p:cTn id="261" presetID="1" presetClass="exit" presetSubtype="0" fill="hold" nodeType="withEffect">
                                  <p:stCondLst>
                                    <p:cond delay="0"/>
                                  </p:stCondLst>
                                  <p:childTnLst>
                                    <p:set>
                                      <p:cBhvr>
                                        <p:cTn id="262" dur="1" fill="hold">
                                          <p:stCondLst>
                                            <p:cond delay="0"/>
                                          </p:stCondLst>
                                        </p:cTn>
                                        <p:tgtEl>
                                          <p:spTgt spid="85"/>
                                        </p:tgtEl>
                                        <p:attrNameLst>
                                          <p:attrName>style.visibility</p:attrName>
                                        </p:attrNameLst>
                                      </p:cBhvr>
                                      <p:to>
                                        <p:strVal val="hidden"/>
                                      </p:to>
                                    </p:set>
                                  </p:childTnLst>
                                </p:cTn>
                              </p:par>
                              <p:par>
                                <p:cTn id="263" presetID="1" presetClass="exit" presetSubtype="0" fill="hold" nodeType="withEffect">
                                  <p:stCondLst>
                                    <p:cond delay="0"/>
                                  </p:stCondLst>
                                  <p:childTnLst>
                                    <p:set>
                                      <p:cBhvr>
                                        <p:cTn id="264" dur="1" fill="hold">
                                          <p:stCondLst>
                                            <p:cond delay="0"/>
                                          </p:stCondLst>
                                        </p:cTn>
                                        <p:tgtEl>
                                          <p:spTgt spid="84"/>
                                        </p:tgtEl>
                                        <p:attrNameLst>
                                          <p:attrName>style.visibility</p:attrName>
                                        </p:attrNameLst>
                                      </p:cBhvr>
                                      <p:to>
                                        <p:strVal val="hidden"/>
                                      </p:to>
                                    </p:set>
                                  </p:childTnLst>
                                </p:cTn>
                              </p:par>
                              <p:par>
                                <p:cTn id="265" presetID="1" presetClass="exit" presetSubtype="0" fill="hold" nodeType="withEffect">
                                  <p:stCondLst>
                                    <p:cond delay="0"/>
                                  </p:stCondLst>
                                  <p:childTnLst>
                                    <p:set>
                                      <p:cBhvr>
                                        <p:cTn id="266" dur="1" fill="hold">
                                          <p:stCondLst>
                                            <p:cond delay="0"/>
                                          </p:stCondLst>
                                        </p:cTn>
                                        <p:tgtEl>
                                          <p:spTgt spid="86"/>
                                        </p:tgtEl>
                                        <p:attrNameLst>
                                          <p:attrName>style.visibility</p:attrName>
                                        </p:attrNameLst>
                                      </p:cBhvr>
                                      <p:to>
                                        <p:strVal val="hidden"/>
                                      </p:to>
                                    </p:set>
                                  </p:childTnLst>
                                </p:cTn>
                              </p:par>
                              <p:par>
                                <p:cTn id="267" presetID="1" presetClass="exit" presetSubtype="0" fill="hold" nodeType="withEffect">
                                  <p:stCondLst>
                                    <p:cond delay="0"/>
                                  </p:stCondLst>
                                  <p:childTnLst>
                                    <p:set>
                                      <p:cBhvr>
                                        <p:cTn id="268" dur="1" fill="hold">
                                          <p:stCondLst>
                                            <p:cond delay="0"/>
                                          </p:stCondLst>
                                        </p:cTn>
                                        <p:tgtEl>
                                          <p:spTgt spid="87"/>
                                        </p:tgtEl>
                                        <p:attrNameLst>
                                          <p:attrName>style.visibility</p:attrName>
                                        </p:attrNameLst>
                                      </p:cBhvr>
                                      <p:to>
                                        <p:strVal val="hidden"/>
                                      </p:to>
                                    </p:set>
                                  </p:childTnLst>
                                </p:cTn>
                              </p:par>
                              <p:par>
                                <p:cTn id="269" presetID="1" presetClass="exit" presetSubtype="0" fill="hold" nodeType="withEffect">
                                  <p:stCondLst>
                                    <p:cond delay="0"/>
                                  </p:stCondLst>
                                  <p:childTnLst>
                                    <p:set>
                                      <p:cBhvr>
                                        <p:cTn id="270" dur="1" fill="hold">
                                          <p:stCondLst>
                                            <p:cond delay="0"/>
                                          </p:stCondLst>
                                        </p:cTn>
                                        <p:tgtEl>
                                          <p:spTgt spid="88"/>
                                        </p:tgtEl>
                                        <p:attrNameLst>
                                          <p:attrName>style.visibility</p:attrName>
                                        </p:attrNameLst>
                                      </p:cBhvr>
                                      <p:to>
                                        <p:strVal val="hidden"/>
                                      </p:to>
                                    </p:set>
                                  </p:childTnLst>
                                </p:cTn>
                              </p:par>
                              <p:par>
                                <p:cTn id="271" presetID="1" presetClass="entr" presetSubtype="0" fill="hold" grpId="0" nodeType="withEffect">
                                  <p:stCondLst>
                                    <p:cond delay="0"/>
                                  </p:stCondLst>
                                  <p:childTnLst>
                                    <p:set>
                                      <p:cBhvr>
                                        <p:cTn id="272" dur="1" fill="hold">
                                          <p:stCondLst>
                                            <p:cond delay="0"/>
                                          </p:stCondLst>
                                        </p:cTn>
                                        <p:tgtEl>
                                          <p:spTgt spid="37"/>
                                        </p:tgtEl>
                                        <p:attrNameLst>
                                          <p:attrName>style.visibility</p:attrName>
                                        </p:attrNameLst>
                                      </p:cBhvr>
                                      <p:to>
                                        <p:strVal val="visible"/>
                                      </p:to>
                                    </p:set>
                                  </p:childTnLst>
                                </p:cTn>
                              </p:par>
                              <p:par>
                                <p:cTn id="273" presetID="1" presetClass="entr" presetSubtype="0" fill="hold" nodeType="withEffect">
                                  <p:stCondLst>
                                    <p:cond delay="0"/>
                                  </p:stCondLst>
                                  <p:childTnLst>
                                    <p:set>
                                      <p:cBhvr>
                                        <p:cTn id="274" dur="1" fill="hold">
                                          <p:stCondLst>
                                            <p:cond delay="0"/>
                                          </p:stCondLst>
                                        </p:cTn>
                                        <p:tgtEl>
                                          <p:spTgt spid="38"/>
                                        </p:tgtEl>
                                        <p:attrNameLst>
                                          <p:attrName>style.visibility</p:attrName>
                                        </p:attrNameLst>
                                      </p:cBhvr>
                                      <p:to>
                                        <p:strVal val="visible"/>
                                      </p:to>
                                    </p:set>
                                  </p:childTnLst>
                                </p:cTn>
                              </p:par>
                            </p:childTnLst>
                          </p:cTn>
                        </p:par>
                      </p:childTnLst>
                    </p:cTn>
                  </p:par>
                  <p:par>
                    <p:cTn id="275" fill="hold">
                      <p:stCondLst>
                        <p:cond delay="indefinite"/>
                      </p:stCondLst>
                      <p:childTnLst>
                        <p:par>
                          <p:cTn id="276" fill="hold">
                            <p:stCondLst>
                              <p:cond delay="0"/>
                            </p:stCondLst>
                            <p:childTnLst>
                              <p:par>
                                <p:cTn id="277" presetID="1" presetClass="emph" presetSubtype="1" nodeType="clickEffect">
                                  <p:stCondLst>
                                    <p:cond delay="0"/>
                                  </p:stCondLst>
                                  <p:childTnLst>
                                    <p:set>
                                      <p:cBhvr>
                                        <p:cTn id="278" dur="indefinite"/>
                                        <p:tgtEl>
                                          <p:spTgt spid="37"/>
                                        </p:tgtEl>
                                        <p:attrNameLst>
                                          <p:attrName>fillcolor</p:attrName>
                                        </p:attrNameLst>
                                      </p:cBhvr>
                                      <p:to>
                                        <p:clrVal>
                                          <a:srgbClr val="FFFF00"/>
                                        </p:clrVal>
                                      </p:to>
                                    </p:set>
                                    <p:set>
                                      <p:cBhvr>
                                        <p:cTn id="279" dur="indefinite"/>
                                        <p:tgtEl>
                                          <p:spTgt spid="37"/>
                                        </p:tgtEl>
                                        <p:attrNameLst>
                                          <p:attrName>fill.type</p:attrName>
                                        </p:attrNameLst>
                                      </p:cBhvr>
                                      <p:to>
                                        <p:strVal val="solid"/>
                                      </p:to>
                                    </p:set>
                                    <p:set>
                                      <p:cBhvr>
                                        <p:cTn id="280" dur="indefinite"/>
                                        <p:tgtEl>
                                          <p:spTgt spid="37"/>
                                        </p:tgtEl>
                                        <p:attrNameLst>
                                          <p:attrName>fill.on</p:attrName>
                                        </p:attrNameLst>
                                      </p:cBhvr>
                                      <p:to>
                                        <p:strVal val="true"/>
                                      </p:to>
                                    </p:set>
                                  </p:childTnLst>
                                </p:cTn>
                              </p:par>
                              <p:par>
                                <p:cTn id="281" presetID="1" presetClass="emph" presetSubtype="1" nodeType="withEffect">
                                  <p:stCondLst>
                                    <p:cond delay="0"/>
                                  </p:stCondLst>
                                  <p:childTnLst>
                                    <p:set>
                                      <p:cBhvr>
                                        <p:cTn id="282" dur="indefinite"/>
                                        <p:tgtEl>
                                          <p:spTgt spid="75"/>
                                        </p:tgtEl>
                                        <p:attrNameLst>
                                          <p:attrName>fillcolor</p:attrName>
                                        </p:attrNameLst>
                                      </p:cBhvr>
                                      <p:to>
                                        <p:clrVal>
                                          <a:schemeClr val="bg1"/>
                                        </p:clrVal>
                                      </p:to>
                                    </p:set>
                                    <p:set>
                                      <p:cBhvr>
                                        <p:cTn id="283" dur="indefinite"/>
                                        <p:tgtEl>
                                          <p:spTgt spid="75"/>
                                        </p:tgtEl>
                                        <p:attrNameLst>
                                          <p:attrName>fill.type</p:attrName>
                                        </p:attrNameLst>
                                      </p:cBhvr>
                                      <p:to>
                                        <p:strVal val="solid"/>
                                      </p:to>
                                    </p:set>
                                    <p:set>
                                      <p:cBhvr>
                                        <p:cTn id="284" dur="indefinite"/>
                                        <p:tgtEl>
                                          <p:spTgt spid="75"/>
                                        </p:tgtEl>
                                        <p:attrNameLst>
                                          <p:attrName>fill.on</p:attrName>
                                        </p:attrNameLst>
                                      </p:cBhvr>
                                      <p:to>
                                        <p:strVal val="true"/>
                                      </p:to>
                                    </p:set>
                                  </p:childTnLst>
                                </p:cTn>
                              </p:par>
                              <p:par>
                                <p:cTn id="285" presetID="1" presetClass="entr" presetSubtype="0" fill="hold" nodeType="withEffect">
                                  <p:stCondLst>
                                    <p:cond delay="0"/>
                                  </p:stCondLst>
                                  <p:childTnLst>
                                    <p:set>
                                      <p:cBhvr>
                                        <p:cTn id="286" dur="1" fill="hold">
                                          <p:stCondLst>
                                            <p:cond delay="0"/>
                                          </p:stCondLst>
                                        </p:cTn>
                                        <p:tgtEl>
                                          <p:spTgt spid="93"/>
                                        </p:tgtEl>
                                        <p:attrNameLst>
                                          <p:attrName>style.visibility</p:attrName>
                                        </p:attrNameLst>
                                      </p:cBhvr>
                                      <p:to>
                                        <p:strVal val="visible"/>
                                      </p:to>
                                    </p:set>
                                  </p:childTnLst>
                                </p:cTn>
                              </p:par>
                            </p:childTnLst>
                          </p:cTn>
                        </p:par>
                      </p:childTnLst>
                    </p:cTn>
                  </p:par>
                  <p:par>
                    <p:cTn id="287" fill="hold">
                      <p:stCondLst>
                        <p:cond delay="indefinite"/>
                      </p:stCondLst>
                      <p:childTnLst>
                        <p:par>
                          <p:cTn id="288" fill="hold">
                            <p:stCondLst>
                              <p:cond delay="0"/>
                            </p:stCondLst>
                            <p:childTnLst>
                              <p:par>
                                <p:cTn id="289" presetID="1" presetClass="entr" presetSubtype="0" fill="hold" grpId="0" nodeType="clickEffect">
                                  <p:stCondLst>
                                    <p:cond delay="0"/>
                                  </p:stCondLst>
                                  <p:childTnLst>
                                    <p:set>
                                      <p:cBhvr>
                                        <p:cTn id="290" dur="1" fill="hold">
                                          <p:stCondLst>
                                            <p:cond delay="0"/>
                                          </p:stCondLst>
                                        </p:cTn>
                                        <p:tgtEl>
                                          <p:spTgt spid="56"/>
                                        </p:tgtEl>
                                        <p:attrNameLst>
                                          <p:attrName>style.visibility</p:attrName>
                                        </p:attrNameLst>
                                      </p:cBhvr>
                                      <p:to>
                                        <p:strVal val="visible"/>
                                      </p:to>
                                    </p:set>
                                  </p:childTnLst>
                                </p:cTn>
                              </p:par>
                              <p:par>
                                <p:cTn id="291" presetID="1" presetClass="exit" presetSubtype="0" fill="hold" nodeType="withEffect">
                                  <p:stCondLst>
                                    <p:cond delay="0"/>
                                  </p:stCondLst>
                                  <p:childTnLst>
                                    <p:set>
                                      <p:cBhvr>
                                        <p:cTn id="292" dur="1" fill="hold">
                                          <p:stCondLst>
                                            <p:cond delay="0"/>
                                          </p:stCondLst>
                                        </p:cTn>
                                        <p:tgtEl>
                                          <p:spTgt spid="93"/>
                                        </p:tgtEl>
                                        <p:attrNameLst>
                                          <p:attrName>style.visibility</p:attrName>
                                        </p:attrNameLst>
                                      </p:cBhvr>
                                      <p:to>
                                        <p:strVal val="hidden"/>
                                      </p:to>
                                    </p:set>
                                  </p:childTnLst>
                                </p:cTn>
                              </p:par>
                            </p:childTnLst>
                          </p:cTn>
                        </p:par>
                      </p:childTnLst>
                    </p:cTn>
                  </p:par>
                  <p:par>
                    <p:cTn id="293" fill="hold">
                      <p:stCondLst>
                        <p:cond delay="indefinite"/>
                      </p:stCondLst>
                      <p:childTnLst>
                        <p:par>
                          <p:cTn id="294" fill="hold">
                            <p:stCondLst>
                              <p:cond delay="0"/>
                            </p:stCondLst>
                            <p:childTnLst>
                              <p:par>
                                <p:cTn id="295" presetID="1" presetClass="entr" presetSubtype="0" fill="hold" nodeType="clickEffect">
                                  <p:stCondLst>
                                    <p:cond delay="0"/>
                                  </p:stCondLst>
                                  <p:childTnLst>
                                    <p:set>
                                      <p:cBhvr>
                                        <p:cTn id="296" dur="1" fill="hold">
                                          <p:stCondLst>
                                            <p:cond delay="0"/>
                                          </p:stCondLst>
                                        </p:cTn>
                                        <p:tgtEl>
                                          <p:spTgt spid="59">
                                            <p:txEl>
                                              <p:pRg st="0" end="0"/>
                                            </p:txEl>
                                          </p:spTgt>
                                        </p:tgtEl>
                                        <p:attrNameLst>
                                          <p:attrName>style.visibility</p:attrName>
                                        </p:attrNameLst>
                                      </p:cBhvr>
                                      <p:to>
                                        <p:strVal val="visible"/>
                                      </p:to>
                                    </p:set>
                                  </p:childTnLst>
                                </p:cTn>
                              </p:par>
                              <p:par>
                                <p:cTn id="297" presetID="1" presetClass="entr" presetSubtype="0" fill="hold" nodeType="withEffect">
                                  <p:stCondLst>
                                    <p:cond delay="0"/>
                                  </p:stCondLst>
                                  <p:childTnLst>
                                    <p:set>
                                      <p:cBhvr>
                                        <p:cTn id="298" dur="1" fill="hold">
                                          <p:stCondLst>
                                            <p:cond delay="0"/>
                                          </p:stCondLst>
                                        </p:cTn>
                                        <p:tgtEl>
                                          <p:spTgt spid="59">
                                            <p:txEl>
                                              <p:pRg st="1" end="1"/>
                                            </p:txEl>
                                          </p:spTgt>
                                        </p:tgtEl>
                                        <p:attrNameLst>
                                          <p:attrName>style.visibility</p:attrName>
                                        </p:attrNameLst>
                                      </p:cBhvr>
                                      <p:to>
                                        <p:strVal val="visible"/>
                                      </p:to>
                                    </p:set>
                                  </p:childTnLst>
                                </p:cTn>
                              </p:par>
                              <p:par>
                                <p:cTn id="299" presetID="1" presetClass="entr" presetSubtype="0" fill="hold" nodeType="withEffect">
                                  <p:stCondLst>
                                    <p:cond delay="0"/>
                                  </p:stCondLst>
                                  <p:childTnLst>
                                    <p:set>
                                      <p:cBhvr>
                                        <p:cTn id="300" dur="1" fill="hold">
                                          <p:stCondLst>
                                            <p:cond delay="0"/>
                                          </p:stCondLst>
                                        </p:cTn>
                                        <p:tgtEl>
                                          <p:spTgt spid="61"/>
                                        </p:tgtEl>
                                        <p:attrNameLst>
                                          <p:attrName>style.visibility</p:attrName>
                                        </p:attrNameLst>
                                      </p:cBhvr>
                                      <p:to>
                                        <p:strVal val="visible"/>
                                      </p:to>
                                    </p:set>
                                  </p:childTnLst>
                                </p:cTn>
                              </p:par>
                            </p:childTnLst>
                          </p:cTn>
                        </p:par>
                      </p:childTnLst>
                    </p:cTn>
                  </p:par>
                  <p:par>
                    <p:cTn id="301" fill="hold">
                      <p:stCondLst>
                        <p:cond delay="indefinite"/>
                      </p:stCondLst>
                      <p:childTnLst>
                        <p:par>
                          <p:cTn id="302" fill="hold">
                            <p:stCondLst>
                              <p:cond delay="0"/>
                            </p:stCondLst>
                            <p:childTnLst>
                              <p:par>
                                <p:cTn id="303" presetID="1" presetClass="entr" presetSubtype="0" fill="hold" nodeType="clickEffect">
                                  <p:stCondLst>
                                    <p:cond delay="0"/>
                                  </p:stCondLst>
                                  <p:childTnLst>
                                    <p:set>
                                      <p:cBhvr>
                                        <p:cTn id="304" dur="1" fill="hold">
                                          <p:stCondLst>
                                            <p:cond delay="0"/>
                                          </p:stCondLst>
                                        </p:cTn>
                                        <p:tgtEl>
                                          <p:spTgt spid="66"/>
                                        </p:tgtEl>
                                        <p:attrNameLst>
                                          <p:attrName>style.visibility</p:attrName>
                                        </p:attrNameLst>
                                      </p:cBhvr>
                                      <p:to>
                                        <p:strVal val="visible"/>
                                      </p:to>
                                    </p:set>
                                  </p:childTnLst>
                                </p:cTn>
                              </p:par>
                            </p:childTnLst>
                          </p:cTn>
                        </p:par>
                      </p:childTnLst>
                    </p:cTn>
                  </p:par>
                  <p:par>
                    <p:cTn id="305" fill="hold">
                      <p:stCondLst>
                        <p:cond delay="indefinite"/>
                      </p:stCondLst>
                      <p:childTnLst>
                        <p:par>
                          <p:cTn id="306" fill="hold">
                            <p:stCondLst>
                              <p:cond delay="0"/>
                            </p:stCondLst>
                            <p:childTnLst>
                              <p:par>
                                <p:cTn id="307" presetID="9" presetClass="emph" presetSubtype="0" nodeType="clickEffect">
                                  <p:stCondLst>
                                    <p:cond delay="0"/>
                                  </p:stCondLst>
                                  <p:childTnLst>
                                    <p:set>
                                      <p:cBhvr>
                                        <p:cTn id="308" dur="indefinite"/>
                                        <p:tgtEl>
                                          <p:spTgt spid="61"/>
                                        </p:tgtEl>
                                        <p:attrNameLst>
                                          <p:attrName>style.opacity</p:attrName>
                                        </p:attrNameLst>
                                      </p:cBhvr>
                                      <p:to>
                                        <p:strVal val="0.15"/>
                                      </p:to>
                                    </p:set>
                                    <p:animEffect filter="image" prLst="opacity: 0.15">
                                      <p:cBhvr rctx="IE">
                                        <p:cTn id="309" dur="indefinite"/>
                                        <p:tgtEl>
                                          <p:spTgt spid="61"/>
                                        </p:tgtEl>
                                      </p:cBhvr>
                                    </p:animEffect>
                                  </p:childTnLst>
                                </p:cTn>
                              </p:par>
                              <p:par>
                                <p:cTn id="310" presetID="9" presetClass="emph" presetSubtype="0" nodeType="withEffect">
                                  <p:stCondLst>
                                    <p:cond delay="0"/>
                                  </p:stCondLst>
                                  <p:childTnLst>
                                    <p:set>
                                      <p:cBhvr>
                                        <p:cTn id="311" dur="indefinite"/>
                                        <p:tgtEl>
                                          <p:spTgt spid="66"/>
                                        </p:tgtEl>
                                        <p:attrNameLst>
                                          <p:attrName>style.opacity</p:attrName>
                                        </p:attrNameLst>
                                      </p:cBhvr>
                                      <p:to>
                                        <p:strVal val="0.15"/>
                                      </p:to>
                                    </p:set>
                                    <p:animEffect filter="image" prLst="opacity: 0.15">
                                      <p:cBhvr rctx="IE">
                                        <p:cTn id="312" dur="indefinite"/>
                                        <p:tgtEl>
                                          <p:spTgt spid="66"/>
                                        </p:tgtEl>
                                      </p:cBhvr>
                                    </p:animEffect>
                                  </p:childTnLst>
                                </p:cTn>
                              </p:par>
                              <p:par>
                                <p:cTn id="313" presetID="1" presetClass="entr" presetSubtype="0" fill="hold" nodeType="withEffect">
                                  <p:stCondLst>
                                    <p:cond delay="0"/>
                                  </p:stCondLst>
                                  <p:childTnLst>
                                    <p:set>
                                      <p:cBhvr>
                                        <p:cTn id="314" dur="1" fill="hold">
                                          <p:stCondLst>
                                            <p:cond delay="0"/>
                                          </p:stCondLst>
                                        </p:cTn>
                                        <p:tgtEl>
                                          <p:spTgt spid="68"/>
                                        </p:tgtEl>
                                        <p:attrNameLst>
                                          <p:attrName>style.visibility</p:attrName>
                                        </p:attrNameLst>
                                      </p:cBhvr>
                                      <p:to>
                                        <p:strVal val="visible"/>
                                      </p:to>
                                    </p:set>
                                  </p:childTnLst>
                                </p:cTn>
                              </p:par>
                            </p:childTnLst>
                          </p:cTn>
                        </p:par>
                      </p:childTnLst>
                    </p:cTn>
                  </p:par>
                  <p:par>
                    <p:cTn id="315" fill="hold">
                      <p:stCondLst>
                        <p:cond delay="indefinite"/>
                      </p:stCondLst>
                      <p:childTnLst>
                        <p:par>
                          <p:cTn id="316" fill="hold">
                            <p:stCondLst>
                              <p:cond delay="0"/>
                            </p:stCondLst>
                            <p:childTnLst>
                              <p:par>
                                <p:cTn id="317" presetID="1" presetClass="entr" presetSubtype="0" fill="hold" nodeType="clickEffect">
                                  <p:stCondLst>
                                    <p:cond delay="0"/>
                                  </p:stCondLst>
                                  <p:childTnLst>
                                    <p:set>
                                      <p:cBhvr>
                                        <p:cTn id="318" dur="1" fill="hold">
                                          <p:stCondLst>
                                            <p:cond delay="0"/>
                                          </p:stCondLst>
                                        </p:cTn>
                                        <p:tgtEl>
                                          <p:spTgt spid="59">
                                            <p:txEl>
                                              <p:pRg st="2" end="2"/>
                                            </p:txEl>
                                          </p:spTgt>
                                        </p:tgtEl>
                                        <p:attrNameLst>
                                          <p:attrName>style.visibility</p:attrName>
                                        </p:attrNameLst>
                                      </p:cBhvr>
                                      <p:to>
                                        <p:strVal val="visible"/>
                                      </p:to>
                                    </p:set>
                                  </p:childTnLst>
                                </p:cTn>
                              </p:par>
                              <p:par>
                                <p:cTn id="319" presetID="1" presetClass="entr" presetSubtype="0" fill="hold" nodeType="withEffect">
                                  <p:stCondLst>
                                    <p:cond delay="0"/>
                                  </p:stCondLst>
                                  <p:childTnLst>
                                    <p:set>
                                      <p:cBhvr>
                                        <p:cTn id="320" dur="1" fill="hold">
                                          <p:stCondLst>
                                            <p:cond delay="0"/>
                                          </p:stCondLst>
                                        </p:cTn>
                                        <p:tgtEl>
                                          <p:spTgt spid="70"/>
                                        </p:tgtEl>
                                        <p:attrNameLst>
                                          <p:attrName>style.visibility</p:attrName>
                                        </p:attrNameLst>
                                      </p:cBhvr>
                                      <p:to>
                                        <p:strVal val="visible"/>
                                      </p:to>
                                    </p:set>
                                  </p:childTnLst>
                                </p:cTn>
                              </p:par>
                              <p:par>
                                <p:cTn id="321" presetID="9" presetClass="emph" presetSubtype="0" nodeType="withEffect">
                                  <p:stCondLst>
                                    <p:cond delay="0"/>
                                  </p:stCondLst>
                                  <p:childTnLst>
                                    <p:set>
                                      <p:cBhvr>
                                        <p:cTn id="322" dur="indefinite"/>
                                        <p:tgtEl>
                                          <p:spTgt spid="68"/>
                                        </p:tgtEl>
                                        <p:attrNameLst>
                                          <p:attrName>style.opacity</p:attrName>
                                        </p:attrNameLst>
                                      </p:cBhvr>
                                      <p:to>
                                        <p:strVal val="0.15"/>
                                      </p:to>
                                    </p:set>
                                    <p:animEffect filter="image" prLst="opacity: 0.15">
                                      <p:cBhvr rctx="IE">
                                        <p:cTn id="323" dur="indefinite"/>
                                        <p:tgtEl>
                                          <p:spTgt spid="68"/>
                                        </p:tgtEl>
                                      </p:cBhvr>
                                    </p:animEffect>
                                  </p:childTnLst>
                                </p:cTn>
                              </p:par>
                              <p:par>
                                <p:cTn id="324" presetID="1" presetClass="entr" presetSubtype="0" fill="hold" nodeType="withEffect">
                                  <p:stCondLst>
                                    <p:cond delay="0"/>
                                  </p:stCondLst>
                                  <p:childTnLst>
                                    <p:set>
                                      <p:cBhvr>
                                        <p:cTn id="325" dur="1" fill="hold">
                                          <p:stCondLst>
                                            <p:cond delay="0"/>
                                          </p:stCondLst>
                                        </p:cTn>
                                        <p:tgtEl>
                                          <p:spTgt spid="77"/>
                                        </p:tgtEl>
                                        <p:attrNameLst>
                                          <p:attrName>style.visibility</p:attrName>
                                        </p:attrNameLst>
                                      </p:cBhvr>
                                      <p:to>
                                        <p:strVal val="visible"/>
                                      </p:to>
                                    </p:set>
                                  </p:childTnLst>
                                </p:cTn>
                              </p:par>
                            </p:childTnLst>
                          </p:cTn>
                        </p:par>
                      </p:childTnLst>
                    </p:cTn>
                  </p:par>
                  <p:par>
                    <p:cTn id="326" fill="hold">
                      <p:stCondLst>
                        <p:cond delay="indefinite"/>
                      </p:stCondLst>
                      <p:childTnLst>
                        <p:par>
                          <p:cTn id="327" fill="hold">
                            <p:stCondLst>
                              <p:cond delay="0"/>
                            </p:stCondLst>
                            <p:childTnLst>
                              <p:par>
                                <p:cTn id="328" presetID="1" presetClass="entr" presetSubtype="0" fill="hold" nodeType="clickEffect">
                                  <p:stCondLst>
                                    <p:cond delay="0"/>
                                  </p:stCondLst>
                                  <p:childTnLst>
                                    <p:set>
                                      <p:cBhvr>
                                        <p:cTn id="329" dur="1" fill="hold">
                                          <p:stCondLst>
                                            <p:cond delay="0"/>
                                          </p:stCondLst>
                                        </p:cTn>
                                        <p:tgtEl>
                                          <p:spTgt spid="78"/>
                                        </p:tgtEl>
                                        <p:attrNameLst>
                                          <p:attrName>style.visibility</p:attrName>
                                        </p:attrNameLst>
                                      </p:cBhvr>
                                      <p:to>
                                        <p:strVal val="visible"/>
                                      </p:to>
                                    </p:set>
                                  </p:childTnLst>
                                </p:cTn>
                              </p:par>
                              <p:par>
                                <p:cTn id="330" presetID="9" presetClass="emph" presetSubtype="0" nodeType="withEffect">
                                  <p:stCondLst>
                                    <p:cond delay="0"/>
                                  </p:stCondLst>
                                  <p:childTnLst>
                                    <p:set>
                                      <p:cBhvr>
                                        <p:cTn id="331" dur="indefinite"/>
                                        <p:tgtEl>
                                          <p:spTgt spid="70"/>
                                        </p:tgtEl>
                                        <p:attrNameLst>
                                          <p:attrName>style.opacity</p:attrName>
                                        </p:attrNameLst>
                                      </p:cBhvr>
                                      <p:to>
                                        <p:strVal val="0.15"/>
                                      </p:to>
                                    </p:set>
                                    <p:animEffect filter="image" prLst="opacity: 0.15">
                                      <p:cBhvr rctx="IE">
                                        <p:cTn id="332" dur="indefinite"/>
                                        <p:tgtEl>
                                          <p:spTgt spid="70"/>
                                        </p:tgtEl>
                                      </p:cBhvr>
                                    </p:animEffect>
                                  </p:childTnLst>
                                </p:cTn>
                              </p:par>
                              <p:par>
                                <p:cTn id="333" presetID="9" presetClass="emph" presetSubtype="0" nodeType="withEffect">
                                  <p:stCondLst>
                                    <p:cond delay="0"/>
                                  </p:stCondLst>
                                  <p:childTnLst>
                                    <p:set>
                                      <p:cBhvr>
                                        <p:cTn id="334" dur="indefinite"/>
                                        <p:tgtEl>
                                          <p:spTgt spid="77"/>
                                        </p:tgtEl>
                                        <p:attrNameLst>
                                          <p:attrName>style.opacity</p:attrName>
                                        </p:attrNameLst>
                                      </p:cBhvr>
                                      <p:to>
                                        <p:strVal val="0.15"/>
                                      </p:to>
                                    </p:set>
                                    <p:animEffect filter="image" prLst="opacity: 0.15">
                                      <p:cBhvr rctx="IE">
                                        <p:cTn id="335" dur="indefinite"/>
                                        <p:tgtEl>
                                          <p:spTgt spid="77"/>
                                        </p:tgtEl>
                                      </p:cBhvr>
                                    </p:animEffect>
                                  </p:childTnLst>
                                </p:cTn>
                              </p:par>
                            </p:childTnLst>
                          </p:cTn>
                        </p:par>
                      </p:childTnLst>
                    </p:cTn>
                  </p:par>
                  <p:par>
                    <p:cTn id="336" fill="hold">
                      <p:stCondLst>
                        <p:cond delay="indefinite"/>
                      </p:stCondLst>
                      <p:childTnLst>
                        <p:par>
                          <p:cTn id="337" fill="hold">
                            <p:stCondLst>
                              <p:cond delay="0"/>
                            </p:stCondLst>
                            <p:childTnLst>
                              <p:par>
                                <p:cTn id="338" presetID="1" presetClass="entr" presetSubtype="0" fill="hold" nodeType="clickEffect">
                                  <p:stCondLst>
                                    <p:cond delay="0"/>
                                  </p:stCondLst>
                                  <p:childTnLst>
                                    <p:set>
                                      <p:cBhvr>
                                        <p:cTn id="339" dur="1" fill="hold">
                                          <p:stCondLst>
                                            <p:cond delay="0"/>
                                          </p:stCondLst>
                                        </p:cTn>
                                        <p:tgtEl>
                                          <p:spTgt spid="59">
                                            <p:txEl>
                                              <p:pRg st="3" end="3"/>
                                            </p:txEl>
                                          </p:spTgt>
                                        </p:tgtEl>
                                        <p:attrNameLst>
                                          <p:attrName>style.visibility</p:attrName>
                                        </p:attrNameLst>
                                      </p:cBhvr>
                                      <p:to>
                                        <p:strVal val="visible"/>
                                      </p:to>
                                    </p:set>
                                  </p:childTnLst>
                                </p:cTn>
                              </p:par>
                              <p:par>
                                <p:cTn id="340" presetID="9" presetClass="emph" presetSubtype="0" nodeType="withEffect">
                                  <p:stCondLst>
                                    <p:cond delay="0"/>
                                  </p:stCondLst>
                                  <p:childTnLst>
                                    <p:set>
                                      <p:cBhvr>
                                        <p:cTn id="341" dur="indefinite"/>
                                        <p:tgtEl>
                                          <p:spTgt spid="78"/>
                                        </p:tgtEl>
                                        <p:attrNameLst>
                                          <p:attrName>style.opacity</p:attrName>
                                        </p:attrNameLst>
                                      </p:cBhvr>
                                      <p:to>
                                        <p:strVal val="0.15"/>
                                      </p:to>
                                    </p:set>
                                    <p:animEffect filter="image" prLst="opacity: 0.15">
                                      <p:cBhvr rctx="IE">
                                        <p:cTn id="342" dur="indefinite"/>
                                        <p:tgtEl>
                                          <p:spTgt spid="78"/>
                                        </p:tgtEl>
                                      </p:cBhvr>
                                    </p:animEffect>
                                  </p:childTnLst>
                                </p:cTn>
                              </p:par>
                              <p:par>
                                <p:cTn id="343" presetID="1" presetClass="entr" presetSubtype="0" fill="hold" nodeType="withEffect">
                                  <p:stCondLst>
                                    <p:cond delay="0"/>
                                  </p:stCondLst>
                                  <p:childTnLst>
                                    <p:set>
                                      <p:cBhvr>
                                        <p:cTn id="344" dur="1" fill="hold">
                                          <p:stCondLst>
                                            <p:cond delay="0"/>
                                          </p:stCondLst>
                                        </p:cTn>
                                        <p:tgtEl>
                                          <p:spTgt spid="91"/>
                                        </p:tgtEl>
                                        <p:attrNameLst>
                                          <p:attrName>style.visibility</p:attrName>
                                        </p:attrNameLst>
                                      </p:cBhvr>
                                      <p:to>
                                        <p:strVal val="visible"/>
                                      </p:to>
                                    </p:set>
                                  </p:childTnLst>
                                </p:cTn>
                              </p:par>
                            </p:childTnLst>
                          </p:cTn>
                        </p:par>
                      </p:childTnLst>
                    </p:cTn>
                  </p:par>
                  <p:par>
                    <p:cTn id="345" fill="hold">
                      <p:stCondLst>
                        <p:cond delay="indefinite"/>
                      </p:stCondLst>
                      <p:childTnLst>
                        <p:par>
                          <p:cTn id="346" fill="hold">
                            <p:stCondLst>
                              <p:cond delay="0"/>
                            </p:stCondLst>
                            <p:childTnLst>
                              <p:par>
                                <p:cTn id="347" presetID="1" presetClass="entr" presetSubtype="0" fill="hold" nodeType="clickEffect">
                                  <p:stCondLst>
                                    <p:cond delay="0"/>
                                  </p:stCondLst>
                                  <p:childTnLst>
                                    <p:set>
                                      <p:cBhvr>
                                        <p:cTn id="348" dur="1" fill="hold">
                                          <p:stCondLst>
                                            <p:cond delay="0"/>
                                          </p:stCondLst>
                                        </p:cTn>
                                        <p:tgtEl>
                                          <p:spTgt spid="90"/>
                                        </p:tgtEl>
                                        <p:attrNameLst>
                                          <p:attrName>style.visibility</p:attrName>
                                        </p:attrNameLst>
                                      </p:cBhvr>
                                      <p:to>
                                        <p:strVal val="visible"/>
                                      </p:to>
                                    </p:set>
                                  </p:childTnLst>
                                </p:cTn>
                              </p:par>
                            </p:childTnLst>
                          </p:cTn>
                        </p:par>
                      </p:childTnLst>
                    </p:cTn>
                  </p:par>
                  <p:par>
                    <p:cTn id="349" fill="hold">
                      <p:stCondLst>
                        <p:cond delay="indefinite"/>
                      </p:stCondLst>
                      <p:childTnLst>
                        <p:par>
                          <p:cTn id="350" fill="hold">
                            <p:stCondLst>
                              <p:cond delay="0"/>
                            </p:stCondLst>
                            <p:childTnLst>
                              <p:par>
                                <p:cTn id="351" presetID="1" presetClass="entr" presetSubtype="0" fill="hold" nodeType="clickEffect">
                                  <p:stCondLst>
                                    <p:cond delay="0"/>
                                  </p:stCondLst>
                                  <p:childTnLst>
                                    <p:set>
                                      <p:cBhvr>
                                        <p:cTn id="352" dur="1" fill="hold">
                                          <p:stCondLst>
                                            <p:cond delay="0"/>
                                          </p:stCondLst>
                                        </p:cTn>
                                        <p:tgtEl>
                                          <p:spTgt spid="80"/>
                                        </p:tgtEl>
                                        <p:attrNameLst>
                                          <p:attrName>style.visibility</p:attrName>
                                        </p:attrNameLst>
                                      </p:cBhvr>
                                      <p:to>
                                        <p:strVal val="visible"/>
                                      </p:to>
                                    </p:set>
                                  </p:childTnLst>
                                </p:cTn>
                              </p:par>
                            </p:childTnLst>
                          </p:cTn>
                        </p:par>
                      </p:childTnLst>
                    </p:cTn>
                  </p:par>
                  <p:par>
                    <p:cTn id="353" fill="hold">
                      <p:stCondLst>
                        <p:cond delay="indefinite"/>
                      </p:stCondLst>
                      <p:childTnLst>
                        <p:par>
                          <p:cTn id="354" fill="hold">
                            <p:stCondLst>
                              <p:cond delay="0"/>
                            </p:stCondLst>
                            <p:childTnLst>
                              <p:par>
                                <p:cTn id="355" presetID="1" presetClass="entr" presetSubtype="0" fill="hold" nodeType="clickEffect">
                                  <p:stCondLst>
                                    <p:cond delay="0"/>
                                  </p:stCondLst>
                                  <p:childTnLst>
                                    <p:set>
                                      <p:cBhvr>
                                        <p:cTn id="356" dur="1" fill="hold">
                                          <p:stCondLst>
                                            <p:cond delay="0"/>
                                          </p:stCondLst>
                                        </p:cTn>
                                        <p:tgtEl>
                                          <p:spTgt spid="59">
                                            <p:txEl>
                                              <p:pRg st="4" end="4"/>
                                            </p:txEl>
                                          </p:spTgt>
                                        </p:tgtEl>
                                        <p:attrNameLst>
                                          <p:attrName>style.visibility</p:attrName>
                                        </p:attrNameLst>
                                      </p:cBhvr>
                                      <p:to>
                                        <p:strVal val="visible"/>
                                      </p:to>
                                    </p:set>
                                  </p:childTnLst>
                                </p:cTn>
                              </p:par>
                              <p:par>
                                <p:cTn id="357" presetID="9" presetClass="emph" presetSubtype="0" nodeType="withEffect">
                                  <p:stCondLst>
                                    <p:cond delay="0"/>
                                  </p:stCondLst>
                                  <p:childTnLst>
                                    <p:set>
                                      <p:cBhvr>
                                        <p:cTn id="358" dur="indefinite"/>
                                        <p:tgtEl>
                                          <p:spTgt spid="91"/>
                                        </p:tgtEl>
                                        <p:attrNameLst>
                                          <p:attrName>style.opacity</p:attrName>
                                        </p:attrNameLst>
                                      </p:cBhvr>
                                      <p:to>
                                        <p:strVal val="0.15"/>
                                      </p:to>
                                    </p:set>
                                    <p:animEffect filter="image" prLst="opacity: 0.15">
                                      <p:cBhvr rctx="IE">
                                        <p:cTn id="359" dur="indefinite"/>
                                        <p:tgtEl>
                                          <p:spTgt spid="91"/>
                                        </p:tgtEl>
                                      </p:cBhvr>
                                    </p:animEffect>
                                  </p:childTnLst>
                                </p:cTn>
                              </p:par>
                              <p:par>
                                <p:cTn id="360" presetID="9" presetClass="emph" presetSubtype="0" nodeType="withEffect">
                                  <p:stCondLst>
                                    <p:cond delay="0"/>
                                  </p:stCondLst>
                                  <p:childTnLst>
                                    <p:set>
                                      <p:cBhvr>
                                        <p:cTn id="361" dur="indefinite"/>
                                        <p:tgtEl>
                                          <p:spTgt spid="90"/>
                                        </p:tgtEl>
                                        <p:attrNameLst>
                                          <p:attrName>style.opacity</p:attrName>
                                        </p:attrNameLst>
                                      </p:cBhvr>
                                      <p:to>
                                        <p:strVal val="0.15"/>
                                      </p:to>
                                    </p:set>
                                    <p:animEffect filter="image" prLst="opacity: 0.15">
                                      <p:cBhvr rctx="IE">
                                        <p:cTn id="362" dur="indefinite"/>
                                        <p:tgtEl>
                                          <p:spTgt spid="90"/>
                                        </p:tgtEl>
                                      </p:cBhvr>
                                    </p:animEffect>
                                  </p:childTnLst>
                                </p:cTn>
                              </p:par>
                              <p:par>
                                <p:cTn id="363" presetID="9" presetClass="emph" presetSubtype="0" nodeType="withEffect">
                                  <p:stCondLst>
                                    <p:cond delay="0"/>
                                  </p:stCondLst>
                                  <p:childTnLst>
                                    <p:set>
                                      <p:cBhvr>
                                        <p:cTn id="364" dur="indefinite"/>
                                        <p:tgtEl>
                                          <p:spTgt spid="80"/>
                                        </p:tgtEl>
                                        <p:attrNameLst>
                                          <p:attrName>style.opacity</p:attrName>
                                        </p:attrNameLst>
                                      </p:cBhvr>
                                      <p:to>
                                        <p:strVal val="0.5"/>
                                      </p:to>
                                    </p:set>
                                    <p:animEffect filter="image" prLst="opacity: 0.5">
                                      <p:cBhvr rctx="IE">
                                        <p:cTn id="365" dur="indefinite"/>
                                        <p:tgtEl>
                                          <p:spTgt spid="80"/>
                                        </p:tgtEl>
                                      </p:cBhvr>
                                    </p:animEffect>
                                  </p:childTnLst>
                                </p:cTn>
                              </p:par>
                            </p:childTnLst>
                          </p:cTn>
                        </p:par>
                      </p:childTnLst>
                    </p:cTn>
                  </p:par>
                  <p:par>
                    <p:cTn id="366" fill="hold">
                      <p:stCondLst>
                        <p:cond delay="indefinite"/>
                      </p:stCondLst>
                      <p:childTnLst>
                        <p:par>
                          <p:cTn id="367" fill="hold">
                            <p:stCondLst>
                              <p:cond delay="0"/>
                            </p:stCondLst>
                            <p:childTnLst>
                              <p:par>
                                <p:cTn id="368" presetID="1" presetClass="entr" presetSubtype="0" fill="hold" nodeType="clickEffect">
                                  <p:stCondLst>
                                    <p:cond delay="0"/>
                                  </p:stCondLst>
                                  <p:childTnLst>
                                    <p:set>
                                      <p:cBhvr>
                                        <p:cTn id="369" dur="1" fill="hold">
                                          <p:stCondLst>
                                            <p:cond delay="0"/>
                                          </p:stCondLst>
                                        </p:cTn>
                                        <p:tgtEl>
                                          <p:spTgt spid="59">
                                            <p:txEl>
                                              <p:pRg st="5" end="5"/>
                                            </p:txEl>
                                          </p:spTgt>
                                        </p:tgtEl>
                                        <p:attrNameLst>
                                          <p:attrName>style.visibility</p:attrName>
                                        </p:attrNameLst>
                                      </p:cBhvr>
                                      <p:to>
                                        <p:strVal val="visible"/>
                                      </p:to>
                                    </p:set>
                                  </p:childTnLst>
                                </p:cTn>
                              </p:par>
                            </p:childTnLst>
                          </p:cTn>
                        </p:par>
                      </p:childTnLst>
                    </p:cTn>
                  </p:par>
                  <p:par>
                    <p:cTn id="370" fill="hold">
                      <p:stCondLst>
                        <p:cond delay="indefinite"/>
                      </p:stCondLst>
                      <p:childTnLst>
                        <p:par>
                          <p:cTn id="371" fill="hold">
                            <p:stCondLst>
                              <p:cond delay="0"/>
                            </p:stCondLst>
                            <p:childTnLst>
                              <p:par>
                                <p:cTn id="372" presetID="1" presetClass="entr" presetSubtype="0" fill="hold" nodeType="clickEffect">
                                  <p:stCondLst>
                                    <p:cond delay="0"/>
                                  </p:stCondLst>
                                  <p:childTnLst>
                                    <p:set>
                                      <p:cBhvr>
                                        <p:cTn id="373" dur="1" fill="hold">
                                          <p:stCondLst>
                                            <p:cond delay="0"/>
                                          </p:stCondLst>
                                        </p:cTn>
                                        <p:tgtEl>
                                          <p:spTgt spid="59">
                                            <p:txEl>
                                              <p:pRg st="6" end="6"/>
                                            </p:txEl>
                                          </p:spTgt>
                                        </p:tgtEl>
                                        <p:attrNameLst>
                                          <p:attrName>style.visibility</p:attrName>
                                        </p:attrNameLst>
                                      </p:cBhvr>
                                      <p:to>
                                        <p:strVal val="visible"/>
                                      </p:to>
                                    </p:set>
                                  </p:childTnLst>
                                </p:cTn>
                              </p:par>
                              <p:par>
                                <p:cTn id="374" presetID="1" presetClass="entr" presetSubtype="0" fill="hold" nodeType="withEffect">
                                  <p:stCondLst>
                                    <p:cond delay="0"/>
                                  </p:stCondLst>
                                  <p:childTnLst>
                                    <p:set>
                                      <p:cBhvr>
                                        <p:cTn id="375" dur="1" fill="hold">
                                          <p:stCondLst>
                                            <p:cond delay="0"/>
                                          </p:stCondLst>
                                        </p:cTn>
                                        <p:tgtEl>
                                          <p:spTgt spid="92"/>
                                        </p:tgtEl>
                                        <p:attrNameLst>
                                          <p:attrName>style.visibility</p:attrName>
                                        </p:attrNameLst>
                                      </p:cBhvr>
                                      <p:to>
                                        <p:strVal val="visible"/>
                                      </p:to>
                                    </p:set>
                                  </p:childTnLst>
                                </p:cTn>
                              </p:par>
                            </p:childTnLst>
                          </p:cTn>
                        </p:par>
                      </p:childTnLst>
                    </p:cTn>
                  </p:par>
                  <p:par>
                    <p:cTn id="376" fill="hold">
                      <p:stCondLst>
                        <p:cond delay="indefinite"/>
                      </p:stCondLst>
                      <p:childTnLst>
                        <p:par>
                          <p:cTn id="377" fill="hold">
                            <p:stCondLst>
                              <p:cond delay="0"/>
                            </p:stCondLst>
                            <p:childTnLst>
                              <p:par>
                                <p:cTn id="378" presetID="1" presetClass="entr" presetSubtype="0" fill="hold" nodeType="clickEffect">
                                  <p:stCondLst>
                                    <p:cond delay="0"/>
                                  </p:stCondLst>
                                  <p:childTnLst>
                                    <p:set>
                                      <p:cBhvr>
                                        <p:cTn id="379" dur="1" fill="hold">
                                          <p:stCondLst>
                                            <p:cond delay="0"/>
                                          </p:stCondLst>
                                        </p:cTn>
                                        <p:tgtEl>
                                          <p:spTgt spid="39"/>
                                        </p:tgtEl>
                                        <p:attrNameLst>
                                          <p:attrName>style.visibility</p:attrName>
                                        </p:attrNameLst>
                                      </p:cBhvr>
                                      <p:to>
                                        <p:strVal val="visible"/>
                                      </p:to>
                                    </p:set>
                                  </p:childTnLst>
                                </p:cTn>
                              </p:par>
                              <p:par>
                                <p:cTn id="380" presetID="1" presetClass="entr" presetSubtype="0" fill="hold" grpId="0" nodeType="withEffect">
                                  <p:stCondLst>
                                    <p:cond delay="0"/>
                                  </p:stCondLst>
                                  <p:childTnLst>
                                    <p:set>
                                      <p:cBhvr>
                                        <p:cTn id="381" dur="1" fill="hold">
                                          <p:stCondLst>
                                            <p:cond delay="0"/>
                                          </p:stCondLst>
                                        </p:cTn>
                                        <p:tgtEl>
                                          <p:spTgt spid="45"/>
                                        </p:tgtEl>
                                        <p:attrNameLst>
                                          <p:attrName>style.visibility</p:attrName>
                                        </p:attrNameLst>
                                      </p:cBhvr>
                                      <p:to>
                                        <p:strVal val="visible"/>
                                      </p:to>
                                    </p:set>
                                  </p:childTnLst>
                                </p:cTn>
                              </p:par>
                              <p:par>
                                <p:cTn id="382" presetID="1" presetClass="entr" presetSubtype="0" fill="hold" nodeType="withEffect">
                                  <p:stCondLst>
                                    <p:cond delay="0"/>
                                  </p:stCondLst>
                                  <p:childTnLst>
                                    <p:set>
                                      <p:cBhvr>
                                        <p:cTn id="383" dur="1" fill="hold">
                                          <p:stCondLst>
                                            <p:cond delay="0"/>
                                          </p:stCondLst>
                                        </p:cTn>
                                        <p:tgtEl>
                                          <p:spTgt spid="97"/>
                                        </p:tgtEl>
                                        <p:attrNameLst>
                                          <p:attrName>style.visibility</p:attrName>
                                        </p:attrNameLst>
                                      </p:cBhvr>
                                      <p:to>
                                        <p:strVal val="visible"/>
                                      </p:to>
                                    </p:set>
                                  </p:childTnLst>
                                </p:cTn>
                              </p:par>
                              <p:par>
                                <p:cTn id="384" presetID="1" presetClass="entr" presetSubtype="0" fill="hold" nodeType="withEffect">
                                  <p:stCondLst>
                                    <p:cond delay="0"/>
                                  </p:stCondLst>
                                  <p:childTnLst>
                                    <p:set>
                                      <p:cBhvr>
                                        <p:cTn id="385" dur="1" fill="hold">
                                          <p:stCondLst>
                                            <p:cond delay="0"/>
                                          </p:stCondLst>
                                        </p:cTn>
                                        <p:tgtEl>
                                          <p:spTgt spid="96"/>
                                        </p:tgtEl>
                                        <p:attrNameLst>
                                          <p:attrName>style.visibility</p:attrName>
                                        </p:attrNameLst>
                                      </p:cBhvr>
                                      <p:to>
                                        <p:strVal val="visible"/>
                                      </p:to>
                                    </p:set>
                                  </p:childTnLst>
                                </p:cTn>
                              </p:par>
                            </p:childTnLst>
                          </p:cTn>
                        </p:par>
                      </p:childTnLst>
                    </p:cTn>
                  </p:par>
                  <p:par>
                    <p:cTn id="386" fill="hold">
                      <p:stCondLst>
                        <p:cond delay="indefinite"/>
                      </p:stCondLst>
                      <p:childTnLst>
                        <p:par>
                          <p:cTn id="387" fill="hold">
                            <p:stCondLst>
                              <p:cond delay="0"/>
                            </p:stCondLst>
                            <p:childTnLst>
                              <p:par>
                                <p:cTn id="388" presetID="1" presetClass="entr" presetSubtype="0" fill="hold" nodeType="clickEffect">
                                  <p:stCondLst>
                                    <p:cond delay="0"/>
                                  </p:stCondLst>
                                  <p:childTnLst>
                                    <p:set>
                                      <p:cBhvr>
                                        <p:cTn id="389" dur="1" fill="hold">
                                          <p:stCondLst>
                                            <p:cond delay="0"/>
                                          </p:stCondLst>
                                        </p:cTn>
                                        <p:tgtEl>
                                          <p:spTgt spid="43"/>
                                        </p:tgtEl>
                                        <p:attrNameLst>
                                          <p:attrName>style.visibility</p:attrName>
                                        </p:attrNameLst>
                                      </p:cBhvr>
                                      <p:to>
                                        <p:strVal val="visible"/>
                                      </p:to>
                                    </p:set>
                                  </p:childTnLst>
                                </p:cTn>
                              </p:par>
                              <p:par>
                                <p:cTn id="390" presetID="1" presetClass="entr" presetSubtype="0" fill="hold" grpId="0" nodeType="withEffect">
                                  <p:stCondLst>
                                    <p:cond delay="0"/>
                                  </p:stCondLst>
                                  <p:childTnLst>
                                    <p:set>
                                      <p:cBhvr>
                                        <p:cTn id="391" dur="1" fill="hold">
                                          <p:stCondLst>
                                            <p:cond delay="0"/>
                                          </p:stCondLst>
                                        </p:cTn>
                                        <p:tgtEl>
                                          <p:spTgt spid="47"/>
                                        </p:tgtEl>
                                        <p:attrNameLst>
                                          <p:attrName>style.visibility</p:attrName>
                                        </p:attrNameLst>
                                      </p:cBhvr>
                                      <p:to>
                                        <p:strVal val="visible"/>
                                      </p:to>
                                    </p:set>
                                  </p:childTnLst>
                                </p:cTn>
                              </p:par>
                              <p:par>
                                <p:cTn id="392" presetID="1" presetClass="entr" presetSubtype="0" fill="hold" nodeType="withEffect">
                                  <p:stCondLst>
                                    <p:cond delay="0"/>
                                  </p:stCondLst>
                                  <p:childTnLst>
                                    <p:set>
                                      <p:cBhvr>
                                        <p:cTn id="393" dur="1" fill="hold">
                                          <p:stCondLst>
                                            <p:cond delay="0"/>
                                          </p:stCondLst>
                                        </p:cTn>
                                        <p:tgtEl>
                                          <p:spTgt spid="10"/>
                                        </p:tgtEl>
                                        <p:attrNameLst>
                                          <p:attrName>style.visibility</p:attrName>
                                        </p:attrNameLst>
                                      </p:cBhvr>
                                      <p:to>
                                        <p:strVal val="visible"/>
                                      </p:to>
                                    </p:set>
                                  </p:childTnLst>
                                </p:cTn>
                              </p:par>
                              <p:par>
                                <p:cTn id="394" presetID="1" presetClass="entr" presetSubtype="0" fill="hold" nodeType="withEffect">
                                  <p:stCondLst>
                                    <p:cond delay="0"/>
                                  </p:stCondLst>
                                  <p:childTnLst>
                                    <p:set>
                                      <p:cBhvr>
                                        <p:cTn id="395" dur="1" fill="hold">
                                          <p:stCondLst>
                                            <p:cond delay="0"/>
                                          </p:stCondLst>
                                        </p:cTn>
                                        <p:tgtEl>
                                          <p:spTgt spid="6"/>
                                        </p:tgtEl>
                                        <p:attrNameLst>
                                          <p:attrName>style.visibility</p:attrName>
                                        </p:attrNameLst>
                                      </p:cBhvr>
                                      <p:to>
                                        <p:strVal val="visible"/>
                                      </p:to>
                                    </p:set>
                                  </p:childTnLst>
                                </p:cTn>
                              </p:par>
                              <p:par>
                                <p:cTn id="396" presetID="1" presetClass="exit" presetSubtype="0" fill="hold" nodeType="withEffect">
                                  <p:stCondLst>
                                    <p:cond delay="0"/>
                                  </p:stCondLst>
                                  <p:childTnLst>
                                    <p:set>
                                      <p:cBhvr>
                                        <p:cTn id="397" dur="1" fill="hold">
                                          <p:stCondLst>
                                            <p:cond delay="0"/>
                                          </p:stCondLst>
                                        </p:cTn>
                                        <p:tgtEl>
                                          <p:spTgt spid="61"/>
                                        </p:tgtEl>
                                        <p:attrNameLst>
                                          <p:attrName>style.visibility</p:attrName>
                                        </p:attrNameLst>
                                      </p:cBhvr>
                                      <p:to>
                                        <p:strVal val="hidden"/>
                                      </p:to>
                                    </p:set>
                                  </p:childTnLst>
                                </p:cTn>
                              </p:par>
                              <p:par>
                                <p:cTn id="398" presetID="1" presetClass="exit" presetSubtype="0" fill="hold" nodeType="withEffect">
                                  <p:stCondLst>
                                    <p:cond delay="0"/>
                                  </p:stCondLst>
                                  <p:childTnLst>
                                    <p:set>
                                      <p:cBhvr>
                                        <p:cTn id="399" dur="1" fill="hold">
                                          <p:stCondLst>
                                            <p:cond delay="0"/>
                                          </p:stCondLst>
                                        </p:cTn>
                                        <p:tgtEl>
                                          <p:spTgt spid="66"/>
                                        </p:tgtEl>
                                        <p:attrNameLst>
                                          <p:attrName>style.visibility</p:attrName>
                                        </p:attrNameLst>
                                      </p:cBhvr>
                                      <p:to>
                                        <p:strVal val="hidden"/>
                                      </p:to>
                                    </p:set>
                                  </p:childTnLst>
                                </p:cTn>
                              </p:par>
                              <p:par>
                                <p:cTn id="400" presetID="1" presetClass="exit" presetSubtype="0" fill="hold" nodeType="withEffect">
                                  <p:stCondLst>
                                    <p:cond delay="0"/>
                                  </p:stCondLst>
                                  <p:childTnLst>
                                    <p:set>
                                      <p:cBhvr>
                                        <p:cTn id="401" dur="1" fill="hold">
                                          <p:stCondLst>
                                            <p:cond delay="0"/>
                                          </p:stCondLst>
                                        </p:cTn>
                                        <p:tgtEl>
                                          <p:spTgt spid="68"/>
                                        </p:tgtEl>
                                        <p:attrNameLst>
                                          <p:attrName>style.visibility</p:attrName>
                                        </p:attrNameLst>
                                      </p:cBhvr>
                                      <p:to>
                                        <p:strVal val="hidden"/>
                                      </p:to>
                                    </p:set>
                                  </p:childTnLst>
                                </p:cTn>
                              </p:par>
                              <p:par>
                                <p:cTn id="402" presetID="1" presetClass="exit" presetSubtype="0" fill="hold" nodeType="withEffect">
                                  <p:stCondLst>
                                    <p:cond delay="0"/>
                                  </p:stCondLst>
                                  <p:childTnLst>
                                    <p:set>
                                      <p:cBhvr>
                                        <p:cTn id="403" dur="1" fill="hold">
                                          <p:stCondLst>
                                            <p:cond delay="0"/>
                                          </p:stCondLst>
                                        </p:cTn>
                                        <p:tgtEl>
                                          <p:spTgt spid="70"/>
                                        </p:tgtEl>
                                        <p:attrNameLst>
                                          <p:attrName>style.visibility</p:attrName>
                                        </p:attrNameLst>
                                      </p:cBhvr>
                                      <p:to>
                                        <p:strVal val="hidden"/>
                                      </p:to>
                                    </p:set>
                                  </p:childTnLst>
                                </p:cTn>
                              </p:par>
                              <p:par>
                                <p:cTn id="404" presetID="1" presetClass="exit" presetSubtype="0" fill="hold" nodeType="withEffect">
                                  <p:stCondLst>
                                    <p:cond delay="0"/>
                                  </p:stCondLst>
                                  <p:childTnLst>
                                    <p:set>
                                      <p:cBhvr>
                                        <p:cTn id="405" dur="1" fill="hold">
                                          <p:stCondLst>
                                            <p:cond delay="0"/>
                                          </p:stCondLst>
                                        </p:cTn>
                                        <p:tgtEl>
                                          <p:spTgt spid="77"/>
                                        </p:tgtEl>
                                        <p:attrNameLst>
                                          <p:attrName>style.visibility</p:attrName>
                                        </p:attrNameLst>
                                      </p:cBhvr>
                                      <p:to>
                                        <p:strVal val="hidden"/>
                                      </p:to>
                                    </p:set>
                                  </p:childTnLst>
                                </p:cTn>
                              </p:par>
                              <p:par>
                                <p:cTn id="406" presetID="1" presetClass="exit" presetSubtype="0" fill="hold" nodeType="withEffect">
                                  <p:stCondLst>
                                    <p:cond delay="0"/>
                                  </p:stCondLst>
                                  <p:childTnLst>
                                    <p:set>
                                      <p:cBhvr>
                                        <p:cTn id="407" dur="1" fill="hold">
                                          <p:stCondLst>
                                            <p:cond delay="0"/>
                                          </p:stCondLst>
                                        </p:cTn>
                                        <p:tgtEl>
                                          <p:spTgt spid="78"/>
                                        </p:tgtEl>
                                        <p:attrNameLst>
                                          <p:attrName>style.visibility</p:attrName>
                                        </p:attrNameLst>
                                      </p:cBhvr>
                                      <p:to>
                                        <p:strVal val="hidden"/>
                                      </p:to>
                                    </p:set>
                                  </p:childTnLst>
                                </p:cTn>
                              </p:par>
                              <p:par>
                                <p:cTn id="408" presetID="1" presetClass="exit" presetSubtype="0" fill="hold" nodeType="withEffect">
                                  <p:stCondLst>
                                    <p:cond delay="0"/>
                                  </p:stCondLst>
                                  <p:childTnLst>
                                    <p:set>
                                      <p:cBhvr>
                                        <p:cTn id="409" dur="1" fill="hold">
                                          <p:stCondLst>
                                            <p:cond delay="0"/>
                                          </p:stCondLst>
                                        </p:cTn>
                                        <p:tgtEl>
                                          <p:spTgt spid="91"/>
                                        </p:tgtEl>
                                        <p:attrNameLst>
                                          <p:attrName>style.visibility</p:attrName>
                                        </p:attrNameLst>
                                      </p:cBhvr>
                                      <p:to>
                                        <p:strVal val="hidden"/>
                                      </p:to>
                                    </p:set>
                                  </p:childTnLst>
                                </p:cTn>
                              </p:par>
                              <p:par>
                                <p:cTn id="410" presetID="1" presetClass="exit" presetSubtype="0" fill="hold" nodeType="withEffect">
                                  <p:stCondLst>
                                    <p:cond delay="0"/>
                                  </p:stCondLst>
                                  <p:childTnLst>
                                    <p:set>
                                      <p:cBhvr>
                                        <p:cTn id="411" dur="1" fill="hold">
                                          <p:stCondLst>
                                            <p:cond delay="0"/>
                                          </p:stCondLst>
                                        </p:cTn>
                                        <p:tgtEl>
                                          <p:spTgt spid="90"/>
                                        </p:tgtEl>
                                        <p:attrNameLst>
                                          <p:attrName>style.visibility</p:attrName>
                                        </p:attrNameLst>
                                      </p:cBhvr>
                                      <p:to>
                                        <p:strVal val="hidden"/>
                                      </p:to>
                                    </p:set>
                                  </p:childTnLst>
                                </p:cTn>
                              </p:par>
                              <p:par>
                                <p:cTn id="412" presetID="1" presetClass="exit" presetSubtype="0" fill="hold" nodeType="withEffect">
                                  <p:stCondLst>
                                    <p:cond delay="0"/>
                                  </p:stCondLst>
                                  <p:childTnLst>
                                    <p:set>
                                      <p:cBhvr>
                                        <p:cTn id="413" dur="1" fill="hold">
                                          <p:stCondLst>
                                            <p:cond delay="0"/>
                                          </p:stCondLst>
                                        </p:cTn>
                                        <p:tgtEl>
                                          <p:spTgt spid="80"/>
                                        </p:tgtEl>
                                        <p:attrNameLst>
                                          <p:attrName>style.visibility</p:attrName>
                                        </p:attrNameLst>
                                      </p:cBhvr>
                                      <p:to>
                                        <p:strVal val="hidden"/>
                                      </p:to>
                                    </p:set>
                                  </p:childTnLst>
                                </p:cTn>
                              </p:par>
                              <p:par>
                                <p:cTn id="414" presetID="1" presetClass="exit" presetSubtype="0" fill="hold" nodeType="withEffect">
                                  <p:stCondLst>
                                    <p:cond delay="0"/>
                                  </p:stCondLst>
                                  <p:childTnLst>
                                    <p:set>
                                      <p:cBhvr>
                                        <p:cTn id="415" dur="1" fill="hold">
                                          <p:stCondLst>
                                            <p:cond delay="0"/>
                                          </p:stCondLst>
                                        </p:cTn>
                                        <p:tgtEl>
                                          <p:spTgt spid="92"/>
                                        </p:tgtEl>
                                        <p:attrNameLst>
                                          <p:attrName>style.visibility</p:attrName>
                                        </p:attrNameLst>
                                      </p:cBhvr>
                                      <p:to>
                                        <p:strVal val="hidden"/>
                                      </p:to>
                                    </p:set>
                                  </p:childTnLst>
                                </p:cTn>
                              </p:par>
                              <p:par>
                                <p:cTn id="416" presetID="1" presetClass="entr" presetSubtype="0" fill="hold" grpId="0" nodeType="withEffect">
                                  <p:stCondLst>
                                    <p:cond delay="0"/>
                                  </p:stCondLst>
                                  <p:childTnLst>
                                    <p:set>
                                      <p:cBhvr>
                                        <p:cTn id="417" dur="1" fill="hold">
                                          <p:stCondLst>
                                            <p:cond delay="0"/>
                                          </p:stCondLst>
                                        </p:cTn>
                                        <p:tgtEl>
                                          <p:spTgt spid="40"/>
                                        </p:tgtEl>
                                        <p:attrNameLst>
                                          <p:attrName>style.visibility</p:attrName>
                                        </p:attrNameLst>
                                      </p:cBhvr>
                                      <p:to>
                                        <p:strVal val="visible"/>
                                      </p:to>
                                    </p:set>
                                  </p:childTnLst>
                                </p:cTn>
                              </p:par>
                            </p:childTnLst>
                          </p:cTn>
                        </p:par>
                      </p:childTnLst>
                    </p:cTn>
                  </p:par>
                  <p:par>
                    <p:cTn id="418" fill="hold">
                      <p:stCondLst>
                        <p:cond delay="indefinite"/>
                      </p:stCondLst>
                      <p:childTnLst>
                        <p:par>
                          <p:cTn id="419" fill="hold">
                            <p:stCondLst>
                              <p:cond delay="0"/>
                            </p:stCondLst>
                            <p:childTnLst>
                              <p:par>
                                <p:cTn id="420" presetID="1" presetClass="exit" presetSubtype="0" fill="hold" grpId="1" nodeType="clickEffect">
                                  <p:stCondLst>
                                    <p:cond delay="0"/>
                                  </p:stCondLst>
                                  <p:childTnLst>
                                    <p:set>
                                      <p:cBhvr>
                                        <p:cTn id="421" dur="1" fill="hold">
                                          <p:stCondLst>
                                            <p:cond delay="0"/>
                                          </p:stCondLst>
                                        </p:cTn>
                                        <p:tgtEl>
                                          <p:spTgt spid="56"/>
                                        </p:tgtEl>
                                        <p:attrNameLst>
                                          <p:attrName>style.visibility</p:attrName>
                                        </p:attrNameLst>
                                      </p:cBhvr>
                                      <p:to>
                                        <p:strVal val="hidden"/>
                                      </p:to>
                                    </p:set>
                                  </p:childTnLst>
                                </p:cTn>
                              </p:par>
                              <p:par>
                                <p:cTn id="422" presetID="1" presetClass="exit" presetSubtype="0" fill="hold" grpId="0" nodeType="withEffect">
                                  <p:stCondLst>
                                    <p:cond delay="0"/>
                                  </p:stCondLst>
                                  <p:childTnLst>
                                    <p:set>
                                      <p:cBhvr>
                                        <p:cTn id="423" dur="1" fill="hold">
                                          <p:stCondLst>
                                            <p:cond delay="0"/>
                                          </p:stCondLst>
                                        </p:cTn>
                                        <p:tgtEl>
                                          <p:spTgt spid="59">
                                            <p:txEl>
                                              <p:pRg st="0" end="0"/>
                                            </p:txEl>
                                          </p:spTgt>
                                        </p:tgtEl>
                                        <p:attrNameLst>
                                          <p:attrName>style.visibility</p:attrName>
                                        </p:attrNameLst>
                                      </p:cBhvr>
                                      <p:to>
                                        <p:strVal val="hidden"/>
                                      </p:to>
                                    </p:set>
                                  </p:childTnLst>
                                </p:cTn>
                              </p:par>
                              <p:par>
                                <p:cTn id="424" presetID="1" presetClass="exit" presetSubtype="0" fill="hold" grpId="0" nodeType="withEffect">
                                  <p:stCondLst>
                                    <p:cond delay="0"/>
                                  </p:stCondLst>
                                  <p:childTnLst>
                                    <p:set>
                                      <p:cBhvr>
                                        <p:cTn id="425" dur="1" fill="hold">
                                          <p:stCondLst>
                                            <p:cond delay="0"/>
                                          </p:stCondLst>
                                        </p:cTn>
                                        <p:tgtEl>
                                          <p:spTgt spid="59">
                                            <p:txEl>
                                              <p:pRg st="1" end="1"/>
                                            </p:txEl>
                                          </p:spTgt>
                                        </p:tgtEl>
                                        <p:attrNameLst>
                                          <p:attrName>style.visibility</p:attrName>
                                        </p:attrNameLst>
                                      </p:cBhvr>
                                      <p:to>
                                        <p:strVal val="hidden"/>
                                      </p:to>
                                    </p:set>
                                  </p:childTnLst>
                                </p:cTn>
                              </p:par>
                              <p:par>
                                <p:cTn id="426" presetID="1" presetClass="exit" presetSubtype="0" fill="hold" grpId="0" nodeType="withEffect">
                                  <p:stCondLst>
                                    <p:cond delay="0"/>
                                  </p:stCondLst>
                                  <p:childTnLst>
                                    <p:set>
                                      <p:cBhvr>
                                        <p:cTn id="427" dur="1" fill="hold">
                                          <p:stCondLst>
                                            <p:cond delay="0"/>
                                          </p:stCondLst>
                                        </p:cTn>
                                        <p:tgtEl>
                                          <p:spTgt spid="59">
                                            <p:txEl>
                                              <p:pRg st="2" end="2"/>
                                            </p:txEl>
                                          </p:spTgt>
                                        </p:tgtEl>
                                        <p:attrNameLst>
                                          <p:attrName>style.visibility</p:attrName>
                                        </p:attrNameLst>
                                      </p:cBhvr>
                                      <p:to>
                                        <p:strVal val="hidden"/>
                                      </p:to>
                                    </p:set>
                                  </p:childTnLst>
                                </p:cTn>
                              </p:par>
                              <p:par>
                                <p:cTn id="428" presetID="1" presetClass="exit" presetSubtype="0" fill="hold" grpId="0" nodeType="withEffect">
                                  <p:stCondLst>
                                    <p:cond delay="0"/>
                                  </p:stCondLst>
                                  <p:childTnLst>
                                    <p:set>
                                      <p:cBhvr>
                                        <p:cTn id="429" dur="1" fill="hold">
                                          <p:stCondLst>
                                            <p:cond delay="0"/>
                                          </p:stCondLst>
                                        </p:cTn>
                                        <p:tgtEl>
                                          <p:spTgt spid="59">
                                            <p:txEl>
                                              <p:pRg st="3" end="3"/>
                                            </p:txEl>
                                          </p:spTgt>
                                        </p:tgtEl>
                                        <p:attrNameLst>
                                          <p:attrName>style.visibility</p:attrName>
                                        </p:attrNameLst>
                                      </p:cBhvr>
                                      <p:to>
                                        <p:strVal val="hidden"/>
                                      </p:to>
                                    </p:set>
                                  </p:childTnLst>
                                </p:cTn>
                              </p:par>
                              <p:par>
                                <p:cTn id="430" presetID="1" presetClass="exit" presetSubtype="0" fill="hold" grpId="0" nodeType="withEffect">
                                  <p:stCondLst>
                                    <p:cond delay="0"/>
                                  </p:stCondLst>
                                  <p:childTnLst>
                                    <p:set>
                                      <p:cBhvr>
                                        <p:cTn id="431" dur="1" fill="hold">
                                          <p:stCondLst>
                                            <p:cond delay="0"/>
                                          </p:stCondLst>
                                        </p:cTn>
                                        <p:tgtEl>
                                          <p:spTgt spid="59">
                                            <p:txEl>
                                              <p:pRg st="4" end="4"/>
                                            </p:txEl>
                                          </p:spTgt>
                                        </p:tgtEl>
                                        <p:attrNameLst>
                                          <p:attrName>style.visibility</p:attrName>
                                        </p:attrNameLst>
                                      </p:cBhvr>
                                      <p:to>
                                        <p:strVal val="hidden"/>
                                      </p:to>
                                    </p:set>
                                  </p:childTnLst>
                                </p:cTn>
                              </p:par>
                              <p:par>
                                <p:cTn id="432" presetID="1" presetClass="exit" presetSubtype="0" fill="hold" grpId="0" nodeType="withEffect">
                                  <p:stCondLst>
                                    <p:cond delay="0"/>
                                  </p:stCondLst>
                                  <p:childTnLst>
                                    <p:set>
                                      <p:cBhvr>
                                        <p:cTn id="433" dur="1" fill="hold">
                                          <p:stCondLst>
                                            <p:cond delay="0"/>
                                          </p:stCondLst>
                                        </p:cTn>
                                        <p:tgtEl>
                                          <p:spTgt spid="59">
                                            <p:txEl>
                                              <p:pRg st="5" end="5"/>
                                            </p:txEl>
                                          </p:spTgt>
                                        </p:tgtEl>
                                        <p:attrNameLst>
                                          <p:attrName>style.visibility</p:attrName>
                                        </p:attrNameLst>
                                      </p:cBhvr>
                                      <p:to>
                                        <p:strVal val="hidden"/>
                                      </p:to>
                                    </p:set>
                                  </p:childTnLst>
                                </p:cTn>
                              </p:par>
                              <p:par>
                                <p:cTn id="434" presetID="1" presetClass="exit" presetSubtype="0" fill="hold" grpId="0" nodeType="withEffect">
                                  <p:stCondLst>
                                    <p:cond delay="0"/>
                                  </p:stCondLst>
                                  <p:childTnLst>
                                    <p:set>
                                      <p:cBhvr>
                                        <p:cTn id="435" dur="1" fill="hold">
                                          <p:stCondLst>
                                            <p:cond delay="0"/>
                                          </p:stCondLst>
                                        </p:cTn>
                                        <p:tgtEl>
                                          <p:spTgt spid="59">
                                            <p:txEl>
                                              <p:pRg st="6" end="6"/>
                                            </p:txEl>
                                          </p:spTgt>
                                        </p:tgtEl>
                                        <p:attrNameLst>
                                          <p:attrName>style.visibility</p:attrName>
                                        </p:attrNameLst>
                                      </p:cBhvr>
                                      <p:to>
                                        <p:strVal val="hidden"/>
                                      </p:to>
                                    </p:set>
                                  </p:childTnLst>
                                </p:cTn>
                              </p:par>
                              <p:par>
                                <p:cTn id="436" presetID="1" presetClass="exit" presetSubtype="0" fill="hold" nodeType="withEffect">
                                  <p:stCondLst>
                                    <p:cond delay="0"/>
                                  </p:stCondLst>
                                  <p:childTnLst>
                                    <p:set>
                                      <p:cBhvr>
                                        <p:cTn id="437" dur="1" fill="hold">
                                          <p:stCondLst>
                                            <p:cond delay="0"/>
                                          </p:stCondLst>
                                        </p:cTn>
                                        <p:tgtEl>
                                          <p:spTgt spid="97"/>
                                        </p:tgtEl>
                                        <p:attrNameLst>
                                          <p:attrName>style.visibility</p:attrName>
                                        </p:attrNameLst>
                                      </p:cBhvr>
                                      <p:to>
                                        <p:strVal val="hidden"/>
                                      </p:to>
                                    </p:set>
                                  </p:childTnLst>
                                </p:cTn>
                              </p:par>
                              <p:par>
                                <p:cTn id="438" presetID="1" presetClass="exit" presetSubtype="0" fill="hold" nodeType="withEffect">
                                  <p:stCondLst>
                                    <p:cond delay="0"/>
                                  </p:stCondLst>
                                  <p:childTnLst>
                                    <p:set>
                                      <p:cBhvr>
                                        <p:cTn id="439" dur="1" fill="hold">
                                          <p:stCondLst>
                                            <p:cond delay="0"/>
                                          </p:stCondLst>
                                        </p:cTn>
                                        <p:tgtEl>
                                          <p:spTgt spid="96"/>
                                        </p:tgtEl>
                                        <p:attrNameLst>
                                          <p:attrName>style.visibility</p:attrName>
                                        </p:attrNameLst>
                                      </p:cBhvr>
                                      <p:to>
                                        <p:strVal val="hidden"/>
                                      </p:to>
                                    </p:set>
                                  </p:childTnLst>
                                </p:cTn>
                              </p:par>
                              <p:par>
                                <p:cTn id="440" presetID="1" presetClass="exit" presetSubtype="0" fill="hold" nodeType="withEffect">
                                  <p:stCondLst>
                                    <p:cond delay="0"/>
                                  </p:stCondLst>
                                  <p:childTnLst>
                                    <p:set>
                                      <p:cBhvr>
                                        <p:cTn id="441" dur="1" fill="hold">
                                          <p:stCondLst>
                                            <p:cond delay="0"/>
                                          </p:stCondLst>
                                        </p:cTn>
                                        <p:tgtEl>
                                          <p:spTgt spid="10"/>
                                        </p:tgtEl>
                                        <p:attrNameLst>
                                          <p:attrName>style.visibility</p:attrName>
                                        </p:attrNameLst>
                                      </p:cBhvr>
                                      <p:to>
                                        <p:strVal val="hidden"/>
                                      </p:to>
                                    </p:set>
                                  </p:childTnLst>
                                </p:cTn>
                              </p:par>
                              <p:par>
                                <p:cTn id="442" presetID="1" presetClass="exit" presetSubtype="0" fill="hold" nodeType="withEffect">
                                  <p:stCondLst>
                                    <p:cond delay="0"/>
                                  </p:stCondLst>
                                  <p:childTnLst>
                                    <p:set>
                                      <p:cBhvr>
                                        <p:cTn id="443" dur="1" fill="hold">
                                          <p:stCondLst>
                                            <p:cond delay="0"/>
                                          </p:stCondLst>
                                        </p:cTn>
                                        <p:tgtEl>
                                          <p:spTgt spid="6"/>
                                        </p:tgtEl>
                                        <p:attrNameLst>
                                          <p:attrName>style.visibility</p:attrName>
                                        </p:attrNameLst>
                                      </p:cBhvr>
                                      <p:to>
                                        <p:strVal val="hidden"/>
                                      </p:to>
                                    </p:set>
                                  </p:childTnLst>
                                </p:cTn>
                              </p:par>
                              <p:par>
                                <p:cTn id="444" presetID="1" presetClass="emph" presetSubtype="1" nodeType="withEffect">
                                  <p:stCondLst>
                                    <p:cond delay="0"/>
                                  </p:stCondLst>
                                  <p:childTnLst>
                                    <p:set>
                                      <p:cBhvr>
                                        <p:cTn id="445" dur="indefinite"/>
                                        <p:tgtEl>
                                          <p:spTgt spid="40"/>
                                        </p:tgtEl>
                                        <p:attrNameLst>
                                          <p:attrName>fillcolor</p:attrName>
                                        </p:attrNameLst>
                                      </p:cBhvr>
                                      <p:to>
                                        <p:clrVal>
                                          <a:srgbClr val="FFFF00"/>
                                        </p:clrVal>
                                      </p:to>
                                    </p:set>
                                    <p:set>
                                      <p:cBhvr>
                                        <p:cTn id="446" dur="indefinite"/>
                                        <p:tgtEl>
                                          <p:spTgt spid="40"/>
                                        </p:tgtEl>
                                        <p:attrNameLst>
                                          <p:attrName>fill.type</p:attrName>
                                        </p:attrNameLst>
                                      </p:cBhvr>
                                      <p:to>
                                        <p:strVal val="solid"/>
                                      </p:to>
                                    </p:set>
                                    <p:set>
                                      <p:cBhvr>
                                        <p:cTn id="447" dur="indefinite"/>
                                        <p:tgtEl>
                                          <p:spTgt spid="40"/>
                                        </p:tgtEl>
                                        <p:attrNameLst>
                                          <p:attrName>fill.on</p:attrName>
                                        </p:attrNameLst>
                                      </p:cBhvr>
                                      <p:to>
                                        <p:strVal val="true"/>
                                      </p:to>
                                    </p:set>
                                  </p:childTnLst>
                                </p:cTn>
                              </p:par>
                              <p:par>
                                <p:cTn id="448" presetID="1" presetClass="emph" presetSubtype="1" nodeType="withEffect">
                                  <p:stCondLst>
                                    <p:cond delay="0"/>
                                  </p:stCondLst>
                                  <p:childTnLst>
                                    <p:set>
                                      <p:cBhvr>
                                        <p:cTn id="449" dur="indefinite"/>
                                        <p:tgtEl>
                                          <p:spTgt spid="37"/>
                                        </p:tgtEl>
                                        <p:attrNameLst>
                                          <p:attrName>fillcolor</p:attrName>
                                        </p:attrNameLst>
                                      </p:cBhvr>
                                      <p:to>
                                        <p:clrVal>
                                          <a:schemeClr val="bg1"/>
                                        </p:clrVal>
                                      </p:to>
                                    </p:set>
                                    <p:set>
                                      <p:cBhvr>
                                        <p:cTn id="450" dur="indefinite"/>
                                        <p:tgtEl>
                                          <p:spTgt spid="37"/>
                                        </p:tgtEl>
                                        <p:attrNameLst>
                                          <p:attrName>fill.type</p:attrName>
                                        </p:attrNameLst>
                                      </p:cBhvr>
                                      <p:to>
                                        <p:strVal val="solid"/>
                                      </p:to>
                                    </p:set>
                                    <p:set>
                                      <p:cBhvr>
                                        <p:cTn id="451" dur="indefinite"/>
                                        <p:tgtEl>
                                          <p:spTgt spid="37"/>
                                        </p:tgtEl>
                                        <p:attrNameLst>
                                          <p:attrName>fill.on</p:attrName>
                                        </p:attrNameLst>
                                      </p:cBhvr>
                                      <p:to>
                                        <p:strVal val="true"/>
                                      </p:to>
                                    </p:set>
                                  </p:childTnLst>
                                </p:cTn>
                              </p:par>
                              <p:par>
                                <p:cTn id="452" presetID="1" presetClass="entr" presetSubtype="0" fill="hold" grpId="0" nodeType="withEffect">
                                  <p:stCondLst>
                                    <p:cond delay="0"/>
                                  </p:stCondLst>
                                  <p:childTnLst>
                                    <p:set>
                                      <p:cBhvr>
                                        <p:cTn id="453" dur="1" fill="hold">
                                          <p:stCondLst>
                                            <p:cond delay="0"/>
                                          </p:stCondLst>
                                        </p:cTn>
                                        <p:tgtEl>
                                          <p:spTgt spid="7"/>
                                        </p:tgtEl>
                                        <p:attrNameLst>
                                          <p:attrName>style.visibility</p:attrName>
                                        </p:attrNameLst>
                                      </p:cBhvr>
                                      <p:to>
                                        <p:strVal val="visible"/>
                                      </p:to>
                                    </p:set>
                                  </p:childTnLst>
                                </p:cTn>
                              </p:par>
                              <p:par>
                                <p:cTn id="454" presetID="1" presetClass="entr" presetSubtype="0" fill="hold" nodeType="withEffect">
                                  <p:stCondLst>
                                    <p:cond delay="0"/>
                                  </p:stCondLst>
                                  <p:childTnLst>
                                    <p:set>
                                      <p:cBhvr>
                                        <p:cTn id="455" dur="1" fill="hold">
                                          <p:stCondLst>
                                            <p:cond delay="0"/>
                                          </p:stCondLst>
                                        </p:cTn>
                                        <p:tgtEl>
                                          <p:spTgt spid="2">
                                            <p:txEl>
                                              <p:pRg st="0" end="0"/>
                                            </p:txEl>
                                          </p:spTgt>
                                        </p:tgtEl>
                                        <p:attrNameLst>
                                          <p:attrName>style.visibility</p:attrName>
                                        </p:attrNameLst>
                                      </p:cBhvr>
                                      <p:to>
                                        <p:strVal val="visible"/>
                                      </p:to>
                                    </p:set>
                                  </p:childTnLst>
                                </p:cTn>
                              </p:par>
                              <p:par>
                                <p:cTn id="456" presetID="1" presetClass="entr" presetSubtype="0" fill="hold" nodeType="withEffect">
                                  <p:stCondLst>
                                    <p:cond delay="0"/>
                                  </p:stCondLst>
                                  <p:childTnLst>
                                    <p:set>
                                      <p:cBhvr>
                                        <p:cTn id="457" dur="1" fill="hold">
                                          <p:stCondLst>
                                            <p:cond delay="0"/>
                                          </p:stCondLst>
                                        </p:cTn>
                                        <p:tgtEl>
                                          <p:spTgt spid="2">
                                            <p:txEl>
                                              <p:pRg st="1" end="1"/>
                                            </p:txEl>
                                          </p:spTgt>
                                        </p:tgtEl>
                                        <p:attrNameLst>
                                          <p:attrName>style.visibility</p:attrName>
                                        </p:attrNameLst>
                                      </p:cBhvr>
                                      <p:to>
                                        <p:strVal val="visible"/>
                                      </p:to>
                                    </p:set>
                                  </p:childTnLst>
                                </p:cTn>
                              </p:par>
                              <p:par>
                                <p:cTn id="458" presetID="1" presetClass="entr" presetSubtype="0" fill="hold" nodeType="withEffect">
                                  <p:stCondLst>
                                    <p:cond delay="0"/>
                                  </p:stCondLst>
                                  <p:childTnLst>
                                    <p:set>
                                      <p:cBhvr>
                                        <p:cTn id="459" dur="1" fill="hold">
                                          <p:stCondLst>
                                            <p:cond delay="0"/>
                                          </p:stCondLst>
                                        </p:cTn>
                                        <p:tgtEl>
                                          <p:spTgt spid="2">
                                            <p:txEl>
                                              <p:pRg st="2" end="2"/>
                                            </p:txEl>
                                          </p:spTgt>
                                        </p:tgtEl>
                                        <p:attrNameLst>
                                          <p:attrName>style.visibility</p:attrName>
                                        </p:attrNameLst>
                                      </p:cBhvr>
                                      <p:to>
                                        <p:strVal val="visible"/>
                                      </p:to>
                                    </p:set>
                                  </p:childTnLst>
                                </p:cTn>
                              </p:par>
                              <p:par>
                                <p:cTn id="460" presetID="1" presetClass="entr" presetSubtype="0" fill="hold" nodeType="withEffect">
                                  <p:stCondLst>
                                    <p:cond delay="0"/>
                                  </p:stCondLst>
                                  <p:childTnLst>
                                    <p:set>
                                      <p:cBhvr>
                                        <p:cTn id="461" dur="1" fill="hold">
                                          <p:stCondLst>
                                            <p:cond delay="0"/>
                                          </p:stCondLst>
                                        </p:cTn>
                                        <p:tgtEl>
                                          <p:spTgt spid="2">
                                            <p:txEl>
                                              <p:pRg st="3" end="3"/>
                                            </p:txEl>
                                          </p:spTgt>
                                        </p:tgtEl>
                                        <p:attrNameLst>
                                          <p:attrName>style.visibility</p:attrName>
                                        </p:attrNameLst>
                                      </p:cBhvr>
                                      <p:to>
                                        <p:strVal val="visible"/>
                                      </p:to>
                                    </p:set>
                                  </p:childTnLst>
                                </p:cTn>
                              </p:par>
                              <p:par>
                                <p:cTn id="462" presetID="1" presetClass="entr" presetSubtype="0" fill="hold" nodeType="withEffect">
                                  <p:stCondLst>
                                    <p:cond delay="0"/>
                                  </p:stCondLst>
                                  <p:childTnLst>
                                    <p:set>
                                      <p:cBhvr>
                                        <p:cTn id="463" dur="1" fill="hold">
                                          <p:stCondLst>
                                            <p:cond delay="0"/>
                                          </p:stCondLst>
                                        </p:cTn>
                                        <p:tgtEl>
                                          <p:spTgt spid="2">
                                            <p:txEl>
                                              <p:pRg st="4" end="4"/>
                                            </p:txEl>
                                          </p:spTgt>
                                        </p:tgtEl>
                                        <p:attrNameLst>
                                          <p:attrName>style.visibility</p:attrName>
                                        </p:attrNameLst>
                                      </p:cBhvr>
                                      <p:to>
                                        <p:strVal val="visible"/>
                                      </p:to>
                                    </p:set>
                                  </p:childTnLst>
                                </p:cTn>
                              </p:par>
                            </p:childTnLst>
                          </p:cTn>
                        </p:par>
                      </p:childTnLst>
                    </p:cTn>
                  </p:par>
                  <p:par>
                    <p:cTn id="464" fill="hold">
                      <p:stCondLst>
                        <p:cond delay="indefinite"/>
                      </p:stCondLst>
                      <p:childTnLst>
                        <p:par>
                          <p:cTn id="465" fill="hold">
                            <p:stCondLst>
                              <p:cond delay="0"/>
                            </p:stCondLst>
                            <p:childTnLst>
                              <p:par>
                                <p:cTn id="466" presetID="1" presetClass="entr" presetSubtype="0" fill="hold" nodeType="clickEffect">
                                  <p:stCondLst>
                                    <p:cond delay="0"/>
                                  </p:stCondLst>
                                  <p:childTnLst>
                                    <p:set>
                                      <p:cBhvr>
                                        <p:cTn id="467" dur="1" fill="hold">
                                          <p:stCondLst>
                                            <p:cond delay="0"/>
                                          </p:stCondLst>
                                        </p:cTn>
                                        <p:tgtEl>
                                          <p:spTgt spid="44"/>
                                        </p:tgtEl>
                                        <p:attrNameLst>
                                          <p:attrName>style.visibility</p:attrName>
                                        </p:attrNameLst>
                                      </p:cBhvr>
                                      <p:to>
                                        <p:strVal val="visible"/>
                                      </p:to>
                                    </p:set>
                                  </p:childTnLst>
                                </p:cTn>
                              </p:par>
                              <p:par>
                                <p:cTn id="468" presetID="1" presetClass="entr" presetSubtype="0" fill="hold" grpId="0" nodeType="withEffect">
                                  <p:stCondLst>
                                    <p:cond delay="0"/>
                                  </p:stCondLst>
                                  <p:childTnLst>
                                    <p:set>
                                      <p:cBhvr>
                                        <p:cTn id="469" dur="1" fill="hold">
                                          <p:stCondLst>
                                            <p:cond delay="0"/>
                                          </p:stCondLst>
                                        </p:cTn>
                                        <p:tgtEl>
                                          <p:spTgt spid="41"/>
                                        </p:tgtEl>
                                        <p:attrNameLst>
                                          <p:attrName>style.visibility</p:attrName>
                                        </p:attrNameLst>
                                      </p:cBhvr>
                                      <p:to>
                                        <p:strVal val="visible"/>
                                      </p:to>
                                    </p:set>
                                  </p:childTnLst>
                                </p:cTn>
                              </p:par>
                              <p:par>
                                <p:cTn id="470" presetID="1" presetClass="entr" presetSubtype="0" fill="hold" grpId="0" nodeType="withEffect">
                                  <p:stCondLst>
                                    <p:cond delay="0"/>
                                  </p:stCondLst>
                                  <p:childTnLst>
                                    <p:set>
                                      <p:cBhvr>
                                        <p:cTn id="471" dur="1" fill="hold">
                                          <p:stCondLst>
                                            <p:cond delay="0"/>
                                          </p:stCondLst>
                                        </p:cTn>
                                        <p:tgtEl>
                                          <p:spTgt spid="12"/>
                                        </p:tgtEl>
                                        <p:attrNameLst>
                                          <p:attrName>style.visibility</p:attrName>
                                        </p:attrNameLst>
                                      </p:cBhvr>
                                      <p:to>
                                        <p:strVal val="visible"/>
                                      </p:to>
                                    </p:set>
                                  </p:childTnLst>
                                </p:cTn>
                              </p:par>
                              <p:par>
                                <p:cTn id="472" presetID="1" presetClass="entr" presetSubtype="0" fill="hold" grpId="0" nodeType="withEffect">
                                  <p:stCondLst>
                                    <p:cond delay="0"/>
                                  </p:stCondLst>
                                  <p:childTnLst>
                                    <p:set>
                                      <p:cBhvr>
                                        <p:cTn id="473" dur="1" fill="hold">
                                          <p:stCondLst>
                                            <p:cond delay="0"/>
                                          </p:stCondLst>
                                        </p:cTn>
                                        <p:tgtEl>
                                          <p:spTgt spid="13"/>
                                        </p:tgtEl>
                                        <p:attrNameLst>
                                          <p:attrName>style.visibility</p:attrName>
                                        </p:attrNameLst>
                                      </p:cBhvr>
                                      <p:to>
                                        <p:strVal val="visible"/>
                                      </p:to>
                                    </p:set>
                                  </p:childTnLst>
                                </p:cTn>
                              </p:par>
                              <p:par>
                                <p:cTn id="474" presetID="1" presetClass="exit" presetSubtype="0" fill="hold" grpId="1" nodeType="withEffect">
                                  <p:stCondLst>
                                    <p:cond delay="0"/>
                                  </p:stCondLst>
                                  <p:childTnLst>
                                    <p:set>
                                      <p:cBhvr>
                                        <p:cTn id="475" dur="1" fill="hold">
                                          <p:stCondLst>
                                            <p:cond delay="0"/>
                                          </p:stCondLst>
                                        </p:cTn>
                                        <p:tgtEl>
                                          <p:spTgt spid="7"/>
                                        </p:tgtEl>
                                        <p:attrNameLst>
                                          <p:attrName>style.visibility</p:attrName>
                                        </p:attrNameLst>
                                      </p:cBhvr>
                                      <p:to>
                                        <p:strVal val="hidden"/>
                                      </p:to>
                                    </p:set>
                                  </p:childTnLst>
                                </p:cTn>
                              </p:par>
                              <p:par>
                                <p:cTn id="476" presetID="1" presetClass="exit" presetSubtype="0" fill="hold" grpId="0" nodeType="withEffect">
                                  <p:stCondLst>
                                    <p:cond delay="0"/>
                                  </p:stCondLst>
                                  <p:childTnLst>
                                    <p:set>
                                      <p:cBhvr>
                                        <p:cTn id="477" dur="1" fill="hold">
                                          <p:stCondLst>
                                            <p:cond delay="0"/>
                                          </p:stCondLst>
                                        </p:cTn>
                                        <p:tgtEl>
                                          <p:spTgt spid="2">
                                            <p:txEl>
                                              <p:pRg st="0" end="0"/>
                                            </p:txEl>
                                          </p:spTgt>
                                        </p:tgtEl>
                                        <p:attrNameLst>
                                          <p:attrName>style.visibility</p:attrName>
                                        </p:attrNameLst>
                                      </p:cBhvr>
                                      <p:to>
                                        <p:strVal val="hidden"/>
                                      </p:to>
                                    </p:set>
                                  </p:childTnLst>
                                </p:cTn>
                              </p:par>
                              <p:par>
                                <p:cTn id="478" presetID="1" presetClass="exit" presetSubtype="0" fill="hold" grpId="0" nodeType="withEffect">
                                  <p:stCondLst>
                                    <p:cond delay="0"/>
                                  </p:stCondLst>
                                  <p:childTnLst>
                                    <p:set>
                                      <p:cBhvr>
                                        <p:cTn id="479" dur="1" fill="hold">
                                          <p:stCondLst>
                                            <p:cond delay="0"/>
                                          </p:stCondLst>
                                        </p:cTn>
                                        <p:tgtEl>
                                          <p:spTgt spid="2">
                                            <p:txEl>
                                              <p:pRg st="1" end="1"/>
                                            </p:txEl>
                                          </p:spTgt>
                                        </p:tgtEl>
                                        <p:attrNameLst>
                                          <p:attrName>style.visibility</p:attrName>
                                        </p:attrNameLst>
                                      </p:cBhvr>
                                      <p:to>
                                        <p:strVal val="hidden"/>
                                      </p:to>
                                    </p:set>
                                  </p:childTnLst>
                                </p:cTn>
                              </p:par>
                              <p:par>
                                <p:cTn id="480" presetID="1" presetClass="exit" presetSubtype="0" fill="hold" grpId="0" nodeType="withEffect">
                                  <p:stCondLst>
                                    <p:cond delay="0"/>
                                  </p:stCondLst>
                                  <p:childTnLst>
                                    <p:set>
                                      <p:cBhvr>
                                        <p:cTn id="481" dur="1" fill="hold">
                                          <p:stCondLst>
                                            <p:cond delay="0"/>
                                          </p:stCondLst>
                                        </p:cTn>
                                        <p:tgtEl>
                                          <p:spTgt spid="2">
                                            <p:txEl>
                                              <p:pRg st="2" end="2"/>
                                            </p:txEl>
                                          </p:spTgt>
                                        </p:tgtEl>
                                        <p:attrNameLst>
                                          <p:attrName>style.visibility</p:attrName>
                                        </p:attrNameLst>
                                      </p:cBhvr>
                                      <p:to>
                                        <p:strVal val="hidden"/>
                                      </p:to>
                                    </p:set>
                                  </p:childTnLst>
                                </p:cTn>
                              </p:par>
                              <p:par>
                                <p:cTn id="482" presetID="1" presetClass="exit" presetSubtype="0" fill="hold" grpId="0" nodeType="withEffect">
                                  <p:stCondLst>
                                    <p:cond delay="0"/>
                                  </p:stCondLst>
                                  <p:childTnLst>
                                    <p:set>
                                      <p:cBhvr>
                                        <p:cTn id="483" dur="1" fill="hold">
                                          <p:stCondLst>
                                            <p:cond delay="0"/>
                                          </p:stCondLst>
                                        </p:cTn>
                                        <p:tgtEl>
                                          <p:spTgt spid="2">
                                            <p:txEl>
                                              <p:pRg st="3" end="3"/>
                                            </p:txEl>
                                          </p:spTgt>
                                        </p:tgtEl>
                                        <p:attrNameLst>
                                          <p:attrName>style.visibility</p:attrName>
                                        </p:attrNameLst>
                                      </p:cBhvr>
                                      <p:to>
                                        <p:strVal val="hidden"/>
                                      </p:to>
                                    </p:set>
                                  </p:childTnLst>
                                </p:cTn>
                              </p:par>
                              <p:par>
                                <p:cTn id="484" presetID="1" presetClass="exit" presetSubtype="0" fill="hold" grpId="0" nodeType="withEffect">
                                  <p:stCondLst>
                                    <p:cond delay="0"/>
                                  </p:stCondLst>
                                  <p:childTnLst>
                                    <p:set>
                                      <p:cBhvr>
                                        <p:cTn id="485" dur="1" fill="hold">
                                          <p:stCondLst>
                                            <p:cond delay="0"/>
                                          </p:stCondLst>
                                        </p:cTn>
                                        <p:tgtEl>
                                          <p:spTgt spid="2">
                                            <p:txEl>
                                              <p:pRg st="4" end="4"/>
                                            </p:txEl>
                                          </p:spTgt>
                                        </p:tgtEl>
                                        <p:attrNameLst>
                                          <p:attrName>style.visibility</p:attrName>
                                        </p:attrNameLst>
                                      </p:cBhvr>
                                      <p:to>
                                        <p:strVal val="hidden"/>
                                      </p:to>
                                    </p:set>
                                  </p:childTnLst>
                                </p:cTn>
                              </p:par>
                              <p:par>
                                <p:cTn id="486" presetID="1" presetClass="emph" presetSubtype="1" nodeType="withEffect">
                                  <p:stCondLst>
                                    <p:cond delay="0"/>
                                  </p:stCondLst>
                                  <p:childTnLst>
                                    <p:set>
                                      <p:cBhvr>
                                        <p:cTn id="487" dur="indefinite"/>
                                        <p:tgtEl>
                                          <p:spTgt spid="41"/>
                                        </p:tgtEl>
                                        <p:attrNameLst>
                                          <p:attrName>fillcolor</p:attrName>
                                        </p:attrNameLst>
                                      </p:cBhvr>
                                      <p:to>
                                        <p:clrVal>
                                          <a:srgbClr val="FFFF00"/>
                                        </p:clrVal>
                                      </p:to>
                                    </p:set>
                                    <p:set>
                                      <p:cBhvr>
                                        <p:cTn id="488" dur="indefinite"/>
                                        <p:tgtEl>
                                          <p:spTgt spid="41"/>
                                        </p:tgtEl>
                                        <p:attrNameLst>
                                          <p:attrName>fill.type</p:attrName>
                                        </p:attrNameLst>
                                      </p:cBhvr>
                                      <p:to>
                                        <p:strVal val="solid"/>
                                      </p:to>
                                    </p:set>
                                    <p:set>
                                      <p:cBhvr>
                                        <p:cTn id="489" dur="indefinite"/>
                                        <p:tgtEl>
                                          <p:spTgt spid="41"/>
                                        </p:tgtEl>
                                        <p:attrNameLst>
                                          <p:attrName>fill.on</p:attrName>
                                        </p:attrNameLst>
                                      </p:cBhvr>
                                      <p:to>
                                        <p:strVal val="true"/>
                                      </p:to>
                                    </p:set>
                                  </p:childTnLst>
                                </p:cTn>
                              </p:par>
                              <p:par>
                                <p:cTn id="490" presetID="1" presetClass="emph" presetSubtype="1" nodeType="withEffect">
                                  <p:stCondLst>
                                    <p:cond delay="0"/>
                                  </p:stCondLst>
                                  <p:childTnLst>
                                    <p:set>
                                      <p:cBhvr>
                                        <p:cTn id="491" dur="indefinite"/>
                                        <p:tgtEl>
                                          <p:spTgt spid="40"/>
                                        </p:tgtEl>
                                        <p:attrNameLst>
                                          <p:attrName>fillcolor</p:attrName>
                                        </p:attrNameLst>
                                      </p:cBhvr>
                                      <p:to>
                                        <p:clrVal>
                                          <a:schemeClr val="bg1"/>
                                        </p:clrVal>
                                      </p:to>
                                    </p:set>
                                    <p:set>
                                      <p:cBhvr>
                                        <p:cTn id="492" dur="indefinite"/>
                                        <p:tgtEl>
                                          <p:spTgt spid="40"/>
                                        </p:tgtEl>
                                        <p:attrNameLst>
                                          <p:attrName>fill.type</p:attrName>
                                        </p:attrNameLst>
                                      </p:cBhvr>
                                      <p:to>
                                        <p:strVal val="solid"/>
                                      </p:to>
                                    </p:set>
                                    <p:set>
                                      <p:cBhvr>
                                        <p:cTn id="493" dur="indefinite"/>
                                        <p:tgtEl>
                                          <p:spTgt spid="40"/>
                                        </p:tgtEl>
                                        <p:attrNameLst>
                                          <p:attrName>fill.on</p:attrName>
                                        </p:attrNameLst>
                                      </p:cBhvr>
                                      <p:to>
                                        <p:strVal val="true"/>
                                      </p:to>
                                    </p:set>
                                  </p:childTnLst>
                                </p:cTn>
                              </p:par>
                            </p:childTnLst>
                          </p:cTn>
                        </p:par>
                      </p:childTnLst>
                    </p:cTn>
                  </p:par>
                  <p:par>
                    <p:cTn id="494" fill="hold">
                      <p:stCondLst>
                        <p:cond delay="indefinite"/>
                      </p:stCondLst>
                      <p:childTnLst>
                        <p:par>
                          <p:cTn id="495" fill="hold">
                            <p:stCondLst>
                              <p:cond delay="0"/>
                            </p:stCondLst>
                            <p:childTnLst>
                              <p:par>
                                <p:cTn id="496" presetID="1" presetClass="entr" presetSubtype="0" fill="hold" nodeType="clickEffect">
                                  <p:stCondLst>
                                    <p:cond delay="0"/>
                                  </p:stCondLst>
                                  <p:childTnLst>
                                    <p:set>
                                      <p:cBhvr>
                                        <p:cTn id="497" dur="1" fill="hold">
                                          <p:stCondLst>
                                            <p:cond delay="0"/>
                                          </p:stCondLst>
                                        </p:cTn>
                                        <p:tgtEl>
                                          <p:spTgt spid="48"/>
                                        </p:tgtEl>
                                        <p:attrNameLst>
                                          <p:attrName>style.visibility</p:attrName>
                                        </p:attrNameLst>
                                      </p:cBhvr>
                                      <p:to>
                                        <p:strVal val="visible"/>
                                      </p:to>
                                    </p:set>
                                  </p:childTnLst>
                                </p:cTn>
                              </p:par>
                              <p:par>
                                <p:cTn id="498" presetID="1" presetClass="entr" presetSubtype="0" fill="hold" grpId="0" nodeType="withEffect">
                                  <p:stCondLst>
                                    <p:cond delay="0"/>
                                  </p:stCondLst>
                                  <p:childTnLst>
                                    <p:set>
                                      <p:cBhvr>
                                        <p:cTn id="499" dur="1" fill="hold">
                                          <p:stCondLst>
                                            <p:cond delay="0"/>
                                          </p:stCondLst>
                                        </p:cTn>
                                        <p:tgtEl>
                                          <p:spTgt spid="49"/>
                                        </p:tgtEl>
                                        <p:attrNameLst>
                                          <p:attrName>style.visibility</p:attrName>
                                        </p:attrNameLst>
                                      </p:cBhvr>
                                      <p:to>
                                        <p:strVal val="visible"/>
                                      </p:to>
                                    </p:set>
                                  </p:childTnLst>
                                </p:cTn>
                              </p:par>
                              <p:par>
                                <p:cTn id="500" presetID="1" presetClass="entr" presetSubtype="0" fill="hold" nodeType="withEffect">
                                  <p:stCondLst>
                                    <p:cond delay="0"/>
                                  </p:stCondLst>
                                  <p:childTnLst>
                                    <p:set>
                                      <p:cBhvr>
                                        <p:cTn id="501" dur="1" fill="hold">
                                          <p:stCondLst>
                                            <p:cond delay="0"/>
                                          </p:stCondLst>
                                        </p:cTn>
                                        <p:tgtEl>
                                          <p:spTgt spid="15"/>
                                        </p:tgtEl>
                                        <p:attrNameLst>
                                          <p:attrName>style.visibility</p:attrName>
                                        </p:attrNameLst>
                                      </p:cBhvr>
                                      <p:to>
                                        <p:strVal val="visible"/>
                                      </p:to>
                                    </p:set>
                                  </p:childTnLst>
                                </p:cTn>
                              </p:par>
                              <p:par>
                                <p:cTn id="502" presetID="1" presetClass="entr" presetSubtype="0" fill="hold" nodeType="withEffect">
                                  <p:stCondLst>
                                    <p:cond delay="0"/>
                                  </p:stCondLst>
                                  <p:childTnLst>
                                    <p:set>
                                      <p:cBhvr>
                                        <p:cTn id="503" dur="1" fill="hold">
                                          <p:stCondLst>
                                            <p:cond delay="0"/>
                                          </p:stCondLst>
                                        </p:cTn>
                                        <p:tgtEl>
                                          <p:spTgt spid="14"/>
                                        </p:tgtEl>
                                        <p:attrNameLst>
                                          <p:attrName>style.visibility</p:attrName>
                                        </p:attrNameLst>
                                      </p:cBhvr>
                                      <p:to>
                                        <p:strVal val="visible"/>
                                      </p:to>
                                    </p:set>
                                  </p:childTnLst>
                                </p:cTn>
                              </p:par>
                            </p:childTnLst>
                          </p:cTn>
                        </p:par>
                      </p:childTnLst>
                    </p:cTn>
                  </p:par>
                  <p:par>
                    <p:cTn id="504" fill="hold">
                      <p:stCondLst>
                        <p:cond delay="indefinite"/>
                      </p:stCondLst>
                      <p:childTnLst>
                        <p:par>
                          <p:cTn id="505" fill="hold">
                            <p:stCondLst>
                              <p:cond delay="0"/>
                            </p:stCondLst>
                            <p:childTnLst>
                              <p:par>
                                <p:cTn id="506" presetID="1" presetClass="entr" presetSubtype="0" fill="hold" nodeType="clickEffect">
                                  <p:stCondLst>
                                    <p:cond delay="0"/>
                                  </p:stCondLst>
                                  <p:childTnLst>
                                    <p:set>
                                      <p:cBhvr>
                                        <p:cTn id="507" dur="1" fill="hold">
                                          <p:stCondLst>
                                            <p:cond delay="0"/>
                                          </p:stCondLst>
                                        </p:cTn>
                                        <p:tgtEl>
                                          <p:spTgt spid="50"/>
                                        </p:tgtEl>
                                        <p:attrNameLst>
                                          <p:attrName>style.visibility</p:attrName>
                                        </p:attrNameLst>
                                      </p:cBhvr>
                                      <p:to>
                                        <p:strVal val="visible"/>
                                      </p:to>
                                    </p:set>
                                  </p:childTnLst>
                                </p:cTn>
                              </p:par>
                              <p:par>
                                <p:cTn id="508" presetID="1" presetClass="entr" presetSubtype="0" fill="hold" grpId="0" nodeType="withEffect">
                                  <p:stCondLst>
                                    <p:cond delay="0"/>
                                  </p:stCondLst>
                                  <p:childTnLst>
                                    <p:set>
                                      <p:cBhvr>
                                        <p:cTn id="509" dur="1" fill="hold">
                                          <p:stCondLst>
                                            <p:cond delay="0"/>
                                          </p:stCondLst>
                                        </p:cTn>
                                        <p:tgtEl>
                                          <p:spTgt spid="55"/>
                                        </p:tgtEl>
                                        <p:attrNameLst>
                                          <p:attrName>style.visibility</p:attrName>
                                        </p:attrNameLst>
                                      </p:cBhvr>
                                      <p:to>
                                        <p:strVal val="visible"/>
                                      </p:to>
                                    </p:set>
                                  </p:childTnLst>
                                </p:cTn>
                              </p:par>
                              <p:par>
                                <p:cTn id="510" presetID="1" presetClass="emph" presetSubtype="1" nodeType="withEffect">
                                  <p:stCondLst>
                                    <p:cond delay="0"/>
                                  </p:stCondLst>
                                  <p:childTnLst>
                                    <p:set>
                                      <p:cBhvr>
                                        <p:cTn id="511" dur="indefinite"/>
                                        <p:tgtEl>
                                          <p:spTgt spid="41"/>
                                        </p:tgtEl>
                                        <p:attrNameLst>
                                          <p:attrName>fillcolor</p:attrName>
                                        </p:attrNameLst>
                                      </p:cBhvr>
                                      <p:to>
                                        <p:clrVal>
                                          <a:schemeClr val="bg1"/>
                                        </p:clrVal>
                                      </p:to>
                                    </p:set>
                                    <p:set>
                                      <p:cBhvr>
                                        <p:cTn id="512" dur="indefinite"/>
                                        <p:tgtEl>
                                          <p:spTgt spid="41"/>
                                        </p:tgtEl>
                                        <p:attrNameLst>
                                          <p:attrName>fill.type</p:attrName>
                                        </p:attrNameLst>
                                      </p:cBhvr>
                                      <p:to>
                                        <p:strVal val="solid"/>
                                      </p:to>
                                    </p:set>
                                    <p:set>
                                      <p:cBhvr>
                                        <p:cTn id="513" dur="indefinite"/>
                                        <p:tgtEl>
                                          <p:spTgt spid="41"/>
                                        </p:tgtEl>
                                        <p:attrNameLst>
                                          <p:attrName>fill.on</p:attrName>
                                        </p:attrNameLst>
                                      </p:cBhvr>
                                      <p:to>
                                        <p:strVal val="true"/>
                                      </p:to>
                                    </p:set>
                                  </p:childTnLst>
                                </p:cTn>
                              </p:par>
                              <p:par>
                                <p:cTn id="514" presetID="1" presetClass="entr" presetSubtype="0" fill="hold" nodeType="withEffect">
                                  <p:stCondLst>
                                    <p:cond delay="0"/>
                                  </p:stCondLst>
                                  <p:childTnLst>
                                    <p:set>
                                      <p:cBhvr>
                                        <p:cTn id="515" dur="1" fill="hold">
                                          <p:stCondLst>
                                            <p:cond delay="0"/>
                                          </p:stCondLst>
                                        </p:cTn>
                                        <p:tgtEl>
                                          <p:spTgt spid="17"/>
                                        </p:tgtEl>
                                        <p:attrNameLst>
                                          <p:attrName>style.visibility</p:attrName>
                                        </p:attrNameLst>
                                      </p:cBhvr>
                                      <p:to>
                                        <p:strVal val="visible"/>
                                      </p:to>
                                    </p:set>
                                  </p:childTnLst>
                                </p:cTn>
                              </p:par>
                              <p:par>
                                <p:cTn id="516" presetID="1" presetClass="entr" presetSubtype="0" fill="hold" nodeType="withEffect">
                                  <p:stCondLst>
                                    <p:cond delay="0"/>
                                  </p:stCondLst>
                                  <p:childTnLst>
                                    <p:set>
                                      <p:cBhvr>
                                        <p:cTn id="517" dur="1" fill="hold">
                                          <p:stCondLst>
                                            <p:cond delay="0"/>
                                          </p:stCondLst>
                                        </p:cTn>
                                        <p:tgtEl>
                                          <p:spTgt spid="16"/>
                                        </p:tgtEl>
                                        <p:attrNameLst>
                                          <p:attrName>style.visibility</p:attrName>
                                        </p:attrNameLst>
                                      </p:cBhvr>
                                      <p:to>
                                        <p:strVal val="visible"/>
                                      </p:to>
                                    </p:set>
                                  </p:childTnLst>
                                </p:cTn>
                              </p:par>
                              <p:par>
                                <p:cTn id="518" presetID="1" presetClass="entr" presetSubtype="0" fill="hold" grpId="0" nodeType="withEffect">
                                  <p:stCondLst>
                                    <p:cond delay="0"/>
                                  </p:stCondLst>
                                  <p:childTnLst>
                                    <p:set>
                                      <p:cBhvr>
                                        <p:cTn id="519" dur="1" fill="hold">
                                          <p:stCondLst>
                                            <p:cond delay="0"/>
                                          </p:stCondLst>
                                        </p:cTn>
                                        <p:tgtEl>
                                          <p:spTgt spid="20"/>
                                        </p:tgtEl>
                                        <p:attrNameLst>
                                          <p:attrName>style.visibility</p:attrName>
                                        </p:attrNameLst>
                                      </p:cBhvr>
                                      <p:to>
                                        <p:strVal val="visible"/>
                                      </p:to>
                                    </p:set>
                                  </p:childTnLst>
                                </p:cTn>
                              </p:par>
                            </p:childTnLst>
                          </p:cTn>
                        </p:par>
                      </p:childTnLst>
                    </p:cTn>
                  </p:par>
                  <p:par>
                    <p:cTn id="520" fill="hold">
                      <p:stCondLst>
                        <p:cond delay="indefinite"/>
                      </p:stCondLst>
                      <p:childTnLst>
                        <p:par>
                          <p:cTn id="521" fill="hold">
                            <p:stCondLst>
                              <p:cond delay="0"/>
                            </p:stCondLst>
                            <p:childTnLst>
                              <p:par>
                                <p:cTn id="522" presetID="1" presetClass="emph" presetSubtype="1" nodeType="clickEffect">
                                  <p:stCondLst>
                                    <p:cond delay="0"/>
                                  </p:stCondLst>
                                  <p:childTnLst>
                                    <p:set>
                                      <p:cBhvr>
                                        <p:cTn id="523" dur="indefinite"/>
                                        <p:tgtEl>
                                          <p:spTgt spid="20"/>
                                        </p:tgtEl>
                                        <p:attrNameLst>
                                          <p:attrName>fillcolor</p:attrName>
                                        </p:attrNameLst>
                                      </p:cBhvr>
                                      <p:to>
                                        <p:clrVal>
                                          <a:srgbClr val="FFFF00"/>
                                        </p:clrVal>
                                      </p:to>
                                    </p:set>
                                    <p:set>
                                      <p:cBhvr>
                                        <p:cTn id="524" dur="indefinite"/>
                                        <p:tgtEl>
                                          <p:spTgt spid="20"/>
                                        </p:tgtEl>
                                        <p:attrNameLst>
                                          <p:attrName>fill.type</p:attrName>
                                        </p:attrNameLst>
                                      </p:cBhvr>
                                      <p:to>
                                        <p:strVal val="solid"/>
                                      </p:to>
                                    </p:set>
                                    <p:set>
                                      <p:cBhvr>
                                        <p:cTn id="525" dur="indefinite"/>
                                        <p:tgtEl>
                                          <p:spTgt spid="20"/>
                                        </p:tgtEl>
                                        <p:attrNameLst>
                                          <p:attrName>fill.on</p:attrName>
                                        </p:attrNameLst>
                                      </p:cBhvr>
                                      <p:to>
                                        <p:strVal val="true"/>
                                      </p:to>
                                    </p:set>
                                  </p:childTnLst>
                                </p:cTn>
                              </p:par>
                            </p:childTnLst>
                          </p:cTn>
                        </p:par>
                      </p:childTnLst>
                    </p:cTn>
                  </p:par>
                  <p:par>
                    <p:cTn id="526" fill="hold">
                      <p:stCondLst>
                        <p:cond delay="indefinite"/>
                      </p:stCondLst>
                      <p:childTnLst>
                        <p:par>
                          <p:cTn id="527" fill="hold">
                            <p:stCondLst>
                              <p:cond delay="0"/>
                            </p:stCondLst>
                            <p:childTnLst>
                              <p:par>
                                <p:cTn id="528" presetID="1" presetClass="exit" presetSubtype="0" fill="hold" grpId="2" nodeType="clickEffect">
                                  <p:stCondLst>
                                    <p:cond delay="0"/>
                                  </p:stCondLst>
                                  <p:childTnLst>
                                    <p:set>
                                      <p:cBhvr>
                                        <p:cTn id="529" dur="1" fill="hold">
                                          <p:stCondLst>
                                            <p:cond delay="0"/>
                                          </p:stCondLst>
                                        </p:cTn>
                                        <p:tgtEl>
                                          <p:spTgt spid="7"/>
                                        </p:tgtEl>
                                        <p:attrNameLst>
                                          <p:attrName>style.visibility</p:attrName>
                                        </p:attrNameLst>
                                      </p:cBhvr>
                                      <p:to>
                                        <p:strVal val="hidden"/>
                                      </p:to>
                                    </p:set>
                                  </p:childTnLst>
                                </p:cTn>
                              </p:par>
                              <p:par>
                                <p:cTn id="530" presetID="1" presetClass="exit" presetSubtype="0" fill="hold" grpId="1" nodeType="withEffect">
                                  <p:stCondLst>
                                    <p:cond delay="0"/>
                                  </p:stCondLst>
                                  <p:childTnLst>
                                    <p:set>
                                      <p:cBhvr>
                                        <p:cTn id="531" dur="1" fill="hold">
                                          <p:stCondLst>
                                            <p:cond delay="0"/>
                                          </p:stCondLst>
                                        </p:cTn>
                                        <p:tgtEl>
                                          <p:spTgt spid="2">
                                            <p:txEl>
                                              <p:pRg st="0" end="0"/>
                                            </p:txEl>
                                          </p:spTgt>
                                        </p:tgtEl>
                                        <p:attrNameLst>
                                          <p:attrName>style.visibility</p:attrName>
                                        </p:attrNameLst>
                                      </p:cBhvr>
                                      <p:to>
                                        <p:strVal val="hidden"/>
                                      </p:to>
                                    </p:set>
                                  </p:childTnLst>
                                </p:cTn>
                              </p:par>
                              <p:par>
                                <p:cTn id="532" presetID="1" presetClass="exit" presetSubtype="0" fill="hold" grpId="1" nodeType="withEffect">
                                  <p:stCondLst>
                                    <p:cond delay="0"/>
                                  </p:stCondLst>
                                  <p:childTnLst>
                                    <p:set>
                                      <p:cBhvr>
                                        <p:cTn id="533" dur="1" fill="hold">
                                          <p:stCondLst>
                                            <p:cond delay="0"/>
                                          </p:stCondLst>
                                        </p:cTn>
                                        <p:tgtEl>
                                          <p:spTgt spid="2">
                                            <p:txEl>
                                              <p:pRg st="1" end="1"/>
                                            </p:txEl>
                                          </p:spTgt>
                                        </p:tgtEl>
                                        <p:attrNameLst>
                                          <p:attrName>style.visibility</p:attrName>
                                        </p:attrNameLst>
                                      </p:cBhvr>
                                      <p:to>
                                        <p:strVal val="hidden"/>
                                      </p:to>
                                    </p:set>
                                  </p:childTnLst>
                                </p:cTn>
                              </p:par>
                              <p:par>
                                <p:cTn id="534" presetID="1" presetClass="exit" presetSubtype="0" fill="hold" grpId="1" nodeType="withEffect">
                                  <p:stCondLst>
                                    <p:cond delay="0"/>
                                  </p:stCondLst>
                                  <p:childTnLst>
                                    <p:set>
                                      <p:cBhvr>
                                        <p:cTn id="535" dur="1" fill="hold">
                                          <p:stCondLst>
                                            <p:cond delay="0"/>
                                          </p:stCondLst>
                                        </p:cTn>
                                        <p:tgtEl>
                                          <p:spTgt spid="2">
                                            <p:txEl>
                                              <p:pRg st="2" end="2"/>
                                            </p:txEl>
                                          </p:spTgt>
                                        </p:tgtEl>
                                        <p:attrNameLst>
                                          <p:attrName>style.visibility</p:attrName>
                                        </p:attrNameLst>
                                      </p:cBhvr>
                                      <p:to>
                                        <p:strVal val="hidden"/>
                                      </p:to>
                                    </p:set>
                                  </p:childTnLst>
                                </p:cTn>
                              </p:par>
                              <p:par>
                                <p:cTn id="536" presetID="1" presetClass="exit" presetSubtype="0" fill="hold" grpId="1" nodeType="withEffect">
                                  <p:stCondLst>
                                    <p:cond delay="0"/>
                                  </p:stCondLst>
                                  <p:childTnLst>
                                    <p:set>
                                      <p:cBhvr>
                                        <p:cTn id="537" dur="1" fill="hold">
                                          <p:stCondLst>
                                            <p:cond delay="0"/>
                                          </p:stCondLst>
                                        </p:cTn>
                                        <p:tgtEl>
                                          <p:spTgt spid="2">
                                            <p:txEl>
                                              <p:pRg st="3" end="3"/>
                                            </p:txEl>
                                          </p:spTgt>
                                        </p:tgtEl>
                                        <p:attrNameLst>
                                          <p:attrName>style.visibility</p:attrName>
                                        </p:attrNameLst>
                                      </p:cBhvr>
                                      <p:to>
                                        <p:strVal val="hidden"/>
                                      </p:to>
                                    </p:set>
                                  </p:childTnLst>
                                </p:cTn>
                              </p:par>
                              <p:par>
                                <p:cTn id="538" presetID="1" presetClass="exit" presetSubtype="0" fill="hold" grpId="1" nodeType="withEffect">
                                  <p:stCondLst>
                                    <p:cond delay="0"/>
                                  </p:stCondLst>
                                  <p:childTnLst>
                                    <p:set>
                                      <p:cBhvr>
                                        <p:cTn id="539" dur="1" fill="hold">
                                          <p:stCondLst>
                                            <p:cond delay="0"/>
                                          </p:stCondLst>
                                        </p:cTn>
                                        <p:tgtEl>
                                          <p:spTgt spid="2">
                                            <p:txEl>
                                              <p:pRg st="4" end="4"/>
                                            </p:txEl>
                                          </p:spTgt>
                                        </p:tgtEl>
                                        <p:attrNameLst>
                                          <p:attrName>style.visibility</p:attrName>
                                        </p:attrNameLst>
                                      </p:cBhvr>
                                      <p:to>
                                        <p:strVal val="hidden"/>
                                      </p:to>
                                    </p:set>
                                  </p:childTnLst>
                                </p:cTn>
                              </p:par>
                              <p:par>
                                <p:cTn id="540" presetID="1" presetClass="exit" presetSubtype="0" fill="hold" grpId="1" nodeType="withEffect">
                                  <p:stCondLst>
                                    <p:cond delay="0"/>
                                  </p:stCondLst>
                                  <p:childTnLst>
                                    <p:set>
                                      <p:cBhvr>
                                        <p:cTn id="541" dur="1" fill="hold">
                                          <p:stCondLst>
                                            <p:cond delay="0"/>
                                          </p:stCondLst>
                                        </p:cTn>
                                        <p:tgtEl>
                                          <p:spTgt spid="12"/>
                                        </p:tgtEl>
                                        <p:attrNameLst>
                                          <p:attrName>style.visibility</p:attrName>
                                        </p:attrNameLst>
                                      </p:cBhvr>
                                      <p:to>
                                        <p:strVal val="hidden"/>
                                      </p:to>
                                    </p:set>
                                  </p:childTnLst>
                                </p:cTn>
                              </p:par>
                              <p:par>
                                <p:cTn id="542" presetID="1" presetClass="exit" presetSubtype="0" fill="hold" grpId="1" nodeType="withEffect">
                                  <p:stCondLst>
                                    <p:cond delay="0"/>
                                  </p:stCondLst>
                                  <p:childTnLst>
                                    <p:set>
                                      <p:cBhvr>
                                        <p:cTn id="543" dur="1" fill="hold">
                                          <p:stCondLst>
                                            <p:cond delay="0"/>
                                          </p:stCondLst>
                                        </p:cTn>
                                        <p:tgtEl>
                                          <p:spTgt spid="13"/>
                                        </p:tgtEl>
                                        <p:attrNameLst>
                                          <p:attrName>style.visibility</p:attrName>
                                        </p:attrNameLst>
                                      </p:cBhvr>
                                      <p:to>
                                        <p:strVal val="hidden"/>
                                      </p:to>
                                    </p:set>
                                  </p:childTnLst>
                                </p:cTn>
                              </p:par>
                              <p:par>
                                <p:cTn id="544" presetID="1" presetClass="exit" presetSubtype="0" fill="hold" nodeType="withEffect">
                                  <p:stCondLst>
                                    <p:cond delay="0"/>
                                  </p:stCondLst>
                                  <p:childTnLst>
                                    <p:set>
                                      <p:cBhvr>
                                        <p:cTn id="545" dur="1" fill="hold">
                                          <p:stCondLst>
                                            <p:cond delay="0"/>
                                          </p:stCondLst>
                                        </p:cTn>
                                        <p:tgtEl>
                                          <p:spTgt spid="15"/>
                                        </p:tgtEl>
                                        <p:attrNameLst>
                                          <p:attrName>style.visibility</p:attrName>
                                        </p:attrNameLst>
                                      </p:cBhvr>
                                      <p:to>
                                        <p:strVal val="hidden"/>
                                      </p:to>
                                    </p:set>
                                  </p:childTnLst>
                                </p:cTn>
                              </p:par>
                              <p:par>
                                <p:cTn id="546" presetID="1" presetClass="exit" presetSubtype="0" fill="hold" nodeType="withEffect">
                                  <p:stCondLst>
                                    <p:cond delay="0"/>
                                  </p:stCondLst>
                                  <p:childTnLst>
                                    <p:set>
                                      <p:cBhvr>
                                        <p:cTn id="547" dur="1" fill="hold">
                                          <p:stCondLst>
                                            <p:cond delay="0"/>
                                          </p:stCondLst>
                                        </p:cTn>
                                        <p:tgtEl>
                                          <p:spTgt spid="14"/>
                                        </p:tgtEl>
                                        <p:attrNameLst>
                                          <p:attrName>style.visibility</p:attrName>
                                        </p:attrNameLst>
                                      </p:cBhvr>
                                      <p:to>
                                        <p:strVal val="hidden"/>
                                      </p:to>
                                    </p:set>
                                  </p:childTnLst>
                                </p:cTn>
                              </p:par>
                              <p:par>
                                <p:cTn id="548" presetID="1" presetClass="exit" presetSubtype="0" fill="hold" nodeType="withEffect">
                                  <p:stCondLst>
                                    <p:cond delay="0"/>
                                  </p:stCondLst>
                                  <p:childTnLst>
                                    <p:set>
                                      <p:cBhvr>
                                        <p:cTn id="549" dur="1" fill="hold">
                                          <p:stCondLst>
                                            <p:cond delay="0"/>
                                          </p:stCondLst>
                                        </p:cTn>
                                        <p:tgtEl>
                                          <p:spTgt spid="17"/>
                                        </p:tgtEl>
                                        <p:attrNameLst>
                                          <p:attrName>style.visibility</p:attrName>
                                        </p:attrNameLst>
                                      </p:cBhvr>
                                      <p:to>
                                        <p:strVal val="hidden"/>
                                      </p:to>
                                    </p:set>
                                  </p:childTnLst>
                                </p:cTn>
                              </p:par>
                              <p:par>
                                <p:cTn id="550" presetID="1" presetClass="exit" presetSubtype="0" fill="hold" nodeType="withEffect">
                                  <p:stCondLst>
                                    <p:cond delay="0"/>
                                  </p:stCondLst>
                                  <p:childTnLst>
                                    <p:set>
                                      <p:cBhvr>
                                        <p:cTn id="551" dur="1" fill="hold">
                                          <p:stCondLst>
                                            <p:cond delay="0"/>
                                          </p:stCondLst>
                                        </p:cTn>
                                        <p:tgtEl>
                                          <p:spTgt spid="16"/>
                                        </p:tgtEl>
                                        <p:attrNameLst>
                                          <p:attrName>style.visibility</p:attrName>
                                        </p:attrNameLst>
                                      </p:cBhvr>
                                      <p:to>
                                        <p:strVal val="hidden"/>
                                      </p:to>
                                    </p:set>
                                  </p:childTnLst>
                                </p:cTn>
                              </p:par>
                              <p:par>
                                <p:cTn id="552" presetID="1" presetClass="entr" presetSubtype="0" fill="hold" grpId="0" nodeType="withEffect">
                                  <p:stCondLst>
                                    <p:cond delay="0"/>
                                  </p:stCondLst>
                                  <p:childTnLst>
                                    <p:set>
                                      <p:cBhvr>
                                        <p:cTn id="553" dur="1" fill="hold">
                                          <p:stCondLst>
                                            <p:cond delay="0"/>
                                          </p:stCondLst>
                                        </p:cTn>
                                        <p:tgtEl>
                                          <p:spTgt spid="95"/>
                                        </p:tgtEl>
                                        <p:attrNameLst>
                                          <p:attrName>style.visibility</p:attrName>
                                        </p:attrNameLst>
                                      </p:cBhvr>
                                      <p:to>
                                        <p:strVal val="visible"/>
                                      </p:to>
                                    </p:set>
                                  </p:childTnLst>
                                </p:cTn>
                              </p:par>
                              <p:par>
                                <p:cTn id="554" presetID="1" presetClass="entr" presetSubtype="0" fill="hold" nodeType="withEffect">
                                  <p:stCondLst>
                                    <p:cond delay="0"/>
                                  </p:stCondLst>
                                  <p:childTnLst>
                                    <p:set>
                                      <p:cBhvr>
                                        <p:cTn id="555" dur="1" fill="hold">
                                          <p:stCondLst>
                                            <p:cond delay="0"/>
                                          </p:stCondLst>
                                        </p:cTn>
                                        <p:tgtEl>
                                          <p:spTgt spid="94">
                                            <p:txEl>
                                              <p:pRg st="0" end="0"/>
                                            </p:txEl>
                                          </p:spTgt>
                                        </p:tgtEl>
                                        <p:attrNameLst>
                                          <p:attrName>style.visibility</p:attrName>
                                        </p:attrNameLst>
                                      </p:cBhvr>
                                      <p:to>
                                        <p:strVal val="visible"/>
                                      </p:to>
                                    </p:set>
                                  </p:childTnLst>
                                </p:cTn>
                              </p:par>
                              <p:par>
                                <p:cTn id="556" presetID="1" presetClass="entr" presetSubtype="0" fill="hold" nodeType="withEffect">
                                  <p:stCondLst>
                                    <p:cond delay="0"/>
                                  </p:stCondLst>
                                  <p:childTnLst>
                                    <p:set>
                                      <p:cBhvr>
                                        <p:cTn id="557" dur="1" fill="hold">
                                          <p:stCondLst>
                                            <p:cond delay="0"/>
                                          </p:stCondLst>
                                        </p:cTn>
                                        <p:tgtEl>
                                          <p:spTgt spid="94">
                                            <p:txEl>
                                              <p:pRg st="1" end="1"/>
                                            </p:txEl>
                                          </p:spTgt>
                                        </p:tgtEl>
                                        <p:attrNameLst>
                                          <p:attrName>style.visibility</p:attrName>
                                        </p:attrNameLst>
                                      </p:cBhvr>
                                      <p:to>
                                        <p:strVal val="visible"/>
                                      </p:to>
                                    </p:set>
                                  </p:childTnLst>
                                </p:cTn>
                              </p:par>
                              <p:par>
                                <p:cTn id="558" presetID="1" presetClass="entr" presetSubtype="0" fill="hold" nodeType="withEffect">
                                  <p:stCondLst>
                                    <p:cond delay="0"/>
                                  </p:stCondLst>
                                  <p:childTnLst>
                                    <p:set>
                                      <p:cBhvr>
                                        <p:cTn id="559" dur="1" fill="hold">
                                          <p:stCondLst>
                                            <p:cond delay="0"/>
                                          </p:stCondLst>
                                        </p:cTn>
                                        <p:tgtEl>
                                          <p:spTgt spid="94">
                                            <p:txEl>
                                              <p:pRg st="2" end="2"/>
                                            </p:txEl>
                                          </p:spTgt>
                                        </p:tgtEl>
                                        <p:attrNameLst>
                                          <p:attrName>style.visibility</p:attrName>
                                        </p:attrNameLst>
                                      </p:cBhvr>
                                      <p:to>
                                        <p:strVal val="visible"/>
                                      </p:to>
                                    </p:set>
                                  </p:childTnLst>
                                </p:cTn>
                              </p:par>
                              <p:par>
                                <p:cTn id="560" presetID="1" presetClass="entr" presetSubtype="0" fill="hold" nodeType="withEffect">
                                  <p:stCondLst>
                                    <p:cond delay="0"/>
                                  </p:stCondLst>
                                  <p:childTnLst>
                                    <p:set>
                                      <p:cBhvr>
                                        <p:cTn id="561" dur="1" fill="hold">
                                          <p:stCondLst>
                                            <p:cond delay="0"/>
                                          </p:stCondLst>
                                        </p:cTn>
                                        <p:tgtEl>
                                          <p:spTgt spid="102"/>
                                        </p:tgtEl>
                                        <p:attrNameLst>
                                          <p:attrName>style.visibility</p:attrName>
                                        </p:attrNameLst>
                                      </p:cBhvr>
                                      <p:to>
                                        <p:strVal val="visible"/>
                                      </p:to>
                                    </p:set>
                                  </p:childTnLst>
                                </p:cTn>
                              </p:par>
                              <p:par>
                                <p:cTn id="562" presetID="1" presetClass="entr" presetSubtype="0" fill="hold" nodeType="withEffect">
                                  <p:stCondLst>
                                    <p:cond delay="0"/>
                                  </p:stCondLst>
                                  <p:childTnLst>
                                    <p:set>
                                      <p:cBhvr>
                                        <p:cTn id="563" dur="1" fill="hold">
                                          <p:stCondLst>
                                            <p:cond delay="0"/>
                                          </p:stCondLst>
                                        </p:cTn>
                                        <p:tgtEl>
                                          <p:spTgt spid="103"/>
                                        </p:tgtEl>
                                        <p:attrNameLst>
                                          <p:attrName>style.visibility</p:attrName>
                                        </p:attrNameLst>
                                      </p:cBhvr>
                                      <p:to>
                                        <p:strVal val="visible"/>
                                      </p:to>
                                    </p:set>
                                  </p:childTnLst>
                                </p:cTn>
                              </p:par>
                              <p:par>
                                <p:cTn id="564" presetID="1" presetClass="entr" presetSubtype="0" fill="hold" nodeType="withEffect">
                                  <p:stCondLst>
                                    <p:cond delay="0"/>
                                  </p:stCondLst>
                                  <p:childTnLst>
                                    <p:set>
                                      <p:cBhvr>
                                        <p:cTn id="565" dur="1" fill="hold">
                                          <p:stCondLst>
                                            <p:cond delay="0"/>
                                          </p:stCondLst>
                                        </p:cTn>
                                        <p:tgtEl>
                                          <p:spTgt spid="101"/>
                                        </p:tgtEl>
                                        <p:attrNameLst>
                                          <p:attrName>style.visibility</p:attrName>
                                        </p:attrNameLst>
                                      </p:cBhvr>
                                      <p:to>
                                        <p:strVal val="visible"/>
                                      </p:to>
                                    </p:set>
                                  </p:childTnLst>
                                </p:cTn>
                              </p:par>
                              <p:par>
                                <p:cTn id="566" presetID="1" presetClass="entr" presetSubtype="0" fill="hold" nodeType="withEffect">
                                  <p:stCondLst>
                                    <p:cond delay="0"/>
                                  </p:stCondLst>
                                  <p:childTnLst>
                                    <p:set>
                                      <p:cBhvr>
                                        <p:cTn id="567" dur="1" fill="hold">
                                          <p:stCondLst>
                                            <p:cond delay="0"/>
                                          </p:stCondLst>
                                        </p:cTn>
                                        <p:tgtEl>
                                          <p:spTgt spid="100"/>
                                        </p:tgtEl>
                                        <p:attrNameLst>
                                          <p:attrName>style.visibility</p:attrName>
                                        </p:attrNameLst>
                                      </p:cBhvr>
                                      <p:to>
                                        <p:strVal val="visible"/>
                                      </p:to>
                                    </p:set>
                                  </p:childTnLst>
                                </p:cTn>
                              </p:par>
                            </p:childTnLst>
                          </p:cTn>
                        </p:par>
                      </p:childTnLst>
                    </p:cTn>
                  </p:par>
                  <p:par>
                    <p:cTn id="568" fill="hold">
                      <p:stCondLst>
                        <p:cond delay="indefinite"/>
                      </p:stCondLst>
                      <p:childTnLst>
                        <p:par>
                          <p:cTn id="569" fill="hold">
                            <p:stCondLst>
                              <p:cond delay="0"/>
                            </p:stCondLst>
                            <p:childTnLst>
                              <p:par>
                                <p:cTn id="570" presetID="1" presetClass="entr" presetSubtype="0" fill="hold" nodeType="clickEffect">
                                  <p:stCondLst>
                                    <p:cond delay="0"/>
                                  </p:stCondLst>
                                  <p:childTnLst>
                                    <p:set>
                                      <p:cBhvr>
                                        <p:cTn id="571" dur="1" fill="hold">
                                          <p:stCondLst>
                                            <p:cond delay="0"/>
                                          </p:stCondLst>
                                        </p:cTn>
                                        <p:tgtEl>
                                          <p:spTgt spid="22"/>
                                        </p:tgtEl>
                                        <p:attrNameLst>
                                          <p:attrName>style.visibility</p:attrName>
                                        </p:attrNameLst>
                                      </p:cBhvr>
                                      <p:to>
                                        <p:strVal val="visible"/>
                                      </p:to>
                                    </p:set>
                                  </p:childTnLst>
                                </p:cTn>
                              </p:par>
                              <p:par>
                                <p:cTn id="572" presetID="1" presetClass="exit" presetSubtype="0" fill="hold" grpId="0" nodeType="withEffect">
                                  <p:stCondLst>
                                    <p:cond delay="0"/>
                                  </p:stCondLst>
                                  <p:childTnLst>
                                    <p:set>
                                      <p:cBhvr>
                                        <p:cTn id="573" dur="1" fill="hold">
                                          <p:stCondLst>
                                            <p:cond delay="0"/>
                                          </p:stCondLst>
                                        </p:cTn>
                                        <p:tgtEl>
                                          <p:spTgt spid="94">
                                            <p:txEl>
                                              <p:pRg st="0" end="0"/>
                                            </p:txEl>
                                          </p:spTgt>
                                        </p:tgtEl>
                                        <p:attrNameLst>
                                          <p:attrName>style.visibility</p:attrName>
                                        </p:attrNameLst>
                                      </p:cBhvr>
                                      <p:to>
                                        <p:strVal val="hidden"/>
                                      </p:to>
                                    </p:set>
                                  </p:childTnLst>
                                </p:cTn>
                              </p:par>
                              <p:par>
                                <p:cTn id="574" presetID="1" presetClass="exit" presetSubtype="0" fill="hold" grpId="0" nodeType="withEffect">
                                  <p:stCondLst>
                                    <p:cond delay="0"/>
                                  </p:stCondLst>
                                  <p:childTnLst>
                                    <p:set>
                                      <p:cBhvr>
                                        <p:cTn id="575" dur="1" fill="hold">
                                          <p:stCondLst>
                                            <p:cond delay="0"/>
                                          </p:stCondLst>
                                        </p:cTn>
                                        <p:tgtEl>
                                          <p:spTgt spid="94">
                                            <p:txEl>
                                              <p:pRg st="1" end="1"/>
                                            </p:txEl>
                                          </p:spTgt>
                                        </p:tgtEl>
                                        <p:attrNameLst>
                                          <p:attrName>style.visibility</p:attrName>
                                        </p:attrNameLst>
                                      </p:cBhvr>
                                      <p:to>
                                        <p:strVal val="hidden"/>
                                      </p:to>
                                    </p:set>
                                  </p:childTnLst>
                                </p:cTn>
                              </p:par>
                              <p:par>
                                <p:cTn id="576" presetID="1" presetClass="exit" presetSubtype="0" fill="hold" grpId="0" nodeType="withEffect">
                                  <p:stCondLst>
                                    <p:cond delay="0"/>
                                  </p:stCondLst>
                                  <p:childTnLst>
                                    <p:set>
                                      <p:cBhvr>
                                        <p:cTn id="577" dur="1" fill="hold">
                                          <p:stCondLst>
                                            <p:cond delay="0"/>
                                          </p:stCondLst>
                                        </p:cTn>
                                        <p:tgtEl>
                                          <p:spTgt spid="94">
                                            <p:txEl>
                                              <p:pRg st="2" end="2"/>
                                            </p:txEl>
                                          </p:spTgt>
                                        </p:tgtEl>
                                        <p:attrNameLst>
                                          <p:attrName>style.visibility</p:attrName>
                                        </p:attrNameLst>
                                      </p:cBhvr>
                                      <p:to>
                                        <p:strVal val="hidden"/>
                                      </p:to>
                                    </p:set>
                                  </p:childTnLst>
                                </p:cTn>
                              </p:par>
                              <p:par>
                                <p:cTn id="578" presetID="1" presetClass="exit" presetSubtype="0" fill="hold" nodeType="withEffect">
                                  <p:stCondLst>
                                    <p:cond delay="0"/>
                                  </p:stCondLst>
                                  <p:childTnLst>
                                    <p:set>
                                      <p:cBhvr>
                                        <p:cTn id="579" dur="1" fill="hold">
                                          <p:stCondLst>
                                            <p:cond delay="0"/>
                                          </p:stCondLst>
                                        </p:cTn>
                                        <p:tgtEl>
                                          <p:spTgt spid="102"/>
                                        </p:tgtEl>
                                        <p:attrNameLst>
                                          <p:attrName>style.visibility</p:attrName>
                                        </p:attrNameLst>
                                      </p:cBhvr>
                                      <p:to>
                                        <p:strVal val="hidden"/>
                                      </p:to>
                                    </p:set>
                                  </p:childTnLst>
                                </p:cTn>
                              </p:par>
                              <p:par>
                                <p:cTn id="580" presetID="1" presetClass="exit" presetSubtype="0" fill="hold" nodeType="withEffect">
                                  <p:stCondLst>
                                    <p:cond delay="0"/>
                                  </p:stCondLst>
                                  <p:childTnLst>
                                    <p:set>
                                      <p:cBhvr>
                                        <p:cTn id="581" dur="1" fill="hold">
                                          <p:stCondLst>
                                            <p:cond delay="0"/>
                                          </p:stCondLst>
                                        </p:cTn>
                                        <p:tgtEl>
                                          <p:spTgt spid="103"/>
                                        </p:tgtEl>
                                        <p:attrNameLst>
                                          <p:attrName>style.visibility</p:attrName>
                                        </p:attrNameLst>
                                      </p:cBhvr>
                                      <p:to>
                                        <p:strVal val="hidden"/>
                                      </p:to>
                                    </p:set>
                                  </p:childTnLst>
                                </p:cTn>
                              </p:par>
                              <p:par>
                                <p:cTn id="582" presetID="1" presetClass="exit" presetSubtype="0" fill="hold" nodeType="withEffect">
                                  <p:stCondLst>
                                    <p:cond delay="0"/>
                                  </p:stCondLst>
                                  <p:childTnLst>
                                    <p:set>
                                      <p:cBhvr>
                                        <p:cTn id="583" dur="1" fill="hold">
                                          <p:stCondLst>
                                            <p:cond delay="0"/>
                                          </p:stCondLst>
                                        </p:cTn>
                                        <p:tgtEl>
                                          <p:spTgt spid="101"/>
                                        </p:tgtEl>
                                        <p:attrNameLst>
                                          <p:attrName>style.visibility</p:attrName>
                                        </p:attrNameLst>
                                      </p:cBhvr>
                                      <p:to>
                                        <p:strVal val="hidden"/>
                                      </p:to>
                                    </p:set>
                                  </p:childTnLst>
                                </p:cTn>
                              </p:par>
                              <p:par>
                                <p:cTn id="584" presetID="1" presetClass="exit" presetSubtype="0" fill="hold" nodeType="withEffect">
                                  <p:stCondLst>
                                    <p:cond delay="0"/>
                                  </p:stCondLst>
                                  <p:childTnLst>
                                    <p:set>
                                      <p:cBhvr>
                                        <p:cTn id="585" dur="1" fill="hold">
                                          <p:stCondLst>
                                            <p:cond delay="0"/>
                                          </p:stCondLst>
                                        </p:cTn>
                                        <p:tgtEl>
                                          <p:spTgt spid="100"/>
                                        </p:tgtEl>
                                        <p:attrNameLst>
                                          <p:attrName>style.visibility</p:attrName>
                                        </p:attrNameLst>
                                      </p:cBhvr>
                                      <p:to>
                                        <p:strVal val="hidden"/>
                                      </p:to>
                                    </p:set>
                                  </p:childTnLst>
                                </p:cTn>
                              </p:par>
                              <p:par>
                                <p:cTn id="586" presetID="1" presetClass="entr" presetSubtype="0" fill="hold" grpId="0" nodeType="withEffect">
                                  <p:stCondLst>
                                    <p:cond delay="0"/>
                                  </p:stCondLst>
                                  <p:childTnLst>
                                    <p:set>
                                      <p:cBhvr>
                                        <p:cTn id="587" dur="1" fill="hold">
                                          <p:stCondLst>
                                            <p:cond delay="0"/>
                                          </p:stCondLst>
                                        </p:cTn>
                                        <p:tgtEl>
                                          <p:spTgt spid="21"/>
                                        </p:tgtEl>
                                        <p:attrNameLst>
                                          <p:attrName>style.visibility</p:attrName>
                                        </p:attrNameLst>
                                      </p:cBhvr>
                                      <p:to>
                                        <p:strVal val="visible"/>
                                      </p:to>
                                    </p:set>
                                  </p:childTnLst>
                                </p:cTn>
                              </p:par>
                              <p:par>
                                <p:cTn id="588" presetID="1" presetClass="emph" presetSubtype="1" nodeType="withEffect">
                                  <p:stCondLst>
                                    <p:cond delay="0"/>
                                  </p:stCondLst>
                                  <p:childTnLst>
                                    <p:set>
                                      <p:cBhvr>
                                        <p:cTn id="589" dur="indefinite"/>
                                        <p:tgtEl>
                                          <p:spTgt spid="21"/>
                                        </p:tgtEl>
                                        <p:attrNameLst>
                                          <p:attrName>fillcolor</p:attrName>
                                        </p:attrNameLst>
                                      </p:cBhvr>
                                      <p:to>
                                        <p:clrVal>
                                          <a:srgbClr val="FFFF00"/>
                                        </p:clrVal>
                                      </p:to>
                                    </p:set>
                                    <p:set>
                                      <p:cBhvr>
                                        <p:cTn id="590" dur="indefinite"/>
                                        <p:tgtEl>
                                          <p:spTgt spid="21"/>
                                        </p:tgtEl>
                                        <p:attrNameLst>
                                          <p:attrName>fill.type</p:attrName>
                                        </p:attrNameLst>
                                      </p:cBhvr>
                                      <p:to>
                                        <p:strVal val="solid"/>
                                      </p:to>
                                    </p:set>
                                    <p:set>
                                      <p:cBhvr>
                                        <p:cTn id="591" dur="indefinite"/>
                                        <p:tgtEl>
                                          <p:spTgt spid="21"/>
                                        </p:tgtEl>
                                        <p:attrNameLst>
                                          <p:attrName>fill.on</p:attrName>
                                        </p:attrNameLst>
                                      </p:cBhvr>
                                      <p:to>
                                        <p:strVal val="true"/>
                                      </p:to>
                                    </p:set>
                                  </p:childTnLst>
                                </p:cTn>
                              </p:par>
                              <p:par>
                                <p:cTn id="592" presetID="1" presetClass="emph" presetSubtype="1" nodeType="withEffect">
                                  <p:stCondLst>
                                    <p:cond delay="0"/>
                                  </p:stCondLst>
                                  <p:childTnLst>
                                    <p:set>
                                      <p:cBhvr>
                                        <p:cTn id="593" dur="indefinite"/>
                                        <p:tgtEl>
                                          <p:spTgt spid="20"/>
                                        </p:tgtEl>
                                        <p:attrNameLst>
                                          <p:attrName>fillcolor</p:attrName>
                                        </p:attrNameLst>
                                      </p:cBhvr>
                                      <p:to>
                                        <p:clrVal>
                                          <a:schemeClr val="bg1"/>
                                        </p:clrVal>
                                      </p:to>
                                    </p:set>
                                    <p:set>
                                      <p:cBhvr>
                                        <p:cTn id="594" dur="indefinite"/>
                                        <p:tgtEl>
                                          <p:spTgt spid="20"/>
                                        </p:tgtEl>
                                        <p:attrNameLst>
                                          <p:attrName>fill.type</p:attrName>
                                        </p:attrNameLst>
                                      </p:cBhvr>
                                      <p:to>
                                        <p:strVal val="solid"/>
                                      </p:to>
                                    </p:set>
                                    <p:set>
                                      <p:cBhvr>
                                        <p:cTn id="595" dur="indefinite"/>
                                        <p:tgtEl>
                                          <p:spTgt spid="20"/>
                                        </p:tgtEl>
                                        <p:attrNameLst>
                                          <p:attrName>fill.on</p:attrName>
                                        </p:attrNameLst>
                                      </p:cBhvr>
                                      <p:to>
                                        <p:strVal val="true"/>
                                      </p:to>
                                    </p:set>
                                  </p:childTnLst>
                                </p:cTn>
                              </p:par>
                              <p:par>
                                <p:cTn id="596" presetID="1" presetClass="entr" presetSubtype="0" fill="hold" nodeType="withEffect">
                                  <p:stCondLst>
                                    <p:cond delay="0"/>
                                  </p:stCondLst>
                                  <p:childTnLst>
                                    <p:set>
                                      <p:cBhvr>
                                        <p:cTn id="597" dur="1" fill="hold">
                                          <p:stCondLst>
                                            <p:cond delay="0"/>
                                          </p:stCondLst>
                                        </p:cTn>
                                        <p:tgtEl>
                                          <p:spTgt spid="19">
                                            <p:txEl>
                                              <p:pRg st="0" end="0"/>
                                            </p:txEl>
                                          </p:spTgt>
                                        </p:tgtEl>
                                        <p:attrNameLst>
                                          <p:attrName>style.visibility</p:attrName>
                                        </p:attrNameLst>
                                      </p:cBhvr>
                                      <p:to>
                                        <p:strVal val="visible"/>
                                      </p:to>
                                    </p:set>
                                  </p:childTnLst>
                                </p:cTn>
                              </p:par>
                              <p:par>
                                <p:cTn id="598" presetID="1" presetClass="entr" presetSubtype="0" fill="hold" nodeType="withEffect">
                                  <p:stCondLst>
                                    <p:cond delay="0"/>
                                  </p:stCondLst>
                                  <p:childTnLst>
                                    <p:set>
                                      <p:cBhvr>
                                        <p:cTn id="599" dur="1" fill="hold">
                                          <p:stCondLst>
                                            <p:cond delay="0"/>
                                          </p:stCondLst>
                                        </p:cTn>
                                        <p:tgtEl>
                                          <p:spTgt spid="19">
                                            <p:txEl>
                                              <p:pRg st="1" end="1"/>
                                            </p:txEl>
                                          </p:spTgt>
                                        </p:tgtEl>
                                        <p:attrNameLst>
                                          <p:attrName>style.visibility</p:attrName>
                                        </p:attrNameLst>
                                      </p:cBhvr>
                                      <p:to>
                                        <p:strVal val="visible"/>
                                      </p:to>
                                    </p:set>
                                  </p:childTnLst>
                                </p:cTn>
                              </p:par>
                              <p:par>
                                <p:cTn id="600" presetID="1" presetClass="entr" presetSubtype="0" fill="hold" nodeType="withEffect">
                                  <p:stCondLst>
                                    <p:cond delay="0"/>
                                  </p:stCondLst>
                                  <p:childTnLst>
                                    <p:set>
                                      <p:cBhvr>
                                        <p:cTn id="601" dur="1" fill="hold">
                                          <p:stCondLst>
                                            <p:cond delay="0"/>
                                          </p:stCondLst>
                                        </p:cTn>
                                        <p:tgtEl>
                                          <p:spTgt spid="19">
                                            <p:txEl>
                                              <p:pRg st="2" end="2"/>
                                            </p:txEl>
                                          </p:spTgt>
                                        </p:tgtEl>
                                        <p:attrNameLst>
                                          <p:attrName>style.visibility</p:attrName>
                                        </p:attrNameLst>
                                      </p:cBhvr>
                                      <p:to>
                                        <p:strVal val="visible"/>
                                      </p:to>
                                    </p:set>
                                  </p:childTnLst>
                                </p:cTn>
                              </p:par>
                              <p:par>
                                <p:cTn id="602" presetID="1" presetClass="entr" presetSubtype="0" fill="hold" nodeType="withEffect">
                                  <p:stCondLst>
                                    <p:cond delay="0"/>
                                  </p:stCondLst>
                                  <p:childTnLst>
                                    <p:set>
                                      <p:cBhvr>
                                        <p:cTn id="603" dur="1" fill="hold">
                                          <p:stCondLst>
                                            <p:cond delay="0"/>
                                          </p:stCondLst>
                                        </p:cTn>
                                        <p:tgtEl>
                                          <p:spTgt spid="19">
                                            <p:txEl>
                                              <p:pRg st="3" end="3"/>
                                            </p:txEl>
                                          </p:spTgt>
                                        </p:tgtEl>
                                        <p:attrNameLst>
                                          <p:attrName>style.visibility</p:attrName>
                                        </p:attrNameLst>
                                      </p:cBhvr>
                                      <p:to>
                                        <p:strVal val="visible"/>
                                      </p:to>
                                    </p:set>
                                  </p:childTnLst>
                                </p:cTn>
                              </p:par>
                              <p:par>
                                <p:cTn id="604" presetID="1" presetClass="entr" presetSubtype="0" fill="hold" nodeType="withEffect">
                                  <p:stCondLst>
                                    <p:cond delay="0"/>
                                  </p:stCondLst>
                                  <p:childTnLst>
                                    <p:set>
                                      <p:cBhvr>
                                        <p:cTn id="605" dur="1" fill="hold">
                                          <p:stCondLst>
                                            <p:cond delay="0"/>
                                          </p:stCondLst>
                                        </p:cTn>
                                        <p:tgtEl>
                                          <p:spTgt spid="19">
                                            <p:txEl>
                                              <p:pRg st="4" end="4"/>
                                            </p:txEl>
                                          </p:spTgt>
                                        </p:tgtEl>
                                        <p:attrNameLst>
                                          <p:attrName>style.visibility</p:attrName>
                                        </p:attrNameLst>
                                      </p:cBhvr>
                                      <p:to>
                                        <p:strVal val="visible"/>
                                      </p:to>
                                    </p:set>
                                  </p:childTnLst>
                                </p:cTn>
                              </p:par>
                              <p:par>
                                <p:cTn id="606" presetID="1" presetClass="entr" presetSubtype="0" fill="hold" nodeType="withEffect">
                                  <p:stCondLst>
                                    <p:cond delay="0"/>
                                  </p:stCondLst>
                                  <p:childTnLst>
                                    <p:set>
                                      <p:cBhvr>
                                        <p:cTn id="607" dur="1" fill="hold">
                                          <p:stCondLst>
                                            <p:cond delay="0"/>
                                          </p:stCondLst>
                                        </p:cTn>
                                        <p:tgtEl>
                                          <p:spTgt spid="19">
                                            <p:txEl>
                                              <p:pRg st="5" end="5"/>
                                            </p:txEl>
                                          </p:spTgt>
                                        </p:tgtEl>
                                        <p:attrNameLst>
                                          <p:attrName>style.visibility</p:attrName>
                                        </p:attrNameLst>
                                      </p:cBhvr>
                                      <p:to>
                                        <p:strVal val="visible"/>
                                      </p:to>
                                    </p:set>
                                  </p:childTnLst>
                                </p:cTn>
                              </p:par>
                              <p:par>
                                <p:cTn id="608" presetID="1" presetClass="entr" presetSubtype="0" fill="hold" nodeType="withEffect">
                                  <p:stCondLst>
                                    <p:cond delay="0"/>
                                  </p:stCondLst>
                                  <p:childTnLst>
                                    <p:set>
                                      <p:cBhvr>
                                        <p:cTn id="609" dur="1" fill="hold">
                                          <p:stCondLst>
                                            <p:cond delay="0"/>
                                          </p:stCondLst>
                                        </p:cTn>
                                        <p:tgtEl>
                                          <p:spTgt spid="19">
                                            <p:txEl>
                                              <p:pRg st="6" end="6"/>
                                            </p:txEl>
                                          </p:spTgt>
                                        </p:tgtEl>
                                        <p:attrNameLst>
                                          <p:attrName>style.visibility</p:attrName>
                                        </p:attrNameLst>
                                      </p:cBhvr>
                                      <p:to>
                                        <p:strVal val="visible"/>
                                      </p:to>
                                    </p:set>
                                  </p:childTnLst>
                                </p:cTn>
                              </p:par>
                              <p:par>
                                <p:cTn id="610" presetID="1" presetClass="entr" presetSubtype="0" fill="hold" nodeType="withEffect">
                                  <p:stCondLst>
                                    <p:cond delay="0"/>
                                  </p:stCondLst>
                                  <p:childTnLst>
                                    <p:set>
                                      <p:cBhvr>
                                        <p:cTn id="611" dur="1" fill="hold">
                                          <p:stCondLst>
                                            <p:cond delay="0"/>
                                          </p:stCondLst>
                                        </p:cTn>
                                        <p:tgtEl>
                                          <p:spTgt spid="19">
                                            <p:txEl>
                                              <p:pRg st="7" end="7"/>
                                            </p:txEl>
                                          </p:spTgt>
                                        </p:tgtEl>
                                        <p:attrNameLst>
                                          <p:attrName>style.visibility</p:attrName>
                                        </p:attrNameLst>
                                      </p:cBhvr>
                                      <p:to>
                                        <p:strVal val="visible"/>
                                      </p:to>
                                    </p:set>
                                  </p:childTnLst>
                                </p:cTn>
                              </p:par>
                              <p:par>
                                <p:cTn id="612" presetID="1" presetClass="entr" presetSubtype="0" fill="hold" nodeType="withEffect">
                                  <p:stCondLst>
                                    <p:cond delay="0"/>
                                  </p:stCondLst>
                                  <p:childTnLst>
                                    <p:set>
                                      <p:cBhvr>
                                        <p:cTn id="613" dur="1" fill="hold">
                                          <p:stCondLst>
                                            <p:cond delay="0"/>
                                          </p:stCondLst>
                                        </p:cTn>
                                        <p:tgtEl>
                                          <p:spTgt spid="19">
                                            <p:txEl>
                                              <p:pRg st="8" end="8"/>
                                            </p:txEl>
                                          </p:spTgt>
                                        </p:tgtEl>
                                        <p:attrNameLst>
                                          <p:attrName>style.visibility</p:attrName>
                                        </p:attrNameLst>
                                      </p:cBhvr>
                                      <p:to>
                                        <p:strVal val="visible"/>
                                      </p:to>
                                    </p:set>
                                  </p:childTnLst>
                                </p:cTn>
                              </p:par>
                            </p:childTnLst>
                          </p:cTn>
                        </p:par>
                      </p:childTnLst>
                    </p:cTn>
                  </p:par>
                  <p:par>
                    <p:cTn id="614" fill="hold">
                      <p:stCondLst>
                        <p:cond delay="indefinite"/>
                      </p:stCondLst>
                      <p:childTnLst>
                        <p:par>
                          <p:cTn id="615" fill="hold">
                            <p:stCondLst>
                              <p:cond delay="0"/>
                            </p:stCondLst>
                            <p:childTnLst>
                              <p:par>
                                <p:cTn id="616" presetID="1" presetClass="entr" presetSubtype="0" fill="hold" grpId="0" nodeType="clickEffect">
                                  <p:stCondLst>
                                    <p:cond delay="0"/>
                                  </p:stCondLst>
                                  <p:childTnLst>
                                    <p:set>
                                      <p:cBhvr>
                                        <p:cTn id="617" dur="1" fill="hold">
                                          <p:stCondLst>
                                            <p:cond delay="0"/>
                                          </p:stCondLst>
                                        </p:cTn>
                                        <p:tgtEl>
                                          <p:spTgt spid="98"/>
                                        </p:tgtEl>
                                        <p:attrNameLst>
                                          <p:attrName>style.visibility</p:attrName>
                                        </p:attrNameLst>
                                      </p:cBhvr>
                                      <p:to>
                                        <p:strVal val="visible"/>
                                      </p:to>
                                    </p:set>
                                  </p:childTnLst>
                                </p:cTn>
                              </p:par>
                              <p:par>
                                <p:cTn id="618" presetID="1" presetClass="entr" presetSubtype="0" fill="hold" nodeType="withEffect">
                                  <p:stCondLst>
                                    <p:cond delay="0"/>
                                  </p:stCondLst>
                                  <p:childTnLst>
                                    <p:set>
                                      <p:cBhvr>
                                        <p:cTn id="619" dur="1" fill="hold">
                                          <p:stCondLst>
                                            <p:cond delay="0"/>
                                          </p:stCondLst>
                                        </p:cTn>
                                        <p:tgtEl>
                                          <p:spTgt spid="99">
                                            <p:txEl>
                                              <p:pRg st="0" end="0"/>
                                            </p:txEl>
                                          </p:spTgt>
                                        </p:tgtEl>
                                        <p:attrNameLst>
                                          <p:attrName>style.visibility</p:attrName>
                                        </p:attrNameLst>
                                      </p:cBhvr>
                                      <p:to>
                                        <p:strVal val="visible"/>
                                      </p:to>
                                    </p:set>
                                  </p:childTnLst>
                                </p:cTn>
                              </p:par>
                              <p:par>
                                <p:cTn id="620" presetID="1" presetClass="entr" presetSubtype="0" fill="hold" nodeType="withEffect">
                                  <p:stCondLst>
                                    <p:cond delay="0"/>
                                  </p:stCondLst>
                                  <p:childTnLst>
                                    <p:set>
                                      <p:cBhvr>
                                        <p:cTn id="621" dur="1" fill="hold">
                                          <p:stCondLst>
                                            <p:cond delay="0"/>
                                          </p:stCondLst>
                                        </p:cTn>
                                        <p:tgtEl>
                                          <p:spTgt spid="99">
                                            <p:txEl>
                                              <p:pRg st="1" end="1"/>
                                            </p:txEl>
                                          </p:spTgt>
                                        </p:tgtEl>
                                        <p:attrNameLst>
                                          <p:attrName>style.visibility</p:attrName>
                                        </p:attrNameLst>
                                      </p:cBhvr>
                                      <p:to>
                                        <p:strVal val="visible"/>
                                      </p:to>
                                    </p:set>
                                  </p:childTnLst>
                                </p:cTn>
                              </p:par>
                              <p:par>
                                <p:cTn id="622" presetID="1" presetClass="entr" presetSubtype="0" fill="hold" nodeType="withEffect">
                                  <p:stCondLst>
                                    <p:cond delay="0"/>
                                  </p:stCondLst>
                                  <p:childTnLst>
                                    <p:set>
                                      <p:cBhvr>
                                        <p:cTn id="623" dur="1" fill="hold">
                                          <p:stCondLst>
                                            <p:cond delay="0"/>
                                          </p:stCondLst>
                                        </p:cTn>
                                        <p:tgtEl>
                                          <p:spTgt spid="99">
                                            <p:txEl>
                                              <p:pRg st="2" end="2"/>
                                            </p:txEl>
                                          </p:spTgt>
                                        </p:tgtEl>
                                        <p:attrNameLst>
                                          <p:attrName>style.visibility</p:attrName>
                                        </p:attrNameLst>
                                      </p:cBhvr>
                                      <p:to>
                                        <p:strVal val="visible"/>
                                      </p:to>
                                    </p:set>
                                  </p:childTnLst>
                                </p:cTn>
                              </p:par>
                            </p:childTnLst>
                          </p:cTn>
                        </p:par>
                      </p:childTnLst>
                    </p:cTn>
                  </p:par>
                  <p:par>
                    <p:cTn id="624" fill="hold">
                      <p:stCondLst>
                        <p:cond delay="indefinite"/>
                      </p:stCondLst>
                      <p:childTnLst>
                        <p:par>
                          <p:cTn id="625" fill="hold">
                            <p:stCondLst>
                              <p:cond delay="0"/>
                            </p:stCondLst>
                            <p:childTnLst>
                              <p:par>
                                <p:cTn id="626" presetID="1" presetClass="entr" presetSubtype="0" fill="hold" nodeType="clickEffect">
                                  <p:stCondLst>
                                    <p:cond delay="0"/>
                                  </p:stCondLst>
                                  <p:childTnLst>
                                    <p:set>
                                      <p:cBhvr>
                                        <p:cTn id="627" dur="1" fill="hold">
                                          <p:stCondLst>
                                            <p:cond delay="0"/>
                                          </p:stCondLst>
                                        </p:cTn>
                                        <p:tgtEl>
                                          <p:spTgt spid="27"/>
                                        </p:tgtEl>
                                        <p:attrNameLst>
                                          <p:attrName>style.visibility</p:attrName>
                                        </p:attrNameLst>
                                      </p:cBhvr>
                                      <p:to>
                                        <p:strVal val="visible"/>
                                      </p:to>
                                    </p:set>
                                  </p:childTnLst>
                                </p:cTn>
                              </p:par>
                              <p:par>
                                <p:cTn id="628" presetID="1" presetClass="entr" presetSubtype="0" fill="hold" grpId="0" nodeType="withEffect">
                                  <p:stCondLst>
                                    <p:cond delay="0"/>
                                  </p:stCondLst>
                                  <p:childTnLst>
                                    <p:set>
                                      <p:cBhvr>
                                        <p:cTn id="629" dur="1" fill="hold">
                                          <p:stCondLst>
                                            <p:cond delay="0"/>
                                          </p:stCondLst>
                                        </p:cTn>
                                        <p:tgtEl>
                                          <p:spTgt spid="28"/>
                                        </p:tgtEl>
                                        <p:attrNameLst>
                                          <p:attrName>style.visibility</p:attrName>
                                        </p:attrNameLst>
                                      </p:cBhvr>
                                      <p:to>
                                        <p:strVal val="visible"/>
                                      </p:to>
                                    </p:set>
                                  </p:childTnLst>
                                </p:cTn>
                              </p:par>
                              <p:par>
                                <p:cTn id="630" presetID="1" presetClass="entr" presetSubtype="0" fill="hold" nodeType="withEffect">
                                  <p:stCondLst>
                                    <p:cond delay="0"/>
                                  </p:stCondLst>
                                  <p:childTnLst>
                                    <p:set>
                                      <p:cBhvr>
                                        <p:cTn id="631" dur="1" fill="hold">
                                          <p:stCondLst>
                                            <p:cond delay="0"/>
                                          </p:stCondLst>
                                        </p:cTn>
                                        <p:tgtEl>
                                          <p:spTgt spid="105"/>
                                        </p:tgtEl>
                                        <p:attrNameLst>
                                          <p:attrName>style.visibility</p:attrName>
                                        </p:attrNameLst>
                                      </p:cBhvr>
                                      <p:to>
                                        <p:strVal val="visible"/>
                                      </p:to>
                                    </p:set>
                                  </p:childTnLst>
                                </p:cTn>
                              </p:par>
                              <p:par>
                                <p:cTn id="632" presetID="1" presetClass="entr" presetSubtype="0" fill="hold" nodeType="withEffect">
                                  <p:stCondLst>
                                    <p:cond delay="0"/>
                                  </p:stCondLst>
                                  <p:childTnLst>
                                    <p:set>
                                      <p:cBhvr>
                                        <p:cTn id="633" dur="1" fill="hold">
                                          <p:stCondLst>
                                            <p:cond delay="0"/>
                                          </p:stCondLst>
                                        </p:cTn>
                                        <p:tgtEl>
                                          <p:spTgt spid="104"/>
                                        </p:tgtEl>
                                        <p:attrNameLst>
                                          <p:attrName>style.visibility</p:attrName>
                                        </p:attrNameLst>
                                      </p:cBhvr>
                                      <p:to>
                                        <p:strVal val="visible"/>
                                      </p:to>
                                    </p:set>
                                  </p:childTnLst>
                                </p:cTn>
                              </p:par>
                            </p:childTnLst>
                          </p:cTn>
                        </p:par>
                      </p:childTnLst>
                    </p:cTn>
                  </p:par>
                  <p:par>
                    <p:cTn id="634" fill="hold">
                      <p:stCondLst>
                        <p:cond delay="indefinite"/>
                      </p:stCondLst>
                      <p:childTnLst>
                        <p:par>
                          <p:cTn id="635" fill="hold">
                            <p:stCondLst>
                              <p:cond delay="0"/>
                            </p:stCondLst>
                            <p:childTnLst>
                              <p:par>
                                <p:cTn id="636" presetID="1" presetClass="entr" presetSubtype="0" fill="hold" grpId="0" nodeType="clickEffect">
                                  <p:stCondLst>
                                    <p:cond delay="0"/>
                                  </p:stCondLst>
                                  <p:childTnLst>
                                    <p:set>
                                      <p:cBhvr>
                                        <p:cTn id="637" dur="1" fill="hold">
                                          <p:stCondLst>
                                            <p:cond delay="0"/>
                                          </p:stCondLst>
                                        </p:cTn>
                                        <p:tgtEl>
                                          <p:spTgt spid="32"/>
                                        </p:tgtEl>
                                        <p:attrNameLst>
                                          <p:attrName>style.visibility</p:attrName>
                                        </p:attrNameLst>
                                      </p:cBhvr>
                                      <p:to>
                                        <p:strVal val="visible"/>
                                      </p:to>
                                    </p:set>
                                  </p:childTnLst>
                                </p:cTn>
                              </p:par>
                              <p:par>
                                <p:cTn id="638" presetID="1" presetClass="entr" presetSubtype="0" fill="hold" nodeType="withEffect">
                                  <p:stCondLst>
                                    <p:cond delay="0"/>
                                  </p:stCondLst>
                                  <p:childTnLst>
                                    <p:set>
                                      <p:cBhvr>
                                        <p:cTn id="639" dur="1" fill="hold">
                                          <p:stCondLst>
                                            <p:cond delay="0"/>
                                          </p:stCondLst>
                                        </p:cTn>
                                        <p:tgtEl>
                                          <p:spTgt spid="31"/>
                                        </p:tgtEl>
                                        <p:attrNameLst>
                                          <p:attrName>style.visibility</p:attrName>
                                        </p:attrNameLst>
                                      </p:cBhvr>
                                      <p:to>
                                        <p:strVal val="visible"/>
                                      </p:to>
                                    </p:set>
                                  </p:childTnLst>
                                </p:cTn>
                              </p:par>
                              <p:par>
                                <p:cTn id="640" presetID="1" presetClass="entr" presetSubtype="0" fill="hold" grpId="0" nodeType="withEffect">
                                  <p:stCondLst>
                                    <p:cond delay="0"/>
                                  </p:stCondLst>
                                  <p:childTnLst>
                                    <p:set>
                                      <p:cBhvr>
                                        <p:cTn id="641" dur="1" fill="hold">
                                          <p:stCondLst>
                                            <p:cond delay="0"/>
                                          </p:stCondLst>
                                        </p:cTn>
                                        <p:tgtEl>
                                          <p:spTgt spid="23"/>
                                        </p:tgtEl>
                                        <p:attrNameLst>
                                          <p:attrName>style.visibility</p:attrName>
                                        </p:attrNameLst>
                                      </p:cBhvr>
                                      <p:to>
                                        <p:strVal val="visible"/>
                                      </p:to>
                                    </p:set>
                                  </p:childTnLst>
                                </p:cTn>
                              </p:par>
                              <p:par>
                                <p:cTn id="642" presetID="1" presetClass="entr" presetSubtype="0" fill="hold" nodeType="withEffect">
                                  <p:stCondLst>
                                    <p:cond delay="0"/>
                                  </p:stCondLst>
                                  <p:childTnLst>
                                    <p:set>
                                      <p:cBhvr>
                                        <p:cTn id="643" dur="1" fill="hold">
                                          <p:stCondLst>
                                            <p:cond delay="0"/>
                                          </p:stCondLst>
                                        </p:cTn>
                                        <p:tgtEl>
                                          <p:spTgt spid="107"/>
                                        </p:tgtEl>
                                        <p:attrNameLst>
                                          <p:attrName>style.visibility</p:attrName>
                                        </p:attrNameLst>
                                      </p:cBhvr>
                                      <p:to>
                                        <p:strVal val="visible"/>
                                      </p:to>
                                    </p:set>
                                  </p:childTnLst>
                                </p:cTn>
                              </p:par>
                              <p:par>
                                <p:cTn id="644" presetID="1" presetClass="entr" presetSubtype="0" fill="hold" nodeType="withEffect">
                                  <p:stCondLst>
                                    <p:cond delay="0"/>
                                  </p:stCondLst>
                                  <p:childTnLst>
                                    <p:set>
                                      <p:cBhvr>
                                        <p:cTn id="645" dur="1" fill="hold">
                                          <p:stCondLst>
                                            <p:cond delay="0"/>
                                          </p:stCondLst>
                                        </p:cTn>
                                        <p:tgtEl>
                                          <p:spTgt spid="106"/>
                                        </p:tgtEl>
                                        <p:attrNameLst>
                                          <p:attrName>style.visibility</p:attrName>
                                        </p:attrNameLst>
                                      </p:cBhvr>
                                      <p:to>
                                        <p:strVal val="visible"/>
                                      </p:to>
                                    </p:set>
                                  </p:childTnLst>
                                </p:cTn>
                              </p:par>
                              <p:par>
                                <p:cTn id="646" presetID="1" presetClass="exit" presetSubtype="0" fill="hold" nodeType="withEffect">
                                  <p:stCondLst>
                                    <p:cond delay="0"/>
                                  </p:stCondLst>
                                  <p:childTnLst>
                                    <p:set>
                                      <p:cBhvr>
                                        <p:cTn id="647" dur="1" fill="hold">
                                          <p:stCondLst>
                                            <p:cond delay="0"/>
                                          </p:stCondLst>
                                        </p:cTn>
                                        <p:tgtEl>
                                          <p:spTgt spid="105"/>
                                        </p:tgtEl>
                                        <p:attrNameLst>
                                          <p:attrName>style.visibility</p:attrName>
                                        </p:attrNameLst>
                                      </p:cBhvr>
                                      <p:to>
                                        <p:strVal val="hidden"/>
                                      </p:to>
                                    </p:set>
                                  </p:childTnLst>
                                </p:cTn>
                              </p:par>
                              <p:par>
                                <p:cTn id="648" presetID="1" presetClass="exit" presetSubtype="0" fill="hold" nodeType="withEffect">
                                  <p:stCondLst>
                                    <p:cond delay="0"/>
                                  </p:stCondLst>
                                  <p:childTnLst>
                                    <p:set>
                                      <p:cBhvr>
                                        <p:cTn id="649" dur="1" fill="hold">
                                          <p:stCondLst>
                                            <p:cond delay="0"/>
                                          </p:stCondLst>
                                        </p:cTn>
                                        <p:tgtEl>
                                          <p:spTgt spid="104"/>
                                        </p:tgtEl>
                                        <p:attrNameLst>
                                          <p:attrName>style.visibility</p:attrName>
                                        </p:attrNameLst>
                                      </p:cBhvr>
                                      <p:to>
                                        <p:strVal val="hidden"/>
                                      </p:to>
                                    </p:set>
                                  </p:childTnLst>
                                </p:cTn>
                              </p:par>
                            </p:childTnLst>
                          </p:cTn>
                        </p:par>
                      </p:childTnLst>
                    </p:cTn>
                  </p:par>
                  <p:par>
                    <p:cTn id="650" fill="hold">
                      <p:stCondLst>
                        <p:cond delay="indefinite"/>
                      </p:stCondLst>
                      <p:childTnLst>
                        <p:par>
                          <p:cTn id="651" fill="hold">
                            <p:stCondLst>
                              <p:cond delay="0"/>
                            </p:stCondLst>
                            <p:childTnLst>
                              <p:par>
                                <p:cTn id="652" presetID="1" presetClass="exit" presetSubtype="0" fill="hold" grpId="0" nodeType="clickEffect">
                                  <p:stCondLst>
                                    <p:cond delay="0"/>
                                  </p:stCondLst>
                                  <p:childTnLst>
                                    <p:set>
                                      <p:cBhvr>
                                        <p:cTn id="653" dur="1" fill="hold">
                                          <p:stCondLst>
                                            <p:cond delay="0"/>
                                          </p:stCondLst>
                                        </p:cTn>
                                        <p:tgtEl>
                                          <p:spTgt spid="19">
                                            <p:txEl>
                                              <p:pRg st="0" end="0"/>
                                            </p:txEl>
                                          </p:spTgt>
                                        </p:tgtEl>
                                        <p:attrNameLst>
                                          <p:attrName>style.visibility</p:attrName>
                                        </p:attrNameLst>
                                      </p:cBhvr>
                                      <p:to>
                                        <p:strVal val="hidden"/>
                                      </p:to>
                                    </p:set>
                                  </p:childTnLst>
                                </p:cTn>
                              </p:par>
                              <p:par>
                                <p:cTn id="654" presetID="1" presetClass="exit" presetSubtype="0" fill="hold" grpId="0" nodeType="withEffect">
                                  <p:stCondLst>
                                    <p:cond delay="0"/>
                                  </p:stCondLst>
                                  <p:childTnLst>
                                    <p:set>
                                      <p:cBhvr>
                                        <p:cTn id="655" dur="1" fill="hold">
                                          <p:stCondLst>
                                            <p:cond delay="0"/>
                                          </p:stCondLst>
                                        </p:cTn>
                                        <p:tgtEl>
                                          <p:spTgt spid="19">
                                            <p:txEl>
                                              <p:pRg st="1" end="1"/>
                                            </p:txEl>
                                          </p:spTgt>
                                        </p:tgtEl>
                                        <p:attrNameLst>
                                          <p:attrName>style.visibility</p:attrName>
                                        </p:attrNameLst>
                                      </p:cBhvr>
                                      <p:to>
                                        <p:strVal val="hidden"/>
                                      </p:to>
                                    </p:set>
                                  </p:childTnLst>
                                </p:cTn>
                              </p:par>
                              <p:par>
                                <p:cTn id="656" presetID="1" presetClass="exit" presetSubtype="0" fill="hold" grpId="0" nodeType="withEffect">
                                  <p:stCondLst>
                                    <p:cond delay="0"/>
                                  </p:stCondLst>
                                  <p:childTnLst>
                                    <p:set>
                                      <p:cBhvr>
                                        <p:cTn id="657" dur="1" fill="hold">
                                          <p:stCondLst>
                                            <p:cond delay="0"/>
                                          </p:stCondLst>
                                        </p:cTn>
                                        <p:tgtEl>
                                          <p:spTgt spid="19">
                                            <p:txEl>
                                              <p:pRg st="2" end="2"/>
                                            </p:txEl>
                                          </p:spTgt>
                                        </p:tgtEl>
                                        <p:attrNameLst>
                                          <p:attrName>style.visibility</p:attrName>
                                        </p:attrNameLst>
                                      </p:cBhvr>
                                      <p:to>
                                        <p:strVal val="hidden"/>
                                      </p:to>
                                    </p:set>
                                  </p:childTnLst>
                                </p:cTn>
                              </p:par>
                              <p:par>
                                <p:cTn id="658" presetID="1" presetClass="exit" presetSubtype="0" fill="hold" grpId="0" nodeType="withEffect">
                                  <p:stCondLst>
                                    <p:cond delay="0"/>
                                  </p:stCondLst>
                                  <p:childTnLst>
                                    <p:set>
                                      <p:cBhvr>
                                        <p:cTn id="659" dur="1" fill="hold">
                                          <p:stCondLst>
                                            <p:cond delay="0"/>
                                          </p:stCondLst>
                                        </p:cTn>
                                        <p:tgtEl>
                                          <p:spTgt spid="19">
                                            <p:txEl>
                                              <p:pRg st="3" end="3"/>
                                            </p:txEl>
                                          </p:spTgt>
                                        </p:tgtEl>
                                        <p:attrNameLst>
                                          <p:attrName>style.visibility</p:attrName>
                                        </p:attrNameLst>
                                      </p:cBhvr>
                                      <p:to>
                                        <p:strVal val="hidden"/>
                                      </p:to>
                                    </p:set>
                                  </p:childTnLst>
                                </p:cTn>
                              </p:par>
                              <p:par>
                                <p:cTn id="660" presetID="1" presetClass="exit" presetSubtype="0" fill="hold" grpId="0" nodeType="withEffect">
                                  <p:stCondLst>
                                    <p:cond delay="0"/>
                                  </p:stCondLst>
                                  <p:childTnLst>
                                    <p:set>
                                      <p:cBhvr>
                                        <p:cTn id="661" dur="1" fill="hold">
                                          <p:stCondLst>
                                            <p:cond delay="0"/>
                                          </p:stCondLst>
                                        </p:cTn>
                                        <p:tgtEl>
                                          <p:spTgt spid="19">
                                            <p:txEl>
                                              <p:pRg st="4" end="4"/>
                                            </p:txEl>
                                          </p:spTgt>
                                        </p:tgtEl>
                                        <p:attrNameLst>
                                          <p:attrName>style.visibility</p:attrName>
                                        </p:attrNameLst>
                                      </p:cBhvr>
                                      <p:to>
                                        <p:strVal val="hidden"/>
                                      </p:to>
                                    </p:set>
                                  </p:childTnLst>
                                </p:cTn>
                              </p:par>
                              <p:par>
                                <p:cTn id="662" presetID="1" presetClass="exit" presetSubtype="0" fill="hold" grpId="0" nodeType="withEffect">
                                  <p:stCondLst>
                                    <p:cond delay="0"/>
                                  </p:stCondLst>
                                  <p:childTnLst>
                                    <p:set>
                                      <p:cBhvr>
                                        <p:cTn id="663" dur="1" fill="hold">
                                          <p:stCondLst>
                                            <p:cond delay="0"/>
                                          </p:stCondLst>
                                        </p:cTn>
                                        <p:tgtEl>
                                          <p:spTgt spid="19">
                                            <p:txEl>
                                              <p:pRg st="5" end="5"/>
                                            </p:txEl>
                                          </p:spTgt>
                                        </p:tgtEl>
                                        <p:attrNameLst>
                                          <p:attrName>style.visibility</p:attrName>
                                        </p:attrNameLst>
                                      </p:cBhvr>
                                      <p:to>
                                        <p:strVal val="hidden"/>
                                      </p:to>
                                    </p:set>
                                  </p:childTnLst>
                                </p:cTn>
                              </p:par>
                              <p:par>
                                <p:cTn id="664" presetID="1" presetClass="exit" presetSubtype="0" fill="hold" grpId="0" nodeType="withEffect">
                                  <p:stCondLst>
                                    <p:cond delay="0"/>
                                  </p:stCondLst>
                                  <p:childTnLst>
                                    <p:set>
                                      <p:cBhvr>
                                        <p:cTn id="665" dur="1" fill="hold">
                                          <p:stCondLst>
                                            <p:cond delay="0"/>
                                          </p:stCondLst>
                                        </p:cTn>
                                        <p:tgtEl>
                                          <p:spTgt spid="19">
                                            <p:txEl>
                                              <p:pRg st="6" end="6"/>
                                            </p:txEl>
                                          </p:spTgt>
                                        </p:tgtEl>
                                        <p:attrNameLst>
                                          <p:attrName>style.visibility</p:attrName>
                                        </p:attrNameLst>
                                      </p:cBhvr>
                                      <p:to>
                                        <p:strVal val="hidden"/>
                                      </p:to>
                                    </p:set>
                                  </p:childTnLst>
                                </p:cTn>
                              </p:par>
                              <p:par>
                                <p:cTn id="666" presetID="1" presetClass="exit" presetSubtype="0" fill="hold" grpId="0" nodeType="withEffect">
                                  <p:stCondLst>
                                    <p:cond delay="0"/>
                                  </p:stCondLst>
                                  <p:childTnLst>
                                    <p:set>
                                      <p:cBhvr>
                                        <p:cTn id="667" dur="1" fill="hold">
                                          <p:stCondLst>
                                            <p:cond delay="0"/>
                                          </p:stCondLst>
                                        </p:cTn>
                                        <p:tgtEl>
                                          <p:spTgt spid="19">
                                            <p:txEl>
                                              <p:pRg st="7" end="7"/>
                                            </p:txEl>
                                          </p:spTgt>
                                        </p:tgtEl>
                                        <p:attrNameLst>
                                          <p:attrName>style.visibility</p:attrName>
                                        </p:attrNameLst>
                                      </p:cBhvr>
                                      <p:to>
                                        <p:strVal val="hidden"/>
                                      </p:to>
                                    </p:set>
                                  </p:childTnLst>
                                </p:cTn>
                              </p:par>
                              <p:par>
                                <p:cTn id="668" presetID="1" presetClass="exit" presetSubtype="0" fill="hold" grpId="0" nodeType="withEffect">
                                  <p:stCondLst>
                                    <p:cond delay="0"/>
                                  </p:stCondLst>
                                  <p:childTnLst>
                                    <p:set>
                                      <p:cBhvr>
                                        <p:cTn id="669" dur="1" fill="hold">
                                          <p:stCondLst>
                                            <p:cond delay="0"/>
                                          </p:stCondLst>
                                        </p:cTn>
                                        <p:tgtEl>
                                          <p:spTgt spid="19">
                                            <p:txEl>
                                              <p:pRg st="8" end="8"/>
                                            </p:txEl>
                                          </p:spTgt>
                                        </p:tgtEl>
                                        <p:attrNameLst>
                                          <p:attrName>style.visibility</p:attrName>
                                        </p:attrNameLst>
                                      </p:cBhvr>
                                      <p:to>
                                        <p:strVal val="hidden"/>
                                      </p:to>
                                    </p:set>
                                  </p:childTnLst>
                                </p:cTn>
                              </p:par>
                              <p:par>
                                <p:cTn id="670" presetID="1" presetClass="exit" presetSubtype="0" fill="hold" grpId="1" nodeType="withEffect">
                                  <p:stCondLst>
                                    <p:cond delay="0"/>
                                  </p:stCondLst>
                                  <p:childTnLst>
                                    <p:set>
                                      <p:cBhvr>
                                        <p:cTn id="671" dur="1" fill="hold">
                                          <p:stCondLst>
                                            <p:cond delay="0"/>
                                          </p:stCondLst>
                                        </p:cTn>
                                        <p:tgtEl>
                                          <p:spTgt spid="98"/>
                                        </p:tgtEl>
                                        <p:attrNameLst>
                                          <p:attrName>style.visibility</p:attrName>
                                        </p:attrNameLst>
                                      </p:cBhvr>
                                      <p:to>
                                        <p:strVal val="hidden"/>
                                      </p:to>
                                    </p:set>
                                  </p:childTnLst>
                                </p:cTn>
                              </p:par>
                              <p:par>
                                <p:cTn id="672" presetID="1" presetClass="exit" presetSubtype="0" fill="hold" grpId="0" nodeType="withEffect">
                                  <p:stCondLst>
                                    <p:cond delay="0"/>
                                  </p:stCondLst>
                                  <p:childTnLst>
                                    <p:set>
                                      <p:cBhvr>
                                        <p:cTn id="673" dur="1" fill="hold">
                                          <p:stCondLst>
                                            <p:cond delay="0"/>
                                          </p:stCondLst>
                                        </p:cTn>
                                        <p:tgtEl>
                                          <p:spTgt spid="99">
                                            <p:txEl>
                                              <p:pRg st="0" end="0"/>
                                            </p:txEl>
                                          </p:spTgt>
                                        </p:tgtEl>
                                        <p:attrNameLst>
                                          <p:attrName>style.visibility</p:attrName>
                                        </p:attrNameLst>
                                      </p:cBhvr>
                                      <p:to>
                                        <p:strVal val="hidden"/>
                                      </p:to>
                                    </p:set>
                                  </p:childTnLst>
                                </p:cTn>
                              </p:par>
                              <p:par>
                                <p:cTn id="674" presetID="1" presetClass="exit" presetSubtype="0" fill="hold" grpId="0" nodeType="withEffect">
                                  <p:stCondLst>
                                    <p:cond delay="0"/>
                                  </p:stCondLst>
                                  <p:childTnLst>
                                    <p:set>
                                      <p:cBhvr>
                                        <p:cTn id="675" dur="1" fill="hold">
                                          <p:stCondLst>
                                            <p:cond delay="0"/>
                                          </p:stCondLst>
                                        </p:cTn>
                                        <p:tgtEl>
                                          <p:spTgt spid="99">
                                            <p:txEl>
                                              <p:pRg st="1" end="1"/>
                                            </p:txEl>
                                          </p:spTgt>
                                        </p:tgtEl>
                                        <p:attrNameLst>
                                          <p:attrName>style.visibility</p:attrName>
                                        </p:attrNameLst>
                                      </p:cBhvr>
                                      <p:to>
                                        <p:strVal val="hidden"/>
                                      </p:to>
                                    </p:set>
                                  </p:childTnLst>
                                </p:cTn>
                              </p:par>
                              <p:par>
                                <p:cTn id="676" presetID="1" presetClass="exit" presetSubtype="0" fill="hold" grpId="0" nodeType="withEffect">
                                  <p:stCondLst>
                                    <p:cond delay="0"/>
                                  </p:stCondLst>
                                  <p:childTnLst>
                                    <p:set>
                                      <p:cBhvr>
                                        <p:cTn id="677" dur="1" fill="hold">
                                          <p:stCondLst>
                                            <p:cond delay="0"/>
                                          </p:stCondLst>
                                        </p:cTn>
                                        <p:tgtEl>
                                          <p:spTgt spid="99">
                                            <p:txEl>
                                              <p:pRg st="2" end="2"/>
                                            </p:txEl>
                                          </p:spTgt>
                                        </p:tgtEl>
                                        <p:attrNameLst>
                                          <p:attrName>style.visibility</p:attrName>
                                        </p:attrNameLst>
                                      </p:cBhvr>
                                      <p:to>
                                        <p:strVal val="hidden"/>
                                      </p:to>
                                    </p:set>
                                  </p:childTnLst>
                                </p:cTn>
                              </p:par>
                              <p:par>
                                <p:cTn id="678" presetID="1" presetClass="exit" presetSubtype="0" fill="hold" nodeType="withEffect">
                                  <p:stCondLst>
                                    <p:cond delay="0"/>
                                  </p:stCondLst>
                                  <p:childTnLst>
                                    <p:set>
                                      <p:cBhvr>
                                        <p:cTn id="679" dur="1" fill="hold">
                                          <p:stCondLst>
                                            <p:cond delay="0"/>
                                          </p:stCondLst>
                                        </p:cTn>
                                        <p:tgtEl>
                                          <p:spTgt spid="107"/>
                                        </p:tgtEl>
                                        <p:attrNameLst>
                                          <p:attrName>style.visibility</p:attrName>
                                        </p:attrNameLst>
                                      </p:cBhvr>
                                      <p:to>
                                        <p:strVal val="hidden"/>
                                      </p:to>
                                    </p:set>
                                  </p:childTnLst>
                                </p:cTn>
                              </p:par>
                              <p:par>
                                <p:cTn id="680" presetID="1" presetClass="exit" presetSubtype="0" fill="hold" nodeType="withEffect">
                                  <p:stCondLst>
                                    <p:cond delay="0"/>
                                  </p:stCondLst>
                                  <p:childTnLst>
                                    <p:set>
                                      <p:cBhvr>
                                        <p:cTn id="681" dur="1" fill="hold">
                                          <p:stCondLst>
                                            <p:cond delay="0"/>
                                          </p:stCondLst>
                                        </p:cTn>
                                        <p:tgtEl>
                                          <p:spTgt spid="106"/>
                                        </p:tgtEl>
                                        <p:attrNameLst>
                                          <p:attrName>style.visibility</p:attrName>
                                        </p:attrNameLst>
                                      </p:cBhvr>
                                      <p:to>
                                        <p:strVal val="hidden"/>
                                      </p:to>
                                    </p:set>
                                  </p:childTnLst>
                                </p:cTn>
                              </p:par>
                              <p:par>
                                <p:cTn id="682" presetID="1" presetClass="emph" presetSubtype="1" nodeType="withEffect">
                                  <p:stCondLst>
                                    <p:cond delay="0"/>
                                  </p:stCondLst>
                                  <p:childTnLst>
                                    <p:set>
                                      <p:cBhvr>
                                        <p:cTn id="683" dur="indefinite"/>
                                        <p:tgtEl>
                                          <p:spTgt spid="23"/>
                                        </p:tgtEl>
                                        <p:attrNameLst>
                                          <p:attrName>fillcolor</p:attrName>
                                        </p:attrNameLst>
                                      </p:cBhvr>
                                      <p:to>
                                        <p:clrVal>
                                          <a:srgbClr val="FFFF00"/>
                                        </p:clrVal>
                                      </p:to>
                                    </p:set>
                                    <p:set>
                                      <p:cBhvr>
                                        <p:cTn id="684" dur="indefinite"/>
                                        <p:tgtEl>
                                          <p:spTgt spid="23"/>
                                        </p:tgtEl>
                                        <p:attrNameLst>
                                          <p:attrName>fill.type</p:attrName>
                                        </p:attrNameLst>
                                      </p:cBhvr>
                                      <p:to>
                                        <p:strVal val="solid"/>
                                      </p:to>
                                    </p:set>
                                    <p:set>
                                      <p:cBhvr>
                                        <p:cTn id="685" dur="indefinite"/>
                                        <p:tgtEl>
                                          <p:spTgt spid="23"/>
                                        </p:tgtEl>
                                        <p:attrNameLst>
                                          <p:attrName>fill.on</p:attrName>
                                        </p:attrNameLst>
                                      </p:cBhvr>
                                      <p:to>
                                        <p:strVal val="true"/>
                                      </p:to>
                                    </p:set>
                                  </p:childTnLst>
                                </p:cTn>
                              </p:par>
                              <p:par>
                                <p:cTn id="686" presetID="1" presetClass="emph" presetSubtype="1" nodeType="withEffect">
                                  <p:stCondLst>
                                    <p:cond delay="0"/>
                                  </p:stCondLst>
                                  <p:childTnLst>
                                    <p:set>
                                      <p:cBhvr>
                                        <p:cTn id="687" dur="indefinite"/>
                                        <p:tgtEl>
                                          <p:spTgt spid="21"/>
                                        </p:tgtEl>
                                        <p:attrNameLst>
                                          <p:attrName>fillcolor</p:attrName>
                                        </p:attrNameLst>
                                      </p:cBhvr>
                                      <p:to>
                                        <p:clrVal>
                                          <a:schemeClr val="bg1"/>
                                        </p:clrVal>
                                      </p:to>
                                    </p:set>
                                    <p:set>
                                      <p:cBhvr>
                                        <p:cTn id="688" dur="indefinite"/>
                                        <p:tgtEl>
                                          <p:spTgt spid="21"/>
                                        </p:tgtEl>
                                        <p:attrNameLst>
                                          <p:attrName>fill.type</p:attrName>
                                        </p:attrNameLst>
                                      </p:cBhvr>
                                      <p:to>
                                        <p:strVal val="solid"/>
                                      </p:to>
                                    </p:set>
                                    <p:set>
                                      <p:cBhvr>
                                        <p:cTn id="689" dur="indefinite"/>
                                        <p:tgtEl>
                                          <p:spTgt spid="21"/>
                                        </p:tgtEl>
                                        <p:attrNameLst>
                                          <p:attrName>fill.on</p:attrName>
                                        </p:attrNameLst>
                                      </p:cBhvr>
                                      <p:to>
                                        <p:strVal val="true"/>
                                      </p:to>
                                    </p:set>
                                  </p:childTnLst>
                                </p:cTn>
                              </p:par>
                              <p:par>
                                <p:cTn id="690" presetID="1" presetClass="entr" presetSubtype="0" fill="hold" grpId="0" nodeType="withEffect">
                                  <p:stCondLst>
                                    <p:cond delay="0"/>
                                  </p:stCondLst>
                                  <p:childTnLst>
                                    <p:set>
                                      <p:cBhvr>
                                        <p:cTn id="691" dur="1" fill="hold">
                                          <p:stCondLst>
                                            <p:cond delay="0"/>
                                          </p:stCondLst>
                                        </p:cTn>
                                        <p:tgtEl>
                                          <p:spTgt spid="115"/>
                                        </p:tgtEl>
                                        <p:attrNameLst>
                                          <p:attrName>style.visibility</p:attrName>
                                        </p:attrNameLst>
                                      </p:cBhvr>
                                      <p:to>
                                        <p:strVal val="visible"/>
                                      </p:to>
                                    </p:set>
                                  </p:childTnLst>
                                </p:cTn>
                              </p:par>
                              <p:par>
                                <p:cTn id="692" presetID="1" presetClass="entr" presetSubtype="0" fill="hold" nodeType="withEffect">
                                  <p:stCondLst>
                                    <p:cond delay="0"/>
                                  </p:stCondLst>
                                  <p:childTnLst>
                                    <p:set>
                                      <p:cBhvr>
                                        <p:cTn id="693" dur="1" fill="hold">
                                          <p:stCondLst>
                                            <p:cond delay="0"/>
                                          </p:stCondLst>
                                        </p:cTn>
                                        <p:tgtEl>
                                          <p:spTgt spid="18"/>
                                        </p:tgtEl>
                                        <p:attrNameLst>
                                          <p:attrName>style.visibility</p:attrName>
                                        </p:attrNameLst>
                                      </p:cBhvr>
                                      <p:to>
                                        <p:strVal val="visible"/>
                                      </p:to>
                                    </p:set>
                                  </p:childTnLst>
                                </p:cTn>
                              </p:par>
                            </p:childTnLst>
                          </p:cTn>
                        </p:par>
                      </p:childTnLst>
                    </p:cTn>
                  </p:par>
                  <p:par>
                    <p:cTn id="694" fill="hold">
                      <p:stCondLst>
                        <p:cond delay="indefinite"/>
                      </p:stCondLst>
                      <p:childTnLst>
                        <p:par>
                          <p:cTn id="695" fill="hold">
                            <p:stCondLst>
                              <p:cond delay="0"/>
                            </p:stCondLst>
                            <p:childTnLst>
                              <p:par>
                                <p:cTn id="696" presetID="1" presetClass="exit" presetSubtype="0" fill="hold" grpId="1" nodeType="clickEffect">
                                  <p:stCondLst>
                                    <p:cond delay="0"/>
                                  </p:stCondLst>
                                  <p:childTnLst>
                                    <p:set>
                                      <p:cBhvr>
                                        <p:cTn id="697" dur="1" fill="hold">
                                          <p:stCondLst>
                                            <p:cond delay="0"/>
                                          </p:stCondLst>
                                        </p:cTn>
                                        <p:tgtEl>
                                          <p:spTgt spid="115"/>
                                        </p:tgtEl>
                                        <p:attrNameLst>
                                          <p:attrName>style.visibility</p:attrName>
                                        </p:attrNameLst>
                                      </p:cBhvr>
                                      <p:to>
                                        <p:strVal val="hidden"/>
                                      </p:to>
                                    </p:set>
                                  </p:childTnLst>
                                </p:cTn>
                              </p:par>
                              <p:par>
                                <p:cTn id="698" presetID="1" presetClass="exit" presetSubtype="0" fill="hold" nodeType="withEffect">
                                  <p:stCondLst>
                                    <p:cond delay="0"/>
                                  </p:stCondLst>
                                  <p:childTnLst>
                                    <p:set>
                                      <p:cBhvr>
                                        <p:cTn id="699" dur="1" fill="hold">
                                          <p:stCondLst>
                                            <p:cond delay="0"/>
                                          </p:stCondLst>
                                        </p:cTn>
                                        <p:tgtEl>
                                          <p:spTgt spid="18"/>
                                        </p:tgtEl>
                                        <p:attrNameLst>
                                          <p:attrName>style.visibility</p:attrName>
                                        </p:attrNameLst>
                                      </p:cBhvr>
                                      <p:to>
                                        <p:strVal val="hidden"/>
                                      </p:to>
                                    </p:set>
                                  </p:childTnLst>
                                </p:cTn>
                              </p:par>
                              <p:par>
                                <p:cTn id="700" presetID="1" presetClass="entr" presetSubtype="0" fill="hold" nodeType="withEffect">
                                  <p:stCondLst>
                                    <p:cond delay="0"/>
                                  </p:stCondLst>
                                  <p:childTnLst>
                                    <p:set>
                                      <p:cBhvr>
                                        <p:cTn id="701" dur="1" fill="hold">
                                          <p:stCondLst>
                                            <p:cond delay="0"/>
                                          </p:stCondLst>
                                        </p:cTn>
                                        <p:tgtEl>
                                          <p:spTgt spid="26"/>
                                        </p:tgtEl>
                                        <p:attrNameLst>
                                          <p:attrName>style.visibility</p:attrName>
                                        </p:attrNameLst>
                                      </p:cBhvr>
                                      <p:to>
                                        <p:strVal val="visible"/>
                                      </p:to>
                                    </p:set>
                                  </p:childTnLst>
                                </p:cTn>
                              </p:par>
                              <p:par>
                                <p:cTn id="702" presetID="1" presetClass="entr" presetSubtype="0" fill="hold" grpId="0" nodeType="withEffect">
                                  <p:stCondLst>
                                    <p:cond delay="0"/>
                                  </p:stCondLst>
                                  <p:childTnLst>
                                    <p:set>
                                      <p:cBhvr>
                                        <p:cTn id="703" dur="1" fill="hold">
                                          <p:stCondLst>
                                            <p:cond delay="0"/>
                                          </p:stCondLst>
                                        </p:cTn>
                                        <p:tgtEl>
                                          <p:spTgt spid="24"/>
                                        </p:tgtEl>
                                        <p:attrNameLst>
                                          <p:attrName>style.visibility</p:attrName>
                                        </p:attrNameLst>
                                      </p:cBhvr>
                                      <p:to>
                                        <p:strVal val="visible"/>
                                      </p:to>
                                    </p:set>
                                  </p:childTnLst>
                                </p:cTn>
                              </p:par>
                              <p:par>
                                <p:cTn id="704" presetID="1" presetClass="entr" presetSubtype="0" fill="hold" grpId="0" nodeType="withEffect">
                                  <p:stCondLst>
                                    <p:cond delay="0"/>
                                  </p:stCondLst>
                                  <p:childTnLst>
                                    <p:set>
                                      <p:cBhvr>
                                        <p:cTn id="705" dur="1" fill="hold">
                                          <p:stCondLst>
                                            <p:cond delay="0"/>
                                          </p:stCondLst>
                                        </p:cTn>
                                        <p:tgtEl>
                                          <p:spTgt spid="112"/>
                                        </p:tgtEl>
                                        <p:attrNameLst>
                                          <p:attrName>style.visibility</p:attrName>
                                        </p:attrNameLst>
                                      </p:cBhvr>
                                      <p:to>
                                        <p:strVal val="visible"/>
                                      </p:to>
                                    </p:set>
                                  </p:childTnLst>
                                </p:cTn>
                              </p:par>
                              <p:par>
                                <p:cTn id="706" presetID="1" presetClass="emph" presetSubtype="1" nodeType="withEffect">
                                  <p:stCondLst>
                                    <p:cond delay="0"/>
                                  </p:stCondLst>
                                  <p:childTnLst>
                                    <p:set>
                                      <p:cBhvr>
                                        <p:cTn id="707" dur="indefinite"/>
                                        <p:tgtEl>
                                          <p:spTgt spid="24"/>
                                        </p:tgtEl>
                                        <p:attrNameLst>
                                          <p:attrName>fillcolor</p:attrName>
                                        </p:attrNameLst>
                                      </p:cBhvr>
                                      <p:to>
                                        <p:clrVal>
                                          <a:srgbClr val="FFFF00"/>
                                        </p:clrVal>
                                      </p:to>
                                    </p:set>
                                    <p:set>
                                      <p:cBhvr>
                                        <p:cTn id="708" dur="indefinite"/>
                                        <p:tgtEl>
                                          <p:spTgt spid="24"/>
                                        </p:tgtEl>
                                        <p:attrNameLst>
                                          <p:attrName>fill.type</p:attrName>
                                        </p:attrNameLst>
                                      </p:cBhvr>
                                      <p:to>
                                        <p:strVal val="solid"/>
                                      </p:to>
                                    </p:set>
                                    <p:set>
                                      <p:cBhvr>
                                        <p:cTn id="709" dur="indefinite"/>
                                        <p:tgtEl>
                                          <p:spTgt spid="24"/>
                                        </p:tgtEl>
                                        <p:attrNameLst>
                                          <p:attrName>fill.on</p:attrName>
                                        </p:attrNameLst>
                                      </p:cBhvr>
                                      <p:to>
                                        <p:strVal val="true"/>
                                      </p:to>
                                    </p:set>
                                  </p:childTnLst>
                                </p:cTn>
                              </p:par>
                              <p:par>
                                <p:cTn id="710" presetID="1" presetClass="emph" presetSubtype="1" nodeType="withEffect">
                                  <p:stCondLst>
                                    <p:cond delay="0"/>
                                  </p:stCondLst>
                                  <p:childTnLst>
                                    <p:set>
                                      <p:cBhvr>
                                        <p:cTn id="711" dur="indefinite"/>
                                        <p:tgtEl>
                                          <p:spTgt spid="23"/>
                                        </p:tgtEl>
                                        <p:attrNameLst>
                                          <p:attrName>fillcolor</p:attrName>
                                        </p:attrNameLst>
                                      </p:cBhvr>
                                      <p:to>
                                        <p:clrVal>
                                          <a:schemeClr val="bg1"/>
                                        </p:clrVal>
                                      </p:to>
                                    </p:set>
                                    <p:set>
                                      <p:cBhvr>
                                        <p:cTn id="712" dur="indefinite"/>
                                        <p:tgtEl>
                                          <p:spTgt spid="23"/>
                                        </p:tgtEl>
                                        <p:attrNameLst>
                                          <p:attrName>fill.type</p:attrName>
                                        </p:attrNameLst>
                                      </p:cBhvr>
                                      <p:to>
                                        <p:strVal val="solid"/>
                                      </p:to>
                                    </p:set>
                                    <p:set>
                                      <p:cBhvr>
                                        <p:cTn id="713" dur="indefinite"/>
                                        <p:tgtEl>
                                          <p:spTgt spid="23"/>
                                        </p:tgtEl>
                                        <p:attrNameLst>
                                          <p:attrName>fill.on</p:attrName>
                                        </p:attrNameLst>
                                      </p:cBhvr>
                                      <p:to>
                                        <p:strVal val="true"/>
                                      </p:to>
                                    </p:set>
                                  </p:childTnLst>
                                </p:cTn>
                              </p:par>
                            </p:childTnLst>
                          </p:cTn>
                        </p:par>
                      </p:childTnLst>
                    </p:cTn>
                  </p:par>
                  <p:par>
                    <p:cTn id="714" fill="hold">
                      <p:stCondLst>
                        <p:cond delay="indefinite"/>
                      </p:stCondLst>
                      <p:childTnLst>
                        <p:par>
                          <p:cTn id="715" fill="hold">
                            <p:stCondLst>
                              <p:cond delay="0"/>
                            </p:stCondLst>
                            <p:childTnLst>
                              <p:par>
                                <p:cTn id="716" presetID="1" presetClass="entr" presetSubtype="0" fill="hold" grpId="0" nodeType="clickEffect">
                                  <p:stCondLst>
                                    <p:cond delay="0"/>
                                  </p:stCondLst>
                                  <p:childTnLst>
                                    <p:set>
                                      <p:cBhvr>
                                        <p:cTn id="717" dur="1" fill="hold">
                                          <p:stCondLst>
                                            <p:cond delay="0"/>
                                          </p:stCondLst>
                                        </p:cTn>
                                        <p:tgtEl>
                                          <p:spTgt spid="117"/>
                                        </p:tgtEl>
                                        <p:attrNameLst>
                                          <p:attrName>style.visibility</p:attrName>
                                        </p:attrNameLst>
                                      </p:cBhvr>
                                      <p:to>
                                        <p:strVal val="visible"/>
                                      </p:to>
                                    </p:set>
                                  </p:childTnLst>
                                </p:cTn>
                              </p:par>
                              <p:par>
                                <p:cTn id="718" presetID="1" presetClass="entr" presetSubtype="0" fill="hold" grpId="0" nodeType="withEffect">
                                  <p:stCondLst>
                                    <p:cond delay="0"/>
                                  </p:stCondLst>
                                  <p:childTnLst>
                                    <p:set>
                                      <p:cBhvr>
                                        <p:cTn id="719" dur="1" fill="hold">
                                          <p:stCondLst>
                                            <p:cond delay="0"/>
                                          </p:stCondLst>
                                        </p:cTn>
                                        <p:tgtEl>
                                          <p:spTgt spid="113"/>
                                        </p:tgtEl>
                                        <p:attrNameLst>
                                          <p:attrName>style.visibility</p:attrName>
                                        </p:attrNameLst>
                                      </p:cBhvr>
                                      <p:to>
                                        <p:strVal val="visible"/>
                                      </p:to>
                                    </p:set>
                                  </p:childTnLst>
                                </p:cTn>
                              </p:par>
                              <p:par>
                                <p:cTn id="720" presetID="1" presetClass="entr" presetSubtype="0" fill="hold" nodeType="withEffect">
                                  <p:stCondLst>
                                    <p:cond delay="0"/>
                                  </p:stCondLst>
                                  <p:childTnLst>
                                    <p:set>
                                      <p:cBhvr>
                                        <p:cTn id="721" dur="1" fill="hold">
                                          <p:stCondLst>
                                            <p:cond delay="0"/>
                                          </p:stCondLst>
                                        </p:cTn>
                                        <p:tgtEl>
                                          <p:spTgt spid="114"/>
                                        </p:tgtEl>
                                        <p:attrNameLst>
                                          <p:attrName>style.visibility</p:attrName>
                                        </p:attrNameLst>
                                      </p:cBhvr>
                                      <p:to>
                                        <p:strVal val="visible"/>
                                      </p:to>
                                    </p:set>
                                  </p:childTnLst>
                                </p:cTn>
                              </p:par>
                            </p:childTnLst>
                          </p:cTn>
                        </p:par>
                      </p:childTnLst>
                    </p:cTn>
                  </p:par>
                  <p:par>
                    <p:cTn id="722" fill="hold">
                      <p:stCondLst>
                        <p:cond delay="indefinite"/>
                      </p:stCondLst>
                      <p:childTnLst>
                        <p:par>
                          <p:cTn id="723" fill="hold">
                            <p:stCondLst>
                              <p:cond delay="0"/>
                            </p:stCondLst>
                            <p:childTnLst>
                              <p:par>
                                <p:cTn id="724" presetID="1" presetClass="entr" presetSubtype="0" fill="hold" nodeType="clickEffect">
                                  <p:stCondLst>
                                    <p:cond delay="0"/>
                                  </p:stCondLst>
                                  <p:childTnLst>
                                    <p:set>
                                      <p:cBhvr>
                                        <p:cTn id="725" dur="1" fill="hold">
                                          <p:stCondLst>
                                            <p:cond delay="0"/>
                                          </p:stCondLst>
                                        </p:cTn>
                                        <p:tgtEl>
                                          <p:spTgt spid="29"/>
                                        </p:tgtEl>
                                        <p:attrNameLst>
                                          <p:attrName>style.visibility</p:attrName>
                                        </p:attrNameLst>
                                      </p:cBhvr>
                                      <p:to>
                                        <p:strVal val="visible"/>
                                      </p:to>
                                    </p:set>
                                  </p:childTnLst>
                                </p:cTn>
                              </p:par>
                              <p:par>
                                <p:cTn id="726" presetID="1" presetClass="entr" presetSubtype="0" fill="hold" grpId="0" nodeType="withEffect">
                                  <p:stCondLst>
                                    <p:cond delay="0"/>
                                  </p:stCondLst>
                                  <p:childTnLst>
                                    <p:set>
                                      <p:cBhvr>
                                        <p:cTn id="727" dur="1" fill="hold">
                                          <p:stCondLst>
                                            <p:cond delay="0"/>
                                          </p:stCondLst>
                                        </p:cTn>
                                        <p:tgtEl>
                                          <p:spTgt spid="30"/>
                                        </p:tgtEl>
                                        <p:attrNameLst>
                                          <p:attrName>style.visibility</p:attrName>
                                        </p:attrNameLst>
                                      </p:cBhvr>
                                      <p:to>
                                        <p:strVal val="visible"/>
                                      </p:to>
                                    </p:set>
                                  </p:childTnLst>
                                </p:cTn>
                              </p:par>
                              <p:par>
                                <p:cTn id="728" presetID="1" presetClass="entr" presetSubtype="0" fill="hold" nodeType="withEffect">
                                  <p:stCondLst>
                                    <p:cond delay="0"/>
                                  </p:stCondLst>
                                  <p:childTnLst>
                                    <p:set>
                                      <p:cBhvr>
                                        <p:cTn id="729" dur="1" fill="hold">
                                          <p:stCondLst>
                                            <p:cond delay="0"/>
                                          </p:stCondLst>
                                        </p:cTn>
                                        <p:tgtEl>
                                          <p:spTgt spid="119"/>
                                        </p:tgtEl>
                                        <p:attrNameLst>
                                          <p:attrName>style.visibility</p:attrName>
                                        </p:attrNameLst>
                                      </p:cBhvr>
                                      <p:to>
                                        <p:strVal val="visible"/>
                                      </p:to>
                                    </p:set>
                                  </p:childTnLst>
                                </p:cTn>
                              </p:par>
                              <p:par>
                                <p:cTn id="730" presetID="1" presetClass="entr" presetSubtype="0" fill="hold" nodeType="withEffect">
                                  <p:stCondLst>
                                    <p:cond delay="0"/>
                                  </p:stCondLst>
                                  <p:childTnLst>
                                    <p:set>
                                      <p:cBhvr>
                                        <p:cTn id="731" dur="1" fill="hold">
                                          <p:stCondLst>
                                            <p:cond delay="0"/>
                                          </p:stCondLst>
                                        </p:cTn>
                                        <p:tgtEl>
                                          <p:spTgt spid="118"/>
                                        </p:tgtEl>
                                        <p:attrNameLst>
                                          <p:attrName>style.visibility</p:attrName>
                                        </p:attrNameLst>
                                      </p:cBhvr>
                                      <p:to>
                                        <p:strVal val="visible"/>
                                      </p:to>
                                    </p:set>
                                  </p:childTnLst>
                                </p:cTn>
                              </p:par>
                            </p:childTnLst>
                          </p:cTn>
                        </p:par>
                      </p:childTnLst>
                    </p:cTn>
                  </p:par>
                  <p:par>
                    <p:cTn id="732" fill="hold">
                      <p:stCondLst>
                        <p:cond delay="indefinite"/>
                      </p:stCondLst>
                      <p:childTnLst>
                        <p:par>
                          <p:cTn id="733" fill="hold">
                            <p:stCondLst>
                              <p:cond delay="0"/>
                            </p:stCondLst>
                            <p:childTnLst>
                              <p:par>
                                <p:cTn id="734" presetID="1" presetClass="entr" presetSubtype="0" fill="hold" grpId="0" nodeType="clickEffect">
                                  <p:stCondLst>
                                    <p:cond delay="0"/>
                                  </p:stCondLst>
                                  <p:childTnLst>
                                    <p:set>
                                      <p:cBhvr>
                                        <p:cTn id="735" dur="1" fill="hold">
                                          <p:stCondLst>
                                            <p:cond delay="0"/>
                                          </p:stCondLst>
                                        </p:cTn>
                                        <p:tgtEl>
                                          <p:spTgt spid="34"/>
                                        </p:tgtEl>
                                        <p:attrNameLst>
                                          <p:attrName>style.visibility</p:attrName>
                                        </p:attrNameLst>
                                      </p:cBhvr>
                                      <p:to>
                                        <p:strVal val="visible"/>
                                      </p:to>
                                    </p:set>
                                  </p:childTnLst>
                                </p:cTn>
                              </p:par>
                              <p:par>
                                <p:cTn id="736" presetID="1" presetClass="entr" presetSubtype="0" fill="hold" nodeType="withEffect">
                                  <p:stCondLst>
                                    <p:cond delay="0"/>
                                  </p:stCondLst>
                                  <p:childTnLst>
                                    <p:set>
                                      <p:cBhvr>
                                        <p:cTn id="737" dur="1" fill="hold">
                                          <p:stCondLst>
                                            <p:cond delay="0"/>
                                          </p:stCondLst>
                                        </p:cTn>
                                        <p:tgtEl>
                                          <p:spTgt spid="121"/>
                                        </p:tgtEl>
                                        <p:attrNameLst>
                                          <p:attrName>style.visibility</p:attrName>
                                        </p:attrNameLst>
                                      </p:cBhvr>
                                      <p:to>
                                        <p:strVal val="visible"/>
                                      </p:to>
                                    </p:set>
                                  </p:childTnLst>
                                </p:cTn>
                              </p:par>
                              <p:par>
                                <p:cTn id="738" presetID="1" presetClass="entr" presetSubtype="0" fill="hold" nodeType="withEffect">
                                  <p:stCondLst>
                                    <p:cond delay="0"/>
                                  </p:stCondLst>
                                  <p:childTnLst>
                                    <p:set>
                                      <p:cBhvr>
                                        <p:cTn id="739" dur="1" fill="hold">
                                          <p:stCondLst>
                                            <p:cond delay="0"/>
                                          </p:stCondLst>
                                        </p:cTn>
                                        <p:tgtEl>
                                          <p:spTgt spid="120"/>
                                        </p:tgtEl>
                                        <p:attrNameLst>
                                          <p:attrName>style.visibility</p:attrName>
                                        </p:attrNameLst>
                                      </p:cBhvr>
                                      <p:to>
                                        <p:strVal val="visible"/>
                                      </p:to>
                                    </p:set>
                                  </p:childTnLst>
                                </p:cTn>
                              </p:par>
                              <p:par>
                                <p:cTn id="740" presetID="1" presetClass="entr" presetSubtype="0" fill="hold" nodeType="withEffect">
                                  <p:stCondLst>
                                    <p:cond delay="0"/>
                                  </p:stCondLst>
                                  <p:childTnLst>
                                    <p:set>
                                      <p:cBhvr>
                                        <p:cTn id="741" dur="1" fill="hold">
                                          <p:stCondLst>
                                            <p:cond delay="0"/>
                                          </p:stCondLst>
                                        </p:cTn>
                                        <p:tgtEl>
                                          <p:spTgt spid="33"/>
                                        </p:tgtEl>
                                        <p:attrNameLst>
                                          <p:attrName>style.visibility</p:attrName>
                                        </p:attrNameLst>
                                      </p:cBhvr>
                                      <p:to>
                                        <p:strVal val="visible"/>
                                      </p:to>
                                    </p:set>
                                  </p:childTnLst>
                                </p:cTn>
                              </p:par>
                              <p:par>
                                <p:cTn id="742" presetID="1" presetClass="entr" presetSubtype="0" fill="hold" grpId="0" nodeType="withEffect">
                                  <p:stCondLst>
                                    <p:cond delay="0"/>
                                  </p:stCondLst>
                                  <p:childTnLst>
                                    <p:set>
                                      <p:cBhvr>
                                        <p:cTn id="743" dur="1" fill="hold">
                                          <p:stCondLst>
                                            <p:cond delay="0"/>
                                          </p:stCondLst>
                                        </p:cTn>
                                        <p:tgtEl>
                                          <p:spTgt spid="25"/>
                                        </p:tgtEl>
                                        <p:attrNameLst>
                                          <p:attrName>style.visibility</p:attrName>
                                        </p:attrNameLst>
                                      </p:cBhvr>
                                      <p:to>
                                        <p:strVal val="visible"/>
                                      </p:to>
                                    </p:set>
                                  </p:childTnLst>
                                </p:cTn>
                              </p:par>
                            </p:childTnLst>
                          </p:cTn>
                        </p:par>
                      </p:childTnLst>
                    </p:cTn>
                  </p:par>
                  <p:par>
                    <p:cTn id="744" fill="hold">
                      <p:stCondLst>
                        <p:cond delay="indefinite"/>
                      </p:stCondLst>
                      <p:childTnLst>
                        <p:par>
                          <p:cTn id="745" fill="hold">
                            <p:stCondLst>
                              <p:cond delay="0"/>
                            </p:stCondLst>
                            <p:childTnLst>
                              <p:par>
                                <p:cTn id="746" presetID="1" presetClass="emph" presetSubtype="1" nodeType="clickEffect">
                                  <p:stCondLst>
                                    <p:cond delay="0"/>
                                  </p:stCondLst>
                                  <p:childTnLst>
                                    <p:set>
                                      <p:cBhvr>
                                        <p:cTn id="747" dur="indefinite"/>
                                        <p:tgtEl>
                                          <p:spTgt spid="25"/>
                                        </p:tgtEl>
                                        <p:attrNameLst>
                                          <p:attrName>fillcolor</p:attrName>
                                        </p:attrNameLst>
                                      </p:cBhvr>
                                      <p:to>
                                        <p:clrVal>
                                          <a:srgbClr val="FFFF00"/>
                                        </p:clrVal>
                                      </p:to>
                                    </p:set>
                                    <p:set>
                                      <p:cBhvr>
                                        <p:cTn id="748" dur="indefinite"/>
                                        <p:tgtEl>
                                          <p:spTgt spid="25"/>
                                        </p:tgtEl>
                                        <p:attrNameLst>
                                          <p:attrName>fill.type</p:attrName>
                                        </p:attrNameLst>
                                      </p:cBhvr>
                                      <p:to>
                                        <p:strVal val="solid"/>
                                      </p:to>
                                    </p:set>
                                    <p:set>
                                      <p:cBhvr>
                                        <p:cTn id="749" dur="indefinite"/>
                                        <p:tgtEl>
                                          <p:spTgt spid="25"/>
                                        </p:tgtEl>
                                        <p:attrNameLst>
                                          <p:attrName>fill.on</p:attrName>
                                        </p:attrNameLst>
                                      </p:cBhvr>
                                      <p:to>
                                        <p:strVal val="true"/>
                                      </p:to>
                                    </p:set>
                                  </p:childTnLst>
                                </p:cTn>
                              </p:par>
                              <p:par>
                                <p:cTn id="750" presetID="1" presetClass="emph" presetSubtype="1" nodeType="withEffect">
                                  <p:stCondLst>
                                    <p:cond delay="0"/>
                                  </p:stCondLst>
                                  <p:childTnLst>
                                    <p:set>
                                      <p:cBhvr>
                                        <p:cTn id="751" dur="indefinite"/>
                                        <p:tgtEl>
                                          <p:spTgt spid="24"/>
                                        </p:tgtEl>
                                        <p:attrNameLst>
                                          <p:attrName>fillcolor</p:attrName>
                                        </p:attrNameLst>
                                      </p:cBhvr>
                                      <p:to>
                                        <p:clrVal>
                                          <a:schemeClr val="bg1"/>
                                        </p:clrVal>
                                      </p:to>
                                    </p:set>
                                    <p:set>
                                      <p:cBhvr>
                                        <p:cTn id="752" dur="indefinite"/>
                                        <p:tgtEl>
                                          <p:spTgt spid="24"/>
                                        </p:tgtEl>
                                        <p:attrNameLst>
                                          <p:attrName>fill.type</p:attrName>
                                        </p:attrNameLst>
                                      </p:cBhvr>
                                      <p:to>
                                        <p:strVal val="solid"/>
                                      </p:to>
                                    </p:set>
                                    <p:set>
                                      <p:cBhvr>
                                        <p:cTn id="753" dur="indefinite"/>
                                        <p:tgtEl>
                                          <p:spTgt spid="24"/>
                                        </p:tgtEl>
                                        <p:attrNameLst>
                                          <p:attrName>fill.on</p:attrName>
                                        </p:attrNameLst>
                                      </p:cBhvr>
                                      <p:to>
                                        <p:strVal val="true"/>
                                      </p:to>
                                    </p:set>
                                  </p:childTnLst>
                                </p:cTn>
                              </p:par>
                              <p:par>
                                <p:cTn id="754" presetID="1" presetClass="exit" presetSubtype="0" fill="hold" nodeType="withEffect">
                                  <p:stCondLst>
                                    <p:cond delay="0"/>
                                  </p:stCondLst>
                                  <p:childTnLst>
                                    <p:set>
                                      <p:cBhvr>
                                        <p:cTn id="755" dur="1" fill="hold">
                                          <p:stCondLst>
                                            <p:cond delay="0"/>
                                          </p:stCondLst>
                                        </p:cTn>
                                        <p:tgtEl>
                                          <p:spTgt spid="119"/>
                                        </p:tgtEl>
                                        <p:attrNameLst>
                                          <p:attrName>style.visibility</p:attrName>
                                        </p:attrNameLst>
                                      </p:cBhvr>
                                      <p:to>
                                        <p:strVal val="hidden"/>
                                      </p:to>
                                    </p:set>
                                  </p:childTnLst>
                                </p:cTn>
                              </p:par>
                              <p:par>
                                <p:cTn id="756" presetID="1" presetClass="exit" presetSubtype="0" fill="hold" nodeType="withEffect">
                                  <p:stCondLst>
                                    <p:cond delay="0"/>
                                  </p:stCondLst>
                                  <p:childTnLst>
                                    <p:set>
                                      <p:cBhvr>
                                        <p:cTn id="757" dur="1" fill="hold">
                                          <p:stCondLst>
                                            <p:cond delay="0"/>
                                          </p:stCondLst>
                                        </p:cTn>
                                        <p:tgtEl>
                                          <p:spTgt spid="118"/>
                                        </p:tgtEl>
                                        <p:attrNameLst>
                                          <p:attrName>style.visibility</p:attrName>
                                        </p:attrNameLst>
                                      </p:cBhvr>
                                      <p:to>
                                        <p:strVal val="hidden"/>
                                      </p:to>
                                    </p:set>
                                  </p:childTnLst>
                                </p:cTn>
                              </p:par>
                              <p:par>
                                <p:cTn id="758" presetID="1" presetClass="exit" presetSubtype="0" fill="hold" nodeType="withEffect">
                                  <p:stCondLst>
                                    <p:cond delay="0"/>
                                  </p:stCondLst>
                                  <p:childTnLst>
                                    <p:set>
                                      <p:cBhvr>
                                        <p:cTn id="759" dur="1" fill="hold">
                                          <p:stCondLst>
                                            <p:cond delay="0"/>
                                          </p:stCondLst>
                                        </p:cTn>
                                        <p:tgtEl>
                                          <p:spTgt spid="121"/>
                                        </p:tgtEl>
                                        <p:attrNameLst>
                                          <p:attrName>style.visibility</p:attrName>
                                        </p:attrNameLst>
                                      </p:cBhvr>
                                      <p:to>
                                        <p:strVal val="hidden"/>
                                      </p:to>
                                    </p:set>
                                  </p:childTnLst>
                                </p:cTn>
                              </p:par>
                              <p:par>
                                <p:cTn id="760" presetID="1" presetClass="exit" presetSubtype="0" fill="hold" nodeType="withEffect">
                                  <p:stCondLst>
                                    <p:cond delay="0"/>
                                  </p:stCondLst>
                                  <p:childTnLst>
                                    <p:set>
                                      <p:cBhvr>
                                        <p:cTn id="761" dur="1" fill="hold">
                                          <p:stCondLst>
                                            <p:cond delay="0"/>
                                          </p:stCondLst>
                                        </p:cTn>
                                        <p:tgtEl>
                                          <p:spTgt spid="120"/>
                                        </p:tgtEl>
                                        <p:attrNameLst>
                                          <p:attrName>style.visibility</p:attrName>
                                        </p:attrNameLst>
                                      </p:cBhvr>
                                      <p:to>
                                        <p:strVal val="hidden"/>
                                      </p:to>
                                    </p:set>
                                  </p:childTnLst>
                                </p:cTn>
                              </p:par>
                              <p:par>
                                <p:cTn id="762" presetID="1" presetClass="exit" presetSubtype="0" fill="hold" grpId="2" nodeType="withEffect">
                                  <p:stCondLst>
                                    <p:cond delay="0"/>
                                  </p:stCondLst>
                                  <p:childTnLst>
                                    <p:set>
                                      <p:cBhvr>
                                        <p:cTn id="763" dur="1" fill="hold">
                                          <p:stCondLst>
                                            <p:cond delay="0"/>
                                          </p:stCondLst>
                                        </p:cTn>
                                        <p:tgtEl>
                                          <p:spTgt spid="113"/>
                                        </p:tgtEl>
                                        <p:attrNameLst>
                                          <p:attrName>style.visibility</p:attrName>
                                        </p:attrNameLst>
                                      </p:cBhvr>
                                      <p:to>
                                        <p:strVal val="hidden"/>
                                      </p:to>
                                    </p:set>
                                  </p:childTnLst>
                                </p:cTn>
                              </p:par>
                              <p:par>
                                <p:cTn id="764" presetID="1" presetClass="exit" presetSubtype="0" fill="hold" nodeType="withEffect">
                                  <p:stCondLst>
                                    <p:cond delay="0"/>
                                  </p:stCondLst>
                                  <p:childTnLst>
                                    <p:set>
                                      <p:cBhvr>
                                        <p:cTn id="765" dur="1" fill="hold">
                                          <p:stCondLst>
                                            <p:cond delay="0"/>
                                          </p:stCondLst>
                                        </p:cTn>
                                        <p:tgtEl>
                                          <p:spTgt spid="114"/>
                                        </p:tgtEl>
                                        <p:attrNameLst>
                                          <p:attrName>style.visibility</p:attrName>
                                        </p:attrNameLst>
                                      </p:cBhvr>
                                      <p:to>
                                        <p:strVal val="hidden"/>
                                      </p:to>
                                    </p:set>
                                  </p:childTnLst>
                                </p:cTn>
                              </p:par>
                              <p:par>
                                <p:cTn id="766" presetID="1" presetClass="exit" presetSubtype="0" fill="hold" grpId="2" nodeType="withEffect">
                                  <p:stCondLst>
                                    <p:cond delay="0"/>
                                  </p:stCondLst>
                                  <p:childTnLst>
                                    <p:set>
                                      <p:cBhvr>
                                        <p:cTn id="767" dur="1" fill="hold">
                                          <p:stCondLst>
                                            <p:cond delay="0"/>
                                          </p:stCondLst>
                                        </p:cTn>
                                        <p:tgtEl>
                                          <p:spTgt spid="112"/>
                                        </p:tgtEl>
                                        <p:attrNameLst>
                                          <p:attrName>style.visibility</p:attrName>
                                        </p:attrNameLst>
                                      </p:cBhvr>
                                      <p:to>
                                        <p:strVal val="hidden"/>
                                      </p:to>
                                    </p:set>
                                  </p:childTnLst>
                                </p:cTn>
                              </p:par>
                              <p:par>
                                <p:cTn id="768" presetID="1" presetClass="entr" presetSubtype="0" fill="hold" grpId="0" nodeType="withEffect">
                                  <p:stCondLst>
                                    <p:cond delay="0"/>
                                  </p:stCondLst>
                                  <p:childTnLst>
                                    <p:set>
                                      <p:cBhvr>
                                        <p:cTn id="769" dur="1" fill="hold">
                                          <p:stCondLst>
                                            <p:cond delay="0"/>
                                          </p:stCondLst>
                                        </p:cTn>
                                        <p:tgtEl>
                                          <p:spTgt spid="110"/>
                                        </p:tgtEl>
                                        <p:attrNameLst>
                                          <p:attrName>style.visibility</p:attrName>
                                        </p:attrNameLst>
                                      </p:cBhvr>
                                      <p:to>
                                        <p:strVal val="visible"/>
                                      </p:to>
                                    </p:set>
                                  </p:childTnLst>
                                </p:cTn>
                              </p:par>
                              <p:par>
                                <p:cTn id="770" presetID="1" presetClass="entr" presetSubtype="0" fill="hold" nodeType="withEffect">
                                  <p:stCondLst>
                                    <p:cond delay="0"/>
                                  </p:stCondLst>
                                  <p:childTnLst>
                                    <p:set>
                                      <p:cBhvr>
                                        <p:cTn id="771" dur="1" fill="hold">
                                          <p:stCondLst>
                                            <p:cond delay="0"/>
                                          </p:stCondLst>
                                        </p:cTn>
                                        <p:tgtEl>
                                          <p:spTgt spid="116"/>
                                        </p:tgtEl>
                                        <p:attrNameLst>
                                          <p:attrName>style.visibility</p:attrName>
                                        </p:attrNameLst>
                                      </p:cBhvr>
                                      <p:to>
                                        <p:strVal val="visible"/>
                                      </p:to>
                                    </p:set>
                                  </p:childTnLst>
                                </p:cTn>
                              </p:par>
                              <p:par>
                                <p:cTn id="772" presetID="1" presetClass="entr" presetSubtype="0" fill="hold" grpId="0" nodeType="withEffect">
                                  <p:stCondLst>
                                    <p:cond delay="0"/>
                                  </p:stCondLst>
                                  <p:childTnLst>
                                    <p:set>
                                      <p:cBhvr>
                                        <p:cTn id="773" dur="1" fill="hold">
                                          <p:stCondLst>
                                            <p:cond delay="0"/>
                                          </p:stCondLst>
                                        </p:cTn>
                                        <p:tgtEl>
                                          <p:spTgt spid="108"/>
                                        </p:tgtEl>
                                        <p:attrNameLst>
                                          <p:attrName>style.visibility</p:attrName>
                                        </p:attrNameLst>
                                      </p:cBhvr>
                                      <p:to>
                                        <p:strVal val="visible"/>
                                      </p:to>
                                    </p:set>
                                  </p:childTnLst>
                                </p:cTn>
                              </p:par>
                            </p:childTnLst>
                          </p:cTn>
                        </p:par>
                      </p:childTnLst>
                    </p:cTn>
                  </p:par>
                  <p:par>
                    <p:cTn id="774" fill="hold">
                      <p:stCondLst>
                        <p:cond delay="indefinite"/>
                      </p:stCondLst>
                      <p:childTnLst>
                        <p:par>
                          <p:cTn id="775" fill="hold">
                            <p:stCondLst>
                              <p:cond delay="0"/>
                            </p:stCondLst>
                            <p:childTnLst>
                              <p:par>
                                <p:cTn id="776" presetID="1" presetClass="exit" presetSubtype="0" fill="hold" grpId="1" nodeType="clickEffect">
                                  <p:stCondLst>
                                    <p:cond delay="0"/>
                                  </p:stCondLst>
                                  <p:childTnLst>
                                    <p:set>
                                      <p:cBhvr>
                                        <p:cTn id="777" dur="1" fill="hold">
                                          <p:stCondLst>
                                            <p:cond delay="0"/>
                                          </p:stCondLst>
                                        </p:cTn>
                                        <p:tgtEl>
                                          <p:spTgt spid="113"/>
                                        </p:tgtEl>
                                        <p:attrNameLst>
                                          <p:attrName>style.visibility</p:attrName>
                                        </p:attrNameLst>
                                      </p:cBhvr>
                                      <p:to>
                                        <p:strVal val="hidden"/>
                                      </p:to>
                                    </p:set>
                                  </p:childTnLst>
                                </p:cTn>
                              </p:par>
                              <p:par>
                                <p:cTn id="778" presetID="1" presetClass="exit" presetSubtype="0" fill="hold" grpId="1" nodeType="withEffect">
                                  <p:stCondLst>
                                    <p:cond delay="0"/>
                                  </p:stCondLst>
                                  <p:childTnLst>
                                    <p:set>
                                      <p:cBhvr>
                                        <p:cTn id="779" dur="1" fill="hold">
                                          <p:stCondLst>
                                            <p:cond delay="0"/>
                                          </p:stCondLst>
                                        </p:cTn>
                                        <p:tgtEl>
                                          <p:spTgt spid="112"/>
                                        </p:tgtEl>
                                        <p:attrNameLst>
                                          <p:attrName>style.visibility</p:attrName>
                                        </p:attrNameLst>
                                      </p:cBhvr>
                                      <p:to>
                                        <p:strVal val="hidden"/>
                                      </p:to>
                                    </p:set>
                                  </p:childTnLst>
                                </p:cTn>
                              </p:par>
                              <p:par>
                                <p:cTn id="780" presetID="1" presetClass="exit" presetSubtype="0" fill="hold" nodeType="withEffect">
                                  <p:stCondLst>
                                    <p:cond delay="0"/>
                                  </p:stCondLst>
                                  <p:childTnLst>
                                    <p:set>
                                      <p:cBhvr>
                                        <p:cTn id="781" dur="1" fill="hold">
                                          <p:stCondLst>
                                            <p:cond delay="0"/>
                                          </p:stCondLst>
                                        </p:cTn>
                                        <p:tgtEl>
                                          <p:spTgt spid="114"/>
                                        </p:tgtEl>
                                        <p:attrNameLst>
                                          <p:attrName>style.visibility</p:attrName>
                                        </p:attrNameLst>
                                      </p:cBhvr>
                                      <p:to>
                                        <p:strVal val="hidden"/>
                                      </p:to>
                                    </p:set>
                                  </p:childTnLst>
                                </p:cTn>
                              </p:par>
                              <p:par>
                                <p:cTn id="782" presetID="1" presetClass="exit" presetSubtype="0" fill="hold" grpId="1" nodeType="withEffect">
                                  <p:stCondLst>
                                    <p:cond delay="0"/>
                                  </p:stCondLst>
                                  <p:childTnLst>
                                    <p:set>
                                      <p:cBhvr>
                                        <p:cTn id="783" dur="1" fill="hold">
                                          <p:stCondLst>
                                            <p:cond delay="0"/>
                                          </p:stCondLst>
                                        </p:cTn>
                                        <p:tgtEl>
                                          <p:spTgt spid="110"/>
                                        </p:tgtEl>
                                        <p:attrNameLst>
                                          <p:attrName>style.visibility</p:attrName>
                                        </p:attrNameLst>
                                      </p:cBhvr>
                                      <p:to>
                                        <p:strVal val="hidden"/>
                                      </p:to>
                                    </p:set>
                                  </p:childTnLst>
                                </p:cTn>
                              </p:par>
                              <p:par>
                                <p:cTn id="784" presetID="1" presetClass="exit" presetSubtype="0" fill="hold" nodeType="withEffect">
                                  <p:stCondLst>
                                    <p:cond delay="0"/>
                                  </p:stCondLst>
                                  <p:childTnLst>
                                    <p:set>
                                      <p:cBhvr>
                                        <p:cTn id="785" dur="1" fill="hold">
                                          <p:stCondLst>
                                            <p:cond delay="0"/>
                                          </p:stCondLst>
                                        </p:cTn>
                                        <p:tgtEl>
                                          <p:spTgt spid="116"/>
                                        </p:tgtEl>
                                        <p:attrNameLst>
                                          <p:attrName>style.visibility</p:attrName>
                                        </p:attrNameLst>
                                      </p:cBhvr>
                                      <p:to>
                                        <p:strVal val="hidden"/>
                                      </p:to>
                                    </p:set>
                                  </p:childTnLst>
                                </p:cTn>
                              </p:par>
                              <p:par>
                                <p:cTn id="786" presetID="1" presetClass="exit" presetSubtype="0" fill="hold" grpId="1" nodeType="withEffect">
                                  <p:stCondLst>
                                    <p:cond delay="0"/>
                                  </p:stCondLst>
                                  <p:childTnLst>
                                    <p:set>
                                      <p:cBhvr>
                                        <p:cTn id="787" dur="1" fill="hold">
                                          <p:stCondLst>
                                            <p:cond delay="0"/>
                                          </p:stCondLst>
                                        </p:cTn>
                                        <p:tgtEl>
                                          <p:spTgt spid="108"/>
                                        </p:tgtEl>
                                        <p:attrNameLst>
                                          <p:attrName>style.visibility</p:attrName>
                                        </p:attrNameLst>
                                      </p:cBhvr>
                                      <p:to>
                                        <p:strVal val="hidden"/>
                                      </p:to>
                                    </p:set>
                                  </p:childTnLst>
                                </p:cTn>
                              </p:par>
                              <p:par>
                                <p:cTn id="788" presetID="1" presetClass="entr" presetSubtype="0" fill="hold" nodeType="withEffect">
                                  <p:stCondLst>
                                    <p:cond delay="0"/>
                                  </p:stCondLst>
                                  <p:childTnLst>
                                    <p:set>
                                      <p:cBhvr>
                                        <p:cTn id="789" dur="1" fill="hold">
                                          <p:stCondLst>
                                            <p:cond delay="0"/>
                                          </p:stCondLst>
                                        </p:cTn>
                                        <p:tgtEl>
                                          <p:spTgt spid="35"/>
                                        </p:tgtEl>
                                        <p:attrNameLst>
                                          <p:attrName>style.visibility</p:attrName>
                                        </p:attrNameLst>
                                      </p:cBhvr>
                                      <p:to>
                                        <p:strVal val="visible"/>
                                      </p:to>
                                    </p:set>
                                  </p:childTnLst>
                                </p:cTn>
                              </p:par>
                              <p:par>
                                <p:cTn id="790" presetID="1" presetClass="entr" presetSubtype="0" fill="hold" grpId="0" nodeType="withEffect">
                                  <p:stCondLst>
                                    <p:cond delay="0"/>
                                  </p:stCondLst>
                                  <p:childTnLst>
                                    <p:set>
                                      <p:cBhvr>
                                        <p:cTn id="791" dur="1" fill="hold">
                                          <p:stCondLst>
                                            <p:cond delay="0"/>
                                          </p:stCondLst>
                                        </p:cTn>
                                        <p:tgtEl>
                                          <p:spTgt spid="36"/>
                                        </p:tgtEl>
                                        <p:attrNameLst>
                                          <p:attrName>style.visibility</p:attrName>
                                        </p:attrNameLst>
                                      </p:cBhvr>
                                      <p:to>
                                        <p:strVal val="visible"/>
                                      </p:to>
                                    </p:set>
                                  </p:childTnLst>
                                </p:cTn>
                              </p:par>
                              <p:par>
                                <p:cTn id="792" presetID="1" presetClass="emph" presetSubtype="1" nodeType="withEffect">
                                  <p:stCondLst>
                                    <p:cond delay="0"/>
                                  </p:stCondLst>
                                  <p:childTnLst>
                                    <p:set>
                                      <p:cBhvr>
                                        <p:cTn id="793" dur="indefinite"/>
                                        <p:tgtEl>
                                          <p:spTgt spid="36"/>
                                        </p:tgtEl>
                                        <p:attrNameLst>
                                          <p:attrName>fillcolor</p:attrName>
                                        </p:attrNameLst>
                                      </p:cBhvr>
                                      <p:to>
                                        <p:clrVal>
                                          <a:srgbClr val="FFFF00"/>
                                        </p:clrVal>
                                      </p:to>
                                    </p:set>
                                    <p:set>
                                      <p:cBhvr>
                                        <p:cTn id="794" dur="indefinite"/>
                                        <p:tgtEl>
                                          <p:spTgt spid="36"/>
                                        </p:tgtEl>
                                        <p:attrNameLst>
                                          <p:attrName>fill.type</p:attrName>
                                        </p:attrNameLst>
                                      </p:cBhvr>
                                      <p:to>
                                        <p:strVal val="solid"/>
                                      </p:to>
                                    </p:set>
                                    <p:set>
                                      <p:cBhvr>
                                        <p:cTn id="795" dur="indefinite"/>
                                        <p:tgtEl>
                                          <p:spTgt spid="36"/>
                                        </p:tgtEl>
                                        <p:attrNameLst>
                                          <p:attrName>fill.on</p:attrName>
                                        </p:attrNameLst>
                                      </p:cBhvr>
                                      <p:to>
                                        <p:strVal val="true"/>
                                      </p:to>
                                    </p:set>
                                  </p:childTnLst>
                                </p:cTn>
                              </p:par>
                              <p:par>
                                <p:cTn id="796" presetID="1" presetClass="emph" presetSubtype="1" nodeType="withEffect">
                                  <p:stCondLst>
                                    <p:cond delay="0"/>
                                  </p:stCondLst>
                                  <p:childTnLst>
                                    <p:set>
                                      <p:cBhvr>
                                        <p:cTn id="797" dur="indefinite"/>
                                        <p:tgtEl>
                                          <p:spTgt spid="25"/>
                                        </p:tgtEl>
                                        <p:attrNameLst>
                                          <p:attrName>fillcolor</p:attrName>
                                        </p:attrNameLst>
                                      </p:cBhvr>
                                      <p:to>
                                        <p:clrVal>
                                          <a:schemeClr val="bg1"/>
                                        </p:clrVal>
                                      </p:to>
                                    </p:set>
                                    <p:set>
                                      <p:cBhvr>
                                        <p:cTn id="798" dur="indefinite"/>
                                        <p:tgtEl>
                                          <p:spTgt spid="25"/>
                                        </p:tgtEl>
                                        <p:attrNameLst>
                                          <p:attrName>fill.type</p:attrName>
                                        </p:attrNameLst>
                                      </p:cBhvr>
                                      <p:to>
                                        <p:strVal val="solid"/>
                                      </p:to>
                                    </p:set>
                                    <p:set>
                                      <p:cBhvr>
                                        <p:cTn id="799" dur="indefinite"/>
                                        <p:tgtEl>
                                          <p:spTgt spid="25"/>
                                        </p:tgtEl>
                                        <p:attrNameLst>
                                          <p:attrName>fill.on</p:attrName>
                                        </p:attrNameLst>
                                      </p:cBhvr>
                                      <p:to>
                                        <p:strVal val="true"/>
                                      </p:to>
                                    </p:set>
                                  </p:childTnLst>
                                </p:cTn>
                              </p:par>
                              <p:par>
                                <p:cTn id="800" presetID="1" presetClass="entr" presetSubtype="0" fill="hold" grpId="0" nodeType="withEffect">
                                  <p:stCondLst>
                                    <p:cond delay="0"/>
                                  </p:stCondLst>
                                  <p:childTnLst>
                                    <p:set>
                                      <p:cBhvr>
                                        <p:cTn id="801" dur="1" fill="hold">
                                          <p:stCondLst>
                                            <p:cond delay="0"/>
                                          </p:stCondLst>
                                        </p:cTn>
                                        <p:tgtEl>
                                          <p:spTgt spid="111"/>
                                        </p:tgtEl>
                                        <p:attrNameLst>
                                          <p:attrName>style.visibility</p:attrName>
                                        </p:attrNameLst>
                                      </p:cBhvr>
                                      <p:to>
                                        <p:strVal val="visible"/>
                                      </p:to>
                                    </p:set>
                                  </p:childTnLst>
                                </p:cTn>
                              </p:par>
                              <p:par>
                                <p:cTn id="802" presetID="1" presetClass="entr" presetSubtype="0" fill="hold" grpId="0" nodeType="withEffect">
                                  <p:stCondLst>
                                    <p:cond delay="0"/>
                                  </p:stCondLst>
                                  <p:childTnLst>
                                    <p:set>
                                      <p:cBhvr>
                                        <p:cTn id="803" dur="1" fill="hold">
                                          <p:stCondLst>
                                            <p:cond delay="0"/>
                                          </p:stCondLst>
                                        </p:cTn>
                                        <p:tgtEl>
                                          <p:spTgt spid="109"/>
                                        </p:tgtEl>
                                        <p:attrNameLst>
                                          <p:attrName>style.visibility</p:attrName>
                                        </p:attrNameLst>
                                      </p:cBhvr>
                                      <p:to>
                                        <p:strVal val="visible"/>
                                      </p:to>
                                    </p:set>
                                  </p:childTnLst>
                                </p:cTn>
                              </p:par>
                              <p:par>
                                <p:cTn id="804" presetID="1" presetClass="entr" presetSubtype="0" fill="hold" nodeType="withEffect">
                                  <p:stCondLst>
                                    <p:cond delay="0"/>
                                  </p:stCondLst>
                                  <p:childTnLst>
                                    <p:set>
                                      <p:cBhvr>
                                        <p:cTn id="805" dur="1" fill="hold">
                                          <p:stCondLst>
                                            <p:cond delay="0"/>
                                          </p:stCondLst>
                                        </p:cTn>
                                        <p:tgtEl>
                                          <p:spTgt spid="12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42" grpId="0"/>
      <p:bldP spid="51" grpId="0" animBg="1"/>
      <p:bldP spid="51" grpId="1"/>
      <p:bldP spid="52" grpId="0" animBg="1"/>
      <p:bldP spid="52" grpId="1"/>
      <p:bldP spid="64" grpId="0" build="allAtOnce"/>
      <p:bldP spid="65" grpId="0" build="allAtOnce"/>
      <p:bldP spid="75" grpId="0" animBg="1"/>
      <p:bldP spid="82" grpId="0" build="allAtOnce"/>
      <p:bldP spid="89" grpId="0" animBg="1"/>
      <p:bldP spid="89" grpId="1"/>
      <p:bldP spid="37" grpId="0" animBg="1"/>
      <p:bldP spid="40" grpId="0" animBg="1"/>
      <p:bldP spid="41" grpId="0" animBg="1"/>
      <p:bldP spid="45" grpId="0"/>
      <p:bldP spid="47" grpId="0"/>
      <p:bldP spid="49" grpId="0"/>
      <p:bldP spid="55" grpId="0"/>
      <p:bldP spid="56" grpId="0" animBg="1"/>
      <p:bldP spid="56" grpId="1"/>
      <p:bldP spid="59" grpId="0" build="allAtOnce"/>
      <p:bldP spid="2" grpId="0" build="allAtOnce"/>
      <p:bldP spid="2" grpId="1" build="allAtOnce"/>
      <p:bldP spid="7" grpId="0" animBg="1"/>
      <p:bldP spid="7" grpId="1"/>
      <p:bldP spid="7" grpId="2"/>
      <p:bldP spid="12" grpId="0"/>
      <p:bldP spid="12" grpId="1"/>
      <p:bldP spid="13" grpId="0"/>
      <p:bldP spid="13" grpId="1"/>
      <p:bldP spid="19" grpId="0" build="allAtOnce"/>
      <p:bldP spid="20" grpId="0" animBg="1"/>
      <p:bldP spid="21" grpId="0" animBg="1"/>
      <p:bldP spid="23" grpId="0" animBg="1"/>
      <p:bldP spid="24" grpId="0" animBg="1"/>
      <p:bldP spid="25" grpId="0" animBg="1"/>
      <p:bldP spid="28" grpId="0"/>
      <p:bldP spid="30" grpId="0"/>
      <p:bldP spid="32" grpId="0"/>
      <p:bldP spid="34" grpId="0"/>
      <p:bldP spid="36" grpId="0" animBg="1"/>
      <p:bldP spid="94" grpId="0" build="allAtOnce"/>
      <p:bldP spid="95" grpId="0" animBg="1"/>
      <p:bldP spid="98" grpId="0"/>
      <p:bldP spid="98" grpId="1"/>
      <p:bldP spid="99" grpId="0" build="allAtOnce"/>
      <p:bldP spid="108" grpId="0"/>
      <p:bldP spid="108" grpId="1"/>
      <p:bldP spid="109" grpId="0"/>
      <p:bldP spid="110" grpId="0"/>
      <p:bldP spid="110" grpId="1"/>
      <p:bldP spid="111" grpId="0"/>
      <p:bldP spid="112" grpId="0"/>
      <p:bldP spid="112" grpId="1"/>
      <p:bldP spid="112" grpId="2"/>
      <p:bldP spid="113" grpId="0"/>
      <p:bldP spid="113" grpId="1"/>
      <p:bldP spid="113" grpId="2"/>
      <p:bldP spid="115" grpId="0"/>
      <p:bldP spid="115" grpId="1"/>
      <p:bldP spid="117"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8FA8D49E-1D52-5B5C-7210-02913401C1D9}"/>
              </a:ext>
            </a:extLst>
          </p:cNvPr>
          <p:cNvSpPr>
            <a:spLocks noGrp="1"/>
          </p:cNvSpPr>
          <p:nvPr>
            <p:ph type="dt" sz="half" idx="10"/>
          </p:nvPr>
        </p:nvSpPr>
        <p:spPr/>
        <p:txBody>
          <a:bodyPr/>
          <a:lstStyle/>
          <a:p>
            <a:r>
              <a:rPr lang="en-US" dirty="0"/>
              <a:t>29 May 2024</a:t>
            </a:r>
          </a:p>
        </p:txBody>
      </p:sp>
      <p:sp>
        <p:nvSpPr>
          <p:cNvPr id="6" name="Footer Placeholder 5">
            <a:extLst>
              <a:ext uri="{FF2B5EF4-FFF2-40B4-BE49-F238E27FC236}">
                <a16:creationId xmlns:a16="http://schemas.microsoft.com/office/drawing/2014/main" id="{0C57EB4A-8184-6ECF-5FD8-05B81614FCA0}"/>
              </a:ext>
            </a:extLst>
          </p:cNvPr>
          <p:cNvSpPr>
            <a:spLocks noGrp="1"/>
          </p:cNvSpPr>
          <p:nvPr>
            <p:ph type="ftr" sz="quarter" idx="11"/>
          </p:nvPr>
        </p:nvSpPr>
        <p:spPr/>
        <p:txBody>
          <a:bodyPr/>
          <a:lstStyle/>
          <a:p>
            <a:r>
              <a:rPr lang="en-US" dirty="0"/>
              <a:t>Tiziano Baroncelli | </a:t>
            </a:r>
            <a:r>
              <a:rPr lang="en-GB" dirty="0"/>
              <a:t>Engineering Development of the DarkSide 20k AAr Cryogenic System</a:t>
            </a:r>
            <a:endParaRPr lang="en-US" dirty="0"/>
          </a:p>
        </p:txBody>
      </p:sp>
      <p:sp>
        <p:nvSpPr>
          <p:cNvPr id="7" name="Slide Number Placeholder 6">
            <a:extLst>
              <a:ext uri="{FF2B5EF4-FFF2-40B4-BE49-F238E27FC236}">
                <a16:creationId xmlns:a16="http://schemas.microsoft.com/office/drawing/2014/main" id="{D520C4DF-2B38-8CCC-0C9A-D8E1D9517AA7}"/>
              </a:ext>
            </a:extLst>
          </p:cNvPr>
          <p:cNvSpPr>
            <a:spLocks noGrp="1"/>
          </p:cNvSpPr>
          <p:nvPr>
            <p:ph type="sldNum" sz="quarter" idx="12"/>
          </p:nvPr>
        </p:nvSpPr>
        <p:spPr/>
        <p:txBody>
          <a:bodyPr/>
          <a:lstStyle/>
          <a:p>
            <a:fld id="{36B5EA5A-BC32-A742-B11B-8E7414D5B535}" type="slidenum">
              <a:rPr lang="en-US" smtClean="0"/>
              <a:pPr/>
              <a:t>9</a:t>
            </a:fld>
            <a:endParaRPr lang="en-US" dirty="0"/>
          </a:p>
        </p:txBody>
      </p:sp>
      <p:sp>
        <p:nvSpPr>
          <p:cNvPr id="4" name="Title 6">
            <a:extLst>
              <a:ext uri="{FF2B5EF4-FFF2-40B4-BE49-F238E27FC236}">
                <a16:creationId xmlns:a16="http://schemas.microsoft.com/office/drawing/2014/main" id="{35EE3CFA-9391-5A41-A337-B54FA9F497FE}"/>
              </a:ext>
            </a:extLst>
          </p:cNvPr>
          <p:cNvSpPr txBox="1">
            <a:spLocks/>
          </p:cNvSpPr>
          <p:nvPr/>
        </p:nvSpPr>
        <p:spPr>
          <a:xfrm>
            <a:off x="407202" y="120903"/>
            <a:ext cx="10888661" cy="510656"/>
          </a:xfrm>
          <a:prstGeom prst="rect">
            <a:avLst/>
          </a:prstGeom>
          <a:solidFill>
            <a:schemeClr val="bg1"/>
          </a:solidFill>
        </p:spPr>
        <p:txBody>
          <a:bodyPr vert="horz" lIns="0" tIns="0" rIns="0" bIns="0" rtlCol="0" anchor="t" anchorCtr="0">
            <a:noAutofit/>
          </a:bodyPr>
          <a:lst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a:lstStyle>
          <a:p>
            <a:r>
              <a:rPr lang="en-US" sz="2800" dirty="0"/>
              <a:t>3. AAr cryogenics – status</a:t>
            </a:r>
            <a:endParaRPr lang="en-GB" sz="2800" u="sng" dirty="0"/>
          </a:p>
        </p:txBody>
      </p:sp>
      <p:pic>
        <p:nvPicPr>
          <p:cNvPr id="9" name="Picture 8">
            <a:extLst>
              <a:ext uri="{FF2B5EF4-FFF2-40B4-BE49-F238E27FC236}">
                <a16:creationId xmlns:a16="http://schemas.microsoft.com/office/drawing/2014/main" id="{AB2CB086-53EC-1D85-D2BB-C70359BA20ED}"/>
              </a:ext>
            </a:extLst>
          </p:cNvPr>
          <p:cNvPicPr>
            <a:picLocks noChangeAspect="1"/>
          </p:cNvPicPr>
          <p:nvPr/>
        </p:nvPicPr>
        <p:blipFill>
          <a:blip r:embed="rId2"/>
          <a:stretch>
            <a:fillRect/>
          </a:stretch>
        </p:blipFill>
        <p:spPr>
          <a:xfrm>
            <a:off x="2457449" y="631559"/>
            <a:ext cx="7956071" cy="5526296"/>
          </a:xfrm>
          <a:prstGeom prst="rect">
            <a:avLst/>
          </a:prstGeom>
        </p:spPr>
      </p:pic>
      <p:sp>
        <p:nvSpPr>
          <p:cNvPr id="10" name="Rectangle 9">
            <a:extLst>
              <a:ext uri="{FF2B5EF4-FFF2-40B4-BE49-F238E27FC236}">
                <a16:creationId xmlns:a16="http://schemas.microsoft.com/office/drawing/2014/main" id="{4758C136-272C-82BB-84F0-FE5B452C3313}"/>
              </a:ext>
            </a:extLst>
          </p:cNvPr>
          <p:cNvSpPr/>
          <p:nvPr/>
        </p:nvSpPr>
        <p:spPr>
          <a:xfrm>
            <a:off x="495300" y="700145"/>
            <a:ext cx="8467725" cy="1502041"/>
          </a:xfrm>
          <a:prstGeom prst="rect">
            <a:avLst/>
          </a:prstGeom>
          <a:noFill/>
          <a:ln w="19050">
            <a:solidFill>
              <a:schemeClr val="tx1"/>
            </a:solidFill>
            <a:prstDash val="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2" name="Rectangle 11">
            <a:extLst>
              <a:ext uri="{FF2B5EF4-FFF2-40B4-BE49-F238E27FC236}">
                <a16:creationId xmlns:a16="http://schemas.microsoft.com/office/drawing/2014/main" id="{42BA8DB6-0FBC-EF5A-3B8C-EC1C62A47966}"/>
              </a:ext>
            </a:extLst>
          </p:cNvPr>
          <p:cNvSpPr/>
          <p:nvPr/>
        </p:nvSpPr>
        <p:spPr>
          <a:xfrm>
            <a:off x="495300" y="2301258"/>
            <a:ext cx="8867775" cy="1502041"/>
          </a:xfrm>
          <a:prstGeom prst="rect">
            <a:avLst/>
          </a:prstGeom>
          <a:noFill/>
          <a:ln w="19050">
            <a:solidFill>
              <a:schemeClr val="tx1"/>
            </a:solidFill>
            <a:prstDash val="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3" name="Rectangle 12">
            <a:extLst>
              <a:ext uri="{FF2B5EF4-FFF2-40B4-BE49-F238E27FC236}">
                <a16:creationId xmlns:a16="http://schemas.microsoft.com/office/drawing/2014/main" id="{AD0DC50C-F5BE-207B-9C17-831869DD0786}"/>
              </a:ext>
            </a:extLst>
          </p:cNvPr>
          <p:cNvSpPr/>
          <p:nvPr/>
        </p:nvSpPr>
        <p:spPr>
          <a:xfrm>
            <a:off x="495299" y="3928579"/>
            <a:ext cx="9782176" cy="1502041"/>
          </a:xfrm>
          <a:prstGeom prst="rect">
            <a:avLst/>
          </a:prstGeom>
          <a:noFill/>
          <a:ln w="19050">
            <a:solidFill>
              <a:schemeClr val="tx1"/>
            </a:solidFill>
            <a:prstDash val="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4" name="Rectangle 13">
            <a:extLst>
              <a:ext uri="{FF2B5EF4-FFF2-40B4-BE49-F238E27FC236}">
                <a16:creationId xmlns:a16="http://schemas.microsoft.com/office/drawing/2014/main" id="{1B7641A7-03D6-ECFB-82DD-40E53FA64BBD}"/>
              </a:ext>
            </a:extLst>
          </p:cNvPr>
          <p:cNvSpPr/>
          <p:nvPr/>
        </p:nvSpPr>
        <p:spPr>
          <a:xfrm>
            <a:off x="495299" y="5519171"/>
            <a:ext cx="9058276" cy="365126"/>
          </a:xfrm>
          <a:prstGeom prst="rect">
            <a:avLst/>
          </a:prstGeom>
          <a:noFill/>
          <a:ln w="19050">
            <a:solidFill>
              <a:schemeClr val="tx1"/>
            </a:solidFill>
            <a:prstDash val="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5" name="TextBox 14">
            <a:extLst>
              <a:ext uri="{FF2B5EF4-FFF2-40B4-BE49-F238E27FC236}">
                <a16:creationId xmlns:a16="http://schemas.microsoft.com/office/drawing/2014/main" id="{D9166AAD-998F-0385-7D2E-D962945786F7}"/>
              </a:ext>
            </a:extLst>
          </p:cNvPr>
          <p:cNvSpPr txBox="1"/>
          <p:nvPr/>
        </p:nvSpPr>
        <p:spPr>
          <a:xfrm>
            <a:off x="762001" y="1204195"/>
            <a:ext cx="1581150" cy="492443"/>
          </a:xfrm>
          <a:prstGeom prst="rect">
            <a:avLst/>
          </a:prstGeom>
          <a:noFill/>
        </p:spPr>
        <p:txBody>
          <a:bodyPr wrap="square" lIns="0" tIns="0" rIns="0" bIns="0" rtlCol="0">
            <a:spAutoFit/>
          </a:bodyPr>
          <a:lstStyle/>
          <a:p>
            <a:pPr algn="ctr"/>
            <a:r>
              <a:rPr lang="it-IT" sz="1600" dirty="0"/>
              <a:t>VALVE BOXES LOT 1</a:t>
            </a:r>
            <a:endParaRPr lang="en-GB" sz="1600" dirty="0"/>
          </a:p>
        </p:txBody>
      </p:sp>
      <p:sp>
        <p:nvSpPr>
          <p:cNvPr id="16" name="TextBox 15">
            <a:extLst>
              <a:ext uri="{FF2B5EF4-FFF2-40B4-BE49-F238E27FC236}">
                <a16:creationId xmlns:a16="http://schemas.microsoft.com/office/drawing/2014/main" id="{60678FC0-E121-518C-2BCA-30FE312D11F9}"/>
              </a:ext>
            </a:extLst>
          </p:cNvPr>
          <p:cNvSpPr txBox="1"/>
          <p:nvPr/>
        </p:nvSpPr>
        <p:spPr>
          <a:xfrm>
            <a:off x="762001" y="2806056"/>
            <a:ext cx="1581150" cy="492443"/>
          </a:xfrm>
          <a:prstGeom prst="rect">
            <a:avLst/>
          </a:prstGeom>
          <a:noFill/>
        </p:spPr>
        <p:txBody>
          <a:bodyPr wrap="square" lIns="0" tIns="0" rIns="0" bIns="0" rtlCol="0">
            <a:spAutoFit/>
          </a:bodyPr>
          <a:lstStyle/>
          <a:p>
            <a:pPr algn="ctr"/>
            <a:r>
              <a:rPr lang="it-IT" sz="1600" dirty="0"/>
              <a:t>VALVE BOXES LOT 2</a:t>
            </a:r>
            <a:endParaRPr lang="en-GB" sz="1600" dirty="0"/>
          </a:p>
        </p:txBody>
      </p:sp>
      <p:sp>
        <p:nvSpPr>
          <p:cNvPr id="17" name="TextBox 16">
            <a:extLst>
              <a:ext uri="{FF2B5EF4-FFF2-40B4-BE49-F238E27FC236}">
                <a16:creationId xmlns:a16="http://schemas.microsoft.com/office/drawing/2014/main" id="{F4869F2F-F815-F7C0-403F-C588ED33CF40}"/>
              </a:ext>
            </a:extLst>
          </p:cNvPr>
          <p:cNvSpPr txBox="1"/>
          <p:nvPr/>
        </p:nvSpPr>
        <p:spPr>
          <a:xfrm>
            <a:off x="762001" y="4433377"/>
            <a:ext cx="1581150" cy="492443"/>
          </a:xfrm>
          <a:prstGeom prst="rect">
            <a:avLst/>
          </a:prstGeom>
          <a:noFill/>
        </p:spPr>
        <p:txBody>
          <a:bodyPr wrap="square" lIns="0" tIns="0" rIns="0" bIns="0" rtlCol="0">
            <a:spAutoFit/>
          </a:bodyPr>
          <a:lstStyle/>
          <a:p>
            <a:pPr algn="ctr"/>
            <a:r>
              <a:rPr lang="it-IT" sz="1600" dirty="0"/>
              <a:t>VALVE BOXES LOT 3</a:t>
            </a:r>
            <a:endParaRPr lang="en-GB" sz="1600" dirty="0"/>
          </a:p>
        </p:txBody>
      </p:sp>
      <p:sp>
        <p:nvSpPr>
          <p:cNvPr id="18" name="TextBox 17">
            <a:extLst>
              <a:ext uri="{FF2B5EF4-FFF2-40B4-BE49-F238E27FC236}">
                <a16:creationId xmlns:a16="http://schemas.microsoft.com/office/drawing/2014/main" id="{37436B77-3964-3F2B-639B-F29E67594151}"/>
              </a:ext>
            </a:extLst>
          </p:cNvPr>
          <p:cNvSpPr txBox="1"/>
          <p:nvPr/>
        </p:nvSpPr>
        <p:spPr>
          <a:xfrm>
            <a:off x="762001" y="5608635"/>
            <a:ext cx="1581150" cy="184666"/>
          </a:xfrm>
          <a:prstGeom prst="rect">
            <a:avLst/>
          </a:prstGeom>
          <a:noFill/>
        </p:spPr>
        <p:txBody>
          <a:bodyPr wrap="square" lIns="0" tIns="0" rIns="0" bIns="0" rtlCol="0">
            <a:spAutoFit/>
          </a:bodyPr>
          <a:lstStyle/>
          <a:p>
            <a:pPr algn="ctr"/>
            <a:r>
              <a:rPr lang="it-IT" sz="1200" dirty="0"/>
              <a:t>TRANSFER LINES</a:t>
            </a:r>
            <a:endParaRPr lang="en-GB" sz="1200" dirty="0"/>
          </a:p>
        </p:txBody>
      </p:sp>
      <p:sp>
        <p:nvSpPr>
          <p:cNvPr id="19" name="TextBox 18">
            <a:extLst>
              <a:ext uri="{FF2B5EF4-FFF2-40B4-BE49-F238E27FC236}">
                <a16:creationId xmlns:a16="http://schemas.microsoft.com/office/drawing/2014/main" id="{A433EB04-7BBA-760B-C287-E70F0990C473}"/>
              </a:ext>
            </a:extLst>
          </p:cNvPr>
          <p:cNvSpPr txBox="1"/>
          <p:nvPr/>
        </p:nvSpPr>
        <p:spPr>
          <a:xfrm>
            <a:off x="10668559" y="631559"/>
            <a:ext cx="1254607" cy="430887"/>
          </a:xfrm>
          <a:prstGeom prst="rect">
            <a:avLst/>
          </a:prstGeom>
          <a:solidFill>
            <a:schemeClr val="accent6">
              <a:lumMod val="20000"/>
              <a:lumOff val="80000"/>
            </a:schemeClr>
          </a:solidFill>
          <a:ln>
            <a:solidFill>
              <a:srgbClr val="000000"/>
            </a:solidFill>
          </a:ln>
        </p:spPr>
        <p:txBody>
          <a:bodyPr wrap="square" lIns="0" tIns="0" rIns="0" bIns="0" rtlCol="0">
            <a:spAutoFit/>
          </a:bodyPr>
          <a:lstStyle/>
          <a:p>
            <a:pPr algn="ctr"/>
            <a:r>
              <a:rPr lang="it-IT" sz="1400" dirty="0">
                <a:solidFill>
                  <a:srgbClr val="000000"/>
                </a:solidFill>
              </a:rPr>
              <a:t>Preliminary design</a:t>
            </a:r>
            <a:endParaRPr lang="en-GB" sz="1400" dirty="0">
              <a:solidFill>
                <a:srgbClr val="000000"/>
              </a:solidFill>
            </a:endParaRPr>
          </a:p>
        </p:txBody>
      </p:sp>
      <p:sp>
        <p:nvSpPr>
          <p:cNvPr id="20" name="TextBox 19">
            <a:extLst>
              <a:ext uri="{FF2B5EF4-FFF2-40B4-BE49-F238E27FC236}">
                <a16:creationId xmlns:a16="http://schemas.microsoft.com/office/drawing/2014/main" id="{E4870868-C5E9-13AC-E02E-D51D3F7935CD}"/>
              </a:ext>
            </a:extLst>
          </p:cNvPr>
          <p:cNvSpPr txBox="1"/>
          <p:nvPr/>
        </p:nvSpPr>
        <p:spPr>
          <a:xfrm>
            <a:off x="10668559" y="1265751"/>
            <a:ext cx="1254607" cy="430887"/>
          </a:xfrm>
          <a:prstGeom prst="rect">
            <a:avLst/>
          </a:prstGeom>
          <a:solidFill>
            <a:srgbClr val="92D050"/>
          </a:solidFill>
          <a:ln>
            <a:solidFill>
              <a:srgbClr val="000000"/>
            </a:solidFill>
          </a:ln>
        </p:spPr>
        <p:txBody>
          <a:bodyPr wrap="square" lIns="0" tIns="0" rIns="0" bIns="0" rtlCol="0">
            <a:spAutoFit/>
          </a:bodyPr>
          <a:lstStyle/>
          <a:p>
            <a:pPr algn="ctr"/>
            <a:r>
              <a:rPr lang="it-IT" sz="1400" dirty="0">
                <a:solidFill>
                  <a:srgbClr val="000000"/>
                </a:solidFill>
              </a:rPr>
              <a:t>Final </a:t>
            </a:r>
            <a:br>
              <a:rPr lang="it-IT" sz="1400" dirty="0">
                <a:solidFill>
                  <a:srgbClr val="000000"/>
                </a:solidFill>
              </a:rPr>
            </a:br>
            <a:r>
              <a:rPr lang="it-IT" sz="1400" dirty="0">
                <a:solidFill>
                  <a:srgbClr val="000000"/>
                </a:solidFill>
              </a:rPr>
              <a:t>design</a:t>
            </a:r>
            <a:endParaRPr lang="en-GB" sz="1400" dirty="0">
              <a:solidFill>
                <a:srgbClr val="000000"/>
              </a:solidFill>
            </a:endParaRPr>
          </a:p>
        </p:txBody>
      </p:sp>
      <p:sp>
        <p:nvSpPr>
          <p:cNvPr id="21" name="TextBox 20">
            <a:extLst>
              <a:ext uri="{FF2B5EF4-FFF2-40B4-BE49-F238E27FC236}">
                <a16:creationId xmlns:a16="http://schemas.microsoft.com/office/drawing/2014/main" id="{44C535E8-A3A6-5998-6551-108576E63ACC}"/>
              </a:ext>
            </a:extLst>
          </p:cNvPr>
          <p:cNvSpPr txBox="1"/>
          <p:nvPr/>
        </p:nvSpPr>
        <p:spPr>
          <a:xfrm>
            <a:off x="10668559" y="1899943"/>
            <a:ext cx="1254607" cy="430887"/>
          </a:xfrm>
          <a:prstGeom prst="rect">
            <a:avLst/>
          </a:prstGeom>
          <a:solidFill>
            <a:srgbClr val="FFC000"/>
          </a:solidFill>
          <a:ln>
            <a:solidFill>
              <a:srgbClr val="000000"/>
            </a:solidFill>
          </a:ln>
        </p:spPr>
        <p:txBody>
          <a:bodyPr wrap="square" lIns="0" tIns="0" rIns="0" bIns="0" rtlCol="0">
            <a:spAutoFit/>
          </a:bodyPr>
          <a:lstStyle/>
          <a:p>
            <a:pPr algn="ctr"/>
            <a:r>
              <a:rPr lang="it-IT" sz="1400" dirty="0">
                <a:solidFill>
                  <a:srgbClr val="000000"/>
                </a:solidFill>
              </a:rPr>
              <a:t>Material procurement</a:t>
            </a:r>
            <a:endParaRPr lang="en-GB" sz="1400" dirty="0">
              <a:solidFill>
                <a:srgbClr val="000000"/>
              </a:solidFill>
            </a:endParaRPr>
          </a:p>
        </p:txBody>
      </p:sp>
      <p:sp>
        <p:nvSpPr>
          <p:cNvPr id="22" name="TextBox 21">
            <a:extLst>
              <a:ext uri="{FF2B5EF4-FFF2-40B4-BE49-F238E27FC236}">
                <a16:creationId xmlns:a16="http://schemas.microsoft.com/office/drawing/2014/main" id="{4981057A-0237-5362-B310-D0B9988015EC}"/>
              </a:ext>
            </a:extLst>
          </p:cNvPr>
          <p:cNvSpPr txBox="1"/>
          <p:nvPr/>
        </p:nvSpPr>
        <p:spPr>
          <a:xfrm>
            <a:off x="10668559" y="2534135"/>
            <a:ext cx="1254607" cy="430887"/>
          </a:xfrm>
          <a:prstGeom prst="rect">
            <a:avLst/>
          </a:prstGeom>
          <a:solidFill>
            <a:srgbClr val="FF6969"/>
          </a:solidFill>
          <a:ln>
            <a:solidFill>
              <a:srgbClr val="000000"/>
            </a:solidFill>
          </a:ln>
        </p:spPr>
        <p:txBody>
          <a:bodyPr wrap="square" lIns="0" tIns="0" rIns="0" bIns="0" rtlCol="0">
            <a:spAutoFit/>
          </a:bodyPr>
          <a:lstStyle/>
          <a:p>
            <a:pPr algn="ctr"/>
            <a:r>
              <a:rPr lang="it-IT" sz="1400" dirty="0">
                <a:solidFill>
                  <a:srgbClr val="000000"/>
                </a:solidFill>
              </a:rPr>
              <a:t>Fabrication activities</a:t>
            </a:r>
            <a:endParaRPr lang="en-GB" sz="1400" dirty="0">
              <a:solidFill>
                <a:srgbClr val="000000"/>
              </a:solidFill>
            </a:endParaRPr>
          </a:p>
        </p:txBody>
      </p:sp>
      <p:cxnSp>
        <p:nvCxnSpPr>
          <p:cNvPr id="24" name="Straight Arrow Connector 23">
            <a:extLst>
              <a:ext uri="{FF2B5EF4-FFF2-40B4-BE49-F238E27FC236}">
                <a16:creationId xmlns:a16="http://schemas.microsoft.com/office/drawing/2014/main" id="{9C51D9D2-D2CA-26BC-C407-536CA62F72DF}"/>
              </a:ext>
            </a:extLst>
          </p:cNvPr>
          <p:cNvCxnSpPr>
            <a:cxnSpLocks/>
          </p:cNvCxnSpPr>
          <p:nvPr/>
        </p:nvCxnSpPr>
        <p:spPr>
          <a:xfrm flipV="1">
            <a:off x="8730565" y="526622"/>
            <a:ext cx="0" cy="4876800"/>
          </a:xfrm>
          <a:prstGeom prst="straightConnector1">
            <a:avLst/>
          </a:prstGeom>
          <a:ln w="19050">
            <a:solidFill>
              <a:schemeClr val="bg1">
                <a:lumMod val="50000"/>
              </a:schemeClr>
            </a:solidFill>
            <a:prstDash val="lgDashDotDot"/>
            <a:tailEnd type="triangle"/>
          </a:ln>
        </p:spPr>
        <p:style>
          <a:lnRef idx="1">
            <a:schemeClr val="accent1"/>
          </a:lnRef>
          <a:fillRef idx="0">
            <a:schemeClr val="accent1"/>
          </a:fillRef>
          <a:effectRef idx="0">
            <a:schemeClr val="accent1"/>
          </a:effectRef>
          <a:fontRef idx="minor">
            <a:schemeClr val="tx1"/>
          </a:fontRef>
        </p:style>
      </p:cxnSp>
      <p:sp>
        <p:nvSpPr>
          <p:cNvPr id="26" name="TextBox 25">
            <a:extLst>
              <a:ext uri="{FF2B5EF4-FFF2-40B4-BE49-F238E27FC236}">
                <a16:creationId xmlns:a16="http://schemas.microsoft.com/office/drawing/2014/main" id="{7FD07D14-B791-BA94-9238-4F39AB796081}"/>
              </a:ext>
            </a:extLst>
          </p:cNvPr>
          <p:cNvSpPr txBox="1"/>
          <p:nvPr/>
        </p:nvSpPr>
        <p:spPr>
          <a:xfrm>
            <a:off x="8108468" y="232297"/>
            <a:ext cx="1254607" cy="215444"/>
          </a:xfrm>
          <a:prstGeom prst="rect">
            <a:avLst/>
          </a:prstGeom>
          <a:noFill/>
          <a:ln>
            <a:noFill/>
          </a:ln>
        </p:spPr>
        <p:txBody>
          <a:bodyPr wrap="square" lIns="0" tIns="0" rIns="0" bIns="0" rtlCol="0">
            <a:spAutoFit/>
          </a:bodyPr>
          <a:lstStyle/>
          <a:p>
            <a:pPr algn="ctr"/>
            <a:r>
              <a:rPr lang="it-IT" sz="1400" b="1" dirty="0">
                <a:solidFill>
                  <a:schemeClr val="bg1">
                    <a:lumMod val="50000"/>
                  </a:schemeClr>
                </a:solidFill>
              </a:rPr>
              <a:t>TODAY</a:t>
            </a:r>
            <a:endParaRPr lang="en-GB" sz="1400" b="1" dirty="0">
              <a:solidFill>
                <a:schemeClr val="bg1">
                  <a:lumMod val="50000"/>
                </a:schemeClr>
              </a:solidFill>
            </a:endParaRPr>
          </a:p>
        </p:txBody>
      </p:sp>
      <p:sp>
        <p:nvSpPr>
          <p:cNvPr id="28" name="TextBox 27">
            <a:extLst>
              <a:ext uri="{FF2B5EF4-FFF2-40B4-BE49-F238E27FC236}">
                <a16:creationId xmlns:a16="http://schemas.microsoft.com/office/drawing/2014/main" id="{2893E6A6-D4BA-270A-E8AA-CFE6398C5D08}"/>
              </a:ext>
            </a:extLst>
          </p:cNvPr>
          <p:cNvSpPr txBox="1"/>
          <p:nvPr/>
        </p:nvSpPr>
        <p:spPr>
          <a:xfrm>
            <a:off x="407202" y="5884297"/>
            <a:ext cx="2134231" cy="461665"/>
          </a:xfrm>
          <a:prstGeom prst="rect">
            <a:avLst/>
          </a:prstGeom>
          <a:noFill/>
        </p:spPr>
        <p:txBody>
          <a:bodyPr wrap="square">
            <a:spAutoFit/>
          </a:bodyPr>
          <a:lstStyle/>
          <a:p>
            <a:pPr algn="ctr"/>
            <a:r>
              <a:rPr lang="en-US" sz="1200" i="1" dirty="0">
                <a:solidFill>
                  <a:srgbClr val="000000"/>
                </a:solidFill>
              </a:rPr>
              <a:t>Fig. 3.1 – AAr system contract – Gantt chart</a:t>
            </a:r>
            <a:endParaRPr lang="en-GB" sz="1200" i="1" dirty="0">
              <a:solidFill>
                <a:srgbClr val="000000"/>
              </a:solidFill>
            </a:endParaRPr>
          </a:p>
        </p:txBody>
      </p:sp>
    </p:spTree>
    <p:extLst>
      <p:ext uri="{BB962C8B-B14F-4D97-AF65-F5344CB8AC3E}">
        <p14:creationId xmlns:p14="http://schemas.microsoft.com/office/powerpoint/2010/main" val="5865760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0"/>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6"/>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2"/>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7"/>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3"/>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18"/>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14"/>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9"/>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20"/>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21"/>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22"/>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nodeType="clickEffect">
                                  <p:stCondLst>
                                    <p:cond delay="0"/>
                                  </p:stCondLst>
                                  <p:childTnLst>
                                    <p:set>
                                      <p:cBhvr>
                                        <p:cTn id="40" dur="1" fill="hold">
                                          <p:stCondLst>
                                            <p:cond delay="0"/>
                                          </p:stCondLst>
                                        </p:cTn>
                                        <p:tgtEl>
                                          <p:spTgt spid="24"/>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2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2" grpId="0" animBg="1"/>
      <p:bldP spid="13" grpId="0" animBg="1"/>
      <p:bldP spid="14" grpId="0" animBg="1"/>
      <p:bldP spid="15" grpId="0"/>
      <p:bldP spid="16" grpId="0"/>
      <p:bldP spid="17" grpId="0"/>
      <p:bldP spid="18" grpId="0"/>
      <p:bldP spid="19" grpId="0" animBg="1"/>
      <p:bldP spid="20" grpId="0" animBg="1"/>
      <p:bldP spid="21" grpId="0" animBg="1"/>
      <p:bldP spid="22" grpId="0" animBg="1"/>
      <p:bldP spid="26" grpId="0"/>
    </p:bldLst>
  </p:timing>
</p:sld>
</file>

<file path=ppt/theme/theme1.xml><?xml version="1.0" encoding="utf-8"?>
<a:theme xmlns:a="http://schemas.openxmlformats.org/drawingml/2006/main" name="Office Theme">
  <a:themeElements>
    <a:clrScheme name="Custom 17">
      <a:dk1>
        <a:srgbClr val="0033A0"/>
      </a:dk1>
      <a:lt1>
        <a:srgbClr val="FFFFFF"/>
      </a:lt1>
      <a:dk2>
        <a:srgbClr val="2F2F2F"/>
      </a:dk2>
      <a:lt2>
        <a:srgbClr val="F8F8F8"/>
      </a:lt2>
      <a:accent1>
        <a:srgbClr val="0033A0"/>
      </a:accent1>
      <a:accent2>
        <a:srgbClr val="61C4D3"/>
      </a:accent2>
      <a:accent3>
        <a:srgbClr val="E15E32"/>
      </a:accent3>
      <a:accent4>
        <a:srgbClr val="BEBECB"/>
      </a:accent4>
      <a:accent5>
        <a:srgbClr val="6E2466"/>
      </a:accent5>
      <a:accent6>
        <a:srgbClr val="1C446A"/>
      </a:accent6>
      <a:hlink>
        <a:srgbClr val="6D2466"/>
      </a:hlink>
      <a:folHlink>
        <a:srgbClr val="61C4D3"/>
      </a:folHlink>
    </a:clrScheme>
    <a:fontScheme name="CER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lIns="0" tIns="0" rIns="0" bIns="0" rtlCol="0">
        <a:spAutoFit/>
      </a:bodyPr>
      <a:lstStyle>
        <a:defPPr algn="l">
          <a:defRPr dirty="0" smtClean="0"/>
        </a:defPPr>
      </a:lstStyle>
    </a:txDef>
  </a:objectDefaults>
  <a:extraClrSchemeLst/>
  <a:extLst>
    <a:ext uri="{05A4C25C-085E-4340-85A3-A5531E510DB2}">
      <thm15:themeFamily xmlns:thm15="http://schemas.microsoft.com/office/thememl/2012/main" name="CERN Corporate_16x9 PPT_v2024.pptx" id="{CF085BE9-E13D-8249-B4F3-B15893DF5078}" vid="{8DC4A9CA-60BF-5142-B3E7-A933F0F95F1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CERN Corporate_16x9 PPT_v2024</Template>
  <TotalTime>12183</TotalTime>
  <Words>9552</Words>
  <Application>Microsoft Office PowerPoint</Application>
  <PresentationFormat>Widescreen</PresentationFormat>
  <Paragraphs>2661</Paragraphs>
  <Slides>61</Slides>
  <Notes>7</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61</vt:i4>
      </vt:variant>
    </vt:vector>
  </HeadingPairs>
  <TitlesOfParts>
    <vt:vector size="67" baseType="lpstr">
      <vt:lpstr>Arial</vt:lpstr>
      <vt:lpstr>Calibri</vt:lpstr>
      <vt:lpstr>Cambria</vt:lpstr>
      <vt:lpstr>Cambria Math</vt:lpstr>
      <vt:lpstr>Times New Roman</vt:lpstr>
      <vt:lpstr>Office Theme</vt:lpstr>
      <vt:lpstr>Engineering Development of the DarkSide 20k AAr Cryogenic System</vt:lpstr>
      <vt:lpstr>1. Overview of the DarkSide 20k experiment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Thanks for your attention!</vt:lpstr>
      <vt:lpstr>BACK-UP SLIDES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Detection principle</vt:lpstr>
      <vt:lpstr>Detection principle</vt:lpstr>
      <vt:lpstr>Detection principle</vt:lpstr>
      <vt:lpstr>PowerPoint Presentation</vt:lpstr>
      <vt:lpstr>PowerPoint Presentation</vt:lpstr>
      <vt:lpstr>PowerPoint Presentation</vt:lpstr>
      <vt:lpstr>PowerPoint Presentation</vt:lpstr>
      <vt:lpstr>PowerPoint Presentation</vt:lpstr>
      <vt:lpstr>UAr procurement</vt:lpstr>
      <vt:lpstr>UAr procurement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Engineering Development of the DarkSide 20k AAr Cryogenic System</dc:title>
  <dc:creator>Tiziano Baroncelli</dc:creator>
  <cp:lastModifiedBy>Tiziano Baroncelli</cp:lastModifiedBy>
  <cp:revision>86</cp:revision>
  <dcterms:created xsi:type="dcterms:W3CDTF">2024-04-16T13:47:36Z</dcterms:created>
  <dcterms:modified xsi:type="dcterms:W3CDTF">2024-05-29T07:58:30Z</dcterms:modified>
</cp:coreProperties>
</file>